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8" r:id="rId1"/>
  </p:sldMasterIdLst>
  <p:notesMasterIdLst>
    <p:notesMasterId r:id="rId14"/>
  </p:notesMasterIdLst>
  <p:sldIdLst>
    <p:sldId id="256" r:id="rId2"/>
    <p:sldId id="262" r:id="rId3"/>
    <p:sldId id="277" r:id="rId4"/>
    <p:sldId id="276" r:id="rId5"/>
    <p:sldId id="275" r:id="rId6"/>
    <p:sldId id="279" r:id="rId7"/>
    <p:sldId id="283" r:id="rId8"/>
    <p:sldId id="287" r:id="rId9"/>
    <p:sldId id="288" r:id="rId10"/>
    <p:sldId id="289" r:id="rId11"/>
    <p:sldId id="290" r:id="rId12"/>
    <p:sldId id="291" r:id="rId13"/>
  </p:sldIdLst>
  <p:sldSz cx="9144000" cy="6858000" type="screen4x3"/>
  <p:notesSz cx="6858000" cy="9144000"/>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774"/>
    <p:restoredTop sz="94694"/>
  </p:normalViewPr>
  <p:slideViewPr>
    <p:cSldViewPr>
      <p:cViewPr varScale="1">
        <p:scale>
          <a:sx n="121" d="100"/>
          <a:sy n="121" d="100"/>
        </p:scale>
        <p:origin x="1128"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BC57E1E2-3378-5F17-6F9F-A6D1BB53EF8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it-IT"/>
          </a:p>
        </p:txBody>
      </p:sp>
      <p:sp>
        <p:nvSpPr>
          <p:cNvPr id="3" name="Segnaposto data 2">
            <a:extLst>
              <a:ext uri="{FF2B5EF4-FFF2-40B4-BE49-F238E27FC236}">
                <a16:creationId xmlns:a16="http://schemas.microsoft.com/office/drawing/2014/main" id="{47A18F13-DADF-D7E8-1B42-498FC0B4FF6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DE73503-90F9-004B-9126-64F259382047}" type="datetimeFigureOut">
              <a:rPr lang="it-IT"/>
              <a:pPr>
                <a:defRPr/>
              </a:pPr>
              <a:t>25/01/26</a:t>
            </a:fld>
            <a:endParaRPr lang="it-IT"/>
          </a:p>
        </p:txBody>
      </p:sp>
      <p:sp>
        <p:nvSpPr>
          <p:cNvPr id="4" name="Segnaposto immagine diapositiva 3">
            <a:extLst>
              <a:ext uri="{FF2B5EF4-FFF2-40B4-BE49-F238E27FC236}">
                <a16:creationId xmlns:a16="http://schemas.microsoft.com/office/drawing/2014/main" id="{9C1A4B58-4A9D-E214-34FA-CEDCE515A168}"/>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a:extLst>
              <a:ext uri="{FF2B5EF4-FFF2-40B4-BE49-F238E27FC236}">
                <a16:creationId xmlns:a16="http://schemas.microsoft.com/office/drawing/2014/main" id="{BB37F136-F12F-E1BA-E818-23165BF87CA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a:extLst>
              <a:ext uri="{FF2B5EF4-FFF2-40B4-BE49-F238E27FC236}">
                <a16:creationId xmlns:a16="http://schemas.microsoft.com/office/drawing/2014/main" id="{5959F0CA-088F-0E64-DBD0-445E7BE11DC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it-IT"/>
          </a:p>
        </p:txBody>
      </p:sp>
      <p:sp>
        <p:nvSpPr>
          <p:cNvPr id="7" name="Segnaposto numero diapositiva 6">
            <a:extLst>
              <a:ext uri="{FF2B5EF4-FFF2-40B4-BE49-F238E27FC236}">
                <a16:creationId xmlns:a16="http://schemas.microsoft.com/office/drawing/2014/main" id="{4139D5D8-83B5-21B1-7AB0-C7CDBDB13FC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C33C3AF4-07D7-6842-92F1-CB28B7D79675}"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it-IT"/>
              <a:t>Fare clic per modificare lo stile del titolo</a:t>
            </a:r>
            <a:endParaRPr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a:t>Fare clic per modificare lo stile del sottotitolo dello schema</a:t>
            </a:r>
            <a:endParaRPr lang="en-US"/>
          </a:p>
        </p:txBody>
      </p:sp>
      <p:sp>
        <p:nvSpPr>
          <p:cNvPr id="2" name="Segnaposto data 29">
            <a:extLst>
              <a:ext uri="{FF2B5EF4-FFF2-40B4-BE49-F238E27FC236}">
                <a16:creationId xmlns:a16="http://schemas.microsoft.com/office/drawing/2014/main" id="{2075DDEB-6276-1A8E-003B-82DA7B68122A}"/>
              </a:ext>
            </a:extLst>
          </p:cNvPr>
          <p:cNvSpPr>
            <a:spLocks noGrp="1"/>
          </p:cNvSpPr>
          <p:nvPr>
            <p:ph type="dt" sz="half" idx="10"/>
          </p:nvPr>
        </p:nvSpPr>
        <p:spPr/>
        <p:txBody>
          <a:bodyPr/>
          <a:lstStyle>
            <a:lvl1pPr>
              <a:defRPr/>
            </a:lvl1pPr>
          </a:lstStyle>
          <a:p>
            <a:pPr>
              <a:defRPr/>
            </a:pPr>
            <a:fld id="{7ACB33A9-69B0-3D49-B543-9800449A5399}" type="datetimeFigureOut">
              <a:rPr lang="it-IT"/>
              <a:pPr>
                <a:defRPr/>
              </a:pPr>
              <a:t>25/01/26</a:t>
            </a:fld>
            <a:endParaRPr lang="it-IT"/>
          </a:p>
        </p:txBody>
      </p:sp>
      <p:sp>
        <p:nvSpPr>
          <p:cNvPr id="3" name="Segnaposto piè di pagina 18">
            <a:extLst>
              <a:ext uri="{FF2B5EF4-FFF2-40B4-BE49-F238E27FC236}">
                <a16:creationId xmlns:a16="http://schemas.microsoft.com/office/drawing/2014/main" id="{E8DBBD20-D17E-B464-557E-449742CA2F45}"/>
              </a:ext>
            </a:extLst>
          </p:cNvPr>
          <p:cNvSpPr>
            <a:spLocks noGrp="1"/>
          </p:cNvSpPr>
          <p:nvPr>
            <p:ph type="ftr" sz="quarter" idx="11"/>
          </p:nvPr>
        </p:nvSpPr>
        <p:spPr/>
        <p:txBody>
          <a:bodyPr/>
          <a:lstStyle>
            <a:lvl1pPr>
              <a:defRPr/>
            </a:lvl1pPr>
          </a:lstStyle>
          <a:p>
            <a:pPr>
              <a:defRPr/>
            </a:pPr>
            <a:endParaRPr lang="it-IT"/>
          </a:p>
        </p:txBody>
      </p:sp>
      <p:sp>
        <p:nvSpPr>
          <p:cNvPr id="4" name="Segnaposto numero diapositiva 26">
            <a:extLst>
              <a:ext uri="{FF2B5EF4-FFF2-40B4-BE49-F238E27FC236}">
                <a16:creationId xmlns:a16="http://schemas.microsoft.com/office/drawing/2014/main" id="{02D53340-EDE7-AD23-9000-5DDBAABBBBA4}"/>
              </a:ext>
            </a:extLst>
          </p:cNvPr>
          <p:cNvSpPr>
            <a:spLocks noGrp="1"/>
          </p:cNvSpPr>
          <p:nvPr>
            <p:ph type="sldNum" sz="quarter" idx="12"/>
          </p:nvPr>
        </p:nvSpPr>
        <p:spPr/>
        <p:txBody>
          <a:bodyPr/>
          <a:lstStyle>
            <a:lvl1pPr>
              <a:defRPr>
                <a:solidFill>
                  <a:srgbClr val="D1EAEE"/>
                </a:solidFill>
              </a:defRPr>
            </a:lvl1pPr>
          </a:lstStyle>
          <a:p>
            <a:pPr>
              <a:defRPr/>
            </a:pPr>
            <a:fld id="{5A5B7611-2843-074E-98E8-9462E3064CF1}" type="slidenum">
              <a:rPr lang="it-IT" altLang="it-IT"/>
              <a:pPr>
                <a:defRPr/>
              </a:pPr>
              <a:t>‹N›</a:t>
            </a:fld>
            <a:endParaRPr lang="it-IT" altLang="it-IT"/>
          </a:p>
        </p:txBody>
      </p:sp>
    </p:spTree>
    <p:extLst>
      <p:ext uri="{BB962C8B-B14F-4D97-AF65-F5344CB8AC3E}">
        <p14:creationId xmlns:p14="http://schemas.microsoft.com/office/powerpoint/2010/main" val="2772483200"/>
      </p:ext>
    </p:extLst>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9">
            <a:extLst>
              <a:ext uri="{FF2B5EF4-FFF2-40B4-BE49-F238E27FC236}">
                <a16:creationId xmlns:a16="http://schemas.microsoft.com/office/drawing/2014/main" id="{CC9CDB1B-4C74-240E-C7D0-A4D411B1B782}"/>
              </a:ext>
            </a:extLst>
          </p:cNvPr>
          <p:cNvSpPr>
            <a:spLocks noGrp="1"/>
          </p:cNvSpPr>
          <p:nvPr>
            <p:ph type="dt" sz="half" idx="10"/>
          </p:nvPr>
        </p:nvSpPr>
        <p:spPr/>
        <p:txBody>
          <a:bodyPr/>
          <a:lstStyle>
            <a:lvl1pPr>
              <a:defRPr/>
            </a:lvl1pPr>
          </a:lstStyle>
          <a:p>
            <a:pPr>
              <a:defRPr/>
            </a:pPr>
            <a:fld id="{2C4F0481-1F62-144E-8F98-671980C07EFF}" type="datetimeFigureOut">
              <a:rPr lang="it-IT"/>
              <a:pPr>
                <a:defRPr/>
              </a:pPr>
              <a:t>25/01/26</a:t>
            </a:fld>
            <a:endParaRPr lang="it-IT"/>
          </a:p>
        </p:txBody>
      </p:sp>
      <p:sp>
        <p:nvSpPr>
          <p:cNvPr id="5" name="Segnaposto piè di pagina 21">
            <a:extLst>
              <a:ext uri="{FF2B5EF4-FFF2-40B4-BE49-F238E27FC236}">
                <a16:creationId xmlns:a16="http://schemas.microsoft.com/office/drawing/2014/main" id="{7EA2F864-D506-6BB1-9748-BFB81BFED5BC}"/>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17">
            <a:extLst>
              <a:ext uri="{FF2B5EF4-FFF2-40B4-BE49-F238E27FC236}">
                <a16:creationId xmlns:a16="http://schemas.microsoft.com/office/drawing/2014/main" id="{94F6428A-60E9-2E4B-2D14-FD801CB6110F}"/>
              </a:ext>
            </a:extLst>
          </p:cNvPr>
          <p:cNvSpPr>
            <a:spLocks noGrp="1"/>
          </p:cNvSpPr>
          <p:nvPr>
            <p:ph type="sldNum" sz="quarter" idx="12"/>
          </p:nvPr>
        </p:nvSpPr>
        <p:spPr/>
        <p:txBody>
          <a:bodyPr/>
          <a:lstStyle>
            <a:lvl1pPr>
              <a:defRPr/>
            </a:lvl1pPr>
          </a:lstStyle>
          <a:p>
            <a:pPr>
              <a:defRPr/>
            </a:pPr>
            <a:fld id="{44026BCA-E8B7-DC4C-B8D1-D928D7A53BBA}" type="slidenum">
              <a:rPr lang="it-IT" altLang="it-IT"/>
              <a:pPr>
                <a:defRPr/>
              </a:pPr>
              <a:t>‹N›</a:t>
            </a:fld>
            <a:endParaRPr lang="it-IT" altLang="it-IT"/>
          </a:p>
        </p:txBody>
      </p:sp>
    </p:spTree>
    <p:extLst>
      <p:ext uri="{BB962C8B-B14F-4D97-AF65-F5344CB8AC3E}">
        <p14:creationId xmlns:p14="http://schemas.microsoft.com/office/powerpoint/2010/main" val="159972317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9">
            <a:extLst>
              <a:ext uri="{FF2B5EF4-FFF2-40B4-BE49-F238E27FC236}">
                <a16:creationId xmlns:a16="http://schemas.microsoft.com/office/drawing/2014/main" id="{1B07566E-B5C7-C5CB-F533-B166B4BEB014}"/>
              </a:ext>
            </a:extLst>
          </p:cNvPr>
          <p:cNvSpPr>
            <a:spLocks noGrp="1"/>
          </p:cNvSpPr>
          <p:nvPr>
            <p:ph type="dt" sz="half" idx="10"/>
          </p:nvPr>
        </p:nvSpPr>
        <p:spPr/>
        <p:txBody>
          <a:bodyPr/>
          <a:lstStyle>
            <a:lvl1pPr>
              <a:defRPr/>
            </a:lvl1pPr>
          </a:lstStyle>
          <a:p>
            <a:pPr>
              <a:defRPr/>
            </a:pPr>
            <a:fld id="{1ABC1ABB-4D49-3547-B838-054B84509B2F}" type="datetimeFigureOut">
              <a:rPr lang="it-IT"/>
              <a:pPr>
                <a:defRPr/>
              </a:pPr>
              <a:t>25/01/26</a:t>
            </a:fld>
            <a:endParaRPr lang="it-IT"/>
          </a:p>
        </p:txBody>
      </p:sp>
      <p:sp>
        <p:nvSpPr>
          <p:cNvPr id="5" name="Segnaposto piè di pagina 21">
            <a:extLst>
              <a:ext uri="{FF2B5EF4-FFF2-40B4-BE49-F238E27FC236}">
                <a16:creationId xmlns:a16="http://schemas.microsoft.com/office/drawing/2014/main" id="{C797971E-2898-4AC9-9B68-1F9FC0527CA6}"/>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17">
            <a:extLst>
              <a:ext uri="{FF2B5EF4-FFF2-40B4-BE49-F238E27FC236}">
                <a16:creationId xmlns:a16="http://schemas.microsoft.com/office/drawing/2014/main" id="{F54C359B-DCE6-5390-D3CB-AD1D3409AB35}"/>
              </a:ext>
            </a:extLst>
          </p:cNvPr>
          <p:cNvSpPr>
            <a:spLocks noGrp="1"/>
          </p:cNvSpPr>
          <p:nvPr>
            <p:ph type="sldNum" sz="quarter" idx="12"/>
          </p:nvPr>
        </p:nvSpPr>
        <p:spPr/>
        <p:txBody>
          <a:bodyPr/>
          <a:lstStyle>
            <a:lvl1pPr>
              <a:defRPr/>
            </a:lvl1pPr>
          </a:lstStyle>
          <a:p>
            <a:pPr>
              <a:defRPr/>
            </a:pPr>
            <a:fld id="{FFD357C5-D98E-384F-860D-A1374372AAAC}" type="slidenum">
              <a:rPr lang="it-IT" altLang="it-IT"/>
              <a:pPr>
                <a:defRPr/>
              </a:pPr>
              <a:t>‹N›</a:t>
            </a:fld>
            <a:endParaRPr lang="it-IT" altLang="it-IT"/>
          </a:p>
        </p:txBody>
      </p:sp>
    </p:spTree>
    <p:extLst>
      <p:ext uri="{BB962C8B-B14F-4D97-AF65-F5344CB8AC3E}">
        <p14:creationId xmlns:p14="http://schemas.microsoft.com/office/powerpoint/2010/main" val="105747307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9">
            <a:extLst>
              <a:ext uri="{FF2B5EF4-FFF2-40B4-BE49-F238E27FC236}">
                <a16:creationId xmlns:a16="http://schemas.microsoft.com/office/drawing/2014/main" id="{4752E9B2-B24D-0E2E-48EA-28BE26CC4ED4}"/>
              </a:ext>
            </a:extLst>
          </p:cNvPr>
          <p:cNvSpPr>
            <a:spLocks noGrp="1"/>
          </p:cNvSpPr>
          <p:nvPr>
            <p:ph type="dt" sz="half" idx="10"/>
          </p:nvPr>
        </p:nvSpPr>
        <p:spPr/>
        <p:txBody>
          <a:bodyPr/>
          <a:lstStyle>
            <a:lvl1pPr>
              <a:defRPr/>
            </a:lvl1pPr>
          </a:lstStyle>
          <a:p>
            <a:pPr>
              <a:defRPr/>
            </a:pPr>
            <a:fld id="{1DD5FD6A-29F5-FD45-A185-274F1DA62317}" type="datetimeFigureOut">
              <a:rPr lang="it-IT"/>
              <a:pPr>
                <a:defRPr/>
              </a:pPr>
              <a:t>25/01/26</a:t>
            </a:fld>
            <a:endParaRPr lang="it-IT"/>
          </a:p>
        </p:txBody>
      </p:sp>
      <p:sp>
        <p:nvSpPr>
          <p:cNvPr id="5" name="Segnaposto piè di pagina 21">
            <a:extLst>
              <a:ext uri="{FF2B5EF4-FFF2-40B4-BE49-F238E27FC236}">
                <a16:creationId xmlns:a16="http://schemas.microsoft.com/office/drawing/2014/main" id="{51B4DD90-583E-C902-2E9F-7FDF418835F0}"/>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17">
            <a:extLst>
              <a:ext uri="{FF2B5EF4-FFF2-40B4-BE49-F238E27FC236}">
                <a16:creationId xmlns:a16="http://schemas.microsoft.com/office/drawing/2014/main" id="{83853AE5-3711-8D74-49E4-77014D59E2AC}"/>
              </a:ext>
            </a:extLst>
          </p:cNvPr>
          <p:cNvSpPr>
            <a:spLocks noGrp="1"/>
          </p:cNvSpPr>
          <p:nvPr>
            <p:ph type="sldNum" sz="quarter" idx="12"/>
          </p:nvPr>
        </p:nvSpPr>
        <p:spPr/>
        <p:txBody>
          <a:bodyPr/>
          <a:lstStyle>
            <a:lvl1pPr>
              <a:defRPr/>
            </a:lvl1pPr>
          </a:lstStyle>
          <a:p>
            <a:pPr>
              <a:defRPr/>
            </a:pPr>
            <a:fld id="{8919F36B-EE0C-5B4D-9178-23C3AB261A13}" type="slidenum">
              <a:rPr lang="it-IT" altLang="it-IT"/>
              <a:pPr>
                <a:defRPr/>
              </a:pPr>
              <a:t>‹N›</a:t>
            </a:fld>
            <a:endParaRPr lang="it-IT" altLang="it-IT"/>
          </a:p>
        </p:txBody>
      </p:sp>
    </p:spTree>
    <p:extLst>
      <p:ext uri="{BB962C8B-B14F-4D97-AF65-F5344CB8AC3E}">
        <p14:creationId xmlns:p14="http://schemas.microsoft.com/office/powerpoint/2010/main" val="14567321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it-IT"/>
              <a:t>Fare clic per modificare lo stile del titolo</a:t>
            </a:r>
            <a:endParaRPr lang="en-US"/>
          </a:p>
        </p:txBody>
      </p:sp>
      <p:sp>
        <p:nvSpPr>
          <p:cNvPr id="3" name="Segnaposto testo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a:t>Fare clic per modificare stili del testo dello schema</a:t>
            </a:r>
          </a:p>
        </p:txBody>
      </p:sp>
      <p:sp>
        <p:nvSpPr>
          <p:cNvPr id="4" name="Segnaposto data 3">
            <a:extLst>
              <a:ext uri="{FF2B5EF4-FFF2-40B4-BE49-F238E27FC236}">
                <a16:creationId xmlns:a16="http://schemas.microsoft.com/office/drawing/2014/main" id="{E71EF906-E02D-7070-4621-57683AB9B47F}"/>
              </a:ext>
            </a:extLst>
          </p:cNvPr>
          <p:cNvSpPr>
            <a:spLocks noGrp="1"/>
          </p:cNvSpPr>
          <p:nvPr>
            <p:ph type="dt" sz="half" idx="10"/>
          </p:nvPr>
        </p:nvSpPr>
        <p:spPr/>
        <p:txBody>
          <a:bodyPr/>
          <a:lstStyle>
            <a:lvl1pPr>
              <a:defRPr/>
            </a:lvl1pPr>
          </a:lstStyle>
          <a:p>
            <a:pPr>
              <a:defRPr/>
            </a:pPr>
            <a:fld id="{67C7E74D-C844-284E-B2E0-88E534119B68}" type="datetimeFigureOut">
              <a:rPr lang="it-IT"/>
              <a:pPr>
                <a:defRPr/>
              </a:pPr>
              <a:t>25/01/26</a:t>
            </a:fld>
            <a:endParaRPr lang="it-IT"/>
          </a:p>
        </p:txBody>
      </p:sp>
      <p:sp>
        <p:nvSpPr>
          <p:cNvPr id="5" name="Segnaposto piè di pagina 4">
            <a:extLst>
              <a:ext uri="{FF2B5EF4-FFF2-40B4-BE49-F238E27FC236}">
                <a16:creationId xmlns:a16="http://schemas.microsoft.com/office/drawing/2014/main" id="{4240695C-51AE-CCAB-E160-774D2450ECC4}"/>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02909DCB-1E51-99E1-394F-EA6B6B1CF2B1}"/>
              </a:ext>
            </a:extLst>
          </p:cNvPr>
          <p:cNvSpPr>
            <a:spLocks noGrp="1"/>
          </p:cNvSpPr>
          <p:nvPr>
            <p:ph type="sldNum" sz="quarter" idx="12"/>
          </p:nvPr>
        </p:nvSpPr>
        <p:spPr/>
        <p:txBody>
          <a:bodyPr/>
          <a:lstStyle>
            <a:lvl1pPr>
              <a:defRPr>
                <a:solidFill>
                  <a:srgbClr val="D1EAEE"/>
                </a:solidFill>
              </a:defRPr>
            </a:lvl1pPr>
          </a:lstStyle>
          <a:p>
            <a:pPr>
              <a:defRPr/>
            </a:pPr>
            <a:fld id="{1DAD561D-3C73-5146-99B3-511CCF9429DD}" type="slidenum">
              <a:rPr lang="it-IT" altLang="it-IT"/>
              <a:pPr>
                <a:defRPr/>
              </a:pPr>
              <a:t>‹N›</a:t>
            </a:fld>
            <a:endParaRPr lang="it-IT" altLang="it-IT"/>
          </a:p>
        </p:txBody>
      </p:sp>
    </p:spTree>
    <p:extLst>
      <p:ext uri="{BB962C8B-B14F-4D97-AF65-F5344CB8AC3E}">
        <p14:creationId xmlns:p14="http://schemas.microsoft.com/office/powerpoint/2010/main" val="403008186"/>
      </p:ext>
    </p:extLst>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lang="it-IT"/>
              <a:t>Fare clic per modificare lo stile del titolo</a:t>
            </a:r>
            <a:endParaRPr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9">
            <a:extLst>
              <a:ext uri="{FF2B5EF4-FFF2-40B4-BE49-F238E27FC236}">
                <a16:creationId xmlns:a16="http://schemas.microsoft.com/office/drawing/2014/main" id="{4FE7972A-1C68-ECB0-8825-F393A04C8665}"/>
              </a:ext>
            </a:extLst>
          </p:cNvPr>
          <p:cNvSpPr>
            <a:spLocks noGrp="1"/>
          </p:cNvSpPr>
          <p:nvPr>
            <p:ph type="dt" sz="half" idx="10"/>
          </p:nvPr>
        </p:nvSpPr>
        <p:spPr/>
        <p:txBody>
          <a:bodyPr/>
          <a:lstStyle>
            <a:lvl1pPr>
              <a:defRPr/>
            </a:lvl1pPr>
          </a:lstStyle>
          <a:p>
            <a:pPr>
              <a:defRPr/>
            </a:pPr>
            <a:fld id="{2BCD0F87-7BFF-164E-959D-F9FE5D2B13FB}" type="datetimeFigureOut">
              <a:rPr lang="it-IT"/>
              <a:pPr>
                <a:defRPr/>
              </a:pPr>
              <a:t>25/01/26</a:t>
            </a:fld>
            <a:endParaRPr lang="it-IT"/>
          </a:p>
        </p:txBody>
      </p:sp>
      <p:sp>
        <p:nvSpPr>
          <p:cNvPr id="6" name="Segnaposto piè di pagina 21">
            <a:extLst>
              <a:ext uri="{FF2B5EF4-FFF2-40B4-BE49-F238E27FC236}">
                <a16:creationId xmlns:a16="http://schemas.microsoft.com/office/drawing/2014/main" id="{6EEEF443-72B1-C5AC-008C-BCF7F891D23A}"/>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17">
            <a:extLst>
              <a:ext uri="{FF2B5EF4-FFF2-40B4-BE49-F238E27FC236}">
                <a16:creationId xmlns:a16="http://schemas.microsoft.com/office/drawing/2014/main" id="{DC614C6B-7D08-4789-E82A-D985856B2A20}"/>
              </a:ext>
            </a:extLst>
          </p:cNvPr>
          <p:cNvSpPr>
            <a:spLocks noGrp="1"/>
          </p:cNvSpPr>
          <p:nvPr>
            <p:ph type="sldNum" sz="quarter" idx="12"/>
          </p:nvPr>
        </p:nvSpPr>
        <p:spPr/>
        <p:txBody>
          <a:bodyPr/>
          <a:lstStyle>
            <a:lvl1pPr>
              <a:defRPr/>
            </a:lvl1pPr>
          </a:lstStyle>
          <a:p>
            <a:pPr>
              <a:defRPr/>
            </a:pPr>
            <a:fld id="{79736883-E075-E943-B463-FEF7E46357E5}" type="slidenum">
              <a:rPr lang="it-IT" altLang="it-IT"/>
              <a:pPr>
                <a:defRPr/>
              </a:pPr>
              <a:t>‹N›</a:t>
            </a:fld>
            <a:endParaRPr lang="it-IT" altLang="it-IT"/>
          </a:p>
        </p:txBody>
      </p:sp>
    </p:spTree>
    <p:extLst>
      <p:ext uri="{BB962C8B-B14F-4D97-AF65-F5344CB8AC3E}">
        <p14:creationId xmlns:p14="http://schemas.microsoft.com/office/powerpoint/2010/main" val="178180022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lvl1pPr>
              <a:defRPr/>
            </a:lvl1pPr>
          </a:lstStyle>
          <a:p>
            <a:r>
              <a:rPr lang="it-IT"/>
              <a:t>Fare clic per modificare lo stile del titolo</a:t>
            </a:r>
            <a:endParaRPr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it-IT"/>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it-IT"/>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9">
            <a:extLst>
              <a:ext uri="{FF2B5EF4-FFF2-40B4-BE49-F238E27FC236}">
                <a16:creationId xmlns:a16="http://schemas.microsoft.com/office/drawing/2014/main" id="{6D611DCF-AB77-F21D-5A06-46FDC07925C3}"/>
              </a:ext>
            </a:extLst>
          </p:cNvPr>
          <p:cNvSpPr>
            <a:spLocks noGrp="1"/>
          </p:cNvSpPr>
          <p:nvPr>
            <p:ph type="dt" sz="half" idx="10"/>
          </p:nvPr>
        </p:nvSpPr>
        <p:spPr/>
        <p:txBody>
          <a:bodyPr/>
          <a:lstStyle>
            <a:lvl1pPr>
              <a:defRPr/>
            </a:lvl1pPr>
          </a:lstStyle>
          <a:p>
            <a:pPr>
              <a:defRPr/>
            </a:pPr>
            <a:fld id="{35BA4FC4-05A3-B340-8250-3BBBEAA5677B}" type="datetimeFigureOut">
              <a:rPr lang="it-IT"/>
              <a:pPr>
                <a:defRPr/>
              </a:pPr>
              <a:t>25/01/26</a:t>
            </a:fld>
            <a:endParaRPr lang="it-IT"/>
          </a:p>
        </p:txBody>
      </p:sp>
      <p:sp>
        <p:nvSpPr>
          <p:cNvPr id="8" name="Segnaposto piè di pagina 21">
            <a:extLst>
              <a:ext uri="{FF2B5EF4-FFF2-40B4-BE49-F238E27FC236}">
                <a16:creationId xmlns:a16="http://schemas.microsoft.com/office/drawing/2014/main" id="{363F82CD-4973-9AA0-6E6A-B33107FD0D8C}"/>
              </a:ext>
            </a:extLst>
          </p:cNvPr>
          <p:cNvSpPr>
            <a:spLocks noGrp="1"/>
          </p:cNvSpPr>
          <p:nvPr>
            <p:ph type="ftr" sz="quarter" idx="11"/>
          </p:nvPr>
        </p:nvSpPr>
        <p:spPr/>
        <p:txBody>
          <a:bodyPr/>
          <a:lstStyle>
            <a:lvl1pPr>
              <a:defRPr/>
            </a:lvl1pPr>
          </a:lstStyle>
          <a:p>
            <a:pPr>
              <a:defRPr/>
            </a:pPr>
            <a:endParaRPr lang="it-IT"/>
          </a:p>
        </p:txBody>
      </p:sp>
      <p:sp>
        <p:nvSpPr>
          <p:cNvPr id="9" name="Segnaposto numero diapositiva 17">
            <a:extLst>
              <a:ext uri="{FF2B5EF4-FFF2-40B4-BE49-F238E27FC236}">
                <a16:creationId xmlns:a16="http://schemas.microsoft.com/office/drawing/2014/main" id="{BC18ED1B-1F6D-9A7D-3087-305334E6290B}"/>
              </a:ext>
            </a:extLst>
          </p:cNvPr>
          <p:cNvSpPr>
            <a:spLocks noGrp="1"/>
          </p:cNvSpPr>
          <p:nvPr>
            <p:ph type="sldNum" sz="quarter" idx="12"/>
          </p:nvPr>
        </p:nvSpPr>
        <p:spPr/>
        <p:txBody>
          <a:bodyPr/>
          <a:lstStyle>
            <a:lvl1pPr>
              <a:defRPr/>
            </a:lvl1pPr>
          </a:lstStyle>
          <a:p>
            <a:pPr>
              <a:defRPr/>
            </a:pPr>
            <a:fld id="{6021FB83-2E37-AB40-8463-1A69D2AB1445}" type="slidenum">
              <a:rPr lang="it-IT" altLang="it-IT"/>
              <a:pPr>
                <a:defRPr/>
              </a:pPr>
              <a:t>‹N›</a:t>
            </a:fld>
            <a:endParaRPr lang="it-IT" altLang="it-IT"/>
          </a:p>
        </p:txBody>
      </p:sp>
    </p:spTree>
    <p:extLst>
      <p:ext uri="{BB962C8B-B14F-4D97-AF65-F5344CB8AC3E}">
        <p14:creationId xmlns:p14="http://schemas.microsoft.com/office/powerpoint/2010/main" val="46127043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it-IT"/>
              <a:t>Fare clic per modificare lo stile del titolo</a:t>
            </a:r>
            <a:endParaRPr lang="en-US"/>
          </a:p>
        </p:txBody>
      </p:sp>
      <p:sp>
        <p:nvSpPr>
          <p:cNvPr id="3" name="Segnaposto data 9">
            <a:extLst>
              <a:ext uri="{FF2B5EF4-FFF2-40B4-BE49-F238E27FC236}">
                <a16:creationId xmlns:a16="http://schemas.microsoft.com/office/drawing/2014/main" id="{F18BDCE2-67BA-3713-CA8B-8355C77F78C5}"/>
              </a:ext>
            </a:extLst>
          </p:cNvPr>
          <p:cNvSpPr>
            <a:spLocks noGrp="1"/>
          </p:cNvSpPr>
          <p:nvPr>
            <p:ph type="dt" sz="half" idx="10"/>
          </p:nvPr>
        </p:nvSpPr>
        <p:spPr/>
        <p:txBody>
          <a:bodyPr/>
          <a:lstStyle>
            <a:lvl1pPr>
              <a:defRPr/>
            </a:lvl1pPr>
          </a:lstStyle>
          <a:p>
            <a:pPr>
              <a:defRPr/>
            </a:pPr>
            <a:fld id="{23C7BAB7-EB64-6D4F-9F13-39AFDF806713}" type="datetimeFigureOut">
              <a:rPr lang="it-IT"/>
              <a:pPr>
                <a:defRPr/>
              </a:pPr>
              <a:t>25/01/26</a:t>
            </a:fld>
            <a:endParaRPr lang="it-IT"/>
          </a:p>
        </p:txBody>
      </p:sp>
      <p:sp>
        <p:nvSpPr>
          <p:cNvPr id="4" name="Segnaposto piè di pagina 21">
            <a:extLst>
              <a:ext uri="{FF2B5EF4-FFF2-40B4-BE49-F238E27FC236}">
                <a16:creationId xmlns:a16="http://schemas.microsoft.com/office/drawing/2014/main" id="{E4FAE527-12B8-B5D2-C94E-AC9C662EE5F8}"/>
              </a:ext>
            </a:extLst>
          </p:cNvPr>
          <p:cNvSpPr>
            <a:spLocks noGrp="1"/>
          </p:cNvSpPr>
          <p:nvPr>
            <p:ph type="ftr" sz="quarter" idx="11"/>
          </p:nvPr>
        </p:nvSpPr>
        <p:spPr/>
        <p:txBody>
          <a:bodyPr/>
          <a:lstStyle>
            <a:lvl1pPr>
              <a:defRPr/>
            </a:lvl1pPr>
          </a:lstStyle>
          <a:p>
            <a:pPr>
              <a:defRPr/>
            </a:pPr>
            <a:endParaRPr lang="it-IT"/>
          </a:p>
        </p:txBody>
      </p:sp>
      <p:sp>
        <p:nvSpPr>
          <p:cNvPr id="5" name="Segnaposto numero diapositiva 17">
            <a:extLst>
              <a:ext uri="{FF2B5EF4-FFF2-40B4-BE49-F238E27FC236}">
                <a16:creationId xmlns:a16="http://schemas.microsoft.com/office/drawing/2014/main" id="{FB999D0A-51AB-D3A4-47AB-33499BA20198}"/>
              </a:ext>
            </a:extLst>
          </p:cNvPr>
          <p:cNvSpPr>
            <a:spLocks noGrp="1"/>
          </p:cNvSpPr>
          <p:nvPr>
            <p:ph type="sldNum" sz="quarter" idx="12"/>
          </p:nvPr>
        </p:nvSpPr>
        <p:spPr/>
        <p:txBody>
          <a:bodyPr/>
          <a:lstStyle>
            <a:lvl1pPr>
              <a:defRPr/>
            </a:lvl1pPr>
          </a:lstStyle>
          <a:p>
            <a:pPr>
              <a:defRPr/>
            </a:pPr>
            <a:fld id="{1131E659-36B7-8648-AE5C-13066C4BE6EB}" type="slidenum">
              <a:rPr lang="it-IT" altLang="it-IT"/>
              <a:pPr>
                <a:defRPr/>
              </a:pPr>
              <a:t>‹N›</a:t>
            </a:fld>
            <a:endParaRPr lang="it-IT" altLang="it-IT"/>
          </a:p>
        </p:txBody>
      </p:sp>
    </p:spTree>
    <p:extLst>
      <p:ext uri="{BB962C8B-B14F-4D97-AF65-F5344CB8AC3E}">
        <p14:creationId xmlns:p14="http://schemas.microsoft.com/office/powerpoint/2010/main" val="193043996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9">
            <a:extLst>
              <a:ext uri="{FF2B5EF4-FFF2-40B4-BE49-F238E27FC236}">
                <a16:creationId xmlns:a16="http://schemas.microsoft.com/office/drawing/2014/main" id="{E5002A72-B9C3-C5C5-4439-625CCE995442}"/>
              </a:ext>
            </a:extLst>
          </p:cNvPr>
          <p:cNvSpPr>
            <a:spLocks noGrp="1"/>
          </p:cNvSpPr>
          <p:nvPr>
            <p:ph type="dt" sz="half" idx="10"/>
          </p:nvPr>
        </p:nvSpPr>
        <p:spPr/>
        <p:txBody>
          <a:bodyPr/>
          <a:lstStyle>
            <a:lvl1pPr>
              <a:defRPr/>
            </a:lvl1pPr>
          </a:lstStyle>
          <a:p>
            <a:pPr>
              <a:defRPr/>
            </a:pPr>
            <a:fld id="{52F45DAD-7ED2-934A-8984-E166862AC4C4}" type="datetimeFigureOut">
              <a:rPr lang="it-IT"/>
              <a:pPr>
                <a:defRPr/>
              </a:pPr>
              <a:t>25/01/26</a:t>
            </a:fld>
            <a:endParaRPr lang="it-IT"/>
          </a:p>
        </p:txBody>
      </p:sp>
      <p:sp>
        <p:nvSpPr>
          <p:cNvPr id="3" name="Segnaposto piè di pagina 21">
            <a:extLst>
              <a:ext uri="{FF2B5EF4-FFF2-40B4-BE49-F238E27FC236}">
                <a16:creationId xmlns:a16="http://schemas.microsoft.com/office/drawing/2014/main" id="{1B8D6DE2-2F79-65D7-700F-8820EB81A3B5}"/>
              </a:ext>
            </a:extLst>
          </p:cNvPr>
          <p:cNvSpPr>
            <a:spLocks noGrp="1"/>
          </p:cNvSpPr>
          <p:nvPr>
            <p:ph type="ftr" sz="quarter" idx="11"/>
          </p:nvPr>
        </p:nvSpPr>
        <p:spPr/>
        <p:txBody>
          <a:bodyPr/>
          <a:lstStyle>
            <a:lvl1pPr>
              <a:defRPr/>
            </a:lvl1pPr>
          </a:lstStyle>
          <a:p>
            <a:pPr>
              <a:defRPr/>
            </a:pPr>
            <a:endParaRPr lang="it-IT"/>
          </a:p>
        </p:txBody>
      </p:sp>
      <p:sp>
        <p:nvSpPr>
          <p:cNvPr id="4" name="Segnaposto numero diapositiva 17">
            <a:extLst>
              <a:ext uri="{FF2B5EF4-FFF2-40B4-BE49-F238E27FC236}">
                <a16:creationId xmlns:a16="http://schemas.microsoft.com/office/drawing/2014/main" id="{194B7968-340B-A034-F8CC-60E739884026}"/>
              </a:ext>
            </a:extLst>
          </p:cNvPr>
          <p:cNvSpPr>
            <a:spLocks noGrp="1"/>
          </p:cNvSpPr>
          <p:nvPr>
            <p:ph type="sldNum" sz="quarter" idx="12"/>
          </p:nvPr>
        </p:nvSpPr>
        <p:spPr/>
        <p:txBody>
          <a:bodyPr/>
          <a:lstStyle>
            <a:lvl1pPr>
              <a:defRPr/>
            </a:lvl1pPr>
          </a:lstStyle>
          <a:p>
            <a:pPr>
              <a:defRPr/>
            </a:pPr>
            <a:fld id="{2D73CB02-54F0-CB43-A724-7739490B425E}" type="slidenum">
              <a:rPr lang="it-IT" altLang="it-IT"/>
              <a:pPr>
                <a:defRPr/>
              </a:pPr>
              <a:t>‹N›</a:t>
            </a:fld>
            <a:endParaRPr lang="it-IT" altLang="it-IT"/>
          </a:p>
        </p:txBody>
      </p:sp>
    </p:spTree>
    <p:extLst>
      <p:ext uri="{BB962C8B-B14F-4D97-AF65-F5344CB8AC3E}">
        <p14:creationId xmlns:p14="http://schemas.microsoft.com/office/powerpoint/2010/main" val="31975765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it-IT"/>
              <a:t>Fare clic per modificare lo stile del titolo</a:t>
            </a:r>
            <a:endParaRPr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it-IT"/>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9">
            <a:extLst>
              <a:ext uri="{FF2B5EF4-FFF2-40B4-BE49-F238E27FC236}">
                <a16:creationId xmlns:a16="http://schemas.microsoft.com/office/drawing/2014/main" id="{CA6B4CDA-663A-2D72-99F8-CC8A26836DD5}"/>
              </a:ext>
            </a:extLst>
          </p:cNvPr>
          <p:cNvSpPr>
            <a:spLocks noGrp="1"/>
          </p:cNvSpPr>
          <p:nvPr>
            <p:ph type="dt" sz="half" idx="10"/>
          </p:nvPr>
        </p:nvSpPr>
        <p:spPr/>
        <p:txBody>
          <a:bodyPr/>
          <a:lstStyle>
            <a:lvl1pPr>
              <a:defRPr/>
            </a:lvl1pPr>
          </a:lstStyle>
          <a:p>
            <a:pPr>
              <a:defRPr/>
            </a:pPr>
            <a:fld id="{3E72D032-F5BF-094B-A155-A3E60F8AFE95}" type="datetimeFigureOut">
              <a:rPr lang="it-IT"/>
              <a:pPr>
                <a:defRPr/>
              </a:pPr>
              <a:t>25/01/26</a:t>
            </a:fld>
            <a:endParaRPr lang="it-IT"/>
          </a:p>
        </p:txBody>
      </p:sp>
      <p:sp>
        <p:nvSpPr>
          <p:cNvPr id="6" name="Segnaposto piè di pagina 21">
            <a:extLst>
              <a:ext uri="{FF2B5EF4-FFF2-40B4-BE49-F238E27FC236}">
                <a16:creationId xmlns:a16="http://schemas.microsoft.com/office/drawing/2014/main" id="{6330C0EB-9AB9-9A81-4C31-5089C09E4754}"/>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17">
            <a:extLst>
              <a:ext uri="{FF2B5EF4-FFF2-40B4-BE49-F238E27FC236}">
                <a16:creationId xmlns:a16="http://schemas.microsoft.com/office/drawing/2014/main" id="{DF3F447E-822A-DDC2-CA61-B952D646D4F5}"/>
              </a:ext>
            </a:extLst>
          </p:cNvPr>
          <p:cNvSpPr>
            <a:spLocks noGrp="1"/>
          </p:cNvSpPr>
          <p:nvPr>
            <p:ph type="sldNum" sz="quarter" idx="12"/>
          </p:nvPr>
        </p:nvSpPr>
        <p:spPr/>
        <p:txBody>
          <a:bodyPr/>
          <a:lstStyle>
            <a:lvl1pPr>
              <a:defRPr/>
            </a:lvl1pPr>
          </a:lstStyle>
          <a:p>
            <a:pPr>
              <a:defRPr/>
            </a:pPr>
            <a:fld id="{B0FAD949-0C01-6144-AFE3-A4C73C459093}" type="slidenum">
              <a:rPr lang="it-IT" altLang="it-IT"/>
              <a:pPr>
                <a:defRPr/>
              </a:pPr>
              <a:t>‹N›</a:t>
            </a:fld>
            <a:endParaRPr lang="it-IT" altLang="it-IT"/>
          </a:p>
        </p:txBody>
      </p:sp>
    </p:spTree>
    <p:extLst>
      <p:ext uri="{BB962C8B-B14F-4D97-AF65-F5344CB8AC3E}">
        <p14:creationId xmlns:p14="http://schemas.microsoft.com/office/powerpoint/2010/main" val="333637916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Ritaglia e arrotonda singolo angolo rettangolo 13">
            <a:extLst>
              <a:ext uri="{FF2B5EF4-FFF2-40B4-BE49-F238E27FC236}">
                <a16:creationId xmlns:a16="http://schemas.microsoft.com/office/drawing/2014/main" id="{99561D99-3576-1DFC-0C33-9EE66C7933DC}"/>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Triangolo rettangolo 5">
            <a:extLst>
              <a:ext uri="{FF2B5EF4-FFF2-40B4-BE49-F238E27FC236}">
                <a16:creationId xmlns:a16="http://schemas.microsoft.com/office/drawing/2014/main" id="{17063EA5-CC8E-F111-3F41-C5A2BF3A78DA}"/>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igura a mano libera 6">
            <a:extLst>
              <a:ext uri="{FF2B5EF4-FFF2-40B4-BE49-F238E27FC236}">
                <a16:creationId xmlns:a16="http://schemas.microsoft.com/office/drawing/2014/main" id="{1A66A82E-2FF6-3B3A-BFB1-53AD92125C3A}"/>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Figura a mano libera 7">
            <a:extLst>
              <a:ext uri="{FF2B5EF4-FFF2-40B4-BE49-F238E27FC236}">
                <a16:creationId xmlns:a16="http://schemas.microsoft.com/office/drawing/2014/main" id="{BDF96D6E-1A47-3587-0CCB-305DA573C679}"/>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2" name="Titolo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it-IT"/>
              <a:t>Fare clic per modificare lo stile del titolo</a:t>
            </a:r>
            <a:endParaRPr lang="en-US"/>
          </a:p>
        </p:txBody>
      </p:sp>
      <p:sp>
        <p:nvSpPr>
          <p:cNvPr id="4" name="Segnaposto testo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it-IT"/>
              <a:t>Fare clic per modificare stili del testo dello schema</a:t>
            </a:r>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it-IT" noProof="0"/>
              <a:t>Fare clic sull'icona per inserire un'immagine</a:t>
            </a:r>
            <a:endParaRPr lang="en-US" noProof="0" dirty="0"/>
          </a:p>
        </p:txBody>
      </p:sp>
      <p:sp>
        <p:nvSpPr>
          <p:cNvPr id="9" name="Segnaposto data 4">
            <a:extLst>
              <a:ext uri="{FF2B5EF4-FFF2-40B4-BE49-F238E27FC236}">
                <a16:creationId xmlns:a16="http://schemas.microsoft.com/office/drawing/2014/main" id="{BCD2E140-49E3-B722-BE12-276B095DEE1E}"/>
              </a:ext>
            </a:extLst>
          </p:cNvPr>
          <p:cNvSpPr>
            <a:spLocks noGrp="1"/>
          </p:cNvSpPr>
          <p:nvPr>
            <p:ph type="dt" sz="half" idx="10"/>
          </p:nvPr>
        </p:nvSpPr>
        <p:spPr/>
        <p:txBody>
          <a:bodyPr/>
          <a:lstStyle>
            <a:lvl1pPr>
              <a:defRPr/>
            </a:lvl1pPr>
          </a:lstStyle>
          <a:p>
            <a:pPr>
              <a:defRPr/>
            </a:pPr>
            <a:fld id="{D8E36779-1AAC-CA4E-925B-833FD8391FAE}" type="datetimeFigureOut">
              <a:rPr lang="it-IT"/>
              <a:pPr>
                <a:defRPr/>
              </a:pPr>
              <a:t>25/01/26</a:t>
            </a:fld>
            <a:endParaRPr lang="it-IT"/>
          </a:p>
        </p:txBody>
      </p:sp>
      <p:sp>
        <p:nvSpPr>
          <p:cNvPr id="10" name="Segnaposto piè di pagina 5">
            <a:extLst>
              <a:ext uri="{FF2B5EF4-FFF2-40B4-BE49-F238E27FC236}">
                <a16:creationId xmlns:a16="http://schemas.microsoft.com/office/drawing/2014/main" id="{597881A3-3BC8-E3BF-A8AD-E054B5A0289B}"/>
              </a:ext>
            </a:extLst>
          </p:cNvPr>
          <p:cNvSpPr>
            <a:spLocks noGrp="1"/>
          </p:cNvSpPr>
          <p:nvPr>
            <p:ph type="ftr" sz="quarter" idx="11"/>
          </p:nvPr>
        </p:nvSpPr>
        <p:spPr/>
        <p:txBody>
          <a:bodyPr/>
          <a:lstStyle>
            <a:lvl1pPr>
              <a:defRPr/>
            </a:lvl1pPr>
          </a:lstStyle>
          <a:p>
            <a:pPr>
              <a:defRPr/>
            </a:pPr>
            <a:endParaRPr lang="it-IT"/>
          </a:p>
        </p:txBody>
      </p:sp>
      <p:sp>
        <p:nvSpPr>
          <p:cNvPr id="11" name="Segnaposto numero diapositiva 6">
            <a:extLst>
              <a:ext uri="{FF2B5EF4-FFF2-40B4-BE49-F238E27FC236}">
                <a16:creationId xmlns:a16="http://schemas.microsoft.com/office/drawing/2014/main" id="{4CD6D1F6-0C5E-F870-0122-594A187B1707}"/>
              </a:ext>
            </a:extLst>
          </p:cNvPr>
          <p:cNvSpPr>
            <a:spLocks noGrp="1"/>
          </p:cNvSpPr>
          <p:nvPr>
            <p:ph type="sldNum" sz="quarter" idx="12"/>
          </p:nvPr>
        </p:nvSpPr>
        <p:spPr>
          <a:xfrm>
            <a:off x="8077200" y="6356350"/>
            <a:ext cx="609600" cy="365125"/>
          </a:xfrm>
        </p:spPr>
        <p:txBody>
          <a:bodyPr/>
          <a:lstStyle>
            <a:lvl1pPr>
              <a:defRPr/>
            </a:lvl1pPr>
          </a:lstStyle>
          <a:p>
            <a:pPr>
              <a:defRPr/>
            </a:pPr>
            <a:fld id="{D371ECE6-276F-2247-9304-66C591C6D2E3}" type="slidenum">
              <a:rPr lang="it-IT" altLang="it-IT"/>
              <a:pPr>
                <a:defRPr/>
              </a:pPr>
              <a:t>‹N›</a:t>
            </a:fld>
            <a:endParaRPr lang="it-IT" altLang="it-IT"/>
          </a:p>
        </p:txBody>
      </p:sp>
    </p:spTree>
    <p:extLst>
      <p:ext uri="{BB962C8B-B14F-4D97-AF65-F5344CB8AC3E}">
        <p14:creationId xmlns:p14="http://schemas.microsoft.com/office/powerpoint/2010/main" val="22672997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igura a mano libera 6">
            <a:extLst>
              <a:ext uri="{FF2B5EF4-FFF2-40B4-BE49-F238E27FC236}">
                <a16:creationId xmlns:a16="http://schemas.microsoft.com/office/drawing/2014/main" id="{9DCDC167-EB1A-D7EC-2434-288A9D4F1691}"/>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8" name="Figura a mano libera 7">
            <a:extLst>
              <a:ext uri="{FF2B5EF4-FFF2-40B4-BE49-F238E27FC236}">
                <a16:creationId xmlns:a16="http://schemas.microsoft.com/office/drawing/2014/main" id="{DA489DE3-435D-9778-6D0B-CCB85B6C320F}"/>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cs typeface="+mn-cs"/>
            </a:endParaRPr>
          </a:p>
        </p:txBody>
      </p:sp>
      <p:sp>
        <p:nvSpPr>
          <p:cNvPr id="1028" name="Segnaposto titolo 8">
            <a:extLst>
              <a:ext uri="{FF2B5EF4-FFF2-40B4-BE49-F238E27FC236}">
                <a16:creationId xmlns:a16="http://schemas.microsoft.com/office/drawing/2014/main" id="{E2FFAD66-AF40-953A-6AA6-299B78E912DA}"/>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it-IT" altLang="it-IT"/>
              <a:t>Fare clic per modificare lo stile del titolo</a:t>
            </a:r>
            <a:endParaRPr lang="en-US" altLang="it-IT"/>
          </a:p>
        </p:txBody>
      </p:sp>
      <p:sp>
        <p:nvSpPr>
          <p:cNvPr id="1029" name="Segnaposto testo 29">
            <a:extLst>
              <a:ext uri="{FF2B5EF4-FFF2-40B4-BE49-F238E27FC236}">
                <a16:creationId xmlns:a16="http://schemas.microsoft.com/office/drawing/2014/main" id="{C94E9D32-CAE3-334A-95A4-910361C27B5C}"/>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endParaRPr lang="en-US" altLang="it-IT"/>
          </a:p>
        </p:txBody>
      </p:sp>
      <p:sp>
        <p:nvSpPr>
          <p:cNvPr id="10" name="Segnaposto data 9">
            <a:extLst>
              <a:ext uri="{FF2B5EF4-FFF2-40B4-BE49-F238E27FC236}">
                <a16:creationId xmlns:a16="http://schemas.microsoft.com/office/drawing/2014/main" id="{8571A74B-6F87-0131-1F85-D786D089BEEF}"/>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fld id="{C4B752BF-4A55-0748-9270-8ABEC67177E2}" type="datetimeFigureOut">
              <a:rPr lang="it-IT"/>
              <a:pPr>
                <a:defRPr/>
              </a:pPr>
              <a:t>25/01/26</a:t>
            </a:fld>
            <a:endParaRPr lang="it-IT"/>
          </a:p>
        </p:txBody>
      </p:sp>
      <p:sp>
        <p:nvSpPr>
          <p:cNvPr id="22" name="Segnaposto piè di pagina 21">
            <a:extLst>
              <a:ext uri="{FF2B5EF4-FFF2-40B4-BE49-F238E27FC236}">
                <a16:creationId xmlns:a16="http://schemas.microsoft.com/office/drawing/2014/main" id="{7BAF5226-5661-ACD4-A2E2-DDD1C1BF3FCF}"/>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endParaRPr lang="it-IT"/>
          </a:p>
        </p:txBody>
      </p:sp>
      <p:sp>
        <p:nvSpPr>
          <p:cNvPr id="18" name="Segnaposto numero diapositiva 17">
            <a:extLst>
              <a:ext uri="{FF2B5EF4-FFF2-40B4-BE49-F238E27FC236}">
                <a16:creationId xmlns:a16="http://schemas.microsoft.com/office/drawing/2014/main" id="{16300542-AB05-96FA-FE8F-E509EFF6A9EB}"/>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defRPr>
            </a:lvl1pPr>
          </a:lstStyle>
          <a:p>
            <a:pPr>
              <a:defRPr/>
            </a:pPr>
            <a:fld id="{8A9E51A7-E6E6-5643-96EC-AEF298C795B0}" type="slidenum">
              <a:rPr lang="it-IT" altLang="it-IT"/>
              <a:pPr>
                <a:defRPr/>
              </a:pPr>
              <a:t>‹N›</a:t>
            </a:fld>
            <a:endParaRPr lang="it-IT" altLang="it-IT"/>
          </a:p>
        </p:txBody>
      </p:sp>
      <p:grpSp>
        <p:nvGrpSpPr>
          <p:cNvPr id="1033" name="Gruppo 1">
            <a:extLst>
              <a:ext uri="{FF2B5EF4-FFF2-40B4-BE49-F238E27FC236}">
                <a16:creationId xmlns:a16="http://schemas.microsoft.com/office/drawing/2014/main" id="{F4C77A06-51C0-18F2-2740-79B077679AAD}"/>
              </a:ext>
            </a:extLst>
          </p:cNvPr>
          <p:cNvGrpSpPr>
            <a:grpSpLocks/>
          </p:cNvGrpSpPr>
          <p:nvPr/>
        </p:nvGrpSpPr>
        <p:grpSpPr bwMode="auto">
          <a:xfrm>
            <a:off x="-19050" y="203200"/>
            <a:ext cx="9180513" cy="647700"/>
            <a:chOff x="-19045" y="216550"/>
            <a:chExt cx="9180548" cy="649224"/>
          </a:xfrm>
        </p:grpSpPr>
        <p:sp>
          <p:nvSpPr>
            <p:cNvPr id="12" name="Figura a mano libera 11">
              <a:extLst>
                <a:ext uri="{FF2B5EF4-FFF2-40B4-BE49-F238E27FC236}">
                  <a16:creationId xmlns:a16="http://schemas.microsoft.com/office/drawing/2014/main" id="{7C74C058-3CF3-42AF-F5AF-FA5C47F8A8E5}"/>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3" name="Figura a mano libera 12">
              <a:extLst>
                <a:ext uri="{FF2B5EF4-FFF2-40B4-BE49-F238E27FC236}">
                  <a16:creationId xmlns:a16="http://schemas.microsoft.com/office/drawing/2014/main" id="{CD8AA244-03AA-C625-C0BB-E04C38F3DF54}"/>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146" r:id="rId1"/>
    <p:sldLayoutId id="2147484138" r:id="rId2"/>
    <p:sldLayoutId id="2147484147" r:id="rId3"/>
    <p:sldLayoutId id="2147484139" r:id="rId4"/>
    <p:sldLayoutId id="2147484140" r:id="rId5"/>
    <p:sldLayoutId id="2147484141" r:id="rId6"/>
    <p:sldLayoutId id="2147484142" r:id="rId7"/>
    <p:sldLayoutId id="2147484143" r:id="rId8"/>
    <p:sldLayoutId id="2147484148" r:id="rId9"/>
    <p:sldLayoutId id="2147484144" r:id="rId10"/>
    <p:sldLayoutId id="2147484145" r:id="rId11"/>
  </p:sldLayoutIdLst>
  <p:transition/>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2"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2"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2"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2"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2"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56BDAA-FC19-DBC6-D7AA-319D9B4B74E8}"/>
              </a:ext>
            </a:extLst>
          </p:cNvPr>
          <p:cNvSpPr>
            <a:spLocks noGrp="1"/>
          </p:cNvSpPr>
          <p:nvPr>
            <p:ph type="ctrTitle"/>
          </p:nvPr>
        </p:nvSpPr>
        <p:spPr>
          <a:xfrm>
            <a:off x="685800" y="785794"/>
            <a:ext cx="7772400" cy="4155374"/>
          </a:xfrm>
          <a:ln>
            <a:miter lim="800000"/>
            <a:headEnd/>
            <a:tailEnd/>
          </a:ln>
        </p:spPr>
        <p:txBody>
          <a:bodyPr>
            <a:normAutofit fontScale="90000"/>
          </a:bodyPr>
          <a:lstStyle/>
          <a:p>
            <a:pPr algn="ctr" eaLnBrk="1" fontAlgn="auto" hangingPunct="1">
              <a:spcAft>
                <a:spcPts val="0"/>
              </a:spcAft>
              <a:defRPr/>
            </a:pPr>
            <a:br>
              <a:rPr lang="en-US" sz="3200" cap="small" dirty="0"/>
            </a:br>
            <a:br>
              <a:rPr lang="en-US" sz="3200" cap="small" dirty="0"/>
            </a:br>
            <a:br>
              <a:rPr lang="en-US" sz="3200" cap="small" dirty="0"/>
            </a:br>
            <a:br>
              <a:rPr lang="en-US" sz="3200" cap="small" dirty="0"/>
            </a:br>
            <a:br>
              <a:rPr lang="en-US" sz="3200" cap="small" dirty="0"/>
            </a:br>
            <a:r>
              <a:rPr lang="en-US" sz="3200" cap="small" dirty="0"/>
              <a:t>INTELLIGENZA ARTIFICIALE </a:t>
            </a:r>
            <a:br>
              <a:rPr lang="en-US" sz="3200" cap="small" dirty="0"/>
            </a:br>
            <a:r>
              <a:rPr lang="en-US" sz="3200" cap="small" dirty="0"/>
              <a:t>E PROCEDIMENTO AMMINISTRATIVO</a:t>
            </a:r>
            <a:br>
              <a:rPr lang="en-US" sz="3200" cap="small" dirty="0"/>
            </a:br>
            <a:br>
              <a:rPr lang="en-US" sz="2700" cap="small" dirty="0"/>
            </a:br>
            <a:br>
              <a:rPr lang="en-US" sz="4400" cap="small" dirty="0"/>
            </a:br>
            <a:br>
              <a:rPr lang="en-US" sz="2000" cap="small" dirty="0"/>
            </a:br>
            <a:r>
              <a:rPr lang="en-US" sz="2700" i="1" cap="small" dirty="0"/>
              <a:t>Angela Ferrari Zumbini</a:t>
            </a:r>
            <a:br>
              <a:rPr lang="en-US" sz="2700" i="1" cap="small" dirty="0"/>
            </a:br>
            <a:r>
              <a:rPr lang="en-US" sz="2200" i="1" cap="small" dirty="0" err="1"/>
              <a:t>Professore</a:t>
            </a:r>
            <a:r>
              <a:rPr lang="en-US" sz="2200" i="1" cap="small" dirty="0"/>
              <a:t> </a:t>
            </a:r>
            <a:r>
              <a:rPr lang="en-US" sz="2200" i="1" cap="small" dirty="0" err="1"/>
              <a:t>ordinario</a:t>
            </a:r>
            <a:r>
              <a:rPr lang="en-US" sz="2200" i="1" cap="small" dirty="0"/>
              <a:t> di </a:t>
            </a:r>
            <a:r>
              <a:rPr lang="en-US" sz="2200" i="1" cap="small" dirty="0" err="1"/>
              <a:t>diritto</a:t>
            </a:r>
            <a:r>
              <a:rPr lang="en-US" sz="2200" i="1" cap="small" dirty="0"/>
              <a:t> </a:t>
            </a:r>
            <a:r>
              <a:rPr lang="en-US" sz="2200" i="1" cap="small" dirty="0" err="1"/>
              <a:t>amministrativo</a:t>
            </a:r>
            <a:br>
              <a:rPr lang="en-US" sz="2700" i="1" cap="small" dirty="0"/>
            </a:br>
            <a:r>
              <a:rPr lang="en-US" sz="2000" i="1" cap="small" dirty="0" err="1"/>
              <a:t>Università</a:t>
            </a:r>
            <a:r>
              <a:rPr lang="en-US" sz="2000" i="1" cap="small" dirty="0"/>
              <a:t> di Napoli Federico II</a:t>
            </a:r>
            <a:br>
              <a:rPr lang="en-US" sz="2700" i="1" cap="small" dirty="0"/>
            </a:br>
            <a:br>
              <a:rPr lang="en-US" sz="2700" i="1" cap="small" dirty="0"/>
            </a:br>
            <a:endParaRPr lang="it-IT" sz="2000" dirty="0"/>
          </a:p>
        </p:txBody>
      </p:sp>
      <p:sp>
        <p:nvSpPr>
          <p:cNvPr id="14338" name="Sottotitolo 2">
            <a:extLst>
              <a:ext uri="{FF2B5EF4-FFF2-40B4-BE49-F238E27FC236}">
                <a16:creationId xmlns:a16="http://schemas.microsoft.com/office/drawing/2014/main" id="{0A9770D8-1F63-4575-7E03-0BDB6B2D36F4}"/>
              </a:ext>
            </a:extLst>
          </p:cNvPr>
          <p:cNvSpPr>
            <a:spLocks noGrp="1"/>
          </p:cNvSpPr>
          <p:nvPr>
            <p:ph type="subTitle" idx="1"/>
          </p:nvPr>
        </p:nvSpPr>
        <p:spPr>
          <a:xfrm>
            <a:off x="1371600" y="4714875"/>
            <a:ext cx="6400800" cy="923925"/>
          </a:xfrm>
        </p:spPr>
        <p:txBody>
          <a:bodyPr/>
          <a:lstStyle/>
          <a:p>
            <a:pPr marR="0" eaLnBrk="1" hangingPunct="1"/>
            <a:endParaRPr lang="it-IT" altLang="it-IT" sz="2000" dirty="0"/>
          </a:p>
          <a:p>
            <a:pPr marR="0" eaLnBrk="1" hangingPunct="1"/>
            <a:r>
              <a:rPr lang="it-IT" altLang="it-IT" sz="2000" dirty="0">
                <a:solidFill>
                  <a:srgbClr val="0B5395"/>
                </a:solidFill>
              </a:rPr>
              <a:t>Milano, 26 Gennaio 2026</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71B331-1380-AC86-6B78-B55B5909A932}"/>
              </a:ext>
            </a:extLst>
          </p:cNvPr>
          <p:cNvSpPr>
            <a:spLocks noGrp="1"/>
          </p:cNvSpPr>
          <p:nvPr>
            <p:ph type="title"/>
          </p:nvPr>
        </p:nvSpPr>
        <p:spPr>
          <a:xfrm>
            <a:off x="457200" y="704850"/>
            <a:ext cx="8229600" cy="491902"/>
          </a:xfrm>
        </p:spPr>
        <p:txBody>
          <a:bodyPr/>
          <a:lstStyle/>
          <a:p>
            <a:pPr algn="ctr"/>
            <a:r>
              <a:rPr lang="it-IT" sz="2400" dirty="0"/>
              <a:t>Casi da discutere</a:t>
            </a:r>
          </a:p>
        </p:txBody>
      </p:sp>
      <p:sp>
        <p:nvSpPr>
          <p:cNvPr id="3" name="Segnaposto contenuto 2">
            <a:extLst>
              <a:ext uri="{FF2B5EF4-FFF2-40B4-BE49-F238E27FC236}">
                <a16:creationId xmlns:a16="http://schemas.microsoft.com/office/drawing/2014/main" id="{7A43C2A8-9F41-F281-AD9E-56C390B8BE0E}"/>
              </a:ext>
            </a:extLst>
          </p:cNvPr>
          <p:cNvSpPr>
            <a:spLocks noGrp="1"/>
          </p:cNvSpPr>
          <p:nvPr>
            <p:ph idx="1"/>
          </p:nvPr>
        </p:nvSpPr>
        <p:spPr>
          <a:xfrm>
            <a:off x="457200" y="1196752"/>
            <a:ext cx="8229600" cy="5127849"/>
          </a:xfrm>
        </p:spPr>
        <p:txBody>
          <a:bodyPr>
            <a:noAutofit/>
          </a:bodyPr>
          <a:lstStyle/>
          <a:p>
            <a:pPr indent="0" algn="just">
              <a:spcAft>
                <a:spcPts val="600"/>
              </a:spcAft>
              <a:buNone/>
            </a:pPr>
            <a:r>
              <a:rPr lang="it-IT" sz="1500" b="1" dirty="0">
                <a:latin typeface="Times New Roman" panose="02020603050405020304" pitchFamily="18" charset="0"/>
                <a:ea typeface="Times New Roman" panose="02020603050405020304" pitchFamily="18" charset="0"/>
                <a:cs typeface="Times New Roman" panose="02020603050405020304" pitchFamily="18" charset="0"/>
              </a:rPr>
              <a:t>4</a:t>
            </a:r>
            <a:r>
              <a:rPr lang="it-IT" sz="1500" b="1" dirty="0">
                <a:effectLst/>
                <a:latin typeface="Times New Roman" panose="02020603050405020304" pitchFamily="18" charset="0"/>
                <a:ea typeface="Times New Roman" panose="02020603050405020304" pitchFamily="18" charset="0"/>
                <a:cs typeface="Times New Roman" panose="02020603050405020304" pitchFamily="18" charset="0"/>
              </a:rPr>
              <a:t>. Valutazione automatizzata della pericolosità sociale </a:t>
            </a:r>
          </a:p>
          <a:p>
            <a:pPr indent="0" algn="just">
              <a:spcAft>
                <a:spcPts val="600"/>
              </a:spcAft>
              <a:buNone/>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S.K., avente cittadinanza Pakistana, titolare di permesso di lavoro subordinato, chiede, qualche mese prima della scadenza del permesso, il rinnovo dello stesso, fornendo, all’atto dell’istanza, documentazione volta a dimostrare di essere titolare di contratto di lavoro, e di convivere con un coniuge e un figlio minore. </a:t>
            </a:r>
            <a:endParaRPr lang="it-IT"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spcAft>
                <a:spcPts val="600"/>
              </a:spcAft>
              <a:buNone/>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 Questura competente per evadere la pratica, utilizza un sistema di intelligenza artificiale </a:t>
            </a:r>
            <a:r>
              <a:rPr lang="it-IT" sz="13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LLM</a:t>
            </a: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al fine non solo di ottenere rapidamente i dati economici e personali del ricorrente mediante collegamento con le Banche dati a disposizione, ma anche per procedere ad una valutazione mediante A.I., in ordine alla sussistenza dei requisiti previsti dagli artt. 4, comma 3, 5, e 22, d.lgs. n. 286 del 1998, compresa, quindi, la valutazione della </a:t>
            </a:r>
            <a:r>
              <a:rPr lang="it-IT" sz="13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pericolosità sociale</a:t>
            </a: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dello straniero. </a:t>
            </a:r>
            <a:endParaRPr lang="it-IT"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spcAft>
                <a:spcPts val="600"/>
              </a:spcAft>
              <a:buNone/>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Il sistema elabora automaticamente una pluralità di dati, tra cui:</a:t>
            </a:r>
            <a:endParaRPr lang="it-IT"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600"/>
              </a:spcAft>
              <a:buSzPts val="1000"/>
              <a:buFont typeface="Symbol" pitchFamily="2" charset="2"/>
              <a:buChar char=""/>
              <a:tabLst>
                <a:tab pos="457200" algn="l"/>
              </a:tabLst>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precedenti di polizia (anche non sfociati in condanne);</a:t>
            </a:r>
          </a:p>
          <a:p>
            <a:pPr marL="342900" lvl="0" indent="-342900" algn="just">
              <a:spcAft>
                <a:spcPts val="600"/>
              </a:spcAft>
              <a:buSzPts val="1000"/>
              <a:buFont typeface="Symbol" pitchFamily="2" charset="2"/>
              <a:buChar char=""/>
              <a:tabLst>
                <a:tab pos="457200" algn="l"/>
              </a:tabLst>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segnalazioni amministrative;</a:t>
            </a:r>
          </a:p>
          <a:p>
            <a:pPr marL="342900" lvl="0" indent="-342900" algn="just">
              <a:spcAft>
                <a:spcPts val="600"/>
              </a:spcAft>
              <a:buSzPts val="1000"/>
              <a:buFont typeface="Symbol" pitchFamily="2" charset="2"/>
              <a:buChar char=""/>
              <a:tabLst>
                <a:tab pos="457200" algn="l"/>
              </a:tabLst>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frequentazioni rilevate attraverso controlli di polizia;</a:t>
            </a:r>
          </a:p>
          <a:p>
            <a:pPr marL="342900" lvl="0" indent="-342900" algn="just">
              <a:spcAft>
                <a:spcPts val="600"/>
              </a:spcAft>
              <a:buSzPts val="1000"/>
              <a:buFont typeface="Symbol" pitchFamily="2" charset="2"/>
              <a:buChar char=""/>
              <a:tabLst>
                <a:tab pos="457200" algn="l"/>
              </a:tabLst>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dati territoriali e statistici (aree ad alta incidenza di reati);</a:t>
            </a:r>
          </a:p>
          <a:p>
            <a:pPr marL="342900" lvl="0" indent="-342900" algn="just">
              <a:spcAft>
                <a:spcPts val="600"/>
              </a:spcAft>
              <a:buSzPts val="1000"/>
              <a:buFont typeface="Symbol" pitchFamily="2" charset="2"/>
              <a:buChar char=""/>
              <a:tabLst>
                <a:tab pos="457200" algn="l"/>
              </a:tabLst>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informazioni provenienti da altre banche dati pubbliche</a:t>
            </a:r>
          </a:p>
          <a:p>
            <a:pPr marL="342900" lvl="0" indent="-342900" algn="just">
              <a:spcAft>
                <a:spcPts val="600"/>
              </a:spcAft>
              <a:buSzPts val="1000"/>
              <a:buFont typeface="Symbol" pitchFamily="2" charset="2"/>
              <a:buChar char=""/>
              <a:tabLst>
                <a:tab pos="457200" algn="l"/>
              </a:tabLst>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dati personali, familiari e lavorativi del richiedente, come risultanti dalle banche dati</a:t>
            </a:r>
          </a:p>
          <a:p>
            <a:pPr marL="180975" indent="42863">
              <a:buNone/>
            </a:pPr>
            <a:r>
              <a:rPr lang="it-IT" sz="1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All’esito dell’elaborazione il profilo dello straniero viene classificato con un indice di rischio elevato di pericolosità sociale e viene definito come NON IDONEO al rinnovo. </a:t>
            </a:r>
            <a:endParaRPr lang="it-IT"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52388" algn="just">
              <a:buNone/>
            </a:pPr>
            <a:r>
              <a:rPr lang="it-IT" sz="1200" dirty="0">
                <a:effectLst/>
                <a:latin typeface="Times New Roman" panose="02020603050405020304" pitchFamily="18" charset="0"/>
                <a:cs typeface="Times New Roman" panose="02020603050405020304" pitchFamily="18" charset="0"/>
              </a:rPr>
              <a:t> </a:t>
            </a:r>
            <a:endParaRPr lang="it-IT"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888209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71B331-1380-AC86-6B78-B55B5909A932}"/>
              </a:ext>
            </a:extLst>
          </p:cNvPr>
          <p:cNvSpPr>
            <a:spLocks noGrp="1"/>
          </p:cNvSpPr>
          <p:nvPr>
            <p:ph type="title"/>
          </p:nvPr>
        </p:nvSpPr>
        <p:spPr>
          <a:xfrm>
            <a:off x="457200" y="704850"/>
            <a:ext cx="8229600" cy="491902"/>
          </a:xfrm>
        </p:spPr>
        <p:txBody>
          <a:bodyPr/>
          <a:lstStyle/>
          <a:p>
            <a:pPr algn="ctr"/>
            <a:r>
              <a:rPr lang="it-IT" sz="2400" dirty="0"/>
              <a:t>Casi da discutere</a:t>
            </a:r>
          </a:p>
        </p:txBody>
      </p:sp>
      <p:sp>
        <p:nvSpPr>
          <p:cNvPr id="3" name="Segnaposto contenuto 2">
            <a:extLst>
              <a:ext uri="{FF2B5EF4-FFF2-40B4-BE49-F238E27FC236}">
                <a16:creationId xmlns:a16="http://schemas.microsoft.com/office/drawing/2014/main" id="{7A43C2A8-9F41-F281-AD9E-56C390B8BE0E}"/>
              </a:ext>
            </a:extLst>
          </p:cNvPr>
          <p:cNvSpPr>
            <a:spLocks noGrp="1"/>
          </p:cNvSpPr>
          <p:nvPr>
            <p:ph idx="1"/>
          </p:nvPr>
        </p:nvSpPr>
        <p:spPr>
          <a:xfrm>
            <a:off x="457200" y="1196752"/>
            <a:ext cx="8229600" cy="5127849"/>
          </a:xfrm>
        </p:spPr>
        <p:txBody>
          <a:bodyPr>
            <a:noAutofit/>
          </a:bodyPr>
          <a:lstStyle/>
          <a:p>
            <a:pPr marL="0" indent="0" algn="just">
              <a:spcBef>
                <a:spcPts val="0"/>
              </a:spcBef>
              <a:spcAft>
                <a:spcPts val="0"/>
              </a:spcAft>
              <a:buNone/>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Sulla base del report generato dal sistema </a:t>
            </a:r>
            <a:r>
              <a:rPr lang="it-IT"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LLM</a:t>
            </a: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la Questura competente comunica allo straniero ai sensi dell’art. 10 bis, l. n. 241 del 1990, i motivi ostativi al rinnovo del permesso e contestualmente l’avvio del procedimento di revoca del permesso di soggiorno, in quanto lo straniero è da considerarsi pericoloso.</a:t>
            </a:r>
            <a:endParaRPr lang="it-I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spcBef>
                <a:spcPts val="0"/>
              </a:spcBef>
              <a:spcAft>
                <a:spcPts val="0"/>
              </a:spcAft>
              <a:buNone/>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Nella comunicazione:</a:t>
            </a:r>
            <a:endParaRPr lang="it-I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342900" algn="just">
              <a:spcBef>
                <a:spcPts val="0"/>
              </a:spcBef>
              <a:spcAft>
                <a:spcPts val="0"/>
              </a:spcAft>
              <a:buSzPts val="1000"/>
              <a:buFont typeface="Symbol" pitchFamily="2" charset="2"/>
              <a:buChar char=""/>
              <a:tabLst>
                <a:tab pos="457200" algn="l"/>
              </a:tabLst>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 fa riferimento a una “valutazione automatizzata del rischio”;</a:t>
            </a:r>
          </a:p>
          <a:p>
            <a:pPr marL="0" lvl="0" indent="-342900" algn="just">
              <a:spcBef>
                <a:spcPts val="0"/>
              </a:spcBef>
              <a:spcAft>
                <a:spcPts val="0"/>
              </a:spcAft>
              <a:buSzPts val="1000"/>
              <a:buFont typeface="Symbol" pitchFamily="2" charset="2"/>
              <a:buChar char=""/>
              <a:tabLst>
                <a:tab pos="457200" algn="l"/>
              </a:tabLst>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non vengono specificati nel dettaglio i criteri algoritmici utilizzati, l’Amministrazione limitandosi a precisare che l’algoritmo per come costruito è orientato anche a valutare la prevalenza della pericolosità rispetto all’interesse dello straniero alla tutela dell’unità familiare;</a:t>
            </a:r>
          </a:p>
          <a:p>
            <a:pPr marL="0" lvl="0" indent="-342900" algn="just">
              <a:spcBef>
                <a:spcPts val="0"/>
              </a:spcBef>
              <a:spcAft>
                <a:spcPts val="0"/>
              </a:spcAft>
              <a:buSzPts val="1000"/>
              <a:buFont typeface="Symbol" pitchFamily="2" charset="2"/>
              <a:buChar char=""/>
              <a:tabLst>
                <a:tab pos="457200" algn="l"/>
              </a:tabLst>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non sono indicati puntualmente i fatti concreti posti a fondamento della presunta pericolosità.</a:t>
            </a:r>
          </a:p>
          <a:p>
            <a:pPr marL="0" indent="0" algn="just">
              <a:spcBef>
                <a:spcPts val="0"/>
              </a:spcBef>
              <a:spcAft>
                <a:spcPts val="0"/>
              </a:spcAft>
              <a:buNone/>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 straniero non presenta memorie difensive. </a:t>
            </a:r>
            <a:endParaRPr lang="it-I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spcBef>
                <a:spcPts val="0"/>
              </a:spcBef>
              <a:spcAft>
                <a:spcPts val="0"/>
              </a:spcAft>
              <a:buNone/>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 Questura adotta il provvedimento finale di revoca del permesso e di diniego di rinnovo dello stesso richiamando quanto indicato in sede di comunicazione ex art. 10 bis e di avvio del procedimento di revoca. </a:t>
            </a:r>
            <a:endParaRPr lang="it-I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52388" algn="just">
              <a:spcBef>
                <a:spcPts val="0"/>
              </a:spcBef>
              <a:spcAft>
                <a:spcPts val="0"/>
              </a:spcAft>
              <a:buNone/>
            </a:pPr>
            <a:r>
              <a:rPr lang="it-IT" sz="1200" dirty="0">
                <a:effectLst/>
                <a:latin typeface="Times New Roman" panose="02020603050405020304" pitchFamily="18" charset="0"/>
                <a:cs typeface="Times New Roman" panose="02020603050405020304" pitchFamily="18" charset="0"/>
              </a:rPr>
              <a:t> </a:t>
            </a:r>
            <a:endParaRPr lang="it-IT"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4119382"/>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71B331-1380-AC86-6B78-B55B5909A932}"/>
              </a:ext>
            </a:extLst>
          </p:cNvPr>
          <p:cNvSpPr>
            <a:spLocks noGrp="1"/>
          </p:cNvSpPr>
          <p:nvPr>
            <p:ph type="title"/>
          </p:nvPr>
        </p:nvSpPr>
        <p:spPr>
          <a:xfrm>
            <a:off x="457200" y="704850"/>
            <a:ext cx="8229600" cy="491902"/>
          </a:xfrm>
        </p:spPr>
        <p:txBody>
          <a:bodyPr/>
          <a:lstStyle/>
          <a:p>
            <a:pPr algn="ctr"/>
            <a:r>
              <a:rPr lang="it-IT" sz="2400" dirty="0"/>
              <a:t>Casi da discutere</a:t>
            </a:r>
          </a:p>
        </p:txBody>
      </p:sp>
      <p:sp>
        <p:nvSpPr>
          <p:cNvPr id="3" name="Segnaposto contenuto 2">
            <a:extLst>
              <a:ext uri="{FF2B5EF4-FFF2-40B4-BE49-F238E27FC236}">
                <a16:creationId xmlns:a16="http://schemas.microsoft.com/office/drawing/2014/main" id="{7A43C2A8-9F41-F281-AD9E-56C390B8BE0E}"/>
              </a:ext>
            </a:extLst>
          </p:cNvPr>
          <p:cNvSpPr>
            <a:spLocks noGrp="1"/>
          </p:cNvSpPr>
          <p:nvPr>
            <p:ph idx="1"/>
          </p:nvPr>
        </p:nvSpPr>
        <p:spPr>
          <a:xfrm>
            <a:off x="457200" y="1196752"/>
            <a:ext cx="8229600" cy="5127849"/>
          </a:xfrm>
        </p:spPr>
        <p:txBody>
          <a:bodyPr>
            <a:noAutofit/>
          </a:bodyPr>
          <a:lstStyle/>
          <a:p>
            <a:pPr marL="0" indent="0" algn="just">
              <a:spcBef>
                <a:spcPts val="0"/>
              </a:spcBef>
              <a:spcAft>
                <a:spcPts val="0"/>
              </a:spcAft>
              <a:buNone/>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 straniero impugna avanti al Tar compente, lamentando come il provvedimento:</a:t>
            </a:r>
            <a:endParaRPr lang="it-I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342900" algn="just">
              <a:spcBef>
                <a:spcPts val="0"/>
              </a:spcBef>
              <a:spcAft>
                <a:spcPts val="0"/>
              </a:spcAft>
              <a:buSzPts val="1000"/>
              <a:buFont typeface="Symbol" pitchFamily="2" charset="2"/>
              <a:buChar char=""/>
              <a:tabLst>
                <a:tab pos="457200" algn="l"/>
              </a:tabLst>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non esplicita il funzionamento del sistema di IA;</a:t>
            </a:r>
          </a:p>
          <a:p>
            <a:pPr marL="0" lvl="0" indent="-342900" algn="just">
              <a:spcBef>
                <a:spcPts val="0"/>
              </a:spcBef>
              <a:spcAft>
                <a:spcPts val="0"/>
              </a:spcAft>
              <a:buSzPts val="1000"/>
              <a:buFont typeface="Symbol" pitchFamily="2" charset="2"/>
              <a:buChar char=""/>
              <a:tabLst>
                <a:tab pos="457200" algn="l"/>
              </a:tabLst>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non indica in modo puntuale i fatti specifici e attuali;</a:t>
            </a:r>
          </a:p>
          <a:p>
            <a:pPr marL="0" lvl="0" indent="-342900" algn="just">
              <a:spcBef>
                <a:spcPts val="0"/>
              </a:spcBef>
              <a:spcAft>
                <a:spcPts val="0"/>
              </a:spcAft>
              <a:buSzPts val="1000"/>
              <a:buFont typeface="Symbol" pitchFamily="2" charset="2"/>
              <a:buChar char=""/>
              <a:tabLst>
                <a:tab pos="457200" algn="l"/>
              </a:tabLst>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non valuta l’integrazione sociale, familiare e lavorativa dell’interessato.</a:t>
            </a:r>
          </a:p>
          <a:p>
            <a:pPr marL="0" lvl="0" indent="-342900" algn="just">
              <a:spcBef>
                <a:spcPts val="0"/>
              </a:spcBef>
              <a:spcAft>
                <a:spcPts val="0"/>
              </a:spcAft>
              <a:buSzPts val="1000"/>
              <a:buFont typeface="Symbol" pitchFamily="2" charset="2"/>
              <a:buChar char=""/>
              <a:tabLst>
                <a:tab pos="457200" algn="l"/>
              </a:tabLst>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sia irragionevole in quanto lo straniero risulta, dal casellario e dal certificato dei carichi pendenti, incensurato o comunque privo di elementi tali da far ragionevolmente dubitare della sua pericolosità sociale. </a:t>
            </a:r>
          </a:p>
          <a:p>
            <a:pPr marL="0" indent="0" algn="just">
              <a:spcBef>
                <a:spcPts val="0"/>
              </a:spcBef>
              <a:spcAft>
                <a:spcPts val="0"/>
              </a:spcAft>
              <a:buNone/>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Inoltre, il ricorrente deduce un possibile profilo di discriminazione legato alla nazionalità, allegando altri casi di diniego relativi a cittadini Pakistani con motivazione simile a quella censurata.</a:t>
            </a:r>
            <a:endParaRPr lang="it-I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spcBef>
                <a:spcPts val="0"/>
              </a:spcBef>
              <a:spcAft>
                <a:spcPts val="0"/>
              </a:spcAft>
              <a:buNone/>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sede di giudizio si viene, in particolare, a conoscenza che il sistema di LLM utilizzato: </a:t>
            </a:r>
            <a:endParaRPr lang="it-IT"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342900" algn="just">
              <a:spcBef>
                <a:spcPts val="0"/>
              </a:spcBef>
              <a:spcAft>
                <a:spcPts val="0"/>
              </a:spcAft>
              <a:buSzPts val="1000"/>
              <a:buFont typeface="Symbol" pitchFamily="2" charset="2"/>
              <a:buChar char=""/>
              <a:tabLst>
                <a:tab pos="457200" algn="l"/>
              </a:tabLst>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considera anche segnalazioni di polizia prive di esito giudiziario;</a:t>
            </a:r>
          </a:p>
          <a:p>
            <a:pPr marL="0" lvl="0" indent="-342900" algn="just">
              <a:spcBef>
                <a:spcPts val="0"/>
              </a:spcBef>
              <a:spcAft>
                <a:spcPts val="0"/>
              </a:spcAft>
              <a:buSzPts val="1000"/>
              <a:buFont typeface="Symbol" pitchFamily="2" charset="2"/>
              <a:buChar char=""/>
              <a:tabLst>
                <a:tab pos="457200" algn="l"/>
              </a:tabLst>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attribuisce peso a mere frequentazioni occasionali;</a:t>
            </a:r>
          </a:p>
          <a:p>
            <a:pPr marL="0" lvl="0" indent="-342900" algn="just">
              <a:spcBef>
                <a:spcPts val="0"/>
              </a:spcBef>
              <a:spcAft>
                <a:spcPts val="0"/>
              </a:spcAft>
              <a:buSzPts val="1000"/>
              <a:buFont typeface="Symbol" pitchFamily="2" charset="2"/>
              <a:buChar char=""/>
              <a:tabLst>
                <a:tab pos="457200" algn="l"/>
              </a:tabLst>
            </a:pPr>
            <a:r>
              <a:rPr lang="it-IT"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utilizza modelli predittivi basati su correlazioni statistiche e territoriali, laddove, al momento della determinazione dei parametri, in sede di addestramento il Pakistan, insieme ad alcuni altri, viene indicato come Paese “ad alta pericolosità” </a:t>
            </a:r>
          </a:p>
          <a:p>
            <a:pPr marL="0" indent="52388" algn="just">
              <a:spcBef>
                <a:spcPts val="0"/>
              </a:spcBef>
              <a:spcAft>
                <a:spcPts val="0"/>
              </a:spcAft>
              <a:buNone/>
            </a:pPr>
            <a:r>
              <a:rPr lang="it-IT" sz="1200" dirty="0">
                <a:effectLst/>
                <a:latin typeface="Times New Roman" panose="02020603050405020304" pitchFamily="18" charset="0"/>
                <a:cs typeface="Times New Roman" panose="02020603050405020304" pitchFamily="18" charset="0"/>
              </a:rPr>
              <a:t> </a:t>
            </a:r>
            <a:endParaRPr lang="it-IT"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768800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olo 1">
            <a:extLst>
              <a:ext uri="{FF2B5EF4-FFF2-40B4-BE49-F238E27FC236}">
                <a16:creationId xmlns:a16="http://schemas.microsoft.com/office/drawing/2014/main" id="{06D1ACEE-23C5-FCF1-0E39-1A7914FB2D6A}"/>
              </a:ext>
            </a:extLst>
          </p:cNvPr>
          <p:cNvSpPr>
            <a:spLocks noGrp="1"/>
          </p:cNvSpPr>
          <p:nvPr>
            <p:ph type="title"/>
          </p:nvPr>
        </p:nvSpPr>
        <p:spPr/>
        <p:txBody>
          <a:bodyPr anchor="ctr"/>
          <a:lstStyle/>
          <a:p>
            <a:pPr algn="ctr" eaLnBrk="1" hangingPunct="1"/>
            <a:endParaRPr lang="it-IT" altLang="it-IT" sz="3200" b="1" dirty="0"/>
          </a:p>
        </p:txBody>
      </p:sp>
      <p:sp>
        <p:nvSpPr>
          <p:cNvPr id="15362" name="Segnaposto contenuto 2">
            <a:extLst>
              <a:ext uri="{FF2B5EF4-FFF2-40B4-BE49-F238E27FC236}">
                <a16:creationId xmlns:a16="http://schemas.microsoft.com/office/drawing/2014/main" id="{98EEC724-0C01-2CAF-50BB-B862921600D9}"/>
              </a:ext>
            </a:extLst>
          </p:cNvPr>
          <p:cNvSpPr>
            <a:spLocks noGrp="1"/>
          </p:cNvSpPr>
          <p:nvPr>
            <p:ph idx="1"/>
          </p:nvPr>
        </p:nvSpPr>
        <p:spPr/>
        <p:txBody>
          <a:bodyPr/>
          <a:lstStyle/>
          <a:p>
            <a:pPr marL="0" indent="0" algn="ctr" eaLnBrk="1" hangingPunct="1">
              <a:spcBef>
                <a:spcPts val="600"/>
              </a:spcBef>
              <a:buClr>
                <a:srgbClr val="00B0F0"/>
              </a:buClr>
              <a:buNone/>
            </a:pPr>
            <a:r>
              <a:rPr lang="it-IT" sz="2000" b="1" dirty="0">
                <a:solidFill>
                  <a:srgbClr val="000000"/>
                </a:solidFill>
              </a:rPr>
              <a:t>Inquadramento teorico delle tematiche </a:t>
            </a:r>
          </a:p>
          <a:p>
            <a:pPr marL="0" indent="0" algn="ctr" eaLnBrk="1" hangingPunct="1">
              <a:spcBef>
                <a:spcPts val="600"/>
              </a:spcBef>
              <a:buClr>
                <a:srgbClr val="00B0F0"/>
              </a:buClr>
              <a:buNone/>
            </a:pPr>
            <a:r>
              <a:rPr lang="it-IT" sz="2000" b="1" dirty="0">
                <a:solidFill>
                  <a:srgbClr val="000000"/>
                </a:solidFill>
              </a:rPr>
              <a:t>nell’ambito del progetto di ricerca PRIN</a:t>
            </a:r>
          </a:p>
          <a:p>
            <a:pPr algn="just" eaLnBrk="1" hangingPunct="1">
              <a:lnSpc>
                <a:spcPct val="150000"/>
              </a:lnSpc>
              <a:spcBef>
                <a:spcPts val="0"/>
              </a:spcBef>
              <a:buClr>
                <a:srgbClr val="00B0F0"/>
              </a:buClr>
              <a:buFont typeface="Wingdings" pitchFamily="2" charset="2"/>
              <a:buChar char="ü"/>
            </a:pPr>
            <a:r>
              <a:rPr lang="it-IT" sz="1900" dirty="0">
                <a:solidFill>
                  <a:srgbClr val="000000"/>
                </a:solidFill>
              </a:rPr>
              <a:t>Una breve panoramica del progetto di ricerca</a:t>
            </a:r>
          </a:p>
          <a:p>
            <a:pPr algn="just" eaLnBrk="1" hangingPunct="1">
              <a:lnSpc>
                <a:spcPct val="150000"/>
              </a:lnSpc>
              <a:spcBef>
                <a:spcPts val="0"/>
              </a:spcBef>
              <a:buClr>
                <a:srgbClr val="00B0F0"/>
              </a:buClr>
              <a:buFont typeface="Wingdings" pitchFamily="2" charset="2"/>
              <a:buChar char="ü"/>
            </a:pPr>
            <a:r>
              <a:rPr lang="it-IT" sz="1900" dirty="0">
                <a:solidFill>
                  <a:srgbClr val="000000"/>
                </a:solidFill>
              </a:rPr>
              <a:t>Decisioni amministrative automatizzate e giusto procedimento: la trasformazione dei principi tradizionali</a:t>
            </a:r>
            <a:endParaRPr lang="it-IT" altLang="it-IT" sz="1900" dirty="0">
              <a:solidFill>
                <a:srgbClr val="000000"/>
              </a:solidFill>
            </a:endParaRPr>
          </a:p>
          <a:p>
            <a:pPr algn="just" eaLnBrk="1" hangingPunct="1">
              <a:lnSpc>
                <a:spcPct val="150000"/>
              </a:lnSpc>
              <a:spcBef>
                <a:spcPts val="0"/>
              </a:spcBef>
              <a:buClr>
                <a:srgbClr val="00B0F0"/>
              </a:buClr>
              <a:buFont typeface="Wingdings" pitchFamily="2" charset="2"/>
              <a:buChar char="ü"/>
            </a:pPr>
            <a:r>
              <a:rPr lang="it-IT" sz="1900" dirty="0">
                <a:solidFill>
                  <a:srgbClr val="000000"/>
                </a:solidFill>
              </a:rPr>
              <a:t>Decisioni amministrative automatizzate e giusto procedimento: nuovi principi</a:t>
            </a:r>
          </a:p>
          <a:p>
            <a:pPr algn="just" eaLnBrk="1" hangingPunct="1">
              <a:lnSpc>
                <a:spcPct val="150000"/>
              </a:lnSpc>
              <a:spcBef>
                <a:spcPts val="0"/>
              </a:spcBef>
              <a:buClr>
                <a:srgbClr val="00B0F0"/>
              </a:buClr>
              <a:buFont typeface="Wingdings" pitchFamily="2" charset="2"/>
              <a:buChar char="ü"/>
            </a:pPr>
            <a:r>
              <a:rPr lang="it-IT" altLang="it-IT" sz="1900" dirty="0">
                <a:solidFill>
                  <a:srgbClr val="000000"/>
                </a:solidFill>
              </a:rPr>
              <a:t>Problematiche trasversali: anticipazione della discrezionalità e contestabilità</a:t>
            </a:r>
          </a:p>
          <a:p>
            <a:pPr algn="just" eaLnBrk="1" hangingPunct="1">
              <a:lnSpc>
                <a:spcPct val="150000"/>
              </a:lnSpc>
              <a:spcBef>
                <a:spcPts val="0"/>
              </a:spcBef>
              <a:buClr>
                <a:srgbClr val="00B0F0"/>
              </a:buClr>
              <a:buFont typeface="Wingdings" pitchFamily="2" charset="2"/>
              <a:buChar char="ü"/>
            </a:pPr>
            <a:r>
              <a:rPr lang="it-IT" altLang="it-IT" sz="1900" dirty="0">
                <a:solidFill>
                  <a:srgbClr val="000000"/>
                </a:solidFill>
              </a:rPr>
              <a:t>Casi da discutere</a:t>
            </a:r>
          </a:p>
        </p:txBody>
      </p:sp>
      <p:pic>
        <p:nvPicPr>
          <p:cNvPr id="12" name="Immagine 11">
            <a:extLst>
              <a:ext uri="{FF2B5EF4-FFF2-40B4-BE49-F238E27FC236}">
                <a16:creationId xmlns:a16="http://schemas.microsoft.com/office/drawing/2014/main" id="{523EC6D4-42EE-FBE2-9C09-31A47706F3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8240" y="1023925"/>
            <a:ext cx="6247519" cy="504850"/>
          </a:xfrm>
          <a:prstGeom prst="rect">
            <a:avLst/>
          </a:prstGeom>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olo 1">
            <a:extLst>
              <a:ext uri="{FF2B5EF4-FFF2-40B4-BE49-F238E27FC236}">
                <a16:creationId xmlns:a16="http://schemas.microsoft.com/office/drawing/2014/main" id="{374900D6-2767-41D3-6929-64636BE319D7}"/>
              </a:ext>
            </a:extLst>
          </p:cNvPr>
          <p:cNvSpPr>
            <a:spLocks noGrp="1"/>
          </p:cNvSpPr>
          <p:nvPr>
            <p:ph type="title"/>
          </p:nvPr>
        </p:nvSpPr>
        <p:spPr>
          <a:xfrm>
            <a:off x="457200" y="704850"/>
            <a:ext cx="8229600" cy="1500014"/>
          </a:xfrm>
        </p:spPr>
        <p:txBody>
          <a:bodyPr anchor="ctr"/>
          <a:lstStyle/>
          <a:p>
            <a:pPr algn="ctr" eaLnBrk="1" hangingPunct="1"/>
            <a:br>
              <a:rPr lang="it-IT" altLang="it-IT" sz="3200" b="1" dirty="0"/>
            </a:br>
            <a:br>
              <a:rPr lang="it-IT" altLang="it-IT" sz="3200" b="1" dirty="0"/>
            </a:br>
            <a:r>
              <a:rPr lang="it-IT" altLang="it-IT" sz="3200" b="1" dirty="0"/>
              <a:t>Il Progetto di Ricerca</a:t>
            </a:r>
          </a:p>
        </p:txBody>
      </p:sp>
      <p:sp>
        <p:nvSpPr>
          <p:cNvPr id="3" name="Segnaposto contenuto 2">
            <a:extLst>
              <a:ext uri="{FF2B5EF4-FFF2-40B4-BE49-F238E27FC236}">
                <a16:creationId xmlns:a16="http://schemas.microsoft.com/office/drawing/2014/main" id="{A02A0514-F92F-6F46-A6ED-CEBC9AB5D52B}"/>
              </a:ext>
            </a:extLst>
          </p:cNvPr>
          <p:cNvSpPr>
            <a:spLocks noGrp="1"/>
          </p:cNvSpPr>
          <p:nvPr>
            <p:ph idx="1"/>
          </p:nvPr>
        </p:nvSpPr>
        <p:spPr/>
        <p:txBody>
          <a:bodyPr/>
          <a:lstStyle/>
          <a:p>
            <a:pPr algn="just" eaLnBrk="1" hangingPunct="1">
              <a:buClr>
                <a:schemeClr val="accent2"/>
              </a:buClr>
              <a:buFont typeface="Wingdings" pitchFamily="2" charset="2"/>
              <a:buChar char="ü"/>
            </a:pPr>
            <a:endParaRPr lang="en-US" altLang="it-IT" sz="2400" dirty="0"/>
          </a:p>
          <a:p>
            <a:pPr algn="just" eaLnBrk="1" hangingPunct="1">
              <a:buClr>
                <a:schemeClr val="accent2"/>
              </a:buClr>
              <a:buFont typeface="Wingdings" pitchFamily="2" charset="2"/>
              <a:buChar char="ü"/>
            </a:pPr>
            <a:r>
              <a:rPr lang="it-IT" altLang="it-IT" sz="2400" dirty="0">
                <a:latin typeface="Book Antiqua" panose="02040602050305030304" pitchFamily="18" charset="0"/>
              </a:rPr>
              <a:t>Decisioni Amministrative Automatizzate e Giusto Procedimento in Prospettiva Comparata (</a:t>
            </a:r>
            <a:r>
              <a:rPr lang="it-IT" altLang="it-IT" sz="2000" dirty="0">
                <a:latin typeface="Book Antiqua" panose="02040602050305030304" pitchFamily="18" charset="0"/>
              </a:rPr>
              <a:t>Volume Giappichelli in uscita </a:t>
            </a:r>
            <a:r>
              <a:rPr lang="it-IT" altLang="it-IT" sz="2000">
                <a:latin typeface="Book Antiqua" panose="02040602050305030304" pitchFamily="18" charset="0"/>
              </a:rPr>
              <a:t>a Febbraio</a:t>
            </a:r>
            <a:r>
              <a:rPr lang="it-IT" altLang="it-IT" sz="2000" dirty="0">
                <a:latin typeface="Book Antiqua" panose="02040602050305030304" pitchFamily="18" charset="0"/>
              </a:rPr>
              <a:t>)</a:t>
            </a:r>
          </a:p>
          <a:p>
            <a:pPr algn="just" eaLnBrk="1" hangingPunct="1">
              <a:buClr>
                <a:schemeClr val="accent2"/>
              </a:buClr>
              <a:buFont typeface="Wingdings" pitchFamily="2" charset="2"/>
              <a:buChar char="ü"/>
            </a:pPr>
            <a:endParaRPr lang="de-DE" altLang="it-IT" sz="2400" dirty="0">
              <a:latin typeface="Book Antiqua" panose="02040602050305030304" pitchFamily="18" charset="0"/>
            </a:endParaRPr>
          </a:p>
          <a:p>
            <a:pPr eaLnBrk="1" hangingPunct="1">
              <a:buFont typeface="Wingdings" pitchFamily="2" charset="2"/>
              <a:buChar char="ü"/>
            </a:pPr>
            <a:r>
              <a:rPr lang="it-IT" sz="2400" b="0" i="0" u="none" strike="noStrike" dirty="0">
                <a:solidFill>
                  <a:srgbClr val="000000"/>
                </a:solidFill>
                <a:effectLst/>
                <a:latin typeface="Book Antiqua" panose="02040602050305030304" pitchFamily="18" charset="0"/>
              </a:rPr>
              <a:t>Questionario con 6 domande generali e 7 casi ipotetici</a:t>
            </a:r>
          </a:p>
          <a:p>
            <a:pPr eaLnBrk="1" hangingPunct="1">
              <a:buFont typeface="Wingdings" pitchFamily="2" charset="2"/>
              <a:buChar char="ü"/>
            </a:pPr>
            <a:r>
              <a:rPr lang="en-US" altLang="it-IT" sz="2400" dirty="0">
                <a:latin typeface="Book Antiqua" panose="02040602050305030304" pitchFamily="18" charset="0"/>
              </a:rPr>
              <a:t>23 </a:t>
            </a:r>
            <a:r>
              <a:rPr lang="en-US" altLang="it-IT" sz="2400" dirty="0" err="1">
                <a:latin typeface="Book Antiqua" panose="02040602050305030304" pitchFamily="18" charset="0"/>
              </a:rPr>
              <a:t>ordinamenti</a:t>
            </a:r>
            <a:r>
              <a:rPr lang="en-US" altLang="it-IT" sz="2400" dirty="0">
                <a:latin typeface="Book Antiqua" panose="02040602050305030304" pitchFamily="18" charset="0"/>
              </a:rPr>
              <a:t> </a:t>
            </a:r>
            <a:r>
              <a:rPr lang="en-US" altLang="it-IT" sz="2400" dirty="0" err="1">
                <a:latin typeface="Book Antiqua" panose="02040602050305030304" pitchFamily="18" charset="0"/>
              </a:rPr>
              <a:t>giuridici</a:t>
            </a:r>
            <a:r>
              <a:rPr lang="en-US" altLang="it-IT" sz="2400" dirty="0">
                <a:latin typeface="Book Antiqua" panose="02040602050305030304" pitchFamily="18" charset="0"/>
              </a:rPr>
              <a:t> </a:t>
            </a:r>
            <a:r>
              <a:rPr lang="en-US" altLang="it-IT" sz="2400" dirty="0" err="1">
                <a:latin typeface="Book Antiqua" panose="02040602050305030304" pitchFamily="18" charset="0"/>
              </a:rPr>
              <a:t>considerati</a:t>
            </a:r>
            <a:r>
              <a:rPr lang="en-US" altLang="it-IT" sz="2400" dirty="0">
                <a:latin typeface="Book Antiqua" panose="02040602050305030304" pitchFamily="18" charset="0"/>
              </a:rPr>
              <a:t> (2 workshop, 50 </a:t>
            </a:r>
            <a:r>
              <a:rPr lang="en-US" altLang="it-IT" sz="2400" dirty="0" err="1">
                <a:latin typeface="Book Antiqua" panose="02040602050305030304" pitchFamily="18" charset="0"/>
              </a:rPr>
              <a:t>esperti</a:t>
            </a:r>
            <a:r>
              <a:rPr lang="en-US" altLang="it-IT" sz="2400" dirty="0">
                <a:latin typeface="Book Antiqua" panose="02040602050305030304" pitchFamily="18" charset="0"/>
              </a:rPr>
              <a:t> </a:t>
            </a:r>
            <a:r>
              <a:rPr lang="en-US" altLang="it-IT" sz="2400" dirty="0" err="1">
                <a:latin typeface="Book Antiqua" panose="02040602050305030304" pitchFamily="18" charset="0"/>
              </a:rPr>
              <a:t>nazionali</a:t>
            </a:r>
            <a:r>
              <a:rPr lang="en-US" altLang="it-IT" sz="2400" dirty="0">
                <a:latin typeface="Book Antiqua" panose="02040602050305030304" pitchFamily="18" charset="0"/>
              </a:rPr>
              <a:t> </a:t>
            </a:r>
            <a:r>
              <a:rPr lang="en-US" altLang="it-IT" sz="2400" dirty="0" err="1">
                <a:latin typeface="Book Antiqua" panose="02040602050305030304" pitchFamily="18" charset="0"/>
              </a:rPr>
              <a:t>coinvolti</a:t>
            </a:r>
            <a:endParaRPr lang="it-IT" altLang="it-IT" sz="2400" dirty="0">
              <a:latin typeface="Book Antiqua" panose="02040602050305030304" pitchFamily="18" charset="0"/>
            </a:endParaRPr>
          </a:p>
          <a:p>
            <a:pPr marL="0" indent="0" eaLnBrk="1" hangingPunct="1">
              <a:buNone/>
            </a:pPr>
            <a:endParaRPr lang="en-US" altLang="it-IT" sz="2400" dirty="0">
              <a:latin typeface="Book Antiqua" panose="02040602050305030304" pitchFamily="18" charset="0"/>
            </a:endParaRPr>
          </a:p>
          <a:p>
            <a:pPr eaLnBrk="1" hangingPunct="1">
              <a:buFont typeface="Wingdings" pitchFamily="2" charset="2"/>
              <a:buChar char="ü"/>
            </a:pPr>
            <a:r>
              <a:rPr lang="en-US" altLang="it-IT" sz="2400" dirty="0" err="1">
                <a:latin typeface="Book Antiqua" panose="02040602050305030304" pitchFamily="18" charset="0"/>
              </a:rPr>
              <a:t>www.autad.it</a:t>
            </a:r>
            <a:endParaRPr lang="it-IT" altLang="it-IT" sz="2400" dirty="0">
              <a:latin typeface="Book Antiqua" panose="02040602050305030304" pitchFamily="18" charset="0"/>
            </a:endParaRPr>
          </a:p>
        </p:txBody>
      </p:sp>
      <p:pic>
        <p:nvPicPr>
          <p:cNvPr id="2" name="Immagine 1">
            <a:extLst>
              <a:ext uri="{FF2B5EF4-FFF2-40B4-BE49-F238E27FC236}">
                <a16:creationId xmlns:a16="http://schemas.microsoft.com/office/drawing/2014/main" id="{5D575DEB-2D16-ACC2-B116-B82F1BF3C7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8240" y="1023925"/>
            <a:ext cx="6247519" cy="504850"/>
          </a:xfrm>
          <a:prstGeom prst="rect">
            <a:avLst/>
          </a:prstGeom>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olo 1">
            <a:extLst>
              <a:ext uri="{FF2B5EF4-FFF2-40B4-BE49-F238E27FC236}">
                <a16:creationId xmlns:a16="http://schemas.microsoft.com/office/drawing/2014/main" id="{192D65BF-1008-9BAA-A6DF-8AD8A252B427}"/>
              </a:ext>
            </a:extLst>
          </p:cNvPr>
          <p:cNvSpPr>
            <a:spLocks noGrp="1"/>
          </p:cNvSpPr>
          <p:nvPr>
            <p:ph type="title"/>
          </p:nvPr>
        </p:nvSpPr>
        <p:spPr>
          <a:xfrm>
            <a:off x="457200" y="533400"/>
            <a:ext cx="8229600" cy="1383432"/>
          </a:xfrm>
        </p:spPr>
        <p:txBody>
          <a:bodyPr>
            <a:normAutofit fontScale="90000"/>
          </a:bodyPr>
          <a:lstStyle/>
          <a:p>
            <a:pPr algn="ctr"/>
            <a:br>
              <a:rPr lang="it-IT" altLang="it-IT" sz="2800" b="1" dirty="0"/>
            </a:br>
            <a:br>
              <a:rPr lang="it-IT" altLang="it-IT" sz="2800" b="1" dirty="0"/>
            </a:br>
            <a:br>
              <a:rPr lang="it-IT" altLang="it-IT" sz="2800" b="1" dirty="0"/>
            </a:br>
            <a:br>
              <a:rPr lang="it-IT" altLang="it-IT" sz="2800" b="1" dirty="0"/>
            </a:br>
            <a:br>
              <a:rPr lang="it-IT" altLang="it-IT" sz="2800" b="1" dirty="0"/>
            </a:br>
            <a:br>
              <a:rPr lang="it-IT" altLang="it-IT" sz="2800" b="1" dirty="0"/>
            </a:br>
            <a:br>
              <a:rPr lang="it-IT" altLang="it-IT" sz="2800" b="1" dirty="0"/>
            </a:br>
            <a:br>
              <a:rPr lang="it-IT" altLang="it-IT" sz="2800" b="1" dirty="0"/>
            </a:br>
            <a:r>
              <a:rPr lang="it-IT" altLang="it-IT" sz="3100" b="1" dirty="0"/>
              <a:t>Decisioni amministrative automatizzate </a:t>
            </a:r>
            <a:br>
              <a:rPr lang="it-IT" altLang="it-IT" sz="3100" b="1" dirty="0"/>
            </a:br>
            <a:r>
              <a:rPr lang="it-IT" altLang="it-IT" sz="3100" b="1" dirty="0"/>
              <a:t>e giusto procedimento: </a:t>
            </a:r>
            <a:br>
              <a:rPr lang="it-IT" altLang="it-IT" sz="3100" b="1" dirty="0"/>
            </a:br>
            <a:r>
              <a:rPr lang="it-IT" altLang="it-IT" sz="3100" b="1" dirty="0"/>
              <a:t>la trasformazione dei principi tradizionali</a:t>
            </a:r>
            <a:endParaRPr lang="it-IT" altLang="it-IT" sz="2900" b="1" dirty="0"/>
          </a:p>
        </p:txBody>
      </p:sp>
      <p:sp>
        <p:nvSpPr>
          <p:cNvPr id="3" name="Segnaposto contenuto 2">
            <a:extLst>
              <a:ext uri="{FF2B5EF4-FFF2-40B4-BE49-F238E27FC236}">
                <a16:creationId xmlns:a16="http://schemas.microsoft.com/office/drawing/2014/main" id="{32D1C577-10DE-DD93-D698-0F321306195C}"/>
              </a:ext>
            </a:extLst>
          </p:cNvPr>
          <p:cNvSpPr>
            <a:spLocks noGrp="1"/>
          </p:cNvSpPr>
          <p:nvPr>
            <p:ph idx="1"/>
          </p:nvPr>
        </p:nvSpPr>
        <p:spPr>
          <a:xfrm>
            <a:off x="457200" y="1916832"/>
            <a:ext cx="8229600" cy="4407768"/>
          </a:xfrm>
        </p:spPr>
        <p:txBody>
          <a:bodyPr>
            <a:normAutofit lnSpcReduction="10000"/>
          </a:bodyPr>
          <a:lstStyle/>
          <a:p>
            <a:pPr algn="just" eaLnBrk="1" hangingPunct="1">
              <a:lnSpc>
                <a:spcPct val="150000"/>
              </a:lnSpc>
              <a:spcBef>
                <a:spcPts val="600"/>
              </a:spcBef>
              <a:buClr>
                <a:srgbClr val="00B0F0"/>
              </a:buClr>
              <a:buFont typeface="Wingdings" panose="05000000000000000000" pitchFamily="2" charset="2"/>
              <a:buChar char="ü"/>
              <a:defRPr/>
            </a:pPr>
            <a:r>
              <a:rPr lang="en-US" altLang="it-IT" dirty="0">
                <a:latin typeface="Book Antiqua" panose="02040602050305030304" pitchFamily="18" charset="0"/>
              </a:rPr>
              <a:t>Dalla </a:t>
            </a:r>
            <a:r>
              <a:rPr lang="en-US" altLang="it-IT" dirty="0" err="1">
                <a:latin typeface="Book Antiqua" panose="02040602050305030304" pitchFamily="18" charset="0"/>
              </a:rPr>
              <a:t>trasparenza</a:t>
            </a:r>
            <a:r>
              <a:rPr lang="en-US" altLang="it-IT" dirty="0">
                <a:latin typeface="Book Antiqua" panose="02040602050305030304" pitchFamily="18" charset="0"/>
              </a:rPr>
              <a:t> </a:t>
            </a:r>
            <a:r>
              <a:rPr lang="en-US" altLang="it-IT" dirty="0" err="1">
                <a:latin typeface="Book Antiqua" panose="02040602050305030304" pitchFamily="18" charset="0"/>
              </a:rPr>
              <a:t>alla</a:t>
            </a:r>
            <a:r>
              <a:rPr lang="en-US" altLang="it-IT" dirty="0">
                <a:latin typeface="Book Antiqua" panose="02040602050305030304" pitchFamily="18" charset="0"/>
              </a:rPr>
              <a:t> </a:t>
            </a:r>
            <a:r>
              <a:rPr lang="en-US" altLang="it-IT" dirty="0" err="1">
                <a:latin typeface="Book Antiqua" panose="02040602050305030304" pitchFamily="18" charset="0"/>
              </a:rPr>
              <a:t>intellegibilità</a:t>
            </a:r>
            <a:endParaRPr lang="en-US" altLang="it-IT" dirty="0">
              <a:latin typeface="Book Antiqua" panose="02040602050305030304" pitchFamily="18" charset="0"/>
            </a:endParaRPr>
          </a:p>
          <a:p>
            <a:pPr algn="just" eaLnBrk="1" hangingPunct="1">
              <a:lnSpc>
                <a:spcPct val="150000"/>
              </a:lnSpc>
              <a:spcBef>
                <a:spcPts val="600"/>
              </a:spcBef>
              <a:buClr>
                <a:srgbClr val="00B0F0"/>
              </a:buClr>
              <a:buFont typeface="Wingdings" panose="05000000000000000000" pitchFamily="2" charset="2"/>
              <a:buChar char="ü"/>
              <a:defRPr/>
            </a:pPr>
            <a:r>
              <a:rPr lang="en-US" altLang="it-IT" dirty="0" err="1">
                <a:latin typeface="Book Antiqua" panose="02040602050305030304" pitchFamily="18" charset="0"/>
              </a:rPr>
              <a:t>Dall’obbligo</a:t>
            </a:r>
            <a:r>
              <a:rPr lang="en-US" altLang="it-IT" dirty="0">
                <a:latin typeface="Book Antiqua" panose="02040602050305030304" pitchFamily="18" charset="0"/>
              </a:rPr>
              <a:t> di </a:t>
            </a:r>
            <a:r>
              <a:rPr lang="en-US" altLang="it-IT" dirty="0" err="1">
                <a:latin typeface="Book Antiqua" panose="02040602050305030304" pitchFamily="18" charset="0"/>
              </a:rPr>
              <a:t>motivazione</a:t>
            </a:r>
            <a:r>
              <a:rPr lang="en-US" altLang="it-IT" dirty="0">
                <a:latin typeface="Book Antiqua" panose="02040602050305030304" pitchFamily="18" charset="0"/>
              </a:rPr>
              <a:t> </a:t>
            </a:r>
            <a:r>
              <a:rPr lang="en-US" altLang="it-IT" dirty="0" err="1">
                <a:latin typeface="Book Antiqua" panose="02040602050305030304" pitchFamily="18" charset="0"/>
              </a:rPr>
              <a:t>alla</a:t>
            </a:r>
            <a:r>
              <a:rPr lang="en-US" altLang="it-IT" dirty="0">
                <a:latin typeface="Book Antiqua" panose="02040602050305030304" pitchFamily="18" charset="0"/>
              </a:rPr>
              <a:t> </a:t>
            </a:r>
            <a:r>
              <a:rPr lang="en-US" altLang="it-IT" dirty="0" err="1">
                <a:latin typeface="Book Antiqua" panose="02040602050305030304" pitchFamily="18" charset="0"/>
              </a:rPr>
              <a:t>comprensibilità</a:t>
            </a:r>
            <a:r>
              <a:rPr lang="en-US" altLang="it-IT" dirty="0">
                <a:latin typeface="Book Antiqua" panose="02040602050305030304" pitchFamily="18" charset="0"/>
              </a:rPr>
              <a:t> </a:t>
            </a:r>
            <a:r>
              <a:rPr lang="en-US" altLang="it-IT" dirty="0" err="1">
                <a:latin typeface="Book Antiqua" panose="02040602050305030304" pitchFamily="18" charset="0"/>
              </a:rPr>
              <a:t>della</a:t>
            </a:r>
            <a:r>
              <a:rPr lang="en-US" altLang="it-IT" dirty="0">
                <a:latin typeface="Book Antiqua" panose="02040602050305030304" pitchFamily="18" charset="0"/>
              </a:rPr>
              <a:t> </a:t>
            </a:r>
            <a:r>
              <a:rPr lang="en-US" altLang="it-IT" dirty="0" err="1">
                <a:latin typeface="Book Antiqua" panose="02040602050305030304" pitchFamily="18" charset="0"/>
              </a:rPr>
              <a:t>scelta</a:t>
            </a:r>
            <a:endParaRPr lang="en-US" altLang="it-IT" dirty="0">
              <a:latin typeface="Book Antiqua" panose="02040602050305030304" pitchFamily="18" charset="0"/>
            </a:endParaRPr>
          </a:p>
          <a:p>
            <a:pPr algn="just" eaLnBrk="1" hangingPunct="1">
              <a:lnSpc>
                <a:spcPct val="150000"/>
              </a:lnSpc>
              <a:spcBef>
                <a:spcPts val="600"/>
              </a:spcBef>
              <a:buClr>
                <a:srgbClr val="00B0F0"/>
              </a:buClr>
              <a:buFont typeface="Wingdings" panose="05000000000000000000" pitchFamily="2" charset="2"/>
              <a:buChar char="ü"/>
              <a:defRPr/>
            </a:pPr>
            <a:r>
              <a:rPr lang="en-US" altLang="it-IT" dirty="0">
                <a:latin typeface="Book Antiqua" panose="02040602050305030304" pitchFamily="18" charset="0"/>
              </a:rPr>
              <a:t>Dal </a:t>
            </a:r>
            <a:r>
              <a:rPr lang="en-US" altLang="it-IT" dirty="0" err="1">
                <a:latin typeface="Book Antiqua" panose="02040602050305030304" pitchFamily="18" charset="0"/>
              </a:rPr>
              <a:t>ragionamento</a:t>
            </a:r>
            <a:r>
              <a:rPr lang="en-US" altLang="it-IT" dirty="0">
                <a:latin typeface="Book Antiqua" panose="02040602050305030304" pitchFamily="18" charset="0"/>
              </a:rPr>
              <a:t> </a:t>
            </a:r>
            <a:r>
              <a:rPr lang="en-US" altLang="it-IT" dirty="0" err="1">
                <a:latin typeface="Book Antiqua" panose="02040602050305030304" pitchFamily="18" charset="0"/>
              </a:rPr>
              <a:t>deduttivo</a:t>
            </a:r>
            <a:r>
              <a:rPr lang="en-US" altLang="it-IT" dirty="0">
                <a:latin typeface="Book Antiqua" panose="02040602050305030304" pitchFamily="18" charset="0"/>
              </a:rPr>
              <a:t> al </a:t>
            </a:r>
            <a:r>
              <a:rPr lang="en-US" altLang="it-IT" dirty="0" err="1">
                <a:latin typeface="Book Antiqua" panose="02040602050305030304" pitchFamily="18" charset="0"/>
              </a:rPr>
              <a:t>ragionamento</a:t>
            </a:r>
            <a:r>
              <a:rPr lang="en-US" altLang="it-IT" dirty="0">
                <a:latin typeface="Book Antiqua" panose="02040602050305030304" pitchFamily="18" charset="0"/>
              </a:rPr>
              <a:t> </a:t>
            </a:r>
            <a:r>
              <a:rPr lang="en-US" altLang="it-IT" dirty="0" err="1">
                <a:latin typeface="Book Antiqua" panose="02040602050305030304" pitchFamily="18" charset="0"/>
              </a:rPr>
              <a:t>induttivo</a:t>
            </a:r>
            <a:endParaRPr lang="en-US" altLang="it-IT" dirty="0">
              <a:latin typeface="Book Antiqua" panose="02040602050305030304" pitchFamily="18" charset="0"/>
            </a:endParaRPr>
          </a:p>
          <a:p>
            <a:pPr algn="just" eaLnBrk="1" hangingPunct="1">
              <a:lnSpc>
                <a:spcPct val="150000"/>
              </a:lnSpc>
              <a:spcBef>
                <a:spcPts val="600"/>
              </a:spcBef>
              <a:buClr>
                <a:srgbClr val="00B0F0"/>
              </a:buClr>
              <a:buFont typeface="Wingdings" panose="05000000000000000000" pitchFamily="2" charset="2"/>
              <a:buChar char="ü"/>
              <a:defRPr/>
            </a:pPr>
            <a:r>
              <a:rPr lang="en-US" altLang="it-IT" dirty="0" err="1">
                <a:latin typeface="Book Antiqua" panose="02040602050305030304" pitchFamily="18" charset="0"/>
              </a:rPr>
              <a:t>Ampliamento</a:t>
            </a:r>
            <a:r>
              <a:rPr lang="en-US" altLang="it-IT" dirty="0">
                <a:latin typeface="Book Antiqua" panose="02040602050305030304" pitchFamily="18" charset="0"/>
              </a:rPr>
              <a:t> </a:t>
            </a:r>
            <a:r>
              <a:rPr lang="en-US" altLang="it-IT" dirty="0" err="1">
                <a:latin typeface="Book Antiqua" panose="02040602050305030304" pitchFamily="18" charset="0"/>
              </a:rPr>
              <a:t>della</a:t>
            </a:r>
            <a:r>
              <a:rPr lang="en-US" altLang="it-IT" dirty="0">
                <a:latin typeface="Book Antiqua" panose="02040602050305030304" pitchFamily="18" charset="0"/>
              </a:rPr>
              <a:t> </a:t>
            </a:r>
            <a:r>
              <a:rPr lang="en-US" altLang="it-IT" dirty="0" err="1">
                <a:latin typeface="Book Antiqua" panose="02040602050305030304" pitchFamily="18" charset="0"/>
              </a:rPr>
              <a:t>responsabilità</a:t>
            </a:r>
            <a:r>
              <a:rPr lang="en-US" altLang="it-IT" dirty="0">
                <a:latin typeface="Book Antiqua" panose="02040602050305030304" pitchFamily="18" charset="0"/>
              </a:rPr>
              <a:t> per la </a:t>
            </a:r>
            <a:r>
              <a:rPr lang="en-US" altLang="it-IT" dirty="0" err="1">
                <a:latin typeface="Book Antiqua" panose="02040602050305030304" pitchFamily="18" charset="0"/>
              </a:rPr>
              <a:t>decisione</a:t>
            </a:r>
            <a:r>
              <a:rPr lang="en-US" altLang="it-IT" dirty="0">
                <a:latin typeface="Book Antiqua" panose="02040602050305030304" pitchFamily="18" charset="0"/>
              </a:rPr>
              <a:t> </a:t>
            </a:r>
            <a:r>
              <a:rPr lang="en-US" altLang="it-IT" dirty="0" err="1">
                <a:latin typeface="Book Antiqua" panose="02040602050305030304" pitchFamily="18" charset="0"/>
              </a:rPr>
              <a:t>algoritmica</a:t>
            </a:r>
            <a:endParaRPr lang="en-US" altLang="it-IT" dirty="0">
              <a:latin typeface="Book Antiqua" panose="02040602050305030304" pitchFamily="18" charset="0"/>
            </a:endParaRPr>
          </a:p>
          <a:p>
            <a:pPr marL="0" indent="0" algn="just" eaLnBrk="1" hangingPunct="1">
              <a:lnSpc>
                <a:spcPct val="150000"/>
              </a:lnSpc>
              <a:spcBef>
                <a:spcPts val="600"/>
              </a:spcBef>
              <a:buClr>
                <a:srgbClr val="00B0F0"/>
              </a:buClr>
              <a:buFont typeface="Wingdings 2" panose="05020102010507070707" pitchFamily="82" charset="2"/>
              <a:buNone/>
              <a:defRPr/>
            </a:pPr>
            <a:endParaRPr lang="en-US" altLang="it-IT" sz="2800"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olo 1">
            <a:extLst>
              <a:ext uri="{FF2B5EF4-FFF2-40B4-BE49-F238E27FC236}">
                <a16:creationId xmlns:a16="http://schemas.microsoft.com/office/drawing/2014/main" id="{2B55A385-0AD4-9A05-CB51-5D57C7DA7F52}"/>
              </a:ext>
            </a:extLst>
          </p:cNvPr>
          <p:cNvSpPr>
            <a:spLocks noGrp="1"/>
          </p:cNvSpPr>
          <p:nvPr>
            <p:ph type="title"/>
          </p:nvPr>
        </p:nvSpPr>
        <p:spPr/>
        <p:txBody>
          <a:bodyPr/>
          <a:lstStyle/>
          <a:p>
            <a:pPr algn="ctr" defTabSz="588963"/>
            <a:r>
              <a:rPr kumimoji="0" lang="it-IT" altLang="it-IT" sz="2600" b="1" i="0" u="none" strike="noStrike" kern="1200" cap="none" spc="0" normalizeH="0" baseline="0" noProof="0" dirty="0">
                <a:ln>
                  <a:noFill/>
                </a:ln>
                <a:solidFill>
                  <a:srgbClr val="04617B"/>
                </a:solidFill>
                <a:effectLst/>
                <a:uLnTx/>
                <a:uFillTx/>
                <a:latin typeface="Calibri"/>
                <a:ea typeface="+mj-ea"/>
                <a:cs typeface="+mj-cs"/>
              </a:rPr>
              <a:t>Decisioni amministrative automatizzate e </a:t>
            </a:r>
            <a:br>
              <a:rPr kumimoji="0" lang="it-IT" altLang="it-IT" sz="2600" b="1" i="0" u="none" strike="noStrike" kern="1200" cap="none" spc="0" normalizeH="0" baseline="0" noProof="0" dirty="0">
                <a:ln>
                  <a:noFill/>
                </a:ln>
                <a:solidFill>
                  <a:srgbClr val="04617B"/>
                </a:solidFill>
                <a:effectLst/>
                <a:uLnTx/>
                <a:uFillTx/>
                <a:latin typeface="Calibri"/>
                <a:ea typeface="+mj-ea"/>
                <a:cs typeface="+mj-cs"/>
              </a:rPr>
            </a:br>
            <a:r>
              <a:rPr kumimoji="0" lang="it-IT" altLang="it-IT" sz="2600" b="1" i="0" u="none" strike="noStrike" kern="1200" cap="none" spc="0" normalizeH="0" baseline="0" noProof="0" dirty="0">
                <a:ln>
                  <a:noFill/>
                </a:ln>
                <a:solidFill>
                  <a:srgbClr val="04617B"/>
                </a:solidFill>
                <a:effectLst/>
                <a:uLnTx/>
                <a:uFillTx/>
                <a:latin typeface="Calibri"/>
                <a:ea typeface="+mj-ea"/>
                <a:cs typeface="+mj-cs"/>
              </a:rPr>
              <a:t>giusto procedimento: nuovi principi</a:t>
            </a:r>
            <a:endParaRPr lang="it-IT" altLang="it-IT" sz="3200" dirty="0">
              <a:ea typeface="Calibri" panose="020F0502020204030204" pitchFamily="34" charset="0"/>
              <a:cs typeface="Times New Roman" panose="02020603050405020304" pitchFamily="18" charset="0"/>
            </a:endParaRPr>
          </a:p>
        </p:txBody>
      </p:sp>
      <p:sp>
        <p:nvSpPr>
          <p:cNvPr id="18434" name="Segnaposto contenuto 2">
            <a:extLst>
              <a:ext uri="{FF2B5EF4-FFF2-40B4-BE49-F238E27FC236}">
                <a16:creationId xmlns:a16="http://schemas.microsoft.com/office/drawing/2014/main" id="{4F5A5B3D-E5E0-ED5B-9EC1-D6619F0AC547}"/>
              </a:ext>
            </a:extLst>
          </p:cNvPr>
          <p:cNvSpPr>
            <a:spLocks noGrp="1"/>
          </p:cNvSpPr>
          <p:nvPr>
            <p:ph idx="1"/>
          </p:nvPr>
        </p:nvSpPr>
        <p:spPr/>
        <p:txBody>
          <a:bodyPr/>
          <a:lstStyle/>
          <a:p>
            <a:pPr algn="just" eaLnBrk="1" hangingPunct="1">
              <a:buClr>
                <a:srgbClr val="009DD9"/>
              </a:buClr>
              <a:buFont typeface="Wingdings" pitchFamily="2" charset="2"/>
              <a:buChar char="ü"/>
            </a:pPr>
            <a:endParaRPr lang="en-GB" altLang="it-IT" sz="3200" dirty="0">
              <a:solidFill>
                <a:srgbClr val="000000"/>
              </a:solidFill>
              <a:latin typeface="Book Antiqua" panose="02040602050305030304" pitchFamily="18" charset="0"/>
            </a:endParaRPr>
          </a:p>
          <a:p>
            <a:pPr algn="just" eaLnBrk="1" hangingPunct="1">
              <a:buClr>
                <a:srgbClr val="009DD9"/>
              </a:buClr>
              <a:buFont typeface="Wingdings" pitchFamily="2" charset="2"/>
              <a:buChar char="ü"/>
            </a:pPr>
            <a:r>
              <a:rPr lang="en-GB" altLang="it-IT" sz="3200" dirty="0" err="1">
                <a:solidFill>
                  <a:srgbClr val="000000"/>
                </a:solidFill>
                <a:latin typeface="Book Antiqua" panose="02040602050305030304" pitchFamily="18" charset="0"/>
              </a:rPr>
              <a:t>Tracciabilità</a:t>
            </a:r>
            <a:endParaRPr lang="en-GB" altLang="it-IT" sz="3200" dirty="0">
              <a:solidFill>
                <a:srgbClr val="000000"/>
              </a:solidFill>
              <a:latin typeface="Book Antiqua" panose="02040602050305030304" pitchFamily="18" charset="0"/>
            </a:endParaRPr>
          </a:p>
          <a:p>
            <a:pPr algn="just" eaLnBrk="1" hangingPunct="1">
              <a:buClr>
                <a:srgbClr val="009DD9"/>
              </a:buClr>
              <a:buFont typeface="Wingdings" pitchFamily="2" charset="2"/>
              <a:buChar char="ü"/>
            </a:pPr>
            <a:endParaRPr lang="en-GB" altLang="it-IT" sz="3200" dirty="0">
              <a:solidFill>
                <a:srgbClr val="000000"/>
              </a:solidFill>
              <a:latin typeface="Book Antiqua" panose="02040602050305030304" pitchFamily="18" charset="0"/>
            </a:endParaRPr>
          </a:p>
          <a:p>
            <a:pPr algn="just" eaLnBrk="1" hangingPunct="1">
              <a:buClr>
                <a:srgbClr val="009DD9"/>
              </a:buClr>
              <a:buFont typeface="Wingdings" pitchFamily="2" charset="2"/>
              <a:buChar char="ü"/>
            </a:pPr>
            <a:r>
              <a:rPr lang="en-GB" altLang="it-IT" sz="3200" dirty="0" err="1">
                <a:solidFill>
                  <a:srgbClr val="000000"/>
                </a:solidFill>
                <a:latin typeface="Book Antiqua" panose="02040602050305030304" pitchFamily="18" charset="0"/>
              </a:rPr>
              <a:t>Supervisione</a:t>
            </a:r>
            <a:r>
              <a:rPr lang="en-GB" altLang="it-IT" sz="3200" dirty="0">
                <a:solidFill>
                  <a:srgbClr val="000000"/>
                </a:solidFill>
                <a:latin typeface="Book Antiqua" panose="02040602050305030304" pitchFamily="18" charset="0"/>
              </a:rPr>
              <a:t> </a:t>
            </a:r>
            <a:r>
              <a:rPr lang="en-GB" altLang="it-IT" sz="3200" dirty="0" err="1">
                <a:solidFill>
                  <a:srgbClr val="000000"/>
                </a:solidFill>
                <a:latin typeface="Book Antiqua" panose="02040602050305030304" pitchFamily="18" charset="0"/>
              </a:rPr>
              <a:t>umana</a:t>
            </a:r>
            <a:endParaRPr lang="en-GB" altLang="it-IT" sz="3200" dirty="0">
              <a:solidFill>
                <a:srgbClr val="000000"/>
              </a:solidFill>
              <a:latin typeface="Book Antiqua" panose="02040602050305030304" pitchFamily="18" charset="0"/>
            </a:endParaRPr>
          </a:p>
          <a:p>
            <a:pPr algn="just" eaLnBrk="1" hangingPunct="1">
              <a:buClr>
                <a:srgbClr val="009DD9"/>
              </a:buClr>
              <a:buFont typeface="Wingdings" pitchFamily="2" charset="2"/>
              <a:buChar char="ü"/>
            </a:pPr>
            <a:endParaRPr lang="en-GB" altLang="it-IT" sz="3200" dirty="0">
              <a:solidFill>
                <a:srgbClr val="000000"/>
              </a:solidFill>
              <a:latin typeface="Book Antiqua" panose="02040602050305030304" pitchFamily="18" charset="0"/>
            </a:endParaRPr>
          </a:p>
          <a:p>
            <a:endParaRPr lang="it-IT" altLang="it-IT"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olo 1">
            <a:extLst>
              <a:ext uri="{FF2B5EF4-FFF2-40B4-BE49-F238E27FC236}">
                <a16:creationId xmlns:a16="http://schemas.microsoft.com/office/drawing/2014/main" id="{9D89B83B-1C75-A153-5E17-CA63974CBFEF}"/>
              </a:ext>
            </a:extLst>
          </p:cNvPr>
          <p:cNvSpPr>
            <a:spLocks noGrp="1"/>
          </p:cNvSpPr>
          <p:nvPr>
            <p:ph type="title"/>
          </p:nvPr>
        </p:nvSpPr>
        <p:spPr/>
        <p:txBody>
          <a:bodyPr/>
          <a:lstStyle/>
          <a:p>
            <a:pPr algn="ctr"/>
            <a:r>
              <a:rPr lang="it-IT" altLang="it-IT" dirty="0"/>
              <a:t>Problematiche trasversali</a:t>
            </a:r>
          </a:p>
        </p:txBody>
      </p:sp>
      <p:sp>
        <p:nvSpPr>
          <p:cNvPr id="20482" name="Segnaposto contenuto 2">
            <a:extLst>
              <a:ext uri="{FF2B5EF4-FFF2-40B4-BE49-F238E27FC236}">
                <a16:creationId xmlns:a16="http://schemas.microsoft.com/office/drawing/2014/main" id="{F0CE2E13-DD0D-6521-76BA-0474BC27EDE1}"/>
              </a:ext>
            </a:extLst>
          </p:cNvPr>
          <p:cNvSpPr>
            <a:spLocks noGrp="1"/>
          </p:cNvSpPr>
          <p:nvPr>
            <p:ph idx="1"/>
          </p:nvPr>
        </p:nvSpPr>
        <p:spPr/>
        <p:txBody>
          <a:bodyPr/>
          <a:lstStyle/>
          <a:p>
            <a:pPr>
              <a:buFont typeface="Wingdings" pitchFamily="2" charset="2"/>
              <a:buChar char="Ø"/>
            </a:pPr>
            <a:endParaRPr lang="en-US" altLang="it-IT" sz="2800" dirty="0">
              <a:latin typeface="Book Antiqua" panose="02040602050305030304" pitchFamily="18" charset="0"/>
              <a:ea typeface="Calibri" panose="020F0502020204030204" pitchFamily="34" charset="0"/>
              <a:cs typeface="Times New Roman" panose="02020603050405020304" pitchFamily="18" charset="0"/>
            </a:endParaRPr>
          </a:p>
          <a:p>
            <a:pPr>
              <a:buFont typeface="Wingdings" pitchFamily="2" charset="2"/>
              <a:buChar char="Ø"/>
            </a:pPr>
            <a:endParaRPr lang="en-US" altLang="it-IT" sz="2800" dirty="0">
              <a:latin typeface="Book Antiqua" panose="02040602050305030304" pitchFamily="18" charset="0"/>
              <a:ea typeface="Calibri" panose="020F0502020204030204" pitchFamily="34" charset="0"/>
              <a:cs typeface="Times New Roman" panose="02020603050405020304" pitchFamily="18" charset="0"/>
            </a:endParaRPr>
          </a:p>
          <a:p>
            <a:pPr>
              <a:buFont typeface="Wingdings" pitchFamily="2" charset="2"/>
              <a:buChar char="Ø"/>
            </a:pPr>
            <a:r>
              <a:rPr lang="en-US" altLang="it-IT" sz="2800" dirty="0" err="1">
                <a:latin typeface="Book Antiqua" panose="02040602050305030304" pitchFamily="18" charset="0"/>
                <a:ea typeface="Calibri" panose="020F0502020204030204" pitchFamily="34" charset="0"/>
                <a:cs typeface="Times New Roman" panose="02020603050405020304" pitchFamily="18" charset="0"/>
              </a:rPr>
              <a:t>Anticipazione</a:t>
            </a:r>
            <a:r>
              <a:rPr lang="en-US" altLang="it-IT" sz="2800" dirty="0">
                <a:latin typeface="Book Antiqua" panose="02040602050305030304" pitchFamily="18" charset="0"/>
                <a:ea typeface="Calibri" panose="020F0502020204030204" pitchFamily="34" charset="0"/>
                <a:cs typeface="Times New Roman" panose="02020603050405020304" pitchFamily="18" charset="0"/>
              </a:rPr>
              <a:t> </a:t>
            </a:r>
            <a:r>
              <a:rPr lang="en-US" altLang="it-IT" sz="2800" dirty="0" err="1">
                <a:latin typeface="Book Antiqua" panose="02040602050305030304" pitchFamily="18" charset="0"/>
                <a:ea typeface="Calibri" panose="020F0502020204030204" pitchFamily="34" charset="0"/>
                <a:cs typeface="Times New Roman" panose="02020603050405020304" pitchFamily="18" charset="0"/>
              </a:rPr>
              <a:t>della</a:t>
            </a:r>
            <a:r>
              <a:rPr lang="en-US" altLang="it-IT" sz="2800" dirty="0">
                <a:latin typeface="Book Antiqua" panose="02040602050305030304" pitchFamily="18" charset="0"/>
                <a:ea typeface="Calibri" panose="020F0502020204030204" pitchFamily="34" charset="0"/>
                <a:cs typeface="Times New Roman" panose="02020603050405020304" pitchFamily="18" charset="0"/>
              </a:rPr>
              <a:t> </a:t>
            </a:r>
            <a:r>
              <a:rPr lang="en-US" altLang="it-IT" sz="2800" dirty="0" err="1">
                <a:latin typeface="Book Antiqua" panose="02040602050305030304" pitchFamily="18" charset="0"/>
                <a:ea typeface="Calibri" panose="020F0502020204030204" pitchFamily="34" charset="0"/>
                <a:cs typeface="Times New Roman" panose="02020603050405020304" pitchFamily="18" charset="0"/>
              </a:rPr>
              <a:t>discrezionalità</a:t>
            </a:r>
            <a:endParaRPr lang="en-US" altLang="it-IT" sz="2800" dirty="0">
              <a:latin typeface="Book Antiqua" panose="02040602050305030304" pitchFamily="18" charset="0"/>
              <a:ea typeface="Calibri" panose="020F0502020204030204" pitchFamily="34" charset="0"/>
              <a:cs typeface="Times New Roman" panose="02020603050405020304" pitchFamily="18" charset="0"/>
            </a:endParaRPr>
          </a:p>
          <a:p>
            <a:pPr>
              <a:buFont typeface="Wingdings" pitchFamily="2" charset="2"/>
              <a:buChar char="Ø"/>
            </a:pPr>
            <a:endParaRPr lang="en-US" altLang="it-IT" sz="2800" dirty="0">
              <a:latin typeface="Book Antiqua" panose="02040602050305030304" pitchFamily="18" charset="0"/>
              <a:ea typeface="Calibri" panose="020F0502020204030204" pitchFamily="34" charset="0"/>
              <a:cs typeface="Times New Roman" panose="02020603050405020304" pitchFamily="18" charset="0"/>
            </a:endParaRPr>
          </a:p>
          <a:p>
            <a:pPr>
              <a:buFont typeface="Wingdings" pitchFamily="2" charset="2"/>
              <a:buChar char="Ø"/>
            </a:pPr>
            <a:endParaRPr lang="en-US" altLang="it-IT" sz="2800" dirty="0">
              <a:latin typeface="Book Antiqua" panose="02040602050305030304" pitchFamily="18" charset="0"/>
              <a:ea typeface="Calibri" panose="020F0502020204030204" pitchFamily="34" charset="0"/>
              <a:cs typeface="Times New Roman" panose="02020603050405020304" pitchFamily="18" charset="0"/>
            </a:endParaRPr>
          </a:p>
          <a:p>
            <a:pPr>
              <a:buFont typeface="Wingdings" pitchFamily="2" charset="2"/>
              <a:buChar char="Ø"/>
            </a:pPr>
            <a:r>
              <a:rPr lang="en-US" altLang="it-IT" sz="2800" dirty="0" err="1">
                <a:latin typeface="Book Antiqua" panose="02040602050305030304" pitchFamily="18" charset="0"/>
                <a:ea typeface="Calibri" panose="020F0502020204030204" pitchFamily="34" charset="0"/>
                <a:cs typeface="Times New Roman" panose="02020603050405020304" pitchFamily="18" charset="0"/>
              </a:rPr>
              <a:t>Contestabilità</a:t>
            </a:r>
            <a:r>
              <a:rPr lang="en-US" altLang="it-IT" sz="2800" dirty="0">
                <a:latin typeface="Book Antiqua" panose="02040602050305030304" pitchFamily="18" charset="0"/>
                <a:ea typeface="Calibri" panose="020F0502020204030204" pitchFamily="34" charset="0"/>
                <a:cs typeface="Times New Roman" panose="02020603050405020304" pitchFamily="18" charset="0"/>
              </a:rPr>
              <a:t> </a:t>
            </a:r>
            <a:r>
              <a:rPr lang="en-US" altLang="it-IT" sz="2800" dirty="0" err="1">
                <a:latin typeface="Book Antiqua" panose="02040602050305030304" pitchFamily="18" charset="0"/>
                <a:ea typeface="Calibri" panose="020F0502020204030204" pitchFamily="34" charset="0"/>
                <a:cs typeface="Times New Roman" panose="02020603050405020304" pitchFamily="18" charset="0"/>
              </a:rPr>
              <a:t>della</a:t>
            </a:r>
            <a:r>
              <a:rPr lang="en-US" altLang="it-IT" sz="2800" dirty="0">
                <a:latin typeface="Book Antiqua" panose="02040602050305030304" pitchFamily="18" charset="0"/>
                <a:ea typeface="Calibri" panose="020F0502020204030204" pitchFamily="34" charset="0"/>
                <a:cs typeface="Times New Roman" panose="02020603050405020304" pitchFamily="18" charset="0"/>
              </a:rPr>
              <a:t> </a:t>
            </a:r>
            <a:r>
              <a:rPr lang="en-US" altLang="it-IT" sz="2800" dirty="0" err="1">
                <a:latin typeface="Book Antiqua" panose="02040602050305030304" pitchFamily="18" charset="0"/>
                <a:ea typeface="Calibri" panose="020F0502020204030204" pitchFamily="34" charset="0"/>
                <a:cs typeface="Times New Roman" panose="02020603050405020304" pitchFamily="18" charset="0"/>
              </a:rPr>
              <a:t>decisione</a:t>
            </a:r>
            <a:endParaRPr lang="en-US" altLang="it-IT" sz="2800" dirty="0">
              <a:latin typeface="Book Antiqua" panose="02040602050305030304" pitchFamily="18" charset="0"/>
              <a:ea typeface="Calibri" panose="020F0502020204030204" pitchFamily="34" charset="0"/>
              <a:cs typeface="Times New Roman" panose="02020603050405020304" pitchFamily="18" charset="0"/>
            </a:endParaRPr>
          </a:p>
          <a:p>
            <a:pPr>
              <a:buFont typeface="Wingdings" pitchFamily="2" charset="2"/>
              <a:buChar char="Ø"/>
            </a:pPr>
            <a:endParaRPr lang="en-US" altLang="it-IT" sz="2800" dirty="0">
              <a:latin typeface="Book Antiqua" panose="02040602050305030304" pitchFamily="18" charset="0"/>
              <a:ea typeface="Calibri" panose="020F0502020204030204" pitchFamily="34" charset="0"/>
              <a:cs typeface="Times New Roman" panose="02020603050405020304" pitchFamily="18" charset="0"/>
            </a:endParaRPr>
          </a:p>
          <a:p>
            <a:pPr marL="0" indent="0">
              <a:buNone/>
            </a:pPr>
            <a:endParaRPr lang="it-IT" altLang="it-IT" dirty="0">
              <a:ea typeface="Calibri" panose="020F0502020204030204" pitchFamily="34" charset="0"/>
              <a:cs typeface="Times New Roman" panose="02020603050405020304" pitchFamily="18"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71B331-1380-AC86-6B78-B55B5909A932}"/>
              </a:ext>
            </a:extLst>
          </p:cNvPr>
          <p:cNvSpPr>
            <a:spLocks noGrp="1"/>
          </p:cNvSpPr>
          <p:nvPr>
            <p:ph type="title"/>
          </p:nvPr>
        </p:nvSpPr>
        <p:spPr>
          <a:xfrm>
            <a:off x="457200" y="704850"/>
            <a:ext cx="8229600" cy="491902"/>
          </a:xfrm>
        </p:spPr>
        <p:txBody>
          <a:bodyPr/>
          <a:lstStyle/>
          <a:p>
            <a:pPr algn="ctr"/>
            <a:r>
              <a:rPr lang="it-IT" sz="2400" dirty="0"/>
              <a:t>Casi da discutere</a:t>
            </a:r>
          </a:p>
        </p:txBody>
      </p:sp>
      <p:sp>
        <p:nvSpPr>
          <p:cNvPr id="3" name="Segnaposto contenuto 2">
            <a:extLst>
              <a:ext uri="{FF2B5EF4-FFF2-40B4-BE49-F238E27FC236}">
                <a16:creationId xmlns:a16="http://schemas.microsoft.com/office/drawing/2014/main" id="{7A43C2A8-9F41-F281-AD9E-56C390B8BE0E}"/>
              </a:ext>
            </a:extLst>
          </p:cNvPr>
          <p:cNvSpPr>
            <a:spLocks noGrp="1"/>
          </p:cNvSpPr>
          <p:nvPr>
            <p:ph idx="1"/>
          </p:nvPr>
        </p:nvSpPr>
        <p:spPr>
          <a:xfrm>
            <a:off x="457200" y="1268760"/>
            <a:ext cx="8229600" cy="5055841"/>
          </a:xfrm>
        </p:spPr>
        <p:txBody>
          <a:bodyPr>
            <a:noAutofit/>
          </a:bodyPr>
          <a:lstStyle/>
          <a:p>
            <a:pPr indent="0" algn="just">
              <a:spcAft>
                <a:spcPts val="600"/>
              </a:spcAft>
              <a:buNone/>
            </a:pPr>
            <a:r>
              <a:rPr lang="it-IT" sz="1500" b="1" dirty="0">
                <a:effectLst/>
                <a:latin typeface="Times New Roman" panose="02020603050405020304" pitchFamily="18" charset="0"/>
                <a:ea typeface="Times New Roman" panose="02020603050405020304" pitchFamily="18" charset="0"/>
                <a:cs typeface="Times New Roman" panose="02020603050405020304" pitchFamily="18" charset="0"/>
              </a:rPr>
              <a:t>1. Un diniego di un bonus</a:t>
            </a:r>
            <a:endParaRPr lang="it-IT" sz="15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spcAft>
                <a:spcPts val="600"/>
              </a:spcAft>
              <a:buNone/>
            </a:pPr>
            <a:r>
              <a:rPr lang="it-IT" sz="1500" dirty="0">
                <a:effectLst/>
                <a:latin typeface="Times New Roman" panose="02020603050405020304" pitchFamily="18" charset="0"/>
                <a:ea typeface="Times New Roman" panose="02020603050405020304" pitchFamily="18" charset="0"/>
                <a:cs typeface="Times New Roman" panose="02020603050405020304" pitchFamily="18" charset="0"/>
              </a:rPr>
              <a:t>Nel 2020, durante la pandemia di Covid, l’amministrazione decide di concedere un bonus economico di 5.000 euro ai ristoranti che hanno subito perdite significative. La norma stabilisce una serie di criteri per accertare le perdite significative e i requisiti di ammissibilità. La domanda per il bonus può essere presentata solo su una piattaforma online appositamente predisposta. La signora Ratatouille ritiene di soddisfare tutti i requisiti e compila la domanda online. Dopo aver compilato tutti i campi, la piattaforma blocca la domanda e sullo schermo appare la scritta «Non hai diritto al bonus», senza fornire ulteriori spiegazioni e senza indicare quali requisiti mancano o non sono stati soddisfatti. La piattaforma non consente alla signora Ratatouille di presentare nuovamente la domanda. </a:t>
            </a:r>
          </a:p>
          <a:p>
            <a:pPr indent="0" algn="just">
              <a:spcAft>
                <a:spcPts val="600"/>
              </a:spcAft>
              <a:buNone/>
            </a:pPr>
            <a:r>
              <a:rPr lang="it-IT" sz="1500" dirty="0">
                <a:effectLst/>
                <a:latin typeface="Times New Roman" panose="02020603050405020304" pitchFamily="18" charset="0"/>
                <a:ea typeface="Times New Roman" panose="02020603050405020304" pitchFamily="18" charset="0"/>
                <a:cs typeface="Times New Roman" panose="02020603050405020304" pitchFamily="18" charset="0"/>
              </a:rPr>
              <a:t>La signora Ratatouille si rivolge all’ufficio competente per chiedere una spiegazione, ma le viene detto che il blocco della domanda da parte della piattaforma equivale a un rifiuto formale del bonus.</a:t>
            </a:r>
          </a:p>
          <a:p>
            <a:pPr indent="0" algn="just">
              <a:spcAft>
                <a:spcPts val="600"/>
              </a:spcAft>
              <a:buNone/>
            </a:pPr>
            <a:r>
              <a:rPr lang="it-IT" sz="1500" dirty="0">
                <a:effectLst/>
                <a:latin typeface="Times New Roman" panose="02020603050405020304" pitchFamily="18" charset="0"/>
                <a:ea typeface="Times New Roman" panose="02020603050405020304" pitchFamily="18" charset="0"/>
                <a:cs typeface="Times New Roman" panose="02020603050405020304" pitchFamily="18" charset="0"/>
              </a:rPr>
              <a:t>Quali rimedi ha a disposizione la signora Ratatouille? La circostanza che la decisione sia interamente fondata sul risultato dell’algoritmo fa sì che la medesima non possa essere sottoposta a controllo giurisdizionale? Oppure il giudice avrebbe comunque la possibilità di riesaminare la legittimità della decisione (e della procedura)? La natura </a:t>
            </a:r>
            <a:r>
              <a:rPr lang="it-IT" sz="1500" i="1" dirty="0">
                <a:effectLst/>
                <a:latin typeface="Times New Roman" panose="02020603050405020304" pitchFamily="18" charset="0"/>
                <a:ea typeface="Times New Roman" panose="02020603050405020304" pitchFamily="18" charset="0"/>
                <a:cs typeface="Times New Roman" panose="02020603050405020304" pitchFamily="18" charset="0"/>
              </a:rPr>
              <a:t>machine-learning</a:t>
            </a:r>
            <a:r>
              <a:rPr lang="it-IT" sz="1500" dirty="0">
                <a:effectLst/>
                <a:latin typeface="Times New Roman" panose="02020603050405020304" pitchFamily="18" charset="0"/>
                <a:ea typeface="Times New Roman" panose="02020603050405020304" pitchFamily="18" charset="0"/>
                <a:cs typeface="Times New Roman" panose="02020603050405020304" pitchFamily="18" charset="0"/>
              </a:rPr>
              <a:t> o deterministica dell’algoritmo decidente porterebbe a conclusioni </a:t>
            </a:r>
            <a:r>
              <a:rPr lang="it-IT" sz="1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differenti?</a:t>
            </a:r>
            <a:endParaRPr lang="it-IT" sz="15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spcAft>
                <a:spcPts val="600"/>
              </a:spcAft>
              <a:buNone/>
            </a:pPr>
            <a:r>
              <a:rPr lang="it-IT" sz="1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Qualora in sede di giudizio venga chiarita la ragione della non ammissione, in quanto fondata su una condizione escludente prevista specificamente e chiaramente dal bando, e della quale la ricorrente risulta priva, quale sarebbe la sorte del ricorso presentato dalla signora Ratatouille?</a:t>
            </a:r>
            <a:endParaRPr lang="it-IT" sz="15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05132569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71B331-1380-AC86-6B78-B55B5909A932}"/>
              </a:ext>
            </a:extLst>
          </p:cNvPr>
          <p:cNvSpPr>
            <a:spLocks noGrp="1"/>
          </p:cNvSpPr>
          <p:nvPr>
            <p:ph type="title"/>
          </p:nvPr>
        </p:nvSpPr>
        <p:spPr>
          <a:xfrm>
            <a:off x="457200" y="704850"/>
            <a:ext cx="8229600" cy="491902"/>
          </a:xfrm>
        </p:spPr>
        <p:txBody>
          <a:bodyPr/>
          <a:lstStyle/>
          <a:p>
            <a:pPr algn="ctr"/>
            <a:r>
              <a:rPr lang="it-IT" sz="2400" dirty="0"/>
              <a:t>Casi da discutere</a:t>
            </a:r>
          </a:p>
        </p:txBody>
      </p:sp>
      <p:sp>
        <p:nvSpPr>
          <p:cNvPr id="3" name="Segnaposto contenuto 2">
            <a:extLst>
              <a:ext uri="{FF2B5EF4-FFF2-40B4-BE49-F238E27FC236}">
                <a16:creationId xmlns:a16="http://schemas.microsoft.com/office/drawing/2014/main" id="{7A43C2A8-9F41-F281-AD9E-56C390B8BE0E}"/>
              </a:ext>
            </a:extLst>
          </p:cNvPr>
          <p:cNvSpPr>
            <a:spLocks noGrp="1"/>
          </p:cNvSpPr>
          <p:nvPr>
            <p:ph idx="1"/>
          </p:nvPr>
        </p:nvSpPr>
        <p:spPr>
          <a:xfrm>
            <a:off x="457200" y="1268760"/>
            <a:ext cx="8229600" cy="5055841"/>
          </a:xfrm>
        </p:spPr>
        <p:txBody>
          <a:bodyPr>
            <a:noAutofit/>
          </a:bodyPr>
          <a:lstStyle/>
          <a:p>
            <a:pPr indent="0" algn="just">
              <a:spcAft>
                <a:spcPts val="600"/>
              </a:spcAft>
              <a:buNone/>
            </a:pPr>
            <a:r>
              <a:rPr lang="it-IT" sz="1500" b="1" dirty="0">
                <a:effectLst/>
                <a:latin typeface="Times New Roman" panose="02020603050405020304" pitchFamily="18" charset="0"/>
                <a:ea typeface="Times New Roman" panose="02020603050405020304" pitchFamily="18" charset="0"/>
                <a:cs typeface="Times New Roman" panose="02020603050405020304" pitchFamily="18" charset="0"/>
              </a:rPr>
              <a:t>2. Una contestata modifica di una fermata dell’autobus </a:t>
            </a:r>
          </a:p>
          <a:p>
            <a:pPr marL="0" indent="52388" algn="just">
              <a:spcAft>
                <a:spcPts val="600"/>
              </a:spcAft>
              <a:buNone/>
            </a:pPr>
            <a:r>
              <a:rPr lang="it-IT" sz="1400" dirty="0">
                <a:effectLst/>
                <a:latin typeface="Times New Roman" panose="02020603050405020304" pitchFamily="18" charset="0"/>
                <a:ea typeface="Times New Roman" panose="02020603050405020304" pitchFamily="18" charset="0"/>
                <a:cs typeface="Times New Roman" panose="02020603050405020304" pitchFamily="18" charset="0"/>
              </a:rPr>
              <a:t>La città di </a:t>
            </a:r>
            <a:r>
              <a:rPr lang="it-IT" sz="1400" dirty="0" err="1">
                <a:effectLst/>
                <a:latin typeface="Times New Roman" panose="02020603050405020304" pitchFamily="18" charset="0"/>
                <a:ea typeface="Times New Roman" panose="02020603050405020304" pitchFamily="18" charset="0"/>
                <a:cs typeface="Times New Roman" panose="02020603050405020304" pitchFamily="18" charset="0"/>
              </a:rPr>
              <a:t>Wantaa</a:t>
            </a:r>
            <a:r>
              <a:rPr lang="it-IT" sz="1400" dirty="0">
                <a:effectLst/>
                <a:latin typeface="Times New Roman" panose="02020603050405020304" pitchFamily="18" charset="0"/>
                <a:ea typeface="Times New Roman" panose="02020603050405020304" pitchFamily="18" charset="0"/>
                <a:cs typeface="Times New Roman" panose="02020603050405020304" pitchFamily="18" charset="0"/>
              </a:rPr>
              <a:t> decide di pianificare una riorganizzazione delle linee di autobus del centro città per ottimizzare i percorsi, le fermate e le interconnessioni. Come previsto dalla normativa rilevante, la città di </a:t>
            </a:r>
            <a:r>
              <a:rPr lang="it-IT" sz="1400" dirty="0" err="1">
                <a:effectLst/>
                <a:latin typeface="Times New Roman" panose="02020603050405020304" pitchFamily="18" charset="0"/>
                <a:ea typeface="Times New Roman" panose="02020603050405020304" pitchFamily="18" charset="0"/>
                <a:cs typeface="Times New Roman" panose="02020603050405020304" pitchFamily="18" charset="0"/>
              </a:rPr>
              <a:t>Wantaa</a:t>
            </a:r>
            <a:r>
              <a:rPr lang="it-IT" sz="1400" dirty="0">
                <a:effectLst/>
                <a:latin typeface="Times New Roman" panose="02020603050405020304" pitchFamily="18" charset="0"/>
                <a:ea typeface="Times New Roman" panose="02020603050405020304" pitchFamily="18" charset="0"/>
                <a:cs typeface="Times New Roman" panose="02020603050405020304" pitchFamily="18" charset="0"/>
              </a:rPr>
              <a:t> avvia una consultazione pubblica in cui tutte le parti interessate possono presentare memorie e documenti attraverso una piattaforma online. La signora Fritz, utente di lunga data degli autobus, invia i suoi commenti, chiedendo di lasciare la fermata dell'autobus vicino a casa sua dove si trova attualmente. Tutte le memorie e i documenti presentati da privati, nonché tutti i documenti preparati dalla pubblica amministrazione relativi alle linee degli autobus, alla frequenza, alla popolazione e ad altri fattori rilevanti, vengono analizzati da un programma basato sull'intelligenza artificiale. Il programma funziona sulla base di un LLM-Large Language Model che lo rende una scatola nera (</a:t>
            </a:r>
            <a:r>
              <a:rPr lang="it-IT" sz="1400" i="1" dirty="0">
                <a:effectLst/>
                <a:latin typeface="Times New Roman" panose="02020603050405020304" pitchFamily="18" charset="0"/>
                <a:ea typeface="Times New Roman" panose="02020603050405020304" pitchFamily="18" charset="0"/>
                <a:cs typeface="Times New Roman" panose="02020603050405020304" pitchFamily="18" charset="0"/>
              </a:rPr>
              <a:t>black box</a:t>
            </a:r>
            <a:r>
              <a:rPr lang="it-IT" sz="1400" dirty="0">
                <a:effectLst/>
                <a:latin typeface="Times New Roman" panose="02020603050405020304" pitchFamily="18" charset="0"/>
                <a:ea typeface="Times New Roman" panose="02020603050405020304" pitchFamily="18" charset="0"/>
                <a:cs typeface="Times New Roman" panose="02020603050405020304" pitchFamily="18" charset="0"/>
              </a:rPr>
              <a:t>); inoltre, il programma è fornito da una società esterna, che ne ha brevettato il codice.</a:t>
            </a:r>
          </a:p>
          <a:p>
            <a:pPr marL="0" indent="52388" algn="just">
              <a:spcAft>
                <a:spcPts val="600"/>
              </a:spcAft>
              <a:buNone/>
            </a:pPr>
            <a:r>
              <a:rPr lang="it-IT" sz="1400" dirty="0">
                <a:effectLst/>
                <a:latin typeface="Times New Roman" panose="02020603050405020304" pitchFamily="18" charset="0"/>
                <a:ea typeface="Times New Roman" panose="02020603050405020304" pitchFamily="18" charset="0"/>
                <a:cs typeface="Times New Roman" panose="02020603050405020304" pitchFamily="18" charset="0"/>
              </a:rPr>
              <a:t>Sulla base delle informazioni caricate sulla piattaforma sia da privati che dalla pubblica amministrazione, il programma basato sull'intelligenza artificiale sviluppa un progetto con i nuovi percorsi degli autobus. Il progetto viene adottato senza modifiche dall'amministrazione competente, secondo la quale la soluzione basata sull'intelligenza artificiale è efficiente, razionale e sostenibile. Quando il progetto viene attuato, la signora Fritz scopre che la fermata dell'autobus vicino a casa sua è stata spostata di 900 metri. </a:t>
            </a:r>
          </a:p>
          <a:p>
            <a:pPr marL="0" indent="52388" algn="just">
              <a:buNone/>
            </a:pPr>
            <a:r>
              <a:rPr lang="it-IT" sz="1400" dirty="0">
                <a:effectLst/>
                <a:latin typeface="Times New Roman" panose="02020603050405020304" pitchFamily="18" charset="0"/>
                <a:ea typeface="Times New Roman" panose="02020603050405020304" pitchFamily="18" charset="0"/>
                <a:cs typeface="Times New Roman" panose="02020603050405020304" pitchFamily="18" charset="0"/>
              </a:rPr>
              <a:t>La signora Fritz ha a disposizione un rimedio? Può richiedere l'accesso a tutti i documenti caricati sulla piattaforma? Può avere accesso al codice del programma, nonostante quest'ultimo sia coperto dal segreto aziendale? Dato che il programma è una </a:t>
            </a:r>
            <a:r>
              <a:rPr lang="it-IT" sz="1400" i="1" dirty="0">
                <a:effectLst/>
                <a:latin typeface="Times New Roman" panose="02020603050405020304" pitchFamily="18" charset="0"/>
                <a:ea typeface="Times New Roman" panose="02020603050405020304" pitchFamily="18" charset="0"/>
                <a:cs typeface="Times New Roman" panose="02020603050405020304" pitchFamily="18" charset="0"/>
              </a:rPr>
              <a:t>black box</a:t>
            </a:r>
            <a:r>
              <a:rPr lang="it-IT" sz="1400" dirty="0">
                <a:effectLst/>
                <a:latin typeface="Times New Roman" panose="02020603050405020304" pitchFamily="18" charset="0"/>
                <a:ea typeface="Times New Roman" panose="02020603050405020304" pitchFamily="18" charset="0"/>
                <a:cs typeface="Times New Roman" panose="02020603050405020304" pitchFamily="18" charset="0"/>
              </a:rPr>
              <a:t>, come può la signora Fritz dimostrare l'irrazionalità della decisione basata sull'intelligenza artificiale? Inoltre, invertendo i termini del discorso, come può la pubblica amministrazione dimostrare la razionalità della decisione basata sull'intelligenza artificiale?</a:t>
            </a:r>
            <a:r>
              <a:rPr lang="it-IT" sz="1400" dirty="0">
                <a:effectLst/>
                <a:latin typeface="Times New Roman" panose="02020603050405020304" pitchFamily="18" charset="0"/>
                <a:cs typeface="Times New Roman" panose="02020603050405020304" pitchFamily="18" charset="0"/>
              </a:rPr>
              <a:t> </a:t>
            </a:r>
            <a:endParaRPr lang="it-IT"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948785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71B331-1380-AC86-6B78-B55B5909A932}"/>
              </a:ext>
            </a:extLst>
          </p:cNvPr>
          <p:cNvSpPr>
            <a:spLocks noGrp="1"/>
          </p:cNvSpPr>
          <p:nvPr>
            <p:ph type="title"/>
          </p:nvPr>
        </p:nvSpPr>
        <p:spPr>
          <a:xfrm>
            <a:off x="457200" y="704850"/>
            <a:ext cx="8229600" cy="491902"/>
          </a:xfrm>
        </p:spPr>
        <p:txBody>
          <a:bodyPr/>
          <a:lstStyle/>
          <a:p>
            <a:pPr algn="ctr"/>
            <a:r>
              <a:rPr lang="it-IT" sz="2400" dirty="0"/>
              <a:t>Casi da discutere</a:t>
            </a:r>
          </a:p>
        </p:txBody>
      </p:sp>
      <p:sp>
        <p:nvSpPr>
          <p:cNvPr id="3" name="Segnaposto contenuto 2">
            <a:extLst>
              <a:ext uri="{FF2B5EF4-FFF2-40B4-BE49-F238E27FC236}">
                <a16:creationId xmlns:a16="http://schemas.microsoft.com/office/drawing/2014/main" id="{7A43C2A8-9F41-F281-AD9E-56C390B8BE0E}"/>
              </a:ext>
            </a:extLst>
          </p:cNvPr>
          <p:cNvSpPr>
            <a:spLocks noGrp="1"/>
          </p:cNvSpPr>
          <p:nvPr>
            <p:ph idx="1"/>
          </p:nvPr>
        </p:nvSpPr>
        <p:spPr>
          <a:xfrm>
            <a:off x="457200" y="1196752"/>
            <a:ext cx="8229600" cy="5127849"/>
          </a:xfrm>
        </p:spPr>
        <p:txBody>
          <a:bodyPr>
            <a:noAutofit/>
          </a:bodyPr>
          <a:lstStyle/>
          <a:p>
            <a:pPr indent="0" algn="just">
              <a:spcAft>
                <a:spcPts val="600"/>
              </a:spcAft>
              <a:buNone/>
            </a:pPr>
            <a:r>
              <a:rPr lang="it-IT" sz="1500" b="1" dirty="0">
                <a:latin typeface="Times New Roman" panose="02020603050405020304" pitchFamily="18" charset="0"/>
                <a:ea typeface="Times New Roman" panose="02020603050405020304" pitchFamily="18" charset="0"/>
                <a:cs typeface="Times New Roman" panose="02020603050405020304" pitchFamily="18" charset="0"/>
              </a:rPr>
              <a:t>3</a:t>
            </a:r>
            <a:r>
              <a:rPr lang="it-IT" sz="1500" b="1" dirty="0">
                <a:effectLst/>
                <a:latin typeface="Times New Roman" panose="02020603050405020304" pitchFamily="18" charset="0"/>
                <a:ea typeface="Times New Roman" panose="02020603050405020304" pitchFamily="18" charset="0"/>
                <a:cs typeface="Times New Roman" panose="02020603050405020304" pitchFamily="18" charset="0"/>
              </a:rPr>
              <a:t>. Un algoritmo antifrode affetto da </a:t>
            </a:r>
            <a:r>
              <a:rPr lang="it-IT" sz="1500" b="1" i="1" dirty="0" err="1">
                <a:effectLst/>
                <a:latin typeface="Times New Roman" panose="02020603050405020304" pitchFamily="18" charset="0"/>
                <a:ea typeface="Times New Roman" panose="02020603050405020304" pitchFamily="18" charset="0"/>
                <a:cs typeface="Times New Roman" panose="02020603050405020304" pitchFamily="18" charset="0"/>
              </a:rPr>
              <a:t>bias</a:t>
            </a:r>
            <a:r>
              <a:rPr lang="it-IT" sz="1500" b="1"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indent="0" algn="just">
              <a:spcBef>
                <a:spcPts val="0"/>
              </a:spcBef>
              <a:spcAft>
                <a:spcPts val="0"/>
              </a:spcAft>
              <a:buNone/>
            </a:pPr>
            <a:r>
              <a:rPr lang="it-IT" sz="1350" dirty="0">
                <a:effectLst/>
                <a:latin typeface="Times New Roman" panose="02020603050405020304" pitchFamily="18" charset="0"/>
                <a:ea typeface="Times New Roman" panose="02020603050405020304" pitchFamily="18" charset="0"/>
                <a:cs typeface="Times New Roman" panose="02020603050405020304" pitchFamily="18" charset="0"/>
              </a:rPr>
              <a:t>Il governo di </a:t>
            </a:r>
            <a:r>
              <a:rPr lang="it-IT" sz="1350" dirty="0" err="1">
                <a:effectLst/>
                <a:latin typeface="Times New Roman" panose="02020603050405020304" pitchFamily="18" charset="0"/>
                <a:ea typeface="Times New Roman" panose="02020603050405020304" pitchFamily="18" charset="0"/>
                <a:cs typeface="Times New Roman" panose="02020603050405020304" pitchFamily="18" charset="0"/>
              </a:rPr>
              <a:t>Naboo</a:t>
            </a:r>
            <a:r>
              <a:rPr lang="it-IT" sz="1350" dirty="0">
                <a:effectLst/>
                <a:latin typeface="Times New Roman" panose="02020603050405020304" pitchFamily="18" charset="0"/>
                <a:ea typeface="Times New Roman" panose="02020603050405020304" pitchFamily="18" charset="0"/>
                <a:cs typeface="Times New Roman" panose="02020603050405020304" pitchFamily="18" charset="0"/>
              </a:rPr>
              <a:t> sviluppa un sistema di intelligenza artificiale chiamato </a:t>
            </a:r>
            <a:r>
              <a:rPr lang="it-IT" sz="1350" i="1" dirty="0" err="1">
                <a:effectLst/>
                <a:latin typeface="Times New Roman" panose="02020603050405020304" pitchFamily="18" charset="0"/>
                <a:ea typeface="Times New Roman" panose="02020603050405020304" pitchFamily="18" charset="0"/>
                <a:cs typeface="Times New Roman" panose="02020603050405020304" pitchFamily="18" charset="0"/>
              </a:rPr>
              <a:t>Fraud</a:t>
            </a:r>
            <a:r>
              <a:rPr lang="it-IT" sz="1350" i="1" dirty="0">
                <a:effectLst/>
                <a:latin typeface="Times New Roman" panose="02020603050405020304" pitchFamily="18" charset="0"/>
                <a:ea typeface="Times New Roman" panose="02020603050405020304" pitchFamily="18" charset="0"/>
                <a:cs typeface="Times New Roman" panose="02020603050405020304" pitchFamily="18" charset="0"/>
              </a:rPr>
              <a:t> &amp; Risk </a:t>
            </a:r>
            <a:r>
              <a:rPr lang="it-IT" sz="1350" i="1" dirty="0" err="1">
                <a:effectLst/>
                <a:latin typeface="Times New Roman" panose="02020603050405020304" pitchFamily="18" charset="0"/>
                <a:ea typeface="Times New Roman" panose="02020603050405020304" pitchFamily="18" charset="0"/>
                <a:cs typeface="Times New Roman" panose="02020603050405020304" pitchFamily="18" charset="0"/>
              </a:rPr>
              <a:t>Detection</a:t>
            </a:r>
            <a:r>
              <a:rPr lang="it-IT" sz="1350" i="1" dirty="0">
                <a:effectLst/>
                <a:latin typeface="Times New Roman" panose="02020603050405020304" pitchFamily="18" charset="0"/>
                <a:ea typeface="Times New Roman" panose="02020603050405020304" pitchFamily="18" charset="0"/>
                <a:cs typeface="Times New Roman" panose="02020603050405020304" pitchFamily="18" charset="0"/>
              </a:rPr>
              <a:t> System </a:t>
            </a:r>
            <a:r>
              <a:rPr lang="it-IT" sz="1350" dirty="0">
                <a:effectLst/>
                <a:latin typeface="Times New Roman" panose="02020603050405020304" pitchFamily="18" charset="0"/>
                <a:ea typeface="Times New Roman" panose="02020603050405020304" pitchFamily="18" charset="0"/>
                <a:cs typeface="Times New Roman" panose="02020603050405020304" pitchFamily="18" charset="0"/>
              </a:rPr>
              <a:t>(FRDS), un algoritmo di </a:t>
            </a:r>
            <a:r>
              <a:rPr lang="it-IT" sz="1350" i="1" dirty="0">
                <a:effectLst/>
                <a:latin typeface="Times New Roman" panose="02020603050405020304" pitchFamily="18" charset="0"/>
                <a:ea typeface="Times New Roman" panose="02020603050405020304" pitchFamily="18" charset="0"/>
                <a:cs typeface="Times New Roman" panose="02020603050405020304" pitchFamily="18" charset="0"/>
              </a:rPr>
              <a:t>data mining</a:t>
            </a:r>
            <a:r>
              <a:rPr lang="it-IT" sz="1350" dirty="0">
                <a:effectLst/>
                <a:latin typeface="Times New Roman" panose="02020603050405020304" pitchFamily="18" charset="0"/>
                <a:ea typeface="Times New Roman" panose="02020603050405020304" pitchFamily="18" charset="0"/>
                <a:cs typeface="Times New Roman" panose="02020603050405020304" pitchFamily="18" charset="0"/>
              </a:rPr>
              <a:t> costruito sulla base di una serie di parametri (non pubblicati e non conoscibili) e addestrato su dati storici, che opera sui database di diverse amministrazioni pubbliche per segnalare potenziali frodi nel sistema di welfare pubblico. L'intelligenza artificiale ha lo scopo specifico di identificare modelli e tendenze al fine di individuare le frodi nelle richieste di sussidi di disoccupazione. Una volta che il FRDS segnala un beneficiario come potenziale frodatore, l'amministrazione ne dà comunicazione alle persone interessate e chiede loro di dimostrare che erano realmente disoccupate al momento in cui hanno ricevuto il sussidio. I beneficiari che non sono in grado di dimostrare di essere stati disoccupati sono tenuti a restituire la somma ricevuta e a pagare una sanzione.</a:t>
            </a:r>
          </a:p>
          <a:p>
            <a:pPr indent="0" algn="just">
              <a:spcBef>
                <a:spcPts val="0"/>
              </a:spcBef>
              <a:spcAft>
                <a:spcPts val="0"/>
              </a:spcAft>
              <a:buNone/>
            </a:pPr>
            <a:r>
              <a:rPr lang="it-IT" sz="1350" dirty="0">
                <a:effectLst/>
                <a:latin typeface="Times New Roman" panose="02020603050405020304" pitchFamily="18" charset="0"/>
                <a:ea typeface="Times New Roman" panose="02020603050405020304" pitchFamily="18" charset="0"/>
                <a:cs typeface="Times New Roman" panose="02020603050405020304" pitchFamily="18" charset="0"/>
              </a:rPr>
              <a:t>Il sig. Capone riceve un avviso e gli viene chiesto di dimostrare che era realmente disoccupato al momento in cui ha ricevuto l'indennità. Il sig. Capone non è in grado di dimostrare di essere stato disoccupato e gli viene quindi chiesto di restituire la somma ricevuta e di pagare la sanzione. Il sig. Capone è membro dell'organizzazione non governativa </a:t>
            </a:r>
            <a:r>
              <a:rPr lang="it-IT" sz="1350" i="1" dirty="0" err="1">
                <a:effectLst/>
                <a:latin typeface="Times New Roman" panose="02020603050405020304" pitchFamily="18" charset="0"/>
                <a:ea typeface="Times New Roman" panose="02020603050405020304" pitchFamily="18" charset="0"/>
                <a:cs typeface="Times New Roman" panose="02020603050405020304" pitchFamily="18" charset="0"/>
              </a:rPr>
              <a:t>Unemployed</a:t>
            </a:r>
            <a:r>
              <a:rPr lang="it-IT" sz="1350" i="1" dirty="0">
                <a:effectLst/>
                <a:latin typeface="Times New Roman" panose="02020603050405020304" pitchFamily="18" charset="0"/>
                <a:ea typeface="Times New Roman" panose="02020603050405020304" pitchFamily="18" charset="0"/>
                <a:cs typeface="Times New Roman" panose="02020603050405020304" pitchFamily="18" charset="0"/>
              </a:rPr>
              <a:t> People United</a:t>
            </a:r>
            <a:r>
              <a:rPr lang="it-IT" sz="1350" dirty="0">
                <a:effectLst/>
                <a:latin typeface="Times New Roman" panose="02020603050405020304" pitchFamily="18" charset="0"/>
                <a:ea typeface="Times New Roman" panose="02020603050405020304" pitchFamily="18" charset="0"/>
                <a:cs typeface="Times New Roman" panose="02020603050405020304" pitchFamily="18" charset="0"/>
              </a:rPr>
              <a:t> (UPU) e segnala l'avviso ricevuto all'UPU.</a:t>
            </a:r>
          </a:p>
          <a:p>
            <a:pPr indent="0" algn="just">
              <a:spcBef>
                <a:spcPts val="0"/>
              </a:spcBef>
              <a:spcAft>
                <a:spcPts val="0"/>
              </a:spcAft>
              <a:buNone/>
            </a:pPr>
            <a:r>
              <a:rPr lang="it-IT" sz="1350" dirty="0">
                <a:effectLst/>
                <a:latin typeface="Times New Roman" panose="02020603050405020304" pitchFamily="18" charset="0"/>
                <a:ea typeface="Times New Roman" panose="02020603050405020304" pitchFamily="18" charset="0"/>
                <a:cs typeface="Times New Roman" panose="02020603050405020304" pitchFamily="18" charset="0"/>
              </a:rPr>
              <a:t>Il sig. Capone presenta un ricorso dinanzi al tribunale competente contestando l'ordine di restituzione e la sanzione.</a:t>
            </a:r>
          </a:p>
          <a:p>
            <a:pPr indent="0" algn="just">
              <a:spcBef>
                <a:spcPts val="0"/>
              </a:spcBef>
              <a:spcAft>
                <a:spcPts val="0"/>
              </a:spcAft>
              <a:buNone/>
            </a:pPr>
            <a:r>
              <a:rPr lang="it-IT" sz="1350" dirty="0">
                <a:effectLst/>
                <a:latin typeface="Times New Roman" panose="02020603050405020304" pitchFamily="18" charset="0"/>
                <a:ea typeface="Times New Roman" panose="02020603050405020304" pitchFamily="18" charset="0"/>
                <a:cs typeface="Times New Roman" panose="02020603050405020304" pitchFamily="18" charset="0"/>
              </a:rPr>
              <a:t>L'UPU nota che un numero elevato dei suoi membri è stato segnalato dal FRDS come potenziale truffatore e che la maggior parte di essi non ha la nazionalità di </a:t>
            </a:r>
            <a:r>
              <a:rPr lang="it-IT" sz="1350" dirty="0" err="1">
                <a:effectLst/>
                <a:latin typeface="Times New Roman" panose="02020603050405020304" pitchFamily="18" charset="0"/>
                <a:ea typeface="Times New Roman" panose="02020603050405020304" pitchFamily="18" charset="0"/>
                <a:cs typeface="Times New Roman" panose="02020603050405020304" pitchFamily="18" charset="0"/>
              </a:rPr>
              <a:t>Naboo</a:t>
            </a:r>
            <a:r>
              <a:rPr lang="it-IT" sz="1350" dirty="0">
                <a:effectLst/>
                <a:latin typeface="Times New Roman" panose="02020603050405020304" pitchFamily="18" charset="0"/>
                <a:ea typeface="Times New Roman" panose="02020603050405020304" pitchFamily="18" charset="0"/>
                <a:cs typeface="Times New Roman" panose="02020603050405020304" pitchFamily="18" charset="0"/>
              </a:rPr>
              <a:t>. Sospetta che il FRDS associ la mancanza della nazionalità di </a:t>
            </a:r>
            <a:r>
              <a:rPr lang="it-IT" sz="1350" dirty="0" err="1">
                <a:effectLst/>
                <a:latin typeface="Times New Roman" panose="02020603050405020304" pitchFamily="18" charset="0"/>
                <a:ea typeface="Times New Roman" panose="02020603050405020304" pitchFamily="18" charset="0"/>
                <a:cs typeface="Times New Roman" panose="02020603050405020304" pitchFamily="18" charset="0"/>
              </a:rPr>
              <a:t>Naboo</a:t>
            </a:r>
            <a:r>
              <a:rPr lang="it-IT" sz="1350" dirty="0">
                <a:effectLst/>
                <a:latin typeface="Times New Roman" panose="02020603050405020304" pitchFamily="18" charset="0"/>
                <a:ea typeface="Times New Roman" panose="02020603050405020304" pitchFamily="18" charset="0"/>
                <a:cs typeface="Times New Roman" panose="02020603050405020304" pitchFamily="18" charset="0"/>
              </a:rPr>
              <a:t> a un alto rischio di frode. Decide quindi di intervenire a sostegno del signor Capone dinanzi al tribunale contro l'amministrazione di </a:t>
            </a:r>
            <a:r>
              <a:rPr lang="it-IT" sz="1350" dirty="0" err="1">
                <a:effectLst/>
                <a:latin typeface="Times New Roman" panose="02020603050405020304" pitchFamily="18" charset="0"/>
                <a:ea typeface="Times New Roman" panose="02020603050405020304" pitchFamily="18" charset="0"/>
                <a:cs typeface="Times New Roman" panose="02020603050405020304" pitchFamily="18" charset="0"/>
              </a:rPr>
              <a:t>Naboo</a:t>
            </a:r>
            <a:r>
              <a:rPr lang="it-IT" sz="1350" dirty="0">
                <a:effectLst/>
                <a:latin typeface="Times New Roman" panose="02020603050405020304" pitchFamily="18" charset="0"/>
                <a:ea typeface="Times New Roman" panose="02020603050405020304" pitchFamily="18" charset="0"/>
                <a:cs typeface="Times New Roman" panose="02020603050405020304" pitchFamily="18" charset="0"/>
              </a:rPr>
              <a:t>, chiedendo l'accesso al codice alla base del FRDS e a tutti gli avvisi emessi dall'amministrazione. </a:t>
            </a:r>
          </a:p>
          <a:p>
            <a:pPr indent="0" algn="just">
              <a:spcBef>
                <a:spcPts val="0"/>
              </a:spcBef>
              <a:spcAft>
                <a:spcPts val="0"/>
              </a:spcAft>
              <a:buNone/>
            </a:pPr>
            <a:r>
              <a:rPr lang="it-IT" sz="1350" dirty="0">
                <a:effectLst/>
                <a:latin typeface="Times New Roman" panose="02020603050405020304" pitchFamily="18" charset="0"/>
                <a:ea typeface="Times New Roman" panose="02020603050405020304" pitchFamily="18" charset="0"/>
                <a:cs typeface="Times New Roman" panose="02020603050405020304" pitchFamily="18" charset="0"/>
              </a:rPr>
              <a:t>L'UPU ha la legittimazione ad intervenire? Quali sono le possibilità che le richieste dell'UPU vengano accolte? Il tribunale darebbe rilevanza all'argomento dell'UPU sulla discriminazione?</a:t>
            </a:r>
          </a:p>
          <a:p>
            <a:pPr indent="0" algn="just">
              <a:spcBef>
                <a:spcPts val="0"/>
              </a:spcBef>
              <a:spcAft>
                <a:spcPts val="0"/>
              </a:spcAft>
              <a:buNone/>
            </a:pPr>
            <a:r>
              <a:rPr lang="it-IT" sz="135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Può il sig. Capone dedurre il medesimo argomento a sostegno della propria posizione?</a:t>
            </a:r>
            <a:endParaRPr lang="it-IT" sz="135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449580" algn="just">
              <a:spcAft>
                <a:spcPts val="600"/>
              </a:spcAft>
            </a:pPr>
            <a:endParaRPr lang="it-IT"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52388" algn="just">
              <a:buNone/>
            </a:pPr>
            <a:r>
              <a:rPr lang="it-IT" sz="1200" dirty="0">
                <a:effectLst/>
                <a:latin typeface="Times New Roman" panose="02020603050405020304" pitchFamily="18" charset="0"/>
                <a:cs typeface="Times New Roman" panose="02020603050405020304" pitchFamily="18" charset="0"/>
              </a:rPr>
              <a:t> </a:t>
            </a:r>
            <a:endParaRPr lang="it-IT"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659000"/>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463</TotalTime>
  <Words>1816</Words>
  <Application>Microsoft Macintosh PowerPoint</Application>
  <PresentationFormat>Presentazione su schermo (4:3)</PresentationFormat>
  <Paragraphs>90</Paragraphs>
  <Slides>12</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12</vt:i4>
      </vt:variant>
    </vt:vector>
  </HeadingPairs>
  <TitlesOfParts>
    <vt:vector size="21" baseType="lpstr">
      <vt:lpstr>Arial</vt:lpstr>
      <vt:lpstr>Book Antiqua</vt:lpstr>
      <vt:lpstr>Calibri</vt:lpstr>
      <vt:lpstr>Constantia</vt:lpstr>
      <vt:lpstr>Symbol</vt:lpstr>
      <vt:lpstr>Times New Roman</vt:lpstr>
      <vt:lpstr>Wingdings</vt:lpstr>
      <vt:lpstr>Wingdings 2</vt:lpstr>
      <vt:lpstr>Equinozio</vt:lpstr>
      <vt:lpstr>     INTELLIGENZA ARTIFICIALE  E PROCEDIMENTO AMMINISTRATIVO    Angela Ferrari Zumbini Professore ordinario di diritto amministrativo Università di Napoli Federico II  </vt:lpstr>
      <vt:lpstr>Presentazione standard di PowerPoint</vt:lpstr>
      <vt:lpstr>  Il Progetto di Ricerca</vt:lpstr>
      <vt:lpstr>        Decisioni amministrative automatizzate  e giusto procedimento:  la trasformazione dei principi tradizionali</vt:lpstr>
      <vt:lpstr>Decisioni amministrative automatizzate e  giusto procedimento: nuovi principi</vt:lpstr>
      <vt:lpstr>Problematiche trasversali</vt:lpstr>
      <vt:lpstr>Casi da discutere</vt:lpstr>
      <vt:lpstr>Casi da discutere</vt:lpstr>
      <vt:lpstr>Casi da discutere</vt:lpstr>
      <vt:lpstr>Casi da discutere</vt:lpstr>
      <vt:lpstr>Casi da discutere</vt:lpstr>
      <vt:lpstr>Casi da discutere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Common Core of European Administrative Laws”  Standards of Judicial Review of Administrative Action (1890-1910)  AUSTRIA  Angela Ferrari Zumbini</dc:title>
  <dc:creator>Angela</dc:creator>
  <cp:lastModifiedBy>ANGELA FERRARI ZUMBINI</cp:lastModifiedBy>
  <cp:revision>150</cp:revision>
  <dcterms:created xsi:type="dcterms:W3CDTF">2017-11-22T11:10:32Z</dcterms:created>
  <dcterms:modified xsi:type="dcterms:W3CDTF">2026-01-25T15:21:41Z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ad0b24d-6422-44b0-b3de-abb3a9e8c81a_Enabled">
    <vt:lpwstr>true</vt:lpwstr>
  </property>
  <property fmtid="{D5CDD505-2E9C-101B-9397-08002B2CF9AE}" pid="3" name="MSIP_Label_2ad0b24d-6422-44b0-b3de-abb3a9e8c81a_SetDate">
    <vt:lpwstr>2026-01-25T15:16:38Z</vt:lpwstr>
  </property>
  <property fmtid="{D5CDD505-2E9C-101B-9397-08002B2CF9AE}" pid="4" name="MSIP_Label_2ad0b24d-6422-44b0-b3de-abb3a9e8c81a_Method">
    <vt:lpwstr>Standard</vt:lpwstr>
  </property>
  <property fmtid="{D5CDD505-2E9C-101B-9397-08002B2CF9AE}" pid="5" name="MSIP_Label_2ad0b24d-6422-44b0-b3de-abb3a9e8c81a_Name">
    <vt:lpwstr>defa4170-0d19-0005-0004-bc88714345d2</vt:lpwstr>
  </property>
  <property fmtid="{D5CDD505-2E9C-101B-9397-08002B2CF9AE}" pid="6" name="MSIP_Label_2ad0b24d-6422-44b0-b3de-abb3a9e8c81a_SiteId">
    <vt:lpwstr>2fcfe26a-bb62-46b0-b1e3-28f9da0c45fd</vt:lpwstr>
  </property>
  <property fmtid="{D5CDD505-2E9C-101B-9397-08002B2CF9AE}" pid="7" name="MSIP_Label_2ad0b24d-6422-44b0-b3de-abb3a9e8c81a_ActionId">
    <vt:lpwstr>01110225-b389-46ee-913e-28b29c35e5db</vt:lpwstr>
  </property>
  <property fmtid="{D5CDD505-2E9C-101B-9397-08002B2CF9AE}" pid="8" name="MSIP_Label_2ad0b24d-6422-44b0-b3de-abb3a9e8c81a_ContentBits">
    <vt:lpwstr>0</vt:lpwstr>
  </property>
  <property fmtid="{D5CDD505-2E9C-101B-9397-08002B2CF9AE}" pid="9" name="MSIP_Label_2ad0b24d-6422-44b0-b3de-abb3a9e8c81a_Tag">
    <vt:lpwstr>50, 3, 0, 1</vt:lpwstr>
  </property>
</Properties>
</file>