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handoutMasterIdLst>
    <p:handoutMasterId r:id="rId25"/>
  </p:handoutMasterIdLst>
  <p:sldIdLst>
    <p:sldId id="599" r:id="rId2"/>
    <p:sldId id="667" r:id="rId3"/>
    <p:sldId id="668" r:id="rId4"/>
    <p:sldId id="669" r:id="rId5"/>
    <p:sldId id="665" r:id="rId6"/>
    <p:sldId id="660" r:id="rId7"/>
    <p:sldId id="652" r:id="rId8"/>
    <p:sldId id="634" r:id="rId9"/>
    <p:sldId id="650" r:id="rId10"/>
    <p:sldId id="651" r:id="rId11"/>
    <p:sldId id="636" r:id="rId12"/>
    <p:sldId id="641" r:id="rId13"/>
    <p:sldId id="653" r:id="rId14"/>
    <p:sldId id="654" r:id="rId15"/>
    <p:sldId id="657" r:id="rId16"/>
    <p:sldId id="655" r:id="rId17"/>
    <p:sldId id="656" r:id="rId18"/>
    <p:sldId id="658" r:id="rId19"/>
    <p:sldId id="661" r:id="rId20"/>
    <p:sldId id="662" r:id="rId21"/>
    <p:sldId id="663" r:id="rId22"/>
    <p:sldId id="664" r:id="rId23"/>
  </p:sldIdLst>
  <p:sldSz cx="9144000" cy="6858000" type="screen4x3"/>
  <p:notesSz cx="6854825" cy="9750425"/>
  <p:defaultTextStyle>
    <a:defPPr>
      <a:defRPr lang="it-IT"/>
    </a:defPPr>
    <a:lvl1pPr marL="0" lvl="0"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showPr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E1F808"/>
    <a:srgbClr val="0AF61B"/>
    <a:srgbClr val="EF6611"/>
    <a:srgbClr val="FF33CC"/>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41"/>
    <p:restoredTop sz="92280"/>
  </p:normalViewPr>
  <p:slideViewPr>
    <p:cSldViewPr showGuides="1">
      <p:cViewPr varScale="1">
        <p:scale>
          <a:sx n="68" d="100"/>
          <a:sy n="68" d="100"/>
        </p:scale>
        <p:origin x="91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bwMode="auto">
          <a:xfrm>
            <a:off x="0" y="0"/>
            <a:ext cx="2970213" cy="487363"/>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6435" name="Rectangle 3"/>
          <p:cNvSpPr>
            <a:spLocks noGrp="1" noChangeArrowheads="1"/>
          </p:cNvSpPr>
          <p:nvPr>
            <p:ph type="dt" sz="quarter" idx="1"/>
          </p:nvPr>
        </p:nvSpPr>
        <p:spPr bwMode="auto">
          <a:xfrm>
            <a:off x="3883025" y="0"/>
            <a:ext cx="2970213" cy="487363"/>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6436" name="Rectangle 4"/>
          <p:cNvSpPr>
            <a:spLocks noGrp="1" noChangeArrowheads="1"/>
          </p:cNvSpPr>
          <p:nvPr>
            <p:ph type="ftr" sz="quarter" idx="2"/>
          </p:nvPr>
        </p:nvSpPr>
        <p:spPr bwMode="auto">
          <a:xfrm>
            <a:off x="0" y="9261475"/>
            <a:ext cx="2970213" cy="487363"/>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6437" name="Rectangle 5"/>
          <p:cNvSpPr>
            <a:spLocks noGrp="1" noChangeArrowheads="1"/>
          </p:cNvSpPr>
          <p:nvPr>
            <p:ph type="sldNum" sz="quarter" idx="3"/>
          </p:nvPr>
        </p:nvSpPr>
        <p:spPr bwMode="auto">
          <a:xfrm>
            <a:off x="3883025" y="9261475"/>
            <a:ext cx="2970213" cy="487363"/>
          </a:xfrm>
          <a:prstGeom prst="rect">
            <a:avLst/>
          </a:prstGeom>
          <a:noFill/>
          <a:ln w="9525">
            <a:noFill/>
            <a:miter lim="800000"/>
          </a:ln>
          <a:effectLst/>
        </p:spPr>
        <p:txBody>
          <a:bodyPr vert="horz" wrap="square" lIns="91440" tIns="45720" rIns="91440" bIns="45720" numCol="1" anchor="b" anchorCtr="0" compatLnSpc="1"/>
          <a:lstStyle/>
          <a:p>
            <a:pPr lvl="0" algn="r" eaLnBrk="1" fontAlgn="base" hangingPunct="1">
              <a:buNone/>
            </a:pPr>
            <a:fld id="{9A0DB2DC-4C9A-4742-B13C-FB6460FD3503}" type="slidenum">
              <a:rPr lang="it-IT" altLang="it-IT" sz="1200" strike="noStrike" noProof="1" dirty="0">
                <a:latin typeface="Arial" panose="020B0604020202020204" pitchFamily="34" charset="0"/>
                <a:ea typeface="+mn-ea"/>
                <a:cs typeface="+mn-cs"/>
              </a:rPr>
              <a:t>‹N›</a:t>
            </a:fld>
            <a:endParaRPr lang="it-IT" altLang="it-IT" sz="1200" strike="noStrike" noProof="1"/>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0213" cy="487363"/>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1" name="Rectangle 3"/>
          <p:cNvSpPr>
            <a:spLocks noGrp="1" noChangeArrowheads="1"/>
          </p:cNvSpPr>
          <p:nvPr>
            <p:ph type="dt" idx="1"/>
          </p:nvPr>
        </p:nvSpPr>
        <p:spPr bwMode="auto">
          <a:xfrm>
            <a:off x="3883025" y="0"/>
            <a:ext cx="2970213" cy="487363"/>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100" name="Rectangle 4"/>
          <p:cNvSpPr>
            <a:spLocks noGrp="1" noRot="1" noChangeAspect="1" noTextEdit="1"/>
          </p:cNvSpPr>
          <p:nvPr>
            <p:ph type="sldImg"/>
          </p:nvPr>
        </p:nvSpPr>
        <p:spPr>
          <a:xfrm>
            <a:off x="990600" y="731838"/>
            <a:ext cx="4875213" cy="3656012"/>
          </a:xfrm>
          <a:prstGeom prst="rect">
            <a:avLst/>
          </a:prstGeom>
          <a:noFill/>
          <a:ln w="9525" cap="flat" cmpd="sng">
            <a:solidFill>
              <a:srgbClr val="000000"/>
            </a:solidFill>
            <a:prstDash val="solid"/>
            <a:miter/>
            <a:headEnd type="none" w="med" len="med"/>
            <a:tailEnd type="none" w="med" len="med"/>
          </a:ln>
        </p:spPr>
      </p:sp>
      <p:sp>
        <p:nvSpPr>
          <p:cNvPr id="7173" name="Rectangle 5"/>
          <p:cNvSpPr>
            <a:spLocks noGrp="1" noChangeArrowheads="1"/>
          </p:cNvSpPr>
          <p:nvPr>
            <p:ph type="body" sz="quarter" idx="3"/>
          </p:nvPr>
        </p:nvSpPr>
        <p:spPr bwMode="auto">
          <a:xfrm>
            <a:off x="685800" y="4630738"/>
            <a:ext cx="5483225" cy="438785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Fare clic per modificare gli stili del testo dello schema</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Secondo livello</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Terzo livello</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Quarto livello</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Quinto livello</a:t>
            </a:r>
          </a:p>
        </p:txBody>
      </p:sp>
      <p:sp>
        <p:nvSpPr>
          <p:cNvPr id="7174" name="Rectangle 6"/>
          <p:cNvSpPr>
            <a:spLocks noGrp="1" noChangeArrowheads="1"/>
          </p:cNvSpPr>
          <p:nvPr>
            <p:ph type="ftr" sz="quarter" idx="4"/>
          </p:nvPr>
        </p:nvSpPr>
        <p:spPr bwMode="auto">
          <a:xfrm>
            <a:off x="0" y="9261475"/>
            <a:ext cx="2970213" cy="487363"/>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5" name="Rectangle 7"/>
          <p:cNvSpPr>
            <a:spLocks noGrp="1" noChangeArrowheads="1"/>
          </p:cNvSpPr>
          <p:nvPr>
            <p:ph type="sldNum" sz="quarter" idx="5"/>
          </p:nvPr>
        </p:nvSpPr>
        <p:spPr bwMode="auto">
          <a:xfrm>
            <a:off x="3883025" y="9261475"/>
            <a:ext cx="2970213" cy="487363"/>
          </a:xfrm>
          <a:prstGeom prst="rect">
            <a:avLst/>
          </a:prstGeom>
          <a:noFill/>
          <a:ln w="9525">
            <a:noFill/>
            <a:miter lim="800000"/>
          </a:ln>
          <a:effectLst/>
        </p:spPr>
        <p:txBody>
          <a:bodyPr vert="horz" wrap="square" lIns="91440" tIns="45720" rIns="91440" bIns="45720" numCol="1" anchor="b" anchorCtr="0" compatLnSpc="1"/>
          <a:lstStyle/>
          <a:p>
            <a:pPr lvl="0" algn="r" eaLnBrk="1" fontAlgn="base" hangingPunct="1">
              <a:buNone/>
            </a:pPr>
            <a:fld id="{9A0DB2DC-4C9A-4742-B13C-FB6460FD3503}" type="slidenum">
              <a:rPr lang="it-IT" altLang="it-IT" sz="1200" strike="noStrike" noProof="1" dirty="0">
                <a:latin typeface="Arial" panose="020B0604020202020204" pitchFamily="34" charset="0"/>
                <a:ea typeface="+mn-ea"/>
                <a:cs typeface="+mn-cs"/>
              </a:rPr>
              <a:t>‹N›</a:t>
            </a:fld>
            <a:endParaRPr lang="it-IT" altLang="it-IT" sz="1200"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130425"/>
            <a:ext cx="7772400" cy="1470025"/>
          </a:xfrm>
        </p:spPr>
        <p:txBody>
          <a:bodyPr/>
          <a:lstStyle/>
          <a:p>
            <a:pPr fontAlgn="base"/>
            <a:r>
              <a:rPr lang="it-IT" strike="noStrike" noProof="1"/>
              <a:t>Fare clic per modificare lo stile del titolo</a:t>
            </a:r>
          </a:p>
        </p:txBody>
      </p:sp>
      <p:sp>
        <p:nvSpPr>
          <p:cNvPr id="3" name="Sottotitolo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it-IT" strike="noStrike" noProof="1"/>
              <a:t>Fare clic per modificare lo stile del sottotitolo dello schema</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pPr fontAlgn="base"/>
            <a:r>
              <a:rPr lang="it-IT" strike="noStrike" noProof="1"/>
              <a:t>Fare clic per modificare lo stile del titolo</a:t>
            </a:r>
          </a:p>
        </p:txBody>
      </p:sp>
      <p:sp>
        <p:nvSpPr>
          <p:cNvPr id="3" name="Segnaposto testo verticale 2"/>
          <p:cNvSpPr>
            <a:spLocks noGrp="1"/>
          </p:cNvSpPr>
          <p:nvPr>
            <p:ph type="body" orient="vert" idx="1" hasCustomPrompt="1"/>
          </p:nvPr>
        </p:nvSpPr>
        <p:spPr/>
        <p:txBody>
          <a:bodyPr vert="eaVert"/>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hasCustomPrompt="1"/>
          </p:nvPr>
        </p:nvSpPr>
        <p:spPr>
          <a:xfrm>
            <a:off x="6629400" y="274638"/>
            <a:ext cx="2057400" cy="5851525"/>
          </a:xfrm>
        </p:spPr>
        <p:txBody>
          <a:bodyPr vert="eaVert"/>
          <a:lstStyle/>
          <a:p>
            <a:pPr fontAlgn="base"/>
            <a:r>
              <a:rPr lang="it-IT" strike="noStrike" noProof="1"/>
              <a:t>Fare clic per modificare lo stile del titolo</a:t>
            </a:r>
          </a:p>
        </p:txBody>
      </p:sp>
      <p:sp>
        <p:nvSpPr>
          <p:cNvPr id="3" name="Segnaposto testo verticale 2"/>
          <p:cNvSpPr>
            <a:spLocks noGrp="1"/>
          </p:cNvSpPr>
          <p:nvPr>
            <p:ph type="body" orient="vert" idx="1" hasCustomPrompt="1"/>
          </p:nvPr>
        </p:nvSpPr>
        <p:spPr>
          <a:xfrm>
            <a:off x="457200" y="274638"/>
            <a:ext cx="6019800" cy="5851525"/>
          </a:xfrm>
        </p:spPr>
        <p:txBody>
          <a:bodyPr vert="eaVert"/>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pPr fontAlgn="base"/>
            <a:r>
              <a:rPr lang="it-IT" strike="noStrike" noProof="1"/>
              <a:t>Fare clic per modificare lo stile del titolo</a:t>
            </a:r>
          </a:p>
        </p:txBody>
      </p:sp>
      <p:sp>
        <p:nvSpPr>
          <p:cNvPr id="3" name="Segnaposto contenuto 2"/>
          <p:cNvSpPr>
            <a:spLocks noGrp="1"/>
          </p:cNvSpPr>
          <p:nvPr>
            <p:ph idx="1" hasCustomPrompt="1"/>
          </p:nvPr>
        </p:nvSpPr>
        <p:spPr/>
        <p:txBody>
          <a:body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722313" y="4406900"/>
            <a:ext cx="7772400" cy="1362075"/>
          </a:xfrm>
        </p:spPr>
        <p:txBody>
          <a:bodyPr anchor="t"/>
          <a:lstStyle>
            <a:lvl1pPr algn="l">
              <a:defRPr sz="4000" b="1" cap="all"/>
            </a:lvl1pPr>
          </a:lstStyle>
          <a:p>
            <a:pPr fontAlgn="base"/>
            <a:r>
              <a:rPr lang="it-IT" strike="noStrike" noProof="1"/>
              <a:t>Fare clic per modificare lo stile del titolo</a:t>
            </a:r>
          </a:p>
        </p:txBody>
      </p:sp>
      <p:sp>
        <p:nvSpPr>
          <p:cNvPr id="3" name="Segnaposto testo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it-IT" strike="noStrike" noProof="1"/>
              <a:t>Fare clic per modificare stili del testo dello schema</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pPr fontAlgn="base"/>
            <a:r>
              <a:rPr lang="it-IT" strike="noStrike" noProof="1"/>
              <a:t>Fare clic per modificare lo stile del titolo</a:t>
            </a:r>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a:lvl1pPr>
          </a:lstStyle>
          <a:p>
            <a:pPr fontAlgn="base"/>
            <a:r>
              <a:rPr lang="it-IT" strike="noStrike" noProof="1"/>
              <a:t>Fare clic per modificare lo stile del titolo</a:t>
            </a:r>
          </a:p>
        </p:txBody>
      </p:sp>
      <p:sp>
        <p:nvSpPr>
          <p:cNvPr id="3" name="Segnaposto testo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it-IT" strike="noStrike" noProof="1"/>
              <a:t>Fare clic per modificare stili del testo dello schema</a:t>
            </a:r>
          </a:p>
        </p:txBody>
      </p:sp>
      <p:sp>
        <p:nvSpPr>
          <p:cNvPr id="4" name="Segnaposto contenuto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5" name="Segnaposto testo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it-IT" strike="noStrike" noProof="1"/>
              <a:t>Fare clic per modificare stili del testo dello schema</a:t>
            </a:r>
          </a:p>
        </p:txBody>
      </p:sp>
      <p:sp>
        <p:nvSpPr>
          <p:cNvPr id="6" name="Segnaposto contenuto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pPr fontAlgn="base"/>
            <a:r>
              <a:rPr lang="it-IT" strike="noStrike" noProof="1"/>
              <a:t>Fare clic per modificare lo stile del titolo</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pPr fontAlgn="base"/>
            <a:r>
              <a:rPr lang="it-IT" strike="noStrike" noProof="1"/>
              <a:t>Fare clic per modificare lo stile del titolo</a:t>
            </a:r>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it-IT" strike="noStrike" noProof="1"/>
              <a:t>Fare clic per modificare stili del testo dello schema</a:t>
            </a:r>
          </a:p>
          <a:p>
            <a:pPr lvl="1" fontAlgn="base"/>
            <a:r>
              <a:rPr lang="it-IT" strike="noStrike" noProof="1"/>
              <a:t>Secondo livello</a:t>
            </a:r>
          </a:p>
          <a:p>
            <a:pPr lvl="2" fontAlgn="base"/>
            <a:r>
              <a:rPr lang="it-IT" strike="noStrike" noProof="1"/>
              <a:t>Terzo livello</a:t>
            </a:r>
          </a:p>
          <a:p>
            <a:pPr lvl="3" fontAlgn="base"/>
            <a:r>
              <a:rPr lang="it-IT" strike="noStrike" noProof="1"/>
              <a:t>Quarto livello</a:t>
            </a:r>
          </a:p>
          <a:p>
            <a:pPr lvl="4" fontAlgn="base"/>
            <a:r>
              <a:rPr lang="it-IT" strike="noStrike" noProof="1"/>
              <a:t>Quinto livello</a:t>
            </a:r>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it-IT" strike="noStrike" noProof="1"/>
              <a:t>Fare clic per modificare stili del testo dello schema</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a:lvl1pPr>
          </a:lstStyle>
          <a:p>
            <a:pPr fontAlgn="base"/>
            <a:r>
              <a:rPr lang="it-IT" strike="noStrike" noProof="1"/>
              <a:t>Fare clic per modificare lo stile del titolo</a:t>
            </a:r>
          </a:p>
        </p:txBody>
      </p:sp>
      <p:sp>
        <p:nvSpPr>
          <p:cNvPr id="3" name="Segnaposto immagine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it-IT" sz="3200" b="0" i="0" u="none" strike="noStrike" kern="0" cap="none" spc="0" normalizeH="0" baseline="0" noProof="0">
              <a:ln>
                <a:noFill/>
              </a:ln>
              <a:solidFill>
                <a:schemeClr val="tx1"/>
              </a:solidFill>
              <a:effectLst/>
              <a:uLnTx/>
              <a:uFillTx/>
              <a:latin typeface="+mn-lt"/>
              <a:ea typeface="+mn-ea"/>
              <a:cs typeface="+mn-cs"/>
            </a:endParaRPr>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it-IT" strike="noStrike" noProof="1"/>
              <a:t>Fare clic per modificare stili del testo dello schema</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rgbClr val="0000FF"/>
            </a:gs>
            <a:gs pos="100000">
              <a:srgbClr val="000076"/>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lang="it-IT" altLang="it-IT" dirty="0"/>
              <a:t>Fare clic per modificare stile</a:t>
            </a:r>
          </a:p>
        </p:txBody>
      </p:sp>
      <p:sp>
        <p:nvSpPr>
          <p:cNvPr id="1027" name="Rectangle 3"/>
          <p:cNvSpPr>
            <a:spLocks noGrp="1"/>
          </p:cNvSpPr>
          <p:nvPr>
            <p:ph type="body"/>
          </p:nvPr>
        </p:nvSpPr>
        <p:spPr>
          <a:xfrm>
            <a:off x="457200" y="1600200"/>
            <a:ext cx="8229600" cy="4525963"/>
          </a:xfrm>
          <a:prstGeom prst="rect">
            <a:avLst/>
          </a:prstGeom>
          <a:noFill/>
          <a:ln w="9525">
            <a:noFill/>
          </a:ln>
        </p:spPr>
        <p:txBody>
          <a:bodyPr anchor="t" anchorCtr="0"/>
          <a:lstStyle/>
          <a:p>
            <a:pPr lvl="0"/>
            <a:r>
              <a:rPr lang="it-IT" altLang="it-IT" dirty="0"/>
              <a:t>Fare clic per modificare gli stili del testo dello schema</a:t>
            </a:r>
          </a:p>
          <a:p>
            <a:pPr lvl="1"/>
            <a:r>
              <a:rPr lang="it-IT" altLang="it-IT" dirty="0"/>
              <a:t>Secondo livello</a:t>
            </a:r>
          </a:p>
          <a:p>
            <a:pPr lvl="2"/>
            <a:r>
              <a:rPr lang="it-IT" altLang="it-IT" dirty="0"/>
              <a:t>Terzo livello</a:t>
            </a:r>
          </a:p>
          <a:p>
            <a:pPr lvl="3"/>
            <a:r>
              <a:rPr lang="it-IT" altLang="it-IT" dirty="0"/>
              <a:t>Quarto livello</a:t>
            </a:r>
          </a:p>
          <a:p>
            <a:pPr lvl="4"/>
            <a:r>
              <a:rPr lang="it-IT" altLang="it-IT" dirty="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t-IT"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fontAlgn="base" hangingPunct="1">
              <a:buNone/>
            </a:pPr>
            <a:fld id="{9A0DB2DC-4C9A-4742-B13C-FB6460FD3503}" type="slidenum">
              <a:rPr lang="it-IT" altLang="it-IT" strike="noStrike" noProof="1" dirty="0">
                <a:latin typeface="Arial" panose="020B0604020202020204" pitchFamily="34" charset="0"/>
                <a:ea typeface="+mn-ea"/>
                <a:cs typeface="+mn-cs"/>
              </a:rPr>
              <a:t>‹N›</a:t>
            </a:fld>
            <a:endParaRPr lang="it-IT" altLang="it-IT"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Tutela cautelare</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Imprescindibile al fine di realizzare l’effettività della tutela giurisdizionale, evitando una decisione inutile ed un pregiudizio irreparabile a chi ha ragione (così Corte cost., </a:t>
            </a:r>
            <a:r>
              <a:rPr lang="it-IT" altLang="it-IT" dirty="0" err="1">
                <a:solidFill>
                  <a:schemeClr val="bg1"/>
                </a:solidFill>
                <a:latin typeface="Times New Roman" panose="02020603050405020304" pitchFamily="18" charset="0"/>
              </a:rPr>
              <a:t>Cedu</a:t>
            </a:r>
            <a:r>
              <a:rPr lang="it-IT" altLang="it-IT" dirty="0">
                <a:solidFill>
                  <a:schemeClr val="bg1"/>
                </a:solidFill>
                <a:latin typeface="Times New Roman" panose="02020603050405020304" pitchFamily="18" charset="0"/>
              </a:rPr>
              <a:t> e Corte di Giustizia)</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In tema di procedure di evidenza pubblica: v. artt. 2 e 2-bis della direttiva n. 66 del 2007.</a:t>
            </a:r>
            <a:endParaRPr lang="it-IT" altLang="it-IT" dirty="0">
              <a:solidFill>
                <a:schemeClr val="bg1"/>
              </a:solidFill>
              <a:latin typeface="Garamond" panose="02020404030301010803" pitchFamily="18" charset="0"/>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10</a:t>
            </a:fld>
            <a:endParaRPr lang="it-IT" altLang="it-IT" sz="1400" dirty="0"/>
          </a:p>
        </p:txBody>
      </p:sp>
      <p:sp>
        <p:nvSpPr>
          <p:cNvPr id="6146" name="Rectangle 2"/>
          <p:cNvSpPr>
            <a:spLocks noGrp="1"/>
          </p:cNvSpPr>
          <p:nvPr>
            <p:ph type="title" hasCustomPrompt="1"/>
          </p:nvPr>
        </p:nvSpPr>
        <p:spPr>
          <a:xfrm>
            <a:off x="457200" y="260668"/>
            <a:ext cx="8229600" cy="1143000"/>
          </a:xfrm>
        </p:spPr>
        <p:txBody>
          <a:bodyPr vert="horz" wrap="square" lIns="91440" tIns="45720" rIns="91440" bIns="45720" anchor="ctr" anchorCtr="0"/>
          <a:lstStyle/>
          <a:p>
            <a:pPr algn="ctr" eaLnBrk="1" hangingPunct="1"/>
            <a:r>
              <a:rPr lang="it-IT" altLang="it-IT" sz="3600" b="1" dirty="0" err="1">
                <a:solidFill>
                  <a:srgbClr val="FFFF00"/>
                </a:solidFill>
                <a:latin typeface="Times New Roman" panose="02020603050405020304" pitchFamily="18" charset="0"/>
              </a:rPr>
              <a:t>Riesercizio</a:t>
            </a:r>
            <a:r>
              <a:rPr lang="it-IT" altLang="it-IT" sz="3600" b="1" dirty="0">
                <a:solidFill>
                  <a:srgbClr val="FFFF00"/>
                </a:solidFill>
                <a:latin typeface="Times New Roman" panose="02020603050405020304" pitchFamily="18" charset="0"/>
              </a:rPr>
              <a:t> del potere all’esito del </a:t>
            </a:r>
            <a:r>
              <a:rPr lang="it-IT" altLang="it-IT" sz="3600" b="1" dirty="0" err="1">
                <a:solidFill>
                  <a:srgbClr val="FFFF00"/>
                </a:solidFill>
                <a:latin typeface="Times New Roman" panose="02020603050405020304" pitchFamily="18" charset="0"/>
              </a:rPr>
              <a:t>remand</a:t>
            </a:r>
            <a:endParaRPr lang="it-IT" altLang="it-IT" sz="3600" b="1" dirty="0">
              <a:solidFill>
                <a:srgbClr val="FFFF00"/>
              </a:solidFill>
              <a:latin typeface="Times New Roman" panose="02020603050405020304" pitchFamily="18" charset="0"/>
            </a:endParaRP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Se riteniamo il provvedimento adottato all’esito del </a:t>
            </a:r>
            <a:r>
              <a:rPr lang="it-IT" altLang="it-IT" sz="2800" dirty="0" err="1">
                <a:solidFill>
                  <a:schemeClr val="bg1"/>
                </a:solidFill>
                <a:latin typeface="Garamond" panose="02020404030301010803" pitchFamily="18" charset="0"/>
              </a:rPr>
              <a:t>remand</a:t>
            </a:r>
            <a:r>
              <a:rPr lang="it-IT" altLang="it-IT" sz="2800" dirty="0">
                <a:solidFill>
                  <a:schemeClr val="bg1"/>
                </a:solidFill>
                <a:latin typeface="Garamond" panose="02020404030301010803" pitchFamily="18" charset="0"/>
              </a:rPr>
              <a:t> meramente attuativo della cautela:</a:t>
            </a:r>
          </a:p>
          <a:p>
            <a:pPr algn="just" eaLnBrk="1" hangingPunct="1">
              <a:lnSpc>
                <a:spcPct val="90000"/>
              </a:lnSpc>
            </a:pPr>
            <a:r>
              <a:rPr lang="it-IT" altLang="it-IT" sz="2800" dirty="0">
                <a:solidFill>
                  <a:schemeClr val="bg1"/>
                </a:solidFill>
                <a:latin typeface="Garamond" panose="02020404030301010803" pitchFamily="18" charset="0"/>
              </a:rPr>
              <a:t>provvisorietà (viene travolto, senza necessità di autotutela, con il rigetto del ricorso originario, che deve, quindi, essere deciso)</a:t>
            </a:r>
          </a:p>
          <a:p>
            <a:pPr algn="just" eaLnBrk="1" hangingPunct="1">
              <a:lnSpc>
                <a:spcPct val="90000"/>
              </a:lnSpc>
            </a:pPr>
            <a:r>
              <a:rPr lang="it-IT" altLang="it-IT" sz="2800" dirty="0">
                <a:solidFill>
                  <a:schemeClr val="bg1"/>
                </a:solidFill>
                <a:latin typeface="Garamond" panose="02020404030301010803" pitchFamily="18" charset="0"/>
              </a:rPr>
              <a:t>superfluità di un’autonoma impugnazione (al più, in caso di provvedimento non satisfattivo, richiesta di esecuzione ex art. 59 c.p.c. e possibilità di rilevarne di ufficio la nullità per violazione del giudicato cautelare).</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extLst>
      <p:ext uri="{BB962C8B-B14F-4D97-AF65-F5344CB8AC3E}">
        <p14:creationId xmlns:p14="http://schemas.microsoft.com/office/powerpoint/2010/main" val="77142212"/>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11</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600" b="1" dirty="0">
                <a:solidFill>
                  <a:srgbClr val="FFFF00"/>
                </a:solidFill>
                <a:latin typeface="Times New Roman" panose="02020603050405020304" pitchFamily="18" charset="0"/>
              </a:rPr>
              <a:t>Tutela cautelare e riti speciali accelerati</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Necessaria compatibilità perché la tutela cautelare è una componente essenziale dell’effettività della tutela giurisdizionale </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Problema degli effetti irreversibili (ad es., in tema di ostensione nel giudizio di accesso)</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12</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400" dirty="0">
                <a:solidFill>
                  <a:schemeClr val="bg1"/>
                </a:solidFill>
                <a:latin typeface="Times New Roman" panose="02020603050405020304" pitchFamily="18" charset="0"/>
              </a:rPr>
              <a:t>   </a:t>
            </a:r>
            <a:r>
              <a:rPr lang="it-IT" altLang="it-IT" sz="3600" dirty="0">
                <a:solidFill>
                  <a:schemeClr val="bg1"/>
                </a:solidFill>
                <a:latin typeface="Garamond" panose="02020404030301010803" pitchFamily="18" charset="0"/>
              </a:rPr>
              <a:t>  Sindacato diffuso in ordine alla compatibilità della norma interna con la norma </a:t>
            </a:r>
            <a:r>
              <a:rPr lang="it-IT" altLang="it-IT" sz="3600" dirty="0" err="1">
                <a:solidFill>
                  <a:schemeClr val="bg1"/>
                </a:solidFill>
                <a:latin typeface="Garamond" panose="02020404030301010803" pitchFamily="18" charset="0"/>
              </a:rPr>
              <a:t>unionale</a:t>
            </a:r>
            <a:r>
              <a:rPr lang="it-IT" altLang="it-IT" sz="3600" dirty="0">
                <a:solidFill>
                  <a:schemeClr val="bg1"/>
                </a:solidFill>
                <a:latin typeface="Garamond" panose="02020404030301010803" pitchFamily="18" charset="0"/>
              </a:rPr>
              <a:t> direttamente applicabile, ma accentrato su validità degli atti dell’Unione </a:t>
            </a:r>
          </a:p>
          <a:p>
            <a:pPr marL="533400" indent="-533400" algn="just" eaLnBrk="1" hangingPunct="1">
              <a:lnSpc>
                <a:spcPct val="90000"/>
              </a:lnSpc>
              <a:buNone/>
            </a:pPr>
            <a:r>
              <a:rPr lang="it-IT" altLang="it-IT" sz="36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13</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400" dirty="0">
                <a:solidFill>
                  <a:schemeClr val="bg1"/>
                </a:solidFill>
                <a:latin typeface="Times New Roman" panose="02020603050405020304" pitchFamily="18" charset="0"/>
              </a:rPr>
              <a:t>   </a:t>
            </a:r>
            <a:r>
              <a:rPr lang="it-IT" altLang="it-IT" sz="3600" dirty="0">
                <a:solidFill>
                  <a:schemeClr val="bg1"/>
                </a:solidFill>
                <a:latin typeface="Garamond" panose="02020404030301010803" pitchFamily="18" charset="0"/>
              </a:rPr>
              <a:t>  Il giudice nazionale deve poter concedere la tutela cautelare anche laddove l’istanza si fondi sul contrasto della norma interna con una norma </a:t>
            </a:r>
            <a:r>
              <a:rPr lang="it-IT" altLang="it-IT" sz="3600" dirty="0" err="1">
                <a:solidFill>
                  <a:schemeClr val="bg1"/>
                </a:solidFill>
                <a:latin typeface="Garamond" panose="02020404030301010803" pitchFamily="18" charset="0"/>
              </a:rPr>
              <a:t>unionale</a:t>
            </a:r>
            <a:r>
              <a:rPr lang="it-IT" altLang="it-IT" sz="3600" dirty="0">
                <a:solidFill>
                  <a:schemeClr val="bg1"/>
                </a:solidFill>
                <a:latin typeface="Garamond" panose="02020404030301010803" pitchFamily="18" charset="0"/>
              </a:rPr>
              <a:t> direttamente applicabile ed il giudice ritenga di sollevare un rinvio pregiudiziale (sentenza 19 giugno 1990, in C-213/89, </a:t>
            </a:r>
            <a:r>
              <a:rPr lang="it-IT" altLang="it-IT" sz="3600" dirty="0" err="1">
                <a:solidFill>
                  <a:schemeClr val="bg1"/>
                </a:solidFill>
                <a:latin typeface="Garamond" panose="02020404030301010803" pitchFamily="18" charset="0"/>
              </a:rPr>
              <a:t>Factortame</a:t>
            </a:r>
            <a:r>
              <a:rPr lang="it-IT" altLang="it-IT" sz="3600" dirty="0">
                <a:solidFill>
                  <a:schemeClr val="bg1"/>
                </a:solidFill>
                <a:latin typeface="Garamond" panose="02020404030301010803" pitchFamily="18" charset="0"/>
              </a:rPr>
              <a:t>)</a:t>
            </a:r>
          </a:p>
          <a:p>
            <a:pPr marL="533400" indent="-533400" algn="just" eaLnBrk="1" hangingPunct="1">
              <a:lnSpc>
                <a:spcPct val="90000"/>
              </a:lnSpc>
              <a:buNone/>
            </a:pPr>
            <a:r>
              <a:rPr lang="it-IT" altLang="it-IT" sz="36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extLst>
      <p:ext uri="{BB962C8B-B14F-4D97-AF65-F5344CB8AC3E}">
        <p14:creationId xmlns:p14="http://schemas.microsoft.com/office/powerpoint/2010/main" val="3310306002"/>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14</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3600" dirty="0">
                <a:solidFill>
                  <a:schemeClr val="bg1"/>
                </a:solidFill>
                <a:latin typeface="Garamond" panose="02020404030301010803" pitchFamily="18" charset="0"/>
              </a:rPr>
              <a:t>    Il giudice nazionale può concedere anche  la sospensione dell’atto comunitario o di quello amministrativo nazionale fondato su quello comunitario, nonostante competa solo alla Corte di giustizia la possibilità di annullamento di tale atto (sentenza </a:t>
            </a:r>
            <a:r>
              <a:rPr lang="it-IT" altLang="it-IT" sz="2800" dirty="0">
                <a:solidFill>
                  <a:schemeClr val="bg1"/>
                </a:solidFill>
                <a:latin typeface="Garamond" panose="02020404030301010803" pitchFamily="18" charset="0"/>
              </a:rPr>
              <a:t>del 21 febbraio 1991, in C-143/88 e C-92/89. </a:t>
            </a:r>
            <a:r>
              <a:rPr lang="it-IT" altLang="it-IT" sz="2800" dirty="0" err="1">
                <a:solidFill>
                  <a:schemeClr val="bg1"/>
                </a:solidFill>
                <a:latin typeface="Garamond" panose="02020404030301010803" pitchFamily="18" charset="0"/>
              </a:rPr>
              <a:t>Zuckerfabrik</a:t>
            </a:r>
            <a:r>
              <a:rPr lang="it-IT" altLang="it-IT" sz="2800" dirty="0">
                <a:solidFill>
                  <a:schemeClr val="bg1"/>
                </a:solidFill>
                <a:latin typeface="Garamond" panose="02020404030301010803" pitchFamily="18" charset="0"/>
              </a:rPr>
              <a:t> </a:t>
            </a:r>
            <a:r>
              <a:rPr lang="it-IT" altLang="it-IT" sz="2800" dirty="0" err="1">
                <a:solidFill>
                  <a:schemeClr val="bg1"/>
                </a:solidFill>
                <a:latin typeface="Garamond" panose="02020404030301010803" pitchFamily="18" charset="0"/>
              </a:rPr>
              <a:t>Soest</a:t>
            </a:r>
            <a:r>
              <a:rPr lang="it-IT" altLang="it-IT" sz="2800" dirty="0">
                <a:solidFill>
                  <a:schemeClr val="bg1"/>
                </a:solidFill>
                <a:latin typeface="Garamond" panose="02020404030301010803" pitchFamily="18" charset="0"/>
              </a:rPr>
              <a:t> e altro)</a:t>
            </a:r>
          </a:p>
        </p:txBody>
      </p:sp>
    </p:spTree>
    <p:extLst>
      <p:ext uri="{BB962C8B-B14F-4D97-AF65-F5344CB8AC3E}">
        <p14:creationId xmlns:p14="http://schemas.microsoft.com/office/powerpoint/2010/main" val="3863179142"/>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15</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484784"/>
            <a:ext cx="8229600" cy="4412779"/>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Assenza di una norma che precluda la sospensione dell’atto comunitario al giudice nazionale ed espressa previsione, nel giudizio di annullamento, del potere di sospensione della Corte di giustizia</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Necessità di coerenza del sistema cautelare per le posizioni giuridiche derivanti dal diritto </a:t>
            </a:r>
            <a:r>
              <a:rPr lang="it-IT" altLang="it-IT" sz="2800" dirty="0" err="1">
                <a:solidFill>
                  <a:schemeClr val="bg1"/>
                </a:solidFill>
                <a:latin typeface="Garamond" panose="02020404030301010803" pitchFamily="18" charset="0"/>
              </a:rPr>
              <a:t>unionale</a:t>
            </a:r>
            <a:endParaRPr lang="it-IT" altLang="it-IT" sz="28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488915541"/>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16</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3600" dirty="0">
                <a:solidFill>
                  <a:schemeClr val="bg1"/>
                </a:solidFill>
                <a:latin typeface="Garamond" panose="02020404030301010803" pitchFamily="18" charset="0"/>
              </a:rPr>
              <a:t>    Presupposti: gravi riserve in ordine alla validità dell’atto comunitario; urgenza (rischio per il ricorrente di subire un pregiudizio grave e irreparabile)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extLst>
      <p:ext uri="{BB962C8B-B14F-4D97-AF65-F5344CB8AC3E}">
        <p14:creationId xmlns:p14="http://schemas.microsoft.com/office/powerpoint/2010/main" val="3198523534"/>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17</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rinvio pregiudiziale</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3600" dirty="0">
                <a:solidFill>
                  <a:schemeClr val="bg1"/>
                </a:solidFill>
                <a:latin typeface="Garamond" panose="02020404030301010803" pitchFamily="18" charset="0"/>
              </a:rPr>
              <a:t>    </a:t>
            </a:r>
            <a:r>
              <a:rPr lang="it-IT" altLang="it-IT" sz="2800" dirty="0">
                <a:solidFill>
                  <a:schemeClr val="bg1"/>
                </a:solidFill>
                <a:latin typeface="Garamond" panose="02020404030301010803" pitchFamily="18" charset="0"/>
              </a:rPr>
              <a:t>Vincoli: valutazione dell’interesse dell’Unione, verificando che l’atto dell’Unione non sia privato di ogni efficacia pratica in difetto di un’applicazione immediata, e contestuale rinvio pregiudiziale alla Corte di Giustizia, salvo che non le sia già stata deferita la questione di validità.</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Possibilità di imporre al richiedente, qualora la sospensione dell'esecuzione possa comportare all’Unione un rischio finanziario, la prestazione di sufficienti garanzie.		 </a:t>
            </a:r>
          </a:p>
        </p:txBody>
      </p:sp>
    </p:spTree>
    <p:extLst>
      <p:ext uri="{BB962C8B-B14F-4D97-AF65-F5344CB8AC3E}">
        <p14:creationId xmlns:p14="http://schemas.microsoft.com/office/powerpoint/2010/main" val="58256071"/>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18</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questione di legittimità costituzionale </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Adunanza plenaria del 20 dicembre 1999, n. 2: non può escludersi, quando gli interessi in gioco lo richiedano, una forma limitata di controllo diffuso di costituzionalità ai fini della tutela cautelare, rinviando alla fase di merito, a cui il provvedimento cautelare è strumentale, il controllo della Corte costituzionale, con effetti erga omnes, in quanto si deve conciliare il carattere accentrato del controllo di costituzionalità delle leggi con l’effettività della tutela giurisdizionale		 </a:t>
            </a:r>
          </a:p>
        </p:txBody>
      </p:sp>
    </p:spTree>
    <p:extLst>
      <p:ext uri="{BB962C8B-B14F-4D97-AF65-F5344CB8AC3E}">
        <p14:creationId xmlns:p14="http://schemas.microsoft.com/office/powerpoint/2010/main" val="2537642873"/>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19</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questione di legittimità costituzionale </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La formula del dispositivo del provvedimento cautelare dovrebbe precisare che il provvedimento adottato è “meramente interinale” ed efficace “nelle more della pronuncia sulla domanda cautelare a cui si provvederà a seguito della definizione della questione pregiudiziale di legittimità costituzionale sollevata con separata ordinanza”.</a:t>
            </a:r>
          </a:p>
        </p:txBody>
      </p:sp>
    </p:spTree>
    <p:extLst>
      <p:ext uri="{BB962C8B-B14F-4D97-AF65-F5344CB8AC3E}">
        <p14:creationId xmlns:p14="http://schemas.microsoft.com/office/powerpoint/2010/main" val="3340452975"/>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2</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Tutela cautelare</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Caratteristiche:</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contenuto del provvedimento atipico (sia in primo grado sia in sede di impugnazione); </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conservativo o anticipatorio</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948879977"/>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20</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Tutela cautelare e questione di legittimità costituzionale </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Laddove si rigetti la misura, non si può sollevare la questione di legittimità costituzionale, ritenuta non manifestamente infondata, direttamente nella fase cautelare, dovendosi attendere l’instaurazione del giudizio di merito, sollecitata dalle parti, in quanto la possibilità che il ricorso vada perento rende non attuale la questione, che, pertanto, è irrilevante sia rispetto al giudizio cautelare già concluso sia rispetto al giudizio di merito, solo eventuale.</a:t>
            </a:r>
          </a:p>
        </p:txBody>
      </p:sp>
    </p:spTree>
    <p:extLst>
      <p:ext uri="{BB962C8B-B14F-4D97-AF65-F5344CB8AC3E}">
        <p14:creationId xmlns:p14="http://schemas.microsoft.com/office/powerpoint/2010/main" val="2542717093"/>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21</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Appello cautelare e gratuito patrocinio </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Art. 120 del d.P.R. n. 115 del 2002, ai sensi del quale la parte ammessa, rimasta soccombente, non può giovarsi dell’ammissione per proporre impugnazione, salvo che per l'azione di risarcimento del danno nel processo penale. </a:t>
            </a:r>
          </a:p>
        </p:txBody>
      </p:sp>
    </p:spTree>
    <p:extLst>
      <p:ext uri="{BB962C8B-B14F-4D97-AF65-F5344CB8AC3E}">
        <p14:creationId xmlns:p14="http://schemas.microsoft.com/office/powerpoint/2010/main" val="3888946208"/>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22</a:t>
            </a:fld>
            <a:endParaRPr lang="it-IT" altLang="it-IT" sz="1400" dirty="0"/>
          </a:p>
        </p:txBody>
      </p:sp>
      <p:sp>
        <p:nvSpPr>
          <p:cNvPr id="9218" name="Rectangle 2"/>
          <p:cNvSpPr>
            <a:spLocks noGrp="1"/>
          </p:cNvSpPr>
          <p:nvPr>
            <p:ph type="title" hasCustomPrompt="1"/>
          </p:nvPr>
        </p:nvSpPr>
        <p:spPr/>
        <p:txBody>
          <a:bodyPr vert="horz" wrap="square" lIns="91440" tIns="45720" rIns="91440" bIns="45720" anchor="ctr" anchorCtr="0"/>
          <a:lstStyle/>
          <a:p>
            <a:pPr eaLnBrk="1" hangingPunct="1"/>
            <a:r>
              <a:rPr lang="it-IT" altLang="it-IT" sz="3600" b="1" dirty="0">
                <a:solidFill>
                  <a:srgbClr val="FFFF00"/>
                </a:solidFill>
                <a:latin typeface="Times New Roman" panose="02020603050405020304" pitchFamily="18" charset="0"/>
              </a:rPr>
              <a:t>Appello cautelare e gratuito patrocinio </a:t>
            </a:r>
            <a:endParaRPr lang="it-IT" altLang="it-IT" dirty="0">
              <a:solidFill>
                <a:schemeClr val="bg1"/>
              </a:solidFill>
              <a:latin typeface="Times New Roman" panose="02020603050405020304" pitchFamily="18" charset="0"/>
            </a:endParaRPr>
          </a:p>
        </p:txBody>
      </p:sp>
      <p:sp>
        <p:nvSpPr>
          <p:cNvPr id="9219" name="Rectangle 3"/>
          <p:cNvSpPr>
            <a:spLocks noGrp="1"/>
          </p:cNvSpPr>
          <p:nvPr>
            <p:ph idx="1" hasCustomPrompt="1"/>
          </p:nvPr>
        </p:nvSpPr>
        <p:spPr>
          <a:xfrm>
            <a:off x="228600" y="1689100"/>
            <a:ext cx="8229600" cy="42084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Art. 75, comma 1, d.P.R. n. 115 del 2002, l’ammissione a gratuito patrocinio, disposta dalla Commissione presso il </a:t>
            </a:r>
            <a:r>
              <a:rPr lang="it-IT" altLang="it-IT" sz="2800" dirty="0" err="1">
                <a:solidFill>
                  <a:schemeClr val="bg1"/>
                </a:solidFill>
                <a:latin typeface="Garamond" panose="02020404030301010803" pitchFamily="18" charset="0"/>
              </a:rPr>
              <a:t>Tarquale</a:t>
            </a:r>
            <a:r>
              <a:rPr lang="it-IT" altLang="it-IT" sz="2800" dirty="0">
                <a:solidFill>
                  <a:schemeClr val="bg1"/>
                </a:solidFill>
                <a:latin typeface="Garamond" panose="02020404030301010803" pitchFamily="18" charset="0"/>
              </a:rPr>
              <a:t>, è valida per ogni grado e per ogni fase del processo e per tutte le eventuali procedure, derivate ed accidentali, comunque connesse, salva la facoltà di revoca sempre sussistente in capo all’organo giudicante al ricorrere dei relativi presupposti.</a:t>
            </a:r>
          </a:p>
        </p:txBody>
      </p:sp>
    </p:spTree>
    <p:extLst>
      <p:ext uri="{BB962C8B-B14F-4D97-AF65-F5344CB8AC3E}">
        <p14:creationId xmlns:p14="http://schemas.microsoft.com/office/powerpoint/2010/main" val="400318902"/>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3</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Tutela cautelare</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Caratteristiche:</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procedimento sommario e strumentale </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29415172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4</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Tutela cautelare</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Declinazioni della strumentalità:</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genetica</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funzionale o contenutistica</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effettuale o temporale (provvisorietà e instabilità).</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113485961"/>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5</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Centralità della tutela cautelare, ma preferenza per la decisione di merito</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55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e 60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a:t>
            </a:r>
          </a:p>
          <a:p>
            <a:pPr marL="533400" indent="-533400" algn="just" eaLnBrk="1" hangingPunct="1">
              <a:lnSpc>
                <a:spcPct val="90000"/>
              </a:lnSpc>
              <a:buNone/>
            </a:pPr>
            <a:r>
              <a:rPr lang="it-IT" altLang="it-IT" dirty="0">
                <a:solidFill>
                  <a:schemeClr val="bg1"/>
                </a:solidFill>
                <a:latin typeface="Times New Roman" panose="02020603050405020304" pitchFamily="18" charset="0"/>
              </a:rPr>
              <a:t>      Limiti della decisione ex art. 60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La parte può evitare la decisione ex art. 60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solo prospettando motivi aggiunti, ricorso incidentale o regolamento giurisdizione/competenza o anche rinunciando all’istanza cautelare o prospettando necessità istruttorie?</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57088790"/>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6</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a:solidFill>
                  <a:srgbClr val="FFFF00"/>
                </a:solidFill>
                <a:latin typeface="Times New Roman" panose="02020603050405020304" pitchFamily="18" charset="0"/>
              </a:rPr>
              <a:t>Centralità della tutela cautelare, ma preferenza per la decisione di merito</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60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e 74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la sentenza di cui all’art. 60 è una applicazione dell’art. 70 </a:t>
            </a:r>
            <a:r>
              <a:rPr lang="it-IT" altLang="it-IT" dirty="0" err="1">
                <a:solidFill>
                  <a:schemeClr val="bg1"/>
                </a:solidFill>
                <a:latin typeface="Times New Roman" panose="02020603050405020304" pitchFamily="18" charset="0"/>
              </a:rPr>
              <a:t>c.p.a</a:t>
            </a:r>
            <a:r>
              <a:rPr lang="it-IT" altLang="it-IT" dirty="0">
                <a:solidFill>
                  <a:schemeClr val="bg1"/>
                </a:solidFill>
                <a:latin typeface="Times New Roman" panose="02020603050405020304" pitchFamily="18" charset="0"/>
              </a:rPr>
              <a:t>. (e presuppone, quindi, la manifesta fondatezza, irricevibilità, inammissibilità, improcedibilità o infondatezza) o una ipotesi autonoma?       Vedi 120, comma 5, in cui la deroga al 74 è esplicitata </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4264113944"/>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7</a:t>
            </a:fld>
            <a:endParaRPr lang="it-IT" altLang="it-IT" sz="1400" dirty="0"/>
          </a:p>
        </p:txBody>
      </p:sp>
      <p:sp>
        <p:nvSpPr>
          <p:cNvPr id="6146" name="Rectangle 2"/>
          <p:cNvSpPr>
            <a:spLocks noGrp="1"/>
          </p:cNvSpPr>
          <p:nvPr>
            <p:ph type="title" hasCustomPrompt="1"/>
          </p:nvPr>
        </p:nvSpPr>
        <p:spPr/>
        <p:txBody>
          <a:bodyPr vert="horz" wrap="square" lIns="91440" tIns="45720" rIns="91440" bIns="45720" anchor="ctr" anchorCtr="0"/>
          <a:lstStyle/>
          <a:p>
            <a:pPr algn="ctr" eaLnBrk="1" hangingPunct="1"/>
            <a:r>
              <a:rPr lang="it-IT" altLang="it-IT" sz="3200" b="1" dirty="0" err="1">
                <a:solidFill>
                  <a:srgbClr val="FFFF00"/>
                </a:solidFill>
                <a:latin typeface="Times New Roman" panose="02020603050405020304" pitchFamily="18" charset="0"/>
              </a:rPr>
              <a:t>Remand</a:t>
            </a:r>
            <a:r>
              <a:rPr lang="it-IT" altLang="it-IT" sz="3200" b="1" dirty="0">
                <a:solidFill>
                  <a:srgbClr val="FFFF00"/>
                </a:solidFill>
                <a:latin typeface="Times New Roman" panose="02020603050405020304" pitchFamily="18" charset="0"/>
              </a:rPr>
              <a:t> e rischio di annullamento in sede di appello (posizione C.G.R.S.)</a:t>
            </a: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dirty="0">
                <a:solidFill>
                  <a:schemeClr val="bg1"/>
                </a:solidFill>
                <a:latin typeface="Times New Roman" panose="02020603050405020304" pitchFamily="18" charset="0"/>
              </a:rPr>
              <a:t>     	Difetto di strumentalità del </a:t>
            </a:r>
            <a:r>
              <a:rPr lang="it-IT" altLang="it-IT" dirty="0" err="1">
                <a:solidFill>
                  <a:schemeClr val="bg1"/>
                </a:solidFill>
                <a:latin typeface="Times New Roman" panose="02020603050405020304" pitchFamily="18" charset="0"/>
              </a:rPr>
              <a:t>remand</a:t>
            </a:r>
            <a:r>
              <a:rPr lang="it-IT" altLang="it-IT" dirty="0">
                <a:solidFill>
                  <a:schemeClr val="bg1"/>
                </a:solidFill>
                <a:latin typeface="Times New Roman" panose="02020603050405020304" pitchFamily="18" charset="0"/>
              </a:rPr>
              <a:t>?</a:t>
            </a:r>
            <a:endParaRPr lang="it-IT" altLang="it-IT" dirty="0">
              <a:solidFill>
                <a:schemeClr val="bg1"/>
              </a:solidFill>
              <a:latin typeface="Garamond" panose="02020404030301010803" pitchFamily="18" charset="0"/>
            </a:endParaRPr>
          </a:p>
        </p:txBody>
      </p:sp>
    </p:spTree>
    <p:extLst>
      <p:ext uri="{BB962C8B-B14F-4D97-AF65-F5344CB8AC3E}">
        <p14:creationId xmlns:p14="http://schemas.microsoft.com/office/powerpoint/2010/main" val="997777968"/>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8</a:t>
            </a:fld>
            <a:endParaRPr lang="it-IT" altLang="it-IT" sz="1400" dirty="0"/>
          </a:p>
        </p:txBody>
      </p:sp>
      <p:sp>
        <p:nvSpPr>
          <p:cNvPr id="6146" name="Rectangle 2"/>
          <p:cNvSpPr>
            <a:spLocks noGrp="1"/>
          </p:cNvSpPr>
          <p:nvPr>
            <p:ph type="title" hasCustomPrompt="1"/>
          </p:nvPr>
        </p:nvSpPr>
        <p:spPr>
          <a:xfrm>
            <a:off x="457200" y="260668"/>
            <a:ext cx="8229600" cy="1143000"/>
          </a:xfrm>
        </p:spPr>
        <p:txBody>
          <a:bodyPr vert="horz" wrap="square" lIns="91440" tIns="45720" rIns="91440" bIns="45720" anchor="ctr" anchorCtr="0"/>
          <a:lstStyle/>
          <a:p>
            <a:pPr algn="ctr" eaLnBrk="1" hangingPunct="1"/>
            <a:r>
              <a:rPr lang="it-IT" altLang="it-IT" sz="3600" b="1" dirty="0" err="1">
                <a:solidFill>
                  <a:srgbClr val="FFFF00"/>
                </a:solidFill>
                <a:latin typeface="Times New Roman" panose="02020603050405020304" pitchFamily="18" charset="0"/>
              </a:rPr>
              <a:t>Riesercizio</a:t>
            </a:r>
            <a:r>
              <a:rPr lang="it-IT" altLang="it-IT" sz="3600" b="1" dirty="0">
                <a:solidFill>
                  <a:srgbClr val="FFFF00"/>
                </a:solidFill>
                <a:latin typeface="Times New Roman" panose="02020603050405020304" pitchFamily="18" charset="0"/>
              </a:rPr>
              <a:t> del potere all’esito del </a:t>
            </a:r>
            <a:r>
              <a:rPr lang="it-IT" altLang="it-IT" sz="3600" b="1" dirty="0" err="1">
                <a:solidFill>
                  <a:srgbClr val="FFFF00"/>
                </a:solidFill>
                <a:latin typeface="Times New Roman" panose="02020603050405020304" pitchFamily="18" charset="0"/>
              </a:rPr>
              <a:t>remand</a:t>
            </a:r>
            <a:endParaRPr lang="it-IT" altLang="it-IT" sz="3600" b="1" dirty="0">
              <a:solidFill>
                <a:srgbClr val="FFFF00"/>
              </a:solidFill>
              <a:latin typeface="Times New Roman" panose="02020603050405020304" pitchFamily="18" charset="0"/>
            </a:endParaRP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Nuovo provvedimento amministrativo, adottato all’esito del </a:t>
            </a:r>
            <a:r>
              <a:rPr lang="it-IT" altLang="it-IT" sz="2800" dirty="0" err="1">
                <a:solidFill>
                  <a:schemeClr val="bg1"/>
                </a:solidFill>
                <a:latin typeface="Garamond" panose="02020404030301010803" pitchFamily="18" charset="0"/>
              </a:rPr>
              <a:t>remand</a:t>
            </a:r>
            <a:r>
              <a:rPr lang="it-IT" altLang="it-IT" sz="2800" dirty="0">
                <a:solidFill>
                  <a:schemeClr val="bg1"/>
                </a:solidFill>
                <a:latin typeface="Garamond" panose="02020404030301010803" pitchFamily="18" charset="0"/>
              </a:rPr>
              <a:t>, è autonomo e non meramente confermativo o una mera esecuzione del provvedimento cautelare?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egnaposto numero diapositiva 5"/>
          <p:cNvSpPr>
            <a:spLocks noGrp="1"/>
          </p:cNvSpPr>
          <p:nvPr>
            <p:ph type="sldNum" sz="quarter" idx="12"/>
          </p:nvPr>
        </p:nvSpPr>
        <p:spPr/>
        <p:txBody>
          <a:bodyPr wrap="square" lIns="91440" tIns="45720" rIns="91440" bIns="45720" anchor="t" anchorCtr="0"/>
          <a:lstStyle>
            <a:lvl1pPr marL="0" lvl="0" indent="0" algn="l" defTabSz="914400" rtl="0" eaLnBrk="0" fontAlgn="base" latinLnBrk="0" hangingPunct="0">
              <a:lnSpc>
                <a:spcPct val="100000"/>
              </a:lnSpc>
              <a:spcBef>
                <a:spcPct val="0"/>
              </a:spcBef>
              <a:spcAft>
                <a:spcPct val="0"/>
              </a:spcAft>
              <a:buNone/>
              <a:defRPr sz="16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mn-ea"/>
                <a:cs typeface="+mn-cs"/>
              </a:defRPr>
            </a:lvl5pPr>
          </a:lstStyle>
          <a:p>
            <a:pPr lvl="0" algn="r" eaLnBrk="1" hangingPunct="1">
              <a:buSzTx/>
            </a:pPr>
            <a:fld id="{9A0DB2DC-4C9A-4742-B13C-FB6460FD3503}" type="slidenum">
              <a:rPr lang="it-IT" altLang="it-IT" sz="1400" dirty="0"/>
              <a:t>9</a:t>
            </a:fld>
            <a:endParaRPr lang="it-IT" altLang="it-IT" sz="1400" dirty="0"/>
          </a:p>
        </p:txBody>
      </p:sp>
      <p:sp>
        <p:nvSpPr>
          <p:cNvPr id="6146" name="Rectangle 2"/>
          <p:cNvSpPr>
            <a:spLocks noGrp="1"/>
          </p:cNvSpPr>
          <p:nvPr>
            <p:ph type="title" hasCustomPrompt="1"/>
          </p:nvPr>
        </p:nvSpPr>
        <p:spPr>
          <a:xfrm>
            <a:off x="457200" y="260668"/>
            <a:ext cx="8229600" cy="1143000"/>
          </a:xfrm>
        </p:spPr>
        <p:txBody>
          <a:bodyPr vert="horz" wrap="square" lIns="91440" tIns="45720" rIns="91440" bIns="45720" anchor="ctr" anchorCtr="0"/>
          <a:lstStyle/>
          <a:p>
            <a:pPr algn="ctr" eaLnBrk="1" hangingPunct="1"/>
            <a:r>
              <a:rPr lang="it-IT" altLang="it-IT" sz="3600" b="1" dirty="0" err="1">
                <a:solidFill>
                  <a:srgbClr val="FFFF00"/>
                </a:solidFill>
                <a:latin typeface="Times New Roman" panose="02020603050405020304" pitchFamily="18" charset="0"/>
              </a:rPr>
              <a:t>Riesercizio</a:t>
            </a:r>
            <a:r>
              <a:rPr lang="it-IT" altLang="it-IT" sz="3600" b="1" dirty="0">
                <a:solidFill>
                  <a:srgbClr val="FFFF00"/>
                </a:solidFill>
                <a:latin typeface="Times New Roman" panose="02020603050405020304" pitchFamily="18" charset="0"/>
              </a:rPr>
              <a:t> del potere all’esito del </a:t>
            </a:r>
            <a:r>
              <a:rPr lang="it-IT" altLang="it-IT" sz="3600" b="1" dirty="0" err="1">
                <a:solidFill>
                  <a:srgbClr val="FFFF00"/>
                </a:solidFill>
                <a:latin typeface="Times New Roman" panose="02020603050405020304" pitchFamily="18" charset="0"/>
              </a:rPr>
              <a:t>remand</a:t>
            </a:r>
            <a:endParaRPr lang="it-IT" altLang="it-IT" sz="3600" b="1" dirty="0">
              <a:solidFill>
                <a:srgbClr val="FFFF00"/>
              </a:solidFill>
              <a:latin typeface="Times New Roman" panose="02020603050405020304" pitchFamily="18" charset="0"/>
            </a:endParaRPr>
          </a:p>
        </p:txBody>
      </p:sp>
      <p:sp>
        <p:nvSpPr>
          <p:cNvPr id="6147" name="Rectangle 3"/>
          <p:cNvSpPr>
            <a:spLocks noGrp="1"/>
          </p:cNvSpPr>
          <p:nvPr>
            <p:ph idx="1" hasCustomPrompt="1"/>
          </p:nvPr>
        </p:nvSpPr>
        <p:spPr>
          <a:xfrm>
            <a:off x="228600" y="1905000"/>
            <a:ext cx="8229600" cy="3992563"/>
          </a:xfrm>
        </p:spPr>
        <p:txBody>
          <a:bodyPr vert="horz" wrap="square" lIns="91440" tIns="45720" rIns="91440" bIns="45720" anchor="t" anchorCtr="0"/>
          <a:lstStyle/>
          <a:p>
            <a:pPr marL="533400" indent="-533400" algn="just" eaLnBrk="1" hangingPunct="1">
              <a:lnSpc>
                <a:spcPct val="90000"/>
              </a:lnSpc>
              <a:buNone/>
            </a:pPr>
            <a:r>
              <a:rPr lang="it-IT" altLang="it-IT" sz="2800" dirty="0">
                <a:solidFill>
                  <a:schemeClr val="bg1"/>
                </a:solidFill>
                <a:latin typeface="Garamond" panose="02020404030301010803" pitchFamily="18" charset="0"/>
              </a:rPr>
              <a:t>            Se riteniamo il provvedimento amministrativo adottato all’esito del </a:t>
            </a:r>
            <a:r>
              <a:rPr lang="it-IT" altLang="it-IT" sz="2800" dirty="0" err="1">
                <a:solidFill>
                  <a:schemeClr val="bg1"/>
                </a:solidFill>
                <a:latin typeface="Garamond" panose="02020404030301010803" pitchFamily="18" charset="0"/>
              </a:rPr>
              <a:t>remand</a:t>
            </a:r>
            <a:r>
              <a:rPr lang="it-IT" altLang="it-IT" sz="2800" dirty="0">
                <a:solidFill>
                  <a:schemeClr val="bg1"/>
                </a:solidFill>
                <a:latin typeface="Garamond" panose="02020404030301010803" pitchFamily="18" charset="0"/>
              </a:rPr>
              <a:t> autonomo e svincolato dal provvedimento cautelare:</a:t>
            </a:r>
          </a:p>
          <a:p>
            <a:pPr algn="just" eaLnBrk="1" hangingPunct="1">
              <a:lnSpc>
                <a:spcPct val="90000"/>
              </a:lnSpc>
            </a:pPr>
            <a:r>
              <a:rPr lang="it-IT" altLang="it-IT" sz="2800" dirty="0">
                <a:solidFill>
                  <a:schemeClr val="bg1"/>
                </a:solidFill>
                <a:latin typeface="Garamond" panose="02020404030301010803" pitchFamily="18" charset="0"/>
              </a:rPr>
              <a:t>       necessità di autonoma impugnazione (anche se non satisfattivo) </a:t>
            </a:r>
          </a:p>
          <a:p>
            <a:pPr algn="just" eaLnBrk="1" hangingPunct="1">
              <a:lnSpc>
                <a:spcPct val="90000"/>
              </a:lnSpc>
            </a:pPr>
            <a:r>
              <a:rPr lang="it-IT" altLang="it-IT" sz="2800" dirty="0">
                <a:solidFill>
                  <a:schemeClr val="bg1"/>
                </a:solidFill>
                <a:latin typeface="Garamond" panose="02020404030301010803" pitchFamily="18" charset="0"/>
              </a:rPr>
              <a:t>improcedibilità o cessazione della materia del contendere del ricorso originario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a:p>
            <a:pPr marL="533400" indent="-533400" algn="just" eaLnBrk="1" hangingPunct="1">
              <a:lnSpc>
                <a:spcPct val="90000"/>
              </a:lnSpc>
              <a:buNone/>
            </a:pPr>
            <a:r>
              <a:rPr lang="it-IT" altLang="it-IT" sz="2800" dirty="0">
                <a:solidFill>
                  <a:schemeClr val="bg1"/>
                </a:solidFill>
                <a:latin typeface="Garamond" panose="02020404030301010803" pitchFamily="18" charset="0"/>
              </a:rPr>
              <a:t>  </a:t>
            </a:r>
          </a:p>
        </p:txBody>
      </p:sp>
    </p:spTree>
    <p:extLst>
      <p:ext uri="{BB962C8B-B14F-4D97-AF65-F5344CB8AC3E}">
        <p14:creationId xmlns:p14="http://schemas.microsoft.com/office/powerpoint/2010/main" val="1925315900"/>
      </p:ext>
    </p:extLst>
  </p:cSld>
  <p:clrMapOvr>
    <a:masterClrMapping/>
  </p:clrMapOvr>
  <p:transition>
    <p:dissolve/>
  </p:transition>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1211</Words>
  <Application>Microsoft Office PowerPoint</Application>
  <PresentationFormat>Presentazione su schermo (4:3)</PresentationFormat>
  <Paragraphs>97</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Garamond</vt:lpstr>
      <vt:lpstr>Times New Roman</vt:lpstr>
      <vt:lpstr>Struttura predefinita</vt:lpstr>
      <vt:lpstr>Tutela cautelare</vt:lpstr>
      <vt:lpstr>Tutela cautelare</vt:lpstr>
      <vt:lpstr>Tutela cautelare</vt:lpstr>
      <vt:lpstr>Tutela cautelare</vt:lpstr>
      <vt:lpstr>Centralità della tutela cautelare, ma preferenza per la decisione di merito</vt:lpstr>
      <vt:lpstr>Centralità della tutela cautelare, ma preferenza per la decisione di merito</vt:lpstr>
      <vt:lpstr>Remand e rischio di annullamento in sede di appello (posizione C.G.R.S.)</vt:lpstr>
      <vt:lpstr>Riesercizio del potere all’esito del remand</vt:lpstr>
      <vt:lpstr>Riesercizio del potere all’esito del remand</vt:lpstr>
      <vt:lpstr>Riesercizio del potere all’esito del remand</vt:lpstr>
      <vt:lpstr>Tutela cautelare e riti speciali accelerati</vt:lpstr>
      <vt:lpstr>Tutela cautelare e rinvio pregiudiziale</vt:lpstr>
      <vt:lpstr>Tutela cautelare e rinvio pregiudiziale</vt:lpstr>
      <vt:lpstr>Tutela cautelare e rinvio pregiudiziale</vt:lpstr>
      <vt:lpstr>Tutela cautelare e rinvio pregiudiziale</vt:lpstr>
      <vt:lpstr>Tutela cautelare e rinvio pregiudiziale</vt:lpstr>
      <vt:lpstr>Tutela cautelare e rinvio pregiudiziale</vt:lpstr>
      <vt:lpstr>Tutela cautelare e questione di legittimità costituzionale </vt:lpstr>
      <vt:lpstr>Tutela cautelare e questione di legittimità costituzionale </vt:lpstr>
      <vt:lpstr>Tutela cautelare e questione di legittimità costituzionale </vt:lpstr>
      <vt:lpstr>Appello cautelare e gratuito patrocinio </vt:lpstr>
      <vt:lpstr>Appello cautelare e gratuito patrocinio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Avermectine e milbemicine negli animali da compagnia</dc:title>
  <dc:creator>Ale</dc:creator>
  <cp:lastModifiedBy>PICARDI Francesca</cp:lastModifiedBy>
  <cp:revision>285</cp:revision>
  <dcterms:created xsi:type="dcterms:W3CDTF">2005-02-21T17:56:00Z</dcterms:created>
  <dcterms:modified xsi:type="dcterms:W3CDTF">2026-06-12T09:44:19Z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D3670EA4049947C8834071E8E2D4B440</vt:lpwstr>
  </property>
  <property fmtid="{D5CDD505-2E9C-101B-9397-08002B2CF9AE}" pid="3" name="KSOProductBuildVer">
    <vt:lpwstr>2057-11.2.0.10443</vt:lpwstr>
  </property>
</Properties>
</file>