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Roboto Light" panose="020B0604020202020204" charset="0"/>
      <p:regular r:id="rId13"/>
      <p: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Red Hat Tex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00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1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153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55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1777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15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51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3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98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5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862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67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38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18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894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9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678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031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2065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889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810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02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5940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3/29/2026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8114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La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divulgazione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istituzionale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della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giurisprudenza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48150"/>
            <a:ext cx="812540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Ruolo 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compiti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dell’Organo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di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autogoverno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della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Magistratura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amministrativa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5283398"/>
            <a:ext cx="4125516" cy="465058"/>
          </a:xfrm>
          <a:prstGeom prst="roundRect">
            <a:avLst>
              <a:gd name="adj" fmla="val 6177"/>
            </a:avLst>
          </a:prstGeom>
          <a:noFill/>
          <a:ln w="7620">
            <a:solidFill>
              <a:srgbClr val="F5A3A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88933" y="5362813"/>
            <a:ext cx="3823097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CONVEGNO — CATANIA</a:t>
            </a:r>
            <a:r>
              <a:rPr lang="en-US" sz="150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27 e 28 </a:t>
            </a:r>
            <a:r>
              <a:rPr lang="en-US" sz="1500" dirty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MARZO 2026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221230"/>
            <a:ext cx="8085212" cy="1345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Grazie per </a:t>
            </a:r>
            <a:r>
              <a:rPr lang="en-US" sz="61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l'attenzione</a:t>
            </a:r>
            <a:r>
              <a:rPr lang="en-US" sz="6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!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837724" y="3567165"/>
            <a:ext cx="7468553" cy="1722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/>
              <a:t>Gabriele Carlotti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Tre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concetti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distinti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di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divulgazione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031212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42280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Pubblicità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723567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Conoscibilità delle sentenze — art. 101 Cost.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031212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42179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Divulgazione</a:t>
            </a: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in </a:t>
            </a:r>
            <a:r>
              <a:rPr lang="en-US" sz="2200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senso</a:t>
            </a: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2200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stretto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723567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Selezione, sistematizzazione, massime, rassegne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031212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42280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Comunicazione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723567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Rendere intellegibili le decisioni a non giuristi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837724" y="599813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ambiti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finitimi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ma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distinti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Tutti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lambiti dalle competenze del C.p.g.a.</a:t>
            </a:r>
            <a:endParaRPr lang="en-US" sz="1850" dirty="0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9731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Un </a:t>
            </a:r>
            <a:r>
              <a:rPr lang="en-US" sz="4400" dirty="0">
                <a:solidFill>
                  <a:srgbClr val="F5A3A3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bene comune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460308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26996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Non rivale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3195161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L'uso di uno non esclude gli altri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460308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4930973" y="26996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Non escludibile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0973" y="3195161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Conoscibile e utilizzabile da tutti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4439841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077039" y="46791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Relazionale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77039" y="5174694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 accresce con l'uso e l'applicazione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837724" y="606623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Il diritto giurisprudenziale è il </a:t>
            </a:r>
            <a:r>
              <a:rPr lang="en-US" sz="1850" b="1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capitale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b="1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cognitivo</a:t>
            </a:r>
            <a:r>
              <a:rPr lang="en-US" sz="1850" b="1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della giurisdizione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— infrastruttura essenziale della democrazia costituzionale.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35336" y="1737360"/>
            <a:ext cx="12143224" cy="1667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tre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compiti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della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divulgazione</a:t>
            </a:r>
            <a:endParaRPr lang="en-US" sz="4400" dirty="0">
              <a:solidFill>
                <a:srgbClr val="1F1E1E"/>
              </a:solidFill>
              <a:latin typeface="Red Hat Text" pitchFamily="34" charset="0"/>
              <a:ea typeface="Red Hat Text" pitchFamily="34" charset="-122"/>
              <a:cs typeface="Red Hat Text" pitchFamily="34" charset="-120"/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intesa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come “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funzione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amministrativa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”</a:t>
            </a:r>
          </a:p>
          <a:p>
            <a:pPr marL="0" indent="0" algn="l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1735336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Informativo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735336" y="4379357"/>
            <a:ext cx="322123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Rende conoscibile il diritto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giurisprudenziale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amministrativo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6153388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Orientativo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153388" y="4379357"/>
            <a:ext cx="32212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Guida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per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gli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operatori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del diritto, le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imprese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cittadini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10571440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Politico-istituzionale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71440" y="4379357"/>
            <a:ext cx="322123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Base della legittimazione della Giustizia amministrativa come istituzione trasparente</a:t>
            </a:r>
            <a:endParaRPr lang="en-US" sz="1850" dirty="0"/>
          </a:p>
        </p:txBody>
      </p:sp>
    </p:spTree>
    <p:extLst>
      <p:ext uri="{BB962C8B-B14F-4D97-AF65-F5344CB8AC3E}">
        <p14:creationId xmlns:p14="http://schemas.microsoft.com/office/powerpoint/2010/main" val="29417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92818" y="1239203"/>
            <a:ext cx="5534620" cy="518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Pubblicità: il </a:t>
            </a:r>
            <a:r>
              <a:rPr lang="en-US" sz="325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ruolo</a:t>
            </a:r>
            <a:r>
              <a:rPr lang="en-US" sz="3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del C.p.g.a.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18" y="2284571"/>
            <a:ext cx="7288530" cy="4373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318784" y="2081689"/>
            <a:ext cx="2073235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Strumenti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08736" y="2470428"/>
            <a:ext cx="3726180" cy="1024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900"/>
              </a:lnSpc>
              <a:buSzPct val="100000"/>
            </a:pPr>
            <a:r>
              <a:rPr lang="en-US" sz="13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Sito </a:t>
            </a:r>
            <a:r>
              <a:rPr lang="en-US" sz="1350" b="1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istituzionale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Portale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b="1" i="1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OpenGA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</a:t>
            </a:r>
            <a:r>
              <a:rPr lang="en-US" sz="13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open data 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su pendenze, tempi,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esiti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)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9318784" y="3624143"/>
            <a:ext cx="3726180" cy="518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Novità regolamentari — </a:t>
            </a:r>
            <a:r>
              <a:rPr lang="en-US" sz="1600" i="1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Plenum</a:t>
            </a:r>
            <a:r>
              <a:rPr lang="en-US" sz="1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16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11 </a:t>
            </a:r>
            <a:r>
              <a:rPr lang="en-US" sz="1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feb. 2026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318784" y="4271963"/>
            <a:ext cx="3726180" cy="1314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Indirizzi su servizi informativi e tecnologia</a:t>
            </a:r>
            <a:endParaRPr lang="en-US" sz="1350" dirty="0"/>
          </a:p>
          <a:p>
            <a:pPr marL="342900" indent="-342900" algn="just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Terza Commissione: IA, architettura sistemi, protezione dati</a:t>
            </a:r>
            <a:endParaRPr lang="en-US" sz="1350" dirty="0"/>
          </a:p>
          <a:p>
            <a:pPr marL="342900" indent="-342900" algn="just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Relazione semestrale del Segretario generale al C.p.g.a.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9318784" y="5731907"/>
            <a:ext cx="3726180" cy="1112520"/>
          </a:xfrm>
          <a:prstGeom prst="roundRect">
            <a:avLst>
              <a:gd name="adj" fmla="val 2376"/>
            </a:avLst>
          </a:prstGeom>
          <a:solidFill>
            <a:srgbClr val="F7BABA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996" y="5973247"/>
            <a:ext cx="220266" cy="17621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891474" y="5905619"/>
            <a:ext cx="2977277" cy="734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Allineamento alle raccomandazioni </a:t>
            </a:r>
            <a:r>
              <a:rPr lang="en-US" sz="1350" b="1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ENCJ</a:t>
            </a:r>
            <a:r>
              <a:rPr lang="en-US" sz="13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— Dichiarazione di Roma, 14 giugno 2024</a:t>
            </a:r>
            <a:endParaRPr lang="en-US" sz="1350" dirty="0"/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8429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Ufficio Studi e Ufficio Massimario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751296"/>
            <a:ext cx="7468553" cy="1418153"/>
          </a:xfrm>
          <a:prstGeom prst="roundRect">
            <a:avLst>
              <a:gd name="adj" fmla="val 2532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07519" y="3021092"/>
            <a:ext cx="331743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Ufficio Studi e Formazione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07519" y="3516630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Attività scientifica, formazione iniziale e permanente dei magistrati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837724" y="4408765"/>
            <a:ext cx="7468553" cy="1801177"/>
          </a:xfrm>
          <a:prstGeom prst="roundRect">
            <a:avLst>
              <a:gd name="adj" fmla="val 1994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07519" y="4678561"/>
            <a:ext cx="299989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Ufficio per il Massimario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107519" y="5174099"/>
            <a:ext cx="692896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News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</a:t>
            </a: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newsletter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rassegne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monotematiche, </a:t>
            </a: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dossier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su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orientamenti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generali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837724" y="647914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Il C.p.g.a.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esercita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incisive potestà di indirizzo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 linee guida annuali, nomine, interpelli,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Comitato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di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indirizzo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scientifico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organizzativo</a:t>
            </a:r>
            <a:endParaRPr lang="en-US" sz="1850" dirty="0"/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7152"/>
            <a:ext cx="700528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Comunicazione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istituzionale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79458"/>
            <a:ext cx="284285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Nuovo servizio C.p.g.a.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707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Deliberazione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n. 78 dell’11 dicembre 2025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469130"/>
            <a:ext cx="6185535" cy="1699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oordinato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da un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magistrato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addetto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al C.p.g.a.</a:t>
            </a:r>
            <a:endParaRPr lang="en-US" sz="1850" dirty="0"/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ollaborazione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 giornalista iscritto all'albo</a:t>
            </a:r>
            <a:endParaRPr lang="en-US" sz="1850" dirty="0"/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inee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guida per comunicazione e rapporti con la stampa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42478" y="3040142"/>
            <a:ext cx="6530102" cy="3212187"/>
          </a:xfrm>
          <a:prstGeom prst="roundRect">
            <a:avLst>
              <a:gd name="adj" fmla="val 1118"/>
            </a:avLst>
          </a:prstGeom>
          <a:solidFill>
            <a:srgbClr val="F5A3A3"/>
          </a:solidFill>
          <a:ln/>
        </p:spPr>
      </p:sp>
      <p:sp>
        <p:nvSpPr>
          <p:cNvPr id="7" name="Text 5"/>
          <p:cNvSpPr/>
          <p:nvPr/>
        </p:nvSpPr>
        <p:spPr>
          <a:xfrm>
            <a:off x="7681793" y="3279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Funzione cruciale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81793" y="3870722"/>
            <a:ext cx="605147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Proteggere i magistrati da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attacchi mediatici strumentali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— la comunicazione del C.p.g.a. è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uno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scudo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tutela dell'indipendenza della Giustizia amministrativa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35035"/>
            <a:ext cx="1281267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Intelligenza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artificiale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nella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Giustizia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amministrativa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417802"/>
            <a:ext cx="12954952" cy="2123242"/>
          </a:xfrm>
          <a:prstGeom prst="roundRect">
            <a:avLst>
              <a:gd name="adj" fmla="val 1691"/>
            </a:avLst>
          </a:prstGeom>
          <a:solidFill>
            <a:srgbClr val="F3E8E8"/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417802"/>
            <a:ext cx="4318278" cy="2123242"/>
          </a:xfrm>
          <a:prstGeom prst="roundRect">
            <a:avLst>
              <a:gd name="adj" fmla="val 1691"/>
            </a:avLst>
          </a:prstGeom>
          <a:solidFill>
            <a:srgbClr val="F3E8E8"/>
          </a:solidFill>
          <a:ln/>
        </p:spPr>
      </p:sp>
      <p:sp>
        <p:nvSpPr>
          <p:cNvPr id="5" name="Text 3"/>
          <p:cNvSpPr/>
          <p:nvPr/>
        </p:nvSpPr>
        <p:spPr>
          <a:xfrm>
            <a:off x="1077039" y="26571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AI Act </a:t>
            </a: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77039" y="3152656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 vigore 1° ago. 2024 — approccio </a:t>
            </a: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risk-based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Uso giudiziario =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alto rischio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(Allegato III)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156002" y="2417802"/>
            <a:ext cx="4318278" cy="2123242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8" name="Shape 6"/>
          <p:cNvSpPr/>
          <p:nvPr/>
        </p:nvSpPr>
        <p:spPr>
          <a:xfrm>
            <a:off x="5156002" y="2417802"/>
            <a:ext cx="30480" cy="2123242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9" name="Text 7"/>
          <p:cNvSpPr/>
          <p:nvPr/>
        </p:nvSpPr>
        <p:spPr>
          <a:xfrm>
            <a:off x="5395317" y="26571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Posizione C.p.g.a.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95317" y="3152656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Pragmatica: né entusiasmo acritico né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visione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apocalittica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Conoscere → disciplinare → evitare </a:t>
            </a: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«shadow AI»</a:t>
            </a:r>
            <a:endParaRPr lang="en-US" sz="1850" i="1" dirty="0"/>
          </a:p>
        </p:txBody>
      </p:sp>
      <p:sp>
        <p:nvSpPr>
          <p:cNvPr id="11" name="Shape 9"/>
          <p:cNvSpPr/>
          <p:nvPr/>
        </p:nvSpPr>
        <p:spPr>
          <a:xfrm>
            <a:off x="9474279" y="2417802"/>
            <a:ext cx="4318278" cy="2123242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12" name="Shape 10"/>
          <p:cNvSpPr/>
          <p:nvPr/>
        </p:nvSpPr>
        <p:spPr>
          <a:xfrm>
            <a:off x="9474279" y="2417802"/>
            <a:ext cx="30480" cy="2123242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3" name="Text 11"/>
          <p:cNvSpPr/>
          <p:nvPr/>
        </p:nvSpPr>
        <p:spPr>
          <a:xfrm>
            <a:off x="9713595" y="26571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Riserva di umanità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713595" y="3152656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Human-in-the-loop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 la decisione deve restare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sempre umana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4810244"/>
            <a:ext cx="6357818" cy="2184202"/>
          </a:xfrm>
          <a:prstGeom prst="roundRect">
            <a:avLst>
              <a:gd name="adj" fmla="val 6698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807244" y="4810244"/>
            <a:ext cx="121920" cy="2184202"/>
          </a:xfrm>
          <a:prstGeom prst="roundRect">
            <a:avLst>
              <a:gd name="adj" fmla="val 29451"/>
            </a:avLst>
          </a:prstGeom>
          <a:solidFill>
            <a:srgbClr val="F5A3A3"/>
          </a:solidFill>
          <a:ln/>
        </p:spPr>
      </p:sp>
      <p:sp>
        <p:nvSpPr>
          <p:cNvPr id="17" name="Text 15"/>
          <p:cNvSpPr/>
          <p:nvPr/>
        </p:nvSpPr>
        <p:spPr>
          <a:xfrm>
            <a:off x="1198959" y="508004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 Casi d'uso virtuosi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198959" y="5575578"/>
            <a:ext cx="57267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1)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identificazione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ricorsi correlati · 2)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ricerca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semantica dei precedenti · 3)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anonimizzazione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mirata e proporzionata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7434858" y="4810244"/>
            <a:ext cx="6357818" cy="2184202"/>
          </a:xfrm>
          <a:prstGeom prst="roundRect">
            <a:avLst>
              <a:gd name="adj" fmla="val 6698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04378" y="4810244"/>
            <a:ext cx="121920" cy="2184202"/>
          </a:xfrm>
          <a:prstGeom prst="roundRect">
            <a:avLst>
              <a:gd name="adj" fmla="val 29451"/>
            </a:avLst>
          </a:prstGeom>
          <a:solidFill>
            <a:srgbClr val="F5A3A3"/>
          </a:solidFill>
          <a:ln/>
        </p:spPr>
      </p:sp>
      <p:sp>
        <p:nvSpPr>
          <p:cNvPr id="21" name="Text 19"/>
          <p:cNvSpPr/>
          <p:nvPr/>
        </p:nvSpPr>
        <p:spPr>
          <a:xfrm>
            <a:off x="7796093" y="508004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Rischio principale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796093" y="5575578"/>
            <a:ext cx="57267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Illusione epistemica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 atrofia del pensiero critico, </a:t>
            </a:r>
            <a:r>
              <a:rPr lang="en-US" sz="1850" i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automation bias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dipendenza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dalla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tecnologia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— erosione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dell'autonomia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valutativa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del magistrato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8263" y="1163598"/>
            <a:ext cx="4180761" cy="522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Conclusioni in </a:t>
            </a:r>
            <a:r>
              <a:rPr lang="en-US" sz="3250" dirty="0">
                <a:solidFill>
                  <a:srgbClr val="F5A3A3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 Punti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08263" y="1883807"/>
            <a:ext cx="177641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08263" y="2162889"/>
            <a:ext cx="7900273" cy="2286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6" name="Text 3"/>
          <p:cNvSpPr/>
          <p:nvPr/>
        </p:nvSpPr>
        <p:spPr>
          <a:xfrm>
            <a:off x="6108263" y="2297430"/>
            <a:ext cx="2090380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i="1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Rule of law</a:t>
            </a:r>
            <a:endParaRPr lang="en-US" sz="1600" b="1" i="1" dirty="0"/>
          </a:p>
        </p:txBody>
      </p:sp>
      <p:sp>
        <p:nvSpPr>
          <p:cNvPr id="7" name="Text 4"/>
          <p:cNvSpPr/>
          <p:nvPr/>
        </p:nvSpPr>
        <p:spPr>
          <a:xfrm>
            <a:off x="6108263" y="2637830"/>
            <a:ext cx="790027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divulgazione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rafforza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la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legalità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amministrativa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orienta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le PA, le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imprese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</a:t>
            </a:r>
            <a:r>
              <a:rPr lang="en-US" sz="13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</a:t>
            </a:r>
            <a:r>
              <a:rPr lang="en-US" sz="13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cittadini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08263" y="3150394"/>
            <a:ext cx="177641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02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108263" y="3429476"/>
            <a:ext cx="7900273" cy="2286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10" name="Text 7"/>
          <p:cNvSpPr/>
          <p:nvPr/>
        </p:nvSpPr>
        <p:spPr>
          <a:xfrm>
            <a:off x="6108263" y="3564017"/>
            <a:ext cx="2090380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Funzione</a:t>
            </a:r>
            <a:r>
              <a:rPr lang="en-US" sz="1600" b="1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1600" b="1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essenziale</a:t>
            </a:r>
            <a:endParaRPr lang="en-US" sz="1600" b="1" dirty="0"/>
          </a:p>
        </p:txBody>
      </p:sp>
      <p:sp>
        <p:nvSpPr>
          <p:cNvPr id="11" name="Text 8"/>
          <p:cNvSpPr/>
          <p:nvPr/>
        </p:nvSpPr>
        <p:spPr>
          <a:xfrm>
            <a:off x="6108263" y="3904417"/>
            <a:ext cx="790027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divulgazione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è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una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funzione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essenziale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della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Giustizia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contemporanea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non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ancillare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endParaRPr lang="en-US" sz="1350" dirty="0"/>
          </a:p>
          <a:p>
            <a:pPr marL="0" indent="0" algn="l">
              <a:lnSpc>
                <a:spcPts val="1950"/>
              </a:lnSpc>
              <a:buNone/>
            </a:pP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108263" y="4416981"/>
            <a:ext cx="177641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08263" y="4696063"/>
            <a:ext cx="7900273" cy="2286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14" name="Text 11"/>
          <p:cNvSpPr/>
          <p:nvPr/>
        </p:nvSpPr>
        <p:spPr>
          <a:xfrm>
            <a:off x="6108263" y="4830604"/>
            <a:ext cx="2090380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600" b="1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Presidio </a:t>
            </a:r>
            <a:r>
              <a:rPr lang="en-US" sz="1600" b="1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consapevole</a:t>
            </a:r>
            <a:endParaRPr lang="en-US" sz="1600" b="1" dirty="0">
              <a:solidFill>
                <a:srgbClr val="3B3535"/>
              </a:solidFill>
              <a:latin typeface="Red Hat Text" pitchFamily="34" charset="0"/>
              <a:ea typeface="Red Hat Text" pitchFamily="34" charset="-122"/>
              <a:cs typeface="Red Hat Text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108263" y="5171003"/>
            <a:ext cx="7900273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Giustizia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amministrativa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deve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governare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la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divulgazione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assicurando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precisione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</a:t>
            </a:r>
            <a:r>
              <a:rPr lang="en-US" sz="13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intelligibilità</a:t>
            </a: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108263" y="5683568"/>
            <a:ext cx="177641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ed Hat Text Light" pitchFamily="34" charset="0"/>
                <a:ea typeface="Red Hat Text Light" pitchFamily="34" charset="-122"/>
                <a:cs typeface="Red Hat Text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108263" y="5962650"/>
            <a:ext cx="7900273" cy="22860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18" name="Text 15"/>
          <p:cNvSpPr/>
          <p:nvPr/>
        </p:nvSpPr>
        <p:spPr>
          <a:xfrm>
            <a:off x="6108263" y="6097191"/>
            <a:ext cx="2420541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Ruolo centrale del C.p.g.a.</a:t>
            </a:r>
            <a:endParaRPr lang="en-US" sz="1600" b="1" dirty="0"/>
          </a:p>
        </p:txBody>
      </p:sp>
      <p:sp>
        <p:nvSpPr>
          <p:cNvPr id="19" name="Text 16"/>
          <p:cNvSpPr/>
          <p:nvPr/>
        </p:nvSpPr>
        <p:spPr>
          <a:xfrm>
            <a:off x="6108263" y="6437590"/>
            <a:ext cx="7900273" cy="495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Indirizzo e garanzia: professionalità, continuità e coerenza sistemica nella diffusione della giurisprudenza</a:t>
            </a:r>
            <a:endParaRPr lang="en-US" sz="13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531</Words>
  <Application>Microsoft Office PowerPoint</Application>
  <PresentationFormat>Personalizzato</PresentationFormat>
  <Paragraphs>85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Roboto Light</vt:lpstr>
      <vt:lpstr>Arial</vt:lpstr>
      <vt:lpstr>Calibri Light</vt:lpstr>
      <vt:lpstr>Red Hat Text</vt:lpstr>
      <vt:lpstr>Calibri</vt:lpstr>
      <vt:lpstr>Red Hat Text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/>
  <cp:lastModifiedBy>CARLOTTI Gabriele</cp:lastModifiedBy>
  <cp:revision>39</cp:revision>
  <dcterms:created xsi:type="dcterms:W3CDTF">2026-03-13T09:48:11Z</dcterms:created>
  <dcterms:modified xsi:type="dcterms:W3CDTF">2026-03-29T07:17:51Z</dcterms:modified>
</cp:coreProperties>
</file>