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2" r:id="rId1"/>
  </p:sldMasterIdLst>
  <p:notesMasterIdLst>
    <p:notesMasterId r:id="rId12"/>
  </p:notesMasterIdLst>
  <p:sldIdLst>
    <p:sldId id="256" r:id="rId2"/>
    <p:sldId id="257" r:id="rId3"/>
    <p:sldId id="258" r:id="rId4"/>
    <p:sldId id="266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Roboto Light" panose="020B0604020202020204" charset="0"/>
      <p:regular r:id="rId13"/>
      <p:italic r:id="rId14"/>
    </p:embeddedFont>
    <p:embeddedFont>
      <p:font typeface="Calibri Light" panose="020F0302020204030204" pitchFamily="34" charset="0"/>
      <p:regular r:id="rId15"/>
      <p:italic r:id="rId16"/>
    </p:embeddedFont>
    <p:embeddedFont>
      <p:font typeface="Red Hat Text" panose="020B0604020202020204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42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5000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6115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3/29/2026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11530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3/29/2026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0555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10469880" y="438150"/>
            <a:ext cx="3154680" cy="6974206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005840" y="438150"/>
            <a:ext cx="9281160" cy="6974206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3/29/2026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31777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7153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1518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613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0981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45500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28622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63677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038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3/29/2026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71829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78941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3914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98220" y="2051686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98220" y="5507356"/>
            <a:ext cx="1261872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3/29/2026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0678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05840" y="2190750"/>
            <a:ext cx="6217920" cy="522160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7406640" y="2190750"/>
            <a:ext cx="6217920" cy="522160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3/29/2026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30316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07746" y="438150"/>
            <a:ext cx="12618720" cy="1590676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07746" y="2017396"/>
            <a:ext cx="6189344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007746" y="3006090"/>
            <a:ext cx="6189344" cy="442150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7406640" y="2017396"/>
            <a:ext cx="6219826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7406640" y="3006090"/>
            <a:ext cx="6219826" cy="442150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3/29/2026</a:t>
            </a:fld>
            <a:endParaRPr 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82065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3/29/2026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28893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3/29/2026</a:t>
            </a:fld>
            <a:endParaRPr lang="en-US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98102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BEA6-7C60-4B02-AE87-00D78D8422AF}" type="datetimeFigureOut">
              <a:rPr lang="en-US" smtClean="0"/>
              <a:t>3/29/2026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2022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3/29/2026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35940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3/29/2026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529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</p:sldLayoutIdLst>
  <p:hf sldNum="0" hdr="0" ftr="0" dt="0"/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481143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La </a:t>
            </a:r>
            <a:r>
              <a:rPr lang="en-US" sz="4400" dirty="0" err="1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divulgazione</a:t>
            </a:r>
            <a:r>
              <a:rPr lang="en-US" sz="44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</a:t>
            </a:r>
            <a:r>
              <a:rPr lang="en-US" sz="4400" dirty="0" err="1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istituzionale</a:t>
            </a:r>
            <a:r>
              <a:rPr lang="en-US" sz="44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</a:t>
            </a:r>
            <a:r>
              <a:rPr lang="en-US" sz="4400" dirty="0" err="1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della</a:t>
            </a:r>
            <a:r>
              <a:rPr lang="en-US" sz="44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</a:t>
            </a:r>
            <a:r>
              <a:rPr lang="en-US" sz="4400" dirty="0" err="1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giurisprudenza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4248150"/>
            <a:ext cx="8125406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Ruolo e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compiti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dell’Organo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di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autogoverno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della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Magistratura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amministrativa</a:t>
            </a:r>
            <a:endParaRPr lang="en-US" sz="1850" dirty="0"/>
          </a:p>
        </p:txBody>
      </p:sp>
      <p:sp>
        <p:nvSpPr>
          <p:cNvPr id="5" name="Shape 2"/>
          <p:cNvSpPr/>
          <p:nvPr/>
        </p:nvSpPr>
        <p:spPr>
          <a:xfrm>
            <a:off x="837724" y="5283398"/>
            <a:ext cx="4125516" cy="465058"/>
          </a:xfrm>
          <a:prstGeom prst="roundRect">
            <a:avLst>
              <a:gd name="adj" fmla="val 6177"/>
            </a:avLst>
          </a:prstGeom>
          <a:noFill/>
          <a:ln w="7620">
            <a:solidFill>
              <a:srgbClr val="F5A3A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988933" y="5362813"/>
            <a:ext cx="3823097" cy="3062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FF0000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CONVEGNO — CATANIA</a:t>
            </a:r>
            <a:r>
              <a:rPr lang="en-US" sz="1500">
                <a:solidFill>
                  <a:srgbClr val="FF0000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, 27 e 28 </a:t>
            </a:r>
            <a:r>
              <a:rPr lang="en-US" sz="1500" dirty="0">
                <a:solidFill>
                  <a:srgbClr val="FF0000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MARZO 2026</a:t>
            </a:r>
            <a:endParaRPr lang="en-US" sz="15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221230"/>
            <a:ext cx="8085212" cy="13459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7650"/>
              </a:lnSpc>
              <a:buNone/>
            </a:pPr>
            <a:r>
              <a:rPr lang="en-US" sz="61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Grazie per </a:t>
            </a:r>
            <a:r>
              <a:rPr lang="en-US" sz="6100" dirty="0" err="1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l'attenzione</a:t>
            </a:r>
            <a:r>
              <a:rPr lang="en-US" sz="61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!</a:t>
            </a:r>
            <a:endParaRPr lang="en-US" sz="6100" dirty="0"/>
          </a:p>
        </p:txBody>
      </p:sp>
      <p:sp>
        <p:nvSpPr>
          <p:cNvPr id="4" name="Text 1"/>
          <p:cNvSpPr/>
          <p:nvPr/>
        </p:nvSpPr>
        <p:spPr>
          <a:xfrm>
            <a:off x="837724" y="3567165"/>
            <a:ext cx="7468553" cy="17221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/>
              <a:t>Gabriele Carlotti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848445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Tre </a:t>
            </a:r>
            <a:r>
              <a:rPr lang="en-US" sz="4400" dirty="0" err="1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concetti</a:t>
            </a:r>
            <a:r>
              <a:rPr lang="en-US" sz="44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</a:t>
            </a:r>
            <a:r>
              <a:rPr lang="en-US" sz="4400" dirty="0" err="1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distinti</a:t>
            </a:r>
            <a:r>
              <a:rPr lang="en-US" sz="44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di </a:t>
            </a:r>
            <a:r>
              <a:rPr lang="en-US" sz="4400" dirty="0" err="1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divulgazione</a:t>
            </a:r>
            <a:endParaRPr lang="en-US" sz="4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24" y="3031212"/>
            <a:ext cx="4318278" cy="95750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77039" y="422802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Pubblicità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077039" y="4723567"/>
            <a:ext cx="383964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Conoscibilità delle sentenze — art. 101 Cost.</a:t>
            </a:r>
            <a:endParaRPr lang="en-US" sz="18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6002" y="3031212"/>
            <a:ext cx="4318278" cy="95750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395317" y="421798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 err="1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Divulgazione</a:t>
            </a:r>
            <a:r>
              <a:rPr lang="en-US" sz="220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in </a:t>
            </a:r>
            <a:r>
              <a:rPr lang="en-US" sz="2200" dirty="0" err="1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senso</a:t>
            </a:r>
            <a:r>
              <a:rPr lang="en-US" sz="220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</a:t>
            </a:r>
            <a:r>
              <a:rPr lang="en-US" sz="2200" dirty="0" err="1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stretto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395317" y="4723567"/>
            <a:ext cx="383964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Selezione, sistematizzazione, massime, rassegne</a:t>
            </a:r>
            <a:endParaRPr lang="en-US" sz="18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4279" y="3031212"/>
            <a:ext cx="4318278" cy="95750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3595" y="422802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Comunicazione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3595" y="4723567"/>
            <a:ext cx="383964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Rendere intellegibili le decisioni a non giuristi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837724" y="5998131"/>
            <a:ext cx="12954952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Tre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ambiti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finitimi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, ma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distinti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.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Tutti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lambiti dalle competenze del C.p.g.a.</a:t>
            </a:r>
            <a:endParaRPr lang="en-US" sz="1850" dirty="0"/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397318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Un </a:t>
            </a:r>
            <a:r>
              <a:rPr lang="en-US" sz="4400" dirty="0">
                <a:solidFill>
                  <a:srgbClr val="F5A3A3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bene comune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837724" y="2460308"/>
            <a:ext cx="3614618" cy="1740218"/>
          </a:xfrm>
          <a:prstGeom prst="roundRect">
            <a:avLst>
              <a:gd name="adj" fmla="val 2063"/>
            </a:avLst>
          </a:prstGeom>
          <a:solidFill>
            <a:srgbClr val="F3E8E8"/>
          </a:solidFill>
          <a:ln/>
        </p:spPr>
      </p:sp>
      <p:sp>
        <p:nvSpPr>
          <p:cNvPr id="5" name="Text 2"/>
          <p:cNvSpPr/>
          <p:nvPr/>
        </p:nvSpPr>
        <p:spPr>
          <a:xfrm>
            <a:off x="1077039" y="269962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Non rivale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77039" y="3195161"/>
            <a:ext cx="313598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L'uso di uno non esclude gli altri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4691658" y="2460308"/>
            <a:ext cx="3614618" cy="1740218"/>
          </a:xfrm>
          <a:prstGeom prst="roundRect">
            <a:avLst>
              <a:gd name="adj" fmla="val 2063"/>
            </a:avLst>
          </a:prstGeom>
          <a:solidFill>
            <a:srgbClr val="F3E8E8"/>
          </a:solidFill>
          <a:ln/>
        </p:spPr>
      </p:sp>
      <p:sp>
        <p:nvSpPr>
          <p:cNvPr id="8" name="Text 5"/>
          <p:cNvSpPr/>
          <p:nvPr/>
        </p:nvSpPr>
        <p:spPr>
          <a:xfrm>
            <a:off x="4930973" y="269962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Non escludibile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30973" y="3195161"/>
            <a:ext cx="313598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Conoscibile e utilizzabile da tutti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837724" y="4439841"/>
            <a:ext cx="7468553" cy="1357193"/>
          </a:xfrm>
          <a:prstGeom prst="roundRect">
            <a:avLst>
              <a:gd name="adj" fmla="val 2646"/>
            </a:avLst>
          </a:prstGeom>
          <a:solidFill>
            <a:srgbClr val="F3E8E8"/>
          </a:solidFill>
          <a:ln/>
        </p:spPr>
      </p:sp>
      <p:sp>
        <p:nvSpPr>
          <p:cNvPr id="11" name="Text 8"/>
          <p:cNvSpPr/>
          <p:nvPr/>
        </p:nvSpPr>
        <p:spPr>
          <a:xfrm>
            <a:off x="1077039" y="4679156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Relazionale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77039" y="5174694"/>
            <a:ext cx="6989921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Si accresce con l'uso e l'applicazione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837724" y="6066234"/>
            <a:ext cx="746855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Il diritto giurisprudenziale è il </a:t>
            </a:r>
            <a:r>
              <a:rPr lang="en-US" sz="1850" b="1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capitale</a:t>
            </a:r>
            <a:r>
              <a:rPr lang="en-US" sz="1850" b="1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b="1" dirty="0" err="1" smtClean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cognitivo</a:t>
            </a:r>
            <a:r>
              <a:rPr lang="en-US" sz="1850" b="1" dirty="0" smtClean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b="1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della giurisdizione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— infrastruttura essenziale della democrazia costituzionale.</a:t>
            </a:r>
            <a:endParaRPr lang="en-US" sz="18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5336" y="1737360"/>
            <a:ext cx="12143224" cy="1667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I </a:t>
            </a:r>
            <a:r>
              <a:rPr lang="en-US" sz="4400" dirty="0" err="1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tre</a:t>
            </a:r>
            <a:r>
              <a:rPr lang="en-US" sz="44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</a:t>
            </a:r>
            <a:r>
              <a:rPr lang="en-US" sz="4400" dirty="0" err="1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compiti</a:t>
            </a:r>
            <a:r>
              <a:rPr lang="en-US" sz="44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</a:t>
            </a:r>
            <a:r>
              <a:rPr lang="en-US" sz="4400" dirty="0" err="1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della</a:t>
            </a:r>
            <a:r>
              <a:rPr lang="en-US" sz="44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</a:t>
            </a:r>
            <a:r>
              <a:rPr lang="en-US" sz="4400" dirty="0" err="1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divulgazione</a:t>
            </a:r>
            <a:endParaRPr lang="en-US" sz="4400" dirty="0">
              <a:solidFill>
                <a:srgbClr val="1F1E1E"/>
              </a:solidFill>
              <a:latin typeface="Red Hat Text" pitchFamily="34" charset="0"/>
              <a:ea typeface="Red Hat Text" pitchFamily="34" charset="-122"/>
              <a:cs typeface="Red Hat Text" pitchFamily="34" charset="-120"/>
            </a:endParaRPr>
          </a:p>
          <a:p>
            <a:pPr marL="0" indent="0" algn="l">
              <a:lnSpc>
                <a:spcPts val="5500"/>
              </a:lnSpc>
              <a:buNone/>
            </a:pPr>
            <a:r>
              <a:rPr lang="en-US" sz="4400" dirty="0" err="1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intesa</a:t>
            </a:r>
            <a:r>
              <a:rPr lang="en-US" sz="44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come “</a:t>
            </a:r>
            <a:r>
              <a:rPr lang="en-US" sz="4400" dirty="0" err="1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funzione</a:t>
            </a:r>
            <a:r>
              <a:rPr lang="en-US" sz="44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</a:t>
            </a:r>
            <a:r>
              <a:rPr lang="en-US" sz="4400" dirty="0" err="1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amministrativa</a:t>
            </a:r>
            <a:r>
              <a:rPr lang="en-US" sz="44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”</a:t>
            </a:r>
          </a:p>
          <a:p>
            <a:pPr marL="0" indent="0" algn="l">
              <a:lnSpc>
                <a:spcPts val="5500"/>
              </a:lnSpc>
              <a:buNone/>
            </a:pP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1735336" y="388381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 err="1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Informativo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735336" y="4379357"/>
            <a:ext cx="3221236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Rende conoscibile il diritto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giurisprudenziale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amministrativo</a:t>
            </a:r>
            <a:endParaRPr lang="en-US" sz="1850" dirty="0"/>
          </a:p>
        </p:txBody>
      </p:sp>
      <p:sp>
        <p:nvSpPr>
          <p:cNvPr id="7" name="Text 3"/>
          <p:cNvSpPr/>
          <p:nvPr/>
        </p:nvSpPr>
        <p:spPr>
          <a:xfrm>
            <a:off x="6153388" y="388381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 err="1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Orientativo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6153388" y="4379357"/>
            <a:ext cx="3221236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Guida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per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gli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operatori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del diritto, le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imprese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e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i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cittadini</a:t>
            </a:r>
            <a:endParaRPr lang="en-US" sz="1850" dirty="0"/>
          </a:p>
        </p:txBody>
      </p:sp>
      <p:sp>
        <p:nvSpPr>
          <p:cNvPr id="10" name="Text 5"/>
          <p:cNvSpPr/>
          <p:nvPr/>
        </p:nvSpPr>
        <p:spPr>
          <a:xfrm>
            <a:off x="10571440" y="388381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Politico-istituzionale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10571440" y="4379357"/>
            <a:ext cx="3221236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Base della legittimazione della Giustizia amministrativa come istituzione trasparente</a:t>
            </a:r>
            <a:endParaRPr lang="en-US" sz="1850" dirty="0"/>
          </a:p>
        </p:txBody>
      </p:sp>
    </p:spTree>
    <p:extLst>
      <p:ext uri="{BB962C8B-B14F-4D97-AF65-F5344CB8AC3E}">
        <p14:creationId xmlns:p14="http://schemas.microsoft.com/office/powerpoint/2010/main" val="294170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92818" y="1239203"/>
            <a:ext cx="5534620" cy="518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32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Pubblicità: il </a:t>
            </a:r>
            <a:r>
              <a:rPr lang="en-US" sz="3250" dirty="0" err="1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ruolo</a:t>
            </a:r>
            <a:r>
              <a:rPr lang="en-US" sz="32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del C.p.g.a.</a:t>
            </a:r>
            <a:endParaRPr lang="en-US" sz="32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818" y="2284571"/>
            <a:ext cx="7288530" cy="43730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318784" y="2081689"/>
            <a:ext cx="2073235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Strumenti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9308736" y="2470428"/>
            <a:ext cx="3726180" cy="10240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ts val="1900"/>
              </a:lnSpc>
              <a:buSzPct val="100000"/>
            </a:pPr>
            <a:r>
              <a:rPr lang="en-US" sz="1350" b="1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Sito </a:t>
            </a:r>
            <a:r>
              <a:rPr lang="en-US" sz="1350" b="1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istituzionale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e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Portale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350" b="1" i="1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OpenGA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(</a:t>
            </a:r>
            <a:r>
              <a:rPr lang="en-US" sz="1350" i="1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open data 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su pendenze, tempi,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esiti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)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9318784" y="3624143"/>
            <a:ext cx="372618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Novità regolamentari — </a:t>
            </a:r>
            <a:r>
              <a:rPr lang="en-US" sz="1600" i="1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Plenum</a:t>
            </a:r>
            <a:r>
              <a:rPr lang="en-US" sz="16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</a:t>
            </a:r>
            <a:r>
              <a:rPr lang="en-US" sz="1600" dirty="0" smtClean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11 </a:t>
            </a:r>
            <a:r>
              <a:rPr lang="en-US" sz="16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feb. 2026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9318784" y="4271963"/>
            <a:ext cx="3726180" cy="13140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just">
              <a:lnSpc>
                <a:spcPts val="1900"/>
              </a:lnSpc>
              <a:buSzPct val="100000"/>
              <a:buChar char="•"/>
            </a:pP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Indirizzi su servizi informativi e tecnologia</a:t>
            </a:r>
            <a:endParaRPr lang="en-US" sz="1350" dirty="0"/>
          </a:p>
          <a:p>
            <a:pPr marL="342900" indent="-342900" algn="just">
              <a:lnSpc>
                <a:spcPts val="1900"/>
              </a:lnSpc>
              <a:buSzPct val="100000"/>
              <a:buChar char="•"/>
            </a:pP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Terza Commissione: IA, architettura sistemi, protezione dati</a:t>
            </a:r>
            <a:endParaRPr lang="en-US" sz="1350" dirty="0"/>
          </a:p>
          <a:p>
            <a:pPr marL="342900" indent="-342900" algn="just">
              <a:lnSpc>
                <a:spcPts val="1900"/>
              </a:lnSpc>
              <a:buSzPct val="100000"/>
              <a:buChar char="•"/>
            </a:pP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Relazione semestrale del Segretario generale al C.p.g.a.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9318784" y="5731907"/>
            <a:ext cx="3726180" cy="1112520"/>
          </a:xfrm>
          <a:prstGeom prst="roundRect">
            <a:avLst>
              <a:gd name="adj" fmla="val 2376"/>
            </a:avLst>
          </a:prstGeom>
          <a:solidFill>
            <a:srgbClr val="F7BABA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4996" y="5973247"/>
            <a:ext cx="220266" cy="17621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891474" y="5905619"/>
            <a:ext cx="2977277" cy="7340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Allineamento alle raccomandazioni </a:t>
            </a:r>
            <a:r>
              <a:rPr lang="en-US" sz="1350" b="1" dirty="0">
                <a:solidFill>
                  <a:srgbClr val="000000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ENCJ</a:t>
            </a:r>
            <a:r>
              <a:rPr lang="en-US" sz="1350" dirty="0">
                <a:solidFill>
                  <a:srgbClr val="000000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— Dichiarazione di Roma, 14 giugno 2024</a:t>
            </a:r>
            <a:endParaRPr lang="en-US" sz="1350" dirty="0"/>
          </a:p>
        </p:txBody>
      </p:sp>
    </p:spTree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984290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Ufficio Studi e Ufficio Massimario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837724" y="2751296"/>
            <a:ext cx="7468553" cy="1418153"/>
          </a:xfrm>
          <a:prstGeom prst="roundRect">
            <a:avLst>
              <a:gd name="adj" fmla="val 2532"/>
            </a:avLst>
          </a:prstGeom>
          <a:solidFill>
            <a:srgbClr val="FFFAFA"/>
          </a:solidFill>
          <a:ln w="30480">
            <a:solidFill>
              <a:srgbClr val="D9CEC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107519" y="3021092"/>
            <a:ext cx="3317438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Ufficio Studi e Formazione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107519" y="3516630"/>
            <a:ext cx="6928961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Attività scientifica, formazione iniziale e permanente dei magistrati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837724" y="4408765"/>
            <a:ext cx="7468553" cy="1801177"/>
          </a:xfrm>
          <a:prstGeom prst="roundRect">
            <a:avLst>
              <a:gd name="adj" fmla="val 1994"/>
            </a:avLst>
          </a:prstGeom>
          <a:solidFill>
            <a:srgbClr val="FFFAFA"/>
          </a:solidFill>
          <a:ln w="30480">
            <a:solidFill>
              <a:srgbClr val="D9CEC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07519" y="4678561"/>
            <a:ext cx="2999899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Ufficio per il Massimario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107519" y="5174099"/>
            <a:ext cx="6928961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i="1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News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, </a:t>
            </a:r>
            <a:r>
              <a:rPr lang="en-US" sz="1850" i="1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newsletter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,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rassegne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monotematiche, </a:t>
            </a:r>
            <a:r>
              <a:rPr lang="en-US" sz="1850" i="1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dossier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su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orientamenti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generali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837724" y="6479143"/>
            <a:ext cx="746855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Il C.p.g.a.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esercita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dirty="0">
                <a:solidFill>
                  <a:srgbClr val="FF0000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incisive potestà di indirizzo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: linee guida annuali, nomine, interpelli,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Comitato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di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indirizzo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scientifico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e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organizzativo</a:t>
            </a:r>
            <a:endParaRPr lang="en-US" sz="1850" dirty="0"/>
          </a:p>
        </p:txBody>
      </p:sp>
    </p:spTree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977152"/>
            <a:ext cx="700528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 err="1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Comunicazione</a:t>
            </a:r>
            <a:r>
              <a:rPr lang="en-US" sz="44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</a:t>
            </a:r>
            <a:r>
              <a:rPr lang="en-US" sz="4400" dirty="0" err="1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istituzionale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3279458"/>
            <a:ext cx="284285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Nuovo servizio C.p.g.a.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3870722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 err="1" smtClean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Deliberazione</a:t>
            </a:r>
            <a:r>
              <a:rPr lang="en-US" sz="1850" dirty="0" smtClean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n. 78 dell’11 dicembre 2025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837724" y="4469130"/>
            <a:ext cx="6185535" cy="16994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</a:t>
            </a:r>
            <a:r>
              <a:rPr lang="en-US" sz="1850" dirty="0" err="1" smtClean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oordinato</a:t>
            </a:r>
            <a:r>
              <a:rPr lang="en-US" sz="1850" dirty="0" smtClean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da un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magistrato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addetto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al C.p.g.a.</a:t>
            </a:r>
            <a:endParaRPr lang="en-US" sz="1850" dirty="0"/>
          </a:p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</a:t>
            </a:r>
            <a:r>
              <a:rPr lang="en-US" sz="1850" dirty="0" err="1" smtClean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ollaborazione</a:t>
            </a:r>
            <a:r>
              <a:rPr lang="en-US" sz="1850" dirty="0" smtClean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con giornalista iscritto all'albo</a:t>
            </a:r>
            <a:endParaRPr lang="en-US" sz="1850" dirty="0"/>
          </a:p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l</a:t>
            </a:r>
            <a:r>
              <a:rPr lang="en-US" sz="1850" dirty="0" err="1" smtClean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inee</a:t>
            </a:r>
            <a:r>
              <a:rPr lang="en-US" sz="1850" dirty="0" smtClean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guida per comunicazione e rapporti con la stampa</a:t>
            </a:r>
            <a:endParaRPr lang="en-US" sz="1850" dirty="0"/>
          </a:p>
        </p:txBody>
      </p:sp>
      <p:sp>
        <p:nvSpPr>
          <p:cNvPr id="6" name="Shape 4"/>
          <p:cNvSpPr/>
          <p:nvPr/>
        </p:nvSpPr>
        <p:spPr>
          <a:xfrm>
            <a:off x="7442478" y="3040142"/>
            <a:ext cx="6530102" cy="3212187"/>
          </a:xfrm>
          <a:prstGeom prst="roundRect">
            <a:avLst>
              <a:gd name="adj" fmla="val 1118"/>
            </a:avLst>
          </a:prstGeom>
          <a:solidFill>
            <a:srgbClr val="F5A3A3"/>
          </a:solidFill>
          <a:ln/>
        </p:spPr>
      </p:sp>
      <p:sp>
        <p:nvSpPr>
          <p:cNvPr id="7" name="Text 5"/>
          <p:cNvSpPr/>
          <p:nvPr/>
        </p:nvSpPr>
        <p:spPr>
          <a:xfrm>
            <a:off x="7681793" y="327945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Funzione cruciale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681793" y="3870722"/>
            <a:ext cx="6051471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Proteggere i magistrati da </a:t>
            </a:r>
            <a:r>
              <a:rPr lang="en-US" sz="1850" b="1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attacchi mediatici strumentali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— la comunicazione del C.p.g.a. è </a:t>
            </a:r>
            <a:r>
              <a:rPr lang="en-US" sz="1850" dirty="0" err="1" smtClean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uno</a:t>
            </a:r>
            <a:r>
              <a:rPr lang="en-US" sz="1850" dirty="0" smtClean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scudo 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 tutela dell'indipendenza della Giustizia amministrativa</a:t>
            </a:r>
            <a:endParaRPr lang="en-US" sz="185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235035"/>
            <a:ext cx="12812673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 err="1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Intelligenza</a:t>
            </a:r>
            <a:r>
              <a:rPr lang="en-US" sz="44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</a:t>
            </a:r>
            <a:r>
              <a:rPr lang="en-US" sz="4400" dirty="0" err="1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artificiale</a:t>
            </a:r>
            <a:r>
              <a:rPr lang="en-US" sz="44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nella </a:t>
            </a:r>
            <a:r>
              <a:rPr lang="en-US" sz="4400" dirty="0" err="1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Giustizia</a:t>
            </a:r>
            <a:r>
              <a:rPr lang="en-US" sz="44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</a:t>
            </a:r>
            <a:r>
              <a:rPr lang="en-US" sz="4400" dirty="0" err="1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amministrativa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837724" y="2417802"/>
            <a:ext cx="12954952" cy="2123242"/>
          </a:xfrm>
          <a:prstGeom prst="roundRect">
            <a:avLst>
              <a:gd name="adj" fmla="val 1691"/>
            </a:avLst>
          </a:prstGeom>
          <a:solidFill>
            <a:srgbClr val="F3E8E8"/>
          </a:solidFill>
          <a:ln/>
        </p:spPr>
      </p:sp>
      <p:sp>
        <p:nvSpPr>
          <p:cNvPr id="4" name="Shape 2"/>
          <p:cNvSpPr/>
          <p:nvPr/>
        </p:nvSpPr>
        <p:spPr>
          <a:xfrm>
            <a:off x="837724" y="2417802"/>
            <a:ext cx="4318278" cy="2123242"/>
          </a:xfrm>
          <a:prstGeom prst="roundRect">
            <a:avLst>
              <a:gd name="adj" fmla="val 1691"/>
            </a:avLst>
          </a:prstGeom>
          <a:solidFill>
            <a:srgbClr val="F3E8E8"/>
          </a:solidFill>
          <a:ln/>
        </p:spPr>
      </p:sp>
      <p:sp>
        <p:nvSpPr>
          <p:cNvPr id="5" name="Text 3"/>
          <p:cNvSpPr/>
          <p:nvPr/>
        </p:nvSpPr>
        <p:spPr>
          <a:xfrm>
            <a:off x="1077039" y="265711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i="1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AI Act </a:t>
            </a:r>
            <a:r>
              <a:rPr lang="en-US" sz="220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UE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77039" y="3152656"/>
            <a:ext cx="3839647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In vigore 1° ago. 2024 — approccio </a:t>
            </a:r>
            <a:r>
              <a:rPr lang="en-US" sz="1850" i="1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risk-based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. Uso giudiziario = </a:t>
            </a:r>
            <a:r>
              <a:rPr lang="en-US" sz="1850" b="1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alto rischio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(Allegato III)</a:t>
            </a:r>
            <a:endParaRPr lang="en-US" sz="1850" dirty="0"/>
          </a:p>
        </p:txBody>
      </p:sp>
      <p:sp>
        <p:nvSpPr>
          <p:cNvPr id="7" name="Shape 5"/>
          <p:cNvSpPr/>
          <p:nvPr/>
        </p:nvSpPr>
        <p:spPr>
          <a:xfrm>
            <a:off x="5156002" y="2417802"/>
            <a:ext cx="4318278" cy="2123242"/>
          </a:xfrm>
          <a:prstGeom prst="rect">
            <a:avLst/>
          </a:prstGeom>
          <a:solidFill>
            <a:srgbClr val="F3E8E8"/>
          </a:solidFill>
          <a:ln/>
        </p:spPr>
      </p:sp>
      <p:sp>
        <p:nvSpPr>
          <p:cNvPr id="8" name="Shape 6"/>
          <p:cNvSpPr/>
          <p:nvPr/>
        </p:nvSpPr>
        <p:spPr>
          <a:xfrm>
            <a:off x="5156002" y="2417802"/>
            <a:ext cx="30480" cy="2123242"/>
          </a:xfrm>
          <a:prstGeom prst="roundRect">
            <a:avLst>
              <a:gd name="adj" fmla="val 117806"/>
            </a:avLst>
          </a:prstGeom>
          <a:solidFill>
            <a:srgbClr val="D9CECE"/>
          </a:solidFill>
          <a:ln/>
        </p:spPr>
      </p:sp>
      <p:sp>
        <p:nvSpPr>
          <p:cNvPr id="9" name="Text 7"/>
          <p:cNvSpPr/>
          <p:nvPr/>
        </p:nvSpPr>
        <p:spPr>
          <a:xfrm>
            <a:off x="5395317" y="265711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Posizione C.p.g.a.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395317" y="3152656"/>
            <a:ext cx="3839647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Pragmatica: né entusiasmo acritico né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visione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apocalittica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. Conoscere → disciplinare → evitare </a:t>
            </a:r>
            <a:r>
              <a:rPr lang="en-US" sz="1850" i="1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«shadow AI»</a:t>
            </a:r>
            <a:endParaRPr lang="en-US" sz="1850" i="1" dirty="0"/>
          </a:p>
        </p:txBody>
      </p:sp>
      <p:sp>
        <p:nvSpPr>
          <p:cNvPr id="11" name="Shape 9"/>
          <p:cNvSpPr/>
          <p:nvPr/>
        </p:nvSpPr>
        <p:spPr>
          <a:xfrm>
            <a:off x="9474279" y="2417802"/>
            <a:ext cx="4318278" cy="2123242"/>
          </a:xfrm>
          <a:prstGeom prst="rect">
            <a:avLst/>
          </a:prstGeom>
          <a:solidFill>
            <a:srgbClr val="F3E8E8"/>
          </a:solidFill>
          <a:ln/>
        </p:spPr>
      </p:sp>
      <p:sp>
        <p:nvSpPr>
          <p:cNvPr id="12" name="Shape 10"/>
          <p:cNvSpPr/>
          <p:nvPr/>
        </p:nvSpPr>
        <p:spPr>
          <a:xfrm>
            <a:off x="9474279" y="2417802"/>
            <a:ext cx="30480" cy="2123242"/>
          </a:xfrm>
          <a:prstGeom prst="roundRect">
            <a:avLst>
              <a:gd name="adj" fmla="val 117806"/>
            </a:avLst>
          </a:prstGeom>
          <a:solidFill>
            <a:srgbClr val="D9CECE"/>
          </a:solidFill>
          <a:ln/>
        </p:spPr>
      </p:sp>
      <p:sp>
        <p:nvSpPr>
          <p:cNvPr id="13" name="Text 11"/>
          <p:cNvSpPr/>
          <p:nvPr/>
        </p:nvSpPr>
        <p:spPr>
          <a:xfrm>
            <a:off x="9713595" y="265711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Riserva di umanità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9713595" y="3152656"/>
            <a:ext cx="383964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i="1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Human-in-the-loop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: la decisione deve restare </a:t>
            </a:r>
            <a:r>
              <a:rPr lang="en-US" sz="1850" b="1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sempre umana</a:t>
            </a:r>
            <a:endParaRPr lang="en-US" sz="1850" dirty="0"/>
          </a:p>
        </p:txBody>
      </p:sp>
      <p:sp>
        <p:nvSpPr>
          <p:cNvPr id="15" name="Shape 13"/>
          <p:cNvSpPr/>
          <p:nvPr/>
        </p:nvSpPr>
        <p:spPr>
          <a:xfrm>
            <a:off x="837724" y="4810244"/>
            <a:ext cx="6357818" cy="2184202"/>
          </a:xfrm>
          <a:prstGeom prst="roundRect">
            <a:avLst>
              <a:gd name="adj" fmla="val 6698"/>
            </a:avLst>
          </a:prstGeom>
          <a:solidFill>
            <a:srgbClr val="FFFAFA"/>
          </a:solidFill>
          <a:ln w="30480">
            <a:solidFill>
              <a:srgbClr val="D9CECE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7244" y="4810244"/>
            <a:ext cx="121920" cy="2184202"/>
          </a:xfrm>
          <a:prstGeom prst="roundRect">
            <a:avLst>
              <a:gd name="adj" fmla="val 29451"/>
            </a:avLst>
          </a:prstGeom>
          <a:solidFill>
            <a:srgbClr val="F5A3A3"/>
          </a:solidFill>
          <a:ln/>
        </p:spPr>
      </p:sp>
      <p:sp>
        <p:nvSpPr>
          <p:cNvPr id="17" name="Text 15"/>
          <p:cNvSpPr/>
          <p:nvPr/>
        </p:nvSpPr>
        <p:spPr>
          <a:xfrm>
            <a:off x="1198959" y="508004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3 Casi d'uso virtuosi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1198959" y="5575578"/>
            <a:ext cx="5726787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1) </a:t>
            </a:r>
            <a:r>
              <a:rPr lang="en-US" sz="1850" dirty="0" err="1" smtClean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identificazione</a:t>
            </a:r>
            <a:r>
              <a:rPr lang="en-US" sz="1850" dirty="0" smtClean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ricorsi correlati · 2) </a:t>
            </a:r>
            <a:r>
              <a:rPr lang="en-US" sz="1850" dirty="0" err="1" smtClean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ricerca</a:t>
            </a:r>
            <a:r>
              <a:rPr lang="en-US" sz="1850" dirty="0" smtClean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semantica dei precedenti · 3) </a:t>
            </a:r>
            <a:r>
              <a:rPr lang="en-US" sz="1850" dirty="0" err="1" smtClean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anonimizzazione</a:t>
            </a:r>
            <a:r>
              <a:rPr lang="en-US" sz="1850" dirty="0" smtClean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mirata e proporzionata</a:t>
            </a:r>
            <a:endParaRPr lang="en-US" sz="1850" dirty="0"/>
          </a:p>
        </p:txBody>
      </p:sp>
      <p:sp>
        <p:nvSpPr>
          <p:cNvPr id="19" name="Shape 17"/>
          <p:cNvSpPr/>
          <p:nvPr/>
        </p:nvSpPr>
        <p:spPr>
          <a:xfrm>
            <a:off x="7434858" y="4810244"/>
            <a:ext cx="6357818" cy="2184202"/>
          </a:xfrm>
          <a:prstGeom prst="roundRect">
            <a:avLst>
              <a:gd name="adj" fmla="val 6698"/>
            </a:avLst>
          </a:prstGeom>
          <a:solidFill>
            <a:srgbClr val="FFFAFA"/>
          </a:solidFill>
          <a:ln w="30480">
            <a:solidFill>
              <a:srgbClr val="D9CECE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404378" y="4810244"/>
            <a:ext cx="121920" cy="2184202"/>
          </a:xfrm>
          <a:prstGeom prst="roundRect">
            <a:avLst>
              <a:gd name="adj" fmla="val 29451"/>
            </a:avLst>
          </a:prstGeom>
          <a:solidFill>
            <a:srgbClr val="F5A3A3"/>
          </a:solidFill>
          <a:ln/>
        </p:spPr>
      </p:sp>
      <p:sp>
        <p:nvSpPr>
          <p:cNvPr id="21" name="Text 19"/>
          <p:cNvSpPr/>
          <p:nvPr/>
        </p:nvSpPr>
        <p:spPr>
          <a:xfrm>
            <a:off x="7796093" y="508004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Rischio principale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7796093" y="5575578"/>
            <a:ext cx="5726787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b="1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Illusione epistemica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: atrofia del pensiero critico, </a:t>
            </a:r>
            <a:r>
              <a:rPr lang="en-US" sz="1850" i="1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automation bias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,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dipendenza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dirty="0" err="1" smtClean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dalla</a:t>
            </a:r>
            <a:r>
              <a:rPr lang="en-US" sz="1850" dirty="0" smtClean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dirty="0" err="1" smtClean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tecnologia</a:t>
            </a:r>
            <a:r>
              <a:rPr lang="en-US" sz="1850" dirty="0" smtClean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— erosione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dell'autonomia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8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valutativa</a:t>
            </a:r>
            <a:r>
              <a:rPr lang="en-US" sz="1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del magistrato</a:t>
            </a:r>
            <a:endParaRPr lang="en-US" sz="185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08263" y="1163598"/>
            <a:ext cx="4180761" cy="5224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2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Conclusioni in </a:t>
            </a:r>
            <a:r>
              <a:rPr lang="en-US" sz="3250" dirty="0">
                <a:solidFill>
                  <a:srgbClr val="F5A3A3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4 Punti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6108263" y="1883807"/>
            <a:ext cx="177641" cy="2220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 Light" pitchFamily="34" charset="0"/>
                <a:ea typeface="Red Hat Text Light" pitchFamily="34" charset="-122"/>
                <a:cs typeface="Red Hat Text Light" pitchFamily="34" charset="-120"/>
              </a:rPr>
              <a:t>01</a:t>
            </a:r>
            <a:endParaRPr lang="en-US" sz="1350" dirty="0"/>
          </a:p>
        </p:txBody>
      </p:sp>
      <p:sp>
        <p:nvSpPr>
          <p:cNvPr id="5" name="Shape 2"/>
          <p:cNvSpPr/>
          <p:nvPr/>
        </p:nvSpPr>
        <p:spPr>
          <a:xfrm>
            <a:off x="6108263" y="2162889"/>
            <a:ext cx="7900273" cy="22860"/>
          </a:xfrm>
          <a:prstGeom prst="rect">
            <a:avLst/>
          </a:prstGeom>
          <a:solidFill>
            <a:srgbClr val="F5A3A3"/>
          </a:solidFill>
          <a:ln/>
        </p:spPr>
      </p:sp>
      <p:sp>
        <p:nvSpPr>
          <p:cNvPr id="6" name="Text 3"/>
          <p:cNvSpPr/>
          <p:nvPr/>
        </p:nvSpPr>
        <p:spPr>
          <a:xfrm>
            <a:off x="6108263" y="2297430"/>
            <a:ext cx="2090380" cy="2613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b="1" i="1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Rule of law</a:t>
            </a:r>
            <a:endParaRPr lang="en-US" sz="1600" b="1" i="1" dirty="0"/>
          </a:p>
        </p:txBody>
      </p:sp>
      <p:sp>
        <p:nvSpPr>
          <p:cNvPr id="7" name="Text 4"/>
          <p:cNvSpPr/>
          <p:nvPr/>
        </p:nvSpPr>
        <p:spPr>
          <a:xfrm>
            <a:off x="6108263" y="2637830"/>
            <a:ext cx="7900273" cy="2475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La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divulgazione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rafforza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la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legalità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amministrativa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,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orienta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le PA, le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imprese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e </a:t>
            </a:r>
            <a:r>
              <a:rPr lang="en-US" sz="1350" dirty="0" err="1" smtClean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i</a:t>
            </a:r>
            <a:r>
              <a:rPr lang="en-US" sz="1350" dirty="0" smtClean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cittadini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108263" y="3150394"/>
            <a:ext cx="177641" cy="2220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 Light" pitchFamily="34" charset="0"/>
                <a:ea typeface="Red Hat Text Light" pitchFamily="34" charset="-122"/>
                <a:cs typeface="Red Hat Text Light" pitchFamily="34" charset="-120"/>
              </a:rPr>
              <a:t>02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108263" y="3429476"/>
            <a:ext cx="7900273" cy="22860"/>
          </a:xfrm>
          <a:prstGeom prst="rect">
            <a:avLst/>
          </a:prstGeom>
          <a:solidFill>
            <a:srgbClr val="F5A3A3"/>
          </a:solidFill>
          <a:ln/>
        </p:spPr>
      </p:sp>
      <p:sp>
        <p:nvSpPr>
          <p:cNvPr id="10" name="Text 7"/>
          <p:cNvSpPr/>
          <p:nvPr/>
        </p:nvSpPr>
        <p:spPr>
          <a:xfrm>
            <a:off x="6108263" y="3564017"/>
            <a:ext cx="2090380" cy="2613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b="1" dirty="0" err="1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Funzione</a:t>
            </a:r>
            <a:r>
              <a:rPr lang="en-US" sz="1600" b="1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</a:t>
            </a:r>
            <a:r>
              <a:rPr lang="en-US" sz="1600" b="1" dirty="0" err="1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essenziale</a:t>
            </a:r>
            <a:endParaRPr lang="en-US" sz="1600" b="1" dirty="0"/>
          </a:p>
        </p:txBody>
      </p:sp>
      <p:sp>
        <p:nvSpPr>
          <p:cNvPr id="11" name="Text 8"/>
          <p:cNvSpPr/>
          <p:nvPr/>
        </p:nvSpPr>
        <p:spPr>
          <a:xfrm>
            <a:off x="6108263" y="3904417"/>
            <a:ext cx="7900273" cy="2475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0"/>
              </a:lnSpc>
            </a:pP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La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divulgazione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è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una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funzione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essenziale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della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Giustizia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contemporanea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, non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ancillare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endParaRPr lang="en-US" sz="1350" dirty="0"/>
          </a:p>
          <a:p>
            <a:pPr marL="0" indent="0" algn="l">
              <a:lnSpc>
                <a:spcPts val="1950"/>
              </a:lnSpc>
              <a:buNone/>
            </a:pP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108263" y="4416981"/>
            <a:ext cx="177641" cy="2220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 Light" pitchFamily="34" charset="0"/>
                <a:ea typeface="Red Hat Text Light" pitchFamily="34" charset="-122"/>
                <a:cs typeface="Red Hat Text Light" pitchFamily="34" charset="-120"/>
              </a:rPr>
              <a:t>03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6108263" y="4696063"/>
            <a:ext cx="7900273" cy="22860"/>
          </a:xfrm>
          <a:prstGeom prst="rect">
            <a:avLst/>
          </a:prstGeom>
          <a:solidFill>
            <a:srgbClr val="F5A3A3"/>
          </a:solidFill>
          <a:ln/>
        </p:spPr>
      </p:sp>
      <p:sp>
        <p:nvSpPr>
          <p:cNvPr id="14" name="Text 11"/>
          <p:cNvSpPr/>
          <p:nvPr/>
        </p:nvSpPr>
        <p:spPr>
          <a:xfrm>
            <a:off x="6108263" y="4830604"/>
            <a:ext cx="2090380" cy="2613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50"/>
              </a:lnSpc>
            </a:pPr>
            <a:r>
              <a:rPr lang="en-US" sz="1600" b="1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Presidio </a:t>
            </a:r>
            <a:r>
              <a:rPr lang="en-US" sz="1600" b="1" dirty="0" err="1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consapevole</a:t>
            </a:r>
            <a:endParaRPr lang="en-US" sz="1600" b="1" dirty="0">
              <a:solidFill>
                <a:srgbClr val="3B3535"/>
              </a:solidFill>
              <a:latin typeface="Red Hat Text" pitchFamily="34" charset="0"/>
              <a:ea typeface="Red Hat Text" pitchFamily="34" charset="-122"/>
              <a:cs typeface="Red Hat Text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6108263" y="5171003"/>
            <a:ext cx="7900273" cy="2475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La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Giustizia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amministrativa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deve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governare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la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divulgazione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,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assicurando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precisione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e </a:t>
            </a:r>
            <a:r>
              <a:rPr lang="en-US" sz="1350" dirty="0" err="1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intelligibilità</a:t>
            </a: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6108263" y="5683568"/>
            <a:ext cx="177641" cy="2220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 Light" pitchFamily="34" charset="0"/>
                <a:ea typeface="Red Hat Text Light" pitchFamily="34" charset="-122"/>
                <a:cs typeface="Red Hat Text Light" pitchFamily="34" charset="-120"/>
              </a:rPr>
              <a:t>04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6108263" y="5962650"/>
            <a:ext cx="7900273" cy="22860"/>
          </a:xfrm>
          <a:prstGeom prst="rect">
            <a:avLst/>
          </a:prstGeom>
          <a:solidFill>
            <a:srgbClr val="F5A3A3"/>
          </a:solidFill>
          <a:ln/>
        </p:spPr>
      </p:sp>
      <p:sp>
        <p:nvSpPr>
          <p:cNvPr id="18" name="Text 15"/>
          <p:cNvSpPr/>
          <p:nvPr/>
        </p:nvSpPr>
        <p:spPr>
          <a:xfrm>
            <a:off x="6108263" y="6097191"/>
            <a:ext cx="2420541" cy="2613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b="1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Ruolo centrale del C.p.g.a.</a:t>
            </a:r>
            <a:endParaRPr lang="en-US" sz="1600" b="1" dirty="0"/>
          </a:p>
        </p:txBody>
      </p:sp>
      <p:sp>
        <p:nvSpPr>
          <p:cNvPr id="19" name="Text 16"/>
          <p:cNvSpPr/>
          <p:nvPr/>
        </p:nvSpPr>
        <p:spPr>
          <a:xfrm>
            <a:off x="6108263" y="6437590"/>
            <a:ext cx="7900273" cy="4950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Indirizzo e garanzia: professionalità, continuità e coerenza sistemica nella diffusione della giurisprudenza</a:t>
            </a:r>
            <a:endParaRPr lang="en-US" sz="135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</TotalTime>
  <Words>531</Words>
  <Application>Microsoft Office PowerPoint</Application>
  <PresentationFormat>Personalizzato</PresentationFormat>
  <Paragraphs>85</Paragraphs>
  <Slides>10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7" baseType="lpstr">
      <vt:lpstr>Roboto Light</vt:lpstr>
      <vt:lpstr>Arial</vt:lpstr>
      <vt:lpstr>Calibri Light</vt:lpstr>
      <vt:lpstr>Red Hat Text</vt:lpstr>
      <vt:lpstr>Calibri</vt:lpstr>
      <vt:lpstr>Red Hat Text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/>
  <cp:lastModifiedBy>CARLOTTI Gabriele</cp:lastModifiedBy>
  <cp:revision>39</cp:revision>
  <dcterms:created xsi:type="dcterms:W3CDTF">2026-03-13T09:48:11Z</dcterms:created>
  <dcterms:modified xsi:type="dcterms:W3CDTF">2026-03-29T07:17:51Z</dcterms:modified>
</cp:coreProperties>
</file>