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1" d="100"/>
          <a:sy n="111" d="100"/>
        </p:scale>
        <p:origin x="5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4158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6B1F2E"/>
        </a:solidFill>
        <a:effectLst/>
      </p:bgPr>
    </p:bg>
    <p:spTree>
      <p:nvGrpSpPr>
        <p:cNvPr id="1" name=""/>
        <p:cNvGrpSpPr/>
        <p:nvPr/>
      </p:nvGrpSpPr>
      <p:grpSpPr>
        <a:xfrm>
          <a:off x="0" y="0"/>
          <a:ext cx="0" cy="0"/>
          <a:chOff x="0" y="0"/>
          <a:chExt cx="0" cy="0"/>
        </a:xfrm>
      </p:grpSpPr>
      <p:sp>
        <p:nvSpPr>
          <p:cNvPr id="2" name="Text 0"/>
          <p:cNvSpPr/>
          <p:nvPr/>
        </p:nvSpPr>
        <p:spPr>
          <a:xfrm>
            <a:off x="548640" y="411480"/>
            <a:ext cx="2743200" cy="1280160"/>
          </a:xfrm>
          <a:prstGeom prst="rect">
            <a:avLst/>
          </a:prstGeom>
          <a:noFill/>
          <a:ln/>
        </p:spPr>
        <p:txBody>
          <a:bodyPr wrap="square" lIns="0" tIns="0" rIns="0" bIns="0" rtlCol="0" anchor="t"/>
          <a:lstStyle/>
          <a:p>
            <a:pPr marL="0" indent="0">
              <a:buNone/>
            </a:pPr>
            <a:r>
              <a:rPr lang="en-US" sz="9600" b="1" i="1" dirty="0">
                <a:solidFill>
                  <a:srgbClr val="8E6F3E"/>
                </a:solidFill>
                <a:latin typeface="Garamond" pitchFamily="34" charset="0"/>
                <a:ea typeface="Garamond" pitchFamily="34" charset="-122"/>
                <a:cs typeface="Garamond" pitchFamily="34" charset="-120"/>
              </a:rPr>
              <a:t>II</a:t>
            </a:r>
            <a:endParaRPr lang="en-US" sz="9600" dirty="0"/>
          </a:p>
        </p:txBody>
      </p:sp>
      <p:sp>
        <p:nvSpPr>
          <p:cNvPr id="3" name="Text 1"/>
          <p:cNvSpPr/>
          <p:nvPr/>
        </p:nvSpPr>
        <p:spPr>
          <a:xfrm>
            <a:off x="1920240" y="960120"/>
            <a:ext cx="5486400" cy="365760"/>
          </a:xfrm>
          <a:prstGeom prst="rect">
            <a:avLst/>
          </a:prstGeom>
          <a:noFill/>
          <a:ln/>
        </p:spPr>
        <p:txBody>
          <a:bodyPr wrap="square" lIns="0" tIns="0" rIns="0" bIns="0" rtlCol="0" anchor="ctr"/>
          <a:lstStyle/>
          <a:p>
            <a:pPr marL="0" indent="0">
              <a:buNone/>
            </a:pPr>
            <a:r>
              <a:rPr lang="en-US" sz="1200" b="1" kern="0" spc="1000" dirty="0">
                <a:solidFill>
                  <a:srgbClr val="F4EEE6"/>
                </a:solidFill>
                <a:latin typeface="Calibri" pitchFamily="34" charset="0"/>
                <a:ea typeface="Calibri" pitchFamily="34" charset="-122"/>
                <a:cs typeface="Calibri" pitchFamily="34" charset="-120"/>
              </a:rPr>
              <a:t>SECONDA SESSIONE</a:t>
            </a:r>
            <a:endParaRPr lang="en-US" sz="1200" dirty="0"/>
          </a:p>
        </p:txBody>
      </p:sp>
      <p:sp>
        <p:nvSpPr>
          <p:cNvPr id="4" name="Shape 2"/>
          <p:cNvSpPr/>
          <p:nvPr/>
        </p:nvSpPr>
        <p:spPr>
          <a:xfrm>
            <a:off x="548640" y="2194560"/>
            <a:ext cx="3657600" cy="36576"/>
          </a:xfrm>
          <a:prstGeom prst="rect">
            <a:avLst/>
          </a:prstGeom>
          <a:solidFill>
            <a:srgbClr val="8E6F3E"/>
          </a:solidFill>
          <a:ln/>
        </p:spPr>
      </p:sp>
      <p:sp>
        <p:nvSpPr>
          <p:cNvPr id="5" name="Text 3"/>
          <p:cNvSpPr/>
          <p:nvPr/>
        </p:nvSpPr>
        <p:spPr>
          <a:xfrm>
            <a:off x="548640" y="2377440"/>
            <a:ext cx="9144000" cy="365760"/>
          </a:xfrm>
          <a:prstGeom prst="rect">
            <a:avLst/>
          </a:prstGeom>
          <a:noFill/>
          <a:ln/>
        </p:spPr>
        <p:txBody>
          <a:bodyPr wrap="square" lIns="0" tIns="0" rIns="0" bIns="0" rtlCol="0" anchor="ctr"/>
          <a:lstStyle/>
          <a:p>
            <a:pPr marL="0" indent="0">
              <a:buNone/>
            </a:pPr>
            <a:r>
              <a:rPr lang="en-US" sz="1100" b="1" kern="0" spc="400" dirty="0">
                <a:solidFill>
                  <a:srgbClr val="8E6F3E"/>
                </a:solidFill>
                <a:latin typeface="Calibri" pitchFamily="34" charset="0"/>
                <a:ea typeface="Calibri" pitchFamily="34" charset="-122"/>
                <a:cs typeface="Calibri" pitchFamily="34" charset="-120"/>
              </a:rPr>
              <a:t>RELAZIONE INTRODUTTIVA</a:t>
            </a:r>
            <a:endParaRPr lang="en-US" sz="1100" dirty="0"/>
          </a:p>
        </p:txBody>
      </p:sp>
      <p:sp>
        <p:nvSpPr>
          <p:cNvPr id="6" name="Text 4"/>
          <p:cNvSpPr/>
          <p:nvPr/>
        </p:nvSpPr>
        <p:spPr>
          <a:xfrm>
            <a:off x="548640" y="2788920"/>
            <a:ext cx="11155680" cy="914400"/>
          </a:xfrm>
          <a:prstGeom prst="rect">
            <a:avLst/>
          </a:prstGeom>
          <a:noFill/>
          <a:ln/>
        </p:spPr>
        <p:txBody>
          <a:bodyPr wrap="square" lIns="0" tIns="0" rIns="0" bIns="0" rtlCol="0" anchor="ctr"/>
          <a:lstStyle/>
          <a:p>
            <a:pPr marL="0" indent="0">
              <a:buNone/>
            </a:pPr>
            <a:r>
              <a:rPr lang="en-US" sz="4600" i="1" dirty="0">
                <a:solidFill>
                  <a:srgbClr val="F4EEE6"/>
                </a:solidFill>
                <a:latin typeface="Garamond" pitchFamily="34" charset="0"/>
                <a:ea typeface="Garamond" pitchFamily="34" charset="-122"/>
                <a:cs typeface="Garamond" pitchFamily="34" charset="-120"/>
              </a:rPr>
              <a:t>Principio dispositivo e istruttoria</a:t>
            </a:r>
            <a:endParaRPr lang="en-US" sz="4600" dirty="0"/>
          </a:p>
        </p:txBody>
      </p:sp>
      <p:sp>
        <p:nvSpPr>
          <p:cNvPr id="7" name="Text 5"/>
          <p:cNvSpPr/>
          <p:nvPr/>
        </p:nvSpPr>
        <p:spPr>
          <a:xfrm>
            <a:off x="548640" y="3657600"/>
            <a:ext cx="11155680" cy="731520"/>
          </a:xfrm>
          <a:prstGeom prst="rect">
            <a:avLst/>
          </a:prstGeom>
          <a:noFill/>
          <a:ln/>
        </p:spPr>
        <p:txBody>
          <a:bodyPr wrap="square" lIns="0" tIns="0" rIns="0" bIns="0" rtlCol="0" anchor="ctr"/>
          <a:lstStyle/>
          <a:p>
            <a:pPr marL="0" indent="0">
              <a:buNone/>
            </a:pPr>
            <a:r>
              <a:rPr lang="en-US" sz="3600" i="1" dirty="0">
                <a:solidFill>
                  <a:srgbClr val="F4EEE6"/>
                </a:solidFill>
                <a:latin typeface="Garamond" pitchFamily="34" charset="0"/>
                <a:ea typeface="Garamond" pitchFamily="34" charset="-122"/>
                <a:cs typeface="Garamond" pitchFamily="34" charset="-120"/>
              </a:rPr>
              <a:t>nel processo amministrativo</a:t>
            </a:r>
            <a:endParaRPr lang="en-US" sz="3600" dirty="0"/>
          </a:p>
        </p:txBody>
      </p:sp>
      <p:sp>
        <p:nvSpPr>
          <p:cNvPr id="8" name="Text 6"/>
          <p:cNvSpPr/>
          <p:nvPr/>
        </p:nvSpPr>
        <p:spPr>
          <a:xfrm>
            <a:off x="548640" y="4434840"/>
            <a:ext cx="10972800" cy="457200"/>
          </a:xfrm>
          <a:prstGeom prst="rect">
            <a:avLst/>
          </a:prstGeom>
          <a:noFill/>
          <a:ln/>
        </p:spPr>
        <p:txBody>
          <a:bodyPr wrap="square" lIns="0" tIns="0" rIns="0" bIns="0" rtlCol="0" anchor="ctr"/>
          <a:lstStyle/>
          <a:p>
            <a:pPr marL="0" indent="0">
              <a:buNone/>
            </a:pPr>
            <a:r>
              <a:rPr lang="en-US" sz="1500" i="1" dirty="0">
                <a:solidFill>
                  <a:srgbClr val="8E6F3E"/>
                </a:solidFill>
                <a:latin typeface="Calibri" pitchFamily="34" charset="0"/>
                <a:ea typeface="Calibri" pitchFamily="34" charset="-122"/>
                <a:cs typeface="Calibri" pitchFamily="34" charset="-120"/>
              </a:rPr>
              <a:t>anche con riferimento alla verificazione e alla CTU</a:t>
            </a:r>
            <a:endParaRPr lang="en-US" sz="1500" dirty="0"/>
          </a:p>
        </p:txBody>
      </p:sp>
      <p:sp>
        <p:nvSpPr>
          <p:cNvPr id="9" name="Shape 7"/>
          <p:cNvSpPr/>
          <p:nvPr/>
        </p:nvSpPr>
        <p:spPr>
          <a:xfrm>
            <a:off x="548640" y="5349240"/>
            <a:ext cx="1371600" cy="27432"/>
          </a:xfrm>
          <a:prstGeom prst="rect">
            <a:avLst/>
          </a:prstGeom>
          <a:solidFill>
            <a:srgbClr val="8E6F3E"/>
          </a:solidFill>
          <a:ln/>
        </p:spPr>
      </p:sp>
      <p:sp>
        <p:nvSpPr>
          <p:cNvPr id="10" name="Text 8"/>
          <p:cNvSpPr/>
          <p:nvPr/>
        </p:nvSpPr>
        <p:spPr>
          <a:xfrm>
            <a:off x="548640" y="5440680"/>
            <a:ext cx="10058400" cy="320040"/>
          </a:xfrm>
          <a:prstGeom prst="rect">
            <a:avLst/>
          </a:prstGeom>
          <a:noFill/>
          <a:ln/>
        </p:spPr>
        <p:txBody>
          <a:bodyPr wrap="square" lIns="0" tIns="0" rIns="0" bIns="0" rtlCol="0" anchor="ctr"/>
          <a:lstStyle/>
          <a:p>
            <a:pPr marL="0" indent="0">
              <a:buNone/>
            </a:pPr>
            <a:r>
              <a:rPr lang="en-US" sz="1300" dirty="0">
                <a:solidFill>
                  <a:srgbClr val="F4EEE6"/>
                </a:solidFill>
                <a:latin typeface="Calibri" pitchFamily="34" charset="0"/>
                <a:ea typeface="Calibri" pitchFamily="34" charset="-122"/>
                <a:cs typeface="Calibri" pitchFamily="34" charset="-120"/>
              </a:rPr>
              <a:t>Cons. Simona De Mattia, TAR Marche</a:t>
            </a:r>
            <a:endParaRPr lang="en-US" sz="1300" dirty="0"/>
          </a:p>
        </p:txBody>
      </p:sp>
      <p:sp>
        <p:nvSpPr>
          <p:cNvPr id="11" name="Text 9"/>
          <p:cNvSpPr/>
          <p:nvPr/>
        </p:nvSpPr>
        <p:spPr>
          <a:xfrm>
            <a:off x="548640" y="5760720"/>
            <a:ext cx="10058400" cy="320040"/>
          </a:xfrm>
          <a:prstGeom prst="rect">
            <a:avLst/>
          </a:prstGeom>
          <a:noFill/>
          <a:ln/>
        </p:spPr>
        <p:txBody>
          <a:bodyPr wrap="square" lIns="0" tIns="0" rIns="0" bIns="0" rtlCol="0" anchor="ctr"/>
          <a:lstStyle/>
          <a:p>
            <a:pPr marL="0" indent="0">
              <a:buNone/>
            </a:pPr>
            <a:r>
              <a:rPr lang="en-US" sz="1300" dirty="0">
                <a:solidFill>
                  <a:srgbClr val="F4EEE6"/>
                </a:solidFill>
                <a:latin typeface="Calibri" pitchFamily="34" charset="0"/>
                <a:ea typeface="Calibri" pitchFamily="34" charset="-122"/>
                <a:cs typeface="Calibri" pitchFamily="34" charset="-120"/>
              </a:rPr>
              <a:t>Cons. Claudio Vallorani, TAR Lazio (Roma)</a:t>
            </a:r>
            <a:endParaRPr lang="en-US" sz="1300" dirty="0"/>
          </a:p>
        </p:txBody>
      </p:sp>
      <p:sp>
        <p:nvSpPr>
          <p:cNvPr id="12" name="Text 10"/>
          <p:cNvSpPr/>
          <p:nvPr/>
        </p:nvSpPr>
        <p:spPr>
          <a:xfrm>
            <a:off x="548640" y="6400800"/>
            <a:ext cx="10972800" cy="274320"/>
          </a:xfrm>
          <a:prstGeom prst="rect">
            <a:avLst/>
          </a:prstGeom>
          <a:noFill/>
          <a:ln/>
        </p:spPr>
        <p:txBody>
          <a:bodyPr wrap="square" lIns="0" tIns="0" rIns="0" bIns="0" rtlCol="0" anchor="ctr"/>
          <a:lstStyle/>
          <a:p>
            <a:pPr marL="0" indent="0">
              <a:buNone/>
            </a:pPr>
            <a:r>
              <a:rPr lang="en-US" sz="1000" i="1" kern="0" spc="400" dirty="0">
                <a:solidFill>
                  <a:srgbClr val="8E6F3E"/>
                </a:solidFill>
                <a:latin typeface="Calibri" pitchFamily="34" charset="0"/>
                <a:ea typeface="Calibri" pitchFamily="34" charset="-122"/>
                <a:cs typeface="Calibri" pitchFamily="34" charset="-120"/>
              </a:rPr>
              <a:t>Ancona, 11 giugno 2026  ·  ore 15.00</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UNA PRONUNCIA RECENTE</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Il riscontro giurisprudenziale</a:t>
            </a:r>
            <a:endParaRPr lang="en-US" sz="3200" dirty="0"/>
          </a:p>
        </p:txBody>
      </p:sp>
      <p:sp>
        <p:nvSpPr>
          <p:cNvPr id="5" name="Shape 3"/>
          <p:cNvSpPr/>
          <p:nvPr/>
        </p:nvSpPr>
        <p:spPr>
          <a:xfrm>
            <a:off x="548640" y="2194560"/>
            <a:ext cx="11064240" cy="822960"/>
          </a:xfrm>
          <a:prstGeom prst="rect">
            <a:avLst/>
          </a:prstGeom>
          <a:solidFill>
            <a:srgbClr val="6B1F2E"/>
          </a:solidFill>
          <a:ln/>
        </p:spPr>
      </p:sp>
      <p:sp>
        <p:nvSpPr>
          <p:cNvPr id="6" name="Text 4"/>
          <p:cNvSpPr/>
          <p:nvPr/>
        </p:nvSpPr>
        <p:spPr>
          <a:xfrm>
            <a:off x="777240" y="2286000"/>
            <a:ext cx="10698480" cy="320040"/>
          </a:xfrm>
          <a:prstGeom prst="rect">
            <a:avLst/>
          </a:prstGeom>
          <a:noFill/>
          <a:ln/>
        </p:spPr>
        <p:txBody>
          <a:bodyPr wrap="square" lIns="0" tIns="0" rIns="0" bIns="0" rtlCol="0" anchor="ctr"/>
          <a:lstStyle/>
          <a:p>
            <a:pPr marL="0" indent="0">
              <a:buNone/>
            </a:pPr>
            <a:r>
              <a:rPr lang="en-US" sz="1100" b="1" kern="0" spc="600" dirty="0">
                <a:solidFill>
                  <a:srgbClr val="8E6F3E"/>
                </a:solidFill>
                <a:latin typeface="Calibri" pitchFamily="34" charset="0"/>
                <a:ea typeface="Calibri" pitchFamily="34" charset="-122"/>
                <a:cs typeface="Calibri" pitchFamily="34" charset="-120"/>
              </a:rPr>
              <a:t>CONSIGLIO DI STATO  ·  SEZ. III  ·  3 APRILE 2025, N. 2848</a:t>
            </a:r>
            <a:endParaRPr lang="en-US" sz="1100" dirty="0"/>
          </a:p>
        </p:txBody>
      </p:sp>
      <p:sp>
        <p:nvSpPr>
          <p:cNvPr id="7" name="Text 5"/>
          <p:cNvSpPr/>
          <p:nvPr/>
        </p:nvSpPr>
        <p:spPr>
          <a:xfrm>
            <a:off x="777240" y="2606040"/>
            <a:ext cx="10698480" cy="320040"/>
          </a:xfrm>
          <a:prstGeom prst="rect">
            <a:avLst/>
          </a:prstGeom>
          <a:noFill/>
          <a:ln/>
        </p:spPr>
        <p:txBody>
          <a:bodyPr wrap="square" lIns="0" tIns="0" rIns="0" bIns="0" rtlCol="0" anchor="ctr"/>
          <a:lstStyle/>
          <a:p>
            <a:pPr marL="0" indent="0">
              <a:buNone/>
            </a:pPr>
            <a:r>
              <a:rPr lang="en-US" sz="1300" i="1" dirty="0">
                <a:solidFill>
                  <a:srgbClr val="F4EEE6"/>
                </a:solidFill>
                <a:latin typeface="Garamond" pitchFamily="34" charset="0"/>
                <a:ea typeface="Garamond" pitchFamily="34" charset="-122"/>
                <a:cs typeface="Garamond" pitchFamily="34" charset="-120"/>
              </a:rPr>
              <a:t>richiamata da TAR Lazio, sez. II, 20 ottobre 2025, n. 18004</a:t>
            </a:r>
            <a:endParaRPr lang="en-US" sz="1300" dirty="0"/>
          </a:p>
        </p:txBody>
      </p:sp>
      <p:sp>
        <p:nvSpPr>
          <p:cNvPr id="8" name="Text 6"/>
          <p:cNvSpPr/>
          <p:nvPr/>
        </p:nvSpPr>
        <p:spPr>
          <a:xfrm>
            <a:off x="548640" y="3246120"/>
            <a:ext cx="1097280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La massima</a:t>
            </a:r>
            <a:endParaRPr lang="en-US" sz="1000" dirty="0"/>
          </a:p>
        </p:txBody>
      </p:sp>
      <p:sp>
        <p:nvSpPr>
          <p:cNvPr id="9" name="Text 7"/>
          <p:cNvSpPr/>
          <p:nvPr/>
        </p:nvSpPr>
        <p:spPr>
          <a:xfrm>
            <a:off x="548640" y="3611880"/>
            <a:ext cx="10972800" cy="1097280"/>
          </a:xfrm>
          <a:prstGeom prst="rect">
            <a:avLst/>
          </a:prstGeom>
          <a:noFill/>
          <a:ln/>
        </p:spPr>
        <p:txBody>
          <a:bodyPr wrap="square" lIns="0" tIns="0" rIns="0" bIns="0" rtlCol="0" anchor="t"/>
          <a:lstStyle/>
          <a:p>
            <a:pPr marL="0" indent="0">
              <a:buNone/>
            </a:pPr>
            <a:r>
              <a:rPr lang="en-US" sz="1600" i="1" dirty="0">
                <a:solidFill>
                  <a:srgbClr val="2A2419"/>
                </a:solidFill>
                <a:latin typeface="Garamond" pitchFamily="34" charset="0"/>
                <a:ea typeface="Garamond" pitchFamily="34" charset="-122"/>
                <a:cs typeface="Garamond" pitchFamily="34" charset="-120"/>
              </a:rPr>
              <a:t>«Non può essere accolta una censura che non sia supportata da adeguato principio di prova; né a tali carenze probatorie può supplirsi con i poteri giudiziali istruttori.»</a:t>
            </a:r>
            <a:endParaRPr lang="en-US" sz="1600" dirty="0"/>
          </a:p>
        </p:txBody>
      </p:sp>
      <p:sp>
        <p:nvSpPr>
          <p:cNvPr id="10" name="Shape 8"/>
          <p:cNvSpPr/>
          <p:nvPr/>
        </p:nvSpPr>
        <p:spPr>
          <a:xfrm>
            <a:off x="548640" y="4892040"/>
            <a:ext cx="914400" cy="27432"/>
          </a:xfrm>
          <a:prstGeom prst="rect">
            <a:avLst/>
          </a:prstGeom>
          <a:solidFill>
            <a:srgbClr val="8E6F3E"/>
          </a:solidFill>
          <a:ln/>
        </p:spPr>
      </p:sp>
      <p:sp>
        <p:nvSpPr>
          <p:cNvPr id="11" name="Text 9"/>
          <p:cNvSpPr/>
          <p:nvPr/>
        </p:nvSpPr>
        <p:spPr>
          <a:xfrm>
            <a:off x="548640" y="5074920"/>
            <a:ext cx="10972800" cy="128016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Pur in presenza di fatti non contestati, il giudice — secondo il suo prudente apprezzamento — non ritiene di poter considerare provate le allegazioni di parte non supportate da adeguato principio di prova. L'attivazione dei poteri istruttori si tradurrebbe in una supplenza non consentita dell'onere probatorio.</a:t>
            </a:r>
            <a:endParaRPr lang="en-US" sz="1250" dirty="0"/>
          </a:p>
        </p:txBody>
      </p:sp>
      <p:sp>
        <p:nvSpPr>
          <p:cNvPr id="12" name="Text 10"/>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3" name="Text 11"/>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10 / 16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VII.  DIRITTI SOGGETTIVI</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L'onere della prova riprende vigore</a:t>
            </a:r>
            <a:endParaRPr lang="en-US" sz="3200" dirty="0"/>
          </a:p>
        </p:txBody>
      </p:sp>
      <p:sp>
        <p:nvSpPr>
          <p:cNvPr id="5" name="Text 3"/>
          <p:cNvSpPr/>
          <p:nvPr/>
        </p:nvSpPr>
        <p:spPr>
          <a:xfrm>
            <a:off x="548640" y="2194560"/>
            <a:ext cx="11064240" cy="1188720"/>
          </a:xfrm>
          <a:prstGeom prst="rect">
            <a:avLst/>
          </a:prstGeom>
          <a:noFill/>
          <a:ln/>
        </p:spPr>
        <p:txBody>
          <a:bodyPr wrap="square" lIns="0" tIns="0" rIns="0" bIns="0" rtlCol="0" anchor="t"/>
          <a:lstStyle/>
          <a:p>
            <a:pPr marL="0" indent="0">
              <a:buNone/>
            </a:pPr>
            <a:r>
              <a:rPr lang="en-US" sz="1400" i="1" dirty="0">
                <a:solidFill>
                  <a:srgbClr val="2A2419"/>
                </a:solidFill>
                <a:latin typeface="Calibri" pitchFamily="34" charset="0"/>
                <a:ea typeface="Calibri" pitchFamily="34" charset="-122"/>
                <a:cs typeface="Calibri" pitchFamily="34" charset="-120"/>
              </a:rPr>
              <a:t>Quando la controversia verte su diritti soggettivi, il rapporto è paritario. Le norme processuali non distinguono tra giurisdizione di legittimità ed esclusiva, ma il principio di vicinanza della prova modifica la concreta applicazione dei poteri istruttori.</a:t>
            </a:r>
            <a:endParaRPr lang="en-US" sz="1400" dirty="0"/>
          </a:p>
        </p:txBody>
      </p:sp>
      <p:sp>
        <p:nvSpPr>
          <p:cNvPr id="6" name="Text 4"/>
          <p:cNvSpPr/>
          <p:nvPr/>
        </p:nvSpPr>
        <p:spPr>
          <a:xfrm>
            <a:off x="548640" y="3657600"/>
            <a:ext cx="539496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Regola generale</a:t>
            </a:r>
            <a:endParaRPr lang="en-US" sz="1000" dirty="0"/>
          </a:p>
        </p:txBody>
      </p:sp>
      <p:sp>
        <p:nvSpPr>
          <p:cNvPr id="7" name="Text 5"/>
          <p:cNvSpPr/>
          <p:nvPr/>
        </p:nvSpPr>
        <p:spPr>
          <a:xfrm>
            <a:off x="548640" y="3977640"/>
            <a:ext cx="5394960" cy="164592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L'onere del principio di prova va valutato «con particolare rigore», in relazione ai fatti che rientrano nella disponibilità della </a:t>
            </a:r>
            <a:r>
              <a:rPr lang="en-US" sz="1400" i="1" dirty="0" err="1">
                <a:solidFill>
                  <a:srgbClr val="2A2419"/>
                </a:solidFill>
                <a:latin typeface="Garamond" pitchFamily="34" charset="0"/>
                <a:ea typeface="Garamond" pitchFamily="34" charset="-122"/>
                <a:cs typeface="Garamond" pitchFamily="34" charset="-120"/>
              </a:rPr>
              <a:t>parte</a:t>
            </a:r>
            <a:r>
              <a:rPr lang="en-US" sz="1400" i="1" dirty="0">
                <a:solidFill>
                  <a:srgbClr val="2A2419"/>
                </a:solidFill>
                <a:latin typeface="Garamond" pitchFamily="34" charset="0"/>
                <a:ea typeface="Garamond" pitchFamily="34" charset="-122"/>
                <a:cs typeface="Garamond" pitchFamily="34" charset="-120"/>
              </a:rPr>
              <a:t> (sia essa pubblica o privata).</a:t>
            </a:r>
            <a:endParaRPr lang="en-US" sz="1400" dirty="0"/>
          </a:p>
        </p:txBody>
      </p:sp>
      <p:sp>
        <p:nvSpPr>
          <p:cNvPr id="8" name="Shape 6"/>
          <p:cNvSpPr/>
          <p:nvPr/>
        </p:nvSpPr>
        <p:spPr>
          <a:xfrm>
            <a:off x="6035040" y="3657600"/>
            <a:ext cx="36576" cy="2286000"/>
          </a:xfrm>
          <a:prstGeom prst="rect">
            <a:avLst/>
          </a:prstGeom>
          <a:solidFill>
            <a:srgbClr val="C4B59E"/>
          </a:solidFill>
          <a:ln/>
        </p:spPr>
      </p:sp>
      <p:sp>
        <p:nvSpPr>
          <p:cNvPr id="9" name="Text 7"/>
          <p:cNvSpPr/>
          <p:nvPr/>
        </p:nvSpPr>
        <p:spPr>
          <a:xfrm>
            <a:off x="6263640" y="3657600"/>
            <a:ext cx="5394960" cy="36576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SOCCORSO ISTRUTTORIO = EXTREMA RATIO</a:t>
            </a:r>
            <a:endParaRPr lang="en-US" sz="1000" dirty="0"/>
          </a:p>
        </p:txBody>
      </p:sp>
      <p:sp>
        <p:nvSpPr>
          <p:cNvPr id="10" name="Text 8"/>
          <p:cNvSpPr/>
          <p:nvPr/>
        </p:nvSpPr>
        <p:spPr>
          <a:xfrm>
            <a:off x="6263640" y="3977640"/>
            <a:ext cx="5394960" cy="164592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L'esercizio dei poteri istruttori d'ufficio resta in astratto ammesso, ma deve </a:t>
            </a:r>
            <a:r>
              <a:rPr lang="en-US" sz="1400" i="1" dirty="0" err="1">
                <a:solidFill>
                  <a:srgbClr val="2A2419"/>
                </a:solidFill>
                <a:latin typeface="Garamond" pitchFamily="34" charset="0"/>
                <a:ea typeface="Garamond" pitchFamily="34" charset="-122"/>
                <a:cs typeface="Garamond" pitchFamily="34" charset="-120"/>
              </a:rPr>
              <a:t>costituire</a:t>
            </a:r>
            <a:r>
              <a:rPr lang="en-US" sz="1400" i="1" dirty="0">
                <a:solidFill>
                  <a:srgbClr val="2A2419"/>
                </a:solidFill>
                <a:latin typeface="Garamond" pitchFamily="34" charset="0"/>
                <a:ea typeface="Garamond" pitchFamily="34" charset="-122"/>
                <a:cs typeface="Garamond" pitchFamily="34" charset="-120"/>
              </a:rPr>
              <a:t> </a:t>
            </a:r>
            <a:r>
              <a:rPr lang="en-US" sz="1400" i="1" dirty="0" err="1">
                <a:solidFill>
                  <a:srgbClr val="2A2419"/>
                </a:solidFill>
                <a:latin typeface="Garamond" pitchFamily="34" charset="0"/>
                <a:ea typeface="Garamond" pitchFamily="34" charset="-122"/>
                <a:cs typeface="Garamond" pitchFamily="34" charset="-120"/>
              </a:rPr>
              <a:t>una</a:t>
            </a:r>
            <a:r>
              <a:rPr lang="en-US" sz="1400" i="1" dirty="0">
                <a:solidFill>
                  <a:srgbClr val="2A2419"/>
                </a:solidFill>
                <a:latin typeface="Garamond" pitchFamily="34" charset="0"/>
                <a:ea typeface="Garamond" pitchFamily="34" charset="-122"/>
                <a:cs typeface="Garamond" pitchFamily="34" charset="-120"/>
              </a:rPr>
              <a:t> extrema ratio: solo se la parte, con la dovuta diligenza, non è riuscita ad avere la disponibilità delle prove.</a:t>
            </a:r>
            <a:endParaRPr lang="en-US" sz="1400" dirty="0"/>
          </a:p>
        </p:txBody>
      </p:sp>
      <p:sp>
        <p:nvSpPr>
          <p:cNvPr id="11" name="Shape 9"/>
          <p:cNvSpPr/>
          <p:nvPr/>
        </p:nvSpPr>
        <p:spPr>
          <a:xfrm>
            <a:off x="548640" y="5760720"/>
            <a:ext cx="11064240" cy="45720"/>
          </a:xfrm>
          <a:prstGeom prst="rect">
            <a:avLst/>
          </a:prstGeom>
          <a:solidFill>
            <a:srgbClr val="8E6F3E"/>
          </a:solidFill>
          <a:ln/>
        </p:spPr>
      </p:sp>
      <p:sp>
        <p:nvSpPr>
          <p:cNvPr id="12" name="Text 10"/>
          <p:cNvSpPr/>
          <p:nvPr/>
        </p:nvSpPr>
        <p:spPr>
          <a:xfrm>
            <a:off x="548640" y="5852160"/>
            <a:ext cx="10972800" cy="320040"/>
          </a:xfrm>
          <a:prstGeom prst="rect">
            <a:avLst/>
          </a:prstGeom>
          <a:noFill/>
          <a:ln/>
        </p:spPr>
        <p:txBody>
          <a:bodyPr wrap="square" lIns="0" tIns="0" rIns="0" bIns="0" rtlCol="0" anchor="ctr"/>
          <a:lstStyle/>
          <a:p>
            <a:pPr marL="0" indent="0">
              <a:buNone/>
            </a:pPr>
            <a:r>
              <a:rPr lang="en-US" sz="1100" i="1" dirty="0">
                <a:solidFill>
                  <a:srgbClr val="8C8478"/>
                </a:solidFill>
                <a:latin typeface="Calibri" pitchFamily="34" charset="0"/>
                <a:ea typeface="Calibri" pitchFamily="34" charset="-122"/>
                <a:cs typeface="Calibri" pitchFamily="34" charset="-120"/>
              </a:rPr>
              <a:t>Cons. Stato, sez. IV, n. 560 del 27 luglio 2021</a:t>
            </a:r>
            <a:endParaRPr lang="en-US" sz="1100" dirty="0"/>
          </a:p>
        </p:txBody>
      </p:sp>
      <p:sp>
        <p:nvSpPr>
          <p:cNvPr id="13" name="Text 11"/>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4" name="Text 12"/>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11 / 16</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UN CASO</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Il «danno da paura di ammalarsi»</a:t>
            </a:r>
            <a:endParaRPr lang="en-US" sz="3200" dirty="0"/>
          </a:p>
        </p:txBody>
      </p:sp>
      <p:sp>
        <p:nvSpPr>
          <p:cNvPr id="5" name="Text 3"/>
          <p:cNvSpPr/>
          <p:nvPr/>
        </p:nvSpPr>
        <p:spPr>
          <a:xfrm>
            <a:off x="548640" y="2194560"/>
            <a:ext cx="539496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La vicenda</a:t>
            </a:r>
            <a:endParaRPr lang="en-US" sz="1000" dirty="0"/>
          </a:p>
        </p:txBody>
      </p:sp>
      <p:sp>
        <p:nvSpPr>
          <p:cNvPr id="6" name="Shape 4"/>
          <p:cNvSpPr/>
          <p:nvPr/>
        </p:nvSpPr>
        <p:spPr>
          <a:xfrm>
            <a:off x="548640" y="2560320"/>
            <a:ext cx="457200" cy="22860"/>
          </a:xfrm>
          <a:prstGeom prst="rect">
            <a:avLst/>
          </a:prstGeom>
          <a:solidFill>
            <a:srgbClr val="8E6F3E"/>
          </a:solidFill>
          <a:ln/>
        </p:spPr>
      </p:sp>
      <p:sp>
        <p:nvSpPr>
          <p:cNvPr id="7" name="Text 5"/>
          <p:cNvSpPr/>
          <p:nvPr/>
        </p:nvSpPr>
        <p:spPr>
          <a:xfrm>
            <a:off x="548640" y="2697480"/>
            <a:ext cx="5394960" cy="2286000"/>
          </a:xfrm>
          <a:prstGeom prst="rect">
            <a:avLst/>
          </a:prstGeom>
          <a:noFill/>
          <a:ln/>
        </p:spPr>
        <p:txBody>
          <a:bodyPr wrap="square" lIns="0" tIns="0" rIns="0" bIns="0" rtlCol="0" anchor="t"/>
          <a:lstStyle/>
          <a:p>
            <a:pPr marL="0" indent="0">
              <a:buNone/>
            </a:pPr>
            <a:r>
              <a:rPr lang="en-US" sz="1300" dirty="0">
                <a:solidFill>
                  <a:srgbClr val="2A2419"/>
                </a:solidFill>
                <a:latin typeface="Calibri" pitchFamily="34" charset="0"/>
                <a:ea typeface="Calibri" pitchFamily="34" charset="-122"/>
                <a:cs typeface="Calibri" pitchFamily="34" charset="-120"/>
              </a:rPr>
              <a:t>Ricorso collettivo ex art. 30 c.p.a. per il risarcimento di danni non patrimoniali quantificati in misura equitativa: «paura di ammalarsi» e «patema d'animo», derivanti dalla denunciata violazione degli obblighi euro-unitari in materia di riduzione delle polveri sottili.</a:t>
            </a:r>
            <a:endParaRPr lang="en-US" sz="1300" dirty="0"/>
          </a:p>
        </p:txBody>
      </p:sp>
      <p:sp>
        <p:nvSpPr>
          <p:cNvPr id="8" name="Text 6"/>
          <p:cNvSpPr/>
          <p:nvPr/>
        </p:nvSpPr>
        <p:spPr>
          <a:xfrm>
            <a:off x="6263640" y="2194560"/>
            <a:ext cx="539496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L'esito</a:t>
            </a:r>
            <a:endParaRPr lang="en-US" sz="1000" dirty="0"/>
          </a:p>
        </p:txBody>
      </p:sp>
      <p:sp>
        <p:nvSpPr>
          <p:cNvPr id="9" name="Shape 7"/>
          <p:cNvSpPr/>
          <p:nvPr/>
        </p:nvSpPr>
        <p:spPr>
          <a:xfrm>
            <a:off x="6263640" y="2560320"/>
            <a:ext cx="457200" cy="22860"/>
          </a:xfrm>
          <a:prstGeom prst="rect">
            <a:avLst/>
          </a:prstGeom>
          <a:solidFill>
            <a:srgbClr val="6B1F2E"/>
          </a:solidFill>
          <a:ln/>
        </p:spPr>
      </p:sp>
      <p:sp>
        <p:nvSpPr>
          <p:cNvPr id="10" name="Text 8"/>
          <p:cNvSpPr/>
          <p:nvPr/>
        </p:nvSpPr>
        <p:spPr>
          <a:xfrm>
            <a:off x="6263640" y="2697480"/>
            <a:ext cx="5394960" cy="2377440"/>
          </a:xfrm>
          <a:prstGeom prst="rect">
            <a:avLst/>
          </a:prstGeom>
          <a:noFill/>
          <a:ln/>
        </p:spPr>
        <p:txBody>
          <a:bodyPr wrap="square" lIns="0" tIns="0" rIns="0" bIns="0" rtlCol="0" anchor="t"/>
          <a:lstStyle/>
          <a:p>
            <a:pPr marL="0" indent="0">
              <a:spcAft>
                <a:spcPts val="400"/>
              </a:spcAft>
              <a:buNone/>
            </a:pPr>
            <a:r>
              <a:rPr lang="en-US" sz="1800" b="1" i="1" dirty="0">
                <a:solidFill>
                  <a:srgbClr val="6B1F2E"/>
                </a:solidFill>
                <a:latin typeface="Garamond" pitchFamily="34" charset="0"/>
                <a:ea typeface="Garamond" pitchFamily="34" charset="-122"/>
                <a:cs typeface="Garamond" pitchFamily="34" charset="-120"/>
              </a:rPr>
              <a:t>Risarcimento negato.</a:t>
            </a:r>
            <a:r>
              <a:rPr lang="en-US" sz="1300" dirty="0">
                <a:solidFill>
                  <a:srgbClr val="2A2419"/>
                </a:solidFill>
                <a:latin typeface="Calibri" pitchFamily="34" charset="0"/>
                <a:ea typeface="Calibri" pitchFamily="34" charset="-122"/>
                <a:cs typeface="Calibri" pitchFamily="34" charset="-120"/>
              </a:rPr>
              <a:t>  Il danno non è stato ritenuto provato. Nel giudizio risarcitorio, il principio dispositivo opera con pienezza e le carenze probatorie non possono essere colmate neppure con una CTU.</a:t>
            </a:r>
            <a:endParaRPr lang="en-US" sz="1800" dirty="0"/>
          </a:p>
        </p:txBody>
      </p:sp>
      <p:sp>
        <p:nvSpPr>
          <p:cNvPr id="11" name="Shape 9"/>
          <p:cNvSpPr/>
          <p:nvPr/>
        </p:nvSpPr>
        <p:spPr>
          <a:xfrm>
            <a:off x="548640" y="5349240"/>
            <a:ext cx="11064240" cy="27432"/>
          </a:xfrm>
          <a:prstGeom prst="rect">
            <a:avLst/>
          </a:prstGeom>
          <a:solidFill>
            <a:srgbClr val="8E6F3E"/>
          </a:solidFill>
          <a:ln/>
        </p:spPr>
      </p:sp>
      <p:sp>
        <p:nvSpPr>
          <p:cNvPr id="12" name="Text 10"/>
          <p:cNvSpPr/>
          <p:nvPr/>
        </p:nvSpPr>
        <p:spPr>
          <a:xfrm>
            <a:off x="548640" y="5486400"/>
            <a:ext cx="11064240" cy="73152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Il giudizio risarcitorio è il caso tipico in cui l'onere della prova riprende il suo pieno vigore. Senza principio di prova, non c'è soccorso istruttorio possibile.</a:t>
            </a:r>
            <a:endParaRPr lang="en-US" sz="1400" dirty="0"/>
          </a:p>
        </p:txBody>
      </p:sp>
      <p:sp>
        <p:nvSpPr>
          <p:cNvPr id="13" name="Text 11"/>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4" name="Text 12"/>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12 / 16</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VOCI DISSENZIENTI</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Una posizione che si discosta</a:t>
            </a:r>
            <a:endParaRPr lang="en-US" sz="3200" dirty="0"/>
          </a:p>
        </p:txBody>
      </p:sp>
      <p:sp>
        <p:nvSpPr>
          <p:cNvPr id="5" name="Shape 3"/>
          <p:cNvSpPr/>
          <p:nvPr/>
        </p:nvSpPr>
        <p:spPr>
          <a:xfrm>
            <a:off x="548640" y="1965960"/>
            <a:ext cx="11064240" cy="1124712"/>
          </a:xfrm>
          <a:prstGeom prst="rect">
            <a:avLst/>
          </a:prstGeom>
          <a:solidFill>
            <a:srgbClr val="6B1F2E"/>
          </a:solidFill>
          <a:ln/>
        </p:spPr>
      </p:sp>
      <p:sp>
        <p:nvSpPr>
          <p:cNvPr id="6" name="Text 4"/>
          <p:cNvSpPr/>
          <p:nvPr/>
        </p:nvSpPr>
        <p:spPr>
          <a:xfrm>
            <a:off x="777240" y="2286000"/>
            <a:ext cx="10698480" cy="320040"/>
          </a:xfrm>
          <a:prstGeom prst="rect">
            <a:avLst/>
          </a:prstGeom>
          <a:noFill/>
          <a:ln/>
        </p:spPr>
        <p:txBody>
          <a:bodyPr wrap="square" lIns="0" tIns="0" rIns="0" bIns="0" rtlCol="0" anchor="ctr"/>
          <a:lstStyle/>
          <a:p>
            <a:pPr marL="0" indent="0">
              <a:buNone/>
            </a:pPr>
            <a:r>
              <a:rPr lang="en-US" sz="1200" b="1" kern="0" spc="600" dirty="0">
                <a:solidFill>
                  <a:srgbClr val="8E6F3E"/>
                </a:solidFill>
                <a:latin typeface="Calibri" pitchFamily="34" charset="0"/>
                <a:ea typeface="Calibri" pitchFamily="34" charset="-122"/>
                <a:cs typeface="Calibri" pitchFamily="34" charset="-120"/>
              </a:rPr>
              <a:t>C.G.A.R.S.  ·  3 GIUGNO 2025, N. 411</a:t>
            </a:r>
            <a:endParaRPr lang="en-US" sz="1200" dirty="0"/>
          </a:p>
        </p:txBody>
      </p:sp>
      <p:sp>
        <p:nvSpPr>
          <p:cNvPr id="7" name="Text 5"/>
          <p:cNvSpPr/>
          <p:nvPr/>
        </p:nvSpPr>
        <p:spPr>
          <a:xfrm>
            <a:off x="777240" y="2606040"/>
            <a:ext cx="10698480" cy="320040"/>
          </a:xfrm>
          <a:prstGeom prst="rect">
            <a:avLst/>
          </a:prstGeom>
          <a:noFill/>
          <a:ln/>
        </p:spPr>
        <p:txBody>
          <a:bodyPr wrap="square" lIns="0" tIns="0" rIns="0" bIns="0" rtlCol="0" anchor="ctr"/>
          <a:lstStyle/>
          <a:p>
            <a:pPr marL="0" indent="0">
              <a:buNone/>
            </a:pPr>
            <a:r>
              <a:rPr lang="en-US" sz="1400" i="1" dirty="0">
                <a:solidFill>
                  <a:srgbClr val="F4EEE6"/>
                </a:solidFill>
                <a:latin typeface="Garamond" pitchFamily="34" charset="0"/>
                <a:ea typeface="Garamond" pitchFamily="34" charset="-122"/>
                <a:cs typeface="Garamond" pitchFamily="34" charset="-120"/>
              </a:rPr>
              <a:t>Diritto al compenso per ore di straordinario — giurisdizione esclusiva</a:t>
            </a:r>
            <a:endParaRPr lang="en-US" sz="1400" dirty="0"/>
          </a:p>
        </p:txBody>
      </p:sp>
      <p:sp>
        <p:nvSpPr>
          <p:cNvPr id="8" name="Text 6"/>
          <p:cNvSpPr/>
          <p:nvPr/>
        </p:nvSpPr>
        <p:spPr>
          <a:xfrm>
            <a:off x="548640" y="3246120"/>
            <a:ext cx="1097280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La tesi</a:t>
            </a:r>
            <a:endParaRPr lang="en-US" sz="1000" dirty="0"/>
          </a:p>
        </p:txBody>
      </p:sp>
      <p:sp>
        <p:nvSpPr>
          <p:cNvPr id="9" name="Text 7"/>
          <p:cNvSpPr/>
          <p:nvPr/>
        </p:nvSpPr>
        <p:spPr>
          <a:xfrm>
            <a:off x="548640" y="3611880"/>
            <a:ext cx="10972800" cy="164592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Nelle controversie su diritti soggettivi devolute alla giurisdizione esclusiva, il sistema dispositivo con metodo acquisitivo «resta necessariamente limitato alla giurisdizione generale di legittimità ovvero alla giurisdizione esclusiva ove si faccia valere un interesse legittimo».</a:t>
            </a:r>
            <a:endParaRPr lang="en-US" sz="1400" dirty="0"/>
          </a:p>
        </p:txBody>
      </p:sp>
      <p:sp>
        <p:nvSpPr>
          <p:cNvPr id="10" name="Shape 8"/>
          <p:cNvSpPr/>
          <p:nvPr/>
        </p:nvSpPr>
        <p:spPr>
          <a:xfrm>
            <a:off x="548640" y="5440680"/>
            <a:ext cx="914400" cy="27432"/>
          </a:xfrm>
          <a:prstGeom prst="rect">
            <a:avLst/>
          </a:prstGeom>
          <a:solidFill>
            <a:srgbClr val="8E6F3E"/>
          </a:solidFill>
          <a:ln/>
        </p:spPr>
      </p:sp>
      <p:sp>
        <p:nvSpPr>
          <p:cNvPr id="11" name="Text 9"/>
          <p:cNvSpPr/>
          <p:nvPr/>
        </p:nvSpPr>
        <p:spPr>
          <a:xfrm>
            <a:off x="548640" y="5623560"/>
            <a:ext cx="10972800" cy="548640"/>
          </a:xfrm>
          <a:prstGeom prst="rect">
            <a:avLst/>
          </a:prstGeom>
          <a:noFill/>
          <a:ln/>
        </p:spPr>
        <p:txBody>
          <a:bodyPr wrap="square" lIns="0" tIns="0" rIns="0" bIns="0" rtlCol="0" anchor="t"/>
          <a:lstStyle/>
          <a:p>
            <a:pPr marL="0" indent="0">
              <a:buNone/>
            </a:pPr>
            <a:r>
              <a:rPr lang="en-US" sz="1300" dirty="0">
                <a:solidFill>
                  <a:srgbClr val="2A2419"/>
                </a:solidFill>
                <a:latin typeface="Calibri" pitchFamily="34" charset="0"/>
                <a:ea typeface="Calibri" pitchFamily="34" charset="-122"/>
                <a:cs typeface="Calibri" pitchFamily="34" charset="-120"/>
              </a:rPr>
              <a:t>Per il C.G.A.R.S., nei diritti soggettivi opera pienamente l'art. 2697 c.c., senza temperamenti.</a:t>
            </a:r>
            <a:endParaRPr lang="en-US" sz="1300" dirty="0"/>
          </a:p>
        </p:txBody>
      </p:sp>
      <p:sp>
        <p:nvSpPr>
          <p:cNvPr id="12" name="Text 10"/>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3" name="Text 11"/>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13 / 16</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RASSEGNA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Applicazioni giurisprudenziali recenti</a:t>
            </a:r>
            <a:endParaRPr lang="en-US" sz="3200" dirty="0"/>
          </a:p>
        </p:txBody>
      </p:sp>
      <p:sp>
        <p:nvSpPr>
          <p:cNvPr id="5" name="Shape 3"/>
          <p:cNvSpPr/>
          <p:nvPr/>
        </p:nvSpPr>
        <p:spPr>
          <a:xfrm>
            <a:off x="548640" y="2377440"/>
            <a:ext cx="45720" cy="1005840"/>
          </a:xfrm>
          <a:prstGeom prst="rect">
            <a:avLst/>
          </a:prstGeom>
          <a:solidFill>
            <a:srgbClr val="8E6F3E"/>
          </a:solidFill>
          <a:ln/>
        </p:spPr>
      </p:sp>
      <p:sp>
        <p:nvSpPr>
          <p:cNvPr id="6" name="Text 4"/>
          <p:cNvSpPr/>
          <p:nvPr/>
        </p:nvSpPr>
        <p:spPr>
          <a:xfrm>
            <a:off x="731520" y="228600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Cons. Stato sez. VI, n. 808/2026</a:t>
            </a:r>
            <a:endParaRPr lang="en-US" sz="1300" dirty="0"/>
          </a:p>
        </p:txBody>
      </p:sp>
      <p:sp>
        <p:nvSpPr>
          <p:cNvPr id="7" name="Text 5"/>
          <p:cNvSpPr/>
          <p:nvPr/>
        </p:nvSpPr>
        <p:spPr>
          <a:xfrm>
            <a:off x="731520" y="274320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Onere probatorio sulla notifica della cartella e limiti del divieto di ultrapetizione.</a:t>
            </a:r>
            <a:endParaRPr lang="en-US" sz="1150" dirty="0"/>
          </a:p>
        </p:txBody>
      </p:sp>
      <p:sp>
        <p:nvSpPr>
          <p:cNvPr id="8" name="Shape 6"/>
          <p:cNvSpPr/>
          <p:nvPr/>
        </p:nvSpPr>
        <p:spPr>
          <a:xfrm>
            <a:off x="6172200" y="2377440"/>
            <a:ext cx="45720" cy="1005840"/>
          </a:xfrm>
          <a:prstGeom prst="rect">
            <a:avLst/>
          </a:prstGeom>
          <a:solidFill>
            <a:srgbClr val="8E6F3E"/>
          </a:solidFill>
          <a:ln/>
        </p:spPr>
      </p:sp>
      <p:sp>
        <p:nvSpPr>
          <p:cNvPr id="9" name="Text 7"/>
          <p:cNvSpPr/>
          <p:nvPr/>
        </p:nvSpPr>
        <p:spPr>
          <a:xfrm>
            <a:off x="6355080" y="228600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Cons. Stato sez. V, n. 5786/2023</a:t>
            </a:r>
            <a:endParaRPr lang="en-US" sz="1300" dirty="0"/>
          </a:p>
        </p:txBody>
      </p:sp>
      <p:sp>
        <p:nvSpPr>
          <p:cNvPr id="10" name="Text 8"/>
          <p:cNvSpPr/>
          <p:nvPr/>
        </p:nvSpPr>
        <p:spPr>
          <a:xfrm>
            <a:off x="6355080" y="274320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Poteri istruttori del giudice amministrativo.</a:t>
            </a:r>
            <a:endParaRPr lang="en-US" sz="1150" dirty="0"/>
          </a:p>
        </p:txBody>
      </p:sp>
      <p:sp>
        <p:nvSpPr>
          <p:cNvPr id="11" name="Shape 9"/>
          <p:cNvSpPr/>
          <p:nvPr/>
        </p:nvSpPr>
        <p:spPr>
          <a:xfrm>
            <a:off x="548640" y="3703320"/>
            <a:ext cx="45720" cy="1005840"/>
          </a:xfrm>
          <a:prstGeom prst="rect">
            <a:avLst/>
          </a:prstGeom>
          <a:solidFill>
            <a:srgbClr val="8E6F3E"/>
          </a:solidFill>
          <a:ln/>
        </p:spPr>
      </p:sp>
      <p:sp>
        <p:nvSpPr>
          <p:cNvPr id="12" name="Text 10"/>
          <p:cNvSpPr/>
          <p:nvPr/>
        </p:nvSpPr>
        <p:spPr>
          <a:xfrm>
            <a:off x="731520" y="361188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TAR Lazio sez. II, n. 22611/2025</a:t>
            </a:r>
            <a:endParaRPr lang="en-US" sz="1300" dirty="0"/>
          </a:p>
        </p:txBody>
      </p:sp>
      <p:sp>
        <p:nvSpPr>
          <p:cNvPr id="13" name="Text 11"/>
          <p:cNvSpPr/>
          <p:nvPr/>
        </p:nvSpPr>
        <p:spPr>
          <a:xfrm>
            <a:off x="731520" y="406908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Strumenti istruttori del c.p.c. (artt. 210-211) e diritto di accesso.</a:t>
            </a:r>
            <a:endParaRPr lang="en-US" sz="1150" dirty="0"/>
          </a:p>
        </p:txBody>
      </p:sp>
      <p:sp>
        <p:nvSpPr>
          <p:cNvPr id="14" name="Shape 12"/>
          <p:cNvSpPr/>
          <p:nvPr/>
        </p:nvSpPr>
        <p:spPr>
          <a:xfrm>
            <a:off x="6172200" y="3703320"/>
            <a:ext cx="45720" cy="1005840"/>
          </a:xfrm>
          <a:prstGeom prst="rect">
            <a:avLst/>
          </a:prstGeom>
          <a:solidFill>
            <a:srgbClr val="8E6F3E"/>
          </a:solidFill>
          <a:ln/>
        </p:spPr>
      </p:sp>
      <p:sp>
        <p:nvSpPr>
          <p:cNvPr id="15" name="Text 13"/>
          <p:cNvSpPr/>
          <p:nvPr/>
        </p:nvSpPr>
        <p:spPr>
          <a:xfrm>
            <a:off x="6355080" y="361188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TAR Lazio sez. II, n. 18004/2025</a:t>
            </a:r>
            <a:endParaRPr lang="en-US" sz="1300" dirty="0"/>
          </a:p>
        </p:txBody>
      </p:sp>
      <p:sp>
        <p:nvSpPr>
          <p:cNvPr id="16" name="Text 14"/>
          <p:cNvSpPr/>
          <p:nvPr/>
        </p:nvSpPr>
        <p:spPr>
          <a:xfrm>
            <a:off x="6355080" y="406908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Le carenze probatorie non possono essere compensate dai poteri del giudice.</a:t>
            </a:r>
            <a:endParaRPr lang="en-US" sz="1150" dirty="0"/>
          </a:p>
        </p:txBody>
      </p:sp>
      <p:sp>
        <p:nvSpPr>
          <p:cNvPr id="17" name="Shape 15"/>
          <p:cNvSpPr/>
          <p:nvPr/>
        </p:nvSpPr>
        <p:spPr>
          <a:xfrm>
            <a:off x="548640" y="5029200"/>
            <a:ext cx="45720" cy="1005840"/>
          </a:xfrm>
          <a:prstGeom prst="rect">
            <a:avLst/>
          </a:prstGeom>
          <a:solidFill>
            <a:srgbClr val="8E6F3E"/>
          </a:solidFill>
          <a:ln/>
        </p:spPr>
      </p:sp>
      <p:sp>
        <p:nvSpPr>
          <p:cNvPr id="18" name="Text 16"/>
          <p:cNvSpPr/>
          <p:nvPr/>
        </p:nvSpPr>
        <p:spPr>
          <a:xfrm>
            <a:off x="731520" y="493776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TAR Lazio sez. III, n. 10915/2025</a:t>
            </a:r>
            <a:endParaRPr lang="en-US" sz="1300" dirty="0"/>
          </a:p>
        </p:txBody>
      </p:sp>
      <p:sp>
        <p:nvSpPr>
          <p:cNvPr id="19" name="Text 17"/>
          <p:cNvSpPr/>
          <p:nvPr/>
        </p:nvSpPr>
        <p:spPr>
          <a:xfrm>
            <a:off x="731520" y="539496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Onere probatorio del ricorrente come presupposto dei poteri istruttori.</a:t>
            </a:r>
            <a:endParaRPr lang="en-US" sz="1150" dirty="0"/>
          </a:p>
        </p:txBody>
      </p:sp>
      <p:sp>
        <p:nvSpPr>
          <p:cNvPr id="20" name="Shape 18"/>
          <p:cNvSpPr/>
          <p:nvPr/>
        </p:nvSpPr>
        <p:spPr>
          <a:xfrm>
            <a:off x="6172200" y="5029200"/>
            <a:ext cx="45720" cy="1005840"/>
          </a:xfrm>
          <a:prstGeom prst="rect">
            <a:avLst/>
          </a:prstGeom>
          <a:solidFill>
            <a:srgbClr val="8E6F3E"/>
          </a:solidFill>
          <a:ln/>
        </p:spPr>
      </p:sp>
      <p:sp>
        <p:nvSpPr>
          <p:cNvPr id="21" name="Text 19"/>
          <p:cNvSpPr/>
          <p:nvPr/>
        </p:nvSpPr>
        <p:spPr>
          <a:xfrm>
            <a:off x="6355080" y="4937760"/>
            <a:ext cx="5212080" cy="411480"/>
          </a:xfrm>
          <a:prstGeom prst="rect">
            <a:avLst/>
          </a:prstGeom>
          <a:noFill/>
          <a:ln/>
        </p:spPr>
        <p:txBody>
          <a:bodyPr wrap="square" lIns="0" tIns="0" rIns="0" bIns="0" rtlCol="0" anchor="ctr"/>
          <a:lstStyle/>
          <a:p>
            <a:pPr marL="0" indent="0">
              <a:buNone/>
            </a:pPr>
            <a:r>
              <a:rPr lang="en-US" sz="1300" b="1" i="1" dirty="0">
                <a:solidFill>
                  <a:srgbClr val="6B1F2E"/>
                </a:solidFill>
                <a:latin typeface="Garamond" pitchFamily="34" charset="0"/>
                <a:ea typeface="Garamond" pitchFamily="34" charset="-122"/>
                <a:cs typeface="Garamond" pitchFamily="34" charset="-120"/>
              </a:rPr>
              <a:t>TAR Sardegna sez. II, n. 936/2024</a:t>
            </a:r>
            <a:endParaRPr lang="en-US" sz="1300" dirty="0"/>
          </a:p>
        </p:txBody>
      </p:sp>
      <p:sp>
        <p:nvSpPr>
          <p:cNvPr id="22" name="Text 20"/>
          <p:cNvSpPr/>
          <p:nvPr/>
        </p:nvSpPr>
        <p:spPr>
          <a:xfrm>
            <a:off x="6355080" y="5394960"/>
            <a:ext cx="5212080" cy="777240"/>
          </a:xfrm>
          <a:prstGeom prst="rect">
            <a:avLst/>
          </a:prstGeom>
          <a:noFill/>
          <a:ln/>
        </p:spPr>
        <p:txBody>
          <a:bodyPr wrap="square" lIns="0" tIns="0" rIns="0" bIns="0" rtlCol="0" anchor="t"/>
          <a:lstStyle/>
          <a:p>
            <a:pPr marL="0" indent="0">
              <a:buNone/>
            </a:pPr>
            <a:r>
              <a:rPr lang="en-US" sz="1150" dirty="0">
                <a:solidFill>
                  <a:srgbClr val="2A2419"/>
                </a:solidFill>
                <a:latin typeface="Calibri" pitchFamily="34" charset="0"/>
                <a:ea typeface="Calibri" pitchFamily="34" charset="-122"/>
                <a:cs typeface="Calibri" pitchFamily="34" charset="-120"/>
              </a:rPr>
              <a:t>Sul principio di non contestazione nel processo amministrativo.</a:t>
            </a:r>
            <a:endParaRPr lang="en-US" sz="1150" dirty="0"/>
          </a:p>
        </p:txBody>
      </p:sp>
      <p:sp>
        <p:nvSpPr>
          <p:cNvPr id="23" name="Text 21"/>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24" name="Text 22"/>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14 / 16</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VIII.  I MEZZI DI PROVA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Lo strumentario dell'art. 63 c.p.a.</a:t>
            </a:r>
            <a:endParaRPr lang="en-US" sz="3200" dirty="0"/>
          </a:p>
        </p:txBody>
      </p:sp>
      <p:sp>
        <p:nvSpPr>
          <p:cNvPr id="5" name="Text 3"/>
          <p:cNvSpPr/>
          <p:nvPr/>
        </p:nvSpPr>
        <p:spPr>
          <a:xfrm>
            <a:off x="548640" y="2240280"/>
            <a:ext cx="822960" cy="640080"/>
          </a:xfrm>
          <a:prstGeom prst="rect">
            <a:avLst/>
          </a:prstGeom>
          <a:noFill/>
          <a:ln/>
        </p:spPr>
        <p:txBody>
          <a:bodyPr wrap="square" lIns="0" tIns="0" rIns="0" bIns="0" rtlCol="0" anchor="t"/>
          <a:lstStyle/>
          <a:p>
            <a:pPr marL="0" indent="0">
              <a:buNone/>
            </a:pPr>
            <a:r>
              <a:rPr lang="en-US" sz="2400" i="1" dirty="0">
                <a:solidFill>
                  <a:srgbClr val="8E6F3E"/>
                </a:solidFill>
                <a:latin typeface="Garamond" pitchFamily="34" charset="0"/>
                <a:ea typeface="Garamond" pitchFamily="34" charset="-122"/>
                <a:cs typeface="Garamond" pitchFamily="34" charset="-120"/>
              </a:rPr>
              <a:t>I</a:t>
            </a:r>
            <a:endParaRPr lang="en-US" sz="2400" dirty="0"/>
          </a:p>
        </p:txBody>
      </p:sp>
      <p:sp>
        <p:nvSpPr>
          <p:cNvPr id="6" name="Shape 4"/>
          <p:cNvSpPr/>
          <p:nvPr/>
        </p:nvSpPr>
        <p:spPr>
          <a:xfrm>
            <a:off x="1417320" y="2258568"/>
            <a:ext cx="36576" cy="658368"/>
          </a:xfrm>
          <a:prstGeom prst="rect">
            <a:avLst/>
          </a:prstGeom>
          <a:solidFill>
            <a:srgbClr val="C4B59E"/>
          </a:solidFill>
          <a:ln/>
        </p:spPr>
      </p:sp>
      <p:sp>
        <p:nvSpPr>
          <p:cNvPr id="7" name="Text 5"/>
          <p:cNvSpPr/>
          <p:nvPr/>
        </p:nvSpPr>
        <p:spPr>
          <a:xfrm>
            <a:off x="1600200" y="2258568"/>
            <a:ext cx="457200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Chiarimenti e documenti</a:t>
            </a:r>
            <a:endParaRPr lang="en-US" sz="1600" dirty="0"/>
          </a:p>
        </p:txBody>
      </p:sp>
      <p:sp>
        <p:nvSpPr>
          <p:cNvPr id="8" name="Text 6"/>
          <p:cNvSpPr/>
          <p:nvPr/>
        </p:nvSpPr>
        <p:spPr>
          <a:xfrm>
            <a:off x="6355080" y="2286000"/>
            <a:ext cx="5303520" cy="6400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Il giudice li chiede d'ufficio (co. 1).</a:t>
            </a:r>
            <a:endParaRPr lang="en-US" sz="1200" dirty="0"/>
          </a:p>
        </p:txBody>
      </p:sp>
      <p:sp>
        <p:nvSpPr>
          <p:cNvPr id="9" name="Text 7"/>
          <p:cNvSpPr/>
          <p:nvPr/>
        </p:nvSpPr>
        <p:spPr>
          <a:xfrm>
            <a:off x="548640" y="3044952"/>
            <a:ext cx="822960" cy="640080"/>
          </a:xfrm>
          <a:prstGeom prst="rect">
            <a:avLst/>
          </a:prstGeom>
          <a:noFill/>
          <a:ln/>
        </p:spPr>
        <p:txBody>
          <a:bodyPr wrap="square" lIns="0" tIns="0" rIns="0" bIns="0" rtlCol="0" anchor="t"/>
          <a:lstStyle/>
          <a:p>
            <a:pPr marL="0" indent="0">
              <a:buNone/>
            </a:pPr>
            <a:r>
              <a:rPr lang="en-US" sz="2400" i="1" dirty="0">
                <a:solidFill>
                  <a:srgbClr val="8E6F3E"/>
                </a:solidFill>
                <a:latin typeface="Garamond" pitchFamily="34" charset="0"/>
                <a:ea typeface="Garamond" pitchFamily="34" charset="-122"/>
                <a:cs typeface="Garamond" pitchFamily="34" charset="-120"/>
              </a:rPr>
              <a:t>II</a:t>
            </a:r>
            <a:endParaRPr lang="en-US" sz="2400" dirty="0"/>
          </a:p>
        </p:txBody>
      </p:sp>
      <p:sp>
        <p:nvSpPr>
          <p:cNvPr id="10" name="Shape 8"/>
          <p:cNvSpPr/>
          <p:nvPr/>
        </p:nvSpPr>
        <p:spPr>
          <a:xfrm>
            <a:off x="1417320" y="3063240"/>
            <a:ext cx="36576" cy="658368"/>
          </a:xfrm>
          <a:prstGeom prst="rect">
            <a:avLst/>
          </a:prstGeom>
          <a:solidFill>
            <a:srgbClr val="C4B59E"/>
          </a:solidFill>
          <a:ln/>
        </p:spPr>
      </p:sp>
      <p:sp>
        <p:nvSpPr>
          <p:cNvPr id="11" name="Text 9"/>
          <p:cNvSpPr/>
          <p:nvPr/>
        </p:nvSpPr>
        <p:spPr>
          <a:xfrm>
            <a:off x="1600200" y="3063240"/>
            <a:ext cx="457200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Esibizione e ispezione</a:t>
            </a:r>
            <a:endParaRPr lang="en-US" sz="1600" dirty="0"/>
          </a:p>
        </p:txBody>
      </p:sp>
      <p:sp>
        <p:nvSpPr>
          <p:cNvPr id="12" name="Text 10"/>
          <p:cNvSpPr/>
          <p:nvPr/>
        </p:nvSpPr>
        <p:spPr>
          <a:xfrm>
            <a:off x="6355080" y="3090672"/>
            <a:ext cx="5303520" cy="6400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Anche a terzi, ex artt. 210 ss. e 118 c.p.c. (co. 2).</a:t>
            </a:r>
            <a:endParaRPr lang="en-US" sz="1200" dirty="0"/>
          </a:p>
        </p:txBody>
      </p:sp>
      <p:sp>
        <p:nvSpPr>
          <p:cNvPr id="13" name="Text 11"/>
          <p:cNvSpPr/>
          <p:nvPr/>
        </p:nvSpPr>
        <p:spPr>
          <a:xfrm>
            <a:off x="548640" y="3849624"/>
            <a:ext cx="822960" cy="640080"/>
          </a:xfrm>
          <a:prstGeom prst="rect">
            <a:avLst/>
          </a:prstGeom>
          <a:noFill/>
          <a:ln/>
        </p:spPr>
        <p:txBody>
          <a:bodyPr wrap="square" lIns="0" tIns="0" rIns="0" bIns="0" rtlCol="0" anchor="t"/>
          <a:lstStyle/>
          <a:p>
            <a:pPr marL="0" indent="0">
              <a:buNone/>
            </a:pPr>
            <a:r>
              <a:rPr lang="en-US" sz="2400" i="1" dirty="0">
                <a:solidFill>
                  <a:srgbClr val="8E6F3E"/>
                </a:solidFill>
                <a:latin typeface="Garamond" pitchFamily="34" charset="0"/>
                <a:ea typeface="Garamond" pitchFamily="34" charset="-122"/>
                <a:cs typeface="Garamond" pitchFamily="34" charset="-120"/>
              </a:rPr>
              <a:t>III</a:t>
            </a:r>
            <a:endParaRPr lang="en-US" sz="2400" dirty="0"/>
          </a:p>
        </p:txBody>
      </p:sp>
      <p:sp>
        <p:nvSpPr>
          <p:cNvPr id="14" name="Shape 12"/>
          <p:cNvSpPr/>
          <p:nvPr/>
        </p:nvSpPr>
        <p:spPr>
          <a:xfrm>
            <a:off x="1417320" y="3867912"/>
            <a:ext cx="36576" cy="658368"/>
          </a:xfrm>
          <a:prstGeom prst="rect">
            <a:avLst/>
          </a:prstGeom>
          <a:solidFill>
            <a:srgbClr val="C4B59E"/>
          </a:solidFill>
          <a:ln/>
        </p:spPr>
      </p:sp>
      <p:sp>
        <p:nvSpPr>
          <p:cNvPr id="15" name="Text 13"/>
          <p:cNvSpPr/>
          <p:nvPr/>
        </p:nvSpPr>
        <p:spPr>
          <a:xfrm>
            <a:off x="1600200" y="3867912"/>
            <a:ext cx="457200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Prova testimoniale</a:t>
            </a:r>
            <a:endParaRPr lang="en-US" sz="1600" dirty="0"/>
          </a:p>
        </p:txBody>
      </p:sp>
      <p:sp>
        <p:nvSpPr>
          <p:cNvPr id="16" name="Text 14"/>
          <p:cNvSpPr/>
          <p:nvPr/>
        </p:nvSpPr>
        <p:spPr>
          <a:xfrm>
            <a:off x="6355080" y="3895344"/>
            <a:ext cx="5303520" cy="6400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Su istanza di parte, sempre in forma scritta (co. 3).</a:t>
            </a:r>
            <a:endParaRPr lang="en-US" sz="1200" dirty="0"/>
          </a:p>
        </p:txBody>
      </p:sp>
      <p:sp>
        <p:nvSpPr>
          <p:cNvPr id="17" name="Text 15"/>
          <p:cNvSpPr/>
          <p:nvPr/>
        </p:nvSpPr>
        <p:spPr>
          <a:xfrm>
            <a:off x="548640" y="4654296"/>
            <a:ext cx="822960" cy="640080"/>
          </a:xfrm>
          <a:prstGeom prst="rect">
            <a:avLst/>
          </a:prstGeom>
          <a:noFill/>
          <a:ln/>
        </p:spPr>
        <p:txBody>
          <a:bodyPr wrap="square" lIns="0" tIns="0" rIns="0" bIns="0" rtlCol="0" anchor="t"/>
          <a:lstStyle/>
          <a:p>
            <a:pPr marL="0" indent="0">
              <a:buNone/>
            </a:pPr>
            <a:r>
              <a:rPr lang="en-US" sz="2400" i="1" dirty="0">
                <a:solidFill>
                  <a:srgbClr val="8E6F3E"/>
                </a:solidFill>
                <a:latin typeface="Garamond" pitchFamily="34" charset="0"/>
                <a:ea typeface="Garamond" pitchFamily="34" charset="-122"/>
                <a:cs typeface="Garamond" pitchFamily="34" charset="-120"/>
              </a:rPr>
              <a:t>IV</a:t>
            </a:r>
            <a:endParaRPr lang="en-US" sz="2400" dirty="0"/>
          </a:p>
        </p:txBody>
      </p:sp>
      <p:sp>
        <p:nvSpPr>
          <p:cNvPr id="18" name="Shape 16"/>
          <p:cNvSpPr/>
          <p:nvPr/>
        </p:nvSpPr>
        <p:spPr>
          <a:xfrm>
            <a:off x="1417320" y="4672584"/>
            <a:ext cx="36576" cy="658368"/>
          </a:xfrm>
          <a:prstGeom prst="rect">
            <a:avLst/>
          </a:prstGeom>
          <a:solidFill>
            <a:srgbClr val="C4B59E"/>
          </a:solidFill>
          <a:ln/>
        </p:spPr>
      </p:sp>
      <p:sp>
        <p:nvSpPr>
          <p:cNvPr id="19" name="Text 17"/>
          <p:cNvSpPr/>
          <p:nvPr/>
        </p:nvSpPr>
        <p:spPr>
          <a:xfrm>
            <a:off x="1600200" y="4672584"/>
            <a:ext cx="457200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Verificazione e CTU</a:t>
            </a:r>
            <a:endParaRPr lang="en-US" sz="1600" dirty="0"/>
          </a:p>
        </p:txBody>
      </p:sp>
      <p:sp>
        <p:nvSpPr>
          <p:cNvPr id="20" name="Text 18"/>
          <p:cNvSpPr/>
          <p:nvPr/>
        </p:nvSpPr>
        <p:spPr>
          <a:xfrm>
            <a:off x="6355080" y="4700016"/>
            <a:ext cx="5303520" cy="6400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Per accertamenti tecnici; CTU «se indispensabile» (co. 4).</a:t>
            </a:r>
            <a:endParaRPr lang="en-US" sz="1200" dirty="0"/>
          </a:p>
        </p:txBody>
      </p:sp>
      <p:sp>
        <p:nvSpPr>
          <p:cNvPr id="21" name="Text 19"/>
          <p:cNvSpPr/>
          <p:nvPr/>
        </p:nvSpPr>
        <p:spPr>
          <a:xfrm>
            <a:off x="548640" y="5458968"/>
            <a:ext cx="822960" cy="640080"/>
          </a:xfrm>
          <a:prstGeom prst="rect">
            <a:avLst/>
          </a:prstGeom>
          <a:noFill/>
          <a:ln/>
        </p:spPr>
        <p:txBody>
          <a:bodyPr wrap="square" lIns="0" tIns="0" rIns="0" bIns="0" rtlCol="0" anchor="t"/>
          <a:lstStyle/>
          <a:p>
            <a:pPr marL="0" indent="0">
              <a:buNone/>
            </a:pPr>
            <a:r>
              <a:rPr lang="en-US" sz="2400" i="1" dirty="0">
                <a:solidFill>
                  <a:srgbClr val="8E6F3E"/>
                </a:solidFill>
                <a:latin typeface="Garamond" pitchFamily="34" charset="0"/>
                <a:ea typeface="Garamond" pitchFamily="34" charset="-122"/>
                <a:cs typeface="Garamond" pitchFamily="34" charset="-120"/>
              </a:rPr>
              <a:t>V</a:t>
            </a:r>
            <a:endParaRPr lang="en-US" sz="2400" dirty="0"/>
          </a:p>
        </p:txBody>
      </p:sp>
      <p:sp>
        <p:nvSpPr>
          <p:cNvPr id="22" name="Shape 20"/>
          <p:cNvSpPr/>
          <p:nvPr/>
        </p:nvSpPr>
        <p:spPr>
          <a:xfrm>
            <a:off x="1417320" y="5477256"/>
            <a:ext cx="36576" cy="658368"/>
          </a:xfrm>
          <a:prstGeom prst="rect">
            <a:avLst/>
          </a:prstGeom>
          <a:solidFill>
            <a:srgbClr val="C4B59E"/>
          </a:solidFill>
          <a:ln/>
        </p:spPr>
      </p:sp>
      <p:sp>
        <p:nvSpPr>
          <p:cNvPr id="23" name="Text 21"/>
          <p:cNvSpPr/>
          <p:nvPr/>
        </p:nvSpPr>
        <p:spPr>
          <a:xfrm>
            <a:off x="1600200" y="5477256"/>
            <a:ext cx="457200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Altri mezzi del c.p.c.</a:t>
            </a:r>
            <a:endParaRPr lang="en-US" sz="1600" dirty="0"/>
          </a:p>
        </p:txBody>
      </p:sp>
      <p:sp>
        <p:nvSpPr>
          <p:cNvPr id="24" name="Text 22"/>
          <p:cNvSpPr/>
          <p:nvPr/>
        </p:nvSpPr>
        <p:spPr>
          <a:xfrm>
            <a:off x="6355080" y="5504688"/>
            <a:ext cx="5303520" cy="6400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Esclusi interrogatorio formale e giuramento (co. 5).</a:t>
            </a:r>
            <a:endParaRPr lang="en-US" sz="1200" dirty="0"/>
          </a:p>
        </p:txBody>
      </p:sp>
      <p:sp>
        <p:nvSpPr>
          <p:cNvPr id="25" name="Text 23"/>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26" name="Text 24"/>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15 / 16</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6B1F2E"/>
        </a:solidFill>
        <a:effectLst/>
      </p:bgPr>
    </p:bg>
    <p:spTree>
      <p:nvGrpSpPr>
        <p:cNvPr id="1" name=""/>
        <p:cNvGrpSpPr/>
        <p:nvPr/>
      </p:nvGrpSpPr>
      <p:grpSpPr>
        <a:xfrm>
          <a:off x="0" y="0"/>
          <a:ext cx="0" cy="0"/>
          <a:chOff x="0" y="0"/>
          <a:chExt cx="0" cy="0"/>
        </a:xfrm>
      </p:grpSpPr>
      <p:sp>
        <p:nvSpPr>
          <p:cNvPr id="2" name="Text 0"/>
          <p:cNvSpPr/>
          <p:nvPr/>
        </p:nvSpPr>
        <p:spPr>
          <a:xfrm>
            <a:off x="548640" y="548640"/>
            <a:ext cx="10972800" cy="365760"/>
          </a:xfrm>
          <a:prstGeom prst="rect">
            <a:avLst/>
          </a:prstGeom>
          <a:noFill/>
          <a:ln/>
        </p:spPr>
        <p:txBody>
          <a:bodyPr wrap="square" lIns="0" tIns="0" rIns="0" bIns="0" rtlCol="0" anchor="ctr"/>
          <a:lstStyle/>
          <a:p>
            <a:pPr marL="0" indent="0">
              <a:buNone/>
            </a:pPr>
            <a:r>
              <a:rPr lang="en-US" sz="1200" b="1" kern="0" spc="800" dirty="0">
                <a:solidFill>
                  <a:srgbClr val="8E6F3E"/>
                </a:solidFill>
                <a:latin typeface="Calibri" pitchFamily="34" charset="0"/>
                <a:ea typeface="Calibri" pitchFamily="34" charset="-122"/>
                <a:cs typeface="Calibri" pitchFamily="34" charset="-120"/>
              </a:rPr>
              <a:t>PUNTI DI ARRIVO</a:t>
            </a:r>
            <a:endParaRPr lang="en-US" sz="1200" dirty="0"/>
          </a:p>
        </p:txBody>
      </p:sp>
      <p:sp>
        <p:nvSpPr>
          <p:cNvPr id="3" name="Shape 1"/>
          <p:cNvSpPr/>
          <p:nvPr/>
        </p:nvSpPr>
        <p:spPr>
          <a:xfrm>
            <a:off x="548640" y="960120"/>
            <a:ext cx="1097280" cy="36576"/>
          </a:xfrm>
          <a:prstGeom prst="rect">
            <a:avLst/>
          </a:prstGeom>
          <a:solidFill>
            <a:srgbClr val="8E6F3E"/>
          </a:solidFill>
          <a:ln/>
        </p:spPr>
      </p:sp>
      <p:sp>
        <p:nvSpPr>
          <p:cNvPr id="4" name="Text 2"/>
          <p:cNvSpPr/>
          <p:nvPr/>
        </p:nvSpPr>
        <p:spPr>
          <a:xfrm>
            <a:off x="548640" y="1097280"/>
            <a:ext cx="10972800" cy="822960"/>
          </a:xfrm>
          <a:prstGeom prst="rect">
            <a:avLst/>
          </a:prstGeom>
          <a:noFill/>
          <a:ln/>
        </p:spPr>
        <p:txBody>
          <a:bodyPr wrap="square" lIns="0" tIns="0" rIns="0" bIns="0" rtlCol="0" anchor="ctr"/>
          <a:lstStyle/>
          <a:p>
            <a:pPr marL="0" indent="0">
              <a:buNone/>
            </a:pPr>
            <a:r>
              <a:rPr lang="en-US" sz="3800" i="1" dirty="0">
                <a:solidFill>
                  <a:srgbClr val="F4EEE6"/>
                </a:solidFill>
                <a:latin typeface="Garamond" pitchFamily="34" charset="0"/>
                <a:ea typeface="Garamond" pitchFamily="34" charset="-122"/>
                <a:cs typeface="Garamond" pitchFamily="34" charset="-120"/>
              </a:rPr>
              <a:t>Tre coordinate</a:t>
            </a:r>
            <a:endParaRPr lang="en-US" sz="3800" dirty="0"/>
          </a:p>
        </p:txBody>
      </p:sp>
      <p:sp>
        <p:nvSpPr>
          <p:cNvPr id="5" name="Text 3"/>
          <p:cNvSpPr/>
          <p:nvPr/>
        </p:nvSpPr>
        <p:spPr>
          <a:xfrm>
            <a:off x="548640" y="2468880"/>
            <a:ext cx="914400" cy="822960"/>
          </a:xfrm>
          <a:prstGeom prst="rect">
            <a:avLst/>
          </a:prstGeom>
          <a:noFill/>
          <a:ln/>
        </p:spPr>
        <p:txBody>
          <a:bodyPr wrap="square" lIns="0" tIns="0" rIns="0" bIns="0" rtlCol="0" anchor="t"/>
          <a:lstStyle/>
          <a:p>
            <a:pPr marL="0" indent="0">
              <a:buNone/>
            </a:pPr>
            <a:r>
              <a:rPr lang="en-US" sz="4000" i="1" dirty="0">
                <a:solidFill>
                  <a:srgbClr val="8E6F3E"/>
                </a:solidFill>
                <a:latin typeface="Garamond" pitchFamily="34" charset="0"/>
                <a:ea typeface="Garamond" pitchFamily="34" charset="-122"/>
                <a:cs typeface="Garamond" pitchFamily="34" charset="-120"/>
              </a:rPr>
              <a:t>I</a:t>
            </a:r>
            <a:endParaRPr lang="en-US" sz="4000" dirty="0"/>
          </a:p>
        </p:txBody>
      </p:sp>
      <p:sp>
        <p:nvSpPr>
          <p:cNvPr id="6" name="Text 4"/>
          <p:cNvSpPr/>
          <p:nvPr/>
        </p:nvSpPr>
        <p:spPr>
          <a:xfrm>
            <a:off x="1554480" y="2514600"/>
            <a:ext cx="9144000" cy="411480"/>
          </a:xfrm>
          <a:prstGeom prst="rect">
            <a:avLst/>
          </a:prstGeom>
          <a:noFill/>
          <a:ln/>
        </p:spPr>
        <p:txBody>
          <a:bodyPr wrap="square" lIns="0" tIns="0" rIns="0" bIns="0" rtlCol="0" anchor="ctr"/>
          <a:lstStyle/>
          <a:p>
            <a:pPr marL="0" indent="0">
              <a:buNone/>
            </a:pPr>
            <a:r>
              <a:rPr lang="en-US" sz="1900" b="1" i="1" dirty="0">
                <a:solidFill>
                  <a:srgbClr val="F4EEE6"/>
                </a:solidFill>
                <a:latin typeface="Garamond" pitchFamily="34" charset="0"/>
                <a:ea typeface="Garamond" pitchFamily="34" charset="-122"/>
                <a:cs typeface="Garamond" pitchFamily="34" charset="-120"/>
              </a:rPr>
              <a:t>Onere = disponibilità</a:t>
            </a:r>
            <a:endParaRPr lang="en-US" sz="1900" dirty="0"/>
          </a:p>
        </p:txBody>
      </p:sp>
      <p:sp>
        <p:nvSpPr>
          <p:cNvPr id="7" name="Text 5"/>
          <p:cNvSpPr/>
          <p:nvPr/>
        </p:nvSpPr>
        <p:spPr>
          <a:xfrm>
            <a:off x="1554480" y="2971800"/>
            <a:ext cx="9601200" cy="777240"/>
          </a:xfrm>
          <a:prstGeom prst="rect">
            <a:avLst/>
          </a:prstGeom>
          <a:noFill/>
          <a:ln/>
        </p:spPr>
        <p:txBody>
          <a:bodyPr wrap="square" lIns="0" tIns="0" rIns="0" bIns="0" rtlCol="0" anchor="t"/>
          <a:lstStyle/>
          <a:p>
            <a:pPr marL="0" indent="0">
              <a:buNone/>
            </a:pPr>
            <a:r>
              <a:rPr lang="en-US" sz="1250" dirty="0">
                <a:solidFill>
                  <a:srgbClr val="F4EEE6"/>
                </a:solidFill>
                <a:latin typeface="Calibri" pitchFamily="34" charset="0"/>
                <a:ea typeface="Calibri" pitchFamily="34" charset="-122"/>
                <a:cs typeface="Calibri" pitchFamily="34" charset="-120"/>
              </a:rPr>
              <a:t>L'onere della prova sussiste nei limiti della disponibilità e non oltre. La vicinanza della prova è la regola di riparto.</a:t>
            </a:r>
            <a:endParaRPr lang="en-US" sz="1250" dirty="0"/>
          </a:p>
        </p:txBody>
      </p:sp>
      <p:sp>
        <p:nvSpPr>
          <p:cNvPr id="8" name="Text 6"/>
          <p:cNvSpPr/>
          <p:nvPr/>
        </p:nvSpPr>
        <p:spPr>
          <a:xfrm>
            <a:off x="548640" y="3703320"/>
            <a:ext cx="914400" cy="822960"/>
          </a:xfrm>
          <a:prstGeom prst="rect">
            <a:avLst/>
          </a:prstGeom>
          <a:noFill/>
          <a:ln/>
        </p:spPr>
        <p:txBody>
          <a:bodyPr wrap="square" lIns="0" tIns="0" rIns="0" bIns="0" rtlCol="0" anchor="t"/>
          <a:lstStyle/>
          <a:p>
            <a:pPr marL="0" indent="0">
              <a:buNone/>
            </a:pPr>
            <a:r>
              <a:rPr lang="en-US" sz="4000" i="1" dirty="0">
                <a:solidFill>
                  <a:srgbClr val="8E6F3E"/>
                </a:solidFill>
                <a:latin typeface="Garamond" pitchFamily="34" charset="0"/>
                <a:ea typeface="Garamond" pitchFamily="34" charset="-122"/>
                <a:cs typeface="Garamond" pitchFamily="34" charset="-120"/>
              </a:rPr>
              <a:t>II</a:t>
            </a:r>
            <a:endParaRPr lang="en-US" sz="4000" dirty="0"/>
          </a:p>
        </p:txBody>
      </p:sp>
      <p:sp>
        <p:nvSpPr>
          <p:cNvPr id="9" name="Text 7"/>
          <p:cNvSpPr/>
          <p:nvPr/>
        </p:nvSpPr>
        <p:spPr>
          <a:xfrm>
            <a:off x="1554480" y="3749040"/>
            <a:ext cx="9144000" cy="411480"/>
          </a:xfrm>
          <a:prstGeom prst="rect">
            <a:avLst/>
          </a:prstGeom>
          <a:noFill/>
          <a:ln/>
        </p:spPr>
        <p:txBody>
          <a:bodyPr wrap="square" lIns="0" tIns="0" rIns="0" bIns="0" rtlCol="0" anchor="ctr"/>
          <a:lstStyle/>
          <a:p>
            <a:pPr marL="0" indent="0">
              <a:buNone/>
            </a:pPr>
            <a:r>
              <a:rPr lang="en-US" sz="1900" b="1" i="1" dirty="0">
                <a:solidFill>
                  <a:srgbClr val="F4EEE6"/>
                </a:solidFill>
                <a:latin typeface="Garamond" pitchFamily="34" charset="0"/>
                <a:ea typeface="Garamond" pitchFamily="34" charset="-122"/>
                <a:cs typeface="Garamond" pitchFamily="34" charset="-120"/>
              </a:rPr>
              <a:t>Soccorso, non supplenza</a:t>
            </a:r>
            <a:endParaRPr lang="en-US" sz="1900" dirty="0"/>
          </a:p>
        </p:txBody>
      </p:sp>
      <p:sp>
        <p:nvSpPr>
          <p:cNvPr id="10" name="Text 8"/>
          <p:cNvSpPr/>
          <p:nvPr/>
        </p:nvSpPr>
        <p:spPr>
          <a:xfrm>
            <a:off x="1554480" y="4206240"/>
            <a:ext cx="9601200" cy="777240"/>
          </a:xfrm>
          <a:prstGeom prst="rect">
            <a:avLst/>
          </a:prstGeom>
          <a:noFill/>
          <a:ln/>
        </p:spPr>
        <p:txBody>
          <a:bodyPr wrap="square" lIns="0" tIns="0" rIns="0" bIns="0" rtlCol="0" anchor="t"/>
          <a:lstStyle/>
          <a:p>
            <a:pPr marL="0" indent="0">
              <a:buNone/>
            </a:pPr>
            <a:r>
              <a:rPr lang="en-US" sz="1250" dirty="0">
                <a:solidFill>
                  <a:srgbClr val="F4EEE6"/>
                </a:solidFill>
                <a:latin typeface="Calibri" pitchFamily="34" charset="0"/>
                <a:ea typeface="Calibri" pitchFamily="34" charset="-122"/>
                <a:cs typeface="Calibri" pitchFamily="34" charset="-120"/>
              </a:rPr>
              <a:t>I poteri officiosi colmano l'indisponibilità incolpevole. Non sostituiscono l'inerzia colpevole della parte. Limite della domanda.</a:t>
            </a:r>
            <a:endParaRPr lang="en-US" sz="1250" dirty="0"/>
          </a:p>
        </p:txBody>
      </p:sp>
      <p:sp>
        <p:nvSpPr>
          <p:cNvPr id="11" name="Text 9"/>
          <p:cNvSpPr/>
          <p:nvPr/>
        </p:nvSpPr>
        <p:spPr>
          <a:xfrm>
            <a:off x="548640" y="4937760"/>
            <a:ext cx="914400" cy="822960"/>
          </a:xfrm>
          <a:prstGeom prst="rect">
            <a:avLst/>
          </a:prstGeom>
          <a:noFill/>
          <a:ln/>
        </p:spPr>
        <p:txBody>
          <a:bodyPr wrap="square" lIns="0" tIns="0" rIns="0" bIns="0" rtlCol="0" anchor="t"/>
          <a:lstStyle/>
          <a:p>
            <a:pPr marL="0" indent="0">
              <a:buNone/>
            </a:pPr>
            <a:r>
              <a:rPr lang="en-US" sz="4000" i="1" dirty="0">
                <a:solidFill>
                  <a:srgbClr val="8E6F3E"/>
                </a:solidFill>
                <a:latin typeface="Garamond" pitchFamily="34" charset="0"/>
                <a:ea typeface="Garamond" pitchFamily="34" charset="-122"/>
                <a:cs typeface="Garamond" pitchFamily="34" charset="-120"/>
              </a:rPr>
              <a:t>III</a:t>
            </a:r>
            <a:endParaRPr lang="en-US" sz="4000" dirty="0"/>
          </a:p>
        </p:txBody>
      </p:sp>
      <p:sp>
        <p:nvSpPr>
          <p:cNvPr id="12" name="Text 10"/>
          <p:cNvSpPr/>
          <p:nvPr/>
        </p:nvSpPr>
        <p:spPr>
          <a:xfrm>
            <a:off x="1554480" y="4983480"/>
            <a:ext cx="9144000" cy="411480"/>
          </a:xfrm>
          <a:prstGeom prst="rect">
            <a:avLst/>
          </a:prstGeom>
          <a:noFill/>
          <a:ln/>
        </p:spPr>
        <p:txBody>
          <a:bodyPr wrap="square" lIns="0" tIns="0" rIns="0" bIns="0" rtlCol="0" anchor="ctr"/>
          <a:lstStyle/>
          <a:p>
            <a:pPr marL="0" indent="0">
              <a:buNone/>
            </a:pPr>
            <a:r>
              <a:rPr lang="en-US" sz="1900" b="1" i="1" dirty="0">
                <a:solidFill>
                  <a:srgbClr val="F4EEE6"/>
                </a:solidFill>
                <a:latin typeface="Garamond" pitchFamily="34" charset="0"/>
                <a:ea typeface="Garamond" pitchFamily="34" charset="-122"/>
                <a:cs typeface="Garamond" pitchFamily="34" charset="-120"/>
              </a:rPr>
              <a:t>Diritti soggettivi</a:t>
            </a:r>
            <a:endParaRPr lang="en-US" sz="1900" dirty="0"/>
          </a:p>
        </p:txBody>
      </p:sp>
      <p:sp>
        <p:nvSpPr>
          <p:cNvPr id="13" name="Text 11"/>
          <p:cNvSpPr/>
          <p:nvPr/>
        </p:nvSpPr>
        <p:spPr>
          <a:xfrm>
            <a:off x="1554480" y="5440680"/>
            <a:ext cx="9601200" cy="777240"/>
          </a:xfrm>
          <a:prstGeom prst="rect">
            <a:avLst/>
          </a:prstGeom>
          <a:noFill/>
          <a:ln/>
        </p:spPr>
        <p:txBody>
          <a:bodyPr wrap="square" lIns="0" tIns="0" rIns="0" bIns="0" rtlCol="0" anchor="t"/>
          <a:lstStyle/>
          <a:p>
            <a:pPr marL="0" indent="0">
              <a:buNone/>
            </a:pPr>
            <a:r>
              <a:rPr lang="en-US" sz="1250" dirty="0">
                <a:solidFill>
                  <a:srgbClr val="F4EEE6"/>
                </a:solidFill>
                <a:latin typeface="Calibri" pitchFamily="34" charset="0"/>
                <a:ea typeface="Calibri" pitchFamily="34" charset="-122"/>
                <a:cs typeface="Calibri" pitchFamily="34" charset="-120"/>
              </a:rPr>
              <a:t>Nel rapporto paritario, l'onere riprende vigore. Il soccorso istruttorio diventa extrema ratio.</a:t>
            </a:r>
            <a:endParaRPr lang="en-US" sz="1250" dirty="0"/>
          </a:p>
        </p:txBody>
      </p:sp>
      <p:sp>
        <p:nvSpPr>
          <p:cNvPr id="14" name="Shape 12"/>
          <p:cNvSpPr/>
          <p:nvPr/>
        </p:nvSpPr>
        <p:spPr>
          <a:xfrm>
            <a:off x="548640" y="6400800"/>
            <a:ext cx="1371600" cy="27432"/>
          </a:xfrm>
          <a:prstGeom prst="rect">
            <a:avLst/>
          </a:prstGeom>
          <a:solidFill>
            <a:srgbClr val="8E6F3E"/>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PREMESSA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Una specificità del processo amministrativo</a:t>
            </a:r>
            <a:endParaRPr lang="en-US" sz="3200" dirty="0"/>
          </a:p>
        </p:txBody>
      </p:sp>
      <p:sp>
        <p:nvSpPr>
          <p:cNvPr id="5" name="Text 3"/>
          <p:cNvSpPr/>
          <p:nvPr/>
        </p:nvSpPr>
        <p:spPr>
          <a:xfrm>
            <a:off x="548640" y="2194560"/>
            <a:ext cx="5486400" cy="1188720"/>
          </a:xfrm>
          <a:prstGeom prst="rect">
            <a:avLst/>
          </a:prstGeom>
          <a:noFill/>
          <a:ln/>
        </p:spPr>
        <p:txBody>
          <a:bodyPr wrap="square" lIns="0" tIns="0" rIns="0" bIns="0" rtlCol="0" anchor="t"/>
          <a:lstStyle/>
          <a:p>
            <a:pPr marL="0" indent="0">
              <a:spcAft>
                <a:spcPts val="600"/>
              </a:spcAft>
              <a:buNone/>
            </a:pPr>
            <a:r>
              <a:rPr lang="en-US" sz="1400" dirty="0">
                <a:solidFill>
                  <a:srgbClr val="2A2419"/>
                </a:solidFill>
                <a:latin typeface="Calibri" pitchFamily="34" charset="0"/>
                <a:ea typeface="Calibri" pitchFamily="34" charset="-122"/>
                <a:cs typeface="Calibri" pitchFamily="34" charset="-120"/>
              </a:rPr>
              <a:t>La peculiare posizione della parte pubblica — attrice del procedimento, orientata all'interesse pubblico, detentrice degli atti — segna due profili tipici del processo amministrativo:</a:t>
            </a:r>
            <a:endParaRPr lang="en-US" sz="1400" dirty="0"/>
          </a:p>
        </p:txBody>
      </p:sp>
      <p:sp>
        <p:nvSpPr>
          <p:cNvPr id="6" name="Text 4"/>
          <p:cNvSpPr/>
          <p:nvPr/>
        </p:nvSpPr>
        <p:spPr>
          <a:xfrm>
            <a:off x="548640" y="3520440"/>
            <a:ext cx="457200" cy="1097280"/>
          </a:xfrm>
          <a:prstGeom prst="rect">
            <a:avLst/>
          </a:prstGeom>
          <a:noFill/>
          <a:ln/>
        </p:spPr>
        <p:txBody>
          <a:bodyPr wrap="square" lIns="0" tIns="0" rIns="0" bIns="0" rtlCol="0" anchor="t"/>
          <a:lstStyle/>
          <a:p>
            <a:pPr marL="0" indent="0">
              <a:buNone/>
            </a:pPr>
            <a:r>
              <a:rPr lang="en-US" sz="4400" i="1" dirty="0">
                <a:solidFill>
                  <a:srgbClr val="8E6F3E"/>
                </a:solidFill>
                <a:latin typeface="Garamond" pitchFamily="34" charset="0"/>
                <a:ea typeface="Garamond" pitchFamily="34" charset="-122"/>
                <a:cs typeface="Garamond" pitchFamily="34" charset="-120"/>
              </a:rPr>
              <a:t>I</a:t>
            </a:r>
            <a:endParaRPr lang="en-US" sz="4400" dirty="0"/>
          </a:p>
        </p:txBody>
      </p:sp>
      <p:sp>
        <p:nvSpPr>
          <p:cNvPr id="7" name="Text 5"/>
          <p:cNvSpPr/>
          <p:nvPr/>
        </p:nvSpPr>
        <p:spPr>
          <a:xfrm>
            <a:off x="1143000" y="3566160"/>
            <a:ext cx="4572000" cy="365760"/>
          </a:xfrm>
          <a:prstGeom prst="rect">
            <a:avLst/>
          </a:prstGeom>
          <a:noFill/>
          <a:ln/>
        </p:spPr>
        <p:txBody>
          <a:bodyPr wrap="square" lIns="0" tIns="0" rIns="0" bIns="0" rtlCol="0" anchor="ctr"/>
          <a:lstStyle/>
          <a:p>
            <a:pPr marL="0" indent="0">
              <a:buNone/>
            </a:pPr>
            <a:r>
              <a:rPr lang="en-US" sz="1800" b="1" i="1" dirty="0">
                <a:solidFill>
                  <a:srgbClr val="6B1F2E"/>
                </a:solidFill>
                <a:latin typeface="Garamond" pitchFamily="34" charset="0"/>
                <a:ea typeface="Garamond" pitchFamily="34" charset="-122"/>
                <a:cs typeface="Garamond" pitchFamily="34" charset="-120"/>
              </a:rPr>
              <a:t>Onere della prova</a:t>
            </a:r>
            <a:endParaRPr lang="en-US" sz="1800" dirty="0"/>
          </a:p>
        </p:txBody>
      </p:sp>
      <p:sp>
        <p:nvSpPr>
          <p:cNvPr id="8" name="Text 6"/>
          <p:cNvSpPr/>
          <p:nvPr/>
        </p:nvSpPr>
        <p:spPr>
          <a:xfrm>
            <a:off x="1143000" y="3977640"/>
            <a:ext cx="4846320" cy="82296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configurato come «principio di prova», nei limiti della disponibilità (art. 64, co. 1, c.p.a.).</a:t>
            </a:r>
            <a:endParaRPr lang="en-US" sz="1250" dirty="0"/>
          </a:p>
        </p:txBody>
      </p:sp>
      <p:sp>
        <p:nvSpPr>
          <p:cNvPr id="9" name="Text 7"/>
          <p:cNvSpPr/>
          <p:nvPr/>
        </p:nvSpPr>
        <p:spPr>
          <a:xfrm>
            <a:off x="548640" y="4892040"/>
            <a:ext cx="457200" cy="1097280"/>
          </a:xfrm>
          <a:prstGeom prst="rect">
            <a:avLst/>
          </a:prstGeom>
          <a:noFill/>
          <a:ln/>
        </p:spPr>
        <p:txBody>
          <a:bodyPr wrap="square" lIns="0" tIns="0" rIns="0" bIns="0" rtlCol="0" anchor="t"/>
          <a:lstStyle/>
          <a:p>
            <a:pPr marL="0" indent="0">
              <a:buNone/>
            </a:pPr>
            <a:r>
              <a:rPr lang="en-US" sz="4400" i="1" dirty="0">
                <a:solidFill>
                  <a:srgbClr val="8E6F3E"/>
                </a:solidFill>
                <a:latin typeface="Garamond" pitchFamily="34" charset="0"/>
                <a:ea typeface="Garamond" pitchFamily="34" charset="-122"/>
                <a:cs typeface="Garamond" pitchFamily="34" charset="-120"/>
              </a:rPr>
              <a:t>II</a:t>
            </a:r>
            <a:endParaRPr lang="en-US" sz="4400" dirty="0"/>
          </a:p>
        </p:txBody>
      </p:sp>
      <p:sp>
        <p:nvSpPr>
          <p:cNvPr id="10" name="Text 8"/>
          <p:cNvSpPr/>
          <p:nvPr/>
        </p:nvSpPr>
        <p:spPr>
          <a:xfrm>
            <a:off x="1143000" y="4937760"/>
            <a:ext cx="4572000" cy="365760"/>
          </a:xfrm>
          <a:prstGeom prst="rect">
            <a:avLst/>
          </a:prstGeom>
          <a:noFill/>
          <a:ln/>
        </p:spPr>
        <p:txBody>
          <a:bodyPr wrap="square" lIns="0" tIns="0" rIns="0" bIns="0" rtlCol="0" anchor="ctr"/>
          <a:lstStyle/>
          <a:p>
            <a:pPr marL="0" indent="0">
              <a:buNone/>
            </a:pPr>
            <a:r>
              <a:rPr lang="en-US" sz="1800" b="1" i="1" dirty="0">
                <a:solidFill>
                  <a:srgbClr val="6B1F2E"/>
                </a:solidFill>
                <a:latin typeface="Garamond" pitchFamily="34" charset="0"/>
                <a:ea typeface="Garamond" pitchFamily="34" charset="-122"/>
                <a:cs typeface="Garamond" pitchFamily="34" charset="-120"/>
              </a:rPr>
              <a:t>Poteri istruttori</a:t>
            </a:r>
            <a:endParaRPr lang="en-US" sz="1800" dirty="0"/>
          </a:p>
        </p:txBody>
      </p:sp>
      <p:sp>
        <p:nvSpPr>
          <p:cNvPr id="11" name="Text 9"/>
          <p:cNvSpPr/>
          <p:nvPr/>
        </p:nvSpPr>
        <p:spPr>
          <a:xfrm>
            <a:off x="1143000" y="5349240"/>
            <a:ext cx="4846320" cy="82296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soccorso officioso del giudice in funzione perequativa e di ricerca della verità sostanziale.</a:t>
            </a:r>
            <a:endParaRPr lang="en-US" sz="1250" dirty="0"/>
          </a:p>
        </p:txBody>
      </p:sp>
      <p:sp>
        <p:nvSpPr>
          <p:cNvPr id="12" name="Shape 10"/>
          <p:cNvSpPr/>
          <p:nvPr/>
        </p:nvSpPr>
        <p:spPr>
          <a:xfrm>
            <a:off x="6766560" y="2194560"/>
            <a:ext cx="4937760" cy="3840480"/>
          </a:xfrm>
          <a:prstGeom prst="rect">
            <a:avLst/>
          </a:prstGeom>
          <a:solidFill>
            <a:srgbClr val="FBF7F0"/>
          </a:solidFill>
          <a:ln/>
        </p:spPr>
      </p:sp>
      <p:sp>
        <p:nvSpPr>
          <p:cNvPr id="13" name="Shape 11"/>
          <p:cNvSpPr/>
          <p:nvPr/>
        </p:nvSpPr>
        <p:spPr>
          <a:xfrm>
            <a:off x="6766560" y="2194560"/>
            <a:ext cx="45720" cy="3840480"/>
          </a:xfrm>
          <a:prstGeom prst="rect">
            <a:avLst/>
          </a:prstGeom>
          <a:solidFill>
            <a:srgbClr val="6B1F2E"/>
          </a:solidFill>
          <a:ln/>
        </p:spPr>
      </p:sp>
      <p:sp>
        <p:nvSpPr>
          <p:cNvPr id="14" name="Text 12"/>
          <p:cNvSpPr/>
          <p:nvPr/>
        </p:nvSpPr>
        <p:spPr>
          <a:xfrm>
            <a:off x="6949440" y="2240280"/>
            <a:ext cx="914400" cy="1005840"/>
          </a:xfrm>
          <a:prstGeom prst="rect">
            <a:avLst/>
          </a:prstGeom>
          <a:noFill/>
          <a:ln/>
        </p:spPr>
        <p:txBody>
          <a:bodyPr wrap="square" lIns="0" tIns="0" rIns="0" bIns="0" rtlCol="0" anchor="t"/>
          <a:lstStyle/>
          <a:p>
            <a:pPr marL="0" indent="0">
              <a:buNone/>
            </a:pPr>
            <a:r>
              <a:rPr lang="en-US" sz="8800" i="1" dirty="0">
                <a:solidFill>
                  <a:srgbClr val="8E6F3E"/>
                </a:solidFill>
                <a:latin typeface="Garamond" pitchFamily="34" charset="0"/>
                <a:ea typeface="Garamond" pitchFamily="34" charset="-122"/>
                <a:cs typeface="Garamond" pitchFamily="34" charset="-120"/>
              </a:rPr>
              <a:t>«</a:t>
            </a:r>
            <a:endParaRPr lang="en-US" sz="8800" dirty="0"/>
          </a:p>
        </p:txBody>
      </p:sp>
      <p:sp>
        <p:nvSpPr>
          <p:cNvPr id="15" name="Text 13"/>
          <p:cNvSpPr/>
          <p:nvPr/>
        </p:nvSpPr>
        <p:spPr>
          <a:xfrm>
            <a:off x="7040880" y="3383280"/>
            <a:ext cx="4480560" cy="1371600"/>
          </a:xfrm>
          <a:prstGeom prst="rect">
            <a:avLst/>
          </a:prstGeom>
          <a:noFill/>
          <a:ln/>
        </p:spPr>
        <p:txBody>
          <a:bodyPr wrap="square" lIns="0" tIns="0" rIns="0" bIns="0" rtlCol="0" anchor="t"/>
          <a:lstStyle/>
          <a:p>
            <a:pPr marL="0" indent="0">
              <a:buNone/>
            </a:pPr>
            <a:r>
              <a:rPr lang="en-US" sz="2200" i="1" dirty="0">
                <a:solidFill>
                  <a:srgbClr val="6B1F2E"/>
                </a:solidFill>
                <a:latin typeface="Garamond" pitchFamily="34" charset="0"/>
                <a:ea typeface="Garamond" pitchFamily="34" charset="-122"/>
                <a:cs typeface="Garamond" pitchFamily="34" charset="-120"/>
              </a:rPr>
              <a:t>Principio dispositivo con metodo acquisitivo.</a:t>
            </a:r>
            <a:endParaRPr lang="en-US" sz="2200" dirty="0"/>
          </a:p>
        </p:txBody>
      </p:sp>
      <p:sp>
        <p:nvSpPr>
          <p:cNvPr id="16" name="Shape 14"/>
          <p:cNvSpPr/>
          <p:nvPr/>
        </p:nvSpPr>
        <p:spPr>
          <a:xfrm>
            <a:off x="7040880" y="5029200"/>
            <a:ext cx="548640" cy="27432"/>
          </a:xfrm>
          <a:prstGeom prst="rect">
            <a:avLst/>
          </a:prstGeom>
          <a:solidFill>
            <a:srgbClr val="8E6F3E"/>
          </a:solidFill>
          <a:ln/>
        </p:spPr>
      </p:sp>
      <p:sp>
        <p:nvSpPr>
          <p:cNvPr id="17" name="Text 15"/>
          <p:cNvSpPr/>
          <p:nvPr/>
        </p:nvSpPr>
        <p:spPr>
          <a:xfrm>
            <a:off x="7040880" y="5166360"/>
            <a:ext cx="4480560" cy="320040"/>
          </a:xfrm>
          <a:prstGeom prst="rect">
            <a:avLst/>
          </a:prstGeom>
          <a:noFill/>
          <a:ln/>
        </p:spPr>
        <p:txBody>
          <a:bodyPr wrap="square" lIns="0" tIns="0" rIns="0" bIns="0" rtlCol="0" anchor="ctr"/>
          <a:lstStyle/>
          <a:p>
            <a:pPr marL="0" indent="0">
              <a:buNone/>
            </a:pPr>
            <a:r>
              <a:rPr lang="en-US" sz="1100" b="1" kern="0" spc="500" dirty="0">
                <a:solidFill>
                  <a:srgbClr val="8E6F3E"/>
                </a:solidFill>
                <a:latin typeface="Calibri" pitchFamily="34" charset="0"/>
                <a:ea typeface="Calibri" pitchFamily="34" charset="-122"/>
                <a:cs typeface="Calibri" pitchFamily="34" charset="-120"/>
              </a:rPr>
              <a:t>F. BENVENUTI</a:t>
            </a:r>
            <a:endParaRPr lang="en-US" sz="1100" dirty="0"/>
          </a:p>
        </p:txBody>
      </p:sp>
      <p:sp>
        <p:nvSpPr>
          <p:cNvPr id="18" name="Text 16"/>
          <p:cNvSpPr/>
          <p:nvPr/>
        </p:nvSpPr>
        <p:spPr>
          <a:xfrm>
            <a:off x="7040880" y="5486400"/>
            <a:ext cx="4480560" cy="502920"/>
          </a:xfrm>
          <a:prstGeom prst="rect">
            <a:avLst/>
          </a:prstGeom>
          <a:noFill/>
          <a:ln/>
        </p:spPr>
        <p:txBody>
          <a:bodyPr wrap="square" lIns="0" tIns="0" rIns="0" bIns="0" rtlCol="0" anchor="t"/>
          <a:lstStyle/>
          <a:p>
            <a:pPr marL="0" indent="0">
              <a:buNone/>
            </a:pPr>
            <a:r>
              <a:rPr lang="en-US" sz="1200" b="1" i="1" dirty="0">
                <a:solidFill>
                  <a:srgbClr val="8C8478"/>
                </a:solidFill>
                <a:latin typeface="Calibri" pitchFamily="34" charset="0"/>
                <a:ea typeface="Calibri" pitchFamily="34" charset="-122"/>
                <a:cs typeface="Calibri" pitchFamily="34" charset="-120"/>
              </a:rPr>
              <a:t>Formula che condensa l'assetto del processo: avviato su impulso di parte, ma con poteri istruttori officiosi a presidio del riequilibrio.</a:t>
            </a:r>
            <a:endParaRPr lang="en-US" sz="1200" b="1" dirty="0"/>
          </a:p>
        </p:txBody>
      </p:sp>
      <p:sp>
        <p:nvSpPr>
          <p:cNvPr id="19" name="Text 17"/>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20" name="Text 18"/>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02 / 16</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I.  L'ONERE DELLA PROVA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Un onere attenuato, ancorato alla disponibilità</a:t>
            </a:r>
            <a:endParaRPr lang="en-US" sz="3200" dirty="0"/>
          </a:p>
        </p:txBody>
      </p:sp>
      <p:sp>
        <p:nvSpPr>
          <p:cNvPr id="5" name="Shape 3"/>
          <p:cNvSpPr/>
          <p:nvPr/>
        </p:nvSpPr>
        <p:spPr>
          <a:xfrm>
            <a:off x="548640" y="2194560"/>
            <a:ext cx="11064240" cy="1097280"/>
          </a:xfrm>
          <a:prstGeom prst="rect">
            <a:avLst/>
          </a:prstGeom>
          <a:solidFill>
            <a:srgbClr val="FBF7F0"/>
          </a:solidFill>
          <a:ln/>
        </p:spPr>
      </p:sp>
      <p:sp>
        <p:nvSpPr>
          <p:cNvPr id="6" name="Shape 4"/>
          <p:cNvSpPr/>
          <p:nvPr/>
        </p:nvSpPr>
        <p:spPr>
          <a:xfrm>
            <a:off x="548640" y="2194560"/>
            <a:ext cx="45720" cy="1097280"/>
          </a:xfrm>
          <a:prstGeom prst="rect">
            <a:avLst/>
          </a:prstGeom>
          <a:solidFill>
            <a:srgbClr val="8E6F3E"/>
          </a:solidFill>
          <a:ln/>
        </p:spPr>
      </p:sp>
      <p:sp>
        <p:nvSpPr>
          <p:cNvPr id="7" name="Text 5"/>
          <p:cNvSpPr/>
          <p:nvPr/>
        </p:nvSpPr>
        <p:spPr>
          <a:xfrm>
            <a:off x="777240" y="2286000"/>
            <a:ext cx="3657600" cy="27432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art. 64, co. 1, c.p.a.</a:t>
            </a:r>
            <a:endParaRPr lang="en-US" sz="1000" dirty="0"/>
          </a:p>
        </p:txBody>
      </p:sp>
      <p:sp>
        <p:nvSpPr>
          <p:cNvPr id="8" name="Text 6"/>
          <p:cNvSpPr/>
          <p:nvPr/>
        </p:nvSpPr>
        <p:spPr>
          <a:xfrm>
            <a:off x="777240" y="2606040"/>
            <a:ext cx="10698480" cy="64008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«Spetta alle parti l'onere di fornire gli elementi di prova che siano nella loro disponibilità riguardanti i fatti posti a fondamento delle domande e delle eccezioni.»</a:t>
            </a:r>
            <a:endParaRPr lang="en-US" sz="1400" dirty="0"/>
          </a:p>
        </p:txBody>
      </p:sp>
      <p:sp>
        <p:nvSpPr>
          <p:cNvPr id="9" name="Text 7"/>
          <p:cNvSpPr/>
          <p:nvPr/>
        </p:nvSpPr>
        <p:spPr>
          <a:xfrm>
            <a:off x="548640" y="3566160"/>
            <a:ext cx="539496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La differenza rispetto al processo civile</a:t>
            </a:r>
            <a:endParaRPr lang="en-US" sz="1600" dirty="0"/>
          </a:p>
        </p:txBody>
      </p:sp>
      <p:sp>
        <p:nvSpPr>
          <p:cNvPr id="10" name="Shape 8"/>
          <p:cNvSpPr/>
          <p:nvPr/>
        </p:nvSpPr>
        <p:spPr>
          <a:xfrm>
            <a:off x="548640" y="4023360"/>
            <a:ext cx="457200" cy="22860"/>
          </a:xfrm>
          <a:prstGeom prst="rect">
            <a:avLst/>
          </a:prstGeom>
          <a:solidFill>
            <a:srgbClr val="8E6F3E"/>
          </a:solidFill>
          <a:ln/>
        </p:spPr>
      </p:sp>
      <p:sp>
        <p:nvSpPr>
          <p:cNvPr id="11" name="Text 9"/>
          <p:cNvSpPr/>
          <p:nvPr/>
        </p:nvSpPr>
        <p:spPr>
          <a:xfrm>
            <a:off x="548640" y="4206240"/>
            <a:ext cx="5394960" cy="182880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La parte è onerata non della prova dei fatti costitutivi della pretesa (come nell'art. 2697 c.c.), ma di un principio di prova: l'onere sussiste «nei limiti della disponibilità e non </a:t>
            </a:r>
            <a:r>
              <a:rPr lang="en-US" sz="1250" dirty="0" err="1">
                <a:solidFill>
                  <a:srgbClr val="2A2419"/>
                </a:solidFill>
                <a:latin typeface="Calibri" pitchFamily="34" charset="0"/>
                <a:ea typeface="Calibri" pitchFamily="34" charset="-122"/>
                <a:cs typeface="Calibri" pitchFamily="34" charset="-120"/>
              </a:rPr>
              <a:t>oltre</a:t>
            </a:r>
            <a:r>
              <a:rPr lang="en-US" sz="1250" dirty="0">
                <a:solidFill>
                  <a:srgbClr val="2A2419"/>
                </a:solidFill>
                <a:latin typeface="Calibri" pitchFamily="34" charset="0"/>
                <a:ea typeface="Calibri" pitchFamily="34" charset="-122"/>
                <a:cs typeface="Calibri" pitchFamily="34" charset="-120"/>
              </a:rPr>
              <a:t>»).</a:t>
            </a:r>
            <a:endParaRPr lang="en-US" sz="1250" dirty="0"/>
          </a:p>
        </p:txBody>
      </p:sp>
      <p:sp>
        <p:nvSpPr>
          <p:cNvPr id="12" name="Text 10"/>
          <p:cNvSpPr/>
          <p:nvPr/>
        </p:nvSpPr>
        <p:spPr>
          <a:xfrm>
            <a:off x="6263640" y="3566160"/>
            <a:ext cx="5394960" cy="36576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Il principio di vicinanza della prova</a:t>
            </a:r>
            <a:endParaRPr lang="en-US" sz="1600" dirty="0"/>
          </a:p>
        </p:txBody>
      </p:sp>
      <p:sp>
        <p:nvSpPr>
          <p:cNvPr id="13" name="Shape 11"/>
          <p:cNvSpPr/>
          <p:nvPr/>
        </p:nvSpPr>
        <p:spPr>
          <a:xfrm>
            <a:off x="6263640" y="4023360"/>
            <a:ext cx="457200" cy="22860"/>
          </a:xfrm>
          <a:prstGeom prst="rect">
            <a:avLst/>
          </a:prstGeom>
          <a:solidFill>
            <a:srgbClr val="8E6F3E"/>
          </a:solidFill>
          <a:ln/>
        </p:spPr>
      </p:sp>
      <p:sp>
        <p:nvSpPr>
          <p:cNvPr id="14" name="Text 12"/>
          <p:cNvSpPr/>
          <p:nvPr/>
        </p:nvSpPr>
        <p:spPr>
          <a:xfrm>
            <a:off x="6263640" y="4206240"/>
            <a:ext cx="5394960" cy="182880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Disponibilità intesa come facilità di accesso alla prova, non come scelta della prova da utilizzare in giudizio (Cass. n. 141/2006). Cons. Stato, sez. III, n. 7058/2025; sez. IV, n. 9190/2025.</a:t>
            </a:r>
            <a:endParaRPr lang="en-US" sz="1250" dirty="0"/>
          </a:p>
        </p:txBody>
      </p:sp>
      <p:sp>
        <p:nvSpPr>
          <p:cNvPr id="15" name="Text 13"/>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6" name="Text 14"/>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03 / 16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II.  I POTERI OFFICIOSI</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Soccorso, non supplenza</a:t>
            </a:r>
            <a:endParaRPr lang="en-US" sz="3200" dirty="0"/>
          </a:p>
        </p:txBody>
      </p:sp>
      <p:sp>
        <p:nvSpPr>
          <p:cNvPr id="5" name="Text 3"/>
          <p:cNvSpPr/>
          <p:nvPr/>
        </p:nvSpPr>
        <p:spPr>
          <a:xfrm>
            <a:off x="548640" y="2194560"/>
            <a:ext cx="11064240" cy="914400"/>
          </a:xfrm>
          <a:prstGeom prst="rect">
            <a:avLst/>
          </a:prstGeom>
          <a:noFill/>
          <a:ln/>
        </p:spPr>
        <p:txBody>
          <a:bodyPr wrap="square" lIns="0" tIns="0" rIns="0" bIns="0" rtlCol="0" anchor="t"/>
          <a:lstStyle/>
          <a:p>
            <a:pPr marL="0" indent="0">
              <a:buNone/>
            </a:pPr>
            <a:r>
              <a:rPr lang="en-US" sz="1400" i="1" dirty="0">
                <a:solidFill>
                  <a:srgbClr val="2A2419"/>
                </a:solidFill>
                <a:latin typeface="Calibri" pitchFamily="34" charset="0"/>
                <a:ea typeface="Calibri" pitchFamily="34" charset="-122"/>
                <a:cs typeface="Calibri" pitchFamily="34" charset="-120"/>
              </a:rPr>
              <a:t>Il giudice amministrativo interviene a completare l'istruttoria laddove la mancanza dipenda dall'indisponibilità della prova in capo alla parte. L'esercizio dei poteri officiosi è rimesso al prudente apprezzamento.</a:t>
            </a:r>
            <a:endParaRPr lang="en-US" sz="1400" dirty="0"/>
          </a:p>
        </p:txBody>
      </p:sp>
      <p:sp>
        <p:nvSpPr>
          <p:cNvPr id="6" name="Shape 4"/>
          <p:cNvSpPr/>
          <p:nvPr/>
        </p:nvSpPr>
        <p:spPr>
          <a:xfrm>
            <a:off x="548640" y="3383280"/>
            <a:ext cx="5440680" cy="2834640"/>
          </a:xfrm>
          <a:prstGeom prst="rect">
            <a:avLst/>
          </a:prstGeom>
          <a:solidFill>
            <a:srgbClr val="FBF7F0"/>
          </a:solidFill>
          <a:ln/>
        </p:spPr>
      </p:sp>
      <p:sp>
        <p:nvSpPr>
          <p:cNvPr id="7" name="Shape 5"/>
          <p:cNvSpPr/>
          <p:nvPr/>
        </p:nvSpPr>
        <p:spPr>
          <a:xfrm>
            <a:off x="548640" y="3383280"/>
            <a:ext cx="5440680" cy="54864"/>
          </a:xfrm>
          <a:prstGeom prst="rect">
            <a:avLst/>
          </a:prstGeom>
          <a:solidFill>
            <a:srgbClr val="8E6F3E"/>
          </a:solidFill>
          <a:ln/>
        </p:spPr>
      </p:sp>
      <p:sp>
        <p:nvSpPr>
          <p:cNvPr id="8" name="Text 6"/>
          <p:cNvSpPr/>
          <p:nvPr/>
        </p:nvSpPr>
        <p:spPr>
          <a:xfrm>
            <a:off x="777240" y="3566160"/>
            <a:ext cx="5029200" cy="36576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SOCCORSO ISTRUTTORIO</a:t>
            </a:r>
            <a:endParaRPr lang="en-US" sz="1000" dirty="0"/>
          </a:p>
        </p:txBody>
      </p:sp>
      <p:sp>
        <p:nvSpPr>
          <p:cNvPr id="9" name="Text 7"/>
          <p:cNvSpPr/>
          <p:nvPr/>
        </p:nvSpPr>
        <p:spPr>
          <a:xfrm>
            <a:off x="777240" y="3840480"/>
            <a:ext cx="5029200" cy="457200"/>
          </a:xfrm>
          <a:prstGeom prst="rect">
            <a:avLst/>
          </a:prstGeom>
          <a:noFill/>
          <a:ln/>
        </p:spPr>
        <p:txBody>
          <a:bodyPr wrap="square" lIns="0" tIns="0" rIns="0" bIns="0" rtlCol="0" anchor="ctr"/>
          <a:lstStyle/>
          <a:p>
            <a:pPr marL="0" indent="0">
              <a:buNone/>
            </a:pPr>
            <a:r>
              <a:rPr lang="en-US" sz="2200" b="1" i="1" dirty="0">
                <a:solidFill>
                  <a:srgbClr val="6B1F2E"/>
                </a:solidFill>
                <a:latin typeface="Garamond" pitchFamily="34" charset="0"/>
                <a:ea typeface="Garamond" pitchFamily="34" charset="-122"/>
                <a:cs typeface="Garamond" pitchFamily="34" charset="-120"/>
              </a:rPr>
              <a:t>AMMISSIBILE</a:t>
            </a:r>
            <a:endParaRPr lang="en-US" sz="2200" dirty="0"/>
          </a:p>
        </p:txBody>
      </p:sp>
      <p:sp>
        <p:nvSpPr>
          <p:cNvPr id="10" name="Text 8"/>
          <p:cNvSpPr/>
          <p:nvPr/>
        </p:nvSpPr>
        <p:spPr>
          <a:xfrm>
            <a:off x="777240" y="4434840"/>
            <a:ext cx="5029200" cy="164592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Verso la parte che incolpevolmente non ha la disponibilità delle prove (art. 64, co. 3, c.p.a.). Funzione perequativa.</a:t>
            </a:r>
            <a:endParaRPr lang="en-US" sz="1250" dirty="0"/>
          </a:p>
        </p:txBody>
      </p:sp>
      <p:sp>
        <p:nvSpPr>
          <p:cNvPr id="11" name="Shape 9"/>
          <p:cNvSpPr/>
          <p:nvPr/>
        </p:nvSpPr>
        <p:spPr>
          <a:xfrm>
            <a:off x="6172200" y="3383280"/>
            <a:ext cx="5440680" cy="2834640"/>
          </a:xfrm>
          <a:prstGeom prst="rect">
            <a:avLst/>
          </a:prstGeom>
          <a:solidFill>
            <a:srgbClr val="FBF7F0"/>
          </a:solidFill>
          <a:ln/>
        </p:spPr>
      </p:sp>
      <p:sp>
        <p:nvSpPr>
          <p:cNvPr id="12" name="Shape 10"/>
          <p:cNvSpPr/>
          <p:nvPr/>
        </p:nvSpPr>
        <p:spPr>
          <a:xfrm>
            <a:off x="6172200" y="3383280"/>
            <a:ext cx="5440680" cy="54864"/>
          </a:xfrm>
          <a:prstGeom prst="rect">
            <a:avLst/>
          </a:prstGeom>
          <a:solidFill>
            <a:srgbClr val="6B1F2E"/>
          </a:solidFill>
          <a:ln/>
        </p:spPr>
      </p:sp>
      <p:sp>
        <p:nvSpPr>
          <p:cNvPr id="13" name="Text 11"/>
          <p:cNvSpPr/>
          <p:nvPr/>
        </p:nvSpPr>
        <p:spPr>
          <a:xfrm>
            <a:off x="6400800" y="3566160"/>
            <a:ext cx="5029200" cy="365760"/>
          </a:xfrm>
          <a:prstGeom prst="rect">
            <a:avLst/>
          </a:prstGeom>
          <a:noFill/>
          <a:ln/>
        </p:spPr>
        <p:txBody>
          <a:bodyPr wrap="square" lIns="0" tIns="0" rIns="0" bIns="0" rtlCol="0" anchor="ctr"/>
          <a:lstStyle/>
          <a:p>
            <a:pPr marL="0" indent="0">
              <a:buNone/>
            </a:pPr>
            <a:r>
              <a:rPr lang="en-US" sz="1000" b="1" kern="0" spc="400" dirty="0">
                <a:solidFill>
                  <a:srgbClr val="6B1F2E"/>
                </a:solidFill>
                <a:latin typeface="Calibri" pitchFamily="34" charset="0"/>
                <a:ea typeface="Calibri" pitchFamily="34" charset="-122"/>
                <a:cs typeface="Calibri" pitchFamily="34" charset="-120"/>
              </a:rPr>
              <a:t>SUPPLENZA DELL'INERZIA COLPEVOLE</a:t>
            </a:r>
            <a:endParaRPr lang="en-US" sz="1000" dirty="0"/>
          </a:p>
        </p:txBody>
      </p:sp>
      <p:sp>
        <p:nvSpPr>
          <p:cNvPr id="14" name="Text 12"/>
          <p:cNvSpPr/>
          <p:nvPr/>
        </p:nvSpPr>
        <p:spPr>
          <a:xfrm>
            <a:off x="6400800" y="3840480"/>
            <a:ext cx="5029200" cy="457200"/>
          </a:xfrm>
          <a:prstGeom prst="rect">
            <a:avLst/>
          </a:prstGeom>
          <a:noFill/>
          <a:ln/>
        </p:spPr>
        <p:txBody>
          <a:bodyPr wrap="square" lIns="0" tIns="0" rIns="0" bIns="0" rtlCol="0" anchor="ctr"/>
          <a:lstStyle/>
          <a:p>
            <a:pPr marL="0" indent="0">
              <a:buNone/>
            </a:pPr>
            <a:r>
              <a:rPr lang="en-US" sz="2200" b="1" i="1" dirty="0">
                <a:solidFill>
                  <a:srgbClr val="6B1F2E"/>
                </a:solidFill>
                <a:latin typeface="Garamond" pitchFamily="34" charset="0"/>
                <a:ea typeface="Garamond" pitchFamily="34" charset="-122"/>
                <a:cs typeface="Garamond" pitchFamily="34" charset="-120"/>
              </a:rPr>
              <a:t>INAMMISSIBILE</a:t>
            </a:r>
            <a:endParaRPr lang="en-US" sz="2200" dirty="0"/>
          </a:p>
        </p:txBody>
      </p:sp>
      <p:sp>
        <p:nvSpPr>
          <p:cNvPr id="15" name="Text 13"/>
          <p:cNvSpPr/>
          <p:nvPr/>
        </p:nvSpPr>
        <p:spPr>
          <a:xfrm>
            <a:off x="6400800" y="4434840"/>
            <a:ext cx="5029200" cy="1645920"/>
          </a:xfrm>
          <a:prstGeom prst="rect">
            <a:avLst/>
          </a:prstGeom>
          <a:noFill/>
          <a:ln/>
        </p:spPr>
        <p:txBody>
          <a:bodyPr wrap="square" lIns="0" tIns="0" rIns="0" bIns="0" rtlCol="0" anchor="t"/>
          <a:lstStyle/>
          <a:p>
            <a:pPr marL="0" indent="0">
              <a:buNone/>
            </a:pPr>
            <a:r>
              <a:rPr lang="en-US" sz="1250" dirty="0">
                <a:solidFill>
                  <a:srgbClr val="2A2419"/>
                </a:solidFill>
                <a:latin typeface="Calibri" pitchFamily="34" charset="0"/>
                <a:ea typeface="Calibri" pitchFamily="34" charset="-122"/>
                <a:cs typeface="Calibri" pitchFamily="34" charset="-120"/>
              </a:rPr>
              <a:t>Il giudice non ha potere di supplenza nei confronti della parte colpevolmente inerte. I poteri officiosi incontrano il limite della domanda.</a:t>
            </a:r>
            <a:endParaRPr lang="en-US" sz="1250" dirty="0"/>
          </a:p>
        </p:txBody>
      </p:sp>
      <p:sp>
        <p:nvSpPr>
          <p:cNvPr id="16" name="Text 14"/>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7" name="Text 15"/>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04 / 16</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III.  ART. 46 C.P.A.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Costituzione facoltativa, produzione doverosa</a:t>
            </a:r>
            <a:endParaRPr lang="en-US" sz="3200" dirty="0"/>
          </a:p>
        </p:txBody>
      </p:sp>
      <p:sp>
        <p:nvSpPr>
          <p:cNvPr id="5" name="Shape 3"/>
          <p:cNvSpPr/>
          <p:nvPr/>
        </p:nvSpPr>
        <p:spPr>
          <a:xfrm>
            <a:off x="548640" y="2286000"/>
            <a:ext cx="5440680" cy="3200400"/>
          </a:xfrm>
          <a:prstGeom prst="rect">
            <a:avLst/>
          </a:prstGeom>
          <a:solidFill>
            <a:srgbClr val="FBF7F0"/>
          </a:solidFill>
          <a:ln/>
        </p:spPr>
      </p:sp>
      <p:sp>
        <p:nvSpPr>
          <p:cNvPr id="6" name="Shape 4"/>
          <p:cNvSpPr/>
          <p:nvPr/>
        </p:nvSpPr>
        <p:spPr>
          <a:xfrm>
            <a:off x="548640" y="2286000"/>
            <a:ext cx="45720" cy="3200400"/>
          </a:xfrm>
          <a:prstGeom prst="rect">
            <a:avLst/>
          </a:prstGeom>
          <a:solidFill>
            <a:srgbClr val="8E6F3E"/>
          </a:solidFill>
          <a:ln/>
        </p:spPr>
      </p:sp>
      <p:sp>
        <p:nvSpPr>
          <p:cNvPr id="7" name="Text 5"/>
          <p:cNvSpPr/>
          <p:nvPr/>
        </p:nvSpPr>
        <p:spPr>
          <a:xfrm>
            <a:off x="777240" y="2423160"/>
            <a:ext cx="5029200" cy="32004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comma 1</a:t>
            </a:r>
            <a:endParaRPr lang="en-US" sz="1000" dirty="0"/>
          </a:p>
        </p:txBody>
      </p:sp>
      <p:sp>
        <p:nvSpPr>
          <p:cNvPr id="8" name="Text 6"/>
          <p:cNvSpPr/>
          <p:nvPr/>
        </p:nvSpPr>
        <p:spPr>
          <a:xfrm>
            <a:off x="777240" y="2743200"/>
            <a:ext cx="5029200" cy="457200"/>
          </a:xfrm>
          <a:prstGeom prst="rect">
            <a:avLst/>
          </a:prstGeom>
          <a:noFill/>
          <a:ln/>
        </p:spPr>
        <p:txBody>
          <a:bodyPr wrap="square" lIns="0" tIns="0" rIns="0" bIns="0" rtlCol="0" anchor="ctr"/>
          <a:lstStyle/>
          <a:p>
            <a:pPr marL="0" indent="0">
              <a:buNone/>
            </a:pPr>
            <a:r>
              <a:rPr lang="en-US" sz="2000" b="1" i="1" dirty="0">
                <a:solidFill>
                  <a:srgbClr val="6B1F2E"/>
                </a:solidFill>
                <a:latin typeface="Garamond" pitchFamily="34" charset="0"/>
                <a:ea typeface="Garamond" pitchFamily="34" charset="-122"/>
                <a:cs typeface="Garamond" pitchFamily="34" charset="-120"/>
              </a:rPr>
              <a:t>Costituzione facoltativa</a:t>
            </a:r>
            <a:endParaRPr lang="en-US" sz="2000" dirty="0"/>
          </a:p>
        </p:txBody>
      </p:sp>
      <p:sp>
        <p:nvSpPr>
          <p:cNvPr id="9" name="Text 7"/>
          <p:cNvSpPr/>
          <p:nvPr/>
        </p:nvSpPr>
        <p:spPr>
          <a:xfrm>
            <a:off x="777240" y="3337560"/>
            <a:ext cx="5029200" cy="2011680"/>
          </a:xfrm>
          <a:prstGeom prst="rect">
            <a:avLst/>
          </a:prstGeom>
          <a:noFill/>
          <a:ln/>
        </p:spPr>
        <p:txBody>
          <a:bodyPr wrap="square" lIns="0" tIns="0" rIns="0" bIns="0" rtlCol="0" anchor="t"/>
          <a:lstStyle/>
          <a:p>
            <a:pPr marL="0" indent="0">
              <a:buNone/>
            </a:pPr>
            <a:r>
              <a:rPr lang="en-US" sz="1250" i="1" dirty="0">
                <a:solidFill>
                  <a:srgbClr val="2A2419"/>
                </a:solidFill>
                <a:latin typeface="Calibri" pitchFamily="34" charset="0"/>
                <a:ea typeface="Calibri" pitchFamily="34" charset="-122"/>
                <a:cs typeface="Calibri" pitchFamily="34" charset="-120"/>
              </a:rPr>
              <a:t>Le parti intimate «possono» costituirsi, presentare memorie, fare istanze, indicare mezzi di prova, produrre documenti.</a:t>
            </a:r>
            <a:endParaRPr lang="en-US" sz="1250" dirty="0"/>
          </a:p>
        </p:txBody>
      </p:sp>
      <p:sp>
        <p:nvSpPr>
          <p:cNvPr id="10" name="Shape 8"/>
          <p:cNvSpPr/>
          <p:nvPr/>
        </p:nvSpPr>
        <p:spPr>
          <a:xfrm>
            <a:off x="6172200" y="2286000"/>
            <a:ext cx="5440680" cy="3200400"/>
          </a:xfrm>
          <a:prstGeom prst="rect">
            <a:avLst/>
          </a:prstGeom>
          <a:solidFill>
            <a:srgbClr val="FBF7F0"/>
          </a:solidFill>
          <a:ln/>
        </p:spPr>
      </p:sp>
      <p:sp>
        <p:nvSpPr>
          <p:cNvPr id="11" name="Shape 9"/>
          <p:cNvSpPr/>
          <p:nvPr/>
        </p:nvSpPr>
        <p:spPr>
          <a:xfrm>
            <a:off x="6172200" y="2286000"/>
            <a:ext cx="45720" cy="3200400"/>
          </a:xfrm>
          <a:prstGeom prst="rect">
            <a:avLst/>
          </a:prstGeom>
          <a:solidFill>
            <a:srgbClr val="6B1F2E"/>
          </a:solidFill>
          <a:ln/>
        </p:spPr>
      </p:sp>
      <p:sp>
        <p:nvSpPr>
          <p:cNvPr id="12" name="Text 10"/>
          <p:cNvSpPr/>
          <p:nvPr/>
        </p:nvSpPr>
        <p:spPr>
          <a:xfrm>
            <a:off x="6400800" y="2423160"/>
            <a:ext cx="5029200" cy="320040"/>
          </a:xfrm>
          <a:prstGeom prst="rect">
            <a:avLst/>
          </a:prstGeom>
          <a:noFill/>
          <a:ln/>
        </p:spPr>
        <p:txBody>
          <a:bodyPr wrap="square" lIns="0" tIns="0" rIns="0" bIns="0" rtlCol="0" anchor="ctr"/>
          <a:lstStyle/>
          <a:p>
            <a:pPr marL="0" indent="0">
              <a:buNone/>
            </a:pPr>
            <a:r>
              <a:rPr lang="en-US" sz="1000" b="1" kern="0" spc="400" dirty="0">
                <a:solidFill>
                  <a:srgbClr val="6B1F2E"/>
                </a:solidFill>
                <a:latin typeface="Calibri" pitchFamily="34" charset="0"/>
                <a:ea typeface="Calibri" pitchFamily="34" charset="-122"/>
                <a:cs typeface="Calibri" pitchFamily="34" charset="-120"/>
              </a:rPr>
              <a:t>comma 2</a:t>
            </a:r>
            <a:endParaRPr lang="en-US" sz="1000" dirty="0"/>
          </a:p>
        </p:txBody>
      </p:sp>
      <p:sp>
        <p:nvSpPr>
          <p:cNvPr id="13" name="Text 11"/>
          <p:cNvSpPr/>
          <p:nvPr/>
        </p:nvSpPr>
        <p:spPr>
          <a:xfrm>
            <a:off x="6400800" y="2743200"/>
            <a:ext cx="5029200" cy="457200"/>
          </a:xfrm>
          <a:prstGeom prst="rect">
            <a:avLst/>
          </a:prstGeom>
          <a:noFill/>
          <a:ln/>
        </p:spPr>
        <p:txBody>
          <a:bodyPr wrap="square" lIns="0" tIns="0" rIns="0" bIns="0" rtlCol="0" anchor="ctr"/>
          <a:lstStyle/>
          <a:p>
            <a:pPr marL="0" indent="0">
              <a:buNone/>
            </a:pPr>
            <a:r>
              <a:rPr lang="en-US" sz="2000" b="1" i="1" dirty="0">
                <a:solidFill>
                  <a:srgbClr val="6B1F2E"/>
                </a:solidFill>
                <a:latin typeface="Garamond" pitchFamily="34" charset="0"/>
                <a:ea typeface="Garamond" pitchFamily="34" charset="-122"/>
                <a:cs typeface="Garamond" pitchFamily="34" charset="-120"/>
              </a:rPr>
              <a:t>Produzione doverosa</a:t>
            </a:r>
            <a:endParaRPr lang="en-US" sz="2000" dirty="0"/>
          </a:p>
        </p:txBody>
      </p:sp>
      <p:sp>
        <p:nvSpPr>
          <p:cNvPr id="14" name="Text 12"/>
          <p:cNvSpPr/>
          <p:nvPr/>
        </p:nvSpPr>
        <p:spPr>
          <a:xfrm>
            <a:off x="6400800" y="3337560"/>
            <a:ext cx="5029200" cy="2011680"/>
          </a:xfrm>
          <a:prstGeom prst="rect">
            <a:avLst/>
          </a:prstGeom>
          <a:noFill/>
          <a:ln/>
        </p:spPr>
        <p:txBody>
          <a:bodyPr wrap="square" lIns="0" tIns="0" rIns="0" bIns="0" rtlCol="0" anchor="t"/>
          <a:lstStyle/>
          <a:p>
            <a:pPr marL="0" indent="0">
              <a:buNone/>
            </a:pPr>
            <a:r>
              <a:rPr lang="en-US" sz="1250" i="1" dirty="0">
                <a:solidFill>
                  <a:srgbClr val="2A2419"/>
                </a:solidFill>
                <a:latin typeface="Calibri" pitchFamily="34" charset="0"/>
                <a:ea typeface="Calibri" pitchFamily="34" charset="-122"/>
                <a:cs typeface="Calibri" pitchFamily="34" charset="-120"/>
              </a:rPr>
              <a:t>L'amministrazione «deve» produrre il provvedimento impugnato, gli atti e i documenti su cui esso si fonda e quelli ritenuti utili al giudizio.</a:t>
            </a:r>
            <a:endParaRPr lang="en-US" sz="1250" dirty="0"/>
          </a:p>
        </p:txBody>
      </p:sp>
      <p:sp>
        <p:nvSpPr>
          <p:cNvPr id="15" name="Shape 13"/>
          <p:cNvSpPr/>
          <p:nvPr/>
        </p:nvSpPr>
        <p:spPr>
          <a:xfrm>
            <a:off x="548640" y="5715000"/>
            <a:ext cx="11064240" cy="45720"/>
          </a:xfrm>
          <a:prstGeom prst="rect">
            <a:avLst/>
          </a:prstGeom>
          <a:solidFill>
            <a:srgbClr val="8E6F3E"/>
          </a:solidFill>
          <a:ln/>
        </p:spPr>
      </p:sp>
      <p:sp>
        <p:nvSpPr>
          <p:cNvPr id="16" name="Text 14"/>
          <p:cNvSpPr/>
          <p:nvPr/>
        </p:nvSpPr>
        <p:spPr>
          <a:xfrm>
            <a:off x="548640" y="5852160"/>
            <a:ext cx="11064240" cy="548640"/>
          </a:xfrm>
          <a:prstGeom prst="rect">
            <a:avLst/>
          </a:prstGeom>
          <a:noFill/>
          <a:ln/>
        </p:spPr>
        <p:txBody>
          <a:bodyPr wrap="square" lIns="0" tIns="0" rIns="0" bIns="0" rtlCol="0" anchor="t"/>
          <a:lstStyle/>
          <a:p>
            <a:pPr marL="0" indent="0">
              <a:buNone/>
            </a:pPr>
            <a:r>
              <a:rPr lang="en-US" sz="1600" i="1" dirty="0">
                <a:solidFill>
                  <a:srgbClr val="2A2419"/>
                </a:solidFill>
                <a:latin typeface="Garamond" pitchFamily="34" charset="0"/>
                <a:ea typeface="Garamond" pitchFamily="34" charset="-122"/>
                <a:cs typeface="Garamond" pitchFamily="34" charset="-120"/>
              </a:rPr>
              <a:t>La produzione documentale prescinde dalla costituzione. Il deposito doveroso muove dalla presunzione che la disponibilità della prova sia in capo alla PA.</a:t>
            </a:r>
            <a:endParaRPr lang="en-US" sz="1600" dirty="0"/>
          </a:p>
        </p:txBody>
      </p:sp>
      <p:sp>
        <p:nvSpPr>
          <p:cNvPr id="17" name="Text 15"/>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8" name="Text 16"/>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05 / 16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IV.  CASISTICA PRATICA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Le quattro ipotesi ricorrenti</a:t>
            </a:r>
            <a:endParaRPr lang="en-US" sz="3200" dirty="0"/>
          </a:p>
        </p:txBody>
      </p:sp>
      <p:sp>
        <p:nvSpPr>
          <p:cNvPr id="5" name="Text 3"/>
          <p:cNvSpPr/>
          <p:nvPr/>
        </p:nvSpPr>
        <p:spPr>
          <a:xfrm>
            <a:off x="548640" y="2286000"/>
            <a:ext cx="822960" cy="640080"/>
          </a:xfrm>
          <a:prstGeom prst="rect">
            <a:avLst/>
          </a:prstGeom>
          <a:noFill/>
          <a:ln/>
        </p:spPr>
        <p:txBody>
          <a:bodyPr wrap="square" lIns="0" tIns="0" rIns="0" bIns="0" rtlCol="0" anchor="t"/>
          <a:lstStyle/>
          <a:p>
            <a:pPr marL="0" indent="0">
              <a:buNone/>
            </a:pPr>
            <a:r>
              <a:rPr lang="en-US" sz="3600" i="1" dirty="0">
                <a:solidFill>
                  <a:srgbClr val="8E6F3E"/>
                </a:solidFill>
                <a:latin typeface="Garamond" pitchFamily="34" charset="0"/>
                <a:ea typeface="Garamond" pitchFamily="34" charset="-122"/>
                <a:cs typeface="Garamond" pitchFamily="34" charset="-120"/>
              </a:rPr>
              <a:t>01</a:t>
            </a:r>
            <a:endParaRPr lang="en-US" sz="3600" dirty="0"/>
          </a:p>
        </p:txBody>
      </p:sp>
      <p:sp>
        <p:nvSpPr>
          <p:cNvPr id="6" name="Shape 4"/>
          <p:cNvSpPr/>
          <p:nvPr/>
        </p:nvSpPr>
        <p:spPr>
          <a:xfrm>
            <a:off x="1463040" y="2423160"/>
            <a:ext cx="36576" cy="1554480"/>
          </a:xfrm>
          <a:prstGeom prst="rect">
            <a:avLst/>
          </a:prstGeom>
          <a:solidFill>
            <a:srgbClr val="C4B59E"/>
          </a:solidFill>
          <a:ln/>
        </p:spPr>
      </p:sp>
      <p:sp>
        <p:nvSpPr>
          <p:cNvPr id="7" name="Text 5"/>
          <p:cNvSpPr/>
          <p:nvPr/>
        </p:nvSpPr>
        <p:spPr>
          <a:xfrm>
            <a:off x="1645920" y="2331720"/>
            <a:ext cx="4297680" cy="548640"/>
          </a:xfrm>
          <a:prstGeom prst="rect">
            <a:avLst/>
          </a:prstGeom>
          <a:noFill/>
          <a:ln/>
        </p:spPr>
        <p:txBody>
          <a:bodyPr wrap="square" lIns="0" tIns="0" rIns="0" bIns="0" rtlCol="0" anchor="t"/>
          <a:lstStyle/>
          <a:p>
            <a:pPr marL="0" indent="0">
              <a:buNone/>
            </a:pPr>
            <a:r>
              <a:rPr lang="en-US" sz="1600" b="1" i="1" dirty="0">
                <a:solidFill>
                  <a:srgbClr val="6B1F2E"/>
                </a:solidFill>
                <a:latin typeface="Garamond" pitchFamily="34" charset="0"/>
                <a:ea typeface="Garamond" pitchFamily="34" charset="-122"/>
                <a:cs typeface="Garamond" pitchFamily="34" charset="-120"/>
              </a:rPr>
              <a:t>PA costituita ma non produce</a:t>
            </a:r>
            <a:endParaRPr lang="en-US" sz="1600" dirty="0"/>
          </a:p>
        </p:txBody>
      </p:sp>
      <p:sp>
        <p:nvSpPr>
          <p:cNvPr id="8" name="Text 6"/>
          <p:cNvSpPr/>
          <p:nvPr/>
        </p:nvSpPr>
        <p:spPr>
          <a:xfrm>
            <a:off x="1645920" y="2926080"/>
            <a:ext cx="4297680" cy="10972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Il giudice «ordina» l'esibizione (art. 65, co. 3, c.p.a.). Verbo che evoca un dovere.</a:t>
            </a:r>
            <a:endParaRPr lang="en-US" sz="1200" dirty="0"/>
          </a:p>
        </p:txBody>
      </p:sp>
      <p:sp>
        <p:nvSpPr>
          <p:cNvPr id="9" name="Text 7"/>
          <p:cNvSpPr/>
          <p:nvPr/>
        </p:nvSpPr>
        <p:spPr>
          <a:xfrm>
            <a:off x="6172200" y="2286000"/>
            <a:ext cx="822960" cy="640080"/>
          </a:xfrm>
          <a:prstGeom prst="rect">
            <a:avLst/>
          </a:prstGeom>
          <a:noFill/>
          <a:ln/>
        </p:spPr>
        <p:txBody>
          <a:bodyPr wrap="square" lIns="0" tIns="0" rIns="0" bIns="0" rtlCol="0" anchor="t"/>
          <a:lstStyle/>
          <a:p>
            <a:pPr marL="0" indent="0">
              <a:buNone/>
            </a:pPr>
            <a:r>
              <a:rPr lang="en-US" sz="3600" i="1" dirty="0">
                <a:solidFill>
                  <a:srgbClr val="8E6F3E"/>
                </a:solidFill>
                <a:latin typeface="Garamond" pitchFamily="34" charset="0"/>
                <a:ea typeface="Garamond" pitchFamily="34" charset="-122"/>
                <a:cs typeface="Garamond" pitchFamily="34" charset="-120"/>
              </a:rPr>
              <a:t>02</a:t>
            </a:r>
            <a:endParaRPr lang="en-US" sz="3600" dirty="0"/>
          </a:p>
        </p:txBody>
      </p:sp>
      <p:sp>
        <p:nvSpPr>
          <p:cNvPr id="10" name="Shape 8"/>
          <p:cNvSpPr/>
          <p:nvPr/>
        </p:nvSpPr>
        <p:spPr>
          <a:xfrm>
            <a:off x="7086600" y="2423160"/>
            <a:ext cx="36576" cy="1554480"/>
          </a:xfrm>
          <a:prstGeom prst="rect">
            <a:avLst/>
          </a:prstGeom>
          <a:solidFill>
            <a:srgbClr val="C4B59E"/>
          </a:solidFill>
          <a:ln/>
        </p:spPr>
      </p:sp>
      <p:sp>
        <p:nvSpPr>
          <p:cNvPr id="11" name="Text 9"/>
          <p:cNvSpPr/>
          <p:nvPr/>
        </p:nvSpPr>
        <p:spPr>
          <a:xfrm>
            <a:off x="7269480" y="2331720"/>
            <a:ext cx="4297680" cy="548640"/>
          </a:xfrm>
          <a:prstGeom prst="rect">
            <a:avLst/>
          </a:prstGeom>
          <a:noFill/>
          <a:ln/>
        </p:spPr>
        <p:txBody>
          <a:bodyPr wrap="square" lIns="0" tIns="0" rIns="0" bIns="0" rtlCol="0" anchor="t"/>
          <a:lstStyle/>
          <a:p>
            <a:pPr marL="0" indent="0">
              <a:buNone/>
            </a:pPr>
            <a:r>
              <a:rPr lang="en-US" sz="1600" b="1" i="1" dirty="0">
                <a:solidFill>
                  <a:srgbClr val="6B1F2E"/>
                </a:solidFill>
                <a:latin typeface="Garamond" pitchFamily="34" charset="0"/>
                <a:ea typeface="Garamond" pitchFamily="34" charset="-122"/>
                <a:cs typeface="Garamond" pitchFamily="34" charset="-120"/>
              </a:rPr>
              <a:t>PA non costituita</a:t>
            </a:r>
            <a:endParaRPr lang="en-US" sz="1600" dirty="0"/>
          </a:p>
        </p:txBody>
      </p:sp>
      <p:sp>
        <p:nvSpPr>
          <p:cNvPr id="12" name="Text 10"/>
          <p:cNvSpPr/>
          <p:nvPr/>
        </p:nvSpPr>
        <p:spPr>
          <a:xfrm>
            <a:off x="7269480" y="2926080"/>
            <a:ext cx="4297680" cy="10972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L'art. 65, co. 3, opera ugualmente. L'art. 46, co. 2, prescinde dalla costituzione.</a:t>
            </a:r>
            <a:endParaRPr lang="en-US" sz="1200" dirty="0"/>
          </a:p>
        </p:txBody>
      </p:sp>
      <p:sp>
        <p:nvSpPr>
          <p:cNvPr id="13" name="Text 11"/>
          <p:cNvSpPr/>
          <p:nvPr/>
        </p:nvSpPr>
        <p:spPr>
          <a:xfrm>
            <a:off x="548640" y="4251960"/>
            <a:ext cx="822960" cy="640080"/>
          </a:xfrm>
          <a:prstGeom prst="rect">
            <a:avLst/>
          </a:prstGeom>
          <a:noFill/>
          <a:ln/>
        </p:spPr>
        <p:txBody>
          <a:bodyPr wrap="square" lIns="0" tIns="0" rIns="0" bIns="0" rtlCol="0" anchor="t"/>
          <a:lstStyle/>
          <a:p>
            <a:pPr marL="0" indent="0">
              <a:buNone/>
            </a:pPr>
            <a:r>
              <a:rPr lang="en-US" sz="3600" i="1" dirty="0">
                <a:solidFill>
                  <a:srgbClr val="8E6F3E"/>
                </a:solidFill>
                <a:latin typeface="Garamond" pitchFamily="34" charset="0"/>
                <a:ea typeface="Garamond" pitchFamily="34" charset="-122"/>
                <a:cs typeface="Garamond" pitchFamily="34" charset="-120"/>
              </a:rPr>
              <a:t>03</a:t>
            </a:r>
            <a:endParaRPr lang="en-US" sz="3600" dirty="0"/>
          </a:p>
        </p:txBody>
      </p:sp>
      <p:sp>
        <p:nvSpPr>
          <p:cNvPr id="14" name="Shape 12"/>
          <p:cNvSpPr/>
          <p:nvPr/>
        </p:nvSpPr>
        <p:spPr>
          <a:xfrm>
            <a:off x="1463040" y="4389120"/>
            <a:ext cx="36576" cy="1554480"/>
          </a:xfrm>
          <a:prstGeom prst="rect">
            <a:avLst/>
          </a:prstGeom>
          <a:solidFill>
            <a:srgbClr val="C4B59E"/>
          </a:solidFill>
          <a:ln/>
        </p:spPr>
      </p:sp>
      <p:sp>
        <p:nvSpPr>
          <p:cNvPr id="15" name="Text 13"/>
          <p:cNvSpPr/>
          <p:nvPr/>
        </p:nvSpPr>
        <p:spPr>
          <a:xfrm>
            <a:off x="1645920" y="4297680"/>
            <a:ext cx="4297680" cy="548640"/>
          </a:xfrm>
          <a:prstGeom prst="rect">
            <a:avLst/>
          </a:prstGeom>
          <a:noFill/>
          <a:ln/>
        </p:spPr>
        <p:txBody>
          <a:bodyPr wrap="square" lIns="0" tIns="0" rIns="0" bIns="0" rtlCol="0" anchor="t"/>
          <a:lstStyle/>
          <a:p>
            <a:pPr marL="0" indent="0">
              <a:buNone/>
            </a:pPr>
            <a:r>
              <a:rPr lang="en-US" sz="1600" b="1" i="1" dirty="0">
                <a:solidFill>
                  <a:srgbClr val="6B1F2E"/>
                </a:solidFill>
                <a:latin typeface="Garamond" pitchFamily="34" charset="0"/>
                <a:ea typeface="Garamond" pitchFamily="34" charset="-122"/>
                <a:cs typeface="Garamond" pitchFamily="34" charset="-120"/>
              </a:rPr>
              <a:t>Documenti utili non presenti</a:t>
            </a:r>
            <a:endParaRPr lang="en-US" sz="1600" dirty="0"/>
          </a:p>
        </p:txBody>
      </p:sp>
      <p:sp>
        <p:nvSpPr>
          <p:cNvPr id="16" name="Text 14"/>
          <p:cNvSpPr/>
          <p:nvPr/>
        </p:nvSpPr>
        <p:spPr>
          <a:xfrm>
            <a:off x="1645920" y="4892040"/>
            <a:ext cx="4297680" cy="10972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Documentazione completa ma non sufficiente: il giudice può acquisirne altri ex art. 64, co. 3.</a:t>
            </a:r>
            <a:endParaRPr lang="en-US" sz="1200" dirty="0"/>
          </a:p>
        </p:txBody>
      </p:sp>
      <p:sp>
        <p:nvSpPr>
          <p:cNvPr id="17" name="Text 15"/>
          <p:cNvSpPr/>
          <p:nvPr/>
        </p:nvSpPr>
        <p:spPr>
          <a:xfrm>
            <a:off x="6172200" y="4251960"/>
            <a:ext cx="822960" cy="640080"/>
          </a:xfrm>
          <a:prstGeom prst="rect">
            <a:avLst/>
          </a:prstGeom>
          <a:noFill/>
          <a:ln/>
        </p:spPr>
        <p:txBody>
          <a:bodyPr wrap="square" lIns="0" tIns="0" rIns="0" bIns="0" rtlCol="0" anchor="t"/>
          <a:lstStyle/>
          <a:p>
            <a:pPr marL="0" indent="0">
              <a:buNone/>
            </a:pPr>
            <a:r>
              <a:rPr lang="en-US" sz="3600" i="1" dirty="0">
                <a:solidFill>
                  <a:srgbClr val="8E6F3E"/>
                </a:solidFill>
                <a:latin typeface="Garamond" pitchFamily="34" charset="0"/>
                <a:ea typeface="Garamond" pitchFamily="34" charset="-122"/>
                <a:cs typeface="Garamond" pitchFamily="34" charset="-120"/>
              </a:rPr>
              <a:t>04</a:t>
            </a:r>
            <a:endParaRPr lang="en-US" sz="3600" dirty="0"/>
          </a:p>
        </p:txBody>
      </p:sp>
      <p:sp>
        <p:nvSpPr>
          <p:cNvPr id="18" name="Shape 16"/>
          <p:cNvSpPr/>
          <p:nvPr/>
        </p:nvSpPr>
        <p:spPr>
          <a:xfrm>
            <a:off x="7086600" y="4389120"/>
            <a:ext cx="36576" cy="1554480"/>
          </a:xfrm>
          <a:prstGeom prst="rect">
            <a:avLst/>
          </a:prstGeom>
          <a:solidFill>
            <a:srgbClr val="C4B59E"/>
          </a:solidFill>
          <a:ln/>
        </p:spPr>
      </p:sp>
      <p:sp>
        <p:nvSpPr>
          <p:cNvPr id="19" name="Text 17"/>
          <p:cNvSpPr/>
          <p:nvPr/>
        </p:nvSpPr>
        <p:spPr>
          <a:xfrm>
            <a:off x="7269480" y="4297680"/>
            <a:ext cx="4297680" cy="548640"/>
          </a:xfrm>
          <a:prstGeom prst="rect">
            <a:avLst/>
          </a:prstGeom>
          <a:noFill/>
          <a:ln/>
        </p:spPr>
        <p:txBody>
          <a:bodyPr wrap="square" lIns="0" tIns="0" rIns="0" bIns="0" rtlCol="0" anchor="t"/>
          <a:lstStyle/>
          <a:p>
            <a:pPr marL="0" indent="0">
              <a:buNone/>
            </a:pPr>
            <a:r>
              <a:rPr lang="en-US" sz="1600" b="1" i="1" dirty="0">
                <a:solidFill>
                  <a:srgbClr val="6B1F2E"/>
                </a:solidFill>
                <a:latin typeface="Garamond" pitchFamily="34" charset="0"/>
                <a:ea typeface="Garamond" pitchFamily="34" charset="-122"/>
                <a:cs typeface="Garamond" pitchFamily="34" charset="-120"/>
              </a:rPr>
              <a:t>Necessità di completare l'istruttoria</a:t>
            </a:r>
            <a:endParaRPr lang="en-US" sz="1600" dirty="0"/>
          </a:p>
        </p:txBody>
      </p:sp>
      <p:sp>
        <p:nvSpPr>
          <p:cNvPr id="20" name="Text 18"/>
          <p:cNvSpPr/>
          <p:nvPr/>
        </p:nvSpPr>
        <p:spPr>
          <a:xfrm>
            <a:off x="7269480" y="4892040"/>
            <a:ext cx="4297680" cy="10972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Chiarimenti, documenti, esibizione da terzi (art. 63, co. 1 e 2, c.p.a.).</a:t>
            </a:r>
            <a:endParaRPr lang="en-US" sz="1200" dirty="0"/>
          </a:p>
        </p:txBody>
      </p:sp>
      <p:sp>
        <p:nvSpPr>
          <p:cNvPr id="21" name="Text 19"/>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22" name="Text 20"/>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06 / 16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ESPERIENZA APPLICATIVA</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Il contenzioso in materia di immigrazione</a:t>
            </a:r>
            <a:endParaRPr lang="en-US" sz="3200" dirty="0"/>
          </a:p>
        </p:txBody>
      </p:sp>
      <p:sp>
        <p:nvSpPr>
          <p:cNvPr id="5" name="Text 3"/>
          <p:cNvSpPr/>
          <p:nvPr/>
        </p:nvSpPr>
        <p:spPr>
          <a:xfrm>
            <a:off x="548640" y="2194560"/>
            <a:ext cx="11064240" cy="914400"/>
          </a:xfrm>
          <a:prstGeom prst="rect">
            <a:avLst/>
          </a:prstGeom>
          <a:noFill/>
          <a:ln/>
        </p:spPr>
        <p:txBody>
          <a:bodyPr wrap="square" lIns="0" tIns="0" rIns="0" bIns="0" rtlCol="0" anchor="t"/>
          <a:lstStyle/>
          <a:p>
            <a:pPr marL="0" indent="0">
              <a:buNone/>
            </a:pPr>
            <a:r>
              <a:rPr lang="en-US" sz="1400" i="1" dirty="0">
                <a:solidFill>
                  <a:srgbClr val="2A2419"/>
                </a:solidFill>
                <a:latin typeface="Calibri" pitchFamily="34" charset="0"/>
                <a:ea typeface="Calibri" pitchFamily="34" charset="-122"/>
                <a:cs typeface="Calibri" pitchFamily="34" charset="-120"/>
              </a:rPr>
              <a:t>Frequente la mancata costituzione della PA, o costituzione formale dell'Avvocatura senza deposito documentale. L'attivazione dei poteri istruttori può ribaltare l'esito del giudizio.</a:t>
            </a:r>
            <a:endParaRPr lang="en-US" sz="1400" dirty="0"/>
          </a:p>
        </p:txBody>
      </p:sp>
      <p:sp>
        <p:nvSpPr>
          <p:cNvPr id="6" name="Text 4"/>
          <p:cNvSpPr/>
          <p:nvPr/>
        </p:nvSpPr>
        <p:spPr>
          <a:xfrm>
            <a:off x="548640" y="3383280"/>
            <a:ext cx="731520" cy="502920"/>
          </a:xfrm>
          <a:prstGeom prst="rect">
            <a:avLst/>
          </a:prstGeom>
          <a:noFill/>
          <a:ln/>
        </p:spPr>
        <p:txBody>
          <a:bodyPr wrap="square" lIns="0" tIns="0" rIns="0" bIns="0" rtlCol="0" anchor="ctr"/>
          <a:lstStyle/>
          <a:p>
            <a:pPr marL="0" indent="0">
              <a:buNone/>
            </a:pPr>
            <a:r>
              <a:rPr lang="en-US" sz="2600" i="1" dirty="0">
                <a:solidFill>
                  <a:srgbClr val="8E6F3E"/>
                </a:solidFill>
                <a:latin typeface="Garamond" pitchFamily="34" charset="0"/>
                <a:ea typeface="Garamond" pitchFamily="34" charset="-122"/>
                <a:cs typeface="Garamond" pitchFamily="34" charset="-120"/>
              </a:rPr>
              <a:t>01</a:t>
            </a:r>
            <a:endParaRPr lang="en-US" sz="2600" dirty="0"/>
          </a:p>
        </p:txBody>
      </p:sp>
      <p:sp>
        <p:nvSpPr>
          <p:cNvPr id="7" name="Shape 5"/>
          <p:cNvSpPr/>
          <p:nvPr/>
        </p:nvSpPr>
        <p:spPr>
          <a:xfrm>
            <a:off x="548640" y="3931920"/>
            <a:ext cx="3383280" cy="36576"/>
          </a:xfrm>
          <a:prstGeom prst="rect">
            <a:avLst/>
          </a:prstGeom>
          <a:solidFill>
            <a:srgbClr val="6B1F2E"/>
          </a:solidFill>
          <a:ln/>
        </p:spPr>
      </p:sp>
      <p:sp>
        <p:nvSpPr>
          <p:cNvPr id="8" name="Text 6"/>
          <p:cNvSpPr/>
          <p:nvPr/>
        </p:nvSpPr>
        <p:spPr>
          <a:xfrm>
            <a:off x="548640" y="4023360"/>
            <a:ext cx="3474720" cy="45720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Allegazioni di parte</a:t>
            </a:r>
            <a:endParaRPr lang="en-US" sz="1600" dirty="0"/>
          </a:p>
        </p:txBody>
      </p:sp>
      <p:sp>
        <p:nvSpPr>
          <p:cNvPr id="9" name="Text 7"/>
          <p:cNvSpPr/>
          <p:nvPr/>
        </p:nvSpPr>
        <p:spPr>
          <a:xfrm>
            <a:off x="548640" y="4526280"/>
            <a:ext cx="3474720" cy="15544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Spesso </a:t>
            </a:r>
            <a:r>
              <a:rPr lang="en-US" sz="1200" dirty="0" err="1">
                <a:solidFill>
                  <a:srgbClr val="2A2419"/>
                </a:solidFill>
                <a:latin typeface="Calibri" pitchFamily="34" charset="0"/>
                <a:ea typeface="Calibri" pitchFamily="34" charset="-122"/>
                <a:cs typeface="Calibri" pitchFamily="34" charset="-120"/>
              </a:rPr>
              <a:t>parziali</a:t>
            </a:r>
            <a:r>
              <a:rPr lang="en-US" sz="1200" dirty="0">
                <a:solidFill>
                  <a:srgbClr val="2A2419"/>
                </a:solidFill>
                <a:latin typeface="Calibri" pitchFamily="34" charset="0"/>
                <a:ea typeface="Calibri" pitchFamily="34" charset="-122"/>
                <a:cs typeface="Calibri" pitchFamily="34" charset="-120"/>
              </a:rPr>
              <a:t> </a:t>
            </a:r>
            <a:r>
              <a:rPr lang="en-US" sz="1200" dirty="0" err="1">
                <a:solidFill>
                  <a:srgbClr val="2A2419"/>
                </a:solidFill>
                <a:latin typeface="Calibri" pitchFamily="34" charset="0"/>
                <a:ea typeface="Calibri" pitchFamily="34" charset="-122"/>
                <a:cs typeface="Calibri" pitchFamily="34" charset="-120"/>
              </a:rPr>
              <a:t>anche</a:t>
            </a:r>
            <a:r>
              <a:rPr lang="en-US" sz="1200" dirty="0">
                <a:solidFill>
                  <a:srgbClr val="2A2419"/>
                </a:solidFill>
                <a:latin typeface="Calibri" pitchFamily="34" charset="0"/>
                <a:ea typeface="Calibri" pitchFamily="34" charset="-122"/>
                <a:cs typeface="Calibri" pitchFamily="34" charset="-120"/>
              </a:rPr>
              <a:t> per la </a:t>
            </a:r>
            <a:r>
              <a:rPr lang="en-US" sz="1200" dirty="0" err="1">
                <a:solidFill>
                  <a:srgbClr val="2A2419"/>
                </a:solidFill>
                <a:latin typeface="Calibri" pitchFamily="34" charset="0"/>
                <a:ea typeface="Calibri" pitchFamily="34" charset="-122"/>
                <a:cs typeface="Calibri" pitchFamily="34" charset="-120"/>
              </a:rPr>
              <a:t>difficoltà</a:t>
            </a:r>
            <a:r>
              <a:rPr lang="en-US" sz="1200" dirty="0">
                <a:solidFill>
                  <a:srgbClr val="2A2419"/>
                </a:solidFill>
                <a:latin typeface="Calibri" pitchFamily="34" charset="0"/>
                <a:ea typeface="Calibri" pitchFamily="34" charset="-122"/>
                <a:cs typeface="Calibri" pitchFamily="34" charset="-120"/>
              </a:rPr>
              <a:t> </a:t>
            </a:r>
            <a:r>
              <a:rPr lang="en-US" sz="1200" dirty="0" err="1">
                <a:solidFill>
                  <a:srgbClr val="2A2419"/>
                </a:solidFill>
                <a:latin typeface="Calibri" pitchFamily="34" charset="0"/>
                <a:ea typeface="Calibri" pitchFamily="34" charset="-122"/>
                <a:cs typeface="Calibri" pitchFamily="34" charset="-120"/>
              </a:rPr>
              <a:t>dell’avvocato</a:t>
            </a:r>
            <a:r>
              <a:rPr lang="en-US" sz="1200" dirty="0">
                <a:solidFill>
                  <a:srgbClr val="2A2419"/>
                </a:solidFill>
                <a:latin typeface="Calibri" pitchFamily="34" charset="0"/>
                <a:ea typeface="Calibri" pitchFamily="34" charset="-122"/>
                <a:cs typeface="Calibri" pitchFamily="34" charset="-120"/>
              </a:rPr>
              <a:t> di </a:t>
            </a:r>
            <a:r>
              <a:rPr lang="en-US" sz="1200" dirty="0" err="1">
                <a:solidFill>
                  <a:srgbClr val="2A2419"/>
                </a:solidFill>
                <a:latin typeface="Calibri" pitchFamily="34" charset="0"/>
                <a:ea typeface="Calibri" pitchFamily="34" charset="-122"/>
                <a:cs typeface="Calibri" pitchFamily="34" charset="-120"/>
              </a:rPr>
              <a:t>interloquire</a:t>
            </a:r>
            <a:r>
              <a:rPr lang="en-US" sz="1200" dirty="0">
                <a:solidFill>
                  <a:srgbClr val="2A2419"/>
                </a:solidFill>
                <a:latin typeface="Calibri" pitchFamily="34" charset="0"/>
                <a:ea typeface="Calibri" pitchFamily="34" charset="-122"/>
                <a:cs typeface="Calibri" pitchFamily="34" charset="-120"/>
              </a:rPr>
              <a:t> con il </a:t>
            </a:r>
            <a:r>
              <a:rPr lang="en-US" sz="1200" dirty="0" err="1">
                <a:solidFill>
                  <a:srgbClr val="2A2419"/>
                </a:solidFill>
                <a:latin typeface="Calibri" pitchFamily="34" charset="0"/>
                <a:ea typeface="Calibri" pitchFamily="34" charset="-122"/>
                <a:cs typeface="Calibri" pitchFamily="34" charset="-120"/>
              </a:rPr>
              <a:t>cliente</a:t>
            </a:r>
            <a:r>
              <a:rPr lang="en-US" sz="1200" dirty="0">
                <a:solidFill>
                  <a:srgbClr val="2A2419"/>
                </a:solidFill>
                <a:latin typeface="Calibri" pitchFamily="34" charset="0"/>
                <a:ea typeface="Calibri" pitchFamily="34" charset="-122"/>
                <a:cs typeface="Calibri" pitchFamily="34" charset="-120"/>
              </a:rPr>
              <a:t>.</a:t>
            </a:r>
            <a:endParaRPr lang="en-US" sz="1200" dirty="0"/>
          </a:p>
        </p:txBody>
      </p:sp>
      <p:sp>
        <p:nvSpPr>
          <p:cNvPr id="10" name="Text 8"/>
          <p:cNvSpPr/>
          <p:nvPr/>
        </p:nvSpPr>
        <p:spPr>
          <a:xfrm>
            <a:off x="4297680" y="3383280"/>
            <a:ext cx="731520" cy="502920"/>
          </a:xfrm>
          <a:prstGeom prst="rect">
            <a:avLst/>
          </a:prstGeom>
          <a:noFill/>
          <a:ln/>
        </p:spPr>
        <p:txBody>
          <a:bodyPr wrap="square" lIns="0" tIns="0" rIns="0" bIns="0" rtlCol="0" anchor="ctr"/>
          <a:lstStyle/>
          <a:p>
            <a:pPr marL="0" indent="0">
              <a:buNone/>
            </a:pPr>
            <a:r>
              <a:rPr lang="en-US" sz="2600" i="1" dirty="0">
                <a:solidFill>
                  <a:srgbClr val="8E6F3E"/>
                </a:solidFill>
                <a:latin typeface="Garamond" pitchFamily="34" charset="0"/>
                <a:ea typeface="Garamond" pitchFamily="34" charset="-122"/>
                <a:cs typeface="Garamond" pitchFamily="34" charset="-120"/>
              </a:rPr>
              <a:t>02</a:t>
            </a:r>
            <a:endParaRPr lang="en-US" sz="2600" dirty="0"/>
          </a:p>
        </p:txBody>
      </p:sp>
      <p:sp>
        <p:nvSpPr>
          <p:cNvPr id="11" name="Shape 9"/>
          <p:cNvSpPr/>
          <p:nvPr/>
        </p:nvSpPr>
        <p:spPr>
          <a:xfrm>
            <a:off x="4297680" y="3931920"/>
            <a:ext cx="3383280" cy="36576"/>
          </a:xfrm>
          <a:prstGeom prst="rect">
            <a:avLst/>
          </a:prstGeom>
          <a:solidFill>
            <a:srgbClr val="6B1F2E"/>
          </a:solidFill>
          <a:ln/>
        </p:spPr>
      </p:sp>
      <p:sp>
        <p:nvSpPr>
          <p:cNvPr id="12" name="Text 10"/>
          <p:cNvSpPr/>
          <p:nvPr/>
        </p:nvSpPr>
        <p:spPr>
          <a:xfrm>
            <a:off x="4297680" y="4023360"/>
            <a:ext cx="3474720" cy="45720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Istruttoria officiosa</a:t>
            </a:r>
            <a:endParaRPr lang="en-US" sz="1600" dirty="0"/>
          </a:p>
        </p:txBody>
      </p:sp>
      <p:sp>
        <p:nvSpPr>
          <p:cNvPr id="13" name="Text 11"/>
          <p:cNvSpPr/>
          <p:nvPr/>
        </p:nvSpPr>
        <p:spPr>
          <a:xfrm>
            <a:off x="4297680" y="4526280"/>
            <a:ext cx="3474720" cy="15544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Acquisizione di documenti che il privato non poteva produrre da solo.</a:t>
            </a:r>
            <a:endParaRPr lang="en-US" sz="1200" dirty="0"/>
          </a:p>
        </p:txBody>
      </p:sp>
      <p:sp>
        <p:nvSpPr>
          <p:cNvPr id="14" name="Text 12"/>
          <p:cNvSpPr/>
          <p:nvPr/>
        </p:nvSpPr>
        <p:spPr>
          <a:xfrm>
            <a:off x="8046720" y="3383280"/>
            <a:ext cx="731520" cy="502920"/>
          </a:xfrm>
          <a:prstGeom prst="rect">
            <a:avLst/>
          </a:prstGeom>
          <a:noFill/>
          <a:ln/>
        </p:spPr>
        <p:txBody>
          <a:bodyPr wrap="square" lIns="0" tIns="0" rIns="0" bIns="0" rtlCol="0" anchor="ctr"/>
          <a:lstStyle/>
          <a:p>
            <a:pPr marL="0" indent="0">
              <a:buNone/>
            </a:pPr>
            <a:r>
              <a:rPr lang="en-US" sz="2600" i="1" dirty="0">
                <a:solidFill>
                  <a:srgbClr val="8E6F3E"/>
                </a:solidFill>
                <a:latin typeface="Garamond" pitchFamily="34" charset="0"/>
                <a:ea typeface="Garamond" pitchFamily="34" charset="-122"/>
                <a:cs typeface="Garamond" pitchFamily="34" charset="-120"/>
              </a:rPr>
              <a:t>03</a:t>
            </a:r>
            <a:endParaRPr lang="en-US" sz="2600" dirty="0"/>
          </a:p>
        </p:txBody>
      </p:sp>
      <p:sp>
        <p:nvSpPr>
          <p:cNvPr id="15" name="Shape 13"/>
          <p:cNvSpPr/>
          <p:nvPr/>
        </p:nvSpPr>
        <p:spPr>
          <a:xfrm>
            <a:off x="8046720" y="3931920"/>
            <a:ext cx="3383280" cy="36576"/>
          </a:xfrm>
          <a:prstGeom prst="rect">
            <a:avLst/>
          </a:prstGeom>
          <a:solidFill>
            <a:srgbClr val="6B1F2E"/>
          </a:solidFill>
          <a:ln/>
        </p:spPr>
      </p:sp>
      <p:sp>
        <p:nvSpPr>
          <p:cNvPr id="16" name="Text 14"/>
          <p:cNvSpPr/>
          <p:nvPr/>
        </p:nvSpPr>
        <p:spPr>
          <a:xfrm>
            <a:off x="8046720" y="4023360"/>
            <a:ext cx="3474720" cy="45720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Possibile ribaltamento</a:t>
            </a:r>
            <a:endParaRPr lang="en-US" sz="1600" dirty="0"/>
          </a:p>
        </p:txBody>
      </p:sp>
      <p:sp>
        <p:nvSpPr>
          <p:cNvPr id="17" name="Text 15"/>
          <p:cNvSpPr/>
          <p:nvPr/>
        </p:nvSpPr>
        <p:spPr>
          <a:xfrm>
            <a:off x="8046720" y="4526280"/>
            <a:ext cx="3474720" cy="155448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Permesso di soggiorno rilasciato nelle more, misura di accoglienza riattivata, fatti sopravvenuti.</a:t>
            </a:r>
            <a:endParaRPr lang="en-US" sz="1200" dirty="0"/>
          </a:p>
        </p:txBody>
      </p:sp>
      <p:sp>
        <p:nvSpPr>
          <p:cNvPr id="18" name="Text 16"/>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9" name="Text 17"/>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07 / 16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V.  I LIMITI</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Il potere istruttorio è ancorato alla domanda</a:t>
            </a:r>
            <a:endParaRPr lang="en-US" sz="3200" dirty="0"/>
          </a:p>
        </p:txBody>
      </p:sp>
      <p:sp>
        <p:nvSpPr>
          <p:cNvPr id="5" name="Shape 3"/>
          <p:cNvSpPr/>
          <p:nvPr/>
        </p:nvSpPr>
        <p:spPr>
          <a:xfrm>
            <a:off x="548640" y="2194560"/>
            <a:ext cx="11064240" cy="1280160"/>
          </a:xfrm>
          <a:prstGeom prst="rect">
            <a:avLst/>
          </a:prstGeom>
          <a:solidFill>
            <a:srgbClr val="FBF7F0"/>
          </a:solidFill>
          <a:ln/>
        </p:spPr>
      </p:sp>
      <p:sp>
        <p:nvSpPr>
          <p:cNvPr id="6" name="Shape 4"/>
          <p:cNvSpPr/>
          <p:nvPr/>
        </p:nvSpPr>
        <p:spPr>
          <a:xfrm>
            <a:off x="548640" y="2194560"/>
            <a:ext cx="45720" cy="1280160"/>
          </a:xfrm>
          <a:prstGeom prst="rect">
            <a:avLst/>
          </a:prstGeom>
          <a:solidFill>
            <a:srgbClr val="8E6F3E"/>
          </a:solidFill>
          <a:ln/>
        </p:spPr>
      </p:sp>
      <p:sp>
        <p:nvSpPr>
          <p:cNvPr id="7" name="Text 5"/>
          <p:cNvSpPr/>
          <p:nvPr/>
        </p:nvSpPr>
        <p:spPr>
          <a:xfrm>
            <a:off x="777240" y="2286000"/>
            <a:ext cx="3657600" cy="27432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art. 63, co. 1, c.p.a.</a:t>
            </a:r>
            <a:endParaRPr lang="en-US" sz="1000" dirty="0"/>
          </a:p>
        </p:txBody>
      </p:sp>
      <p:sp>
        <p:nvSpPr>
          <p:cNvPr id="8" name="Text 6"/>
          <p:cNvSpPr/>
          <p:nvPr/>
        </p:nvSpPr>
        <p:spPr>
          <a:xfrm>
            <a:off x="777240" y="2606040"/>
            <a:ext cx="10698480" cy="822960"/>
          </a:xfrm>
          <a:prstGeom prst="rect">
            <a:avLst/>
          </a:prstGeom>
          <a:noFill/>
          <a:ln/>
        </p:spPr>
        <p:txBody>
          <a:bodyPr wrap="square" lIns="0" tIns="0" rIns="0" bIns="0" rtlCol="0" anchor="t"/>
          <a:lstStyle/>
          <a:p>
            <a:pPr marL="0" indent="0">
              <a:buNone/>
            </a:pPr>
            <a:r>
              <a:rPr lang="en-US" sz="1500" i="1" dirty="0">
                <a:solidFill>
                  <a:srgbClr val="2A2419"/>
                </a:solidFill>
                <a:latin typeface="Garamond" pitchFamily="34" charset="0"/>
                <a:ea typeface="Garamond" pitchFamily="34" charset="-122"/>
                <a:cs typeface="Garamond" pitchFamily="34" charset="-120"/>
              </a:rPr>
              <a:t>«Fermo restando l'onere della prova a loro carico, il giudice può chiedere alle parti anche d'ufficio chiarimenti o documenti.»</a:t>
            </a:r>
            <a:endParaRPr lang="en-US" sz="1500" dirty="0"/>
          </a:p>
        </p:txBody>
      </p:sp>
      <p:sp>
        <p:nvSpPr>
          <p:cNvPr id="9" name="Text 7"/>
          <p:cNvSpPr/>
          <p:nvPr/>
        </p:nvSpPr>
        <p:spPr>
          <a:xfrm>
            <a:off x="548640" y="3840480"/>
            <a:ext cx="3474720" cy="54864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Limite della domanda</a:t>
            </a:r>
            <a:endParaRPr lang="en-US" sz="1600" dirty="0"/>
          </a:p>
        </p:txBody>
      </p:sp>
      <p:sp>
        <p:nvSpPr>
          <p:cNvPr id="10" name="Shape 8"/>
          <p:cNvSpPr/>
          <p:nvPr/>
        </p:nvSpPr>
        <p:spPr>
          <a:xfrm>
            <a:off x="548640" y="4389120"/>
            <a:ext cx="457200" cy="22860"/>
          </a:xfrm>
          <a:prstGeom prst="rect">
            <a:avLst/>
          </a:prstGeom>
          <a:solidFill>
            <a:srgbClr val="8E6F3E"/>
          </a:solidFill>
          <a:ln/>
        </p:spPr>
      </p:sp>
      <p:sp>
        <p:nvSpPr>
          <p:cNvPr id="11" name="Text 9"/>
          <p:cNvSpPr/>
          <p:nvPr/>
        </p:nvSpPr>
        <p:spPr>
          <a:xfrm>
            <a:off x="548640" y="4572000"/>
            <a:ext cx="3474720" cy="182880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L'attività istruttoria d'ufficio presuppone l'allegazione dei fatti in maniera circostanziata e </a:t>
            </a:r>
            <a:r>
              <a:rPr lang="en-US" sz="1200" dirty="0" err="1">
                <a:solidFill>
                  <a:srgbClr val="2A2419"/>
                </a:solidFill>
                <a:latin typeface="Calibri" pitchFamily="34" charset="0"/>
                <a:ea typeface="Calibri" pitchFamily="34" charset="-122"/>
                <a:cs typeface="Calibri" pitchFamily="34" charset="-120"/>
              </a:rPr>
              <a:t>precisa</a:t>
            </a:r>
            <a:r>
              <a:rPr lang="en-US" sz="1200" dirty="0">
                <a:solidFill>
                  <a:srgbClr val="2A2419"/>
                </a:solidFill>
                <a:latin typeface="Calibri" pitchFamily="34" charset="0"/>
                <a:ea typeface="Calibri" pitchFamily="34" charset="-122"/>
                <a:cs typeface="Calibri" pitchFamily="34" charset="-120"/>
              </a:rPr>
              <a:t>.</a:t>
            </a:r>
            <a:endParaRPr lang="en-US" sz="1200" dirty="0"/>
          </a:p>
        </p:txBody>
      </p:sp>
      <p:sp>
        <p:nvSpPr>
          <p:cNvPr id="12" name="Text 10"/>
          <p:cNvSpPr/>
          <p:nvPr/>
        </p:nvSpPr>
        <p:spPr>
          <a:xfrm>
            <a:off x="4297680" y="3840480"/>
            <a:ext cx="3474720" cy="54864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Funzione integrativa</a:t>
            </a:r>
            <a:endParaRPr lang="en-US" sz="1600" dirty="0"/>
          </a:p>
        </p:txBody>
      </p:sp>
      <p:sp>
        <p:nvSpPr>
          <p:cNvPr id="13" name="Shape 11"/>
          <p:cNvSpPr/>
          <p:nvPr/>
        </p:nvSpPr>
        <p:spPr>
          <a:xfrm>
            <a:off x="4297680" y="4389120"/>
            <a:ext cx="457200" cy="22860"/>
          </a:xfrm>
          <a:prstGeom prst="rect">
            <a:avLst/>
          </a:prstGeom>
          <a:solidFill>
            <a:srgbClr val="8E6F3E"/>
          </a:solidFill>
          <a:ln/>
        </p:spPr>
      </p:sp>
      <p:sp>
        <p:nvSpPr>
          <p:cNvPr id="14" name="Text 12"/>
          <p:cNvSpPr/>
          <p:nvPr/>
        </p:nvSpPr>
        <p:spPr>
          <a:xfrm>
            <a:off x="4297680" y="4572000"/>
            <a:ext cx="3474720" cy="182880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L'attività istruttoria del giudice è complementare ed integrativa, mai sostitutiva della parte colpevolmente inerte.</a:t>
            </a:r>
            <a:endParaRPr lang="en-US" sz="1200" dirty="0"/>
          </a:p>
        </p:txBody>
      </p:sp>
      <p:sp>
        <p:nvSpPr>
          <p:cNvPr id="15" name="Text 13"/>
          <p:cNvSpPr/>
          <p:nvPr/>
        </p:nvSpPr>
        <p:spPr>
          <a:xfrm>
            <a:off x="8046720" y="3840480"/>
            <a:ext cx="3474720" cy="548640"/>
          </a:xfrm>
          <a:prstGeom prst="rect">
            <a:avLst/>
          </a:prstGeom>
          <a:noFill/>
          <a:ln/>
        </p:spPr>
        <p:txBody>
          <a:bodyPr wrap="square" lIns="0" tIns="0" rIns="0" bIns="0" rtlCol="0" anchor="ctr"/>
          <a:lstStyle/>
          <a:p>
            <a:pPr marL="0" indent="0">
              <a:buNone/>
            </a:pPr>
            <a:r>
              <a:rPr lang="en-US" sz="1600" b="1" i="1" dirty="0">
                <a:solidFill>
                  <a:srgbClr val="6B1F2E"/>
                </a:solidFill>
                <a:latin typeface="Garamond" pitchFamily="34" charset="0"/>
                <a:ea typeface="Garamond" pitchFamily="34" charset="-122"/>
                <a:cs typeface="Garamond" pitchFamily="34" charset="-120"/>
              </a:rPr>
              <a:t>Prudente apprezzamento</a:t>
            </a:r>
            <a:endParaRPr lang="en-US" sz="1600" dirty="0"/>
          </a:p>
        </p:txBody>
      </p:sp>
      <p:sp>
        <p:nvSpPr>
          <p:cNvPr id="16" name="Shape 14"/>
          <p:cNvSpPr/>
          <p:nvPr/>
        </p:nvSpPr>
        <p:spPr>
          <a:xfrm>
            <a:off x="8046720" y="4389120"/>
            <a:ext cx="457200" cy="22860"/>
          </a:xfrm>
          <a:prstGeom prst="rect">
            <a:avLst/>
          </a:prstGeom>
          <a:solidFill>
            <a:srgbClr val="8E6F3E"/>
          </a:solidFill>
          <a:ln/>
        </p:spPr>
      </p:sp>
      <p:sp>
        <p:nvSpPr>
          <p:cNvPr id="17" name="Text 15"/>
          <p:cNvSpPr/>
          <p:nvPr/>
        </p:nvSpPr>
        <p:spPr>
          <a:xfrm>
            <a:off x="8046720" y="4572000"/>
            <a:ext cx="3474720" cy="1828800"/>
          </a:xfrm>
          <a:prstGeom prst="rect">
            <a:avLst/>
          </a:prstGeom>
          <a:noFill/>
          <a:ln/>
        </p:spPr>
        <p:txBody>
          <a:bodyPr wrap="square" lIns="0" tIns="0" rIns="0" bIns="0" rtlCol="0" anchor="t"/>
          <a:lstStyle/>
          <a:p>
            <a:pPr marL="0" indent="0">
              <a:buNone/>
            </a:pPr>
            <a:r>
              <a:rPr lang="en-US" sz="1200" dirty="0">
                <a:solidFill>
                  <a:srgbClr val="2A2419"/>
                </a:solidFill>
                <a:latin typeface="Calibri" pitchFamily="34" charset="0"/>
                <a:ea typeface="Calibri" pitchFamily="34" charset="-122"/>
                <a:cs typeface="Calibri" pitchFamily="34" charset="-120"/>
              </a:rPr>
              <a:t>Il giudice valuta secondo il suo prudente apprezzamento (art. 64, co. 4, c.p.a.). Decisione caso per caso.</a:t>
            </a:r>
            <a:endParaRPr lang="en-US" sz="1200" dirty="0"/>
          </a:p>
        </p:txBody>
      </p:sp>
      <p:sp>
        <p:nvSpPr>
          <p:cNvPr id="18" name="Text 16"/>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9" name="Text 17"/>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08 / 16</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EEE6"/>
        </a:solidFill>
        <a:effectLst/>
      </p:bgPr>
    </p:bg>
    <p:spTree>
      <p:nvGrpSpPr>
        <p:cNvPr id="1" name=""/>
        <p:cNvGrpSpPr/>
        <p:nvPr/>
      </p:nvGrpSpPr>
      <p:grpSpPr>
        <a:xfrm>
          <a:off x="0" y="0"/>
          <a:ext cx="0" cy="0"/>
          <a:chOff x="0" y="0"/>
          <a:chExt cx="0" cy="0"/>
        </a:xfrm>
      </p:grpSpPr>
      <p:sp>
        <p:nvSpPr>
          <p:cNvPr id="2" name="Shape 0"/>
          <p:cNvSpPr/>
          <p:nvPr/>
        </p:nvSpPr>
        <p:spPr>
          <a:xfrm>
            <a:off x="548640" y="457200"/>
            <a:ext cx="1097280" cy="27432"/>
          </a:xfrm>
          <a:prstGeom prst="rect">
            <a:avLst/>
          </a:prstGeom>
          <a:solidFill>
            <a:srgbClr val="8E6F3E"/>
          </a:solidFill>
          <a:ln/>
        </p:spPr>
      </p:sp>
      <p:sp>
        <p:nvSpPr>
          <p:cNvPr id="3" name="Text 1"/>
          <p:cNvSpPr/>
          <p:nvPr/>
        </p:nvSpPr>
        <p:spPr>
          <a:xfrm>
            <a:off x="548640" y="530352"/>
            <a:ext cx="10972800" cy="365760"/>
          </a:xfrm>
          <a:prstGeom prst="rect">
            <a:avLst/>
          </a:prstGeom>
          <a:noFill/>
          <a:ln/>
        </p:spPr>
        <p:txBody>
          <a:bodyPr wrap="square" lIns="0" tIns="0" rIns="0" bIns="0" rtlCol="0" anchor="ctr"/>
          <a:lstStyle/>
          <a:p>
            <a:pPr marL="0" indent="0">
              <a:buNone/>
            </a:pPr>
            <a:r>
              <a:rPr lang="en-US" sz="1100" b="1" kern="0" spc="800" dirty="0">
                <a:solidFill>
                  <a:srgbClr val="8E6F3E"/>
                </a:solidFill>
                <a:latin typeface="Calibri" pitchFamily="34" charset="0"/>
                <a:ea typeface="Calibri" pitchFamily="34" charset="-122"/>
                <a:cs typeface="Calibri" pitchFamily="34" charset="-120"/>
              </a:rPr>
              <a:t>VI.  LA NON CONTESTAZIONE</a:t>
            </a:r>
            <a:endParaRPr lang="en-US" sz="1100" dirty="0"/>
          </a:p>
        </p:txBody>
      </p:sp>
      <p:sp>
        <p:nvSpPr>
          <p:cNvPr id="4" name="Text 2"/>
          <p:cNvSpPr/>
          <p:nvPr/>
        </p:nvSpPr>
        <p:spPr>
          <a:xfrm>
            <a:off x="548640" y="914400"/>
            <a:ext cx="10972800" cy="868680"/>
          </a:xfrm>
          <a:prstGeom prst="rect">
            <a:avLst/>
          </a:prstGeom>
          <a:noFill/>
          <a:ln/>
        </p:spPr>
        <p:txBody>
          <a:bodyPr wrap="square" lIns="0" tIns="0" rIns="0" bIns="0" rtlCol="0" anchor="t"/>
          <a:lstStyle/>
          <a:p>
            <a:pPr marL="0" indent="0">
              <a:buNone/>
            </a:pPr>
            <a:r>
              <a:rPr lang="en-US" sz="3200" i="1" dirty="0">
                <a:solidFill>
                  <a:srgbClr val="6B1F2E"/>
                </a:solidFill>
                <a:latin typeface="Garamond" pitchFamily="34" charset="0"/>
                <a:ea typeface="Garamond" pitchFamily="34" charset="-122"/>
                <a:cs typeface="Garamond" pitchFamily="34" charset="-120"/>
              </a:rPr>
              <a:t>Argomento di prova, non automatismo</a:t>
            </a:r>
            <a:endParaRPr lang="en-US" sz="3200" dirty="0"/>
          </a:p>
        </p:txBody>
      </p:sp>
      <p:sp>
        <p:nvSpPr>
          <p:cNvPr id="5" name="Shape 3"/>
          <p:cNvSpPr/>
          <p:nvPr/>
        </p:nvSpPr>
        <p:spPr>
          <a:xfrm>
            <a:off x="548640" y="2194560"/>
            <a:ext cx="11064240" cy="1097280"/>
          </a:xfrm>
          <a:prstGeom prst="rect">
            <a:avLst/>
          </a:prstGeom>
          <a:solidFill>
            <a:srgbClr val="FBF7F0"/>
          </a:solidFill>
          <a:ln/>
        </p:spPr>
      </p:sp>
      <p:sp>
        <p:nvSpPr>
          <p:cNvPr id="6" name="Shape 4"/>
          <p:cNvSpPr/>
          <p:nvPr/>
        </p:nvSpPr>
        <p:spPr>
          <a:xfrm>
            <a:off x="548640" y="2194560"/>
            <a:ext cx="45720" cy="1097280"/>
          </a:xfrm>
          <a:prstGeom prst="rect">
            <a:avLst/>
          </a:prstGeom>
          <a:solidFill>
            <a:srgbClr val="8E6F3E"/>
          </a:solidFill>
          <a:ln/>
        </p:spPr>
      </p:sp>
      <p:sp>
        <p:nvSpPr>
          <p:cNvPr id="7" name="Text 5"/>
          <p:cNvSpPr/>
          <p:nvPr/>
        </p:nvSpPr>
        <p:spPr>
          <a:xfrm>
            <a:off x="777240" y="2286000"/>
            <a:ext cx="3657600" cy="274320"/>
          </a:xfrm>
          <a:prstGeom prst="rect">
            <a:avLst/>
          </a:prstGeom>
          <a:noFill/>
          <a:ln/>
        </p:spPr>
        <p:txBody>
          <a:bodyPr wrap="square" lIns="0" tIns="0" rIns="0" bIns="0" rtlCol="0" anchor="ctr"/>
          <a:lstStyle/>
          <a:p>
            <a:pPr marL="0" indent="0">
              <a:buNone/>
            </a:pPr>
            <a:r>
              <a:rPr lang="en-US" sz="1000" b="1" kern="0" spc="400" dirty="0">
                <a:solidFill>
                  <a:srgbClr val="8E6F3E"/>
                </a:solidFill>
                <a:latin typeface="Calibri" pitchFamily="34" charset="0"/>
                <a:ea typeface="Calibri" pitchFamily="34" charset="-122"/>
                <a:cs typeface="Calibri" pitchFamily="34" charset="-120"/>
              </a:rPr>
              <a:t>art. 64, co. 2, c.p.a.</a:t>
            </a:r>
            <a:endParaRPr lang="en-US" sz="1000" dirty="0"/>
          </a:p>
        </p:txBody>
      </p:sp>
      <p:sp>
        <p:nvSpPr>
          <p:cNvPr id="8" name="Text 6"/>
          <p:cNvSpPr/>
          <p:nvPr/>
        </p:nvSpPr>
        <p:spPr>
          <a:xfrm>
            <a:off x="777240" y="2606040"/>
            <a:ext cx="10698480" cy="685800"/>
          </a:xfrm>
          <a:prstGeom prst="rect">
            <a:avLst/>
          </a:prstGeom>
          <a:noFill/>
          <a:ln/>
        </p:spPr>
        <p:txBody>
          <a:bodyPr wrap="square" lIns="0" tIns="0" rIns="0" bIns="0" rtlCol="0" anchor="t"/>
          <a:lstStyle/>
          <a:p>
            <a:pPr marL="0" indent="0">
              <a:buNone/>
            </a:pPr>
            <a:r>
              <a:rPr lang="en-US" sz="1400" i="1" dirty="0">
                <a:solidFill>
                  <a:srgbClr val="2A2419"/>
                </a:solidFill>
                <a:latin typeface="Garamond" pitchFamily="34" charset="0"/>
                <a:ea typeface="Garamond" pitchFamily="34" charset="-122"/>
                <a:cs typeface="Garamond" pitchFamily="34" charset="-120"/>
              </a:rPr>
              <a:t>«Il giudice deve porre a fondamento della decisione le prove proposte dalle parti nonché i fatti non specificatamente contestati dalle parti costituite.»</a:t>
            </a:r>
            <a:endParaRPr lang="en-US" sz="1400" dirty="0"/>
          </a:p>
        </p:txBody>
      </p:sp>
      <p:sp>
        <p:nvSpPr>
          <p:cNvPr id="9" name="Text 7"/>
          <p:cNvSpPr/>
          <p:nvPr/>
        </p:nvSpPr>
        <p:spPr>
          <a:xfrm>
            <a:off x="548640" y="3611880"/>
            <a:ext cx="10972800" cy="365760"/>
          </a:xfrm>
          <a:prstGeom prst="rect">
            <a:avLst/>
          </a:prstGeom>
          <a:noFill/>
          <a:ln/>
        </p:spPr>
        <p:txBody>
          <a:bodyPr wrap="square" lIns="0" tIns="0" rIns="0" bIns="0" rtlCol="0" anchor="ctr"/>
          <a:lstStyle/>
          <a:p>
            <a:pPr marL="0" indent="0">
              <a:buNone/>
            </a:pPr>
            <a:r>
              <a:rPr lang="en-US" sz="1000" b="1" kern="0" spc="600" dirty="0">
                <a:solidFill>
                  <a:srgbClr val="8E6F3E"/>
                </a:solidFill>
                <a:latin typeface="Calibri" pitchFamily="34" charset="0"/>
                <a:ea typeface="Calibri" pitchFamily="34" charset="-122"/>
                <a:cs typeface="Calibri" pitchFamily="34" charset="-120"/>
              </a:rPr>
              <a:t>La tesi</a:t>
            </a:r>
            <a:endParaRPr lang="en-US" sz="1000" dirty="0"/>
          </a:p>
        </p:txBody>
      </p:sp>
      <p:sp>
        <p:nvSpPr>
          <p:cNvPr id="10" name="Text 8"/>
          <p:cNvSpPr/>
          <p:nvPr/>
        </p:nvSpPr>
        <p:spPr>
          <a:xfrm>
            <a:off x="548640" y="3931920"/>
            <a:ext cx="10972800" cy="548640"/>
          </a:xfrm>
          <a:prstGeom prst="rect">
            <a:avLst/>
          </a:prstGeom>
          <a:noFill/>
          <a:ln/>
        </p:spPr>
        <p:txBody>
          <a:bodyPr wrap="square" lIns="0" tIns="0" rIns="0" bIns="0" rtlCol="0" anchor="ctr"/>
          <a:lstStyle/>
          <a:p>
            <a:pPr marL="0" indent="0">
              <a:buNone/>
            </a:pPr>
            <a:r>
              <a:rPr lang="en-US" sz="2200" b="1" i="1" dirty="0">
                <a:solidFill>
                  <a:srgbClr val="6B1F2E"/>
                </a:solidFill>
                <a:latin typeface="Garamond" pitchFamily="34" charset="0"/>
                <a:ea typeface="Garamond" pitchFamily="34" charset="-122"/>
                <a:cs typeface="Garamond" pitchFamily="34" charset="-120"/>
              </a:rPr>
              <a:t>«Fatto non contestato» non equivale a «fatto provato».</a:t>
            </a:r>
            <a:endParaRPr lang="en-US" sz="2200" dirty="0"/>
          </a:p>
        </p:txBody>
      </p:sp>
      <p:sp>
        <p:nvSpPr>
          <p:cNvPr id="11" name="Shape 9"/>
          <p:cNvSpPr/>
          <p:nvPr/>
        </p:nvSpPr>
        <p:spPr>
          <a:xfrm>
            <a:off x="548640" y="4526280"/>
            <a:ext cx="914400" cy="27432"/>
          </a:xfrm>
          <a:prstGeom prst="rect">
            <a:avLst/>
          </a:prstGeom>
          <a:solidFill>
            <a:srgbClr val="8E6F3E"/>
          </a:solidFill>
          <a:ln/>
        </p:spPr>
      </p:sp>
      <p:sp>
        <p:nvSpPr>
          <p:cNvPr id="12" name="Text 10"/>
          <p:cNvSpPr/>
          <p:nvPr/>
        </p:nvSpPr>
        <p:spPr>
          <a:xfrm>
            <a:off x="548640" y="4709160"/>
            <a:ext cx="10972800" cy="1463040"/>
          </a:xfrm>
          <a:prstGeom prst="rect">
            <a:avLst/>
          </a:prstGeom>
          <a:noFill/>
          <a:ln/>
        </p:spPr>
        <p:txBody>
          <a:bodyPr wrap="square" lIns="0" tIns="0" rIns="0" bIns="0" rtlCol="0" anchor="t"/>
          <a:lstStyle/>
          <a:p>
            <a:pPr marL="0" indent="0">
              <a:buNone/>
            </a:pPr>
            <a:r>
              <a:rPr lang="en-US" sz="1350" dirty="0">
                <a:solidFill>
                  <a:srgbClr val="2A2419"/>
                </a:solidFill>
                <a:latin typeface="Calibri" pitchFamily="34" charset="0"/>
                <a:ea typeface="Calibri" pitchFamily="34" charset="-122"/>
                <a:cs typeface="Calibri" pitchFamily="34" charset="-120"/>
              </a:rPr>
              <a:t>Il principio opera in via “</a:t>
            </a:r>
            <a:r>
              <a:rPr lang="en-US" sz="1350" dirty="0" err="1">
                <a:solidFill>
                  <a:srgbClr val="2A2419"/>
                </a:solidFill>
                <a:latin typeface="Calibri" pitchFamily="34" charset="0"/>
                <a:ea typeface="Calibri" pitchFamily="34" charset="-122"/>
                <a:cs typeface="Calibri" pitchFamily="34" charset="-120"/>
              </a:rPr>
              <a:t>residuale</a:t>
            </a:r>
            <a:r>
              <a:rPr lang="en-US" sz="1350" dirty="0">
                <a:solidFill>
                  <a:srgbClr val="2A2419"/>
                </a:solidFill>
                <a:latin typeface="Calibri" pitchFamily="34" charset="0"/>
                <a:ea typeface="Calibri" pitchFamily="34" charset="-122"/>
                <a:cs typeface="Calibri" pitchFamily="34" charset="-120"/>
              </a:rPr>
              <a:t>”, come argomento di prova liberamente valutabile (artt. 116 c.p.c. e 64, co. 4, c.p.a.). Rispetto al fatto non contestato, la parte può non dover provare, ma il giudice conserva i propri poteri istruttori.</a:t>
            </a:r>
            <a:endParaRPr lang="en-US" sz="1350" dirty="0"/>
          </a:p>
        </p:txBody>
      </p:sp>
      <p:sp>
        <p:nvSpPr>
          <p:cNvPr id="13" name="Text 11"/>
          <p:cNvSpPr/>
          <p:nvPr/>
        </p:nvSpPr>
        <p:spPr>
          <a:xfrm>
            <a:off x="548640" y="6446520"/>
            <a:ext cx="7315200" cy="274320"/>
          </a:xfrm>
          <a:prstGeom prst="rect">
            <a:avLst/>
          </a:prstGeom>
          <a:noFill/>
          <a:ln/>
        </p:spPr>
        <p:txBody>
          <a:bodyPr wrap="square" lIns="0" tIns="0" rIns="0" bIns="0" rtlCol="0" anchor="ctr"/>
          <a:lstStyle/>
          <a:p>
            <a:pPr marL="0" indent="0">
              <a:buNone/>
            </a:pPr>
            <a:r>
              <a:rPr lang="en-US" sz="900" i="1" dirty="0">
                <a:solidFill>
                  <a:srgbClr val="8C8478"/>
                </a:solidFill>
                <a:latin typeface="Calibri" pitchFamily="34" charset="0"/>
                <a:ea typeface="Calibri" pitchFamily="34" charset="-122"/>
                <a:cs typeface="Calibri" pitchFamily="34" charset="-120"/>
              </a:rPr>
              <a:t>Convegno Ancona — 11 giugno 2026</a:t>
            </a:r>
            <a:endParaRPr lang="en-US" sz="900" dirty="0"/>
          </a:p>
        </p:txBody>
      </p:sp>
      <p:sp>
        <p:nvSpPr>
          <p:cNvPr id="14" name="Text 12"/>
          <p:cNvSpPr/>
          <p:nvPr/>
        </p:nvSpPr>
        <p:spPr>
          <a:xfrm>
            <a:off x="10607040" y="6446520"/>
            <a:ext cx="1280160" cy="274320"/>
          </a:xfrm>
          <a:prstGeom prst="rect">
            <a:avLst/>
          </a:prstGeom>
          <a:noFill/>
          <a:ln/>
        </p:spPr>
        <p:txBody>
          <a:bodyPr wrap="square" lIns="0" tIns="0" rIns="0" bIns="0" rtlCol="0" anchor="ctr"/>
          <a:lstStyle/>
          <a:p>
            <a:pPr marL="0" indent="0" algn="r">
              <a:buNone/>
            </a:pPr>
            <a:r>
              <a:rPr lang="en-US" sz="900" kern="0" spc="400" dirty="0">
                <a:solidFill>
                  <a:srgbClr val="8C8478"/>
                </a:solidFill>
                <a:latin typeface="Calibri" pitchFamily="34" charset="0"/>
                <a:ea typeface="Calibri" pitchFamily="34" charset="-122"/>
                <a:cs typeface="Calibri" pitchFamily="34" charset="-120"/>
              </a:rPr>
              <a:t>09 / 16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1877</Words>
  <Application>Microsoft Office PowerPoint</Application>
  <PresentationFormat>Widescreen</PresentationFormat>
  <Paragraphs>206</Paragraphs>
  <Slides>16</Slides>
  <Notes>16</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Garamond</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DE MATTIA Simona</cp:lastModifiedBy>
  <cp:revision>3</cp:revision>
  <dcterms:created xsi:type="dcterms:W3CDTF">2026-06-10T20:48:26Z</dcterms:created>
  <dcterms:modified xsi:type="dcterms:W3CDTF">2026-06-10T22:03:09Z</dcterms:modified>
</cp:coreProperties>
</file>