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Slide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Slide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it-IT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 titolo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 testo della struttura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Secondo livello struttura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Terzo livello struttura</a:t>
            </a:r>
            <a:endParaRPr b="0" lang="it-IT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Sesto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Settimo livello struttura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929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0" y="0"/>
            <a:ext cx="9144360" cy="110160"/>
          </a:xfrm>
          <a:custGeom>
            <a:avLst/>
            <a:gdLst/>
            <a:ahLst/>
            <a:rect l="0" t="0" r="r" b="b"/>
            <a:pathLst>
              <a:path w="25401" h="306">
                <a:moveTo>
                  <a:pt x="0" y="0"/>
                </a:moveTo>
                <a:lnTo>
                  <a:pt x="25401" y="0"/>
                </a:lnTo>
                <a:lnTo>
                  <a:pt x="25401" y="306"/>
                </a:lnTo>
                <a:lnTo>
                  <a:pt x="0" y="306"/>
                </a:lnTo>
                <a:lnTo>
                  <a:pt x="0" y="0"/>
                </a:ln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0" y="5029200"/>
            <a:ext cx="9144360" cy="114840"/>
          </a:xfrm>
          <a:custGeom>
            <a:avLst/>
            <a:gdLst/>
            <a:ahLst/>
            <a:rect l="0" t="0" r="r" b="b"/>
            <a:pathLst>
              <a:path w="25401" h="319">
                <a:moveTo>
                  <a:pt x="0" y="0"/>
                </a:moveTo>
                <a:lnTo>
                  <a:pt x="25401" y="0"/>
                </a:lnTo>
                <a:lnTo>
                  <a:pt x="25401" y="319"/>
                </a:lnTo>
                <a:lnTo>
                  <a:pt x="0" y="319"/>
                </a:lnTo>
                <a:lnTo>
                  <a:pt x="0" y="0"/>
                </a:ln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502920" y="264600"/>
            <a:ext cx="8138160" cy="24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200" spc="164" strike="noStrike" u="none">
                <a:solidFill>
                  <a:srgbClr val="f5e6b0"/>
                </a:solidFill>
                <a:effectLst/>
                <a:uFillTx/>
                <a:latin typeface="Calibri-Bold"/>
                <a:ea typeface="Calibri-Bold"/>
              </a:rPr>
              <a:t>UNIVERSITÀ DEGLI STUDI DI NAPOLI FEDERICO II</a:t>
            </a:r>
            <a:endParaRPr b="0" lang="it-IT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502920" y="535320"/>
            <a:ext cx="8138160" cy="3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0" lang="it-IT" sz="1600" strike="noStrike" u="none">
                <a:solidFill>
                  <a:srgbClr val="f5e6b0"/>
                </a:solidFill>
                <a:effectLst/>
                <a:uFillTx/>
                <a:latin typeface="Calibri"/>
                <a:ea typeface="Calibri"/>
              </a:rPr>
              <a:t>Scuola Superiore Meridionale di Napoli</a:t>
            </a:r>
            <a:r>
              <a:rPr b="0" lang="it-IT" sz="1600" strike="noStrike" u="none">
                <a:solidFill>
                  <a:srgbClr val="f5e6b0"/>
                </a:solidFill>
                <a:effectLst/>
                <a:uFillTx/>
                <a:latin typeface="Calibri"/>
                <a:ea typeface="Calibri"/>
              </a:rPr>
              <a:t>  </a:t>
            </a:r>
            <a:endParaRPr b="0" lang="it-IT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777240" y="1029960"/>
            <a:ext cx="7589520" cy="63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3800" strike="noStrike" u="none">
                <a:solidFill>
                  <a:srgbClr val="ffffff"/>
                </a:solidFill>
                <a:effectLst/>
                <a:uFillTx/>
                <a:latin typeface="Georgia-Bold"/>
                <a:ea typeface="Georgia-Bold"/>
              </a:rPr>
              <a:t>Il Diritto all'Abitazione</a:t>
            </a:r>
            <a:endParaRPr b="0" lang="it-IT" sz="3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777240" y="1739880"/>
            <a:ext cx="7589520" cy="49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0" i="1" lang="it-IT" sz="2800" strike="noStrike" u="none">
                <a:solidFill>
                  <a:srgbClr val="f5e6b0"/>
                </a:solidFill>
                <a:effectLst/>
                <a:uFillTx/>
                <a:latin typeface="Georgia-Italic"/>
                <a:ea typeface="Georgia-Italic"/>
              </a:rPr>
              <a:t>tra Fragilità Economiche e Personali</a:t>
            </a:r>
            <a:endParaRPr b="0" lang="it-IT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3200400" y="2423160"/>
            <a:ext cx="2743560" cy="46080"/>
          </a:xfrm>
          <a:custGeom>
            <a:avLst/>
            <a:gdLst/>
            <a:ahLst/>
            <a:rect l="0" t="0" r="r" b="b"/>
            <a:pathLst>
              <a:path w="7621" h="128">
                <a:moveTo>
                  <a:pt x="0" y="0"/>
                </a:moveTo>
                <a:lnTo>
                  <a:pt x="7621" y="0"/>
                </a:lnTo>
                <a:lnTo>
                  <a:pt x="7621" y="128"/>
                </a:lnTo>
                <a:lnTo>
                  <a:pt x="0" y="128"/>
                </a:lnTo>
                <a:lnTo>
                  <a:pt x="0" y="0"/>
                </a:ln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-5040" bIns="-504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777240" y="2718360"/>
            <a:ext cx="7589520" cy="461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0" lang="it-IT" sz="1300" strike="noStrike" u="none">
                <a:solidFill>
                  <a:srgbClr val="b0bec5"/>
                </a:solidFill>
                <a:effectLst/>
                <a:uFillTx/>
                <a:latin typeface="Calibri"/>
                <a:ea typeface="Calibri"/>
              </a:rPr>
              <a:t>Edilizia pubblica e sociale  ·  Barriere architettoniche  ·  Architettura sostenibile</a:t>
            </a:r>
            <a:endParaRPr b="0" lang="it-IT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rtl="1"/>
            <a:r>
              <a:rPr b="0" lang="it-IT" sz="1300" strike="noStrike" u="none">
                <a:solidFill>
                  <a:srgbClr val="b0bec5"/>
                </a:solidFill>
                <a:effectLst/>
                <a:uFillTx/>
                <a:latin typeface="Calibri"/>
                <a:ea typeface="Calibri"/>
              </a:rPr>
              <a:t>Accomodamento Ragionevole  ·  Inclusione sociale</a:t>
            </a:r>
            <a:endParaRPr b="0" lang="it-IT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 txBox="1"/>
          <p:nvPr/>
        </p:nvSpPr>
        <p:spPr>
          <a:xfrm>
            <a:off x="777240" y="3587040"/>
            <a:ext cx="7589520" cy="461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300" strike="noStrike" u="none">
                <a:solidFill>
                  <a:srgbClr val="f5e6b0"/>
                </a:solidFill>
                <a:effectLst/>
                <a:uFillTx/>
                <a:latin typeface="Calibri-Bold"/>
                <a:ea typeface="Calibri-Bold"/>
              </a:rPr>
              <a:t>Prof.ssa Margherita Interlandi</a:t>
            </a:r>
            <a:endParaRPr b="0" lang="it-IT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rtl="1"/>
            <a:r>
              <a:rPr b="0" i="1" lang="it-IT" sz="1300" strike="noStrike" u="none">
                <a:solidFill>
                  <a:srgbClr val="f5e6b0"/>
                </a:solidFill>
                <a:effectLst/>
                <a:uFillTx/>
                <a:latin typeface="Calibri-Italic"/>
                <a:ea typeface="Calibri-Italic"/>
              </a:rPr>
              <a:t>Ordinaria di Diritto Amministrativo – Università degli Studi di Napoli Federico II</a:t>
            </a:r>
            <a:endParaRPr b="0" lang="it-IT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 txBox="1"/>
          <p:nvPr/>
        </p:nvSpPr>
        <p:spPr>
          <a:xfrm>
            <a:off x="502920" y="4709160"/>
            <a:ext cx="813816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0" lang="it-IT" sz="1000" strike="noStrike" u="none">
                <a:solidFill>
                  <a:srgbClr val="6a7180"/>
                </a:solidFill>
                <a:effectLst/>
                <a:uFillTx/>
                <a:latin typeface="Calibri"/>
                <a:ea typeface="Calibri"/>
              </a:rPr>
              <a:t>Napoli, 12-13 marzo 2026  |  T.A.R. Campania</a:t>
            </a:r>
            <a:endParaRPr b="0" lang="it-IT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 txBox="1"/>
          <p:nvPr/>
        </p:nvSpPr>
        <p:spPr>
          <a:xfrm>
            <a:off x="274320" y="305280"/>
            <a:ext cx="859536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20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QUADRO NORMATIVO DI RIFERIMENTO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228600" y="960120"/>
            <a:ext cx="4252320" cy="914760"/>
          </a:xfrm>
          <a:custGeom>
            <a:avLst/>
            <a:gdLst/>
            <a:ahLst/>
            <a:rect l="0" t="0" r="r" b="b"/>
            <a:pathLst>
              <a:path w="11812" h="2541">
                <a:moveTo>
                  <a:pt x="0" y="0"/>
                </a:moveTo>
                <a:lnTo>
                  <a:pt x="11812" y="0"/>
                </a:lnTo>
                <a:lnTo>
                  <a:pt x="11812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301680" y="1097280"/>
            <a:ext cx="640080" cy="640080"/>
          </a:xfrm>
          <a:custGeom>
            <a:avLst/>
            <a:gdLst/>
            <a:ahLst/>
            <a:rect l="0" t="0" r="r" b="b"/>
            <a:pathLst>
              <a:path w="1778" h="1778">
                <a:moveTo>
                  <a:pt x="1518" y="260"/>
                </a:moveTo>
                <a:cubicBezTo>
                  <a:pt x="1865" y="607"/>
                  <a:pt x="1865" y="1171"/>
                  <a:pt x="1518" y="1518"/>
                </a:cubicBezTo>
                <a:cubicBezTo>
                  <a:pt x="1171" y="1865"/>
                  <a:pt x="607" y="1865"/>
                  <a:pt x="260" y="1518"/>
                </a:cubicBezTo>
                <a:cubicBezTo>
                  <a:pt x="-86" y="1171"/>
                  <a:pt x="-86" y="607"/>
                  <a:pt x="260" y="260"/>
                </a:cubicBezTo>
                <a:cubicBezTo>
                  <a:pt x="607" y="-86"/>
                  <a:pt x="1171" y="-86"/>
                  <a:pt x="1518" y="260"/>
                </a:cubicBez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 txBox="1"/>
          <p:nvPr/>
        </p:nvSpPr>
        <p:spPr>
          <a:xfrm>
            <a:off x="347400" y="1319400"/>
            <a:ext cx="54864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1989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 txBox="1"/>
          <p:nvPr/>
        </p:nvSpPr>
        <p:spPr>
          <a:xfrm>
            <a:off x="1078920" y="1053000"/>
            <a:ext cx="1737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L. 13/1989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2926080" y="1033200"/>
            <a:ext cx="823320" cy="201600"/>
          </a:xfrm>
          <a:custGeom>
            <a:avLst/>
            <a:gdLst/>
            <a:ahLst/>
            <a:rect l="0" t="0" r="r" b="b"/>
            <a:pathLst>
              <a:path w="2287" h="560">
                <a:moveTo>
                  <a:pt x="0" y="0"/>
                </a:moveTo>
                <a:lnTo>
                  <a:pt x="2287" y="0"/>
                </a:lnTo>
                <a:lnTo>
                  <a:pt x="2287" y="560"/>
                </a:lnTo>
                <a:lnTo>
                  <a:pt x="0" y="560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 txBox="1"/>
          <p:nvPr/>
        </p:nvSpPr>
        <p:spPr>
          <a:xfrm>
            <a:off x="2971800" y="1035720"/>
            <a:ext cx="73152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NAZIONALE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 txBox="1"/>
          <p:nvPr/>
        </p:nvSpPr>
        <p:spPr>
          <a:xfrm>
            <a:off x="1078920" y="1334520"/>
            <a:ext cx="3246120" cy="48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Prima normativa specifica sul superamento delle barriere architettoniche negli edifici privati. Art. 2: disciplina delle delibere assembleari (modificato dal D.L. 76/2020 conv. L. 120/2020)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4709160" y="960120"/>
            <a:ext cx="4252320" cy="914760"/>
          </a:xfrm>
          <a:custGeom>
            <a:avLst/>
            <a:gdLst/>
            <a:ahLst/>
            <a:rect l="0" t="0" r="r" b="b"/>
            <a:pathLst>
              <a:path w="11812" h="2541">
                <a:moveTo>
                  <a:pt x="0" y="0"/>
                </a:moveTo>
                <a:lnTo>
                  <a:pt x="11812" y="0"/>
                </a:lnTo>
                <a:lnTo>
                  <a:pt x="11812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4782240" y="1097280"/>
            <a:ext cx="640080" cy="640080"/>
          </a:xfrm>
          <a:custGeom>
            <a:avLst/>
            <a:gdLst/>
            <a:ahLst/>
            <a:rect l="0" t="0" r="r" b="b"/>
            <a:pathLst>
              <a:path w="1778" h="1778">
                <a:moveTo>
                  <a:pt x="1518" y="260"/>
                </a:moveTo>
                <a:cubicBezTo>
                  <a:pt x="1865" y="607"/>
                  <a:pt x="1865" y="1171"/>
                  <a:pt x="1518" y="1518"/>
                </a:cubicBezTo>
                <a:cubicBezTo>
                  <a:pt x="1171" y="1865"/>
                  <a:pt x="607" y="1865"/>
                  <a:pt x="260" y="1518"/>
                </a:cubicBezTo>
                <a:cubicBezTo>
                  <a:pt x="-86" y="1171"/>
                  <a:pt x="-86" y="607"/>
                  <a:pt x="260" y="260"/>
                </a:cubicBezTo>
                <a:cubicBezTo>
                  <a:pt x="607" y="-86"/>
                  <a:pt x="1171" y="-86"/>
                  <a:pt x="1518" y="260"/>
                </a:cubicBez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 txBox="1"/>
          <p:nvPr/>
        </p:nvSpPr>
        <p:spPr>
          <a:xfrm>
            <a:off x="4827960" y="1319400"/>
            <a:ext cx="54864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1992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 txBox="1"/>
          <p:nvPr/>
        </p:nvSpPr>
        <p:spPr>
          <a:xfrm>
            <a:off x="5559480" y="1053000"/>
            <a:ext cx="1737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L. 104/1992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7406640" y="1033200"/>
            <a:ext cx="823320" cy="201600"/>
          </a:xfrm>
          <a:custGeom>
            <a:avLst/>
            <a:gdLst/>
            <a:ahLst/>
            <a:rect l="0" t="0" r="r" b="b"/>
            <a:pathLst>
              <a:path w="2287" h="560">
                <a:moveTo>
                  <a:pt x="0" y="0"/>
                </a:moveTo>
                <a:lnTo>
                  <a:pt x="2287" y="0"/>
                </a:lnTo>
                <a:lnTo>
                  <a:pt x="2287" y="560"/>
                </a:lnTo>
                <a:lnTo>
                  <a:pt x="0" y="560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 txBox="1"/>
          <p:nvPr/>
        </p:nvSpPr>
        <p:spPr>
          <a:xfrm>
            <a:off x="7452360" y="1035720"/>
            <a:ext cx="73152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NAZIONALE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 txBox="1"/>
          <p:nvPr/>
        </p:nvSpPr>
        <p:spPr>
          <a:xfrm>
            <a:off x="5559480" y="1334520"/>
            <a:ext cx="3246120" cy="48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Legge-quadro per l'assistenza, l'integrazione sociale e i diritti delle persone handicappate. Modificata dal d.lgs. 62/2024 con l'inserimento dell'art. 5-bis sull'accomodamento ragionevole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228600" y="1984320"/>
            <a:ext cx="4252320" cy="914760"/>
          </a:xfrm>
          <a:custGeom>
            <a:avLst/>
            <a:gdLst/>
            <a:ahLst/>
            <a:rect l="0" t="0" r="r" b="b"/>
            <a:pathLst>
              <a:path w="11812" h="2541">
                <a:moveTo>
                  <a:pt x="0" y="0"/>
                </a:moveTo>
                <a:lnTo>
                  <a:pt x="11812" y="0"/>
                </a:lnTo>
                <a:lnTo>
                  <a:pt x="11812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301680" y="2121480"/>
            <a:ext cx="640080" cy="640080"/>
          </a:xfrm>
          <a:custGeom>
            <a:avLst/>
            <a:gdLst/>
            <a:ahLst/>
            <a:rect l="0" t="0" r="r" b="b"/>
            <a:pathLst>
              <a:path w="1778" h="1778">
                <a:moveTo>
                  <a:pt x="1518" y="260"/>
                </a:moveTo>
                <a:cubicBezTo>
                  <a:pt x="1865" y="607"/>
                  <a:pt x="1865" y="1171"/>
                  <a:pt x="1518" y="1518"/>
                </a:cubicBezTo>
                <a:cubicBezTo>
                  <a:pt x="1171" y="1865"/>
                  <a:pt x="607" y="1865"/>
                  <a:pt x="260" y="1518"/>
                </a:cubicBezTo>
                <a:cubicBezTo>
                  <a:pt x="-86" y="1171"/>
                  <a:pt x="-86" y="607"/>
                  <a:pt x="260" y="260"/>
                </a:cubicBezTo>
                <a:cubicBezTo>
                  <a:pt x="607" y="-86"/>
                  <a:pt x="1171" y="-86"/>
                  <a:pt x="1518" y="260"/>
                </a:cubicBez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 txBox="1"/>
          <p:nvPr/>
        </p:nvSpPr>
        <p:spPr>
          <a:xfrm>
            <a:off x="347400" y="2343600"/>
            <a:ext cx="54864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2003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 txBox="1"/>
          <p:nvPr/>
        </p:nvSpPr>
        <p:spPr>
          <a:xfrm>
            <a:off x="1078920" y="2077200"/>
            <a:ext cx="1737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D.Lgs. 216/2003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2926080" y="2057400"/>
            <a:ext cx="823320" cy="201600"/>
          </a:xfrm>
          <a:custGeom>
            <a:avLst/>
            <a:gdLst/>
            <a:ahLst/>
            <a:rect l="0" t="0" r="r" b="b"/>
            <a:pathLst>
              <a:path w="2287" h="560">
                <a:moveTo>
                  <a:pt x="0" y="0"/>
                </a:moveTo>
                <a:lnTo>
                  <a:pt x="2287" y="0"/>
                </a:lnTo>
                <a:lnTo>
                  <a:pt x="2287" y="560"/>
                </a:lnTo>
                <a:lnTo>
                  <a:pt x="0" y="560"/>
                </a:lnTo>
                <a:lnTo>
                  <a:pt x="0" y="0"/>
                </a:ln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 txBox="1"/>
          <p:nvPr/>
        </p:nvSpPr>
        <p:spPr>
          <a:xfrm>
            <a:off x="2971800" y="2059920"/>
            <a:ext cx="73152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UE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 txBox="1"/>
          <p:nvPr/>
        </p:nvSpPr>
        <p:spPr>
          <a:xfrm>
            <a:off x="1078920" y="2358720"/>
            <a:ext cx="3246120" cy="48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Attuazione della Direttiva 2000/78/CE. Art. 3, c. 3-bis: obbligo di accomodamento ragionevole nei luoghi di lavoro. Fonte interna principale del principio ante 2024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4709160" y="1984320"/>
            <a:ext cx="4252320" cy="914760"/>
          </a:xfrm>
          <a:custGeom>
            <a:avLst/>
            <a:gdLst/>
            <a:ahLst/>
            <a:rect l="0" t="0" r="r" b="b"/>
            <a:pathLst>
              <a:path w="11812" h="2541">
                <a:moveTo>
                  <a:pt x="0" y="0"/>
                </a:moveTo>
                <a:lnTo>
                  <a:pt x="11812" y="0"/>
                </a:lnTo>
                <a:lnTo>
                  <a:pt x="11812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4782240" y="2121480"/>
            <a:ext cx="640080" cy="640080"/>
          </a:xfrm>
          <a:custGeom>
            <a:avLst/>
            <a:gdLst/>
            <a:ahLst/>
            <a:rect l="0" t="0" r="r" b="b"/>
            <a:pathLst>
              <a:path w="1778" h="1778">
                <a:moveTo>
                  <a:pt x="1518" y="260"/>
                </a:moveTo>
                <a:cubicBezTo>
                  <a:pt x="1865" y="607"/>
                  <a:pt x="1865" y="1171"/>
                  <a:pt x="1518" y="1518"/>
                </a:cubicBezTo>
                <a:cubicBezTo>
                  <a:pt x="1171" y="1865"/>
                  <a:pt x="607" y="1865"/>
                  <a:pt x="260" y="1518"/>
                </a:cubicBezTo>
                <a:cubicBezTo>
                  <a:pt x="-86" y="1171"/>
                  <a:pt x="-86" y="607"/>
                  <a:pt x="260" y="260"/>
                </a:cubicBezTo>
                <a:cubicBezTo>
                  <a:pt x="607" y="-86"/>
                  <a:pt x="1171" y="-86"/>
                  <a:pt x="1518" y="260"/>
                </a:cubicBez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 txBox="1"/>
          <p:nvPr/>
        </p:nvSpPr>
        <p:spPr>
          <a:xfrm>
            <a:off x="4827960" y="2343600"/>
            <a:ext cx="54864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2004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 txBox="1"/>
          <p:nvPr/>
        </p:nvSpPr>
        <p:spPr>
          <a:xfrm>
            <a:off x="5559480" y="2077200"/>
            <a:ext cx="1737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D.Lgs. 42/2004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7406640" y="2057400"/>
            <a:ext cx="823320" cy="201600"/>
          </a:xfrm>
          <a:custGeom>
            <a:avLst/>
            <a:gdLst/>
            <a:ahLst/>
            <a:rect l="0" t="0" r="r" b="b"/>
            <a:pathLst>
              <a:path w="2287" h="560">
                <a:moveTo>
                  <a:pt x="0" y="0"/>
                </a:moveTo>
                <a:lnTo>
                  <a:pt x="2287" y="0"/>
                </a:lnTo>
                <a:lnTo>
                  <a:pt x="2287" y="560"/>
                </a:lnTo>
                <a:lnTo>
                  <a:pt x="0" y="560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 txBox="1"/>
          <p:nvPr/>
        </p:nvSpPr>
        <p:spPr>
          <a:xfrm>
            <a:off x="7452360" y="2059920"/>
            <a:ext cx="73152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NAZIONALE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 txBox="1"/>
          <p:nvPr/>
        </p:nvSpPr>
        <p:spPr>
          <a:xfrm>
            <a:off x="5559480" y="2358720"/>
            <a:ext cx="3246120" cy="48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Codice dei beni culturali. Art. 21: autorizzazione della Soprintendenza per interventi su beni vincolati. Norma al centro del contenzioso sulle barriere architettoniche in edifici storici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228600" y="3008520"/>
            <a:ext cx="4252320" cy="914760"/>
          </a:xfrm>
          <a:custGeom>
            <a:avLst/>
            <a:gdLst/>
            <a:ahLst/>
            <a:rect l="0" t="0" r="r" b="b"/>
            <a:pathLst>
              <a:path w="11812" h="2541">
                <a:moveTo>
                  <a:pt x="0" y="0"/>
                </a:moveTo>
                <a:lnTo>
                  <a:pt x="11812" y="0"/>
                </a:lnTo>
                <a:lnTo>
                  <a:pt x="11812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301680" y="3145680"/>
            <a:ext cx="640080" cy="640080"/>
          </a:xfrm>
          <a:custGeom>
            <a:avLst/>
            <a:gdLst/>
            <a:ahLst/>
            <a:rect l="0" t="0" r="r" b="b"/>
            <a:pathLst>
              <a:path w="1778" h="1778">
                <a:moveTo>
                  <a:pt x="1518" y="260"/>
                </a:moveTo>
                <a:cubicBezTo>
                  <a:pt x="1865" y="607"/>
                  <a:pt x="1865" y="1171"/>
                  <a:pt x="1518" y="1518"/>
                </a:cubicBezTo>
                <a:cubicBezTo>
                  <a:pt x="1171" y="1865"/>
                  <a:pt x="607" y="1865"/>
                  <a:pt x="260" y="1518"/>
                </a:cubicBezTo>
                <a:cubicBezTo>
                  <a:pt x="-86" y="1171"/>
                  <a:pt x="-86" y="607"/>
                  <a:pt x="260" y="260"/>
                </a:cubicBezTo>
                <a:cubicBezTo>
                  <a:pt x="607" y="-86"/>
                  <a:pt x="1171" y="-86"/>
                  <a:pt x="1518" y="260"/>
                </a:cubicBez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 txBox="1"/>
          <p:nvPr/>
        </p:nvSpPr>
        <p:spPr>
          <a:xfrm>
            <a:off x="347400" y="3367440"/>
            <a:ext cx="54864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2006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 txBox="1"/>
          <p:nvPr/>
        </p:nvSpPr>
        <p:spPr>
          <a:xfrm>
            <a:off x="1078920" y="3101400"/>
            <a:ext cx="1737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L. 67/2006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2926080" y="3081600"/>
            <a:ext cx="823320" cy="201600"/>
          </a:xfrm>
          <a:custGeom>
            <a:avLst/>
            <a:gdLst/>
            <a:ahLst/>
            <a:rect l="0" t="0" r="r" b="b"/>
            <a:pathLst>
              <a:path w="2287" h="560">
                <a:moveTo>
                  <a:pt x="0" y="0"/>
                </a:moveTo>
                <a:lnTo>
                  <a:pt x="2287" y="0"/>
                </a:lnTo>
                <a:lnTo>
                  <a:pt x="2287" y="560"/>
                </a:lnTo>
                <a:lnTo>
                  <a:pt x="0" y="560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 txBox="1"/>
          <p:nvPr/>
        </p:nvSpPr>
        <p:spPr>
          <a:xfrm>
            <a:off x="2971800" y="3084120"/>
            <a:ext cx="73152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NAZIONALE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 txBox="1"/>
          <p:nvPr/>
        </p:nvSpPr>
        <p:spPr>
          <a:xfrm>
            <a:off x="1078920" y="3313080"/>
            <a:ext cx="3246120" cy="62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Misure per la tutela giudiziaria delle persone con disabilità vittime di discriminazioni. La Cass. ord. 17138/2023 ha chiarito che le barriere architettoniche integrano discriminazione indiretta ex art. 2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4709160" y="3008520"/>
            <a:ext cx="4252320" cy="914760"/>
          </a:xfrm>
          <a:custGeom>
            <a:avLst/>
            <a:gdLst/>
            <a:ahLst/>
            <a:rect l="0" t="0" r="r" b="b"/>
            <a:pathLst>
              <a:path w="11812" h="2541">
                <a:moveTo>
                  <a:pt x="0" y="0"/>
                </a:moveTo>
                <a:lnTo>
                  <a:pt x="11812" y="0"/>
                </a:lnTo>
                <a:lnTo>
                  <a:pt x="11812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>
            <a:off x="4782240" y="3145680"/>
            <a:ext cx="640080" cy="640080"/>
          </a:xfrm>
          <a:custGeom>
            <a:avLst/>
            <a:gdLst/>
            <a:ahLst/>
            <a:rect l="0" t="0" r="r" b="b"/>
            <a:pathLst>
              <a:path w="1778" h="1778">
                <a:moveTo>
                  <a:pt x="1518" y="260"/>
                </a:moveTo>
                <a:cubicBezTo>
                  <a:pt x="1865" y="607"/>
                  <a:pt x="1865" y="1171"/>
                  <a:pt x="1518" y="1518"/>
                </a:cubicBezTo>
                <a:cubicBezTo>
                  <a:pt x="1171" y="1865"/>
                  <a:pt x="607" y="1865"/>
                  <a:pt x="260" y="1518"/>
                </a:cubicBezTo>
                <a:cubicBezTo>
                  <a:pt x="-86" y="1171"/>
                  <a:pt x="-86" y="607"/>
                  <a:pt x="260" y="260"/>
                </a:cubicBezTo>
                <a:cubicBezTo>
                  <a:pt x="607" y="-86"/>
                  <a:pt x="1171" y="-86"/>
                  <a:pt x="1518" y="260"/>
                </a:cubicBez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0" name=""/>
          <p:cNvSpPr txBox="1"/>
          <p:nvPr/>
        </p:nvSpPr>
        <p:spPr>
          <a:xfrm>
            <a:off x="4827960" y="3367440"/>
            <a:ext cx="54864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2009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 txBox="1"/>
          <p:nvPr/>
        </p:nvSpPr>
        <p:spPr>
          <a:xfrm>
            <a:off x="5559480" y="3101400"/>
            <a:ext cx="1737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L. 18/2009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>
            <a:off x="7406640" y="3081600"/>
            <a:ext cx="823320" cy="201600"/>
          </a:xfrm>
          <a:custGeom>
            <a:avLst/>
            <a:gdLst/>
            <a:ahLst/>
            <a:rect l="0" t="0" r="r" b="b"/>
            <a:pathLst>
              <a:path w="2287" h="560">
                <a:moveTo>
                  <a:pt x="0" y="0"/>
                </a:moveTo>
                <a:lnTo>
                  <a:pt x="2287" y="0"/>
                </a:lnTo>
                <a:lnTo>
                  <a:pt x="2287" y="560"/>
                </a:lnTo>
                <a:lnTo>
                  <a:pt x="0" y="560"/>
                </a:lnTo>
                <a:lnTo>
                  <a:pt x="0" y="0"/>
                </a:ln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 txBox="1"/>
          <p:nvPr/>
        </p:nvSpPr>
        <p:spPr>
          <a:xfrm>
            <a:off x="7452360" y="3084120"/>
            <a:ext cx="73152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INTERNAZ</a:t>
            </a:r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 txBox="1"/>
          <p:nvPr/>
        </p:nvSpPr>
        <p:spPr>
          <a:xfrm>
            <a:off x="5559480" y="3313080"/>
            <a:ext cx="3246120" cy="62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Ratifica e attuazione della Convenzione ONU (CRPD) del 13 dicembre 2006. Introduce nell'ordinamento italiano il principio di accomodamento ragionevole e l'obbligo di accessibilità (art. 9 CRPD)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>
            <a:off x="228600" y="4032360"/>
            <a:ext cx="4252320" cy="914760"/>
          </a:xfrm>
          <a:custGeom>
            <a:avLst/>
            <a:gdLst/>
            <a:ahLst/>
            <a:rect l="0" t="0" r="r" b="b"/>
            <a:pathLst>
              <a:path w="11812" h="2541">
                <a:moveTo>
                  <a:pt x="0" y="0"/>
                </a:moveTo>
                <a:lnTo>
                  <a:pt x="11812" y="0"/>
                </a:lnTo>
                <a:lnTo>
                  <a:pt x="11812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>
            <a:off x="301680" y="4169520"/>
            <a:ext cx="640080" cy="640080"/>
          </a:xfrm>
          <a:custGeom>
            <a:avLst/>
            <a:gdLst/>
            <a:ahLst/>
            <a:rect l="0" t="0" r="r" b="b"/>
            <a:pathLst>
              <a:path w="1778" h="1778">
                <a:moveTo>
                  <a:pt x="1518" y="260"/>
                </a:moveTo>
                <a:cubicBezTo>
                  <a:pt x="1865" y="607"/>
                  <a:pt x="1865" y="1171"/>
                  <a:pt x="1518" y="1518"/>
                </a:cubicBezTo>
                <a:cubicBezTo>
                  <a:pt x="1171" y="1865"/>
                  <a:pt x="607" y="1865"/>
                  <a:pt x="260" y="1518"/>
                </a:cubicBezTo>
                <a:cubicBezTo>
                  <a:pt x="-86" y="1171"/>
                  <a:pt x="-86" y="607"/>
                  <a:pt x="260" y="260"/>
                </a:cubicBezTo>
                <a:cubicBezTo>
                  <a:pt x="607" y="-86"/>
                  <a:pt x="1171" y="-86"/>
                  <a:pt x="1518" y="260"/>
                </a:cubicBez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 txBox="1"/>
          <p:nvPr/>
        </p:nvSpPr>
        <p:spPr>
          <a:xfrm>
            <a:off x="347400" y="4391640"/>
            <a:ext cx="54864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2020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 txBox="1"/>
          <p:nvPr/>
        </p:nvSpPr>
        <p:spPr>
          <a:xfrm>
            <a:off x="1078920" y="4042800"/>
            <a:ext cx="1737360" cy="3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D.L. 76/2020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(</a:t>
            </a:r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L. 120/2020</a:t>
            </a:r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)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>
            <a:off x="2926080" y="4105800"/>
            <a:ext cx="823320" cy="201600"/>
          </a:xfrm>
          <a:custGeom>
            <a:avLst/>
            <a:gdLst/>
            <a:ahLst/>
            <a:rect l="0" t="0" r="r" b="b"/>
            <a:pathLst>
              <a:path w="2287" h="560">
                <a:moveTo>
                  <a:pt x="0" y="0"/>
                </a:moveTo>
                <a:lnTo>
                  <a:pt x="2287" y="0"/>
                </a:lnTo>
                <a:lnTo>
                  <a:pt x="2287" y="560"/>
                </a:lnTo>
                <a:lnTo>
                  <a:pt x="0" y="560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0" name=""/>
          <p:cNvSpPr txBox="1"/>
          <p:nvPr/>
        </p:nvSpPr>
        <p:spPr>
          <a:xfrm>
            <a:off x="2971800" y="4108320"/>
            <a:ext cx="73152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NAZIONALE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"/>
          <p:cNvSpPr txBox="1"/>
          <p:nvPr/>
        </p:nvSpPr>
        <p:spPr>
          <a:xfrm>
            <a:off x="1078920" y="4407120"/>
            <a:ext cx="3246120" cy="48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Modifica l'art. 2 L. 13/1989: strutture facilmente amovibili possono essere installate dal singolo condomino con disabilità senza delibera. Conferma il requisito per le opere più consistenti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4709160" y="4032360"/>
            <a:ext cx="4252320" cy="914760"/>
          </a:xfrm>
          <a:custGeom>
            <a:avLst/>
            <a:gdLst/>
            <a:ahLst/>
            <a:rect l="0" t="0" r="r" b="b"/>
            <a:pathLst>
              <a:path w="11812" h="2541">
                <a:moveTo>
                  <a:pt x="0" y="0"/>
                </a:moveTo>
                <a:lnTo>
                  <a:pt x="11812" y="0"/>
                </a:lnTo>
                <a:lnTo>
                  <a:pt x="11812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>
            <a:off x="4782240" y="4169520"/>
            <a:ext cx="640080" cy="640080"/>
          </a:xfrm>
          <a:custGeom>
            <a:avLst/>
            <a:gdLst/>
            <a:ahLst/>
            <a:rect l="0" t="0" r="r" b="b"/>
            <a:pathLst>
              <a:path w="1778" h="1778">
                <a:moveTo>
                  <a:pt x="1518" y="260"/>
                </a:moveTo>
                <a:cubicBezTo>
                  <a:pt x="1865" y="607"/>
                  <a:pt x="1865" y="1171"/>
                  <a:pt x="1518" y="1518"/>
                </a:cubicBezTo>
                <a:cubicBezTo>
                  <a:pt x="1171" y="1865"/>
                  <a:pt x="607" y="1865"/>
                  <a:pt x="260" y="1518"/>
                </a:cubicBezTo>
                <a:cubicBezTo>
                  <a:pt x="-86" y="1171"/>
                  <a:pt x="-86" y="607"/>
                  <a:pt x="260" y="260"/>
                </a:cubicBezTo>
                <a:cubicBezTo>
                  <a:pt x="607" y="-86"/>
                  <a:pt x="1171" y="-86"/>
                  <a:pt x="1518" y="260"/>
                </a:cubicBezTo>
                <a:close/>
              </a:path>
            </a:pathLst>
          </a:custGeom>
          <a:solidFill>
            <a:srgbClr val="8b4412"/>
          </a:solidFill>
          <a:ln w="12600">
            <a:solidFill>
              <a:srgbClr val="8b4412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 txBox="1"/>
          <p:nvPr/>
        </p:nvSpPr>
        <p:spPr>
          <a:xfrm>
            <a:off x="4827960" y="4391640"/>
            <a:ext cx="54864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2024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 txBox="1"/>
          <p:nvPr/>
        </p:nvSpPr>
        <p:spPr>
          <a:xfrm>
            <a:off x="5559480" y="4125240"/>
            <a:ext cx="1737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8b4412"/>
                </a:solidFill>
                <a:effectLst/>
                <a:uFillTx/>
                <a:latin typeface="Calibri-Bold"/>
                <a:ea typeface="Calibri-Bold"/>
              </a:rPr>
              <a:t>D.Lgs. 62/2024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/>
          <p:nvPr/>
        </p:nvSpPr>
        <p:spPr>
          <a:xfrm>
            <a:off x="7406640" y="4105800"/>
            <a:ext cx="823320" cy="201600"/>
          </a:xfrm>
          <a:custGeom>
            <a:avLst/>
            <a:gdLst/>
            <a:ahLst/>
            <a:rect l="0" t="0" r="r" b="b"/>
            <a:pathLst>
              <a:path w="2287" h="560">
                <a:moveTo>
                  <a:pt x="0" y="0"/>
                </a:moveTo>
                <a:lnTo>
                  <a:pt x="2287" y="0"/>
                </a:lnTo>
                <a:lnTo>
                  <a:pt x="2287" y="560"/>
                </a:lnTo>
                <a:lnTo>
                  <a:pt x="0" y="560"/>
                </a:lnTo>
                <a:lnTo>
                  <a:pt x="0" y="0"/>
                </a:lnTo>
                <a:close/>
              </a:path>
            </a:pathLst>
          </a:custGeom>
          <a:solidFill>
            <a:srgbClr val="8b4412"/>
          </a:solidFill>
          <a:ln w="12600">
            <a:solidFill>
              <a:srgbClr val="8b4412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7" name=""/>
          <p:cNvSpPr txBox="1"/>
          <p:nvPr/>
        </p:nvSpPr>
        <p:spPr>
          <a:xfrm>
            <a:off x="7452360" y="4108320"/>
            <a:ext cx="73152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NUOVA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"/>
          <p:cNvSpPr txBox="1"/>
          <p:nvPr/>
        </p:nvSpPr>
        <p:spPr>
          <a:xfrm>
            <a:off x="5559480" y="4337280"/>
            <a:ext cx="3246120" cy="62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Riforma della disabilità: inserisce l'art. 5-bis nella L. 104/1992. Recepisce la definizione CRPD di accomodamento ragionevole. Istituzione dell'Autorità Garante (D.Lgs. 20/2024) con poteri propositivi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0" name=""/>
          <p:cNvSpPr txBox="1"/>
          <p:nvPr/>
        </p:nvSpPr>
        <p:spPr>
          <a:xfrm>
            <a:off x="274320" y="305280"/>
            <a:ext cx="859536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20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ORIENTAMENTI GIURISPRUDENZIALI A CONFRONTO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"/>
          <p:cNvSpPr/>
          <p:nvPr/>
        </p:nvSpPr>
        <p:spPr>
          <a:xfrm>
            <a:off x="228600" y="960120"/>
            <a:ext cx="4115160" cy="384480"/>
          </a:xfrm>
          <a:custGeom>
            <a:avLst/>
            <a:gdLst/>
            <a:ahLst/>
            <a:rect l="0" t="0" r="r" b="b"/>
            <a:pathLst>
              <a:path w="11431" h="1068">
                <a:moveTo>
                  <a:pt x="0" y="0"/>
                </a:moveTo>
                <a:lnTo>
                  <a:pt x="11431" y="0"/>
                </a:lnTo>
                <a:lnTo>
                  <a:pt x="11431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2" name=""/>
          <p:cNvSpPr txBox="1"/>
          <p:nvPr/>
        </p:nvSpPr>
        <p:spPr>
          <a:xfrm>
            <a:off x="320040" y="1027800"/>
            <a:ext cx="3931920" cy="24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2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APPROCCIO FORMALISTICO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"/>
          <p:cNvSpPr/>
          <p:nvPr/>
        </p:nvSpPr>
        <p:spPr>
          <a:xfrm>
            <a:off x="4800600" y="960120"/>
            <a:ext cx="4115160" cy="384480"/>
          </a:xfrm>
          <a:custGeom>
            <a:avLst/>
            <a:gdLst/>
            <a:ahLst/>
            <a:rect l="0" t="0" r="r" b="b"/>
            <a:pathLst>
              <a:path w="11431" h="1068">
                <a:moveTo>
                  <a:pt x="0" y="0"/>
                </a:moveTo>
                <a:lnTo>
                  <a:pt x="11431" y="0"/>
                </a:lnTo>
                <a:lnTo>
                  <a:pt x="11431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4" name=""/>
          <p:cNvSpPr txBox="1"/>
          <p:nvPr/>
        </p:nvSpPr>
        <p:spPr>
          <a:xfrm>
            <a:off x="4892040" y="1027800"/>
            <a:ext cx="3931920" cy="24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2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APPROCCIO ADEGUATORE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"/>
          <p:cNvSpPr/>
          <p:nvPr/>
        </p:nvSpPr>
        <p:spPr>
          <a:xfrm>
            <a:off x="228600" y="1417320"/>
            <a:ext cx="4115160" cy="804960"/>
          </a:xfrm>
          <a:custGeom>
            <a:avLst/>
            <a:gdLst/>
            <a:ahLst/>
            <a:rect l="0" t="0" r="r" b="b"/>
            <a:pathLst>
              <a:path w="11431" h="2236">
                <a:moveTo>
                  <a:pt x="0" y="0"/>
                </a:moveTo>
                <a:lnTo>
                  <a:pt x="11431" y="0"/>
                </a:lnTo>
                <a:lnTo>
                  <a:pt x="11431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"/>
          <p:cNvSpPr txBox="1"/>
          <p:nvPr/>
        </p:nvSpPr>
        <p:spPr>
          <a:xfrm>
            <a:off x="365760" y="1622880"/>
            <a:ext cx="38404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Solo il condominio può chiedere l'autorizzazione alla Soprintendenza (art. 21 D.Lgs. 42/2004)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"/>
          <p:cNvSpPr/>
          <p:nvPr/>
        </p:nvSpPr>
        <p:spPr>
          <a:xfrm>
            <a:off x="4370760" y="1664280"/>
            <a:ext cx="402840" cy="311400"/>
          </a:xfrm>
          <a:custGeom>
            <a:avLst/>
            <a:gdLst/>
            <a:ahLst/>
            <a:rect l="0" t="0" r="r" b="b"/>
            <a:pathLst>
              <a:path w="1119" h="865">
                <a:moveTo>
                  <a:pt x="955" y="126"/>
                </a:moveTo>
                <a:cubicBezTo>
                  <a:pt x="1174" y="296"/>
                  <a:pt x="1174" y="569"/>
                  <a:pt x="955" y="739"/>
                </a:cubicBezTo>
                <a:cubicBezTo>
                  <a:pt x="736" y="907"/>
                  <a:pt x="382" y="907"/>
                  <a:pt x="163" y="739"/>
                </a:cubicBezTo>
                <a:cubicBezTo>
                  <a:pt x="-54" y="569"/>
                  <a:pt x="-54" y="296"/>
                  <a:pt x="163" y="126"/>
                </a:cubicBezTo>
                <a:cubicBezTo>
                  <a:pt x="382" y="-42"/>
                  <a:pt x="736" y="-42"/>
                  <a:pt x="955" y="126"/>
                </a:cubicBez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"/>
          <p:cNvSpPr txBox="1"/>
          <p:nvPr/>
        </p:nvSpPr>
        <p:spPr>
          <a:xfrm>
            <a:off x="4416480" y="1716840"/>
            <a:ext cx="311040" cy="20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9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VS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"/>
          <p:cNvSpPr/>
          <p:nvPr/>
        </p:nvSpPr>
        <p:spPr>
          <a:xfrm>
            <a:off x="4800600" y="1417320"/>
            <a:ext cx="4115160" cy="804960"/>
          </a:xfrm>
          <a:custGeom>
            <a:avLst/>
            <a:gdLst/>
            <a:ahLst/>
            <a:rect l="0" t="0" r="r" b="b"/>
            <a:pathLst>
              <a:path w="11431" h="2236">
                <a:moveTo>
                  <a:pt x="0" y="0"/>
                </a:moveTo>
                <a:lnTo>
                  <a:pt x="11431" y="0"/>
                </a:lnTo>
                <a:lnTo>
                  <a:pt x="11431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e8f5e9"/>
          </a:solidFill>
          <a:ln w="12600">
            <a:solidFill>
              <a:srgbClr val="c8e6c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"/>
          <p:cNvSpPr txBox="1"/>
          <p:nvPr/>
        </p:nvSpPr>
        <p:spPr>
          <a:xfrm>
            <a:off x="4937760" y="1622880"/>
            <a:ext cx="38404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Legittimazione (quantomeno sussidiaria) del singolo condomino disabile ad attivare il procedimento autorizzatorio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"/>
          <p:cNvSpPr/>
          <p:nvPr/>
        </p:nvSpPr>
        <p:spPr>
          <a:xfrm>
            <a:off x="228600" y="2313360"/>
            <a:ext cx="4115160" cy="804960"/>
          </a:xfrm>
          <a:custGeom>
            <a:avLst/>
            <a:gdLst/>
            <a:ahLst/>
            <a:rect l="0" t="0" r="r" b="b"/>
            <a:pathLst>
              <a:path w="11431" h="2236">
                <a:moveTo>
                  <a:pt x="0" y="0"/>
                </a:moveTo>
                <a:lnTo>
                  <a:pt x="11431" y="0"/>
                </a:lnTo>
                <a:lnTo>
                  <a:pt x="11431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"/>
          <p:cNvSpPr txBox="1"/>
          <p:nvPr/>
        </p:nvSpPr>
        <p:spPr>
          <a:xfrm>
            <a:off x="365760" y="2518920"/>
            <a:ext cx="38404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L'ascensore è innovazione ex art. 1120 c.c., richiede delibera assembleare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"/>
          <p:cNvSpPr/>
          <p:nvPr/>
        </p:nvSpPr>
        <p:spPr>
          <a:xfrm>
            <a:off x="4370760" y="2560320"/>
            <a:ext cx="402840" cy="311400"/>
          </a:xfrm>
          <a:custGeom>
            <a:avLst/>
            <a:gdLst/>
            <a:ahLst/>
            <a:rect l="0" t="0" r="r" b="b"/>
            <a:pathLst>
              <a:path w="1119" h="865">
                <a:moveTo>
                  <a:pt x="955" y="126"/>
                </a:moveTo>
                <a:cubicBezTo>
                  <a:pt x="1174" y="296"/>
                  <a:pt x="1174" y="569"/>
                  <a:pt x="955" y="739"/>
                </a:cubicBezTo>
                <a:cubicBezTo>
                  <a:pt x="736" y="907"/>
                  <a:pt x="382" y="907"/>
                  <a:pt x="163" y="739"/>
                </a:cubicBezTo>
                <a:cubicBezTo>
                  <a:pt x="-54" y="569"/>
                  <a:pt x="-54" y="296"/>
                  <a:pt x="163" y="126"/>
                </a:cubicBezTo>
                <a:cubicBezTo>
                  <a:pt x="382" y="-42"/>
                  <a:pt x="736" y="-42"/>
                  <a:pt x="955" y="126"/>
                </a:cubicBez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"/>
          <p:cNvSpPr txBox="1"/>
          <p:nvPr/>
        </p:nvSpPr>
        <p:spPr>
          <a:xfrm>
            <a:off x="4416480" y="2612880"/>
            <a:ext cx="311040" cy="20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9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VS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"/>
          <p:cNvSpPr/>
          <p:nvPr/>
        </p:nvSpPr>
        <p:spPr>
          <a:xfrm>
            <a:off x="4800600" y="2313360"/>
            <a:ext cx="4115160" cy="804960"/>
          </a:xfrm>
          <a:custGeom>
            <a:avLst/>
            <a:gdLst/>
            <a:ahLst/>
            <a:rect l="0" t="0" r="r" b="b"/>
            <a:pathLst>
              <a:path w="11431" h="2236">
                <a:moveTo>
                  <a:pt x="0" y="0"/>
                </a:moveTo>
                <a:lnTo>
                  <a:pt x="11431" y="0"/>
                </a:lnTo>
                <a:lnTo>
                  <a:pt x="11431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e8f5e9"/>
          </a:solidFill>
          <a:ln w="12600">
            <a:solidFill>
              <a:srgbClr val="c8e6c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"/>
          <p:cNvSpPr txBox="1"/>
          <p:nvPr/>
        </p:nvSpPr>
        <p:spPr>
          <a:xfrm>
            <a:off x="4937760" y="2518920"/>
            <a:ext cx="38404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L'ascensore antibarriera è modificazione d'uso ex art. 1102 c.c. (Cass. n. 26702/2025)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"/>
          <p:cNvSpPr/>
          <p:nvPr/>
        </p:nvSpPr>
        <p:spPr>
          <a:xfrm>
            <a:off x="228600" y="3209400"/>
            <a:ext cx="4115160" cy="804960"/>
          </a:xfrm>
          <a:custGeom>
            <a:avLst/>
            <a:gdLst/>
            <a:ahLst/>
            <a:rect l="0" t="0" r="r" b="b"/>
            <a:pathLst>
              <a:path w="11431" h="2236">
                <a:moveTo>
                  <a:pt x="0" y="0"/>
                </a:moveTo>
                <a:lnTo>
                  <a:pt x="11431" y="0"/>
                </a:lnTo>
                <a:lnTo>
                  <a:pt x="11431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"/>
          <p:cNvSpPr txBox="1"/>
          <p:nvPr/>
        </p:nvSpPr>
        <p:spPr>
          <a:xfrm>
            <a:off x="365760" y="3414960"/>
            <a:ext cx="38404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vincolo culturale prevale sull'accessibilità; nessuna proposta alternativa obbligatoria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"/>
          <p:cNvSpPr/>
          <p:nvPr/>
        </p:nvSpPr>
        <p:spPr>
          <a:xfrm>
            <a:off x="4370760" y="3456360"/>
            <a:ext cx="402840" cy="311400"/>
          </a:xfrm>
          <a:custGeom>
            <a:avLst/>
            <a:gdLst/>
            <a:ahLst/>
            <a:rect l="0" t="0" r="r" b="b"/>
            <a:pathLst>
              <a:path w="1119" h="865">
                <a:moveTo>
                  <a:pt x="955" y="126"/>
                </a:moveTo>
                <a:cubicBezTo>
                  <a:pt x="1174" y="296"/>
                  <a:pt x="1174" y="569"/>
                  <a:pt x="955" y="739"/>
                </a:cubicBezTo>
                <a:cubicBezTo>
                  <a:pt x="736" y="907"/>
                  <a:pt x="382" y="907"/>
                  <a:pt x="163" y="739"/>
                </a:cubicBezTo>
                <a:cubicBezTo>
                  <a:pt x="-54" y="569"/>
                  <a:pt x="-54" y="296"/>
                  <a:pt x="163" y="126"/>
                </a:cubicBezTo>
                <a:cubicBezTo>
                  <a:pt x="382" y="-42"/>
                  <a:pt x="736" y="-42"/>
                  <a:pt x="955" y="126"/>
                </a:cubicBez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 txBox="1"/>
          <p:nvPr/>
        </p:nvSpPr>
        <p:spPr>
          <a:xfrm>
            <a:off x="4416480" y="3508920"/>
            <a:ext cx="311040" cy="20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9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VS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>
            <a:off x="4800600" y="3209400"/>
            <a:ext cx="4115160" cy="804960"/>
          </a:xfrm>
          <a:custGeom>
            <a:avLst/>
            <a:gdLst/>
            <a:ahLst/>
            <a:rect l="0" t="0" r="r" b="b"/>
            <a:pathLst>
              <a:path w="11431" h="2236">
                <a:moveTo>
                  <a:pt x="0" y="0"/>
                </a:moveTo>
                <a:lnTo>
                  <a:pt x="11431" y="0"/>
                </a:lnTo>
                <a:lnTo>
                  <a:pt x="11431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e8f5e9"/>
          </a:solidFill>
          <a:ln w="12600">
            <a:solidFill>
              <a:srgbClr val="c8e6c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"/>
          <p:cNvSpPr txBox="1"/>
          <p:nvPr/>
        </p:nvSpPr>
        <p:spPr>
          <a:xfrm>
            <a:off x="4937760" y="3414960"/>
            <a:ext cx="38404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La PA deve motivare il diniego tenendo conto dell'accomodamento ragionevole; l'omissione integra eccesso di potere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"/>
          <p:cNvSpPr/>
          <p:nvPr/>
        </p:nvSpPr>
        <p:spPr>
          <a:xfrm>
            <a:off x="228600" y="4105800"/>
            <a:ext cx="4115160" cy="804960"/>
          </a:xfrm>
          <a:custGeom>
            <a:avLst/>
            <a:gdLst/>
            <a:ahLst/>
            <a:rect l="0" t="0" r="r" b="b"/>
            <a:pathLst>
              <a:path w="11431" h="2236">
                <a:moveTo>
                  <a:pt x="0" y="0"/>
                </a:moveTo>
                <a:lnTo>
                  <a:pt x="11431" y="0"/>
                </a:lnTo>
                <a:lnTo>
                  <a:pt x="11431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"/>
          <p:cNvSpPr txBox="1"/>
          <p:nvPr/>
        </p:nvSpPr>
        <p:spPr>
          <a:xfrm>
            <a:off x="365760" y="4393800"/>
            <a:ext cx="384048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Normativa interna (L. 13/1989) applicata nella sua lettera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>
            <a:off x="4370760" y="4352400"/>
            <a:ext cx="402840" cy="311400"/>
          </a:xfrm>
          <a:custGeom>
            <a:avLst/>
            <a:gdLst/>
            <a:ahLst/>
            <a:rect l="0" t="0" r="r" b="b"/>
            <a:pathLst>
              <a:path w="1119" h="865">
                <a:moveTo>
                  <a:pt x="955" y="126"/>
                </a:moveTo>
                <a:cubicBezTo>
                  <a:pt x="1174" y="296"/>
                  <a:pt x="1174" y="569"/>
                  <a:pt x="955" y="739"/>
                </a:cubicBezTo>
                <a:cubicBezTo>
                  <a:pt x="736" y="907"/>
                  <a:pt x="382" y="907"/>
                  <a:pt x="163" y="739"/>
                </a:cubicBezTo>
                <a:cubicBezTo>
                  <a:pt x="-54" y="569"/>
                  <a:pt x="-54" y="296"/>
                  <a:pt x="163" y="126"/>
                </a:cubicBezTo>
                <a:cubicBezTo>
                  <a:pt x="382" y="-42"/>
                  <a:pt x="736" y="-42"/>
                  <a:pt x="955" y="126"/>
                </a:cubicBez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"/>
          <p:cNvSpPr txBox="1"/>
          <p:nvPr/>
        </p:nvSpPr>
        <p:spPr>
          <a:xfrm>
            <a:off x="4416480" y="4404960"/>
            <a:ext cx="311040" cy="20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9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VS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>
            <a:off x="4800600" y="4105800"/>
            <a:ext cx="4115160" cy="804960"/>
          </a:xfrm>
          <a:custGeom>
            <a:avLst/>
            <a:gdLst/>
            <a:ahLst/>
            <a:rect l="0" t="0" r="r" b="b"/>
            <a:pathLst>
              <a:path w="11431" h="2236">
                <a:moveTo>
                  <a:pt x="0" y="0"/>
                </a:moveTo>
                <a:lnTo>
                  <a:pt x="11431" y="0"/>
                </a:lnTo>
                <a:lnTo>
                  <a:pt x="11431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e8f5e9"/>
          </a:solidFill>
          <a:ln w="12600">
            <a:solidFill>
              <a:srgbClr val="c8e6c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"/>
          <p:cNvSpPr txBox="1"/>
          <p:nvPr/>
        </p:nvSpPr>
        <p:spPr>
          <a:xfrm>
            <a:off x="4937760" y="4228560"/>
            <a:ext cx="384048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Interpretazione convenzionalmente orientata; possibile questione di legittimità dell'art. 2 L. 13/1989 per violazione art. 9 CRPD (parametro interposto, art. 117 c.1 Cost.)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8b4412"/>
          </a:solidFill>
          <a:ln w="12600">
            <a:solidFill>
              <a:srgbClr val="8b4412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 txBox="1"/>
          <p:nvPr/>
        </p:nvSpPr>
        <p:spPr>
          <a:xfrm>
            <a:off x="274320" y="308880"/>
            <a:ext cx="8595360" cy="32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LA RIFORMA 2024: ART. 5-BIS L. 104/1992 – D.LGS. 62/2024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"/>
          <p:cNvSpPr/>
          <p:nvPr/>
        </p:nvSpPr>
        <p:spPr>
          <a:xfrm>
            <a:off x="228600" y="960120"/>
            <a:ext cx="4206600" cy="366120"/>
          </a:xfrm>
          <a:custGeom>
            <a:avLst/>
            <a:gdLst/>
            <a:ahLst/>
            <a:rect l="0" t="0" r="r" b="b"/>
            <a:pathLst>
              <a:path w="11685" h="1017">
                <a:moveTo>
                  <a:pt x="0" y="0"/>
                </a:moveTo>
                <a:lnTo>
                  <a:pt x="11685" y="0"/>
                </a:lnTo>
                <a:lnTo>
                  <a:pt x="11685" y="1017"/>
                </a:lnTo>
                <a:lnTo>
                  <a:pt x="0" y="1017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 txBox="1"/>
          <p:nvPr/>
        </p:nvSpPr>
        <p:spPr>
          <a:xfrm>
            <a:off x="320040" y="1025640"/>
            <a:ext cx="4023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CONTENUTO DELL'ART. 5-BIS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"/>
          <p:cNvSpPr/>
          <p:nvPr/>
        </p:nvSpPr>
        <p:spPr>
          <a:xfrm>
            <a:off x="228600" y="1389960"/>
            <a:ext cx="4206600" cy="384480"/>
          </a:xfrm>
          <a:custGeom>
            <a:avLst/>
            <a:gdLst/>
            <a:ahLst/>
            <a:rect l="0" t="0" r="r" b="b"/>
            <a:pathLst>
              <a:path w="11685" h="1068">
                <a:moveTo>
                  <a:pt x="0" y="0"/>
                </a:moveTo>
                <a:lnTo>
                  <a:pt x="11685" y="0"/>
                </a:lnTo>
                <a:lnTo>
                  <a:pt x="11685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228600" y="1389960"/>
            <a:ext cx="256320" cy="384480"/>
          </a:xfrm>
          <a:custGeom>
            <a:avLst/>
            <a:gdLst/>
            <a:ahLst/>
            <a:rect l="0" t="0" r="r" b="b"/>
            <a:pathLst>
              <a:path w="712" h="1068">
                <a:moveTo>
                  <a:pt x="0" y="0"/>
                </a:moveTo>
                <a:lnTo>
                  <a:pt x="712" y="0"/>
                </a:lnTo>
                <a:lnTo>
                  <a:pt x="712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8b4412"/>
          </a:solidFill>
          <a:ln w="12600">
            <a:solidFill>
              <a:srgbClr val="8b4412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 txBox="1"/>
          <p:nvPr/>
        </p:nvSpPr>
        <p:spPr>
          <a:xfrm>
            <a:off x="274320" y="1469160"/>
            <a:ext cx="1645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1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 txBox="1"/>
          <p:nvPr/>
        </p:nvSpPr>
        <p:spPr>
          <a:xfrm>
            <a:off x="612720" y="1467720"/>
            <a:ext cx="37033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Misure necessarie, pertinenti, appropriate, adeguate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>
            <a:off x="228600" y="1847160"/>
            <a:ext cx="4206600" cy="384480"/>
          </a:xfrm>
          <a:custGeom>
            <a:avLst/>
            <a:gdLst/>
            <a:ahLst/>
            <a:rect l="0" t="0" r="r" b="b"/>
            <a:pathLst>
              <a:path w="11685" h="1068">
                <a:moveTo>
                  <a:pt x="0" y="0"/>
                </a:moveTo>
                <a:lnTo>
                  <a:pt x="11685" y="0"/>
                </a:lnTo>
                <a:lnTo>
                  <a:pt x="11685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228600" y="1847160"/>
            <a:ext cx="256320" cy="384480"/>
          </a:xfrm>
          <a:custGeom>
            <a:avLst/>
            <a:gdLst/>
            <a:ahLst/>
            <a:rect l="0" t="0" r="r" b="b"/>
            <a:pathLst>
              <a:path w="712" h="1068">
                <a:moveTo>
                  <a:pt x="0" y="0"/>
                </a:moveTo>
                <a:lnTo>
                  <a:pt x="712" y="0"/>
                </a:lnTo>
                <a:lnTo>
                  <a:pt x="712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8b4412"/>
          </a:solidFill>
          <a:ln w="12600">
            <a:solidFill>
              <a:srgbClr val="8b4412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 txBox="1"/>
          <p:nvPr/>
        </p:nvSpPr>
        <p:spPr>
          <a:xfrm>
            <a:off x="274320" y="1926360"/>
            <a:ext cx="1645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2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 txBox="1"/>
          <p:nvPr/>
        </p:nvSpPr>
        <p:spPr>
          <a:xfrm>
            <a:off x="612720" y="1924920"/>
            <a:ext cx="37033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Non impongano onere sproporzionato al soggetto obbligato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>
            <a:off x="228600" y="2304360"/>
            <a:ext cx="4206600" cy="384480"/>
          </a:xfrm>
          <a:custGeom>
            <a:avLst/>
            <a:gdLst/>
            <a:ahLst/>
            <a:rect l="0" t="0" r="r" b="b"/>
            <a:pathLst>
              <a:path w="11685" h="1068">
                <a:moveTo>
                  <a:pt x="0" y="0"/>
                </a:moveTo>
                <a:lnTo>
                  <a:pt x="11685" y="0"/>
                </a:lnTo>
                <a:lnTo>
                  <a:pt x="11685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228600" y="2304360"/>
            <a:ext cx="256320" cy="384480"/>
          </a:xfrm>
          <a:custGeom>
            <a:avLst/>
            <a:gdLst/>
            <a:ahLst/>
            <a:rect l="0" t="0" r="r" b="b"/>
            <a:pathLst>
              <a:path w="712" h="1068">
                <a:moveTo>
                  <a:pt x="0" y="0"/>
                </a:moveTo>
                <a:lnTo>
                  <a:pt x="712" y="0"/>
                </a:lnTo>
                <a:lnTo>
                  <a:pt x="712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8b4412"/>
          </a:solidFill>
          <a:ln w="12600">
            <a:solidFill>
              <a:srgbClr val="8b4412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3" name=""/>
          <p:cNvSpPr txBox="1"/>
          <p:nvPr/>
        </p:nvSpPr>
        <p:spPr>
          <a:xfrm>
            <a:off x="274320" y="2383560"/>
            <a:ext cx="1645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3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"/>
          <p:cNvSpPr txBox="1"/>
          <p:nvPr/>
        </p:nvSpPr>
        <p:spPr>
          <a:xfrm>
            <a:off x="612720" y="2382120"/>
            <a:ext cx="37033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Applicabile a: PA, concessionari di servizi pubblici, soggetti privati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"/>
          <p:cNvSpPr/>
          <p:nvPr/>
        </p:nvSpPr>
        <p:spPr>
          <a:xfrm>
            <a:off x="228600" y="2761560"/>
            <a:ext cx="4206600" cy="384480"/>
          </a:xfrm>
          <a:custGeom>
            <a:avLst/>
            <a:gdLst/>
            <a:ahLst/>
            <a:rect l="0" t="0" r="r" b="b"/>
            <a:pathLst>
              <a:path w="11685" h="1068">
                <a:moveTo>
                  <a:pt x="0" y="0"/>
                </a:moveTo>
                <a:lnTo>
                  <a:pt x="11685" y="0"/>
                </a:lnTo>
                <a:lnTo>
                  <a:pt x="11685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"/>
          <p:cNvSpPr/>
          <p:nvPr/>
        </p:nvSpPr>
        <p:spPr>
          <a:xfrm>
            <a:off x="228600" y="2761560"/>
            <a:ext cx="256320" cy="384480"/>
          </a:xfrm>
          <a:custGeom>
            <a:avLst/>
            <a:gdLst/>
            <a:ahLst/>
            <a:rect l="0" t="0" r="r" b="b"/>
            <a:pathLst>
              <a:path w="712" h="1068">
                <a:moveTo>
                  <a:pt x="0" y="0"/>
                </a:moveTo>
                <a:lnTo>
                  <a:pt x="712" y="0"/>
                </a:lnTo>
                <a:lnTo>
                  <a:pt x="712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8b4412"/>
          </a:solidFill>
          <a:ln w="12600">
            <a:solidFill>
              <a:srgbClr val="8b4412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7" name=""/>
          <p:cNvSpPr txBox="1"/>
          <p:nvPr/>
        </p:nvSpPr>
        <p:spPr>
          <a:xfrm>
            <a:off x="274320" y="2840760"/>
            <a:ext cx="1645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4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"/>
          <p:cNvSpPr txBox="1"/>
          <p:nvPr/>
        </p:nvSpPr>
        <p:spPr>
          <a:xfrm>
            <a:off x="612720" y="2839320"/>
            <a:ext cx="37033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Natura sussidiaria: non sostituisce prestazioni già riconosciute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"/>
          <p:cNvSpPr/>
          <p:nvPr/>
        </p:nvSpPr>
        <p:spPr>
          <a:xfrm>
            <a:off x="228600" y="3218760"/>
            <a:ext cx="4206600" cy="384480"/>
          </a:xfrm>
          <a:custGeom>
            <a:avLst/>
            <a:gdLst/>
            <a:ahLst/>
            <a:rect l="0" t="0" r="r" b="b"/>
            <a:pathLst>
              <a:path w="11685" h="1068">
                <a:moveTo>
                  <a:pt x="0" y="0"/>
                </a:moveTo>
                <a:lnTo>
                  <a:pt x="11685" y="0"/>
                </a:lnTo>
                <a:lnTo>
                  <a:pt x="11685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"/>
          <p:cNvSpPr/>
          <p:nvPr/>
        </p:nvSpPr>
        <p:spPr>
          <a:xfrm>
            <a:off x="228600" y="3218760"/>
            <a:ext cx="256320" cy="384480"/>
          </a:xfrm>
          <a:custGeom>
            <a:avLst/>
            <a:gdLst/>
            <a:ahLst/>
            <a:rect l="0" t="0" r="r" b="b"/>
            <a:pathLst>
              <a:path w="712" h="1068">
                <a:moveTo>
                  <a:pt x="0" y="0"/>
                </a:moveTo>
                <a:lnTo>
                  <a:pt x="712" y="0"/>
                </a:lnTo>
                <a:lnTo>
                  <a:pt x="712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8b4412"/>
          </a:solidFill>
          <a:ln w="12600">
            <a:solidFill>
              <a:srgbClr val="8b4412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1" name=""/>
          <p:cNvSpPr txBox="1"/>
          <p:nvPr/>
        </p:nvSpPr>
        <p:spPr>
          <a:xfrm>
            <a:off x="274320" y="3297960"/>
            <a:ext cx="1645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5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2" name=""/>
          <p:cNvSpPr txBox="1"/>
          <p:nvPr/>
        </p:nvSpPr>
        <p:spPr>
          <a:xfrm>
            <a:off x="612720" y="3214080"/>
            <a:ext cx="370332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Circuito rimediale antidiscriminatorio (rito semplificato ex art. 28 D.Lgs. 150/2011)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"/>
          <p:cNvSpPr/>
          <p:nvPr/>
        </p:nvSpPr>
        <p:spPr>
          <a:xfrm>
            <a:off x="228600" y="3675960"/>
            <a:ext cx="4206600" cy="384480"/>
          </a:xfrm>
          <a:custGeom>
            <a:avLst/>
            <a:gdLst/>
            <a:ahLst/>
            <a:rect l="0" t="0" r="r" b="b"/>
            <a:pathLst>
              <a:path w="11685" h="1068">
                <a:moveTo>
                  <a:pt x="0" y="0"/>
                </a:moveTo>
                <a:lnTo>
                  <a:pt x="11685" y="0"/>
                </a:lnTo>
                <a:lnTo>
                  <a:pt x="11685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228600" y="3675960"/>
            <a:ext cx="256320" cy="384480"/>
          </a:xfrm>
          <a:custGeom>
            <a:avLst/>
            <a:gdLst/>
            <a:ahLst/>
            <a:rect l="0" t="0" r="r" b="b"/>
            <a:pathLst>
              <a:path w="712" h="1068">
                <a:moveTo>
                  <a:pt x="0" y="0"/>
                </a:moveTo>
                <a:lnTo>
                  <a:pt x="712" y="0"/>
                </a:lnTo>
                <a:lnTo>
                  <a:pt x="712" y="1068"/>
                </a:lnTo>
                <a:lnTo>
                  <a:pt x="0" y="1068"/>
                </a:lnTo>
                <a:lnTo>
                  <a:pt x="0" y="0"/>
                </a:lnTo>
                <a:close/>
              </a:path>
            </a:pathLst>
          </a:custGeom>
          <a:solidFill>
            <a:srgbClr val="8b4412"/>
          </a:solidFill>
          <a:ln w="12600">
            <a:solidFill>
              <a:srgbClr val="8b4412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 txBox="1"/>
          <p:nvPr/>
        </p:nvSpPr>
        <p:spPr>
          <a:xfrm>
            <a:off x="274320" y="3755160"/>
            <a:ext cx="1645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6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"/>
          <p:cNvSpPr txBox="1"/>
          <p:nvPr/>
        </p:nvSpPr>
        <p:spPr>
          <a:xfrm>
            <a:off x="612720" y="3753720"/>
            <a:ext cx="37033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Presunzione di discriminazione a carico del resistente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>
            <a:off x="4709160" y="960120"/>
            <a:ext cx="4206600" cy="366120"/>
          </a:xfrm>
          <a:custGeom>
            <a:avLst/>
            <a:gdLst/>
            <a:ahLst/>
            <a:rect l="0" t="0" r="r" b="b"/>
            <a:pathLst>
              <a:path w="11685" h="1017">
                <a:moveTo>
                  <a:pt x="0" y="0"/>
                </a:moveTo>
                <a:lnTo>
                  <a:pt x="11685" y="0"/>
                </a:lnTo>
                <a:lnTo>
                  <a:pt x="11685" y="1017"/>
                </a:lnTo>
                <a:lnTo>
                  <a:pt x="0" y="1017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8" name=""/>
          <p:cNvSpPr txBox="1"/>
          <p:nvPr/>
        </p:nvSpPr>
        <p:spPr>
          <a:xfrm>
            <a:off x="4800600" y="1025640"/>
            <a:ext cx="4023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IMPATTO SULL'AZIONE AMMINISTRATIVA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"/>
          <p:cNvSpPr/>
          <p:nvPr/>
        </p:nvSpPr>
        <p:spPr>
          <a:xfrm>
            <a:off x="4709160" y="1389960"/>
            <a:ext cx="4206600" cy="1143360"/>
          </a:xfrm>
          <a:custGeom>
            <a:avLst/>
            <a:gdLst/>
            <a:ahLst/>
            <a:rect l="0" t="0" r="r" b="b"/>
            <a:pathLst>
              <a:path w="11685" h="3176">
                <a:moveTo>
                  <a:pt x="0" y="0"/>
                </a:moveTo>
                <a:lnTo>
                  <a:pt x="11685" y="0"/>
                </a:lnTo>
                <a:lnTo>
                  <a:pt x="11685" y="3176"/>
                </a:lnTo>
                <a:lnTo>
                  <a:pt x="0" y="317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"/>
          <p:cNvSpPr txBox="1"/>
          <p:nvPr/>
        </p:nvSpPr>
        <p:spPr>
          <a:xfrm>
            <a:off x="4846320" y="1487520"/>
            <a:ext cx="39319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8b4412"/>
                </a:solidFill>
                <a:effectLst/>
                <a:uFillTx/>
                <a:latin typeface="Calibri-Bold"/>
                <a:ea typeface="Calibri-Bold"/>
              </a:rPr>
              <a:t>Obbligo di motivazione rafforzata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"/>
          <p:cNvSpPr txBox="1"/>
          <p:nvPr/>
        </p:nvSpPr>
        <p:spPr>
          <a:xfrm>
            <a:off x="4846320" y="1837440"/>
            <a:ext cx="393192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provvedimento che nega l'istanza motivando solo sulle ragioni di interesse pubblico, senza alcuna proposta di accomodamento ragionevole, è illegittimo per eccesso di potere (carenza di motivazione)</a:t>
            </a:r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>
            <a:off x="4709160" y="2624400"/>
            <a:ext cx="4206600" cy="1143360"/>
          </a:xfrm>
          <a:custGeom>
            <a:avLst/>
            <a:gdLst/>
            <a:ahLst/>
            <a:rect l="0" t="0" r="r" b="b"/>
            <a:pathLst>
              <a:path w="11685" h="3176">
                <a:moveTo>
                  <a:pt x="0" y="0"/>
                </a:moveTo>
                <a:lnTo>
                  <a:pt x="11685" y="0"/>
                </a:lnTo>
                <a:lnTo>
                  <a:pt x="11685" y="3176"/>
                </a:lnTo>
                <a:lnTo>
                  <a:pt x="0" y="317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"/>
          <p:cNvSpPr txBox="1"/>
          <p:nvPr/>
        </p:nvSpPr>
        <p:spPr>
          <a:xfrm>
            <a:off x="4846320" y="2721960"/>
            <a:ext cx="39319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8b4412"/>
                </a:solidFill>
                <a:effectLst/>
                <a:uFillTx/>
                <a:latin typeface="Calibri-Bold"/>
                <a:ea typeface="Calibri-Bold"/>
              </a:rPr>
              <a:t>Autorità Garante (D.Lgs. 20/2024)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"/>
          <p:cNvSpPr txBox="1"/>
          <p:nvPr/>
        </p:nvSpPr>
        <p:spPr>
          <a:xfrm>
            <a:off x="4846320" y="2989440"/>
            <a:ext cx="393192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soggetto con disabilità può rivolgersi al Garante nazionale per ottenere un parere motivato che indica i profili di violazione e una proposta di accomodamento ragionevole nel rispetto di proporzionalità e adeguatezza</a:t>
            </a:r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"/>
          <p:cNvSpPr/>
          <p:nvPr/>
        </p:nvSpPr>
        <p:spPr>
          <a:xfrm>
            <a:off x="4709160" y="3858840"/>
            <a:ext cx="4206600" cy="1143360"/>
          </a:xfrm>
          <a:custGeom>
            <a:avLst/>
            <a:gdLst/>
            <a:ahLst/>
            <a:rect l="0" t="0" r="r" b="b"/>
            <a:pathLst>
              <a:path w="11685" h="3176">
                <a:moveTo>
                  <a:pt x="0" y="0"/>
                </a:moveTo>
                <a:lnTo>
                  <a:pt x="11685" y="0"/>
                </a:lnTo>
                <a:lnTo>
                  <a:pt x="11685" y="3176"/>
                </a:lnTo>
                <a:lnTo>
                  <a:pt x="0" y="317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"/>
          <p:cNvSpPr txBox="1"/>
          <p:nvPr/>
        </p:nvSpPr>
        <p:spPr>
          <a:xfrm>
            <a:off x="4846320" y="3956400"/>
            <a:ext cx="39319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8b4412"/>
                </a:solidFill>
                <a:effectLst/>
                <a:uFillTx/>
                <a:latin typeface="Calibri-Bold"/>
                <a:ea typeface="Calibri-Bold"/>
              </a:rPr>
              <a:t>Questione di legittimità costituzionale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"/>
          <p:cNvSpPr txBox="1"/>
          <p:nvPr/>
        </p:nvSpPr>
        <p:spPr>
          <a:xfrm>
            <a:off x="4846320" y="4223880"/>
            <a:ext cx="393192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Se l'interpretazione conforme non fosse praticabile, il giudice potrebbe sollevare questione di legittimità dell'art. 2 L. 13/1989 per contrasto con l'art. 9 CRPD (parametro interposto ex art. 117, c.1, Cost.) – Sentenze gemelle nn. 348-349/2007</a:t>
            </a:r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9" name=""/>
          <p:cNvSpPr txBox="1"/>
          <p:nvPr/>
        </p:nvSpPr>
        <p:spPr>
          <a:xfrm>
            <a:off x="274320" y="320400"/>
            <a:ext cx="8595360" cy="30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7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GIURISPRUDENZA SOVRANAZIONALE SUL ACCOMODAMENTO RAGIONEVOLE</a:t>
            </a:r>
            <a:endParaRPr b="0" lang="it-IT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0" name=""/>
          <p:cNvSpPr/>
          <p:nvPr/>
        </p:nvSpPr>
        <p:spPr>
          <a:xfrm>
            <a:off x="228600" y="1005840"/>
            <a:ext cx="4252320" cy="1783440"/>
          </a:xfrm>
          <a:custGeom>
            <a:avLst/>
            <a:gdLst/>
            <a:ahLst/>
            <a:rect l="0" t="0" r="r" b="b"/>
            <a:pathLst>
              <a:path w="11812" h="4954">
                <a:moveTo>
                  <a:pt x="0" y="0"/>
                </a:moveTo>
                <a:lnTo>
                  <a:pt x="11812" y="0"/>
                </a:lnTo>
                <a:lnTo>
                  <a:pt x="11812" y="4954"/>
                </a:lnTo>
                <a:lnTo>
                  <a:pt x="0" y="4954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>
            <a:off x="228600" y="1005840"/>
            <a:ext cx="4252320" cy="411840"/>
          </a:xfrm>
          <a:custGeom>
            <a:avLst/>
            <a:gdLst/>
            <a:ahLst/>
            <a:rect l="0" t="0" r="r" b="b"/>
            <a:pathLst>
              <a:path w="11812" h="1144">
                <a:moveTo>
                  <a:pt x="0" y="0"/>
                </a:moveTo>
                <a:lnTo>
                  <a:pt x="11812" y="0"/>
                </a:lnTo>
                <a:lnTo>
                  <a:pt x="11812" y="1144"/>
                </a:lnTo>
                <a:lnTo>
                  <a:pt x="0" y="1144"/>
                </a:lnTo>
                <a:lnTo>
                  <a:pt x="0" y="0"/>
                </a:lnTo>
                <a:close/>
              </a:path>
            </a:pathLst>
          </a:custGeom>
          <a:solidFill>
            <a:srgbClr val="19396d"/>
          </a:solidFill>
          <a:ln w="12600">
            <a:solidFill>
              <a:srgbClr val="1939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 txBox="1"/>
          <p:nvPr/>
        </p:nvSpPr>
        <p:spPr>
          <a:xfrm>
            <a:off x="365760" y="1099440"/>
            <a:ext cx="2194560" cy="20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CGUE  ·  2013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 txBox="1"/>
          <p:nvPr/>
        </p:nvSpPr>
        <p:spPr>
          <a:xfrm>
            <a:off x="365760" y="1357560"/>
            <a:ext cx="397764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000" strike="noStrike" u="none">
                <a:solidFill>
                  <a:srgbClr val="19396d"/>
                </a:solidFill>
                <a:effectLst/>
                <a:uFillTx/>
                <a:latin typeface="Calibri-Bold"/>
                <a:ea typeface="Calibri-Bold"/>
              </a:rPr>
              <a:t>HK Danmark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1000" strike="noStrike" u="none">
                <a:solidFill>
                  <a:srgbClr val="19396d"/>
                </a:solidFill>
                <a:effectLst/>
                <a:uFillTx/>
                <a:latin typeface="Calibri-Bold"/>
                <a:ea typeface="Calibri-Bold"/>
              </a:rPr>
              <a:t>(</a:t>
            </a:r>
            <a:r>
              <a:rPr b="1" lang="it-IT" sz="1000" strike="noStrike" u="none">
                <a:solidFill>
                  <a:srgbClr val="19396d"/>
                </a:solidFill>
                <a:effectLst/>
                <a:uFillTx/>
                <a:latin typeface="Calibri-Bold"/>
                <a:ea typeface="Calibri-Bold"/>
              </a:rPr>
              <a:t>Ring e Skouboe Werge</a:t>
            </a:r>
            <a:r>
              <a:rPr b="1" lang="it-IT" sz="1000" strike="noStrike" u="none">
                <a:solidFill>
                  <a:srgbClr val="19396d"/>
                </a:solidFill>
                <a:effectLst/>
                <a:uFillTx/>
                <a:latin typeface="Calibri-Bold"/>
                <a:ea typeface="Calibri-Bold"/>
              </a:rPr>
              <a:t>)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1000" strike="noStrike" u="none">
                <a:solidFill>
                  <a:srgbClr val="19396d"/>
                </a:solidFill>
                <a:effectLst/>
                <a:uFillTx/>
                <a:latin typeface="Calibri-Bold"/>
                <a:ea typeface="Calibri-Bold"/>
              </a:rPr>
              <a:t>C-335/11 e C-337/11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"/>
          <p:cNvSpPr txBox="1"/>
          <p:nvPr/>
        </p:nvSpPr>
        <p:spPr>
          <a:xfrm>
            <a:off x="365760" y="1933200"/>
            <a:ext cx="397764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L'accomodamento ragionevole è parte integrante del principio di parità di trattamento. La valutazione dell'onere eccessivo non può ridursi a un automatismo economico, ma deve confrontarsi con la finalità sostanziale dell'inclusione</a:t>
            </a:r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>
            <a:off x="4709160" y="1005840"/>
            <a:ext cx="4252320" cy="1783440"/>
          </a:xfrm>
          <a:custGeom>
            <a:avLst/>
            <a:gdLst/>
            <a:ahLst/>
            <a:rect l="0" t="0" r="r" b="b"/>
            <a:pathLst>
              <a:path w="11812" h="4954">
                <a:moveTo>
                  <a:pt x="0" y="0"/>
                </a:moveTo>
                <a:lnTo>
                  <a:pt x="11812" y="0"/>
                </a:lnTo>
                <a:lnTo>
                  <a:pt x="11812" y="4954"/>
                </a:lnTo>
                <a:lnTo>
                  <a:pt x="0" y="4954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>
            <a:off x="4709160" y="1005840"/>
            <a:ext cx="4252320" cy="411840"/>
          </a:xfrm>
          <a:custGeom>
            <a:avLst/>
            <a:gdLst/>
            <a:ahLst/>
            <a:rect l="0" t="0" r="r" b="b"/>
            <a:pathLst>
              <a:path w="11812" h="1144">
                <a:moveTo>
                  <a:pt x="0" y="0"/>
                </a:moveTo>
                <a:lnTo>
                  <a:pt x="11812" y="0"/>
                </a:lnTo>
                <a:lnTo>
                  <a:pt x="11812" y="1144"/>
                </a:lnTo>
                <a:lnTo>
                  <a:pt x="0" y="1144"/>
                </a:lnTo>
                <a:lnTo>
                  <a:pt x="0" y="0"/>
                </a:lnTo>
                <a:close/>
              </a:path>
            </a:pathLst>
          </a:custGeom>
          <a:solidFill>
            <a:srgbClr val="19396d"/>
          </a:solidFill>
          <a:ln w="12600">
            <a:solidFill>
              <a:srgbClr val="1939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 txBox="1"/>
          <p:nvPr/>
        </p:nvSpPr>
        <p:spPr>
          <a:xfrm>
            <a:off x="4846320" y="1099440"/>
            <a:ext cx="2194560" cy="20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CGUE  ·  2022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 txBox="1"/>
          <p:nvPr/>
        </p:nvSpPr>
        <p:spPr>
          <a:xfrm>
            <a:off x="4846320" y="1440000"/>
            <a:ext cx="397764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000" strike="noStrike" u="none">
                <a:solidFill>
                  <a:srgbClr val="19396d"/>
                </a:solidFill>
                <a:effectLst/>
                <a:uFillTx/>
                <a:latin typeface="Calibri-Bold"/>
                <a:ea typeface="Calibri-Bold"/>
              </a:rPr>
              <a:t>HR Rail SA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1000" strike="noStrike" u="none">
                <a:solidFill>
                  <a:srgbClr val="19396d"/>
                </a:solidFill>
                <a:effectLst/>
                <a:uFillTx/>
                <a:latin typeface="Calibri-Bold"/>
                <a:ea typeface="Calibri-Bold"/>
              </a:rPr>
              <a:t>C-485/20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 txBox="1"/>
          <p:nvPr/>
        </p:nvSpPr>
        <p:spPr>
          <a:xfrm>
            <a:off x="4846320" y="2015640"/>
            <a:ext cx="397764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L'obbligo di accomodamento ragionevole si applica anche quando la disabilità sopravviene durante il rapporto di lavoro. La Corte chiarisce i limiti della nozione di onere sproporzionato</a:t>
            </a:r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"/>
          <p:cNvSpPr/>
          <p:nvPr/>
        </p:nvSpPr>
        <p:spPr>
          <a:xfrm>
            <a:off x="228600" y="2971800"/>
            <a:ext cx="4252320" cy="1783440"/>
          </a:xfrm>
          <a:custGeom>
            <a:avLst/>
            <a:gdLst/>
            <a:ahLst/>
            <a:rect l="0" t="0" r="r" b="b"/>
            <a:pathLst>
              <a:path w="11812" h="4954">
                <a:moveTo>
                  <a:pt x="0" y="0"/>
                </a:moveTo>
                <a:lnTo>
                  <a:pt x="11812" y="0"/>
                </a:lnTo>
                <a:lnTo>
                  <a:pt x="11812" y="4954"/>
                </a:lnTo>
                <a:lnTo>
                  <a:pt x="0" y="4954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>
            <a:off x="228600" y="2971800"/>
            <a:ext cx="4252320" cy="411840"/>
          </a:xfrm>
          <a:custGeom>
            <a:avLst/>
            <a:gdLst/>
            <a:ahLst/>
            <a:rect l="0" t="0" r="r" b="b"/>
            <a:pathLst>
              <a:path w="11812" h="1144">
                <a:moveTo>
                  <a:pt x="0" y="0"/>
                </a:moveTo>
                <a:lnTo>
                  <a:pt x="11812" y="0"/>
                </a:lnTo>
                <a:lnTo>
                  <a:pt x="11812" y="1144"/>
                </a:lnTo>
                <a:lnTo>
                  <a:pt x="0" y="1144"/>
                </a:lnTo>
                <a:lnTo>
                  <a:pt x="0" y="0"/>
                </a:ln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2" name=""/>
          <p:cNvSpPr txBox="1"/>
          <p:nvPr/>
        </p:nvSpPr>
        <p:spPr>
          <a:xfrm>
            <a:off x="365760" y="3065400"/>
            <a:ext cx="2194560" cy="20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CEDU  ·  Orientamento consolidato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"/>
          <p:cNvSpPr txBox="1"/>
          <p:nvPr/>
        </p:nvSpPr>
        <p:spPr>
          <a:xfrm>
            <a:off x="365760" y="3323520"/>
            <a:ext cx="397764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0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Evoluzione del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10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reasonable accommodation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10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nel diritto CEDU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"/>
          <p:cNvSpPr txBox="1"/>
          <p:nvPr/>
        </p:nvSpPr>
        <p:spPr>
          <a:xfrm>
            <a:off x="365760" y="3816720"/>
            <a:ext cx="3977640" cy="888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concetto di accomodamento ragionevole si è progressivamente consolidato come componente dell'effettività della tutela antidiscriminatoria. L'uguaglianza formale non è sufficiente: sono necessari adattamenti concreti per la piena partecipazione delle persone con disabilità</a:t>
            </a:r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4709160" y="2971800"/>
            <a:ext cx="4252320" cy="1783440"/>
          </a:xfrm>
          <a:custGeom>
            <a:avLst/>
            <a:gdLst/>
            <a:ahLst/>
            <a:rect l="0" t="0" r="r" b="b"/>
            <a:pathLst>
              <a:path w="11812" h="4954">
                <a:moveTo>
                  <a:pt x="0" y="0"/>
                </a:moveTo>
                <a:lnTo>
                  <a:pt x="11812" y="0"/>
                </a:lnTo>
                <a:lnTo>
                  <a:pt x="11812" y="4954"/>
                </a:lnTo>
                <a:lnTo>
                  <a:pt x="0" y="4954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>
            <a:off x="4709160" y="2971800"/>
            <a:ext cx="4252320" cy="411840"/>
          </a:xfrm>
          <a:custGeom>
            <a:avLst/>
            <a:gdLst/>
            <a:ahLst/>
            <a:rect l="0" t="0" r="r" b="b"/>
            <a:pathLst>
              <a:path w="11812" h="1144">
                <a:moveTo>
                  <a:pt x="0" y="0"/>
                </a:moveTo>
                <a:lnTo>
                  <a:pt x="11812" y="0"/>
                </a:lnTo>
                <a:lnTo>
                  <a:pt x="11812" y="1144"/>
                </a:lnTo>
                <a:lnTo>
                  <a:pt x="0" y="1144"/>
                </a:lnTo>
                <a:lnTo>
                  <a:pt x="0" y="0"/>
                </a:lnTo>
                <a:close/>
              </a:path>
            </a:pathLst>
          </a:custGeom>
          <a:solidFill>
            <a:srgbClr val="8b4412"/>
          </a:solidFill>
          <a:ln w="12600">
            <a:solidFill>
              <a:srgbClr val="8b4412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 txBox="1"/>
          <p:nvPr/>
        </p:nvSpPr>
        <p:spPr>
          <a:xfrm>
            <a:off x="4846320" y="3065400"/>
            <a:ext cx="2194560" cy="20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CORTE COST.  ·  2007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 txBox="1"/>
          <p:nvPr/>
        </p:nvSpPr>
        <p:spPr>
          <a:xfrm>
            <a:off x="4846320" y="3405960"/>
            <a:ext cx="397764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000" strike="noStrike" u="none">
                <a:solidFill>
                  <a:srgbClr val="8b4412"/>
                </a:solidFill>
                <a:effectLst/>
                <a:uFillTx/>
                <a:latin typeface="Calibri-Bold"/>
                <a:ea typeface="Calibri-Bold"/>
              </a:rPr>
              <a:t>Sentenze gemelle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1000" strike="noStrike" u="none">
                <a:solidFill>
                  <a:srgbClr val="8b4412"/>
                </a:solidFill>
                <a:effectLst/>
                <a:uFillTx/>
                <a:latin typeface="Calibri-Bold"/>
                <a:ea typeface="Calibri-Bold"/>
              </a:rPr>
              <a:t>nn. 348-349/2007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"/>
          <p:cNvSpPr txBox="1"/>
          <p:nvPr/>
        </p:nvSpPr>
        <p:spPr>
          <a:xfrm>
            <a:off x="4846320" y="3899160"/>
            <a:ext cx="397764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L'art. 117, c.1, Cost. realizza un rinvio mobile alla norma internazionale, che dà vita agli obblighi internazionali e al parametro. Le convenzioni ONU rese esecutive con legge sono dotate di efficacia imperativa e idonee a integrare la disciplina della norma interna</a:t>
            </a:r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929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"/>
          <p:cNvSpPr/>
          <p:nvPr/>
        </p:nvSpPr>
        <p:spPr>
          <a:xfrm>
            <a:off x="0" y="0"/>
            <a:ext cx="9144360" cy="110160"/>
          </a:xfrm>
          <a:custGeom>
            <a:avLst/>
            <a:gdLst/>
            <a:ahLst/>
            <a:rect l="0" t="0" r="r" b="b"/>
            <a:pathLst>
              <a:path w="25401" h="306">
                <a:moveTo>
                  <a:pt x="0" y="0"/>
                </a:moveTo>
                <a:lnTo>
                  <a:pt x="25401" y="0"/>
                </a:lnTo>
                <a:lnTo>
                  <a:pt x="25401" y="306"/>
                </a:lnTo>
                <a:lnTo>
                  <a:pt x="0" y="306"/>
                </a:lnTo>
                <a:lnTo>
                  <a:pt x="0" y="0"/>
                </a:ln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"/>
          <p:cNvSpPr/>
          <p:nvPr/>
        </p:nvSpPr>
        <p:spPr>
          <a:xfrm>
            <a:off x="0" y="5029200"/>
            <a:ext cx="9144360" cy="114840"/>
          </a:xfrm>
          <a:custGeom>
            <a:avLst/>
            <a:gdLst/>
            <a:ahLst/>
            <a:rect l="0" t="0" r="r" b="b"/>
            <a:pathLst>
              <a:path w="25401" h="319">
                <a:moveTo>
                  <a:pt x="0" y="0"/>
                </a:moveTo>
                <a:lnTo>
                  <a:pt x="25401" y="0"/>
                </a:lnTo>
                <a:lnTo>
                  <a:pt x="25401" y="319"/>
                </a:lnTo>
                <a:lnTo>
                  <a:pt x="0" y="319"/>
                </a:lnTo>
                <a:lnTo>
                  <a:pt x="0" y="0"/>
                </a:ln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"/>
          <p:cNvSpPr txBox="1"/>
          <p:nvPr/>
        </p:nvSpPr>
        <p:spPr>
          <a:xfrm>
            <a:off x="502920" y="298440"/>
            <a:ext cx="8138160" cy="40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2200" strike="noStrike" u="none">
                <a:solidFill>
                  <a:srgbClr val="ffffff"/>
                </a:solidFill>
                <a:effectLst/>
                <a:uFillTx/>
                <a:latin typeface="Georgia-Bold"/>
                <a:ea typeface="Georgia-Bold"/>
              </a:rPr>
              <a:t>PROSPETTIVE DI RIFORMA E CONCLUSIONI</a:t>
            </a:r>
            <a:endParaRPr b="0" lang="it-IT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3" name=""/>
          <p:cNvSpPr/>
          <p:nvPr/>
        </p:nvSpPr>
        <p:spPr>
          <a:xfrm>
            <a:off x="274320" y="914400"/>
            <a:ext cx="4160880" cy="1737720"/>
          </a:xfrm>
          <a:custGeom>
            <a:avLst/>
            <a:gdLst/>
            <a:ahLst/>
            <a:rect l="0" t="0" r="r" b="b"/>
            <a:pathLst>
              <a:path w="11558" h="4827">
                <a:moveTo>
                  <a:pt x="0" y="0"/>
                </a:moveTo>
                <a:lnTo>
                  <a:pt x="11558" y="0"/>
                </a:lnTo>
                <a:lnTo>
                  <a:pt x="11558" y="4827"/>
                </a:lnTo>
                <a:lnTo>
                  <a:pt x="0" y="4827"/>
                </a:lnTo>
                <a:lnTo>
                  <a:pt x="0" y="0"/>
                </a:lnTo>
                <a:close/>
              </a:path>
            </a:pathLst>
          </a:custGeom>
          <a:solidFill>
            <a:srgbClr val="21326f"/>
          </a:solidFill>
          <a:ln w="12600">
            <a:solidFill>
              <a:srgbClr val="2c3d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4" name=""/>
          <p:cNvSpPr/>
          <p:nvPr/>
        </p:nvSpPr>
        <p:spPr>
          <a:xfrm>
            <a:off x="411480" y="1051560"/>
            <a:ext cx="457560" cy="457560"/>
          </a:xfrm>
          <a:custGeom>
            <a:avLst/>
            <a:gdLst/>
            <a:ahLst/>
            <a:rect l="0" t="0" r="r" b="b"/>
            <a:pathLst>
              <a:path w="1271" h="1271">
                <a:moveTo>
                  <a:pt x="1085" y="185"/>
                </a:moveTo>
                <a:cubicBezTo>
                  <a:pt x="1333" y="433"/>
                  <a:pt x="1333" y="837"/>
                  <a:pt x="1085" y="1085"/>
                </a:cubicBezTo>
                <a:cubicBezTo>
                  <a:pt x="837" y="1333"/>
                  <a:pt x="433" y="1333"/>
                  <a:pt x="185" y="1085"/>
                </a:cubicBezTo>
                <a:cubicBezTo>
                  <a:pt x="-61" y="837"/>
                  <a:pt x="-61" y="433"/>
                  <a:pt x="185" y="185"/>
                </a:cubicBezTo>
                <a:cubicBezTo>
                  <a:pt x="433" y="-61"/>
                  <a:pt x="837" y="-61"/>
                  <a:pt x="1085" y="185"/>
                </a:cubicBez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 txBox="1"/>
          <p:nvPr/>
        </p:nvSpPr>
        <p:spPr>
          <a:xfrm>
            <a:off x="457200" y="1113840"/>
            <a:ext cx="365760" cy="33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600" strike="noStrike" u="none">
                <a:solidFill>
                  <a:srgbClr val="19295d"/>
                </a:solidFill>
                <a:effectLst/>
                <a:uFillTx/>
                <a:latin typeface="Georgia-Bold"/>
                <a:ea typeface="Georgia-Bold"/>
              </a:rPr>
              <a:t>1</a:t>
            </a:r>
            <a:endParaRPr b="0" lang="it-IT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6" name=""/>
          <p:cNvSpPr txBox="1"/>
          <p:nvPr/>
        </p:nvSpPr>
        <p:spPr>
          <a:xfrm>
            <a:off x="1005840" y="1158120"/>
            <a:ext cx="329184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Da concetto difensivo a garanzia ordinaria</a:t>
            </a:r>
            <a:endParaRPr b="0" lang="it-IT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7" name=""/>
          <p:cNvSpPr txBox="1"/>
          <p:nvPr/>
        </p:nvSpPr>
        <p:spPr>
          <a:xfrm>
            <a:off x="457200" y="1796400"/>
            <a:ext cx="379476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La riforma del 2024 offre gli strumenti normativi. La vera partita è ora amministrativa, culturale e giurisprudenziale: far sì che l'accomodamento ragionevole diventi prassi e non eccezione</a:t>
            </a:r>
            <a:r>
              <a:rPr b="0" lang="it-IT" sz="10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8" name=""/>
          <p:cNvSpPr/>
          <p:nvPr/>
        </p:nvSpPr>
        <p:spPr>
          <a:xfrm>
            <a:off x="4754880" y="914400"/>
            <a:ext cx="4160880" cy="1737720"/>
          </a:xfrm>
          <a:custGeom>
            <a:avLst/>
            <a:gdLst/>
            <a:ahLst/>
            <a:rect l="0" t="0" r="r" b="b"/>
            <a:pathLst>
              <a:path w="11558" h="4827">
                <a:moveTo>
                  <a:pt x="0" y="0"/>
                </a:moveTo>
                <a:lnTo>
                  <a:pt x="11558" y="0"/>
                </a:lnTo>
                <a:lnTo>
                  <a:pt x="11558" y="4827"/>
                </a:lnTo>
                <a:lnTo>
                  <a:pt x="0" y="4827"/>
                </a:lnTo>
                <a:lnTo>
                  <a:pt x="0" y="0"/>
                </a:lnTo>
                <a:close/>
              </a:path>
            </a:pathLst>
          </a:custGeom>
          <a:solidFill>
            <a:srgbClr val="21326f"/>
          </a:solidFill>
          <a:ln w="12600">
            <a:solidFill>
              <a:srgbClr val="2c3d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9" name=""/>
          <p:cNvSpPr/>
          <p:nvPr/>
        </p:nvSpPr>
        <p:spPr>
          <a:xfrm>
            <a:off x="4892040" y="1051560"/>
            <a:ext cx="457560" cy="457560"/>
          </a:xfrm>
          <a:custGeom>
            <a:avLst/>
            <a:gdLst/>
            <a:ahLst/>
            <a:rect l="0" t="0" r="r" b="b"/>
            <a:pathLst>
              <a:path w="1271" h="1271">
                <a:moveTo>
                  <a:pt x="1085" y="185"/>
                </a:moveTo>
                <a:cubicBezTo>
                  <a:pt x="1333" y="433"/>
                  <a:pt x="1333" y="837"/>
                  <a:pt x="1085" y="1085"/>
                </a:cubicBezTo>
                <a:cubicBezTo>
                  <a:pt x="837" y="1333"/>
                  <a:pt x="433" y="1333"/>
                  <a:pt x="185" y="1085"/>
                </a:cubicBezTo>
                <a:cubicBezTo>
                  <a:pt x="-61" y="837"/>
                  <a:pt x="-61" y="433"/>
                  <a:pt x="185" y="185"/>
                </a:cubicBezTo>
                <a:cubicBezTo>
                  <a:pt x="433" y="-61"/>
                  <a:pt x="837" y="-61"/>
                  <a:pt x="1085" y="185"/>
                </a:cubicBez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"/>
          <p:cNvSpPr txBox="1"/>
          <p:nvPr/>
        </p:nvSpPr>
        <p:spPr>
          <a:xfrm>
            <a:off x="4937760" y="1113840"/>
            <a:ext cx="365760" cy="33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600" strike="noStrike" u="none">
                <a:solidFill>
                  <a:srgbClr val="19295d"/>
                </a:solidFill>
                <a:effectLst/>
                <a:uFillTx/>
                <a:latin typeface="Georgia-Bold"/>
                <a:ea typeface="Georgia-Bold"/>
              </a:rPr>
              <a:t>2</a:t>
            </a:r>
            <a:endParaRPr b="0" lang="it-IT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1" name=""/>
          <p:cNvSpPr txBox="1"/>
          <p:nvPr/>
        </p:nvSpPr>
        <p:spPr>
          <a:xfrm>
            <a:off x="5486400" y="1158120"/>
            <a:ext cx="329184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Necessità di intervento legislativo</a:t>
            </a:r>
            <a:endParaRPr b="0" lang="it-IT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2" name=""/>
          <p:cNvSpPr txBox="1"/>
          <p:nvPr/>
        </p:nvSpPr>
        <p:spPr>
          <a:xfrm>
            <a:off x="4937760" y="1796400"/>
            <a:ext cx="379476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L'interpretazione conforme non sostituisce la necessità di una riforma dell'art. 2 L. 13/1989 che riconosca espressamente la legittimazione sussidiaria del condomino disabile davanti alla Soprintendenza</a:t>
            </a:r>
            <a:r>
              <a:rPr b="0" lang="it-IT" sz="10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3" name=""/>
          <p:cNvSpPr/>
          <p:nvPr/>
        </p:nvSpPr>
        <p:spPr>
          <a:xfrm>
            <a:off x="274320" y="2834640"/>
            <a:ext cx="4160880" cy="1737720"/>
          </a:xfrm>
          <a:custGeom>
            <a:avLst/>
            <a:gdLst/>
            <a:ahLst/>
            <a:rect l="0" t="0" r="r" b="b"/>
            <a:pathLst>
              <a:path w="11558" h="4827">
                <a:moveTo>
                  <a:pt x="0" y="0"/>
                </a:moveTo>
                <a:lnTo>
                  <a:pt x="11558" y="0"/>
                </a:lnTo>
                <a:lnTo>
                  <a:pt x="11558" y="4827"/>
                </a:lnTo>
                <a:lnTo>
                  <a:pt x="0" y="4827"/>
                </a:lnTo>
                <a:lnTo>
                  <a:pt x="0" y="0"/>
                </a:lnTo>
                <a:close/>
              </a:path>
            </a:pathLst>
          </a:custGeom>
          <a:solidFill>
            <a:srgbClr val="21326f"/>
          </a:solidFill>
          <a:ln w="12600">
            <a:solidFill>
              <a:srgbClr val="2c3d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4" name=""/>
          <p:cNvSpPr/>
          <p:nvPr/>
        </p:nvSpPr>
        <p:spPr>
          <a:xfrm>
            <a:off x="411480" y="2971800"/>
            <a:ext cx="457560" cy="457560"/>
          </a:xfrm>
          <a:custGeom>
            <a:avLst/>
            <a:gdLst/>
            <a:ahLst/>
            <a:rect l="0" t="0" r="r" b="b"/>
            <a:pathLst>
              <a:path w="1271" h="1271">
                <a:moveTo>
                  <a:pt x="1085" y="185"/>
                </a:moveTo>
                <a:cubicBezTo>
                  <a:pt x="1333" y="434"/>
                  <a:pt x="1333" y="837"/>
                  <a:pt x="1085" y="1086"/>
                </a:cubicBezTo>
                <a:cubicBezTo>
                  <a:pt x="837" y="1333"/>
                  <a:pt x="433" y="1333"/>
                  <a:pt x="185" y="1086"/>
                </a:cubicBezTo>
                <a:cubicBezTo>
                  <a:pt x="-61" y="837"/>
                  <a:pt x="-61" y="434"/>
                  <a:pt x="185" y="185"/>
                </a:cubicBezTo>
                <a:cubicBezTo>
                  <a:pt x="433" y="-61"/>
                  <a:pt x="837" y="-61"/>
                  <a:pt x="1085" y="185"/>
                </a:cubicBez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5" name=""/>
          <p:cNvSpPr txBox="1"/>
          <p:nvPr/>
        </p:nvSpPr>
        <p:spPr>
          <a:xfrm>
            <a:off x="457200" y="3034080"/>
            <a:ext cx="365760" cy="33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600" strike="noStrike" u="none">
                <a:solidFill>
                  <a:srgbClr val="19295d"/>
                </a:solidFill>
                <a:effectLst/>
                <a:uFillTx/>
                <a:latin typeface="Georgia-Bold"/>
                <a:ea typeface="Georgia-Bold"/>
              </a:rPr>
              <a:t>3</a:t>
            </a:r>
            <a:endParaRPr b="0" lang="it-IT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6" name=""/>
          <p:cNvSpPr txBox="1"/>
          <p:nvPr/>
        </p:nvSpPr>
        <p:spPr>
          <a:xfrm>
            <a:off x="1005840" y="3078360"/>
            <a:ext cx="329184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Solidarietà condominiale come vincolo costituzionale</a:t>
            </a:r>
            <a:endParaRPr b="0" lang="it-IT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7" name=""/>
          <p:cNvSpPr txBox="1"/>
          <p:nvPr/>
        </p:nvSpPr>
        <p:spPr>
          <a:xfrm>
            <a:off x="457200" y="3633840"/>
            <a:ext cx="379476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Il principio di solidarietà (art. 42 Cost.) e la funzione sociale della proprietà impongono di bilanciare i diritti condominiali con l'effettività del diritto all'accessibilità, seguendo l'evoluzione della Cassazione (n. 26702/2025)</a:t>
            </a:r>
            <a:r>
              <a:rPr b="0" lang="it-IT" sz="10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8" name=""/>
          <p:cNvSpPr/>
          <p:nvPr/>
        </p:nvSpPr>
        <p:spPr>
          <a:xfrm>
            <a:off x="4754880" y="2834640"/>
            <a:ext cx="4160880" cy="1737720"/>
          </a:xfrm>
          <a:custGeom>
            <a:avLst/>
            <a:gdLst/>
            <a:ahLst/>
            <a:rect l="0" t="0" r="r" b="b"/>
            <a:pathLst>
              <a:path w="11558" h="4827">
                <a:moveTo>
                  <a:pt x="0" y="0"/>
                </a:moveTo>
                <a:lnTo>
                  <a:pt x="11558" y="0"/>
                </a:lnTo>
                <a:lnTo>
                  <a:pt x="11558" y="4827"/>
                </a:lnTo>
                <a:lnTo>
                  <a:pt x="0" y="4827"/>
                </a:lnTo>
                <a:lnTo>
                  <a:pt x="0" y="0"/>
                </a:lnTo>
                <a:close/>
              </a:path>
            </a:pathLst>
          </a:custGeom>
          <a:solidFill>
            <a:srgbClr val="21326f"/>
          </a:solidFill>
          <a:ln w="12600">
            <a:solidFill>
              <a:srgbClr val="2c3d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9" name=""/>
          <p:cNvSpPr/>
          <p:nvPr/>
        </p:nvSpPr>
        <p:spPr>
          <a:xfrm>
            <a:off x="4892040" y="2971800"/>
            <a:ext cx="457560" cy="457560"/>
          </a:xfrm>
          <a:custGeom>
            <a:avLst/>
            <a:gdLst/>
            <a:ahLst/>
            <a:rect l="0" t="0" r="r" b="b"/>
            <a:pathLst>
              <a:path w="1271" h="1271">
                <a:moveTo>
                  <a:pt x="1085" y="185"/>
                </a:moveTo>
                <a:cubicBezTo>
                  <a:pt x="1333" y="434"/>
                  <a:pt x="1333" y="837"/>
                  <a:pt x="1085" y="1086"/>
                </a:cubicBezTo>
                <a:cubicBezTo>
                  <a:pt x="837" y="1333"/>
                  <a:pt x="433" y="1333"/>
                  <a:pt x="185" y="1086"/>
                </a:cubicBezTo>
                <a:cubicBezTo>
                  <a:pt x="-61" y="837"/>
                  <a:pt x="-61" y="434"/>
                  <a:pt x="185" y="185"/>
                </a:cubicBezTo>
                <a:cubicBezTo>
                  <a:pt x="433" y="-61"/>
                  <a:pt x="837" y="-61"/>
                  <a:pt x="1085" y="185"/>
                </a:cubicBez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"/>
          <p:cNvSpPr txBox="1"/>
          <p:nvPr/>
        </p:nvSpPr>
        <p:spPr>
          <a:xfrm>
            <a:off x="4937760" y="3034080"/>
            <a:ext cx="365760" cy="33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600" strike="noStrike" u="none">
                <a:solidFill>
                  <a:srgbClr val="19295d"/>
                </a:solidFill>
                <a:effectLst/>
                <a:uFillTx/>
                <a:latin typeface="Georgia-Bold"/>
                <a:ea typeface="Georgia-Bold"/>
              </a:rPr>
              <a:t>4</a:t>
            </a:r>
            <a:endParaRPr b="0" lang="it-IT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1" name=""/>
          <p:cNvSpPr txBox="1"/>
          <p:nvPr/>
        </p:nvSpPr>
        <p:spPr>
          <a:xfrm>
            <a:off x="5486400" y="3078360"/>
            <a:ext cx="329184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Sindacato del giudice amministrativo</a:t>
            </a:r>
            <a:endParaRPr b="0" lang="it-IT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2" name=""/>
          <p:cNvSpPr txBox="1"/>
          <p:nvPr/>
        </p:nvSpPr>
        <p:spPr>
          <a:xfrm>
            <a:off x="4937760" y="3716640"/>
            <a:ext cx="379476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Il diniego privo di proposta di accomodamento ragionevole è illegittimo per eccesso di potere. Il giudice amministrativo è chiamato a un sindacato più incisivo sulla motivazione della PA</a:t>
            </a:r>
            <a:r>
              <a:rPr b="0" lang="it-IT" sz="10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>
            <a:off x="274320" y="4754880"/>
            <a:ext cx="8595720" cy="201600"/>
          </a:xfrm>
          <a:custGeom>
            <a:avLst/>
            <a:gdLst/>
            <a:ahLst/>
            <a:rect l="0" t="0" r="r" b="b"/>
            <a:pathLst>
              <a:path w="23877" h="560">
                <a:moveTo>
                  <a:pt x="0" y="0"/>
                </a:moveTo>
                <a:lnTo>
                  <a:pt x="23877" y="0"/>
                </a:lnTo>
                <a:lnTo>
                  <a:pt x="23877" y="560"/>
                </a:lnTo>
                <a:lnTo>
                  <a:pt x="0" y="560"/>
                </a:lnTo>
                <a:lnTo>
                  <a:pt x="0" y="0"/>
                </a:lnTo>
                <a:close/>
              </a:path>
            </a:pathLst>
          </a:custGeom>
          <a:solidFill>
            <a:srgbClr val="1d396d"/>
          </a:solidFill>
          <a:ln w="12600">
            <a:solidFill>
              <a:srgbClr val="1d39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 txBox="1"/>
          <p:nvPr/>
        </p:nvSpPr>
        <p:spPr>
          <a:xfrm>
            <a:off x="320040" y="4757400"/>
            <a:ext cx="8503920" cy="19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0" lang="it-IT" sz="800" strike="noStrike" u="none">
                <a:solidFill>
                  <a:srgbClr val="6a7180"/>
                </a:solidFill>
                <a:effectLst/>
                <a:uFillTx/>
                <a:latin typeface="Calibri"/>
                <a:ea typeface="Calibri"/>
              </a:rPr>
              <a:t>Prof.ssa Margherita Interlandi  –  Università degli Studi di Napoli Federico II  –  Napoli, 12-13 marzo 2026</a:t>
            </a:r>
            <a:endParaRPr b="0" lang="it-IT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0" y="0"/>
            <a:ext cx="110160" cy="5143680"/>
          </a:xfrm>
          <a:custGeom>
            <a:avLst/>
            <a:gdLst/>
            <a:ahLst/>
            <a:rect l="0" t="0" r="r" b="b"/>
            <a:pathLst>
              <a:path w="306" h="14288">
                <a:moveTo>
                  <a:pt x="0" y="0"/>
                </a:moveTo>
                <a:lnTo>
                  <a:pt x="306" y="0"/>
                </a:lnTo>
                <a:lnTo>
                  <a:pt x="306" y="14288"/>
                </a:lnTo>
                <a:lnTo>
                  <a:pt x="0" y="14288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0"/>
            <a:ext cx="9144360" cy="823320"/>
          </a:xfrm>
          <a:custGeom>
            <a:avLst/>
            <a:gdLst/>
            <a:ahLst/>
            <a:rect l="0" t="0" r="r" b="b"/>
            <a:pathLst>
              <a:path w="25401" h="2287">
                <a:moveTo>
                  <a:pt x="0" y="0"/>
                </a:moveTo>
                <a:lnTo>
                  <a:pt x="25401" y="0"/>
                </a:lnTo>
                <a:lnTo>
                  <a:pt x="25401" y="2287"/>
                </a:lnTo>
                <a:lnTo>
                  <a:pt x="0" y="2287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 txBox="1"/>
          <p:nvPr/>
        </p:nvSpPr>
        <p:spPr>
          <a:xfrm>
            <a:off x="274320" y="241560"/>
            <a:ext cx="8595360" cy="36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22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STRUTTURA DELL'INTERVENTO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228600" y="960120"/>
            <a:ext cx="4298040" cy="750240"/>
          </a:xfrm>
          <a:custGeom>
            <a:avLst/>
            <a:gdLst/>
            <a:ahLst/>
            <a:rect l="0" t="0" r="r" b="b"/>
            <a:pathLst>
              <a:path w="11939" h="2084">
                <a:moveTo>
                  <a:pt x="0" y="0"/>
                </a:moveTo>
                <a:lnTo>
                  <a:pt x="11939" y="0"/>
                </a:lnTo>
                <a:lnTo>
                  <a:pt x="11939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228600" y="960120"/>
            <a:ext cx="457560" cy="750240"/>
          </a:xfrm>
          <a:custGeom>
            <a:avLst/>
            <a:gdLst/>
            <a:ahLst/>
            <a:rect l="0" t="0" r="r" b="b"/>
            <a:pathLst>
              <a:path w="1271" h="2084">
                <a:moveTo>
                  <a:pt x="0" y="0"/>
                </a:moveTo>
                <a:lnTo>
                  <a:pt x="1271" y="0"/>
                </a:lnTo>
                <a:lnTo>
                  <a:pt x="1271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 txBox="1"/>
          <p:nvPr/>
        </p:nvSpPr>
        <p:spPr>
          <a:xfrm>
            <a:off x="274320" y="1187640"/>
            <a:ext cx="365760" cy="29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400" strike="noStrike" u="none">
                <a:solidFill>
                  <a:srgbClr val="c49a27"/>
                </a:solidFill>
                <a:effectLst/>
                <a:uFillTx/>
                <a:latin typeface="Georgia-Bold"/>
                <a:ea typeface="Georgia-Bold"/>
              </a:rPr>
              <a:t>01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 txBox="1"/>
          <p:nvPr/>
        </p:nvSpPr>
        <p:spPr>
          <a:xfrm>
            <a:off x="804600" y="1139760"/>
            <a:ext cx="3566160" cy="3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diritto all'abitazione: fondamento costituzionale e sovranazionale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4754880" y="960120"/>
            <a:ext cx="4298040" cy="750240"/>
          </a:xfrm>
          <a:custGeom>
            <a:avLst/>
            <a:gdLst/>
            <a:ahLst/>
            <a:rect l="0" t="0" r="r" b="b"/>
            <a:pathLst>
              <a:path w="11939" h="2084">
                <a:moveTo>
                  <a:pt x="0" y="0"/>
                </a:moveTo>
                <a:lnTo>
                  <a:pt x="11939" y="0"/>
                </a:lnTo>
                <a:lnTo>
                  <a:pt x="11939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4754880" y="960120"/>
            <a:ext cx="457560" cy="750240"/>
          </a:xfrm>
          <a:custGeom>
            <a:avLst/>
            <a:gdLst/>
            <a:ahLst/>
            <a:rect l="0" t="0" r="r" b="b"/>
            <a:pathLst>
              <a:path w="1271" h="2084">
                <a:moveTo>
                  <a:pt x="0" y="0"/>
                </a:moveTo>
                <a:lnTo>
                  <a:pt x="1271" y="0"/>
                </a:lnTo>
                <a:lnTo>
                  <a:pt x="1271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 txBox="1"/>
          <p:nvPr/>
        </p:nvSpPr>
        <p:spPr>
          <a:xfrm>
            <a:off x="4800600" y="1187640"/>
            <a:ext cx="365760" cy="29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400" strike="noStrike" u="none">
                <a:solidFill>
                  <a:srgbClr val="c49a27"/>
                </a:solidFill>
                <a:effectLst/>
                <a:uFillTx/>
                <a:latin typeface="Georgia-Bold"/>
                <a:ea typeface="Georgia-Bold"/>
              </a:rPr>
              <a:t>02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 txBox="1"/>
          <p:nvPr/>
        </p:nvSpPr>
        <p:spPr>
          <a:xfrm>
            <a:off x="5330880" y="122220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disagio abitativo nell'Italia contemporanea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228600" y="1920240"/>
            <a:ext cx="4298040" cy="750240"/>
          </a:xfrm>
          <a:custGeom>
            <a:avLst/>
            <a:gdLst/>
            <a:ahLst/>
            <a:rect l="0" t="0" r="r" b="b"/>
            <a:pathLst>
              <a:path w="11939" h="2084">
                <a:moveTo>
                  <a:pt x="0" y="0"/>
                </a:moveTo>
                <a:lnTo>
                  <a:pt x="11939" y="0"/>
                </a:lnTo>
                <a:lnTo>
                  <a:pt x="11939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228600" y="1920240"/>
            <a:ext cx="457560" cy="750240"/>
          </a:xfrm>
          <a:custGeom>
            <a:avLst/>
            <a:gdLst/>
            <a:ahLst/>
            <a:rect l="0" t="0" r="r" b="b"/>
            <a:pathLst>
              <a:path w="1271" h="2084">
                <a:moveTo>
                  <a:pt x="0" y="0"/>
                </a:moveTo>
                <a:lnTo>
                  <a:pt x="1271" y="0"/>
                </a:lnTo>
                <a:lnTo>
                  <a:pt x="1271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274320" y="2147760"/>
            <a:ext cx="365760" cy="29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400" strike="noStrike" u="none">
                <a:solidFill>
                  <a:srgbClr val="c49a27"/>
                </a:solidFill>
                <a:effectLst/>
                <a:uFillTx/>
                <a:latin typeface="Georgia-Bold"/>
                <a:ea typeface="Georgia-Bold"/>
              </a:rPr>
              <a:t>03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 txBox="1"/>
          <p:nvPr/>
        </p:nvSpPr>
        <p:spPr>
          <a:xfrm>
            <a:off x="804600" y="218232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Barriere architettoniche: contenzioso e giurisprudenza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4754880" y="1920240"/>
            <a:ext cx="4298040" cy="750240"/>
          </a:xfrm>
          <a:custGeom>
            <a:avLst/>
            <a:gdLst/>
            <a:ahLst/>
            <a:rect l="0" t="0" r="r" b="b"/>
            <a:pathLst>
              <a:path w="11939" h="2084">
                <a:moveTo>
                  <a:pt x="0" y="0"/>
                </a:moveTo>
                <a:lnTo>
                  <a:pt x="11939" y="0"/>
                </a:lnTo>
                <a:lnTo>
                  <a:pt x="11939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4754880" y="1920240"/>
            <a:ext cx="457560" cy="750240"/>
          </a:xfrm>
          <a:custGeom>
            <a:avLst/>
            <a:gdLst/>
            <a:ahLst/>
            <a:rect l="0" t="0" r="r" b="b"/>
            <a:pathLst>
              <a:path w="1271" h="2084">
                <a:moveTo>
                  <a:pt x="0" y="0"/>
                </a:moveTo>
                <a:lnTo>
                  <a:pt x="1271" y="0"/>
                </a:lnTo>
                <a:lnTo>
                  <a:pt x="1271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 txBox="1"/>
          <p:nvPr/>
        </p:nvSpPr>
        <p:spPr>
          <a:xfrm>
            <a:off x="4800600" y="2147760"/>
            <a:ext cx="365760" cy="29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400" strike="noStrike" u="none">
                <a:solidFill>
                  <a:srgbClr val="c49a27"/>
                </a:solidFill>
                <a:effectLst/>
                <a:uFillTx/>
                <a:latin typeface="Georgia-Bold"/>
                <a:ea typeface="Georgia-Bold"/>
              </a:rPr>
              <a:t>04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 txBox="1"/>
          <p:nvPr/>
        </p:nvSpPr>
        <p:spPr>
          <a:xfrm>
            <a:off x="5330880" y="218232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caso emblematico: ascensore in edificio vincolato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228600" y="2880360"/>
            <a:ext cx="4298040" cy="750240"/>
          </a:xfrm>
          <a:custGeom>
            <a:avLst/>
            <a:gdLst/>
            <a:ahLst/>
            <a:rect l="0" t="0" r="r" b="b"/>
            <a:pathLst>
              <a:path w="11939" h="2084">
                <a:moveTo>
                  <a:pt x="0" y="0"/>
                </a:moveTo>
                <a:lnTo>
                  <a:pt x="11939" y="0"/>
                </a:lnTo>
                <a:lnTo>
                  <a:pt x="11939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228600" y="2880360"/>
            <a:ext cx="457560" cy="750240"/>
          </a:xfrm>
          <a:custGeom>
            <a:avLst/>
            <a:gdLst/>
            <a:ahLst/>
            <a:rect l="0" t="0" r="r" b="b"/>
            <a:pathLst>
              <a:path w="1271" h="2084">
                <a:moveTo>
                  <a:pt x="0" y="0"/>
                </a:moveTo>
                <a:lnTo>
                  <a:pt x="1271" y="0"/>
                </a:lnTo>
                <a:lnTo>
                  <a:pt x="1271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 txBox="1"/>
          <p:nvPr/>
        </p:nvSpPr>
        <p:spPr>
          <a:xfrm>
            <a:off x="274320" y="3107880"/>
            <a:ext cx="365760" cy="29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400" strike="noStrike" u="none">
                <a:solidFill>
                  <a:srgbClr val="c49a27"/>
                </a:solidFill>
                <a:effectLst/>
                <a:uFillTx/>
                <a:latin typeface="Georgia-Bold"/>
                <a:ea typeface="Georgia-Bold"/>
              </a:rPr>
              <a:t>05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 txBox="1"/>
          <p:nvPr/>
        </p:nvSpPr>
        <p:spPr>
          <a:xfrm>
            <a:off x="804600" y="3060000"/>
            <a:ext cx="3566160" cy="3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principio di accomodamento ragionevole (CRPD – d.lgs. 62/2024)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4754880" y="2880360"/>
            <a:ext cx="4298040" cy="750240"/>
          </a:xfrm>
          <a:custGeom>
            <a:avLst/>
            <a:gdLst/>
            <a:ahLst/>
            <a:rect l="0" t="0" r="r" b="b"/>
            <a:pathLst>
              <a:path w="11939" h="2084">
                <a:moveTo>
                  <a:pt x="0" y="0"/>
                </a:moveTo>
                <a:lnTo>
                  <a:pt x="11939" y="0"/>
                </a:lnTo>
                <a:lnTo>
                  <a:pt x="11939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4754880" y="2880360"/>
            <a:ext cx="457560" cy="750240"/>
          </a:xfrm>
          <a:custGeom>
            <a:avLst/>
            <a:gdLst/>
            <a:ahLst/>
            <a:rect l="0" t="0" r="r" b="b"/>
            <a:pathLst>
              <a:path w="1271" h="2084">
                <a:moveTo>
                  <a:pt x="0" y="0"/>
                </a:moveTo>
                <a:lnTo>
                  <a:pt x="1271" y="0"/>
                </a:lnTo>
                <a:lnTo>
                  <a:pt x="1271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 txBox="1"/>
          <p:nvPr/>
        </p:nvSpPr>
        <p:spPr>
          <a:xfrm>
            <a:off x="4800600" y="3107880"/>
            <a:ext cx="365760" cy="29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400" strike="noStrike" u="none">
                <a:solidFill>
                  <a:srgbClr val="c49a27"/>
                </a:solidFill>
                <a:effectLst/>
                <a:uFillTx/>
                <a:latin typeface="Georgia-Bold"/>
                <a:ea typeface="Georgia-Bold"/>
              </a:rPr>
              <a:t>06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 txBox="1"/>
          <p:nvPr/>
        </p:nvSpPr>
        <p:spPr>
          <a:xfrm>
            <a:off x="5330880" y="314244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Quadro normativo di riferimento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28600" y="3840480"/>
            <a:ext cx="4298040" cy="750240"/>
          </a:xfrm>
          <a:custGeom>
            <a:avLst/>
            <a:gdLst/>
            <a:ahLst/>
            <a:rect l="0" t="0" r="r" b="b"/>
            <a:pathLst>
              <a:path w="11939" h="2084">
                <a:moveTo>
                  <a:pt x="0" y="0"/>
                </a:moveTo>
                <a:lnTo>
                  <a:pt x="11939" y="0"/>
                </a:lnTo>
                <a:lnTo>
                  <a:pt x="11939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28600" y="3840480"/>
            <a:ext cx="457560" cy="750240"/>
          </a:xfrm>
          <a:custGeom>
            <a:avLst/>
            <a:gdLst/>
            <a:ahLst/>
            <a:rect l="0" t="0" r="r" b="b"/>
            <a:pathLst>
              <a:path w="1271" h="2084">
                <a:moveTo>
                  <a:pt x="0" y="0"/>
                </a:moveTo>
                <a:lnTo>
                  <a:pt x="1271" y="0"/>
                </a:lnTo>
                <a:lnTo>
                  <a:pt x="1271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 txBox="1"/>
          <p:nvPr/>
        </p:nvSpPr>
        <p:spPr>
          <a:xfrm>
            <a:off x="274320" y="4068000"/>
            <a:ext cx="365760" cy="29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400" strike="noStrike" u="none">
                <a:solidFill>
                  <a:srgbClr val="c49a27"/>
                </a:solidFill>
                <a:effectLst/>
                <a:uFillTx/>
                <a:latin typeface="Georgia-Bold"/>
                <a:ea typeface="Georgia-Bold"/>
              </a:rPr>
              <a:t>07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 txBox="1"/>
          <p:nvPr/>
        </p:nvSpPr>
        <p:spPr>
          <a:xfrm>
            <a:off x="804600" y="410256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Orientamenti giurisprudenziali a confronto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4754880" y="3840480"/>
            <a:ext cx="4298040" cy="750240"/>
          </a:xfrm>
          <a:custGeom>
            <a:avLst/>
            <a:gdLst/>
            <a:ahLst/>
            <a:rect l="0" t="0" r="r" b="b"/>
            <a:pathLst>
              <a:path w="11939" h="2084">
                <a:moveTo>
                  <a:pt x="0" y="0"/>
                </a:moveTo>
                <a:lnTo>
                  <a:pt x="11939" y="0"/>
                </a:lnTo>
                <a:lnTo>
                  <a:pt x="11939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4754880" y="3840480"/>
            <a:ext cx="457560" cy="750240"/>
          </a:xfrm>
          <a:custGeom>
            <a:avLst/>
            <a:gdLst/>
            <a:ahLst/>
            <a:rect l="0" t="0" r="r" b="b"/>
            <a:pathLst>
              <a:path w="1271" h="2084">
                <a:moveTo>
                  <a:pt x="0" y="0"/>
                </a:moveTo>
                <a:lnTo>
                  <a:pt x="1271" y="0"/>
                </a:lnTo>
                <a:lnTo>
                  <a:pt x="1271" y="2084"/>
                </a:lnTo>
                <a:lnTo>
                  <a:pt x="0" y="2084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 txBox="1"/>
          <p:nvPr/>
        </p:nvSpPr>
        <p:spPr>
          <a:xfrm>
            <a:off x="4800600" y="4068000"/>
            <a:ext cx="365760" cy="29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400" strike="noStrike" u="none">
                <a:solidFill>
                  <a:srgbClr val="c49a27"/>
                </a:solidFill>
                <a:effectLst/>
                <a:uFillTx/>
                <a:latin typeface="Georgia-Bold"/>
                <a:ea typeface="Georgia-Bold"/>
              </a:rPr>
              <a:t>08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 txBox="1"/>
          <p:nvPr/>
        </p:nvSpPr>
        <p:spPr>
          <a:xfrm>
            <a:off x="5330880" y="410256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Prospettive di riforma e conclusioni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 txBox="1"/>
          <p:nvPr/>
        </p:nvSpPr>
        <p:spPr>
          <a:xfrm>
            <a:off x="274320" y="305280"/>
            <a:ext cx="859536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20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IL DIRITTO ALL'ABITAZIONE: FONDAMENTO COSTITUZIONALE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 txBox="1"/>
          <p:nvPr/>
        </p:nvSpPr>
        <p:spPr>
          <a:xfrm>
            <a:off x="320040" y="1129320"/>
            <a:ext cx="5212080" cy="438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2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Diritto all'abitazione è riconosciuto come diritto fondamentale strumentale alla dignità umana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74320" y="1737360"/>
            <a:ext cx="5212440" cy="402840"/>
          </a:xfrm>
          <a:custGeom>
            <a:avLst/>
            <a:gdLst/>
            <a:ahLst/>
            <a:rect l="0" t="0" r="r" b="b"/>
            <a:pathLst>
              <a:path w="14479" h="1119">
                <a:moveTo>
                  <a:pt x="0" y="0"/>
                </a:moveTo>
                <a:lnTo>
                  <a:pt x="14479" y="0"/>
                </a:lnTo>
                <a:lnTo>
                  <a:pt x="14479" y="1119"/>
                </a:lnTo>
                <a:lnTo>
                  <a:pt x="0" y="1119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 txBox="1"/>
          <p:nvPr/>
        </p:nvSpPr>
        <p:spPr>
          <a:xfrm>
            <a:off x="365760" y="1825560"/>
            <a:ext cx="1280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Art. 2 Cost</a:t>
            </a:r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 txBox="1"/>
          <p:nvPr/>
        </p:nvSpPr>
        <p:spPr>
          <a:xfrm>
            <a:off x="1783080" y="182556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Sviluppo della personalità e diritti inviolabili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274320" y="2212920"/>
            <a:ext cx="5212440" cy="402840"/>
          </a:xfrm>
          <a:custGeom>
            <a:avLst/>
            <a:gdLst/>
            <a:ahLst/>
            <a:rect l="0" t="0" r="r" b="b"/>
            <a:pathLst>
              <a:path w="14479" h="1119">
                <a:moveTo>
                  <a:pt x="0" y="0"/>
                </a:moveTo>
                <a:lnTo>
                  <a:pt x="14479" y="0"/>
                </a:lnTo>
                <a:lnTo>
                  <a:pt x="14479" y="1119"/>
                </a:lnTo>
                <a:lnTo>
                  <a:pt x="0" y="111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 txBox="1"/>
          <p:nvPr/>
        </p:nvSpPr>
        <p:spPr>
          <a:xfrm>
            <a:off x="365760" y="2301120"/>
            <a:ext cx="1280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Art. 3 Cost</a:t>
            </a:r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 txBox="1"/>
          <p:nvPr/>
        </p:nvSpPr>
        <p:spPr>
          <a:xfrm>
            <a:off x="1783080" y="230112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Uguaglianza sostanziale e rimozione degli ostacoli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274320" y="2688480"/>
            <a:ext cx="5212440" cy="402840"/>
          </a:xfrm>
          <a:custGeom>
            <a:avLst/>
            <a:gdLst/>
            <a:ahLst/>
            <a:rect l="0" t="0" r="r" b="b"/>
            <a:pathLst>
              <a:path w="14479" h="1119">
                <a:moveTo>
                  <a:pt x="0" y="0"/>
                </a:moveTo>
                <a:lnTo>
                  <a:pt x="14479" y="0"/>
                </a:lnTo>
                <a:lnTo>
                  <a:pt x="14479" y="1119"/>
                </a:lnTo>
                <a:lnTo>
                  <a:pt x="0" y="1119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 txBox="1"/>
          <p:nvPr/>
        </p:nvSpPr>
        <p:spPr>
          <a:xfrm>
            <a:off x="365760" y="2776680"/>
            <a:ext cx="1280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Art. 14 Cost</a:t>
            </a:r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 txBox="1"/>
          <p:nvPr/>
        </p:nvSpPr>
        <p:spPr>
          <a:xfrm>
            <a:off x="1783080" y="277668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Libertà del domicilio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74320" y="3163680"/>
            <a:ext cx="5212440" cy="402840"/>
          </a:xfrm>
          <a:custGeom>
            <a:avLst/>
            <a:gdLst/>
            <a:ahLst/>
            <a:rect l="0" t="0" r="r" b="b"/>
            <a:pathLst>
              <a:path w="14479" h="1119">
                <a:moveTo>
                  <a:pt x="0" y="0"/>
                </a:moveTo>
                <a:lnTo>
                  <a:pt x="14479" y="0"/>
                </a:lnTo>
                <a:lnTo>
                  <a:pt x="14479" y="1119"/>
                </a:lnTo>
                <a:lnTo>
                  <a:pt x="0" y="111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 txBox="1"/>
          <p:nvPr/>
        </p:nvSpPr>
        <p:spPr>
          <a:xfrm>
            <a:off x="365760" y="3252240"/>
            <a:ext cx="1280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Artt. 29–32 Cost</a:t>
            </a:r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 txBox="1"/>
          <p:nvPr/>
        </p:nvSpPr>
        <p:spPr>
          <a:xfrm>
            <a:off x="1783080" y="325224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Diritti familiari, tutela della salute e dell'ambiente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274320" y="3639240"/>
            <a:ext cx="5212440" cy="402840"/>
          </a:xfrm>
          <a:custGeom>
            <a:avLst/>
            <a:gdLst/>
            <a:ahLst/>
            <a:rect l="0" t="0" r="r" b="b"/>
            <a:pathLst>
              <a:path w="14479" h="1119">
                <a:moveTo>
                  <a:pt x="0" y="0"/>
                </a:moveTo>
                <a:lnTo>
                  <a:pt x="14479" y="0"/>
                </a:lnTo>
                <a:lnTo>
                  <a:pt x="14479" y="1119"/>
                </a:lnTo>
                <a:lnTo>
                  <a:pt x="0" y="1119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 txBox="1"/>
          <p:nvPr/>
        </p:nvSpPr>
        <p:spPr>
          <a:xfrm>
            <a:off x="365760" y="3727800"/>
            <a:ext cx="1280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Art. 42 Cost</a:t>
            </a:r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 txBox="1"/>
          <p:nvPr/>
        </p:nvSpPr>
        <p:spPr>
          <a:xfrm>
            <a:off x="1783080" y="372780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Funzione sociale della proprietà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274320" y="4114800"/>
            <a:ext cx="5212440" cy="402840"/>
          </a:xfrm>
          <a:custGeom>
            <a:avLst/>
            <a:gdLst/>
            <a:ahLst/>
            <a:rect l="0" t="0" r="r" b="b"/>
            <a:pathLst>
              <a:path w="14479" h="1119">
                <a:moveTo>
                  <a:pt x="0" y="0"/>
                </a:moveTo>
                <a:lnTo>
                  <a:pt x="14479" y="0"/>
                </a:lnTo>
                <a:lnTo>
                  <a:pt x="14479" y="1119"/>
                </a:lnTo>
                <a:lnTo>
                  <a:pt x="0" y="111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 txBox="1"/>
          <p:nvPr/>
        </p:nvSpPr>
        <p:spPr>
          <a:xfrm>
            <a:off x="365760" y="4203000"/>
            <a:ext cx="1280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Art. 117, c.1 Cost</a:t>
            </a:r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 txBox="1"/>
          <p:nvPr/>
        </p:nvSpPr>
        <p:spPr>
          <a:xfrm>
            <a:off x="1783080" y="4203000"/>
            <a:ext cx="3566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Rispetto degli obblighi internazionali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5760720" y="1005840"/>
            <a:ext cx="3109320" cy="3978000"/>
          </a:xfrm>
          <a:custGeom>
            <a:avLst/>
            <a:gdLst/>
            <a:ahLst/>
            <a:rect l="0" t="0" r="r" b="b"/>
            <a:pathLst>
              <a:path w="8637" h="11050">
                <a:moveTo>
                  <a:pt x="0" y="0"/>
                </a:moveTo>
                <a:lnTo>
                  <a:pt x="8637" y="0"/>
                </a:lnTo>
                <a:lnTo>
                  <a:pt x="8637" y="11050"/>
                </a:lnTo>
                <a:lnTo>
                  <a:pt x="0" y="11050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 txBox="1"/>
          <p:nvPr/>
        </p:nvSpPr>
        <p:spPr>
          <a:xfrm>
            <a:off x="5897880" y="1106640"/>
            <a:ext cx="2834640" cy="438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2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GIURISPRUDENZA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rtl="1"/>
            <a:r>
              <a:rPr b="1" lang="it-IT" sz="12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COSTITUZIONALE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5833800" y="1691640"/>
            <a:ext cx="2963160" cy="713520"/>
          </a:xfrm>
          <a:custGeom>
            <a:avLst/>
            <a:gdLst/>
            <a:ahLst/>
            <a:rect l="0" t="0" r="r" b="b"/>
            <a:pathLst>
              <a:path w="8231" h="1982">
                <a:moveTo>
                  <a:pt x="0" y="0"/>
                </a:moveTo>
                <a:lnTo>
                  <a:pt x="8231" y="0"/>
                </a:lnTo>
                <a:lnTo>
                  <a:pt x="8231" y="1982"/>
                </a:lnTo>
                <a:lnTo>
                  <a:pt x="0" y="1982"/>
                </a:lnTo>
                <a:lnTo>
                  <a:pt x="0" y="0"/>
                </a:lnTo>
                <a:close/>
              </a:path>
            </a:pathLst>
          </a:custGeom>
          <a:solidFill>
            <a:srgbClr val="21326f"/>
          </a:solidFill>
          <a:ln w="12600">
            <a:solidFill>
              <a:srgbClr val="2c3d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 txBox="1"/>
          <p:nvPr/>
        </p:nvSpPr>
        <p:spPr>
          <a:xfrm>
            <a:off x="5943600" y="1875600"/>
            <a:ext cx="914400" cy="34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Corte cost</a:t>
            </a:r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n. 217/1988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6922080" y="1783080"/>
            <a:ext cx="18720" cy="530640"/>
          </a:xfrm>
          <a:custGeom>
            <a:avLst/>
            <a:gdLst/>
            <a:ahLst/>
            <a:rect l="0" t="0" r="r" b="b"/>
            <a:pathLst>
              <a:path w="52" h="1474">
                <a:moveTo>
                  <a:pt x="0" y="0"/>
                </a:moveTo>
                <a:lnTo>
                  <a:pt x="52" y="0"/>
                </a:lnTo>
                <a:lnTo>
                  <a:pt x="52" y="1474"/>
                </a:lnTo>
                <a:lnTo>
                  <a:pt x="0" y="1474"/>
                </a:lnTo>
                <a:lnTo>
                  <a:pt x="0" y="0"/>
                </a:ln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 txBox="1"/>
          <p:nvPr/>
        </p:nvSpPr>
        <p:spPr>
          <a:xfrm>
            <a:off x="7040880" y="1735560"/>
            <a:ext cx="1645920" cy="62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L'abitazione è bene di «primaria importanza», diritto fondamentale connesso alla dignità umana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5833800" y="2487240"/>
            <a:ext cx="2963160" cy="713520"/>
          </a:xfrm>
          <a:custGeom>
            <a:avLst/>
            <a:gdLst/>
            <a:ahLst/>
            <a:rect l="0" t="0" r="r" b="b"/>
            <a:pathLst>
              <a:path w="8231" h="1982">
                <a:moveTo>
                  <a:pt x="0" y="0"/>
                </a:moveTo>
                <a:lnTo>
                  <a:pt x="8231" y="0"/>
                </a:lnTo>
                <a:lnTo>
                  <a:pt x="8231" y="1982"/>
                </a:lnTo>
                <a:lnTo>
                  <a:pt x="0" y="1982"/>
                </a:lnTo>
                <a:lnTo>
                  <a:pt x="0" y="0"/>
                </a:lnTo>
                <a:close/>
              </a:path>
            </a:pathLst>
          </a:custGeom>
          <a:solidFill>
            <a:srgbClr val="21326f"/>
          </a:solidFill>
          <a:ln w="12600">
            <a:solidFill>
              <a:srgbClr val="2c3d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 txBox="1"/>
          <p:nvPr/>
        </p:nvSpPr>
        <p:spPr>
          <a:xfrm>
            <a:off x="5943600" y="2670840"/>
            <a:ext cx="914400" cy="34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Corte cost</a:t>
            </a:r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n. 44/2020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6922080" y="2578680"/>
            <a:ext cx="18720" cy="530640"/>
          </a:xfrm>
          <a:custGeom>
            <a:avLst/>
            <a:gdLst/>
            <a:ahLst/>
            <a:rect l="0" t="0" r="r" b="b"/>
            <a:pathLst>
              <a:path w="52" h="1474">
                <a:moveTo>
                  <a:pt x="0" y="0"/>
                </a:moveTo>
                <a:lnTo>
                  <a:pt x="52" y="0"/>
                </a:lnTo>
                <a:lnTo>
                  <a:pt x="52" y="1474"/>
                </a:lnTo>
                <a:lnTo>
                  <a:pt x="0" y="1474"/>
                </a:lnTo>
                <a:lnTo>
                  <a:pt x="0" y="0"/>
                </a:ln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 txBox="1"/>
          <p:nvPr/>
        </p:nvSpPr>
        <p:spPr>
          <a:xfrm>
            <a:off x="7040880" y="2531160"/>
            <a:ext cx="1645920" cy="62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Funzione sociale dell'edilizia residenziale pubblica e bilanciamento con principio di uguaglianza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5833800" y="3282840"/>
            <a:ext cx="2963160" cy="713520"/>
          </a:xfrm>
          <a:custGeom>
            <a:avLst/>
            <a:gdLst/>
            <a:ahLst/>
            <a:rect l="0" t="0" r="r" b="b"/>
            <a:pathLst>
              <a:path w="8231" h="1982">
                <a:moveTo>
                  <a:pt x="0" y="0"/>
                </a:moveTo>
                <a:lnTo>
                  <a:pt x="8231" y="0"/>
                </a:lnTo>
                <a:lnTo>
                  <a:pt x="8231" y="1982"/>
                </a:lnTo>
                <a:lnTo>
                  <a:pt x="0" y="1982"/>
                </a:lnTo>
                <a:lnTo>
                  <a:pt x="0" y="0"/>
                </a:lnTo>
                <a:close/>
              </a:path>
            </a:pathLst>
          </a:custGeom>
          <a:solidFill>
            <a:srgbClr val="21326f"/>
          </a:solidFill>
          <a:ln w="12600">
            <a:solidFill>
              <a:srgbClr val="2c3d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 txBox="1"/>
          <p:nvPr/>
        </p:nvSpPr>
        <p:spPr>
          <a:xfrm>
            <a:off x="5943600" y="3466440"/>
            <a:ext cx="914400" cy="34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Corte cost</a:t>
            </a:r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n. 67/2024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6922080" y="3374280"/>
            <a:ext cx="18720" cy="530640"/>
          </a:xfrm>
          <a:custGeom>
            <a:avLst/>
            <a:gdLst/>
            <a:ahLst/>
            <a:rect l="0" t="0" r="r" b="b"/>
            <a:pathLst>
              <a:path w="52" h="1474">
                <a:moveTo>
                  <a:pt x="0" y="0"/>
                </a:moveTo>
                <a:lnTo>
                  <a:pt x="52" y="0"/>
                </a:lnTo>
                <a:lnTo>
                  <a:pt x="52" y="1474"/>
                </a:lnTo>
                <a:lnTo>
                  <a:pt x="0" y="1474"/>
                </a:lnTo>
                <a:lnTo>
                  <a:pt x="0" y="0"/>
                </a:ln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 txBox="1"/>
          <p:nvPr/>
        </p:nvSpPr>
        <p:spPr>
          <a:xfrm>
            <a:off x="7040880" y="3326760"/>
            <a:ext cx="1645920" cy="62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Il bisogno abitativo esprime un'istanza primaria della persona umana radicata sul fondamento della dignità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5833800" y="4078080"/>
            <a:ext cx="2963160" cy="713520"/>
          </a:xfrm>
          <a:custGeom>
            <a:avLst/>
            <a:gdLst/>
            <a:ahLst/>
            <a:rect l="0" t="0" r="r" b="b"/>
            <a:pathLst>
              <a:path w="8231" h="1982">
                <a:moveTo>
                  <a:pt x="0" y="0"/>
                </a:moveTo>
                <a:lnTo>
                  <a:pt x="8231" y="0"/>
                </a:lnTo>
                <a:lnTo>
                  <a:pt x="8231" y="1982"/>
                </a:lnTo>
                <a:lnTo>
                  <a:pt x="0" y="1982"/>
                </a:lnTo>
                <a:lnTo>
                  <a:pt x="0" y="0"/>
                </a:lnTo>
                <a:close/>
              </a:path>
            </a:pathLst>
          </a:custGeom>
          <a:solidFill>
            <a:srgbClr val="21326f"/>
          </a:solidFill>
          <a:ln w="12600">
            <a:solidFill>
              <a:srgbClr val="2c3d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 txBox="1"/>
          <p:nvPr/>
        </p:nvSpPr>
        <p:spPr>
          <a:xfrm>
            <a:off x="5943600" y="4262040"/>
            <a:ext cx="914400" cy="34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Corte cost</a:t>
            </a:r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9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n. 1/2025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6922080" y="4169520"/>
            <a:ext cx="18720" cy="530640"/>
          </a:xfrm>
          <a:custGeom>
            <a:avLst/>
            <a:gdLst/>
            <a:ahLst/>
            <a:rect l="0" t="0" r="r" b="b"/>
            <a:pathLst>
              <a:path w="52" h="1474">
                <a:moveTo>
                  <a:pt x="0" y="0"/>
                </a:moveTo>
                <a:lnTo>
                  <a:pt x="52" y="0"/>
                </a:lnTo>
                <a:lnTo>
                  <a:pt x="52" y="1474"/>
                </a:lnTo>
                <a:lnTo>
                  <a:pt x="0" y="1474"/>
                </a:lnTo>
                <a:lnTo>
                  <a:pt x="0" y="0"/>
                </a:ln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 txBox="1"/>
          <p:nvPr/>
        </p:nvSpPr>
        <p:spPr>
          <a:xfrm>
            <a:off x="7040880" y="4192200"/>
            <a:ext cx="1645920" cy="48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d1d5db"/>
                </a:solidFill>
                <a:effectLst/>
                <a:uFillTx/>
                <a:latin typeface="Calibri"/>
                <a:ea typeface="Calibri"/>
              </a:rPr>
              <a:t>Il diritto all'abitazione è un diritto sociale inviolabile funzionale alla dignità umana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 txBox="1"/>
          <p:nvPr/>
        </p:nvSpPr>
        <p:spPr>
          <a:xfrm>
            <a:off x="274320" y="305280"/>
            <a:ext cx="859536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20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FONTI SOVRANAZIONALI E INTERNAZIONALI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228600" y="1005840"/>
            <a:ext cx="2835000" cy="1737720"/>
          </a:xfrm>
          <a:custGeom>
            <a:avLst/>
            <a:gdLst/>
            <a:ahLst/>
            <a:rect l="0" t="0" r="r" b="b"/>
            <a:pathLst>
              <a:path w="7875" h="4827">
                <a:moveTo>
                  <a:pt x="0" y="0"/>
                </a:moveTo>
                <a:lnTo>
                  <a:pt x="7875" y="0"/>
                </a:lnTo>
                <a:lnTo>
                  <a:pt x="7875" y="4827"/>
                </a:lnTo>
                <a:lnTo>
                  <a:pt x="0" y="482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228600" y="1005840"/>
            <a:ext cx="2835000" cy="320400"/>
          </a:xfrm>
          <a:custGeom>
            <a:avLst/>
            <a:gdLst/>
            <a:ahLst/>
            <a:rect l="0" t="0" r="r" b="b"/>
            <a:pathLst>
              <a:path w="7875" h="890">
                <a:moveTo>
                  <a:pt x="0" y="0"/>
                </a:moveTo>
                <a:lnTo>
                  <a:pt x="7875" y="0"/>
                </a:lnTo>
                <a:lnTo>
                  <a:pt x="7875" y="890"/>
                </a:lnTo>
                <a:lnTo>
                  <a:pt x="0" y="890"/>
                </a:lnTo>
                <a:lnTo>
                  <a:pt x="0" y="0"/>
                </a:lnTo>
                <a:close/>
              </a:path>
            </a:pathLst>
          </a:custGeom>
          <a:solidFill>
            <a:srgbClr val="1d396d"/>
          </a:solidFill>
          <a:ln w="12600">
            <a:solidFill>
              <a:srgbClr val="1d39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 txBox="1"/>
          <p:nvPr/>
        </p:nvSpPr>
        <p:spPr>
          <a:xfrm>
            <a:off x="365760" y="1057680"/>
            <a:ext cx="25603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CEDU – Art. 8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 txBox="1"/>
          <p:nvPr/>
        </p:nvSpPr>
        <p:spPr>
          <a:xfrm>
            <a:off x="365760" y="1376280"/>
            <a:ext cx="2560320" cy="34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i="1" lang="it-IT" sz="1000" strike="noStrike" u="none">
                <a:solidFill>
                  <a:srgbClr val="19295d"/>
                </a:solidFill>
                <a:effectLst/>
                <a:uFillTx/>
                <a:latin typeface="Calibri-BoldItalic"/>
                <a:ea typeface="Calibri-BoldItalic"/>
              </a:rPr>
              <a:t>Diritto al rispetto della vita privata e familiare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 txBox="1"/>
          <p:nvPr/>
        </p:nvSpPr>
        <p:spPr>
          <a:xfrm>
            <a:off x="365760" y="1869480"/>
            <a:ext cx="256032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La CEDU tutela indirettamente il diritto all'abitazione come condizione per la vita privata e familiare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3200400" y="1005840"/>
            <a:ext cx="2835000" cy="1737720"/>
          </a:xfrm>
          <a:custGeom>
            <a:avLst/>
            <a:gdLst/>
            <a:ahLst/>
            <a:rect l="0" t="0" r="r" b="b"/>
            <a:pathLst>
              <a:path w="7875" h="4827">
                <a:moveTo>
                  <a:pt x="0" y="0"/>
                </a:moveTo>
                <a:lnTo>
                  <a:pt x="7875" y="0"/>
                </a:lnTo>
                <a:lnTo>
                  <a:pt x="7875" y="4827"/>
                </a:lnTo>
                <a:lnTo>
                  <a:pt x="0" y="482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3200400" y="1005840"/>
            <a:ext cx="2835000" cy="320400"/>
          </a:xfrm>
          <a:custGeom>
            <a:avLst/>
            <a:gdLst/>
            <a:ahLst/>
            <a:rect l="0" t="0" r="r" b="b"/>
            <a:pathLst>
              <a:path w="7875" h="890">
                <a:moveTo>
                  <a:pt x="0" y="0"/>
                </a:moveTo>
                <a:lnTo>
                  <a:pt x="7875" y="0"/>
                </a:lnTo>
                <a:lnTo>
                  <a:pt x="7875" y="890"/>
                </a:lnTo>
                <a:lnTo>
                  <a:pt x="0" y="890"/>
                </a:lnTo>
                <a:lnTo>
                  <a:pt x="0" y="0"/>
                </a:lnTo>
                <a:close/>
              </a:path>
            </a:pathLst>
          </a:custGeom>
          <a:solidFill>
            <a:srgbClr val="1d396d"/>
          </a:solidFill>
          <a:ln w="12600">
            <a:solidFill>
              <a:srgbClr val="1d39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 txBox="1"/>
          <p:nvPr/>
        </p:nvSpPr>
        <p:spPr>
          <a:xfrm>
            <a:off x="3337560" y="1057680"/>
            <a:ext cx="25603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Carta di Nizza – Art. 7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 txBox="1"/>
          <p:nvPr/>
        </p:nvSpPr>
        <p:spPr>
          <a:xfrm>
            <a:off x="3337560" y="1376280"/>
            <a:ext cx="25603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i="1" lang="it-IT" sz="1000" strike="noStrike" u="none">
                <a:solidFill>
                  <a:srgbClr val="19295d"/>
                </a:solidFill>
                <a:effectLst/>
                <a:uFillTx/>
                <a:latin typeface="Calibri-BoldItalic"/>
                <a:ea typeface="Calibri-BoldItalic"/>
              </a:rPr>
              <a:t>Rispetto della vita privata e familiare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 txBox="1"/>
          <p:nvPr/>
        </p:nvSpPr>
        <p:spPr>
          <a:xfrm>
            <a:off x="3337560" y="1869480"/>
            <a:ext cx="256032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La Carta dei Diritti Fondamentali UE riconosce il rispetto del domicilio come diritto fondamentale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6172200" y="1005840"/>
            <a:ext cx="2835000" cy="1737720"/>
          </a:xfrm>
          <a:custGeom>
            <a:avLst/>
            <a:gdLst/>
            <a:ahLst/>
            <a:rect l="0" t="0" r="r" b="b"/>
            <a:pathLst>
              <a:path w="7875" h="4827">
                <a:moveTo>
                  <a:pt x="0" y="0"/>
                </a:moveTo>
                <a:lnTo>
                  <a:pt x="7875" y="0"/>
                </a:lnTo>
                <a:lnTo>
                  <a:pt x="7875" y="4827"/>
                </a:lnTo>
                <a:lnTo>
                  <a:pt x="0" y="482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6172200" y="1005840"/>
            <a:ext cx="2835000" cy="320400"/>
          </a:xfrm>
          <a:custGeom>
            <a:avLst/>
            <a:gdLst/>
            <a:ahLst/>
            <a:rect l="0" t="0" r="r" b="b"/>
            <a:pathLst>
              <a:path w="7875" h="890">
                <a:moveTo>
                  <a:pt x="0" y="0"/>
                </a:moveTo>
                <a:lnTo>
                  <a:pt x="7875" y="0"/>
                </a:lnTo>
                <a:lnTo>
                  <a:pt x="7875" y="890"/>
                </a:lnTo>
                <a:lnTo>
                  <a:pt x="0" y="890"/>
                </a:lnTo>
                <a:lnTo>
                  <a:pt x="0" y="0"/>
                </a:lnTo>
                <a:close/>
              </a:path>
            </a:pathLst>
          </a:custGeom>
          <a:solidFill>
            <a:srgbClr val="1d396d"/>
          </a:solidFill>
          <a:ln w="12600">
            <a:solidFill>
              <a:srgbClr val="1d39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 txBox="1"/>
          <p:nvPr/>
        </p:nvSpPr>
        <p:spPr>
          <a:xfrm>
            <a:off x="6309360" y="1057680"/>
            <a:ext cx="25603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Carta Sociale Europea – Art. 31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 txBox="1"/>
          <p:nvPr/>
        </p:nvSpPr>
        <p:spPr>
          <a:xfrm>
            <a:off x="6309360" y="1376280"/>
            <a:ext cx="25603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i="1" lang="it-IT" sz="1000" strike="noStrike" u="none">
                <a:solidFill>
                  <a:srgbClr val="19295d"/>
                </a:solidFill>
                <a:effectLst/>
                <a:uFillTx/>
                <a:latin typeface="Calibri-BoldItalic"/>
                <a:ea typeface="Calibri-BoldItalic"/>
              </a:rPr>
              <a:t>Diritto all'abitazione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 txBox="1"/>
          <p:nvPr/>
        </p:nvSpPr>
        <p:spPr>
          <a:xfrm>
            <a:off x="6309360" y="1869480"/>
            <a:ext cx="256032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Primo riconoscimento espresso del diritto all'abitazione: accesso, prevenzione dei senza dimora, qualità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228600" y="2926080"/>
            <a:ext cx="2835000" cy="1737720"/>
          </a:xfrm>
          <a:custGeom>
            <a:avLst/>
            <a:gdLst/>
            <a:ahLst/>
            <a:rect l="0" t="0" r="r" b="b"/>
            <a:pathLst>
              <a:path w="7875" h="4827">
                <a:moveTo>
                  <a:pt x="0" y="0"/>
                </a:moveTo>
                <a:lnTo>
                  <a:pt x="7875" y="0"/>
                </a:lnTo>
                <a:lnTo>
                  <a:pt x="7875" y="4827"/>
                </a:lnTo>
                <a:lnTo>
                  <a:pt x="0" y="482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228600" y="2926080"/>
            <a:ext cx="2835000" cy="320400"/>
          </a:xfrm>
          <a:custGeom>
            <a:avLst/>
            <a:gdLst/>
            <a:ahLst/>
            <a:rect l="0" t="0" r="r" b="b"/>
            <a:pathLst>
              <a:path w="7875" h="890">
                <a:moveTo>
                  <a:pt x="0" y="0"/>
                </a:moveTo>
                <a:lnTo>
                  <a:pt x="7875" y="0"/>
                </a:lnTo>
                <a:lnTo>
                  <a:pt x="7875" y="890"/>
                </a:lnTo>
                <a:lnTo>
                  <a:pt x="0" y="890"/>
                </a:lnTo>
                <a:lnTo>
                  <a:pt x="0" y="0"/>
                </a:lnTo>
                <a:close/>
              </a:path>
            </a:pathLst>
          </a:custGeom>
          <a:solidFill>
            <a:srgbClr val="1d396d"/>
          </a:solidFill>
          <a:ln w="12600">
            <a:solidFill>
              <a:srgbClr val="1d396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 txBox="1"/>
          <p:nvPr/>
        </p:nvSpPr>
        <p:spPr>
          <a:xfrm>
            <a:off x="365760" y="2977920"/>
            <a:ext cx="25603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Carta UE – Art. 34, c.3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 txBox="1"/>
          <p:nvPr/>
        </p:nvSpPr>
        <p:spPr>
          <a:xfrm>
            <a:off x="365760" y="3296520"/>
            <a:ext cx="25603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i="1" lang="it-IT" sz="1000" strike="noStrike" u="none">
                <a:solidFill>
                  <a:srgbClr val="19295d"/>
                </a:solidFill>
                <a:effectLst/>
                <a:uFillTx/>
                <a:latin typeface="Calibri-BoldItalic"/>
                <a:ea typeface="Calibri-BoldItalic"/>
              </a:rPr>
              <a:t>Assistenza sociale e abitativa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 txBox="1"/>
          <p:nvPr/>
        </p:nvSpPr>
        <p:spPr>
          <a:xfrm>
            <a:off x="365760" y="3872160"/>
            <a:ext cx="256032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Riconosce il diritto all'assistenza abitativa per le persone in difficoltà economica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200400" y="2926080"/>
            <a:ext cx="2835000" cy="1737720"/>
          </a:xfrm>
          <a:custGeom>
            <a:avLst/>
            <a:gdLst/>
            <a:ahLst/>
            <a:rect l="0" t="0" r="r" b="b"/>
            <a:pathLst>
              <a:path w="7875" h="4827">
                <a:moveTo>
                  <a:pt x="0" y="0"/>
                </a:moveTo>
                <a:lnTo>
                  <a:pt x="7875" y="0"/>
                </a:lnTo>
                <a:lnTo>
                  <a:pt x="7875" y="4827"/>
                </a:lnTo>
                <a:lnTo>
                  <a:pt x="0" y="482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3200400" y="2926080"/>
            <a:ext cx="2835000" cy="320400"/>
          </a:xfrm>
          <a:custGeom>
            <a:avLst/>
            <a:gdLst/>
            <a:ahLst/>
            <a:rect l="0" t="0" r="r" b="b"/>
            <a:pathLst>
              <a:path w="7875" h="890">
                <a:moveTo>
                  <a:pt x="0" y="0"/>
                </a:moveTo>
                <a:lnTo>
                  <a:pt x="7875" y="0"/>
                </a:lnTo>
                <a:lnTo>
                  <a:pt x="7875" y="890"/>
                </a:lnTo>
                <a:lnTo>
                  <a:pt x="0" y="890"/>
                </a:lnTo>
                <a:lnTo>
                  <a:pt x="0" y="0"/>
                </a:lnTo>
                <a:close/>
              </a:path>
            </a:pathLst>
          </a:custGeom>
          <a:solidFill>
            <a:srgbClr val="6a1919"/>
          </a:solidFill>
          <a:ln w="12600">
            <a:solidFill>
              <a:srgbClr val="6a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 txBox="1"/>
          <p:nvPr/>
        </p:nvSpPr>
        <p:spPr>
          <a:xfrm>
            <a:off x="3337560" y="2977920"/>
            <a:ext cx="25603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CRPD – Convenzione ONU 2006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 txBox="1"/>
          <p:nvPr/>
        </p:nvSpPr>
        <p:spPr>
          <a:xfrm>
            <a:off x="3337560" y="3296520"/>
            <a:ext cx="25603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i="1" lang="it-IT" sz="1000" strike="noStrike" u="none">
                <a:solidFill>
                  <a:srgbClr val="19295d"/>
                </a:solidFill>
                <a:effectLst/>
                <a:uFillTx/>
                <a:latin typeface="Calibri-BoldItalic"/>
                <a:ea typeface="Calibri-BoldItalic"/>
              </a:rPr>
              <a:t>Ratificata dall'Italia con L. 18/2009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 txBox="1"/>
          <p:nvPr/>
        </p:nvSpPr>
        <p:spPr>
          <a:xfrm>
            <a:off x="3337560" y="3707280"/>
            <a:ext cx="256032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Art. 9 (Accessibilità): obbligo per gli Stati di garantire l'accesso fisico attraverso eliminazione delle barriere. Art. 2: definizione di accomodamento ragionevole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172200" y="2926080"/>
            <a:ext cx="2835000" cy="1737720"/>
          </a:xfrm>
          <a:custGeom>
            <a:avLst/>
            <a:gdLst/>
            <a:ahLst/>
            <a:rect l="0" t="0" r="r" b="b"/>
            <a:pathLst>
              <a:path w="7875" h="4827">
                <a:moveTo>
                  <a:pt x="0" y="0"/>
                </a:moveTo>
                <a:lnTo>
                  <a:pt x="7875" y="0"/>
                </a:lnTo>
                <a:lnTo>
                  <a:pt x="7875" y="4827"/>
                </a:lnTo>
                <a:lnTo>
                  <a:pt x="0" y="482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6172200" y="2926080"/>
            <a:ext cx="2835000" cy="320400"/>
          </a:xfrm>
          <a:custGeom>
            <a:avLst/>
            <a:gdLst/>
            <a:ahLst/>
            <a:rect l="0" t="0" r="r" b="b"/>
            <a:pathLst>
              <a:path w="7875" h="890">
                <a:moveTo>
                  <a:pt x="0" y="0"/>
                </a:moveTo>
                <a:lnTo>
                  <a:pt x="7875" y="0"/>
                </a:lnTo>
                <a:lnTo>
                  <a:pt x="7875" y="890"/>
                </a:lnTo>
                <a:lnTo>
                  <a:pt x="0" y="890"/>
                </a:lnTo>
                <a:lnTo>
                  <a:pt x="0" y="0"/>
                </a:lnTo>
                <a:close/>
              </a:path>
            </a:pathLst>
          </a:custGeom>
          <a:solidFill>
            <a:srgbClr val="6a1919"/>
          </a:solidFill>
          <a:ln w="12600">
            <a:solidFill>
              <a:srgbClr val="6a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 txBox="1"/>
          <p:nvPr/>
        </p:nvSpPr>
        <p:spPr>
          <a:xfrm>
            <a:off x="6309360" y="2977920"/>
            <a:ext cx="25603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Direttiva 2000/78/CE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 txBox="1"/>
          <p:nvPr/>
        </p:nvSpPr>
        <p:spPr>
          <a:xfrm>
            <a:off x="6309360" y="3296520"/>
            <a:ext cx="25603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i="1" lang="it-IT" sz="1000" strike="noStrike" u="none">
                <a:solidFill>
                  <a:srgbClr val="19295d"/>
                </a:solidFill>
                <a:effectLst/>
                <a:uFillTx/>
                <a:latin typeface="Calibri-BoldItalic"/>
                <a:ea typeface="Calibri-BoldItalic"/>
              </a:rPr>
              <a:t>Parità di trattamento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 txBox="1"/>
          <p:nvPr/>
        </p:nvSpPr>
        <p:spPr>
          <a:xfrm>
            <a:off x="6309360" y="3789720"/>
            <a:ext cx="256032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Art. 5: obbligo per i datori di lavoro di adottare misure appropriate (accomodamenti ragionevoli) per le persone con disabilità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 txBox="1"/>
          <p:nvPr/>
        </p:nvSpPr>
        <p:spPr>
          <a:xfrm>
            <a:off x="274320" y="305280"/>
            <a:ext cx="859536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20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IL DIRITTO ALL'ABITARE: SFIDE CONTEMPORANEE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274320" y="1005840"/>
            <a:ext cx="8595720" cy="777600"/>
          </a:xfrm>
          <a:custGeom>
            <a:avLst/>
            <a:gdLst/>
            <a:ahLst/>
            <a:rect l="0" t="0" r="r" b="b"/>
            <a:pathLst>
              <a:path w="23877" h="2160">
                <a:moveTo>
                  <a:pt x="0" y="0"/>
                </a:moveTo>
                <a:lnTo>
                  <a:pt x="23877" y="0"/>
                </a:lnTo>
                <a:lnTo>
                  <a:pt x="23877" y="2160"/>
                </a:lnTo>
                <a:lnTo>
                  <a:pt x="0" y="2160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274320" y="1005840"/>
            <a:ext cx="73440" cy="777600"/>
          </a:xfrm>
          <a:custGeom>
            <a:avLst/>
            <a:gdLst/>
            <a:ahLst/>
            <a:rect l="0" t="0" r="r" b="b"/>
            <a:pathLst>
              <a:path w="204" h="2160">
                <a:moveTo>
                  <a:pt x="0" y="0"/>
                </a:moveTo>
                <a:lnTo>
                  <a:pt x="204" y="0"/>
                </a:lnTo>
                <a:lnTo>
                  <a:pt x="204" y="2160"/>
                </a:lnTo>
                <a:lnTo>
                  <a:pt x="0" y="2160"/>
                </a:lnTo>
                <a:lnTo>
                  <a:pt x="0" y="0"/>
                </a:lnTo>
                <a:close/>
              </a:path>
            </a:pathLst>
          </a:custGeom>
          <a:solidFill>
            <a:srgbClr val="c49a27"/>
          </a:solidFill>
          <a:ln w="12600">
            <a:solidFill>
              <a:srgbClr val="c49a27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 txBox="1"/>
          <p:nvPr/>
        </p:nvSpPr>
        <p:spPr>
          <a:xfrm>
            <a:off x="502920" y="1079640"/>
            <a:ext cx="8138160" cy="629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i="1" lang="it-IT" sz="1200" strike="noStrike" u="none">
                <a:solidFill>
                  <a:srgbClr val="393939"/>
                </a:solidFill>
                <a:effectLst/>
                <a:uFillTx/>
                <a:latin typeface="Calibri-Italic"/>
                <a:ea typeface="Calibri-Italic"/>
              </a:rPr>
              <a:t>Il diritto all'abitare, in senso evolutivo, non si limita al mero accesso alla casa ma ricomprende l'inserimento in un contesto territoriale dotato di servizi, infrastrutture e condizioni di salubrità che consentano lo sviluppo delle relazioni sociali — un miglioramento complessivo della qualità della vita</a:t>
            </a:r>
            <a:r>
              <a:rPr b="0" i="1" lang="it-IT" sz="1200" strike="noStrike" u="none">
                <a:solidFill>
                  <a:srgbClr val="393939"/>
                </a:solidFill>
                <a:effectLst/>
                <a:uFillTx/>
                <a:latin typeface="Calibri-Italic"/>
                <a:ea typeface="Calibri-Italic"/>
              </a:rPr>
              <a:t>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74320" y="1920240"/>
            <a:ext cx="2835000" cy="2926440"/>
          </a:xfrm>
          <a:custGeom>
            <a:avLst/>
            <a:gdLst/>
            <a:ahLst/>
            <a:rect l="0" t="0" r="r" b="b"/>
            <a:pathLst>
              <a:path w="7875" h="8129">
                <a:moveTo>
                  <a:pt x="0" y="0"/>
                </a:moveTo>
                <a:lnTo>
                  <a:pt x="7875" y="0"/>
                </a:lnTo>
                <a:lnTo>
                  <a:pt x="7875" y="8129"/>
                </a:lnTo>
                <a:lnTo>
                  <a:pt x="0" y="812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74320" y="1920240"/>
            <a:ext cx="2835000" cy="457560"/>
          </a:xfrm>
          <a:custGeom>
            <a:avLst/>
            <a:gdLst/>
            <a:ahLst/>
            <a:rect l="0" t="0" r="r" b="b"/>
            <a:pathLst>
              <a:path w="7875" h="1271">
                <a:moveTo>
                  <a:pt x="0" y="0"/>
                </a:moveTo>
                <a:lnTo>
                  <a:pt x="7875" y="0"/>
                </a:lnTo>
                <a:lnTo>
                  <a:pt x="7875" y="1271"/>
                </a:lnTo>
                <a:lnTo>
                  <a:pt x="0" y="1271"/>
                </a:lnTo>
                <a:lnTo>
                  <a:pt x="0" y="0"/>
                </a:ln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 txBox="1"/>
          <p:nvPr/>
        </p:nvSpPr>
        <p:spPr>
          <a:xfrm>
            <a:off x="411480" y="2015280"/>
            <a:ext cx="2560320" cy="25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3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Consumo del Suolo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 txBox="1"/>
          <p:nvPr/>
        </p:nvSpPr>
        <p:spPr>
          <a:xfrm>
            <a:off x="457200" y="3168720"/>
            <a:ext cx="2468880" cy="88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La modifica dell'art. 9 Cost. declina la tutela del territorio come risorsa ambientale e limita l'espansione edilizia, incidendo sulla possibilità di interventi come i piani PEEP del 1967</a:t>
            </a:r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3246120" y="1920240"/>
            <a:ext cx="2835000" cy="2926440"/>
          </a:xfrm>
          <a:custGeom>
            <a:avLst/>
            <a:gdLst/>
            <a:ahLst/>
            <a:rect l="0" t="0" r="r" b="b"/>
            <a:pathLst>
              <a:path w="7875" h="8129">
                <a:moveTo>
                  <a:pt x="0" y="0"/>
                </a:moveTo>
                <a:lnTo>
                  <a:pt x="7875" y="0"/>
                </a:lnTo>
                <a:lnTo>
                  <a:pt x="7875" y="8129"/>
                </a:lnTo>
                <a:lnTo>
                  <a:pt x="0" y="812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3246120" y="1920240"/>
            <a:ext cx="2835000" cy="457560"/>
          </a:xfrm>
          <a:custGeom>
            <a:avLst/>
            <a:gdLst/>
            <a:ahLst/>
            <a:rect l="0" t="0" r="r" b="b"/>
            <a:pathLst>
              <a:path w="7875" h="1271">
                <a:moveTo>
                  <a:pt x="0" y="0"/>
                </a:moveTo>
                <a:lnTo>
                  <a:pt x="7875" y="0"/>
                </a:lnTo>
                <a:lnTo>
                  <a:pt x="7875" y="1271"/>
                </a:lnTo>
                <a:lnTo>
                  <a:pt x="0" y="1271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 txBox="1"/>
          <p:nvPr/>
        </p:nvSpPr>
        <p:spPr>
          <a:xfrm>
            <a:off x="3383280" y="2015280"/>
            <a:ext cx="2560320" cy="25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3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Mercato delle Locazioni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 txBox="1"/>
          <p:nvPr/>
        </p:nvSpPr>
        <p:spPr>
          <a:xfrm>
            <a:off x="3429000" y="3168720"/>
            <a:ext cx="2468880" cy="9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La scarsità di alloggi disponibili incide sull'andamento del mercato immobiliare e aggrava la condizione delle famiglie che, pur prive dei requisiti per l'ERP, non possono sostenere i costi del mercato</a:t>
            </a:r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6217920" y="1920240"/>
            <a:ext cx="2835000" cy="2926440"/>
          </a:xfrm>
          <a:custGeom>
            <a:avLst/>
            <a:gdLst/>
            <a:ahLst/>
            <a:rect l="0" t="0" r="r" b="b"/>
            <a:pathLst>
              <a:path w="7875" h="8129">
                <a:moveTo>
                  <a:pt x="0" y="0"/>
                </a:moveTo>
                <a:lnTo>
                  <a:pt x="7875" y="0"/>
                </a:lnTo>
                <a:lnTo>
                  <a:pt x="7875" y="8129"/>
                </a:lnTo>
                <a:lnTo>
                  <a:pt x="0" y="812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6217920" y="1920240"/>
            <a:ext cx="2835000" cy="457560"/>
          </a:xfrm>
          <a:custGeom>
            <a:avLst/>
            <a:gdLst/>
            <a:ahLst/>
            <a:rect l="0" t="0" r="r" b="b"/>
            <a:pathLst>
              <a:path w="7875" h="1271">
                <a:moveTo>
                  <a:pt x="0" y="0"/>
                </a:moveTo>
                <a:lnTo>
                  <a:pt x="7875" y="0"/>
                </a:lnTo>
                <a:lnTo>
                  <a:pt x="7875" y="1271"/>
                </a:lnTo>
                <a:lnTo>
                  <a:pt x="0" y="1271"/>
                </a:lnTo>
                <a:lnTo>
                  <a:pt x="0" y="0"/>
                </a:ln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 txBox="1"/>
          <p:nvPr/>
        </p:nvSpPr>
        <p:spPr>
          <a:xfrm>
            <a:off x="6355080" y="2015280"/>
            <a:ext cx="2560320" cy="25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3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Innovazione Sociale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 txBox="1"/>
          <p:nvPr/>
        </p:nvSpPr>
        <p:spPr>
          <a:xfrm>
            <a:off x="6400800" y="3168720"/>
            <a:ext cx="2468880" cy="88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diritto all'abitare esige soluzioni non più ascrivibili ai soli strumenti urbanistici tradizionali, ma a nuove forme di collaborazione pubblico-privata e rigenerazione urbana</a:t>
            </a:r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 txBox="1"/>
          <p:nvPr/>
        </p:nvSpPr>
        <p:spPr>
          <a:xfrm>
            <a:off x="274320" y="305280"/>
            <a:ext cx="859536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20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BARRIERE ARCHITETTONICHE: IL CONTENZIOSO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 txBox="1"/>
          <p:nvPr/>
        </p:nvSpPr>
        <p:spPr>
          <a:xfrm>
            <a:off x="320040" y="1037880"/>
            <a:ext cx="8503920" cy="438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2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Le barriere architettoniche costituiscono oggetto di un contenzioso che coinvolge sia il giudice amministrativo che quello ordinario, chiamati a dirimere i conflitti tra i diritti della persona con disabilità e gli altri interessi pubblici e privati</a:t>
            </a:r>
            <a:r>
              <a:rPr b="0" lang="it-IT" sz="12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228600" y="1645920"/>
            <a:ext cx="4206600" cy="411840"/>
          </a:xfrm>
          <a:custGeom>
            <a:avLst/>
            <a:gdLst/>
            <a:ahLst/>
            <a:rect l="0" t="0" r="r" b="b"/>
            <a:pathLst>
              <a:path w="11685" h="1144">
                <a:moveTo>
                  <a:pt x="0" y="0"/>
                </a:moveTo>
                <a:lnTo>
                  <a:pt x="11685" y="0"/>
                </a:lnTo>
                <a:lnTo>
                  <a:pt x="11685" y="1144"/>
                </a:lnTo>
                <a:lnTo>
                  <a:pt x="0" y="1144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 txBox="1"/>
          <p:nvPr/>
        </p:nvSpPr>
        <p:spPr>
          <a:xfrm>
            <a:off x="320040" y="1717920"/>
            <a:ext cx="4023360" cy="25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⚖ </a:t>
            </a:r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GIURISPRUDENZA AMMINISTRATIVA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228600" y="2103120"/>
            <a:ext cx="4206600" cy="804960"/>
          </a:xfrm>
          <a:custGeom>
            <a:avLst/>
            <a:gdLst/>
            <a:ahLst/>
            <a:rect l="0" t="0" r="r" b="b"/>
            <a:pathLst>
              <a:path w="11685" h="2236">
                <a:moveTo>
                  <a:pt x="0" y="0"/>
                </a:moveTo>
                <a:lnTo>
                  <a:pt x="11685" y="0"/>
                </a:lnTo>
                <a:lnTo>
                  <a:pt x="11685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 txBox="1"/>
          <p:nvPr/>
        </p:nvSpPr>
        <p:spPr>
          <a:xfrm>
            <a:off x="338400" y="2332800"/>
            <a:ext cx="1188720" cy="34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Cons. Stato, Sez. VI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9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n. 9503/2023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1572840" y="2194560"/>
            <a:ext cx="0" cy="621720"/>
          </a:xfrm>
          <a:prstGeom prst="line">
            <a:avLst/>
          </a:prstGeom>
          <a:ln w="12600">
            <a:solidFill>
              <a:srgbClr val="d1d5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 txBox="1"/>
          <p:nvPr/>
        </p:nvSpPr>
        <p:spPr>
          <a:xfrm>
            <a:off x="1691640" y="2192760"/>
            <a:ext cx="2606040" cy="62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Riconosce la valenza pubblicistica delle norme sulle barriere architettoniche. L'evoluzione del sistema segna un mutamento di prospettiva: i problemi dei disabili sono problemi dell'intera collettività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228600" y="2990160"/>
            <a:ext cx="4206600" cy="804960"/>
          </a:xfrm>
          <a:custGeom>
            <a:avLst/>
            <a:gdLst/>
            <a:ahLst/>
            <a:rect l="0" t="0" r="r" b="b"/>
            <a:pathLst>
              <a:path w="11685" h="2236">
                <a:moveTo>
                  <a:pt x="0" y="0"/>
                </a:moveTo>
                <a:lnTo>
                  <a:pt x="11685" y="0"/>
                </a:lnTo>
                <a:lnTo>
                  <a:pt x="11685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 txBox="1"/>
          <p:nvPr/>
        </p:nvSpPr>
        <p:spPr>
          <a:xfrm>
            <a:off x="338400" y="3219480"/>
            <a:ext cx="1188720" cy="34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Cons. Stato, Sez. VI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9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n. 4329/2024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1572840" y="3081600"/>
            <a:ext cx="0" cy="621720"/>
          </a:xfrm>
          <a:prstGeom prst="line">
            <a:avLst/>
          </a:prstGeom>
          <a:ln w="12600">
            <a:solidFill>
              <a:srgbClr val="d1d5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 txBox="1"/>
          <p:nvPr/>
        </p:nvSpPr>
        <p:spPr>
          <a:xfrm>
            <a:off x="1691640" y="3079800"/>
            <a:ext cx="2606040" cy="62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Conferma il diniego della Soprintendenza per l'installazione dell'ascensore in edificio vincolato. Richiede la delibera condominiale quale condizione necessaria, anche per interventi antibarriera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228600" y="3877200"/>
            <a:ext cx="4206600" cy="804960"/>
          </a:xfrm>
          <a:custGeom>
            <a:avLst/>
            <a:gdLst/>
            <a:ahLst/>
            <a:rect l="0" t="0" r="r" b="b"/>
            <a:pathLst>
              <a:path w="11685" h="2236">
                <a:moveTo>
                  <a:pt x="0" y="0"/>
                </a:moveTo>
                <a:lnTo>
                  <a:pt x="11685" y="0"/>
                </a:lnTo>
                <a:lnTo>
                  <a:pt x="11685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 txBox="1"/>
          <p:nvPr/>
        </p:nvSpPr>
        <p:spPr>
          <a:xfrm>
            <a:off x="338400" y="4106520"/>
            <a:ext cx="1188720" cy="34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TAR Emilia-Romagna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9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n. 344/2023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1572840" y="3968640"/>
            <a:ext cx="0" cy="621720"/>
          </a:xfrm>
          <a:prstGeom prst="line">
            <a:avLst/>
          </a:prstGeom>
          <a:ln w="12600">
            <a:solidFill>
              <a:srgbClr val="d1d5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 txBox="1"/>
          <p:nvPr/>
        </p:nvSpPr>
        <p:spPr>
          <a:xfrm>
            <a:off x="1691640" y="4036680"/>
            <a:ext cx="2606040" cy="48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Primo grado del caso n. 4329/2024: conferma che l'ascensore costituisce innovazione sulle parti comuni e richiede delibera assembleare preventiva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4709160" y="1645920"/>
            <a:ext cx="4206600" cy="411840"/>
          </a:xfrm>
          <a:custGeom>
            <a:avLst/>
            <a:gdLst/>
            <a:ahLst/>
            <a:rect l="0" t="0" r="r" b="b"/>
            <a:pathLst>
              <a:path w="11685" h="1144">
                <a:moveTo>
                  <a:pt x="0" y="0"/>
                </a:moveTo>
                <a:lnTo>
                  <a:pt x="11685" y="0"/>
                </a:lnTo>
                <a:lnTo>
                  <a:pt x="11685" y="1144"/>
                </a:lnTo>
                <a:lnTo>
                  <a:pt x="0" y="1144"/>
                </a:lnTo>
                <a:lnTo>
                  <a:pt x="0" y="0"/>
                </a:ln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 txBox="1"/>
          <p:nvPr/>
        </p:nvSpPr>
        <p:spPr>
          <a:xfrm>
            <a:off x="4800600" y="1717920"/>
            <a:ext cx="4023360" cy="25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⚖ </a:t>
            </a:r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GIURISPRUDENZA CIVILE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4709160" y="2103120"/>
            <a:ext cx="4206600" cy="804960"/>
          </a:xfrm>
          <a:custGeom>
            <a:avLst/>
            <a:gdLst/>
            <a:ahLst/>
            <a:rect l="0" t="0" r="r" b="b"/>
            <a:pathLst>
              <a:path w="11685" h="2236">
                <a:moveTo>
                  <a:pt x="0" y="0"/>
                </a:moveTo>
                <a:lnTo>
                  <a:pt x="11685" y="0"/>
                </a:lnTo>
                <a:lnTo>
                  <a:pt x="11685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 txBox="1"/>
          <p:nvPr/>
        </p:nvSpPr>
        <p:spPr>
          <a:xfrm>
            <a:off x="4818960" y="2332800"/>
            <a:ext cx="1188720" cy="34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Cass. civ</a:t>
            </a:r>
            <a:r>
              <a:rPr b="1" lang="it-IT" sz="9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9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n. 2156/2012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6053400" y="2194560"/>
            <a:ext cx="0" cy="621720"/>
          </a:xfrm>
          <a:prstGeom prst="line">
            <a:avLst/>
          </a:prstGeom>
          <a:ln w="12600">
            <a:solidFill>
              <a:srgbClr val="d1d5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 txBox="1"/>
          <p:nvPr/>
        </p:nvSpPr>
        <p:spPr>
          <a:xfrm>
            <a:off x="6172200" y="2262600"/>
            <a:ext cx="2606040" cy="48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Le esigenze dei condomini con handicap che non possono raggiungere l'abitazione senza ascensore prevalgono sul disagio degli altri condomini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4709160" y="2990160"/>
            <a:ext cx="4206600" cy="804960"/>
          </a:xfrm>
          <a:custGeom>
            <a:avLst/>
            <a:gdLst/>
            <a:ahLst/>
            <a:rect l="0" t="0" r="r" b="b"/>
            <a:pathLst>
              <a:path w="11685" h="2236">
                <a:moveTo>
                  <a:pt x="0" y="0"/>
                </a:moveTo>
                <a:lnTo>
                  <a:pt x="11685" y="0"/>
                </a:lnTo>
                <a:lnTo>
                  <a:pt x="11685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 txBox="1"/>
          <p:nvPr/>
        </p:nvSpPr>
        <p:spPr>
          <a:xfrm>
            <a:off x="4818960" y="3219480"/>
            <a:ext cx="1188720" cy="34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Cass. civ</a:t>
            </a:r>
            <a:r>
              <a:rPr b="1" lang="it-IT" sz="9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9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n. 7938/2017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6053400" y="3081600"/>
            <a:ext cx="0" cy="621720"/>
          </a:xfrm>
          <a:prstGeom prst="line">
            <a:avLst/>
          </a:prstGeom>
          <a:ln w="12600">
            <a:solidFill>
              <a:srgbClr val="d1d5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 txBox="1"/>
          <p:nvPr/>
        </p:nvSpPr>
        <p:spPr>
          <a:xfrm>
            <a:off x="6172200" y="3079800"/>
            <a:ext cx="2606040" cy="62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La normativa sulle innovazioni di interesse sociale – comprese quelle antibarriera – esprime un principio di solidarietà non paralizzabile da clausole regolamentari interne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4709160" y="3877200"/>
            <a:ext cx="4206600" cy="804960"/>
          </a:xfrm>
          <a:custGeom>
            <a:avLst/>
            <a:gdLst/>
            <a:ahLst/>
            <a:rect l="0" t="0" r="r" b="b"/>
            <a:pathLst>
              <a:path w="11685" h="2236">
                <a:moveTo>
                  <a:pt x="0" y="0"/>
                </a:moveTo>
                <a:lnTo>
                  <a:pt x="11685" y="0"/>
                </a:lnTo>
                <a:lnTo>
                  <a:pt x="11685" y="2236"/>
                </a:lnTo>
                <a:lnTo>
                  <a:pt x="0" y="223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 txBox="1"/>
          <p:nvPr/>
        </p:nvSpPr>
        <p:spPr>
          <a:xfrm>
            <a:off x="4818960" y="4106520"/>
            <a:ext cx="1188720" cy="34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9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Cass. civ</a:t>
            </a:r>
            <a:r>
              <a:rPr b="1" lang="it-IT" sz="9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9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n. 9101/2018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6053400" y="3968640"/>
            <a:ext cx="0" cy="621720"/>
          </a:xfrm>
          <a:prstGeom prst="line">
            <a:avLst/>
          </a:prstGeom>
          <a:ln w="12600">
            <a:solidFill>
              <a:srgbClr val="d1d5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 txBox="1"/>
          <p:nvPr/>
        </p:nvSpPr>
        <p:spPr>
          <a:xfrm>
            <a:off x="6172200" y="3966840"/>
            <a:ext cx="2606040" cy="62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L'eliminazione delle barriere architettoniche tutela un diritto fondamentale; l'innovazione è ammissibile quando idonea ad attenuare il disagio nell'uso del bene primario dell'abitazione</a:t>
            </a:r>
            <a:r>
              <a:rPr b="0" lang="it-IT" sz="9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 txBox="1"/>
          <p:nvPr/>
        </p:nvSpPr>
        <p:spPr>
          <a:xfrm>
            <a:off x="274320" y="308880"/>
            <a:ext cx="8595360" cy="32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8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IL CASO EMBLEMATICO: ASCENSORE IN EDIFICIO VINCOLATO</a:t>
            </a:r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 txBox="1"/>
          <p:nvPr/>
        </p:nvSpPr>
        <p:spPr>
          <a:xfrm>
            <a:off x="320040" y="1007280"/>
            <a:ext cx="85039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Cons. Stato, Sez. VI – nn. 9503/2023 e 4329/2024  |  TAR Emilia-Romagna n. 344/2023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274320" y="1325880"/>
            <a:ext cx="4115160" cy="1646280"/>
          </a:xfrm>
          <a:custGeom>
            <a:avLst/>
            <a:gdLst/>
            <a:ahLst/>
            <a:rect l="0" t="0" r="r" b="b"/>
            <a:pathLst>
              <a:path w="11431" h="4573">
                <a:moveTo>
                  <a:pt x="0" y="0"/>
                </a:moveTo>
                <a:lnTo>
                  <a:pt x="11431" y="0"/>
                </a:lnTo>
                <a:lnTo>
                  <a:pt x="11431" y="4573"/>
                </a:lnTo>
                <a:lnTo>
                  <a:pt x="0" y="4573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 txBox="1"/>
          <p:nvPr/>
        </p:nvSpPr>
        <p:spPr>
          <a:xfrm>
            <a:off x="411480" y="1396080"/>
            <a:ext cx="1737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FATTO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 txBox="1"/>
          <p:nvPr/>
        </p:nvSpPr>
        <p:spPr>
          <a:xfrm>
            <a:off x="411480" y="1842840"/>
            <a:ext cx="3794760" cy="88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Persona con disabilità motoria residente in palazzo storico vincolato. Richiesta di installazione di ascensore a proprie spese per accedere alla propria abitazione. Diniego della Soprintendenza per incompatibilità con il vincolo culturale (art. 21 d.lgs. 42/2004)</a:t>
            </a:r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4754880" y="1325880"/>
            <a:ext cx="4115160" cy="1646280"/>
          </a:xfrm>
          <a:custGeom>
            <a:avLst/>
            <a:gdLst/>
            <a:ahLst/>
            <a:rect l="0" t="0" r="r" b="b"/>
            <a:pathLst>
              <a:path w="11431" h="4573">
                <a:moveTo>
                  <a:pt x="0" y="0"/>
                </a:moveTo>
                <a:lnTo>
                  <a:pt x="11431" y="0"/>
                </a:lnTo>
                <a:lnTo>
                  <a:pt x="11431" y="4573"/>
                </a:lnTo>
                <a:lnTo>
                  <a:pt x="0" y="4573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 txBox="1"/>
          <p:nvPr/>
        </p:nvSpPr>
        <p:spPr>
          <a:xfrm>
            <a:off x="4892040" y="1396080"/>
            <a:ext cx="17373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DECISIONE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 txBox="1"/>
          <p:nvPr/>
        </p:nvSpPr>
        <p:spPr>
          <a:xfrm>
            <a:off x="4892040" y="1760400"/>
            <a:ext cx="3794760" cy="105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Consiglio di Stato conferma il diniego: "ai fini dell'installazione di un ascensore è richiesta la deliberazione del condominio (art. 1120 c.c.), anche per l'eliminazione delle barriere architettoniche, ancorché a proprie spese". Solo il condominio può richiedere l'autorizzazione della Soprintendenza; preclusa la legittimazione del singolo condomino disabile</a:t>
            </a:r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274320" y="3108960"/>
            <a:ext cx="8595720" cy="366120"/>
          </a:xfrm>
          <a:custGeom>
            <a:avLst/>
            <a:gdLst/>
            <a:ahLst/>
            <a:rect l="0" t="0" r="r" b="b"/>
            <a:pathLst>
              <a:path w="23877" h="1017">
                <a:moveTo>
                  <a:pt x="0" y="0"/>
                </a:moveTo>
                <a:lnTo>
                  <a:pt x="23877" y="0"/>
                </a:lnTo>
                <a:lnTo>
                  <a:pt x="23877" y="1017"/>
                </a:lnTo>
                <a:lnTo>
                  <a:pt x="0" y="1017"/>
                </a:lnTo>
                <a:lnTo>
                  <a:pt x="0" y="0"/>
                </a:ln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 txBox="1"/>
          <p:nvPr/>
        </p:nvSpPr>
        <p:spPr>
          <a:xfrm>
            <a:off x="411480" y="3167640"/>
            <a:ext cx="8321040" cy="24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2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PROFILI CRITICI DELLA PRONUNCIA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274320" y="3547800"/>
            <a:ext cx="4252320" cy="530640"/>
          </a:xfrm>
          <a:custGeom>
            <a:avLst/>
            <a:gdLst/>
            <a:ahLst/>
            <a:rect l="0" t="0" r="r" b="b"/>
            <a:pathLst>
              <a:path w="11812" h="1474">
                <a:moveTo>
                  <a:pt x="0" y="0"/>
                </a:moveTo>
                <a:lnTo>
                  <a:pt x="11812" y="0"/>
                </a:lnTo>
                <a:lnTo>
                  <a:pt x="11812" y="1474"/>
                </a:lnTo>
                <a:lnTo>
                  <a:pt x="0" y="14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365760" y="3684960"/>
            <a:ext cx="255960" cy="255960"/>
          </a:xfrm>
          <a:custGeom>
            <a:avLst/>
            <a:gdLst/>
            <a:ahLst/>
            <a:rect l="0" t="0" r="r" b="b"/>
            <a:pathLst>
              <a:path w="711" h="711">
                <a:moveTo>
                  <a:pt x="608" y="104"/>
                </a:moveTo>
                <a:cubicBezTo>
                  <a:pt x="746" y="243"/>
                  <a:pt x="746" y="469"/>
                  <a:pt x="608" y="608"/>
                </a:cubicBezTo>
                <a:cubicBezTo>
                  <a:pt x="469" y="746"/>
                  <a:pt x="243" y="746"/>
                  <a:pt x="104" y="608"/>
                </a:cubicBezTo>
                <a:cubicBezTo>
                  <a:pt x="-34" y="469"/>
                  <a:pt x="-34" y="243"/>
                  <a:pt x="104" y="104"/>
                </a:cubicBezTo>
                <a:cubicBezTo>
                  <a:pt x="243" y="-34"/>
                  <a:pt x="469" y="-34"/>
                  <a:pt x="608" y="104"/>
                </a:cubicBez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 txBox="1"/>
          <p:nvPr/>
        </p:nvSpPr>
        <p:spPr>
          <a:xfrm>
            <a:off x="758880" y="3700080"/>
            <a:ext cx="365760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Lettura formalistica vs. lettura adeguatrice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4709160" y="3547800"/>
            <a:ext cx="4252320" cy="530640"/>
          </a:xfrm>
          <a:custGeom>
            <a:avLst/>
            <a:gdLst/>
            <a:ahLst/>
            <a:rect l="0" t="0" r="r" b="b"/>
            <a:pathLst>
              <a:path w="11812" h="1474">
                <a:moveTo>
                  <a:pt x="0" y="0"/>
                </a:moveTo>
                <a:lnTo>
                  <a:pt x="11812" y="0"/>
                </a:lnTo>
                <a:lnTo>
                  <a:pt x="11812" y="1474"/>
                </a:lnTo>
                <a:lnTo>
                  <a:pt x="0" y="14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4800600" y="3684960"/>
            <a:ext cx="255960" cy="255960"/>
          </a:xfrm>
          <a:custGeom>
            <a:avLst/>
            <a:gdLst/>
            <a:ahLst/>
            <a:rect l="0" t="0" r="r" b="b"/>
            <a:pathLst>
              <a:path w="711" h="711">
                <a:moveTo>
                  <a:pt x="608" y="104"/>
                </a:moveTo>
                <a:cubicBezTo>
                  <a:pt x="746" y="243"/>
                  <a:pt x="746" y="469"/>
                  <a:pt x="608" y="608"/>
                </a:cubicBezTo>
                <a:cubicBezTo>
                  <a:pt x="469" y="746"/>
                  <a:pt x="243" y="746"/>
                  <a:pt x="104" y="608"/>
                </a:cubicBezTo>
                <a:cubicBezTo>
                  <a:pt x="-34" y="469"/>
                  <a:pt x="-34" y="243"/>
                  <a:pt x="104" y="104"/>
                </a:cubicBezTo>
                <a:cubicBezTo>
                  <a:pt x="243" y="-34"/>
                  <a:pt x="469" y="-34"/>
                  <a:pt x="608" y="104"/>
                </a:cubicBez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 txBox="1"/>
          <p:nvPr/>
        </p:nvSpPr>
        <p:spPr>
          <a:xfrm>
            <a:off x="5193720" y="3700080"/>
            <a:ext cx="365760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Contrasto con evoluzione normativa interna e fonti CRPD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274320" y="4169520"/>
            <a:ext cx="4252320" cy="530640"/>
          </a:xfrm>
          <a:custGeom>
            <a:avLst/>
            <a:gdLst/>
            <a:ahLst/>
            <a:rect l="0" t="0" r="r" b="b"/>
            <a:pathLst>
              <a:path w="11812" h="1474">
                <a:moveTo>
                  <a:pt x="0" y="0"/>
                </a:moveTo>
                <a:lnTo>
                  <a:pt x="11812" y="0"/>
                </a:lnTo>
                <a:lnTo>
                  <a:pt x="11812" y="1474"/>
                </a:lnTo>
                <a:lnTo>
                  <a:pt x="0" y="14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365760" y="4306680"/>
            <a:ext cx="255960" cy="255960"/>
          </a:xfrm>
          <a:custGeom>
            <a:avLst/>
            <a:gdLst/>
            <a:ahLst/>
            <a:rect l="0" t="0" r="r" b="b"/>
            <a:pathLst>
              <a:path w="711" h="711">
                <a:moveTo>
                  <a:pt x="608" y="104"/>
                </a:moveTo>
                <a:cubicBezTo>
                  <a:pt x="746" y="243"/>
                  <a:pt x="746" y="469"/>
                  <a:pt x="608" y="608"/>
                </a:cubicBezTo>
                <a:cubicBezTo>
                  <a:pt x="469" y="746"/>
                  <a:pt x="243" y="746"/>
                  <a:pt x="104" y="608"/>
                </a:cubicBezTo>
                <a:cubicBezTo>
                  <a:pt x="-34" y="469"/>
                  <a:pt x="-34" y="243"/>
                  <a:pt x="104" y="104"/>
                </a:cubicBezTo>
                <a:cubicBezTo>
                  <a:pt x="243" y="-34"/>
                  <a:pt x="469" y="-34"/>
                  <a:pt x="608" y="104"/>
                </a:cubicBez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 txBox="1"/>
          <p:nvPr/>
        </p:nvSpPr>
        <p:spPr>
          <a:xfrm>
            <a:off x="758880" y="4239360"/>
            <a:ext cx="3657600" cy="3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Mancata applicazione del principio di accomodamento ragionevole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4709160" y="4169520"/>
            <a:ext cx="4252320" cy="530640"/>
          </a:xfrm>
          <a:custGeom>
            <a:avLst/>
            <a:gdLst/>
            <a:ahLst/>
            <a:rect l="0" t="0" r="r" b="b"/>
            <a:pathLst>
              <a:path w="11812" h="1474">
                <a:moveTo>
                  <a:pt x="0" y="0"/>
                </a:moveTo>
                <a:lnTo>
                  <a:pt x="11812" y="0"/>
                </a:lnTo>
                <a:lnTo>
                  <a:pt x="11812" y="1474"/>
                </a:lnTo>
                <a:lnTo>
                  <a:pt x="0" y="14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4800600" y="4306680"/>
            <a:ext cx="255960" cy="255960"/>
          </a:xfrm>
          <a:custGeom>
            <a:avLst/>
            <a:gdLst/>
            <a:ahLst/>
            <a:rect l="0" t="0" r="r" b="b"/>
            <a:pathLst>
              <a:path w="711" h="711">
                <a:moveTo>
                  <a:pt x="608" y="104"/>
                </a:moveTo>
                <a:cubicBezTo>
                  <a:pt x="746" y="243"/>
                  <a:pt x="746" y="469"/>
                  <a:pt x="608" y="608"/>
                </a:cubicBezTo>
                <a:cubicBezTo>
                  <a:pt x="469" y="746"/>
                  <a:pt x="243" y="746"/>
                  <a:pt x="104" y="608"/>
                </a:cubicBezTo>
                <a:cubicBezTo>
                  <a:pt x="-34" y="469"/>
                  <a:pt x="-34" y="243"/>
                  <a:pt x="104" y="104"/>
                </a:cubicBezTo>
                <a:cubicBezTo>
                  <a:pt x="243" y="-34"/>
                  <a:pt x="469" y="-34"/>
                  <a:pt x="608" y="104"/>
                </a:cubicBez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 txBox="1"/>
          <p:nvPr/>
        </p:nvSpPr>
        <p:spPr>
          <a:xfrm>
            <a:off x="5193720" y="4239360"/>
            <a:ext cx="3657600" cy="39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1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Possibile questione di legittimità costituzionale dell'art. 2 L. 13/1989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 txBox="1"/>
          <p:nvPr/>
        </p:nvSpPr>
        <p:spPr>
          <a:xfrm>
            <a:off x="274320" y="305280"/>
            <a:ext cx="859536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20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EVOLUZIONE GIURISPRUDENZIALE RECENTE (2024–2025)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 txBox="1"/>
          <p:nvPr/>
        </p:nvSpPr>
        <p:spPr>
          <a:xfrm>
            <a:off x="320040" y="1041840"/>
            <a:ext cx="8503920" cy="24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2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La giurisprudenza civile di legittimità ha fatto registrare una significativa evoluzione favorevole all'accessibilità</a:t>
            </a:r>
            <a:r>
              <a:rPr b="0" lang="it-IT" sz="12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: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228600" y="1463040"/>
            <a:ext cx="8687160" cy="1051920"/>
          </a:xfrm>
          <a:custGeom>
            <a:avLst/>
            <a:gdLst/>
            <a:ahLst/>
            <a:rect l="0" t="0" r="r" b="b"/>
            <a:pathLst>
              <a:path w="24131" h="2922">
                <a:moveTo>
                  <a:pt x="0" y="0"/>
                </a:moveTo>
                <a:lnTo>
                  <a:pt x="24131" y="0"/>
                </a:lnTo>
                <a:lnTo>
                  <a:pt x="24131" y="2922"/>
                </a:lnTo>
                <a:lnTo>
                  <a:pt x="0" y="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228600" y="1463040"/>
            <a:ext cx="73440" cy="1051920"/>
          </a:xfrm>
          <a:custGeom>
            <a:avLst/>
            <a:gdLst/>
            <a:ahLst/>
            <a:rect l="0" t="0" r="r" b="b"/>
            <a:pathLst>
              <a:path w="204" h="2922">
                <a:moveTo>
                  <a:pt x="0" y="0"/>
                </a:moveTo>
                <a:lnTo>
                  <a:pt x="204" y="0"/>
                </a:lnTo>
                <a:lnTo>
                  <a:pt x="204" y="2922"/>
                </a:lnTo>
                <a:lnTo>
                  <a:pt x="0" y="2922"/>
                </a:lnTo>
                <a:lnTo>
                  <a:pt x="0" y="0"/>
                </a:ln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 txBox="1"/>
          <p:nvPr/>
        </p:nvSpPr>
        <p:spPr>
          <a:xfrm>
            <a:off x="429840" y="1792080"/>
            <a:ext cx="128016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0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Cass. civ., Sez. II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10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n. 19087/2022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 txBox="1"/>
          <p:nvPr/>
        </p:nvSpPr>
        <p:spPr>
          <a:xfrm>
            <a:off x="1874520" y="1558440"/>
            <a:ext cx="6858000" cy="24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2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Ascensore su spazi comuni: prevalenza del diritto all'accessibilità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 txBox="1"/>
          <p:nvPr/>
        </p:nvSpPr>
        <p:spPr>
          <a:xfrm>
            <a:off x="1874520" y="1947600"/>
            <a:ext cx="685800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Afferma la tutelabilità dell'interesse del singolo a installare l'ascensore nelle parti comuni anche in presenza del dissenso degli altri condomini. La solidarietà condominiale ex art. 42 Cost. impone il bilanciamento</a:t>
            </a:r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228600" y="2633400"/>
            <a:ext cx="8687160" cy="1051920"/>
          </a:xfrm>
          <a:custGeom>
            <a:avLst/>
            <a:gdLst/>
            <a:ahLst/>
            <a:rect l="0" t="0" r="r" b="b"/>
            <a:pathLst>
              <a:path w="24131" h="2922">
                <a:moveTo>
                  <a:pt x="0" y="0"/>
                </a:moveTo>
                <a:lnTo>
                  <a:pt x="24131" y="0"/>
                </a:lnTo>
                <a:lnTo>
                  <a:pt x="24131" y="2922"/>
                </a:lnTo>
                <a:lnTo>
                  <a:pt x="0" y="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228600" y="2633400"/>
            <a:ext cx="73440" cy="1051920"/>
          </a:xfrm>
          <a:custGeom>
            <a:avLst/>
            <a:gdLst/>
            <a:ahLst/>
            <a:rect l="0" t="0" r="r" b="b"/>
            <a:pathLst>
              <a:path w="204" h="2922">
                <a:moveTo>
                  <a:pt x="0" y="0"/>
                </a:moveTo>
                <a:lnTo>
                  <a:pt x="204" y="0"/>
                </a:lnTo>
                <a:lnTo>
                  <a:pt x="204" y="2922"/>
                </a:lnTo>
                <a:lnTo>
                  <a:pt x="0" y="2922"/>
                </a:lnTo>
                <a:lnTo>
                  <a:pt x="0" y="0"/>
                </a:ln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 txBox="1"/>
          <p:nvPr/>
        </p:nvSpPr>
        <p:spPr>
          <a:xfrm>
            <a:off x="429840" y="2962440"/>
            <a:ext cx="128016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0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Cass. civ., Sez. II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1000" strike="noStrike" u="none">
                <a:solidFill>
                  <a:srgbClr val="196d49"/>
                </a:solidFill>
                <a:effectLst/>
                <a:uFillTx/>
                <a:latin typeface="Calibri-Bold"/>
                <a:ea typeface="Calibri-Bold"/>
              </a:rPr>
              <a:t>n. 7609/2024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 txBox="1"/>
          <p:nvPr/>
        </p:nvSpPr>
        <p:spPr>
          <a:xfrm>
            <a:off x="1874520" y="2728800"/>
            <a:ext cx="6858000" cy="24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2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Chiarimenti sul regime giuridico dell'ascensore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 txBox="1"/>
          <p:nvPr/>
        </p:nvSpPr>
        <p:spPr>
          <a:xfrm>
            <a:off x="1874520" y="3117960"/>
            <a:ext cx="685800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La legge sulle barriere architettoniche trova applicazione agli spazi comuni condominiali. In assenza di delibera, il condomino può installare l'ascensore ex art. 1102 c.c., nel rispetto dei limiti strutturali e di sicurezza</a:t>
            </a:r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228600" y="3803760"/>
            <a:ext cx="8687160" cy="1051920"/>
          </a:xfrm>
          <a:custGeom>
            <a:avLst/>
            <a:gdLst/>
            <a:ahLst/>
            <a:rect l="0" t="0" r="r" b="b"/>
            <a:pathLst>
              <a:path w="24131" h="2922">
                <a:moveTo>
                  <a:pt x="0" y="0"/>
                </a:moveTo>
                <a:lnTo>
                  <a:pt x="24131" y="0"/>
                </a:lnTo>
                <a:lnTo>
                  <a:pt x="24131" y="2922"/>
                </a:lnTo>
                <a:lnTo>
                  <a:pt x="0" y="29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d1d5d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228600" y="3803760"/>
            <a:ext cx="73440" cy="1051920"/>
          </a:xfrm>
          <a:custGeom>
            <a:avLst/>
            <a:gdLst/>
            <a:ahLst/>
            <a:rect l="0" t="0" r="r" b="b"/>
            <a:pathLst>
              <a:path w="204" h="2922">
                <a:moveTo>
                  <a:pt x="0" y="0"/>
                </a:moveTo>
                <a:lnTo>
                  <a:pt x="204" y="0"/>
                </a:lnTo>
                <a:lnTo>
                  <a:pt x="204" y="2922"/>
                </a:lnTo>
                <a:lnTo>
                  <a:pt x="0" y="2922"/>
                </a:lnTo>
                <a:lnTo>
                  <a:pt x="0" y="0"/>
                </a:ln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 txBox="1"/>
          <p:nvPr/>
        </p:nvSpPr>
        <p:spPr>
          <a:xfrm>
            <a:off x="429840" y="4132800"/>
            <a:ext cx="128016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0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Cass. civ., Sez. II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b="1" lang="it-IT" sz="1000" strike="noStrike" u="none">
                <a:solidFill>
                  <a:srgbClr val="8b1919"/>
                </a:solidFill>
                <a:effectLst/>
                <a:uFillTx/>
                <a:latin typeface="Calibri-Bold"/>
                <a:ea typeface="Calibri-Bold"/>
              </a:rPr>
              <a:t>n. 26702/2025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 txBox="1"/>
          <p:nvPr/>
        </p:nvSpPr>
        <p:spPr>
          <a:xfrm>
            <a:off x="1874520" y="3899160"/>
            <a:ext cx="6858000" cy="24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200" strike="noStrike" u="none">
                <a:solidFill>
                  <a:srgbClr val="19295d"/>
                </a:solidFill>
                <a:effectLst/>
                <a:uFillTx/>
                <a:latin typeface="Calibri-Bold"/>
                <a:ea typeface="Calibri-Bold"/>
              </a:rPr>
              <a:t>Svolta: l'ascensore non è innovazione ma modificazione d'uso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 txBox="1"/>
          <p:nvPr/>
        </p:nvSpPr>
        <p:spPr>
          <a:xfrm>
            <a:off x="1874520" y="4288320"/>
            <a:ext cx="6858000" cy="46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L'installazione di ascensore per eliminare barriere architettoniche non costituisce innovazione ex art. 1120 c.c., bensì modificazione d'uso ex art. 1102 c.c. L'assemblea non può vietarla per ragioni estetiche. L'accessibilità è qualitas essenziale dell'edificio</a:t>
            </a:r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.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"/>
          <p:cNvSpPr/>
          <p:nvPr/>
        </p:nvSpPr>
        <p:spPr>
          <a:xfrm>
            <a:off x="0" y="0"/>
            <a:ext cx="9144360" cy="914760"/>
          </a:xfrm>
          <a:custGeom>
            <a:avLst/>
            <a:gdLst/>
            <a:ahLst/>
            <a:rect l="0" t="0" r="r" b="b"/>
            <a:pathLst>
              <a:path w="25401" h="2541">
                <a:moveTo>
                  <a:pt x="0" y="0"/>
                </a:moveTo>
                <a:lnTo>
                  <a:pt x="25401" y="0"/>
                </a:lnTo>
                <a:lnTo>
                  <a:pt x="25401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 txBox="1"/>
          <p:nvPr/>
        </p:nvSpPr>
        <p:spPr>
          <a:xfrm>
            <a:off x="274320" y="305280"/>
            <a:ext cx="8595360" cy="34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20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IL PRINCIPIO DI ACCOMODAMENTO RAGIONEVOLE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274320" y="960120"/>
            <a:ext cx="8595720" cy="914760"/>
          </a:xfrm>
          <a:custGeom>
            <a:avLst/>
            <a:gdLst/>
            <a:ahLst/>
            <a:rect l="0" t="0" r="r" b="b"/>
            <a:pathLst>
              <a:path w="23877" h="2541">
                <a:moveTo>
                  <a:pt x="0" y="0"/>
                </a:moveTo>
                <a:lnTo>
                  <a:pt x="23877" y="0"/>
                </a:lnTo>
                <a:lnTo>
                  <a:pt x="23877" y="2541"/>
                </a:lnTo>
                <a:lnTo>
                  <a:pt x="0" y="2541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 txBox="1"/>
          <p:nvPr/>
        </p:nvSpPr>
        <p:spPr>
          <a:xfrm>
            <a:off x="502920" y="1030320"/>
            <a:ext cx="813816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DEFINIZIONE (Art. 2 CRPD – Convenzione ONU 2006)</a:t>
            </a:r>
            <a:r>
              <a:rPr b="1" lang="it-IT" sz="1100" strike="noStrike" u="none">
                <a:solidFill>
                  <a:srgbClr val="c49a27"/>
                </a:solidFill>
                <a:effectLst/>
                <a:uFillTx/>
                <a:latin typeface="Calibri-Bold"/>
                <a:ea typeface="Calibri-Bold"/>
              </a:rPr>
              <a:t>: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 txBox="1"/>
          <p:nvPr/>
        </p:nvSpPr>
        <p:spPr>
          <a:xfrm>
            <a:off x="502920" y="1271880"/>
            <a:ext cx="8138160" cy="55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i="1" lang="it-IT" sz="1100" strike="noStrike" u="none">
                <a:solidFill>
                  <a:srgbClr val="ffffff"/>
                </a:solidFill>
                <a:effectLst/>
                <a:uFillTx/>
                <a:latin typeface="Calibri-Italic"/>
                <a:ea typeface="Calibri-Italic"/>
              </a:rPr>
              <a:t>«</a:t>
            </a:r>
            <a:r>
              <a:rPr b="0" i="1" lang="it-IT" sz="1100" strike="noStrike" u="none">
                <a:solidFill>
                  <a:srgbClr val="ffffff"/>
                </a:solidFill>
                <a:effectLst/>
                <a:uFillTx/>
                <a:latin typeface="Calibri-Italic"/>
                <a:ea typeface="Calibri-Italic"/>
              </a:rPr>
              <a:t>Le modifiche e gli adattamenti necessari ed appropriati che non impongano un onere sproporzionato o eccessivo, adottati ove ve ne sia necessità in casi particolari, per garantire alle persone con disabilità il godimento e l'esercizio, su base di uguaglianza con gli altri, di tutti i diritti umani e delle libertà fondamentali</a:t>
            </a:r>
            <a:r>
              <a:rPr b="0" i="1" lang="it-IT" sz="1100" strike="noStrike" u="none">
                <a:solidFill>
                  <a:srgbClr val="ffffff"/>
                </a:solidFill>
                <a:effectLst/>
                <a:uFillTx/>
                <a:latin typeface="Calibri-Italic"/>
                <a:ea typeface="Calibri-Italic"/>
              </a:rPr>
              <a:t>»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228600" y="1965960"/>
            <a:ext cx="2835000" cy="2926440"/>
          </a:xfrm>
          <a:custGeom>
            <a:avLst/>
            <a:gdLst/>
            <a:ahLst/>
            <a:rect l="0" t="0" r="r" b="b"/>
            <a:pathLst>
              <a:path w="7875" h="8129">
                <a:moveTo>
                  <a:pt x="0" y="0"/>
                </a:moveTo>
                <a:lnTo>
                  <a:pt x="7875" y="0"/>
                </a:lnTo>
                <a:lnTo>
                  <a:pt x="7875" y="8129"/>
                </a:lnTo>
                <a:lnTo>
                  <a:pt x="0" y="8129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228600" y="1965960"/>
            <a:ext cx="2835000" cy="411840"/>
          </a:xfrm>
          <a:custGeom>
            <a:avLst/>
            <a:gdLst/>
            <a:ahLst/>
            <a:rect l="0" t="0" r="r" b="b"/>
            <a:pathLst>
              <a:path w="7875" h="1144">
                <a:moveTo>
                  <a:pt x="0" y="0"/>
                </a:moveTo>
                <a:lnTo>
                  <a:pt x="7875" y="0"/>
                </a:lnTo>
                <a:lnTo>
                  <a:pt x="7875" y="1144"/>
                </a:lnTo>
                <a:lnTo>
                  <a:pt x="0" y="1144"/>
                </a:lnTo>
                <a:lnTo>
                  <a:pt x="0" y="0"/>
                </a:ln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 txBox="1"/>
          <p:nvPr/>
        </p:nvSpPr>
        <p:spPr>
          <a:xfrm>
            <a:off x="365760" y="2054160"/>
            <a:ext cx="25603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Parametro Costituzionale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365760" y="2578680"/>
            <a:ext cx="201960" cy="201960"/>
          </a:xfrm>
          <a:custGeom>
            <a:avLst/>
            <a:gdLst/>
            <a:ahLst/>
            <a:rect l="0" t="0" r="r" b="b"/>
            <a:pathLst>
              <a:path w="561" h="561">
                <a:moveTo>
                  <a:pt x="478" y="81"/>
                </a:moveTo>
                <a:cubicBezTo>
                  <a:pt x="588" y="191"/>
                  <a:pt x="588" y="368"/>
                  <a:pt x="478" y="478"/>
                </a:cubicBezTo>
                <a:cubicBezTo>
                  <a:pt x="368" y="588"/>
                  <a:pt x="191" y="588"/>
                  <a:pt x="81" y="478"/>
                </a:cubicBezTo>
                <a:cubicBezTo>
                  <a:pt x="-27" y="368"/>
                  <a:pt x="-27" y="191"/>
                  <a:pt x="81" y="81"/>
                </a:cubicBezTo>
                <a:cubicBezTo>
                  <a:pt x="191" y="-27"/>
                  <a:pt x="368" y="-27"/>
                  <a:pt x="478" y="81"/>
                </a:cubicBez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 txBox="1"/>
          <p:nvPr/>
        </p:nvSpPr>
        <p:spPr>
          <a:xfrm>
            <a:off x="685800" y="2592000"/>
            <a:ext cx="2240280" cy="46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Specificazione del principio di uguaglianza sostanziale (art. 3, c.2, Cost.)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365760" y="3310200"/>
            <a:ext cx="201960" cy="201960"/>
          </a:xfrm>
          <a:custGeom>
            <a:avLst/>
            <a:gdLst/>
            <a:ahLst/>
            <a:rect l="0" t="0" r="r" b="b"/>
            <a:pathLst>
              <a:path w="561" h="561">
                <a:moveTo>
                  <a:pt x="478" y="81"/>
                </a:moveTo>
                <a:cubicBezTo>
                  <a:pt x="588" y="191"/>
                  <a:pt x="588" y="368"/>
                  <a:pt x="478" y="478"/>
                </a:cubicBezTo>
                <a:cubicBezTo>
                  <a:pt x="368" y="588"/>
                  <a:pt x="191" y="588"/>
                  <a:pt x="81" y="478"/>
                </a:cubicBezTo>
                <a:cubicBezTo>
                  <a:pt x="-27" y="368"/>
                  <a:pt x="-27" y="191"/>
                  <a:pt x="81" y="81"/>
                </a:cubicBezTo>
                <a:cubicBezTo>
                  <a:pt x="191" y="-27"/>
                  <a:pt x="368" y="-27"/>
                  <a:pt x="478" y="81"/>
                </a:cubicBez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 txBox="1"/>
          <p:nvPr/>
        </p:nvSpPr>
        <p:spPr>
          <a:xfrm>
            <a:off x="685800" y="3323520"/>
            <a:ext cx="22402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Obbligo per il legislatore di prevedere clausole di esenzione e adattamenti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365760" y="4041720"/>
            <a:ext cx="201960" cy="201960"/>
          </a:xfrm>
          <a:custGeom>
            <a:avLst/>
            <a:gdLst/>
            <a:ahLst/>
            <a:rect l="0" t="0" r="r" b="b"/>
            <a:pathLst>
              <a:path w="561" h="561">
                <a:moveTo>
                  <a:pt x="478" y="81"/>
                </a:moveTo>
                <a:cubicBezTo>
                  <a:pt x="588" y="191"/>
                  <a:pt x="588" y="368"/>
                  <a:pt x="478" y="478"/>
                </a:cubicBezTo>
                <a:cubicBezTo>
                  <a:pt x="368" y="588"/>
                  <a:pt x="191" y="588"/>
                  <a:pt x="81" y="478"/>
                </a:cubicBezTo>
                <a:cubicBezTo>
                  <a:pt x="-27" y="368"/>
                  <a:pt x="-27" y="191"/>
                  <a:pt x="81" y="81"/>
                </a:cubicBezTo>
                <a:cubicBezTo>
                  <a:pt x="191" y="-27"/>
                  <a:pt x="368" y="-27"/>
                  <a:pt x="478" y="81"/>
                </a:cubicBezTo>
                <a:close/>
              </a:path>
            </a:pathLst>
          </a:custGeom>
          <a:solidFill>
            <a:srgbClr val="19295d"/>
          </a:solidFill>
          <a:ln w="12600">
            <a:solidFill>
              <a:srgbClr val="19295d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 txBox="1"/>
          <p:nvPr/>
        </p:nvSpPr>
        <p:spPr>
          <a:xfrm>
            <a:off x="685800" y="4055040"/>
            <a:ext cx="22402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Mancata previsione = violazione del principio di uguaglianza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3200400" y="1965960"/>
            <a:ext cx="2835000" cy="2926440"/>
          </a:xfrm>
          <a:custGeom>
            <a:avLst/>
            <a:gdLst/>
            <a:ahLst/>
            <a:rect l="0" t="0" r="r" b="b"/>
            <a:pathLst>
              <a:path w="7875" h="8129">
                <a:moveTo>
                  <a:pt x="0" y="0"/>
                </a:moveTo>
                <a:lnTo>
                  <a:pt x="7875" y="0"/>
                </a:lnTo>
                <a:lnTo>
                  <a:pt x="7875" y="8129"/>
                </a:lnTo>
                <a:lnTo>
                  <a:pt x="0" y="8129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3200400" y="1965960"/>
            <a:ext cx="2835000" cy="411840"/>
          </a:xfrm>
          <a:custGeom>
            <a:avLst/>
            <a:gdLst/>
            <a:ahLst/>
            <a:rect l="0" t="0" r="r" b="b"/>
            <a:pathLst>
              <a:path w="7875" h="1144">
                <a:moveTo>
                  <a:pt x="0" y="0"/>
                </a:moveTo>
                <a:lnTo>
                  <a:pt x="7875" y="0"/>
                </a:lnTo>
                <a:lnTo>
                  <a:pt x="7875" y="1144"/>
                </a:lnTo>
                <a:lnTo>
                  <a:pt x="0" y="1144"/>
                </a:lnTo>
                <a:lnTo>
                  <a:pt x="0" y="0"/>
                </a:ln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 txBox="1"/>
          <p:nvPr/>
        </p:nvSpPr>
        <p:spPr>
          <a:xfrm>
            <a:off x="3337560" y="2054160"/>
            <a:ext cx="25603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Parametro di Legittimità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3337560" y="2578680"/>
            <a:ext cx="201960" cy="201960"/>
          </a:xfrm>
          <a:custGeom>
            <a:avLst/>
            <a:gdLst/>
            <a:ahLst/>
            <a:rect l="0" t="0" r="r" b="b"/>
            <a:pathLst>
              <a:path w="561" h="561">
                <a:moveTo>
                  <a:pt x="478" y="81"/>
                </a:moveTo>
                <a:cubicBezTo>
                  <a:pt x="588" y="191"/>
                  <a:pt x="588" y="368"/>
                  <a:pt x="478" y="478"/>
                </a:cubicBezTo>
                <a:cubicBezTo>
                  <a:pt x="368" y="588"/>
                  <a:pt x="191" y="588"/>
                  <a:pt x="81" y="478"/>
                </a:cubicBezTo>
                <a:cubicBezTo>
                  <a:pt x="-27" y="368"/>
                  <a:pt x="-27" y="191"/>
                  <a:pt x="81" y="81"/>
                </a:cubicBezTo>
                <a:cubicBezTo>
                  <a:pt x="191" y="-27"/>
                  <a:pt x="368" y="-27"/>
                  <a:pt x="478" y="81"/>
                </a:cubicBez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 txBox="1"/>
          <p:nvPr/>
        </p:nvSpPr>
        <p:spPr>
          <a:xfrm>
            <a:off x="3657600" y="2592000"/>
            <a:ext cx="22402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Specifica i principi di buon andamento, imparzialità e ragionevolezza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3337560" y="3310200"/>
            <a:ext cx="201960" cy="201960"/>
          </a:xfrm>
          <a:custGeom>
            <a:avLst/>
            <a:gdLst/>
            <a:ahLst/>
            <a:rect l="0" t="0" r="r" b="b"/>
            <a:pathLst>
              <a:path w="561" h="561">
                <a:moveTo>
                  <a:pt x="478" y="81"/>
                </a:moveTo>
                <a:cubicBezTo>
                  <a:pt x="588" y="191"/>
                  <a:pt x="588" y="368"/>
                  <a:pt x="478" y="478"/>
                </a:cubicBezTo>
                <a:cubicBezTo>
                  <a:pt x="368" y="588"/>
                  <a:pt x="191" y="588"/>
                  <a:pt x="81" y="478"/>
                </a:cubicBezTo>
                <a:cubicBezTo>
                  <a:pt x="-27" y="368"/>
                  <a:pt x="-27" y="191"/>
                  <a:pt x="81" y="81"/>
                </a:cubicBezTo>
                <a:cubicBezTo>
                  <a:pt x="191" y="-27"/>
                  <a:pt x="368" y="-27"/>
                  <a:pt x="478" y="81"/>
                </a:cubicBez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 txBox="1"/>
          <p:nvPr/>
        </p:nvSpPr>
        <p:spPr>
          <a:xfrm>
            <a:off x="3657600" y="3323520"/>
            <a:ext cx="22402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Il rifiuto non adeguatamente motivato costituisce violazione sindacabile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3337560" y="4041720"/>
            <a:ext cx="201960" cy="201960"/>
          </a:xfrm>
          <a:custGeom>
            <a:avLst/>
            <a:gdLst/>
            <a:ahLst/>
            <a:rect l="0" t="0" r="r" b="b"/>
            <a:pathLst>
              <a:path w="561" h="561">
                <a:moveTo>
                  <a:pt x="478" y="81"/>
                </a:moveTo>
                <a:cubicBezTo>
                  <a:pt x="588" y="191"/>
                  <a:pt x="588" y="368"/>
                  <a:pt x="478" y="478"/>
                </a:cubicBezTo>
                <a:cubicBezTo>
                  <a:pt x="368" y="588"/>
                  <a:pt x="191" y="588"/>
                  <a:pt x="81" y="478"/>
                </a:cubicBezTo>
                <a:cubicBezTo>
                  <a:pt x="-27" y="368"/>
                  <a:pt x="-27" y="191"/>
                  <a:pt x="81" y="81"/>
                </a:cubicBezTo>
                <a:cubicBezTo>
                  <a:pt x="191" y="-27"/>
                  <a:pt x="368" y="-27"/>
                  <a:pt x="478" y="81"/>
                </a:cubicBezTo>
                <a:close/>
              </a:path>
            </a:pathLst>
          </a:custGeom>
          <a:solidFill>
            <a:srgbClr val="8b1919"/>
          </a:solidFill>
          <a:ln w="12600">
            <a:solidFill>
              <a:srgbClr val="8b191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 txBox="1"/>
          <p:nvPr/>
        </p:nvSpPr>
        <p:spPr>
          <a:xfrm>
            <a:off x="3657600" y="4055040"/>
            <a:ext cx="22402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La PA deve proporre accomodamenti alternativi nelle sue motivazioni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6172200" y="1965960"/>
            <a:ext cx="2835000" cy="2926440"/>
          </a:xfrm>
          <a:custGeom>
            <a:avLst/>
            <a:gdLst/>
            <a:ahLst/>
            <a:rect l="0" t="0" r="r" b="b"/>
            <a:pathLst>
              <a:path w="7875" h="8129">
                <a:moveTo>
                  <a:pt x="0" y="0"/>
                </a:moveTo>
                <a:lnTo>
                  <a:pt x="7875" y="0"/>
                </a:lnTo>
                <a:lnTo>
                  <a:pt x="7875" y="8129"/>
                </a:lnTo>
                <a:lnTo>
                  <a:pt x="0" y="8129"/>
                </a:lnTo>
                <a:lnTo>
                  <a:pt x="0" y="0"/>
                </a:lnTo>
                <a:close/>
              </a:path>
            </a:pathLst>
          </a:custGeom>
          <a:solidFill>
            <a:srgbClr val="f3f4f6"/>
          </a:solidFill>
          <a:ln w="12600">
            <a:solidFill>
              <a:srgbClr val="e5e7eb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6172200" y="1965960"/>
            <a:ext cx="2835000" cy="411840"/>
          </a:xfrm>
          <a:custGeom>
            <a:avLst/>
            <a:gdLst/>
            <a:ahLst/>
            <a:rect l="0" t="0" r="r" b="b"/>
            <a:pathLst>
              <a:path w="7875" h="1144">
                <a:moveTo>
                  <a:pt x="0" y="0"/>
                </a:moveTo>
                <a:lnTo>
                  <a:pt x="7875" y="0"/>
                </a:lnTo>
                <a:lnTo>
                  <a:pt x="7875" y="1144"/>
                </a:lnTo>
                <a:lnTo>
                  <a:pt x="0" y="1144"/>
                </a:lnTo>
                <a:lnTo>
                  <a:pt x="0" y="0"/>
                </a:ln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 txBox="1"/>
          <p:nvPr/>
        </p:nvSpPr>
        <p:spPr>
          <a:xfrm>
            <a:off x="6309360" y="2054160"/>
            <a:ext cx="2560320" cy="23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ctr" rtl="1"/>
            <a:r>
              <a:rPr b="1" lang="it-IT" sz="1100" strike="noStrike" u="none">
                <a:solidFill>
                  <a:srgbClr val="ffffff"/>
                </a:solidFill>
                <a:effectLst/>
                <a:uFillTx/>
                <a:latin typeface="Calibri-Bold"/>
                <a:ea typeface="Calibri-Bold"/>
              </a:rPr>
              <a:t>Tecnica Applicativa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6309360" y="2578680"/>
            <a:ext cx="201960" cy="201960"/>
          </a:xfrm>
          <a:custGeom>
            <a:avLst/>
            <a:gdLst/>
            <a:ahLst/>
            <a:rect l="0" t="0" r="r" b="b"/>
            <a:pathLst>
              <a:path w="561" h="561">
                <a:moveTo>
                  <a:pt x="478" y="81"/>
                </a:moveTo>
                <a:cubicBezTo>
                  <a:pt x="588" y="191"/>
                  <a:pt x="588" y="368"/>
                  <a:pt x="478" y="478"/>
                </a:cubicBezTo>
                <a:cubicBezTo>
                  <a:pt x="368" y="588"/>
                  <a:pt x="191" y="588"/>
                  <a:pt x="81" y="478"/>
                </a:cubicBezTo>
                <a:cubicBezTo>
                  <a:pt x="-27" y="368"/>
                  <a:pt x="-27" y="191"/>
                  <a:pt x="81" y="81"/>
                </a:cubicBezTo>
                <a:cubicBezTo>
                  <a:pt x="191" y="-27"/>
                  <a:pt x="368" y="-27"/>
                  <a:pt x="478" y="81"/>
                </a:cubicBez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 txBox="1"/>
          <p:nvPr/>
        </p:nvSpPr>
        <p:spPr>
          <a:xfrm>
            <a:off x="6629400" y="2592000"/>
            <a:ext cx="22402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Carattere a contenuto variabile: soluzione caso per caso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6309360" y="3310200"/>
            <a:ext cx="201960" cy="201960"/>
          </a:xfrm>
          <a:custGeom>
            <a:avLst/>
            <a:gdLst/>
            <a:ahLst/>
            <a:rect l="0" t="0" r="r" b="b"/>
            <a:pathLst>
              <a:path w="561" h="561">
                <a:moveTo>
                  <a:pt x="478" y="81"/>
                </a:moveTo>
                <a:cubicBezTo>
                  <a:pt x="588" y="191"/>
                  <a:pt x="588" y="368"/>
                  <a:pt x="478" y="478"/>
                </a:cubicBezTo>
                <a:cubicBezTo>
                  <a:pt x="368" y="588"/>
                  <a:pt x="191" y="588"/>
                  <a:pt x="81" y="478"/>
                </a:cubicBezTo>
                <a:cubicBezTo>
                  <a:pt x="-27" y="368"/>
                  <a:pt x="-27" y="191"/>
                  <a:pt x="81" y="81"/>
                </a:cubicBezTo>
                <a:cubicBezTo>
                  <a:pt x="191" y="-27"/>
                  <a:pt x="368" y="-27"/>
                  <a:pt x="478" y="81"/>
                </a:cubicBez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 txBox="1"/>
          <p:nvPr/>
        </p:nvSpPr>
        <p:spPr>
          <a:xfrm>
            <a:off x="6629400" y="3323520"/>
            <a:ext cx="22402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Burden test come proporzionalità controllabile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6309360" y="4041720"/>
            <a:ext cx="201960" cy="201960"/>
          </a:xfrm>
          <a:custGeom>
            <a:avLst/>
            <a:gdLst/>
            <a:ahLst/>
            <a:rect l="0" t="0" r="r" b="b"/>
            <a:pathLst>
              <a:path w="561" h="561">
                <a:moveTo>
                  <a:pt x="478" y="81"/>
                </a:moveTo>
                <a:cubicBezTo>
                  <a:pt x="588" y="191"/>
                  <a:pt x="588" y="368"/>
                  <a:pt x="478" y="478"/>
                </a:cubicBezTo>
                <a:cubicBezTo>
                  <a:pt x="368" y="588"/>
                  <a:pt x="191" y="588"/>
                  <a:pt x="81" y="478"/>
                </a:cubicBezTo>
                <a:cubicBezTo>
                  <a:pt x="-27" y="368"/>
                  <a:pt x="-27" y="191"/>
                  <a:pt x="81" y="81"/>
                </a:cubicBezTo>
                <a:cubicBezTo>
                  <a:pt x="191" y="-27"/>
                  <a:pt x="368" y="-27"/>
                  <a:pt x="478" y="81"/>
                </a:cubicBezTo>
                <a:close/>
              </a:path>
            </a:pathLst>
          </a:custGeom>
          <a:solidFill>
            <a:srgbClr val="196d49"/>
          </a:solidFill>
          <a:ln w="12600">
            <a:solidFill>
              <a:srgbClr val="196d49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it-IT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 txBox="1"/>
          <p:nvPr/>
        </p:nvSpPr>
        <p:spPr>
          <a:xfrm>
            <a:off x="6629400" y="4055040"/>
            <a:ext cx="2240280" cy="39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r>
              <a:rPr b="0" lang="it-IT" sz="1000" strike="noStrike" u="none">
                <a:solidFill>
                  <a:srgbClr val="393939"/>
                </a:solidFill>
                <a:effectLst/>
                <a:uFillTx/>
                <a:latin typeface="Calibri"/>
                <a:ea typeface="Calibri"/>
              </a:rPr>
              <a:t>Da concetto difensivo a tecnica ordinaria di garanzia effettiva dei diritti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it-IT</dc:language>
  <cp:lastModifiedBy/>
  <cp:revision>0</cp:revision>
  <dc:subject/>
  <dc:title/>
</cp:coreProperties>
</file>