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60" r:id="rId8"/>
    <p:sldId id="264" r:id="rId9"/>
    <p:sldId id="265" r:id="rId10"/>
    <p:sldId id="266" r:id="rId11"/>
    <p:sldId id="263" r:id="rId12"/>
    <p:sldId id="258" r:id="rId13"/>
    <p:sldId id="280" r:id="rId14"/>
    <p:sldId id="281" r:id="rId15"/>
    <p:sldId id="261" r:id="rId16"/>
    <p:sldId id="262" r:id="rId17"/>
    <p:sldId id="270" r:id="rId18"/>
    <p:sldId id="282" r:id="rId19"/>
    <p:sldId id="279" r:id="rId20"/>
    <p:sldId id="284" r:id="rId21"/>
    <p:sldId id="271" r:id="rId22"/>
    <p:sldId id="272" r:id="rId23"/>
    <p:sldId id="274" r:id="rId24"/>
    <p:sldId id="275" r:id="rId25"/>
    <p:sldId id="283" r:id="rId26"/>
    <p:sldId id="285" r:id="rId27"/>
    <p:sldId id="286" r:id="rId28"/>
    <p:sldId id="287" r:id="rId29"/>
    <p:sldId id="288" r:id="rId30"/>
    <p:sldId id="292" r:id="rId31"/>
    <p:sldId id="290" r:id="rId32"/>
    <p:sldId id="291" r:id="rId33"/>
    <p:sldId id="293" r:id="rId34"/>
    <p:sldId id="294" r:id="rId35"/>
    <p:sldId id="295" r:id="rId36"/>
    <p:sldId id="296" r:id="rId37"/>
    <p:sldId id="267" r:id="rId38"/>
    <p:sldId id="268" r:id="rId39"/>
    <p:sldId id="269" r:id="rId40"/>
    <p:sldId id="276" r:id="rId41"/>
    <p:sldId id="277" r:id="rId4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5" d="100"/>
          <a:sy n="95" d="100"/>
        </p:scale>
        <p:origin x="2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36D486-EEEC-2058-7A00-ED79F56D053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D6BDF5C-5010-7670-8B42-A1C1707BA0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4F84BAF-8EC6-B625-794A-C9CC242F3716}"/>
              </a:ext>
            </a:extLst>
          </p:cNvPr>
          <p:cNvSpPr>
            <a:spLocks noGrp="1"/>
          </p:cNvSpPr>
          <p:nvPr>
            <p:ph type="dt" sz="half" idx="10"/>
          </p:nvPr>
        </p:nvSpPr>
        <p:spPr/>
        <p:txBody>
          <a:bodyPr/>
          <a:lstStyle/>
          <a:p>
            <a:fld id="{053DF022-FD0B-4F4B-9990-BAADA5C2E6CE}" type="datetimeFigureOut">
              <a:rPr lang="it-IT" smtClean="0"/>
              <a:t>20/06/2026</a:t>
            </a:fld>
            <a:endParaRPr lang="it-IT"/>
          </a:p>
        </p:txBody>
      </p:sp>
      <p:sp>
        <p:nvSpPr>
          <p:cNvPr id="5" name="Segnaposto piè di pagina 4">
            <a:extLst>
              <a:ext uri="{FF2B5EF4-FFF2-40B4-BE49-F238E27FC236}">
                <a16:creationId xmlns:a16="http://schemas.microsoft.com/office/drawing/2014/main" id="{7559ED0A-A4FC-8FB6-1417-2114485B21A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CBB7C40-4BE0-488D-7FB3-A051503666B6}"/>
              </a:ext>
            </a:extLst>
          </p:cNvPr>
          <p:cNvSpPr>
            <a:spLocks noGrp="1"/>
          </p:cNvSpPr>
          <p:nvPr>
            <p:ph type="sldNum" sz="quarter" idx="12"/>
          </p:nvPr>
        </p:nvSpPr>
        <p:spPr/>
        <p:txBody>
          <a:bodyPr/>
          <a:lstStyle/>
          <a:p>
            <a:fld id="{3810FF59-3916-46EC-8E64-94590C3EFE73}" type="slidenum">
              <a:rPr lang="it-IT" smtClean="0"/>
              <a:t>‹N›</a:t>
            </a:fld>
            <a:endParaRPr lang="it-IT"/>
          </a:p>
        </p:txBody>
      </p:sp>
    </p:spTree>
    <p:extLst>
      <p:ext uri="{BB962C8B-B14F-4D97-AF65-F5344CB8AC3E}">
        <p14:creationId xmlns:p14="http://schemas.microsoft.com/office/powerpoint/2010/main" val="2996263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59D4CE-1F03-724D-19B6-6EC7A0CA3A4F}"/>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F47D12D-27D9-3F9B-FCCA-AD85BDC4CAA3}"/>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1CEC34A-BAFF-F9A3-E54B-E6B57B0EF79C}"/>
              </a:ext>
            </a:extLst>
          </p:cNvPr>
          <p:cNvSpPr>
            <a:spLocks noGrp="1"/>
          </p:cNvSpPr>
          <p:nvPr>
            <p:ph type="dt" sz="half" idx="10"/>
          </p:nvPr>
        </p:nvSpPr>
        <p:spPr/>
        <p:txBody>
          <a:bodyPr/>
          <a:lstStyle/>
          <a:p>
            <a:fld id="{053DF022-FD0B-4F4B-9990-BAADA5C2E6CE}" type="datetimeFigureOut">
              <a:rPr lang="it-IT" smtClean="0"/>
              <a:t>20/06/2026</a:t>
            </a:fld>
            <a:endParaRPr lang="it-IT"/>
          </a:p>
        </p:txBody>
      </p:sp>
      <p:sp>
        <p:nvSpPr>
          <p:cNvPr id="5" name="Segnaposto piè di pagina 4">
            <a:extLst>
              <a:ext uri="{FF2B5EF4-FFF2-40B4-BE49-F238E27FC236}">
                <a16:creationId xmlns:a16="http://schemas.microsoft.com/office/drawing/2014/main" id="{E9024CFC-D2CB-FD53-E9E6-F666001467E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087D4AE-3E02-C228-0D68-7B011B06BB1A}"/>
              </a:ext>
            </a:extLst>
          </p:cNvPr>
          <p:cNvSpPr>
            <a:spLocks noGrp="1"/>
          </p:cNvSpPr>
          <p:nvPr>
            <p:ph type="sldNum" sz="quarter" idx="12"/>
          </p:nvPr>
        </p:nvSpPr>
        <p:spPr/>
        <p:txBody>
          <a:bodyPr/>
          <a:lstStyle/>
          <a:p>
            <a:fld id="{3810FF59-3916-46EC-8E64-94590C3EFE73}" type="slidenum">
              <a:rPr lang="it-IT" smtClean="0"/>
              <a:t>‹N›</a:t>
            </a:fld>
            <a:endParaRPr lang="it-IT"/>
          </a:p>
        </p:txBody>
      </p:sp>
    </p:spTree>
    <p:extLst>
      <p:ext uri="{BB962C8B-B14F-4D97-AF65-F5344CB8AC3E}">
        <p14:creationId xmlns:p14="http://schemas.microsoft.com/office/powerpoint/2010/main" val="1326722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3730C3AC-4D0F-64DC-50A8-810ACDABE76F}"/>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142CE89-0368-D310-87D5-EFE0DA225103}"/>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E1E8D41-F357-B12E-92AE-FCD1884483C5}"/>
              </a:ext>
            </a:extLst>
          </p:cNvPr>
          <p:cNvSpPr>
            <a:spLocks noGrp="1"/>
          </p:cNvSpPr>
          <p:nvPr>
            <p:ph type="dt" sz="half" idx="10"/>
          </p:nvPr>
        </p:nvSpPr>
        <p:spPr/>
        <p:txBody>
          <a:bodyPr/>
          <a:lstStyle/>
          <a:p>
            <a:fld id="{053DF022-FD0B-4F4B-9990-BAADA5C2E6CE}" type="datetimeFigureOut">
              <a:rPr lang="it-IT" smtClean="0"/>
              <a:t>20/06/2026</a:t>
            </a:fld>
            <a:endParaRPr lang="it-IT"/>
          </a:p>
        </p:txBody>
      </p:sp>
      <p:sp>
        <p:nvSpPr>
          <p:cNvPr id="5" name="Segnaposto piè di pagina 4">
            <a:extLst>
              <a:ext uri="{FF2B5EF4-FFF2-40B4-BE49-F238E27FC236}">
                <a16:creationId xmlns:a16="http://schemas.microsoft.com/office/drawing/2014/main" id="{C8A0BFE7-1873-37CA-9589-63CCD338B3F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BF1EE72-79AD-6CC9-AE47-EDAB9F05A1EE}"/>
              </a:ext>
            </a:extLst>
          </p:cNvPr>
          <p:cNvSpPr>
            <a:spLocks noGrp="1"/>
          </p:cNvSpPr>
          <p:nvPr>
            <p:ph type="sldNum" sz="quarter" idx="12"/>
          </p:nvPr>
        </p:nvSpPr>
        <p:spPr/>
        <p:txBody>
          <a:bodyPr/>
          <a:lstStyle/>
          <a:p>
            <a:fld id="{3810FF59-3916-46EC-8E64-94590C3EFE73}" type="slidenum">
              <a:rPr lang="it-IT" smtClean="0"/>
              <a:t>‹N›</a:t>
            </a:fld>
            <a:endParaRPr lang="it-IT"/>
          </a:p>
        </p:txBody>
      </p:sp>
    </p:spTree>
    <p:extLst>
      <p:ext uri="{BB962C8B-B14F-4D97-AF65-F5344CB8AC3E}">
        <p14:creationId xmlns:p14="http://schemas.microsoft.com/office/powerpoint/2010/main" val="109606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0C4F19-F77A-835B-7C86-6AD3E602333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D5917D1-6AAE-6756-AA2B-43E3F8C5696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CC1F496-F7BC-B590-B04D-7755D0DC3612}"/>
              </a:ext>
            </a:extLst>
          </p:cNvPr>
          <p:cNvSpPr>
            <a:spLocks noGrp="1"/>
          </p:cNvSpPr>
          <p:nvPr>
            <p:ph type="dt" sz="half" idx="10"/>
          </p:nvPr>
        </p:nvSpPr>
        <p:spPr/>
        <p:txBody>
          <a:bodyPr/>
          <a:lstStyle/>
          <a:p>
            <a:fld id="{053DF022-FD0B-4F4B-9990-BAADA5C2E6CE}" type="datetimeFigureOut">
              <a:rPr lang="it-IT" smtClean="0"/>
              <a:t>20/06/2026</a:t>
            </a:fld>
            <a:endParaRPr lang="it-IT"/>
          </a:p>
        </p:txBody>
      </p:sp>
      <p:sp>
        <p:nvSpPr>
          <p:cNvPr id="5" name="Segnaposto piè di pagina 4">
            <a:extLst>
              <a:ext uri="{FF2B5EF4-FFF2-40B4-BE49-F238E27FC236}">
                <a16:creationId xmlns:a16="http://schemas.microsoft.com/office/drawing/2014/main" id="{ED2BB688-8079-0608-EC91-2A37DD5D627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DE7EAB7-8337-21D7-48D0-9141717C713B}"/>
              </a:ext>
            </a:extLst>
          </p:cNvPr>
          <p:cNvSpPr>
            <a:spLocks noGrp="1"/>
          </p:cNvSpPr>
          <p:nvPr>
            <p:ph type="sldNum" sz="quarter" idx="12"/>
          </p:nvPr>
        </p:nvSpPr>
        <p:spPr/>
        <p:txBody>
          <a:bodyPr/>
          <a:lstStyle/>
          <a:p>
            <a:fld id="{3810FF59-3916-46EC-8E64-94590C3EFE73}" type="slidenum">
              <a:rPr lang="it-IT" smtClean="0"/>
              <a:t>‹N›</a:t>
            </a:fld>
            <a:endParaRPr lang="it-IT"/>
          </a:p>
        </p:txBody>
      </p:sp>
    </p:spTree>
    <p:extLst>
      <p:ext uri="{BB962C8B-B14F-4D97-AF65-F5344CB8AC3E}">
        <p14:creationId xmlns:p14="http://schemas.microsoft.com/office/powerpoint/2010/main" val="4104573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9F1C8E-EE6D-BB04-AADB-D17533FBFF07}"/>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1A8DD0D5-ADC5-3A31-BF5F-1176B8CC297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6CE2C6F9-48F8-E41B-AB6D-14323BC5FC17}"/>
              </a:ext>
            </a:extLst>
          </p:cNvPr>
          <p:cNvSpPr>
            <a:spLocks noGrp="1"/>
          </p:cNvSpPr>
          <p:nvPr>
            <p:ph type="dt" sz="half" idx="10"/>
          </p:nvPr>
        </p:nvSpPr>
        <p:spPr/>
        <p:txBody>
          <a:bodyPr/>
          <a:lstStyle/>
          <a:p>
            <a:fld id="{053DF022-FD0B-4F4B-9990-BAADA5C2E6CE}" type="datetimeFigureOut">
              <a:rPr lang="it-IT" smtClean="0"/>
              <a:t>20/06/2026</a:t>
            </a:fld>
            <a:endParaRPr lang="it-IT"/>
          </a:p>
        </p:txBody>
      </p:sp>
      <p:sp>
        <p:nvSpPr>
          <p:cNvPr id="5" name="Segnaposto piè di pagina 4">
            <a:extLst>
              <a:ext uri="{FF2B5EF4-FFF2-40B4-BE49-F238E27FC236}">
                <a16:creationId xmlns:a16="http://schemas.microsoft.com/office/drawing/2014/main" id="{8CA4B47C-7A7C-5D42-4D16-9FCD9327211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92D50E0-FF12-B0DE-D1BC-2D68AE6A9148}"/>
              </a:ext>
            </a:extLst>
          </p:cNvPr>
          <p:cNvSpPr>
            <a:spLocks noGrp="1"/>
          </p:cNvSpPr>
          <p:nvPr>
            <p:ph type="sldNum" sz="quarter" idx="12"/>
          </p:nvPr>
        </p:nvSpPr>
        <p:spPr/>
        <p:txBody>
          <a:bodyPr/>
          <a:lstStyle/>
          <a:p>
            <a:fld id="{3810FF59-3916-46EC-8E64-94590C3EFE73}" type="slidenum">
              <a:rPr lang="it-IT" smtClean="0"/>
              <a:t>‹N›</a:t>
            </a:fld>
            <a:endParaRPr lang="it-IT"/>
          </a:p>
        </p:txBody>
      </p:sp>
    </p:spTree>
    <p:extLst>
      <p:ext uri="{BB962C8B-B14F-4D97-AF65-F5344CB8AC3E}">
        <p14:creationId xmlns:p14="http://schemas.microsoft.com/office/powerpoint/2010/main" val="2244718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1A8921-07A4-5DFE-29F9-03136B182AD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A8F94D-1D71-6F4A-399F-EB2E3047D38C}"/>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F80D8F1F-39B9-F0EA-48BA-E614B188872E}"/>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C399F58-2E53-290F-5305-70F8F5878E30}"/>
              </a:ext>
            </a:extLst>
          </p:cNvPr>
          <p:cNvSpPr>
            <a:spLocks noGrp="1"/>
          </p:cNvSpPr>
          <p:nvPr>
            <p:ph type="dt" sz="half" idx="10"/>
          </p:nvPr>
        </p:nvSpPr>
        <p:spPr/>
        <p:txBody>
          <a:bodyPr/>
          <a:lstStyle/>
          <a:p>
            <a:fld id="{053DF022-FD0B-4F4B-9990-BAADA5C2E6CE}" type="datetimeFigureOut">
              <a:rPr lang="it-IT" smtClean="0"/>
              <a:t>20/06/2026</a:t>
            </a:fld>
            <a:endParaRPr lang="it-IT"/>
          </a:p>
        </p:txBody>
      </p:sp>
      <p:sp>
        <p:nvSpPr>
          <p:cNvPr id="6" name="Segnaposto piè di pagina 5">
            <a:extLst>
              <a:ext uri="{FF2B5EF4-FFF2-40B4-BE49-F238E27FC236}">
                <a16:creationId xmlns:a16="http://schemas.microsoft.com/office/drawing/2014/main" id="{CF465039-245F-9274-CD40-0B7548E355B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0B238BE-ACA6-0233-A6D9-20D469EE57EB}"/>
              </a:ext>
            </a:extLst>
          </p:cNvPr>
          <p:cNvSpPr>
            <a:spLocks noGrp="1"/>
          </p:cNvSpPr>
          <p:nvPr>
            <p:ph type="sldNum" sz="quarter" idx="12"/>
          </p:nvPr>
        </p:nvSpPr>
        <p:spPr/>
        <p:txBody>
          <a:bodyPr/>
          <a:lstStyle/>
          <a:p>
            <a:fld id="{3810FF59-3916-46EC-8E64-94590C3EFE73}" type="slidenum">
              <a:rPr lang="it-IT" smtClean="0"/>
              <a:t>‹N›</a:t>
            </a:fld>
            <a:endParaRPr lang="it-IT"/>
          </a:p>
        </p:txBody>
      </p:sp>
    </p:spTree>
    <p:extLst>
      <p:ext uri="{BB962C8B-B14F-4D97-AF65-F5344CB8AC3E}">
        <p14:creationId xmlns:p14="http://schemas.microsoft.com/office/powerpoint/2010/main" val="4142766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9D76B6-CB9F-3191-4AE5-0DE8B502B66A}"/>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0E24DB4-867C-0049-BCA8-FA29650239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FF0DEB2E-C05B-353E-D397-66F3F0085F44}"/>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404FA76-23FA-5BE6-4120-FF26203D23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26B07F0D-90DA-4FF8-3ED6-F92062979F46}"/>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1CAB57D-62A2-95C0-7500-85A294915C69}"/>
              </a:ext>
            </a:extLst>
          </p:cNvPr>
          <p:cNvSpPr>
            <a:spLocks noGrp="1"/>
          </p:cNvSpPr>
          <p:nvPr>
            <p:ph type="dt" sz="half" idx="10"/>
          </p:nvPr>
        </p:nvSpPr>
        <p:spPr/>
        <p:txBody>
          <a:bodyPr/>
          <a:lstStyle/>
          <a:p>
            <a:fld id="{053DF022-FD0B-4F4B-9990-BAADA5C2E6CE}" type="datetimeFigureOut">
              <a:rPr lang="it-IT" smtClean="0"/>
              <a:t>20/06/2026</a:t>
            </a:fld>
            <a:endParaRPr lang="it-IT"/>
          </a:p>
        </p:txBody>
      </p:sp>
      <p:sp>
        <p:nvSpPr>
          <p:cNvPr id="8" name="Segnaposto piè di pagina 7">
            <a:extLst>
              <a:ext uri="{FF2B5EF4-FFF2-40B4-BE49-F238E27FC236}">
                <a16:creationId xmlns:a16="http://schemas.microsoft.com/office/drawing/2014/main" id="{46580BB8-2F6B-8C44-07FA-7E57E7F65549}"/>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BEE51032-A504-3EEB-D254-BCD63FB65488}"/>
              </a:ext>
            </a:extLst>
          </p:cNvPr>
          <p:cNvSpPr>
            <a:spLocks noGrp="1"/>
          </p:cNvSpPr>
          <p:nvPr>
            <p:ph type="sldNum" sz="quarter" idx="12"/>
          </p:nvPr>
        </p:nvSpPr>
        <p:spPr/>
        <p:txBody>
          <a:bodyPr/>
          <a:lstStyle/>
          <a:p>
            <a:fld id="{3810FF59-3916-46EC-8E64-94590C3EFE73}" type="slidenum">
              <a:rPr lang="it-IT" smtClean="0"/>
              <a:t>‹N›</a:t>
            </a:fld>
            <a:endParaRPr lang="it-IT"/>
          </a:p>
        </p:txBody>
      </p:sp>
    </p:spTree>
    <p:extLst>
      <p:ext uri="{BB962C8B-B14F-4D97-AF65-F5344CB8AC3E}">
        <p14:creationId xmlns:p14="http://schemas.microsoft.com/office/powerpoint/2010/main" val="3345080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A286B1-CBC6-E2B8-ED41-1797BD42C7E5}"/>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BB68B50-0C11-2015-30D8-E5580E4FC165}"/>
              </a:ext>
            </a:extLst>
          </p:cNvPr>
          <p:cNvSpPr>
            <a:spLocks noGrp="1"/>
          </p:cNvSpPr>
          <p:nvPr>
            <p:ph type="dt" sz="half" idx="10"/>
          </p:nvPr>
        </p:nvSpPr>
        <p:spPr/>
        <p:txBody>
          <a:bodyPr/>
          <a:lstStyle/>
          <a:p>
            <a:fld id="{053DF022-FD0B-4F4B-9990-BAADA5C2E6CE}" type="datetimeFigureOut">
              <a:rPr lang="it-IT" smtClean="0"/>
              <a:t>20/06/2026</a:t>
            </a:fld>
            <a:endParaRPr lang="it-IT"/>
          </a:p>
        </p:txBody>
      </p:sp>
      <p:sp>
        <p:nvSpPr>
          <p:cNvPr id="4" name="Segnaposto piè di pagina 3">
            <a:extLst>
              <a:ext uri="{FF2B5EF4-FFF2-40B4-BE49-F238E27FC236}">
                <a16:creationId xmlns:a16="http://schemas.microsoft.com/office/drawing/2014/main" id="{0F179596-C66B-C732-4279-E407A73EE9CD}"/>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98266CD4-F07F-ED15-C620-5CC7E9686B0B}"/>
              </a:ext>
            </a:extLst>
          </p:cNvPr>
          <p:cNvSpPr>
            <a:spLocks noGrp="1"/>
          </p:cNvSpPr>
          <p:nvPr>
            <p:ph type="sldNum" sz="quarter" idx="12"/>
          </p:nvPr>
        </p:nvSpPr>
        <p:spPr/>
        <p:txBody>
          <a:bodyPr/>
          <a:lstStyle/>
          <a:p>
            <a:fld id="{3810FF59-3916-46EC-8E64-94590C3EFE73}" type="slidenum">
              <a:rPr lang="it-IT" smtClean="0"/>
              <a:t>‹N›</a:t>
            </a:fld>
            <a:endParaRPr lang="it-IT"/>
          </a:p>
        </p:txBody>
      </p:sp>
    </p:spTree>
    <p:extLst>
      <p:ext uri="{BB962C8B-B14F-4D97-AF65-F5344CB8AC3E}">
        <p14:creationId xmlns:p14="http://schemas.microsoft.com/office/powerpoint/2010/main" val="231544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4C80AA1-9306-A522-1D98-F75CD1A20AD7}"/>
              </a:ext>
            </a:extLst>
          </p:cNvPr>
          <p:cNvSpPr>
            <a:spLocks noGrp="1"/>
          </p:cNvSpPr>
          <p:nvPr>
            <p:ph type="dt" sz="half" idx="10"/>
          </p:nvPr>
        </p:nvSpPr>
        <p:spPr/>
        <p:txBody>
          <a:bodyPr/>
          <a:lstStyle/>
          <a:p>
            <a:fld id="{053DF022-FD0B-4F4B-9990-BAADA5C2E6CE}" type="datetimeFigureOut">
              <a:rPr lang="it-IT" smtClean="0"/>
              <a:t>20/06/2026</a:t>
            </a:fld>
            <a:endParaRPr lang="it-IT"/>
          </a:p>
        </p:txBody>
      </p:sp>
      <p:sp>
        <p:nvSpPr>
          <p:cNvPr id="3" name="Segnaposto piè di pagina 2">
            <a:extLst>
              <a:ext uri="{FF2B5EF4-FFF2-40B4-BE49-F238E27FC236}">
                <a16:creationId xmlns:a16="http://schemas.microsoft.com/office/drawing/2014/main" id="{FE29B2B7-243F-6FD5-A12A-4154712D0D9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CC0C136A-DBBB-1B6A-A6D0-4BF5DC58FB77}"/>
              </a:ext>
            </a:extLst>
          </p:cNvPr>
          <p:cNvSpPr>
            <a:spLocks noGrp="1"/>
          </p:cNvSpPr>
          <p:nvPr>
            <p:ph type="sldNum" sz="quarter" idx="12"/>
          </p:nvPr>
        </p:nvSpPr>
        <p:spPr/>
        <p:txBody>
          <a:bodyPr/>
          <a:lstStyle/>
          <a:p>
            <a:fld id="{3810FF59-3916-46EC-8E64-94590C3EFE73}" type="slidenum">
              <a:rPr lang="it-IT" smtClean="0"/>
              <a:t>‹N›</a:t>
            </a:fld>
            <a:endParaRPr lang="it-IT"/>
          </a:p>
        </p:txBody>
      </p:sp>
    </p:spTree>
    <p:extLst>
      <p:ext uri="{BB962C8B-B14F-4D97-AF65-F5344CB8AC3E}">
        <p14:creationId xmlns:p14="http://schemas.microsoft.com/office/powerpoint/2010/main" val="4220271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B9B616-A329-BA70-2055-1F82BC214B9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B801595-DC8A-9E9D-4E89-C55C660750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00DD5C7-D45D-5B51-5958-07A348BB29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7D821CF-24B0-773F-13B7-0A8193FED00A}"/>
              </a:ext>
            </a:extLst>
          </p:cNvPr>
          <p:cNvSpPr>
            <a:spLocks noGrp="1"/>
          </p:cNvSpPr>
          <p:nvPr>
            <p:ph type="dt" sz="half" idx="10"/>
          </p:nvPr>
        </p:nvSpPr>
        <p:spPr/>
        <p:txBody>
          <a:bodyPr/>
          <a:lstStyle/>
          <a:p>
            <a:fld id="{053DF022-FD0B-4F4B-9990-BAADA5C2E6CE}" type="datetimeFigureOut">
              <a:rPr lang="it-IT" smtClean="0"/>
              <a:t>20/06/2026</a:t>
            </a:fld>
            <a:endParaRPr lang="it-IT"/>
          </a:p>
        </p:txBody>
      </p:sp>
      <p:sp>
        <p:nvSpPr>
          <p:cNvPr id="6" name="Segnaposto piè di pagina 5">
            <a:extLst>
              <a:ext uri="{FF2B5EF4-FFF2-40B4-BE49-F238E27FC236}">
                <a16:creationId xmlns:a16="http://schemas.microsoft.com/office/drawing/2014/main" id="{C0DC9C83-7AF1-56DE-CA3D-466090BEF69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B62B064-A6FD-B90E-50C8-1F37636CD218}"/>
              </a:ext>
            </a:extLst>
          </p:cNvPr>
          <p:cNvSpPr>
            <a:spLocks noGrp="1"/>
          </p:cNvSpPr>
          <p:nvPr>
            <p:ph type="sldNum" sz="quarter" idx="12"/>
          </p:nvPr>
        </p:nvSpPr>
        <p:spPr/>
        <p:txBody>
          <a:bodyPr/>
          <a:lstStyle/>
          <a:p>
            <a:fld id="{3810FF59-3916-46EC-8E64-94590C3EFE73}" type="slidenum">
              <a:rPr lang="it-IT" smtClean="0"/>
              <a:t>‹N›</a:t>
            </a:fld>
            <a:endParaRPr lang="it-IT"/>
          </a:p>
        </p:txBody>
      </p:sp>
    </p:spTree>
    <p:extLst>
      <p:ext uri="{BB962C8B-B14F-4D97-AF65-F5344CB8AC3E}">
        <p14:creationId xmlns:p14="http://schemas.microsoft.com/office/powerpoint/2010/main" val="1505779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7478D6-B16C-BD40-CBAF-905C8A582FA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28B3BBC-532E-A543-AAC5-5817657FE8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9BDD1D4D-ADB5-E1E0-EA42-3D779754E5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81F33A5-C582-B359-5974-77841A12219D}"/>
              </a:ext>
            </a:extLst>
          </p:cNvPr>
          <p:cNvSpPr>
            <a:spLocks noGrp="1"/>
          </p:cNvSpPr>
          <p:nvPr>
            <p:ph type="dt" sz="half" idx="10"/>
          </p:nvPr>
        </p:nvSpPr>
        <p:spPr/>
        <p:txBody>
          <a:bodyPr/>
          <a:lstStyle/>
          <a:p>
            <a:fld id="{053DF022-FD0B-4F4B-9990-BAADA5C2E6CE}" type="datetimeFigureOut">
              <a:rPr lang="it-IT" smtClean="0"/>
              <a:t>20/06/2026</a:t>
            </a:fld>
            <a:endParaRPr lang="it-IT"/>
          </a:p>
        </p:txBody>
      </p:sp>
      <p:sp>
        <p:nvSpPr>
          <p:cNvPr id="6" name="Segnaposto piè di pagina 5">
            <a:extLst>
              <a:ext uri="{FF2B5EF4-FFF2-40B4-BE49-F238E27FC236}">
                <a16:creationId xmlns:a16="http://schemas.microsoft.com/office/drawing/2014/main" id="{EFCF7E6E-4092-76E3-F81A-E956E7DC9F4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101650A-BA9B-655A-E60A-15FEAB04E4C2}"/>
              </a:ext>
            </a:extLst>
          </p:cNvPr>
          <p:cNvSpPr>
            <a:spLocks noGrp="1"/>
          </p:cNvSpPr>
          <p:nvPr>
            <p:ph type="sldNum" sz="quarter" idx="12"/>
          </p:nvPr>
        </p:nvSpPr>
        <p:spPr/>
        <p:txBody>
          <a:bodyPr/>
          <a:lstStyle/>
          <a:p>
            <a:fld id="{3810FF59-3916-46EC-8E64-94590C3EFE73}" type="slidenum">
              <a:rPr lang="it-IT" smtClean="0"/>
              <a:t>‹N›</a:t>
            </a:fld>
            <a:endParaRPr lang="it-IT"/>
          </a:p>
        </p:txBody>
      </p:sp>
    </p:spTree>
    <p:extLst>
      <p:ext uri="{BB962C8B-B14F-4D97-AF65-F5344CB8AC3E}">
        <p14:creationId xmlns:p14="http://schemas.microsoft.com/office/powerpoint/2010/main" val="13217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9E7835A6-2822-37BC-447F-6C5334690C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F9782BA-D80B-4AB1-C372-A5F783389F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0860A84-EBD2-B817-2051-58EAE7281A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53DF022-FD0B-4F4B-9990-BAADA5C2E6CE}" type="datetimeFigureOut">
              <a:rPr lang="it-IT" smtClean="0"/>
              <a:t>20/06/2026</a:t>
            </a:fld>
            <a:endParaRPr lang="it-IT"/>
          </a:p>
        </p:txBody>
      </p:sp>
      <p:sp>
        <p:nvSpPr>
          <p:cNvPr id="5" name="Segnaposto piè di pagina 4">
            <a:extLst>
              <a:ext uri="{FF2B5EF4-FFF2-40B4-BE49-F238E27FC236}">
                <a16:creationId xmlns:a16="http://schemas.microsoft.com/office/drawing/2014/main" id="{0FB2CFC6-7238-9E21-EA1A-0D795D3A57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87F5D6CC-07E3-7E10-812C-F877E7063F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810FF59-3916-46EC-8E64-94590C3EFE73}" type="slidenum">
              <a:rPr lang="it-IT" smtClean="0"/>
              <a:t>‹N›</a:t>
            </a:fld>
            <a:endParaRPr lang="it-IT"/>
          </a:p>
        </p:txBody>
      </p:sp>
    </p:spTree>
    <p:extLst>
      <p:ext uri="{BB962C8B-B14F-4D97-AF65-F5344CB8AC3E}">
        <p14:creationId xmlns:p14="http://schemas.microsoft.com/office/powerpoint/2010/main" val="35117415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35B688-F78A-E8B7-9096-A08ACEE4F7C7}"/>
              </a:ext>
            </a:extLst>
          </p:cNvPr>
          <p:cNvSpPr>
            <a:spLocks noGrp="1"/>
          </p:cNvSpPr>
          <p:nvPr>
            <p:ph type="ctrTitle"/>
          </p:nvPr>
        </p:nvSpPr>
        <p:spPr>
          <a:xfrm>
            <a:off x="1524000" y="845389"/>
            <a:ext cx="9144000" cy="491705"/>
          </a:xfrm>
        </p:spPr>
        <p:txBody>
          <a:bodyPr>
            <a:normAutofit/>
          </a:bodyPr>
          <a:lstStyle/>
          <a:p>
            <a:r>
              <a:rPr lang="it-IT" sz="2400" b="1" dirty="0"/>
              <a:t>CONVERSIONE DELLE AZIONI</a:t>
            </a:r>
          </a:p>
        </p:txBody>
      </p:sp>
      <p:sp>
        <p:nvSpPr>
          <p:cNvPr id="3" name="Sottotitolo 2">
            <a:extLst>
              <a:ext uri="{FF2B5EF4-FFF2-40B4-BE49-F238E27FC236}">
                <a16:creationId xmlns:a16="http://schemas.microsoft.com/office/drawing/2014/main" id="{BD790F64-1B6B-B552-1454-90260A230BF8}"/>
              </a:ext>
            </a:extLst>
          </p:cNvPr>
          <p:cNvSpPr>
            <a:spLocks noGrp="1"/>
          </p:cNvSpPr>
          <p:nvPr>
            <p:ph type="subTitle" idx="1"/>
          </p:nvPr>
        </p:nvSpPr>
        <p:spPr>
          <a:xfrm>
            <a:off x="1524000" y="1500997"/>
            <a:ext cx="9144000" cy="4157932"/>
          </a:xfrm>
        </p:spPr>
        <p:txBody>
          <a:bodyPr>
            <a:normAutofit/>
          </a:bodyPr>
          <a:lstStyle/>
          <a:p>
            <a:r>
              <a:rPr lang="it-IT" b="1" dirty="0"/>
              <a:t>ART. 32 C.P.A. </a:t>
            </a:r>
          </a:p>
          <a:p>
            <a:pPr algn="just"/>
            <a:r>
              <a:rPr lang="it-IT" dirty="0"/>
              <a:t>COMMA 1</a:t>
            </a:r>
            <a:r>
              <a:rPr lang="it-IT"/>
              <a:t>, cpv: </a:t>
            </a:r>
            <a:r>
              <a:rPr lang="it-IT" dirty="0"/>
              <a:t>Se le azioni sono soggette a riti diversi, si applica quello ordinario, salvo quanto previsto dal Titolo V del Libro IV.</a:t>
            </a:r>
          </a:p>
          <a:p>
            <a:pPr algn="just"/>
            <a:endParaRPr lang="it-IT" dirty="0"/>
          </a:p>
          <a:p>
            <a:pPr algn="just"/>
            <a:r>
              <a:rPr lang="it-IT" dirty="0"/>
              <a:t>COMMA 2: Il giudice qualifica l'azione proposta in base ai suoi elementi sostanziali. Sussistendone i presupposti il giudice può sempre disporre la conversione delle azioni.</a:t>
            </a:r>
          </a:p>
          <a:p>
            <a:pPr algn="just"/>
            <a:endParaRPr lang="it-IT" dirty="0"/>
          </a:p>
          <a:p>
            <a:pPr algn="just"/>
            <a:endParaRPr lang="it-IT" dirty="0"/>
          </a:p>
        </p:txBody>
      </p:sp>
    </p:spTree>
    <p:extLst>
      <p:ext uri="{BB962C8B-B14F-4D97-AF65-F5344CB8AC3E}">
        <p14:creationId xmlns:p14="http://schemas.microsoft.com/office/powerpoint/2010/main" val="793146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1113124C-B6EC-AA59-DB11-7EF5099D224F}"/>
              </a:ext>
            </a:extLst>
          </p:cNvPr>
          <p:cNvSpPr txBox="1"/>
          <p:nvPr/>
        </p:nvSpPr>
        <p:spPr>
          <a:xfrm>
            <a:off x="733697" y="277031"/>
            <a:ext cx="10724606" cy="2031325"/>
          </a:xfrm>
          <a:prstGeom prst="rect">
            <a:avLst/>
          </a:prstGeom>
          <a:noFill/>
        </p:spPr>
        <p:txBody>
          <a:bodyPr wrap="square" rtlCol="0">
            <a:spAutoFit/>
          </a:bodyPr>
          <a:lstStyle/>
          <a:p>
            <a:pPr algn="just"/>
            <a:r>
              <a:rPr lang="it-IT" dirty="0"/>
              <a:t>Solo nel caso in cui dal giudicato scaturisca un obbligo così puntuale da non lasciare margini di discrezionalità in sede di rinnovazione, l'assunzione di provvedimenti in violazione di tale obbligo può essere fatta valere con il giudizio di ottemperanza, o nell'ambito dello stesso; se invece rimangono margini di discrezionalità, in cui sono stati esternati ulteriori e diversi motivi negativi, si è al di fuori dello spazio coperto dalla sentenza e gli atti successivamente emanati dalla P.A., pur riferiti ad un'attività rinnovata ora per allora, sono soggetti all'ordinario regime di impugnazione, in quanto è configurabile solo un vizio di legittimità, rilevabile e prospettabile nelle sedi proprie.</a:t>
            </a:r>
          </a:p>
        </p:txBody>
      </p:sp>
    </p:spTree>
    <p:extLst>
      <p:ext uri="{BB962C8B-B14F-4D97-AF65-F5344CB8AC3E}">
        <p14:creationId xmlns:p14="http://schemas.microsoft.com/office/powerpoint/2010/main" val="2757942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9F3FF82-37EE-7005-FD73-56C095285FC1}"/>
              </a:ext>
            </a:extLst>
          </p:cNvPr>
          <p:cNvSpPr txBox="1"/>
          <p:nvPr/>
        </p:nvSpPr>
        <p:spPr>
          <a:xfrm>
            <a:off x="248653" y="393032"/>
            <a:ext cx="11558336" cy="5632311"/>
          </a:xfrm>
          <a:prstGeom prst="rect">
            <a:avLst/>
          </a:prstGeom>
          <a:noFill/>
        </p:spPr>
        <p:txBody>
          <a:bodyPr wrap="square" rtlCol="0">
            <a:spAutoFit/>
          </a:bodyPr>
          <a:lstStyle/>
          <a:p>
            <a:r>
              <a:rPr lang="it-IT" b="1" dirty="0"/>
              <a:t>II. IN GENERALE </a:t>
            </a:r>
          </a:p>
          <a:p>
            <a:endParaRPr lang="it-IT" dirty="0"/>
          </a:p>
          <a:p>
            <a:pPr algn="just"/>
            <a:r>
              <a:rPr lang="it-IT" dirty="0"/>
              <a:t>Quando l'Amministrazione rinnova l'esercizio delle sue funzioni dopo l'annullamento di un atto operato dal giudice amministrativo, l'interessato che si duole (anche) delle nuove conclusioni raggiunte dall'amministrazione può proporre un </a:t>
            </a:r>
            <a:r>
              <a:rPr lang="it-IT" b="1" dirty="0"/>
              <a:t>unico giudizio davanti al GIUDICE DELL'OTTEMPERANZA</a:t>
            </a:r>
            <a:r>
              <a:rPr lang="it-IT" dirty="0"/>
              <a:t>, lamentando la violazione o elusione del giudicato ovvero la presenza di nuovi vizi di legittimità nella rinnovata determinazione; </a:t>
            </a:r>
          </a:p>
          <a:p>
            <a:pPr algn="just"/>
            <a:endParaRPr lang="it-IT" dirty="0"/>
          </a:p>
          <a:p>
            <a:pPr algn="just"/>
            <a:r>
              <a:rPr lang="it-IT" dirty="0"/>
              <a:t>il </a:t>
            </a:r>
            <a:r>
              <a:rPr lang="it-IT" b="1" dirty="0"/>
              <a:t>giudice dell'ottemperanza </a:t>
            </a:r>
            <a:r>
              <a:rPr lang="it-IT" dirty="0"/>
              <a:t>è quindi chiamato, in primo luogo, a </a:t>
            </a:r>
            <a:r>
              <a:rPr lang="it-IT" b="1" dirty="0"/>
              <a:t>qualificare le domande prospettate</a:t>
            </a:r>
            <a:r>
              <a:rPr lang="it-IT" dirty="0"/>
              <a:t>, distinguendo quelle attinenti propriamente all'ottemperanza da quelle che invece hanno a che fare con il prosieguo dell'azione amministrativa, traendone le necessarie conseguenze quanto al rito ed ai poteri decisori; </a:t>
            </a:r>
          </a:p>
          <a:p>
            <a:pPr algn="just"/>
            <a:endParaRPr lang="it-IT" dirty="0"/>
          </a:p>
          <a:p>
            <a:pPr algn="just"/>
            <a:r>
              <a:rPr lang="it-IT" dirty="0"/>
              <a:t>nel caso in cui il giudice dell'ottemperanza ritenga che il nuovo provvedimento emanato dall'amministrazione costituisca violazione ovvero elusione del giudicato, ne dichiara la nullità, con la conseguente improcedibilità per sopravvenuta carenza di interesse della seconda domanda (quella cioè volta a sollecitare un giudizio sulla illegittimità dell'atto gravato); </a:t>
            </a:r>
          </a:p>
          <a:p>
            <a:pPr algn="just"/>
            <a:r>
              <a:rPr lang="it-IT" dirty="0"/>
              <a:t>viceversa, in caso di rigetto della domanda di nullità, il giudice dispone la conversione dell'azione per la riassunzione del giudizio innanzi al giudice competente per la cognizione, ai sensi dell'art. 32, comma 2, del D. Lgs. n. 104/2010 (Cons. Stato n. 875/2019 =&gt; Adunanza plenaria del Consiglio di Stato 15 gennaio 2013 n. 2 ). </a:t>
            </a:r>
          </a:p>
          <a:p>
            <a:endParaRPr lang="it-IT" dirty="0"/>
          </a:p>
          <a:p>
            <a:endParaRPr lang="it-IT" dirty="0"/>
          </a:p>
        </p:txBody>
      </p:sp>
    </p:spTree>
    <p:extLst>
      <p:ext uri="{BB962C8B-B14F-4D97-AF65-F5344CB8AC3E}">
        <p14:creationId xmlns:p14="http://schemas.microsoft.com/office/powerpoint/2010/main" val="2750257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B1B38994-5952-BEBE-D6B1-3FD2F26FC217}"/>
              </a:ext>
            </a:extLst>
          </p:cNvPr>
          <p:cNvSpPr txBox="1"/>
          <p:nvPr/>
        </p:nvSpPr>
        <p:spPr>
          <a:xfrm>
            <a:off x="198256" y="168594"/>
            <a:ext cx="11378241" cy="7017306"/>
          </a:xfrm>
          <a:prstGeom prst="rect">
            <a:avLst/>
          </a:prstGeom>
          <a:noFill/>
        </p:spPr>
        <p:txBody>
          <a:bodyPr wrap="square" rtlCol="0">
            <a:spAutoFit/>
          </a:bodyPr>
          <a:lstStyle/>
          <a:p>
            <a:pPr algn="just"/>
            <a:r>
              <a:rPr lang="it-IT" dirty="0"/>
              <a:t>III. </a:t>
            </a:r>
            <a:r>
              <a:rPr lang="it-IT" b="1" dirty="0"/>
              <a:t>SE IL GIUDICE DELL’OTTEMPERANZA è IL TAR E LA SENTENZA OTTEMPERANDA è UNA SENTENZA DEL TAR</a:t>
            </a:r>
            <a:r>
              <a:rPr lang="it-IT" dirty="0"/>
              <a:t>. </a:t>
            </a:r>
          </a:p>
          <a:p>
            <a:pPr algn="just"/>
            <a:endParaRPr lang="it-IT" b="1" dirty="0"/>
          </a:p>
          <a:p>
            <a:pPr algn="just"/>
            <a:r>
              <a:rPr lang="it-IT" b="1" dirty="0"/>
              <a:t>Inappellabile l’ordinanza che dispone il mutamento del rito in sede di ottemperanza per l'esame di tutte le domande proposte  </a:t>
            </a:r>
          </a:p>
          <a:p>
            <a:pPr algn="just"/>
            <a:endParaRPr lang="it-IT" dirty="0"/>
          </a:p>
          <a:p>
            <a:pPr algn="just"/>
            <a:r>
              <a:rPr lang="it-IT" b="1" dirty="0">
                <a:solidFill>
                  <a:srgbClr val="FF0000"/>
                </a:solidFill>
              </a:rPr>
              <a:t>Cons. Stato, sez. VI, 19 novembre 2024, n. 9262 </a:t>
            </a:r>
            <a:r>
              <a:rPr lang="it-IT" dirty="0"/>
              <a:t>– Pres. Volpe, Est. </a:t>
            </a:r>
            <a:r>
              <a:rPr lang="it-IT" dirty="0" err="1"/>
              <a:t>Toschei</a:t>
            </a:r>
            <a:endParaRPr lang="it-IT" dirty="0"/>
          </a:p>
          <a:p>
            <a:pPr algn="just"/>
            <a:endParaRPr lang="it-IT" dirty="0"/>
          </a:p>
          <a:p>
            <a:pPr algn="just"/>
            <a:r>
              <a:rPr lang="it-IT" b="1" dirty="0"/>
              <a:t>OGGETTO</a:t>
            </a:r>
            <a:r>
              <a:rPr lang="it-IT" dirty="0"/>
              <a:t>: </a:t>
            </a:r>
            <a:r>
              <a:rPr lang="it-IT" dirty="0">
                <a:solidFill>
                  <a:srgbClr val="FF0000"/>
                </a:solidFill>
              </a:rPr>
              <a:t>RICORSO IN APPELLO AVVERSO ORDINANZA TAR</a:t>
            </a:r>
            <a:r>
              <a:rPr lang="it-IT" dirty="0"/>
              <a:t>, pronunciata in sede di ottemperanza, in un giudizio riguardante il provvedimento adottato dall’Amministrazione in riedizione del potere (a seguito di un primo annullamento disposto dal TAR), impugnato lamentando sia l’elusione – violazione del giudicato, in via principale, sia , in via subordinata, previa conversione del rito, l’illegittimità del provvedimento. </a:t>
            </a:r>
          </a:p>
          <a:p>
            <a:pPr algn="just"/>
            <a:endParaRPr lang="it-IT" sz="1400" dirty="0"/>
          </a:p>
          <a:p>
            <a:pPr algn="just"/>
            <a:r>
              <a:rPr lang="it-IT" b="1" dirty="0"/>
              <a:t>PROBLEMA</a:t>
            </a:r>
            <a:r>
              <a:rPr lang="it-IT" dirty="0"/>
              <a:t>:  </a:t>
            </a:r>
            <a:r>
              <a:rPr lang="it-IT" b="1" dirty="0"/>
              <a:t>il TAR </a:t>
            </a:r>
            <a:r>
              <a:rPr lang="it-IT" dirty="0"/>
              <a:t>con ordinanza ha disposto, “</a:t>
            </a:r>
            <a:r>
              <a:rPr lang="it-IT" b="1" dirty="0"/>
              <a:t>a fronte del cumulo delle due azioni, (…) il mutamento del rito, ai sensi dell’art. 32 </a:t>
            </a:r>
            <a:r>
              <a:rPr lang="it-IT" b="1" dirty="0" err="1"/>
              <a:t>c.p.a</a:t>
            </a:r>
            <a:r>
              <a:rPr lang="it-IT" b="1" dirty="0"/>
              <a:t>., per la trattazione della causa con rito ordinario</a:t>
            </a:r>
            <a:r>
              <a:rPr lang="it-IT" dirty="0"/>
              <a:t>” . </a:t>
            </a:r>
          </a:p>
          <a:p>
            <a:pPr algn="just"/>
            <a:r>
              <a:rPr lang="it-IT" dirty="0"/>
              <a:t>Secondo la ricorrente, l’ordinanza avrebbe un contenuto sostanzialmente decisorio di rigetto della domanda di ottemperanza proposta in via principale”, e quindi ha proposto appello, ritenendo che il Tar nel disporre la conversione nel rito ordinario (azione di annullamento), ha sostanzialmente statuito (sia pur implicitamente) sulla preliminare domanda di ottemperanza, rigettandola”. </a:t>
            </a:r>
          </a:p>
          <a:p>
            <a:pPr algn="just"/>
            <a:endParaRPr lang="it-IT" sz="1400" dirty="0"/>
          </a:p>
          <a:p>
            <a:pPr algn="just"/>
            <a:r>
              <a:rPr lang="it-IT" b="1" dirty="0"/>
              <a:t>SOLUZIONE</a:t>
            </a:r>
            <a:r>
              <a:rPr lang="it-IT" dirty="0"/>
              <a:t>: l’appello è inammissibile in quanto l’ordinanza non ha contenuto decisorio, se non se non quello limitato al mutamento del rito, determinandosi con essa un rinvio (e non una reiezione) dello scrutinio sulla fondatezza o meno della domanda di esecuzione del giudicato, che solo successivamente ed eventualmente (in caso di accertata infondatezza di tale prima domanda “principale”) condurrà all’esame della domanda seconda graduata nel ricorso di primo grado. </a:t>
            </a:r>
          </a:p>
          <a:p>
            <a:endParaRPr lang="it-IT" dirty="0"/>
          </a:p>
        </p:txBody>
      </p:sp>
    </p:spTree>
    <p:extLst>
      <p:ext uri="{BB962C8B-B14F-4D97-AF65-F5344CB8AC3E}">
        <p14:creationId xmlns:p14="http://schemas.microsoft.com/office/powerpoint/2010/main" val="807840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5732333-D10F-77EA-7101-1CD94292C269}"/>
              </a:ext>
            </a:extLst>
          </p:cNvPr>
          <p:cNvSpPr txBox="1"/>
          <p:nvPr/>
        </p:nvSpPr>
        <p:spPr>
          <a:xfrm>
            <a:off x="293298" y="207034"/>
            <a:ext cx="11568023" cy="6740307"/>
          </a:xfrm>
          <a:prstGeom prst="rect">
            <a:avLst/>
          </a:prstGeom>
          <a:noFill/>
        </p:spPr>
        <p:txBody>
          <a:bodyPr wrap="square" rtlCol="0">
            <a:spAutoFit/>
          </a:bodyPr>
          <a:lstStyle/>
          <a:p>
            <a:pPr algn="just"/>
            <a:r>
              <a:rPr lang="it-IT" dirty="0"/>
              <a:t>Peraltro, in base ai principi dettati nella sentenza dell’Adunanza plenaria del Consiglio di Stato 15 gennaio 2013 n. 2 il giudice “è </a:t>
            </a:r>
            <a:r>
              <a:rPr lang="it-IT" b="1" dirty="0"/>
              <a:t>chiamato in primo luogo a qualificare le domande prospettate distinguendo quelle attinenti propriamente all'ottemperanza da quelle che invece hanno a che fare con il prosieguo dell'azione amministrativa </a:t>
            </a:r>
            <a:r>
              <a:rPr lang="it-IT" dirty="0"/>
              <a:t>che non impinge nel giudicato, traendone le necessarie conseguenze quanto al rito ed ai poteri decisori”. </a:t>
            </a:r>
          </a:p>
          <a:p>
            <a:pPr algn="just"/>
            <a:endParaRPr lang="it-IT" dirty="0"/>
          </a:p>
          <a:p>
            <a:pPr algn="just"/>
            <a:r>
              <a:rPr lang="it-IT" dirty="0"/>
              <a:t>Pertanto, se il giudice dell'ottemperanza ritiene che il nuovo provvedimento emanato dall'amministrazione costituisce violazione ovvero elusione del giudicato </a:t>
            </a:r>
            <a:r>
              <a:rPr lang="it-IT" b="1" dirty="0"/>
              <a:t>lo dichiarerà nullo</a:t>
            </a:r>
            <a:r>
              <a:rPr lang="it-IT" dirty="0"/>
              <a:t>, al contrario, </a:t>
            </a:r>
            <a:r>
              <a:rPr lang="it-IT" b="1" dirty="0"/>
              <a:t>in caso di rigetto dell'azione di nullità il giudice deve disporre la conversione </a:t>
            </a:r>
            <a:r>
              <a:rPr lang="it-IT" dirty="0"/>
              <a:t>dell'azione per la riassunzione del processo dinanzi al giudice competente per la cognizione. </a:t>
            </a:r>
          </a:p>
          <a:p>
            <a:pPr algn="just"/>
            <a:endParaRPr lang="it-IT" dirty="0"/>
          </a:p>
          <a:p>
            <a:pPr algn="just"/>
            <a:r>
              <a:rPr lang="it-IT" dirty="0"/>
              <a:t>Fermo quanto sopra, </a:t>
            </a:r>
            <a:r>
              <a:rPr lang="it-IT" b="1" dirty="0"/>
              <a:t>nulla toglie (perché non è vietato da alcuna norma) che il giudice amministrativo possa stabilire di rimettere entrambe le questioni nel rito idoneo a poter contestualmente decidere sia la domanda di ottemperanza (ivi compresa la domanda volta ad ottenere l’accertamento e la dichiarazione di nullità del successivo provvedimento adottato dall’amministrazione in asserita violazione o elusione del giudicato) sia la domanda di annullamento dell’atto successivamente adottato dall’amministrazione</a:t>
            </a:r>
            <a:r>
              <a:rPr lang="it-IT" dirty="0"/>
              <a:t>. </a:t>
            </a:r>
          </a:p>
          <a:p>
            <a:pPr algn="just"/>
            <a:endParaRPr lang="it-IT" dirty="0"/>
          </a:p>
          <a:p>
            <a:pPr algn="just"/>
            <a:r>
              <a:rPr lang="it-IT" dirty="0"/>
              <a:t>D’altronde nella citata sentenza n. 2/2013 la Plenaria ha anche ricordato che, in base all'art. 32, comma 2, primo periodo, </a:t>
            </a:r>
            <a:r>
              <a:rPr lang="it-IT" dirty="0" err="1"/>
              <a:t>c.p.a</a:t>
            </a:r>
            <a:r>
              <a:rPr lang="it-IT" dirty="0"/>
              <a:t>. “il giudice qualifica l'azione proposta in base ai suoi elementi sostanziali” e la conversione dell'azione è possibile in base al secondo periodo del medesimo comma “sussistendone i presupposti”. </a:t>
            </a:r>
            <a:r>
              <a:rPr lang="it-IT" b="1" dirty="0"/>
              <a:t>Nulla toglie che la sussistenza di tali presupposti possa essere indagata e decisa nell’ambito dello stesso contesto processuale in cui si scrutina la fondatezza della domanda di ottemperanza, per evidenti ragioni di economia processuale, dovendosi ritenere il mutamento di rito una scelta ancor più garantista, sotto il profilo delle facoltà processuali, per tutte le parti in giudizio.</a:t>
            </a:r>
          </a:p>
        </p:txBody>
      </p:sp>
    </p:spTree>
    <p:extLst>
      <p:ext uri="{BB962C8B-B14F-4D97-AF65-F5344CB8AC3E}">
        <p14:creationId xmlns:p14="http://schemas.microsoft.com/office/powerpoint/2010/main" val="1749529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6819695-75D9-98A5-992C-70D60F94615A}"/>
              </a:ext>
            </a:extLst>
          </p:cNvPr>
          <p:cNvSpPr txBox="1"/>
          <p:nvPr/>
        </p:nvSpPr>
        <p:spPr>
          <a:xfrm>
            <a:off x="336430" y="155275"/>
            <a:ext cx="11576649" cy="6740307"/>
          </a:xfrm>
          <a:prstGeom prst="rect">
            <a:avLst/>
          </a:prstGeom>
          <a:noFill/>
        </p:spPr>
        <p:txBody>
          <a:bodyPr wrap="square" rtlCol="0">
            <a:spAutoFit/>
          </a:bodyPr>
          <a:lstStyle/>
          <a:p>
            <a:r>
              <a:rPr lang="it-IT" b="1" dirty="0"/>
              <a:t>IV. SE IL GIUDICE DELLA SENTENZA </a:t>
            </a:r>
            <a:r>
              <a:rPr lang="it-IT" b="1" u="sng" dirty="0"/>
              <a:t>OTTEMPERANDA</a:t>
            </a:r>
            <a:r>
              <a:rPr lang="it-IT" b="1" dirty="0"/>
              <a:t> è il CDS</a:t>
            </a:r>
            <a:r>
              <a:rPr lang="it-IT" dirty="0"/>
              <a:t>. </a:t>
            </a:r>
          </a:p>
          <a:p>
            <a:endParaRPr lang="it-IT" dirty="0"/>
          </a:p>
          <a:p>
            <a:pPr marL="342900" indent="-342900">
              <a:buAutoNum type="alphaLcParenR"/>
            </a:pPr>
            <a:r>
              <a:rPr lang="it-IT" b="1" dirty="0"/>
              <a:t>Ricorso presentato direttamente al CDS in sede di ottemperanza</a:t>
            </a:r>
            <a:r>
              <a:rPr lang="it-IT" dirty="0"/>
              <a:t>. </a:t>
            </a:r>
          </a:p>
          <a:p>
            <a:endParaRPr lang="it-IT" dirty="0"/>
          </a:p>
          <a:p>
            <a:r>
              <a:rPr lang="it-IT" dirty="0"/>
              <a:t>Nel caso in cui il ricorso contenga sia domanda di nullità per violazione o elusione del giudicato, sia in subordine la domanda di annullamento per vizi «autonomi» del nuovo provvedimento, </a:t>
            </a:r>
          </a:p>
          <a:p>
            <a:pPr algn="just"/>
            <a:endParaRPr lang="it-IT" dirty="0"/>
          </a:p>
          <a:p>
            <a:pPr marL="285750" indent="-285750" algn="just">
              <a:buFont typeface="Symbol" panose="05050102010706020507" pitchFamily="18" charset="2"/>
              <a:buChar char="Þ"/>
            </a:pPr>
            <a:r>
              <a:rPr lang="it-IT" b="1" dirty="0"/>
              <a:t>CONS. STATO n. 6667/2024</a:t>
            </a:r>
            <a:r>
              <a:rPr lang="it-IT" dirty="0"/>
              <a:t>: </a:t>
            </a:r>
          </a:p>
          <a:p>
            <a:pPr algn="just"/>
            <a:endParaRPr lang="it-IT" dirty="0"/>
          </a:p>
          <a:p>
            <a:pPr algn="just"/>
            <a:r>
              <a:rPr lang="it-IT" dirty="0"/>
              <a:t>ha disposto la conversione del rito, da reclamo in ricorso di annullamento, ritenendo che, nel caso di specie, le doglianze presentate contestassero la legittimità degli atti negativi adottati in esecuzione della sentenza originaria del Consiglio di Stato, con la conseguenza che gli stessi dovevano essere impugnati, in via ordinaria, dinanzi al giudice di prime cure. </a:t>
            </a:r>
          </a:p>
          <a:p>
            <a:pPr algn="just"/>
            <a:endParaRPr lang="it-IT" dirty="0"/>
          </a:p>
          <a:p>
            <a:pPr algn="just"/>
            <a:r>
              <a:rPr lang="it-IT" dirty="0"/>
              <a:t>Veniva quindi </a:t>
            </a:r>
            <a:r>
              <a:rPr lang="it-IT" b="1" dirty="0"/>
              <a:t>dichiarata l’inammissibilità dei reclami</a:t>
            </a:r>
            <a:r>
              <a:rPr lang="it-IT" dirty="0"/>
              <a:t>, trattandosi di </a:t>
            </a:r>
            <a:r>
              <a:rPr lang="it-IT" b="1" dirty="0"/>
              <a:t>vizi nuovi del provvedimento suscettibili di essere dedotti come autonoma ragione di censura</a:t>
            </a:r>
            <a:r>
              <a:rPr lang="it-IT" dirty="0"/>
              <a:t> avverso la legittimità dei nuovi atti, a mezzo di un ordinario giudizio di cognizione, afferendo gli stessi a questioni non coperte dal giudicato e non astrette dai vincoli dallo stesso derivanti.</a:t>
            </a:r>
          </a:p>
          <a:p>
            <a:pPr algn="just"/>
            <a:endParaRPr lang="it-IT" dirty="0"/>
          </a:p>
          <a:p>
            <a:pPr algn="just"/>
            <a:r>
              <a:rPr lang="it-IT" dirty="0"/>
              <a:t>Pertanto, veniva disposta la conversione del rito ai sensi e per gli effetti di </a:t>
            </a:r>
            <a:r>
              <a:rPr lang="it-IT" b="1" dirty="0"/>
              <a:t>cui all’art. 32 </a:t>
            </a:r>
            <a:r>
              <a:rPr lang="it-IT" b="1" dirty="0" err="1"/>
              <a:t>c.p.a</a:t>
            </a:r>
            <a:r>
              <a:rPr lang="it-IT" b="1" dirty="0"/>
              <a:t>., stante la sottoposizione della relativa controversia al principio del doppio grado di giudizio. </a:t>
            </a:r>
          </a:p>
          <a:p>
            <a:pPr algn="just"/>
            <a:endParaRPr lang="it-IT" dirty="0"/>
          </a:p>
          <a:p>
            <a:endParaRPr lang="it-IT" dirty="0"/>
          </a:p>
          <a:p>
            <a:endParaRPr lang="it-IT" dirty="0"/>
          </a:p>
        </p:txBody>
      </p:sp>
    </p:spTree>
    <p:extLst>
      <p:ext uri="{BB962C8B-B14F-4D97-AF65-F5344CB8AC3E}">
        <p14:creationId xmlns:p14="http://schemas.microsoft.com/office/powerpoint/2010/main" val="993503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280C711C-6DB7-0D20-45F5-044ACF009ECA}"/>
              </a:ext>
            </a:extLst>
          </p:cNvPr>
          <p:cNvSpPr txBox="1"/>
          <p:nvPr/>
        </p:nvSpPr>
        <p:spPr>
          <a:xfrm>
            <a:off x="256674" y="393032"/>
            <a:ext cx="11574379" cy="3693319"/>
          </a:xfrm>
          <a:prstGeom prst="rect">
            <a:avLst/>
          </a:prstGeom>
          <a:noFill/>
        </p:spPr>
        <p:txBody>
          <a:bodyPr wrap="square" rtlCol="0">
            <a:spAutoFit/>
          </a:bodyPr>
          <a:lstStyle/>
          <a:p>
            <a:r>
              <a:rPr lang="it-IT" b="1" dirty="0">
                <a:solidFill>
                  <a:prstClr val="black"/>
                </a:solidFill>
              </a:rPr>
              <a:t>CONS. STATO. N. 4259/24 </a:t>
            </a:r>
          </a:p>
          <a:p>
            <a:endParaRPr lang="it-IT" dirty="0">
              <a:solidFill>
                <a:prstClr val="black"/>
              </a:solidFill>
            </a:endParaRPr>
          </a:p>
          <a:p>
            <a:pPr algn="just"/>
            <a:r>
              <a:rPr lang="it-IT" b="1" dirty="0">
                <a:solidFill>
                  <a:prstClr val="black"/>
                </a:solidFill>
              </a:rPr>
              <a:t>CASO</a:t>
            </a:r>
            <a:r>
              <a:rPr lang="it-IT" dirty="0">
                <a:solidFill>
                  <a:prstClr val="black"/>
                </a:solidFill>
              </a:rPr>
              <a:t>: concorso professore I fascia università; impugnazione provvedimento di riedizione del potere dopo un primo annullamento, avanti al CDS quale giudice dell’ottemperanza con domanda principale di nullità per violazione / elusione del giudicato e, in subordine, domanda di conversione dell’azione per la riassunzione del giudizio avanti al TAR in relazione ai vizi di legittimità «autonomi»; </a:t>
            </a:r>
          </a:p>
          <a:p>
            <a:pPr algn="just"/>
            <a:endParaRPr lang="it-IT" dirty="0">
              <a:solidFill>
                <a:prstClr val="black"/>
              </a:solidFill>
            </a:endParaRPr>
          </a:p>
          <a:p>
            <a:pPr algn="just"/>
            <a:r>
              <a:rPr lang="it-IT" b="1" dirty="0"/>
              <a:t>Decisione</a:t>
            </a:r>
            <a:r>
              <a:rPr lang="it-IT" dirty="0"/>
              <a:t>: il CDS ha </a:t>
            </a:r>
            <a:r>
              <a:rPr lang="it-IT" b="1" dirty="0"/>
              <a:t>respinto la domanda di nullità </a:t>
            </a:r>
            <a:r>
              <a:rPr lang="it-IT" dirty="0"/>
              <a:t>ritenendo che nel caso in questione non vi fossero gli estremi né per la violazione, né per l’elusione del giudicato e ha </a:t>
            </a:r>
            <a:r>
              <a:rPr lang="it-IT" b="1" dirty="0"/>
              <a:t>accolto la domanda formulata dalla ricorrente in via subordinata, di conversione del rito in </a:t>
            </a:r>
            <a:r>
              <a:rPr lang="it-IT" b="1" dirty="0" err="1"/>
              <a:t>impugnatorio</a:t>
            </a:r>
            <a:r>
              <a:rPr lang="it-IT" dirty="0"/>
              <a:t>, ai sensi dell'art. 32, comma 2, </a:t>
            </a:r>
            <a:r>
              <a:rPr lang="it-IT" dirty="0" err="1"/>
              <a:t>c.p.a</a:t>
            </a:r>
            <a:r>
              <a:rPr lang="it-IT" dirty="0"/>
              <a:t>., secondo i principi affermati dall'Adunanza plenaria n. 2 del 15 gennaio 2013, con conseguente onere della riassunzione del presente giudizio dinanzi al T.A.R. competente, nelle forme e nei termini di legge. </a:t>
            </a:r>
          </a:p>
          <a:p>
            <a:endParaRPr lang="it-IT" dirty="0"/>
          </a:p>
        </p:txBody>
      </p:sp>
    </p:spTree>
    <p:extLst>
      <p:ext uri="{BB962C8B-B14F-4D97-AF65-F5344CB8AC3E}">
        <p14:creationId xmlns:p14="http://schemas.microsoft.com/office/powerpoint/2010/main" val="10272078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3B9EB87-3B89-32F5-B163-238D0D6D605D}"/>
              </a:ext>
            </a:extLst>
          </p:cNvPr>
          <p:cNvSpPr txBox="1"/>
          <p:nvPr/>
        </p:nvSpPr>
        <p:spPr>
          <a:xfrm>
            <a:off x="600891" y="613954"/>
            <a:ext cx="11234058" cy="5909310"/>
          </a:xfrm>
          <a:prstGeom prst="rect">
            <a:avLst/>
          </a:prstGeom>
          <a:noFill/>
        </p:spPr>
        <p:txBody>
          <a:bodyPr wrap="square" rtlCol="0">
            <a:spAutoFit/>
          </a:bodyPr>
          <a:lstStyle/>
          <a:p>
            <a:pPr algn="just"/>
            <a:r>
              <a:rPr lang="it-IT" b="1" dirty="0"/>
              <a:t>Consiglio di Stato sez. IV, 6/07/2023, n. 6601</a:t>
            </a:r>
          </a:p>
          <a:p>
            <a:pPr algn="just"/>
            <a:endParaRPr lang="it-IT" dirty="0"/>
          </a:p>
          <a:p>
            <a:pPr algn="just"/>
            <a:r>
              <a:rPr lang="it-IT" dirty="0"/>
              <a:t>nel caso in cui il giudice dell'ottemperanza ritenga che il nuovo provvedimento emanato dall'amministrazione costituisca violazione ovvero elusione del giudicato, ne dichiara la nullità, con la conseguente improcedibilità per sopravvenuta carenza di interesse della seconda domanda (quella cioè volta a sollecitare un giudizio sulla illegittimità dell'atto gravato).</a:t>
            </a:r>
          </a:p>
          <a:p>
            <a:pPr algn="just"/>
            <a:r>
              <a:rPr lang="it-IT" dirty="0"/>
              <a:t>Viceversa, in caso di rigetto della domanda di nullità, il giudice dispone "la conversione dell'azione per la riassunzione del giudizio innanzi al giudice competente per la cognizione, ai sensi dell'art. 32, comma 2, del c.p."; </a:t>
            </a:r>
          </a:p>
          <a:p>
            <a:pPr algn="just"/>
            <a:r>
              <a:rPr lang="it-IT" dirty="0"/>
              <a:t>inoltre, "ove ne sussistano i presupposti processuali, tale azione sia proposta non già entro il termine proprio dell'</a:t>
            </a:r>
            <a:r>
              <a:rPr lang="it-IT" dirty="0" err="1"/>
              <a:t>actio</a:t>
            </a:r>
            <a:r>
              <a:rPr lang="it-IT" dirty="0"/>
              <a:t> iudicati (dieci anni, ex art. 114, co. 1, cui rinvia l'art. 31, co. 4, </a:t>
            </a:r>
            <a:r>
              <a:rPr lang="it-IT" dirty="0" err="1"/>
              <a:t>cpa</a:t>
            </a:r>
            <a:r>
              <a:rPr lang="it-IT" dirty="0"/>
              <a:t>), bensì entro il termine di decadenza previsto dall'art. 41 </a:t>
            </a:r>
            <a:r>
              <a:rPr lang="it-IT" dirty="0" err="1"/>
              <a:t>cpa</a:t>
            </a:r>
            <a:r>
              <a:rPr lang="it-IT" dirty="0"/>
              <a:t>»</a:t>
            </a:r>
          </a:p>
          <a:p>
            <a:pPr algn="just"/>
            <a:endParaRPr lang="it-IT" dirty="0"/>
          </a:p>
          <a:p>
            <a:pPr algn="just"/>
            <a:r>
              <a:rPr lang="it-IT" b="1"/>
              <a:t>Consiglio di Stato</a:t>
            </a:r>
            <a:r>
              <a:rPr lang="it-IT" b="1" dirty="0"/>
              <a:t>, Sez. VII, 13 maggio 2024, n. 4259 e T.A.R. Catanzaro Calabria sez. I, 3/10/2025, n. 1556</a:t>
            </a:r>
          </a:p>
          <a:p>
            <a:pPr algn="just"/>
            <a:endParaRPr lang="it-IT" dirty="0"/>
          </a:p>
          <a:p>
            <a:pPr algn="just"/>
            <a:r>
              <a:rPr lang="it-IT" dirty="0"/>
              <a:t>nello svolgimento delle verifiche affidategli, il giudice dell'ottemperanza è chiamato in primo luogo a qualificare le domande proposte, distinguendo quelle attinenti propriamente all'ottemperanza da quelle che invece riguardano il prosieguo dell'azione amministrativa e traendone le conseguenze necessarie sul piano del rito e dei poteri decisori: nel caso in cui il giudice dell'ottemperanza ritenga che il nuovo provvedimento emesso dall'Amministrazione costituisca violazione ovvero elusione del giudicato, ne dichiara la nullità; in caso di rigetto dell'azione di nullità, egli dispone la conversione dell'azione per la riassunzione del giudizio innanzi al giudice competente per la cognizione, ai sensi dell'art. 32, comma 2, </a:t>
            </a:r>
            <a:r>
              <a:rPr lang="it-IT" dirty="0" err="1"/>
              <a:t>c.p.a</a:t>
            </a:r>
            <a:r>
              <a:rPr lang="it-IT" dirty="0"/>
              <a:t>.;</a:t>
            </a:r>
          </a:p>
        </p:txBody>
      </p:sp>
    </p:spTree>
    <p:extLst>
      <p:ext uri="{BB962C8B-B14F-4D97-AF65-F5344CB8AC3E}">
        <p14:creationId xmlns:p14="http://schemas.microsoft.com/office/powerpoint/2010/main" val="3731292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93265852-C5DD-21A0-540A-AD9E8F293696}"/>
              </a:ext>
            </a:extLst>
          </p:cNvPr>
          <p:cNvSpPr txBox="1"/>
          <p:nvPr/>
        </p:nvSpPr>
        <p:spPr>
          <a:xfrm>
            <a:off x="566530" y="511429"/>
            <a:ext cx="11300792" cy="4524315"/>
          </a:xfrm>
          <a:prstGeom prst="rect">
            <a:avLst/>
          </a:prstGeom>
          <a:noFill/>
        </p:spPr>
        <p:txBody>
          <a:bodyPr wrap="square" rtlCol="0">
            <a:spAutoFit/>
          </a:bodyPr>
          <a:lstStyle/>
          <a:p>
            <a:r>
              <a:rPr lang="it-IT" b="1" dirty="0">
                <a:solidFill>
                  <a:srgbClr val="FF0000"/>
                </a:solidFill>
              </a:rPr>
              <a:t>CONS. STATO, SEZ. VII, </a:t>
            </a:r>
            <a:r>
              <a:rPr lang="it-IT" sz="1800" b="1" kern="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21 NOVEMBRE 2023, N. 9973</a:t>
            </a:r>
            <a:r>
              <a:rPr lang="it-IT"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endParaRPr lang="it-IT" kern="0" dirty="0">
              <a:solidFill>
                <a:srgbClr val="000000"/>
              </a:solidFill>
              <a:latin typeface="Times New Roman" panose="02020603050405020304" pitchFamily="18" charset="0"/>
              <a:ea typeface="Aptos" panose="020B0004020202020204" pitchFamily="34" charset="0"/>
              <a:cs typeface="Times New Roman" panose="02020603050405020304" pitchFamily="18" charset="0"/>
            </a:endParaRPr>
          </a:p>
          <a:p>
            <a:pPr algn="just"/>
            <a:r>
              <a:rPr lang="it-IT" sz="1800" b="1" kern="0" dirty="0">
                <a:solidFill>
                  <a:srgbClr val="000000"/>
                </a:solidFill>
                <a:effectLst/>
                <a:latin typeface="Times New Roman" panose="02020603050405020304" pitchFamily="18" charset="0"/>
                <a:ea typeface="Aptos" panose="020B0004020202020204" pitchFamily="34" charset="0"/>
                <a:cs typeface="Times New Roman" panose="02020603050405020304" pitchFamily="18" charset="0"/>
              </a:rPr>
              <a:t>CASO</a:t>
            </a:r>
            <a:r>
              <a:rPr lang="it-IT" sz="1800" kern="0" dirty="0">
                <a:solidFill>
                  <a:srgbClr val="000000"/>
                </a:solidFill>
                <a:effectLst/>
                <a:latin typeface="Times New Roman" panose="02020603050405020304" pitchFamily="18" charset="0"/>
                <a:ea typeface="Aptos" panose="020B0004020202020204" pitchFamily="34" charset="0"/>
                <a:cs typeface="Times New Roman" panose="02020603050405020304" pitchFamily="18" charset="0"/>
              </a:rPr>
              <a:t>: giudizio relativo a conferimento incarico direttivo della magistratura ordinaria, con plurime sentenze di ottemperanza da parte del CDS; vengono in rilievo vizi di nullità per elusione del giudicato e vizi «nuovi»; </a:t>
            </a:r>
          </a:p>
          <a:p>
            <a:pPr algn="just"/>
            <a:r>
              <a:rPr lang="it-IT" kern="0" dirty="0">
                <a:solidFill>
                  <a:srgbClr val="000000"/>
                </a:solidFill>
                <a:latin typeface="Times New Roman" panose="02020603050405020304" pitchFamily="18" charset="0"/>
                <a:ea typeface="Aptos" panose="020B0004020202020204" pitchFamily="34" charset="0"/>
                <a:cs typeface="Times New Roman" panose="02020603050405020304" pitchFamily="18" charset="0"/>
              </a:rPr>
              <a:t>Il CDS, quindi, con sentenza molto motivata e articolata, rigetta le censure di violazione ed elusione del giudicato, mentre accerta la deduzione di </a:t>
            </a:r>
            <a:r>
              <a:rPr lang="it-IT" dirty="0"/>
              <a:t>vizi nuovi del provvedimento suscettibili di essere dedotti come autonoma ragione di censura avverso la legittimità del nuovo atto, attraverso un ordinario giudizio di cognizione, afferendo gli stessi a questioni non coperte dal giudicato e non astrette dai vincoli dallo stesso derivanti. </a:t>
            </a:r>
            <a:endParaRPr lang="it-IT" kern="0" dirty="0">
              <a:solidFill>
                <a:srgbClr val="000000"/>
              </a:solidFill>
              <a:latin typeface="Times New Roman" panose="02020603050405020304" pitchFamily="18" charset="0"/>
              <a:ea typeface="Aptos" panose="020B0004020202020204" pitchFamily="34" charset="0"/>
              <a:cs typeface="Times New Roman" panose="02020603050405020304" pitchFamily="18" charset="0"/>
            </a:endParaRPr>
          </a:p>
          <a:p>
            <a:pPr algn="just"/>
            <a:endParaRPr lang="it-IT" dirty="0"/>
          </a:p>
          <a:p>
            <a:pPr algn="just"/>
            <a:r>
              <a:rPr lang="it-IT" b="1" dirty="0"/>
              <a:t>SOLUZIONE</a:t>
            </a:r>
            <a:r>
              <a:rPr lang="it-IT" dirty="0"/>
              <a:t>: deve farsi applicazione del principio di diritto enunciato dall’Adunanza plenaria con la sentenza n. 2 del 15 gennaio 2013.</a:t>
            </a:r>
          </a:p>
          <a:p>
            <a:pPr algn="just"/>
            <a:r>
              <a:rPr lang="it-IT" dirty="0"/>
              <a:t>ne deriva che, qualificata l'azione di cui ai motivi diversi da quelli respinti come azione di annullamento ordinario, spetterà alla parte, in applicazione analogica delle norme sul rilievo dell'incompetenza contenute nell'art. 15 </a:t>
            </a:r>
            <a:r>
              <a:rPr lang="it-IT" dirty="0" err="1"/>
              <a:t>c.p.a</a:t>
            </a:r>
            <a:r>
              <a:rPr lang="it-IT" dirty="0"/>
              <a:t>., nei limiti del proprio interesse e ferme restando le eventuali preclusioni e decadenze già verificatesi, riassumere il giudizio dinanzi al Tar competente, in relazione ai profili concernenti i prospettati nuovi autonomi vizi di illegittimità dell’atto impugnato. </a:t>
            </a:r>
          </a:p>
        </p:txBody>
      </p:sp>
    </p:spTree>
    <p:extLst>
      <p:ext uri="{BB962C8B-B14F-4D97-AF65-F5344CB8AC3E}">
        <p14:creationId xmlns:p14="http://schemas.microsoft.com/office/powerpoint/2010/main" val="9800066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11732F7-6CA3-8BAA-C345-5D740ED82CFD}"/>
              </a:ext>
            </a:extLst>
          </p:cNvPr>
          <p:cNvSpPr txBox="1"/>
          <p:nvPr/>
        </p:nvSpPr>
        <p:spPr>
          <a:xfrm>
            <a:off x="303362" y="267419"/>
            <a:ext cx="11585276" cy="6740307"/>
          </a:xfrm>
          <a:prstGeom prst="rect">
            <a:avLst/>
          </a:prstGeom>
          <a:noFill/>
        </p:spPr>
        <p:txBody>
          <a:bodyPr wrap="square" rtlCol="0">
            <a:spAutoFit/>
          </a:bodyPr>
          <a:lstStyle/>
          <a:p>
            <a:r>
              <a:rPr lang="it-IT" b="1" dirty="0"/>
              <a:t>b) Ricorso presentato avanti al Ta</a:t>
            </a:r>
            <a:r>
              <a:rPr lang="it-IT" dirty="0"/>
              <a:t>r. </a:t>
            </a:r>
          </a:p>
          <a:p>
            <a:endParaRPr lang="it-IT" dirty="0"/>
          </a:p>
          <a:p>
            <a:pPr algn="just"/>
            <a:r>
              <a:rPr lang="it-IT" dirty="0"/>
              <a:t>Se dedotti sia vizi di legittimità autonomi, sia la violazione/elusione del giudicato. </a:t>
            </a:r>
          </a:p>
          <a:p>
            <a:pPr algn="just"/>
            <a:endParaRPr lang="it-IT" dirty="0"/>
          </a:p>
          <a:p>
            <a:pPr algn="just"/>
            <a:r>
              <a:rPr lang="it-IT" b="1" dirty="0"/>
              <a:t>TRGA 284/2025 E CONS. STATO, sez. VI, </a:t>
            </a:r>
            <a:r>
              <a:rPr lang="it-IT"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03 giugno 2026, n. </a:t>
            </a:r>
            <a:r>
              <a:rPr lang="it-IT" b="1" dirty="0"/>
              <a:t>4387</a:t>
            </a:r>
            <a:r>
              <a:rPr lang="it-IT" dirty="0"/>
              <a:t>. </a:t>
            </a:r>
          </a:p>
          <a:p>
            <a:pPr algn="just"/>
            <a:endParaRPr lang="it-IT" dirty="0"/>
          </a:p>
          <a:p>
            <a:pPr algn="just"/>
            <a:r>
              <a:rPr lang="it-IT" b="1" dirty="0"/>
              <a:t>TRGA</a:t>
            </a:r>
            <a:r>
              <a:rPr lang="it-IT" dirty="0"/>
              <a:t> =&gt; ha dichiarato </a:t>
            </a:r>
            <a:r>
              <a:rPr lang="it-IT" b="1" dirty="0"/>
              <a:t>il ricorso inammissibile per difetto di competenza</a:t>
            </a:r>
            <a:r>
              <a:rPr lang="it-IT" dirty="0"/>
              <a:t>, indicando il Consiglio di Stato come giudice competente e consentendo la </a:t>
            </a:r>
            <a:r>
              <a:rPr lang="it-IT" b="1" dirty="0"/>
              <a:t>riassunzione del giudizio entro 30 giorni</a:t>
            </a:r>
            <a:r>
              <a:rPr lang="it-IT" dirty="0"/>
              <a:t>, assorbendo le altre censure =&gt; </a:t>
            </a:r>
          </a:p>
          <a:p>
            <a:pPr algn="just"/>
            <a:r>
              <a:rPr lang="it-IT" b="1" dirty="0"/>
              <a:t>MOTIVAZIONE</a:t>
            </a:r>
            <a:r>
              <a:rPr lang="it-IT" dirty="0"/>
              <a:t>: la domanda principale (nullità degli atti per violazione/elusione del giudicato) integra sostanzialmente un’azione di ottemperanza. Poiché la sentenza da eseguire è del Consiglio di Stato (che aveva riformato quella di primo grado), il giudice territoriale concludeva che la competenza funzionale appartiene allo stesso Consiglio di Stato. </a:t>
            </a:r>
          </a:p>
          <a:p>
            <a:endParaRPr lang="it-IT" dirty="0"/>
          </a:p>
          <a:p>
            <a:pPr algn="just"/>
            <a:r>
              <a:rPr lang="it-IT" b="1" dirty="0"/>
              <a:t>CDS</a:t>
            </a:r>
            <a:r>
              <a:rPr lang="it-IT" dirty="0"/>
              <a:t>: </a:t>
            </a:r>
            <a:r>
              <a:rPr lang="it-IT" b="1" dirty="0"/>
              <a:t>disattende la qualificazione della domanda operata dal TRGA</a:t>
            </a:r>
            <a:r>
              <a:rPr lang="it-IT" dirty="0"/>
              <a:t>, ritenendo che, nel caso di specie, non ricorresse un’ipotesi di nullità per violazione o elusione del giudicato ai sensi dell’art. 21-septies della legge n. 241 del 1990 e che la domanda proposta dalla società non presentasse i caratteri propri dell’azione di ottemperanza, bensì integrasse </a:t>
            </a:r>
            <a:r>
              <a:rPr lang="it-IT" b="1" dirty="0"/>
              <a:t>un’ordinaria azione di cognizione diretta a contestare la legittimità del provvedimento impugnato</a:t>
            </a:r>
            <a:r>
              <a:rPr lang="it-IT" dirty="0"/>
              <a:t>. </a:t>
            </a:r>
          </a:p>
          <a:p>
            <a:pPr algn="just"/>
            <a:endParaRPr lang="it-IT" dirty="0"/>
          </a:p>
          <a:p>
            <a:pPr algn="just"/>
            <a:r>
              <a:rPr lang="it-IT" dirty="0"/>
              <a:t>La qualificazione dell’azione deve essere operata dal giudice in base al suo contenuto sostanziale, indipendentemente dalla formale prospettazione della parte, nei limiti consentiti dall’art. 32, comma 2, </a:t>
            </a:r>
            <a:r>
              <a:rPr lang="it-IT" dirty="0" err="1"/>
              <a:t>c.p.a</a:t>
            </a:r>
            <a:r>
              <a:rPr lang="it-IT" dirty="0"/>
              <a:t>.</a:t>
            </a:r>
          </a:p>
          <a:p>
            <a:pPr algn="just"/>
            <a:r>
              <a:rPr lang="it-IT" dirty="0"/>
              <a:t>Tuttavia, nel caso in esame, la non riconducibilità della domanda al paradigma dell’ottemperanza </a:t>
            </a:r>
            <a:r>
              <a:rPr lang="it-IT" b="1" dirty="0"/>
              <a:t>comporta non già la conversione del giudizio instaurato dinanzi a questo Consiglio, bensì la rilevazione della carenza originaria del presupposto processuale individuato dal giudice di primo grado</a:t>
            </a:r>
            <a:r>
              <a:rPr lang="it-IT" dirty="0"/>
              <a:t>.</a:t>
            </a:r>
          </a:p>
        </p:txBody>
      </p:sp>
    </p:spTree>
    <p:extLst>
      <p:ext uri="{BB962C8B-B14F-4D97-AF65-F5344CB8AC3E}">
        <p14:creationId xmlns:p14="http://schemas.microsoft.com/office/powerpoint/2010/main" val="28236551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99FA1984-C583-3F8F-E6B6-5E82A94814EC}"/>
              </a:ext>
            </a:extLst>
          </p:cNvPr>
          <p:cNvSpPr txBox="1"/>
          <p:nvPr/>
        </p:nvSpPr>
        <p:spPr>
          <a:xfrm>
            <a:off x="276045" y="336430"/>
            <a:ext cx="11507638" cy="6740307"/>
          </a:xfrm>
          <a:prstGeom prst="rect">
            <a:avLst/>
          </a:prstGeom>
          <a:noFill/>
        </p:spPr>
        <p:txBody>
          <a:bodyPr wrap="square" rtlCol="0">
            <a:spAutoFit/>
          </a:bodyPr>
          <a:lstStyle/>
          <a:p>
            <a:pPr algn="just"/>
            <a:r>
              <a:rPr lang="it-IT" dirty="0"/>
              <a:t>Ne consegue che </a:t>
            </a:r>
            <a:r>
              <a:rPr lang="it-IT" b="1" dirty="0"/>
              <a:t>il TRGA ha erroneamente declinato la propria competenza</a:t>
            </a:r>
            <a:r>
              <a:rPr lang="it-IT" dirty="0"/>
              <a:t>, ritenendo sussistente una controversia di ottemperanza </a:t>
            </a:r>
            <a:r>
              <a:rPr lang="it-IT" b="1" dirty="0"/>
              <a:t>devoluta funzionalmente al Consiglio di Stato </a:t>
            </a:r>
          </a:p>
          <a:p>
            <a:pPr algn="just"/>
            <a:endParaRPr lang="it-IT" b="1" dirty="0"/>
          </a:p>
          <a:p>
            <a:pPr algn="just"/>
            <a:r>
              <a:rPr lang="it-IT" dirty="0"/>
              <a:t>la questione processuale sottoposta al Collegio attiene </a:t>
            </a:r>
            <a:r>
              <a:rPr lang="it-IT" b="1" dirty="0"/>
              <a:t>agli effetti derivanti dall’erronea qualificazione, da parte del giudice di primo grado</a:t>
            </a:r>
            <a:r>
              <a:rPr lang="it-IT" dirty="0"/>
              <a:t>, dell’azione proposta come ricorso per ottemperanza, nonché alle conseguenze che ne discendono allorché, in sede di riassunzione dinanzi al Consiglio di Stato, emerga la reale natura della domanda quale azione di cognizione. Nel caso di specie, il Tribunale regionale ha ritenuto che la domanda proposta integrasse un’azione di ottemperanza, assumendo che la dedotta nullità degli atti impugnati per violazione o elusione del giudicato comportasse la devoluzione della controversia al giudice dell’ottemperanza, individuato nel Consiglio di Stato in quanto autore della decisione da eseguire. Tale qualificazione si è rivelata, come si è specificato </a:t>
            </a:r>
            <a:r>
              <a:rPr lang="it-IT" dirty="0" err="1"/>
              <a:t>supra</a:t>
            </a:r>
            <a:r>
              <a:rPr lang="it-IT" dirty="0"/>
              <a:t>, erronea, poiché presuppone la sussistenza di un giudicato dotato di contenuto conformativo specifico suscettibile di essere violato dall’amministrazione mediante l’adozione di atti incompatibili con la statuizione giurisdizionale. </a:t>
            </a:r>
            <a:r>
              <a:rPr lang="it-IT" b="1" dirty="0"/>
              <a:t>Quando, invece, come nel caso in esame, il giudicato ha un ambito oggettivo delimitato e non si estende alla questione oggetto dei nuovi provvedimenti amministrativi, la controversia non concerne la fase esecutiva del giudicato, bensì una nuova e autonoma esplicazione del potere amministrativo</a:t>
            </a:r>
            <a:r>
              <a:rPr lang="it-IT" dirty="0"/>
              <a:t>, la cui legittimità deve essere sindacata nelle forme ordinarie del giudizio di cognizione. Ne discende che l’azione proposta dalla parte, pur formalmente qualificata come azione di nullità per violazione del giudicato, deve essere sostanzialmente ricondotta al paradigma dell’azione di annullamento, in quanto diretta a contestare la legittimità dell’atto amministrativo sotto diversi profili. </a:t>
            </a:r>
          </a:p>
          <a:p>
            <a:pPr algn="just"/>
            <a:endParaRPr lang="it-IT" dirty="0"/>
          </a:p>
          <a:p>
            <a:pPr algn="just"/>
            <a:r>
              <a:rPr lang="it-IT" dirty="0"/>
              <a:t>Una volta accertata la natura cognitoria della domanda, si pone il problema degli effetti dell’erronea declinatoria di competenza pronunciata dal giudice di primo grado, il quale ha ritenuto di non poter conoscere della controversia e ha indicato il Consiglio di Stato quale giudice competente in sede di ottemperanza. </a:t>
            </a:r>
          </a:p>
          <a:p>
            <a:pPr algn="just"/>
            <a:endParaRPr lang="it-IT" dirty="0"/>
          </a:p>
        </p:txBody>
      </p:sp>
    </p:spTree>
    <p:extLst>
      <p:ext uri="{BB962C8B-B14F-4D97-AF65-F5344CB8AC3E}">
        <p14:creationId xmlns:p14="http://schemas.microsoft.com/office/powerpoint/2010/main" val="3286733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A16C7226-0B2A-C0AC-EC9E-824CE98FD9F5}"/>
              </a:ext>
            </a:extLst>
          </p:cNvPr>
          <p:cNvSpPr txBox="1"/>
          <p:nvPr/>
        </p:nvSpPr>
        <p:spPr>
          <a:xfrm>
            <a:off x="396815" y="388189"/>
            <a:ext cx="11438627" cy="5124480"/>
          </a:xfrm>
          <a:prstGeom prst="rect">
            <a:avLst/>
          </a:prstGeom>
          <a:noFill/>
        </p:spPr>
        <p:txBody>
          <a:bodyPr wrap="square" rtlCol="0">
            <a:spAutoFit/>
          </a:bodyPr>
          <a:lstStyle/>
          <a:p>
            <a:pPr algn="ctr">
              <a:lnSpc>
                <a:spcPts val="1800"/>
              </a:lnSpc>
            </a:pPr>
            <a:r>
              <a:rPr lang="it-IT" b="1" i="0" dirty="0">
                <a:solidFill>
                  <a:srgbClr val="000000"/>
                </a:solidFill>
                <a:effectLst/>
                <a:latin typeface="Tahoma" panose="020B0604030504040204" pitchFamily="34" charset="0"/>
              </a:rPr>
              <a:t>A) </a:t>
            </a:r>
            <a:r>
              <a:rPr lang="it-IT" b="1" dirty="0">
                <a:solidFill>
                  <a:srgbClr val="000000"/>
                </a:solidFill>
                <a:latin typeface="Tahoma" panose="020B0604030504040204" pitchFamily="34" charset="0"/>
              </a:rPr>
              <a:t>IMPROCEDIBILIT</a:t>
            </a:r>
            <a:r>
              <a:rPr lang="it-IT" b="1" i="0" dirty="0">
                <a:solidFill>
                  <a:srgbClr val="000000"/>
                </a:solidFill>
                <a:effectLst/>
                <a:latin typeface="Tahoma" panose="020B0604030504040204" pitchFamily="34" charset="0"/>
              </a:rPr>
              <a:t>À AZIONE CADUCATORIA E ART. 34, COMMA 3, C.P.A.</a:t>
            </a:r>
          </a:p>
          <a:p>
            <a:pPr algn="just">
              <a:lnSpc>
                <a:spcPts val="1800"/>
              </a:lnSpc>
            </a:pPr>
            <a:endParaRPr lang="it-IT" dirty="0">
              <a:solidFill>
                <a:srgbClr val="000000"/>
              </a:solidFill>
              <a:latin typeface="Tahoma" panose="020B0604030504040204" pitchFamily="34" charset="0"/>
            </a:endParaRPr>
          </a:p>
          <a:p>
            <a:pPr algn="just">
              <a:lnSpc>
                <a:spcPts val="1800"/>
              </a:lnSpc>
            </a:pPr>
            <a:r>
              <a:rPr lang="it-IT" b="1" dirty="0">
                <a:solidFill>
                  <a:srgbClr val="000000"/>
                </a:solidFill>
                <a:latin typeface="Tahoma" panose="020B0604030504040204" pitchFamily="34" charset="0"/>
              </a:rPr>
              <a:t>I. IN VIA GENERALE</a:t>
            </a:r>
            <a:endParaRPr lang="it-IT" b="1" i="0" dirty="0">
              <a:solidFill>
                <a:srgbClr val="000000"/>
              </a:solidFill>
              <a:effectLst/>
              <a:latin typeface="Tahoma" panose="020B0604030504040204" pitchFamily="34" charset="0"/>
            </a:endParaRPr>
          </a:p>
          <a:p>
            <a:pPr algn="just">
              <a:lnSpc>
                <a:spcPts val="1800"/>
              </a:lnSpc>
            </a:pPr>
            <a:endParaRPr lang="it-IT" b="1" i="0" dirty="0">
              <a:solidFill>
                <a:srgbClr val="000000"/>
              </a:solidFill>
              <a:effectLst/>
              <a:latin typeface="Tahoma" panose="020B0604030504040204" pitchFamily="34" charset="0"/>
            </a:endParaRPr>
          </a:p>
          <a:p>
            <a:pPr algn="just">
              <a:lnSpc>
                <a:spcPts val="1800"/>
              </a:lnSpc>
            </a:pPr>
            <a:r>
              <a:rPr lang="it-IT" b="1" i="0" dirty="0">
                <a:solidFill>
                  <a:srgbClr val="000000"/>
                </a:solidFill>
                <a:effectLst/>
                <a:latin typeface="Tahoma" panose="020B0604030504040204" pitchFamily="34" charset="0"/>
              </a:rPr>
              <a:t>Cons. Stato n. 5854/2018</a:t>
            </a:r>
            <a:endParaRPr lang="it-IT" b="0" i="0" dirty="0">
              <a:solidFill>
                <a:srgbClr val="000000"/>
              </a:solidFill>
              <a:effectLst/>
              <a:latin typeface="Tahoma" panose="020B0604030504040204" pitchFamily="34" charset="0"/>
            </a:endParaRPr>
          </a:p>
          <a:p>
            <a:pPr algn="just"/>
            <a:r>
              <a:rPr lang="it-IT" b="0" i="0" dirty="0">
                <a:solidFill>
                  <a:srgbClr val="000000"/>
                </a:solidFill>
                <a:effectLst/>
                <a:latin typeface="Tahoma" panose="020B0604030504040204" pitchFamily="34" charset="0"/>
              </a:rPr>
              <a:t>L'ipotesi prefigurata dall'art. 34, comma 3 </a:t>
            </a:r>
            <a:r>
              <a:rPr lang="it-IT" b="0" i="0" dirty="0" err="1">
                <a:solidFill>
                  <a:srgbClr val="000000"/>
                </a:solidFill>
                <a:effectLst/>
                <a:latin typeface="Tahoma" panose="020B0604030504040204" pitchFamily="34" charset="0"/>
              </a:rPr>
              <a:t>D.Lgs.</a:t>
            </a:r>
            <a:r>
              <a:rPr lang="it-IT" b="0" i="0" dirty="0">
                <a:solidFill>
                  <a:srgbClr val="000000"/>
                </a:solidFill>
                <a:effectLst/>
                <a:latin typeface="Tahoma" panose="020B0604030504040204" pitchFamily="34" charset="0"/>
              </a:rPr>
              <a:t> 104/2010, </a:t>
            </a:r>
            <a:r>
              <a:rPr lang="it-IT" b="1" i="0" dirty="0">
                <a:solidFill>
                  <a:srgbClr val="000000"/>
                </a:solidFill>
                <a:effectLst/>
                <a:latin typeface="Tahoma" panose="020B0604030504040204" pitchFamily="34" charset="0"/>
              </a:rPr>
              <a:t>non concreta una mera riqualificazione della domanda originaria</a:t>
            </a:r>
            <a:r>
              <a:rPr lang="it-IT" b="0" i="0" dirty="0">
                <a:solidFill>
                  <a:srgbClr val="000000"/>
                </a:solidFill>
                <a:effectLst/>
                <a:latin typeface="Tahoma" panose="020B0604030504040204" pitchFamily="34" charset="0"/>
              </a:rPr>
              <a:t>. In quest'ultimo caso, infatti, il giudice è chiamato soltanto ad una operazione di interpretazione giuridica della domanda originaria, alla stregua del contenuto effettivo della pretesa (del tutto coerentemente, l'art. 32, comma 2, </a:t>
            </a:r>
            <a:r>
              <a:rPr lang="it-IT" b="0" i="0" dirty="0" err="1">
                <a:solidFill>
                  <a:srgbClr val="000000"/>
                </a:solidFill>
                <a:effectLst/>
                <a:latin typeface="Tahoma" panose="020B0604030504040204" pitchFamily="34" charset="0"/>
              </a:rPr>
              <a:t>D.Lgs.</a:t>
            </a:r>
            <a:r>
              <a:rPr lang="it-IT" b="0" i="0" dirty="0">
                <a:solidFill>
                  <a:srgbClr val="000000"/>
                </a:solidFill>
                <a:effectLst/>
                <a:latin typeface="Tahoma" panose="020B0604030504040204" pitchFamily="34" charset="0"/>
              </a:rPr>
              <a:t> 104/2010 lo configura come potere prettamente ufficioso). </a:t>
            </a:r>
          </a:p>
          <a:p>
            <a:pPr algn="just"/>
            <a:r>
              <a:rPr lang="it-IT" b="0" i="0" dirty="0">
                <a:solidFill>
                  <a:srgbClr val="000000"/>
                </a:solidFill>
                <a:effectLst/>
                <a:latin typeface="Tahoma" panose="020B0604030504040204" pitchFamily="34" charset="0"/>
              </a:rPr>
              <a:t>Il passaggio dall'azione di annullamento a quella di mero accertamento, per contro, determina una modificazione (non degli effetti processuali della domanda originaria, bensì) degli effetti sostanziali scaturenti dal giudicato. </a:t>
            </a:r>
          </a:p>
          <a:p>
            <a:pPr algn="just"/>
            <a:r>
              <a:rPr lang="it-IT" b="1" i="0" dirty="0">
                <a:solidFill>
                  <a:srgbClr val="000000"/>
                </a:solidFill>
                <a:effectLst/>
                <a:latin typeface="Tahoma" panose="020B0604030504040204" pitchFamily="34" charset="0"/>
              </a:rPr>
              <a:t>La variazione in senso riduttivo del </a:t>
            </a:r>
            <a:r>
              <a:rPr lang="it-IT" b="1" i="0" dirty="0" err="1">
                <a:solidFill>
                  <a:srgbClr val="000000"/>
                </a:solidFill>
                <a:effectLst/>
                <a:latin typeface="Tahoma" panose="020B0604030504040204" pitchFamily="34" charset="0"/>
              </a:rPr>
              <a:t>petitum</a:t>
            </a:r>
            <a:r>
              <a:rPr lang="it-IT" b="1" i="0" dirty="0">
                <a:solidFill>
                  <a:srgbClr val="000000"/>
                </a:solidFill>
                <a:effectLst/>
                <a:latin typeface="Tahoma" panose="020B0604030504040204" pitchFamily="34" charset="0"/>
              </a:rPr>
              <a:t> originario</a:t>
            </a:r>
            <a:r>
              <a:rPr lang="it-IT" b="0" i="0" dirty="0">
                <a:solidFill>
                  <a:srgbClr val="000000"/>
                </a:solidFill>
                <a:effectLst/>
                <a:latin typeface="Tahoma" panose="020B0604030504040204" pitchFamily="34" charset="0"/>
              </a:rPr>
              <a:t>, al fine di renderlo adeguato alle sopraggiunte necessità di soddisfacimento del bisogno di tutela - modificandosi l'utilità perseguita (l'oggetto mediato trascorre dalla tutela specifica a quella per equivalente) in relazione alla originaria richiesta di provvedimento giurisdizionale (oggetto immediato), quest'ultimo viene soltanto variato nella sua estensione - </a:t>
            </a:r>
            <a:r>
              <a:rPr lang="it-IT" b="1" i="0" dirty="0">
                <a:solidFill>
                  <a:srgbClr val="000000"/>
                </a:solidFill>
                <a:effectLst/>
                <a:latin typeface="Tahoma" panose="020B0604030504040204" pitchFamily="34" charset="0"/>
              </a:rPr>
              <a:t>integra una ipotesi di conversione</a:t>
            </a:r>
            <a:r>
              <a:rPr lang="it-IT" b="0" i="0" dirty="0">
                <a:solidFill>
                  <a:srgbClr val="000000"/>
                </a:solidFill>
                <a:effectLst/>
                <a:latin typeface="Tahoma" panose="020B0604030504040204" pitchFamily="34" charset="0"/>
              </a:rPr>
              <a:t> (art. 32, comma 2, </a:t>
            </a:r>
            <a:r>
              <a:rPr lang="it-IT" b="0" i="0" dirty="0" err="1">
                <a:solidFill>
                  <a:srgbClr val="000000"/>
                </a:solidFill>
                <a:effectLst/>
                <a:latin typeface="Tahoma" panose="020B0604030504040204" pitchFamily="34" charset="0"/>
              </a:rPr>
              <a:t>D.Lgs.</a:t>
            </a:r>
            <a:r>
              <a:rPr lang="it-IT" b="0" i="0" dirty="0">
                <a:solidFill>
                  <a:srgbClr val="000000"/>
                </a:solidFill>
                <a:effectLst/>
                <a:latin typeface="Tahoma" panose="020B0604030504040204" pitchFamily="34" charset="0"/>
              </a:rPr>
              <a:t> 104/2010). </a:t>
            </a:r>
          </a:p>
          <a:p>
            <a:pPr algn="just"/>
            <a:r>
              <a:rPr lang="it-IT" b="0" i="0" dirty="0">
                <a:solidFill>
                  <a:srgbClr val="000000"/>
                </a:solidFill>
                <a:effectLst/>
                <a:latin typeface="Tahoma" panose="020B0604030504040204" pitchFamily="34" charset="0"/>
              </a:rPr>
              <a:t>Tra i presupposti della conversione dell'azione di annullamento in mero accertamento occorre una espressa manifestazione di interesse del ricorrente a fini risarcitori.</a:t>
            </a:r>
            <a:endParaRPr lang="it-IT" dirty="0"/>
          </a:p>
        </p:txBody>
      </p:sp>
    </p:spTree>
    <p:extLst>
      <p:ext uri="{BB962C8B-B14F-4D97-AF65-F5344CB8AC3E}">
        <p14:creationId xmlns:p14="http://schemas.microsoft.com/office/powerpoint/2010/main" val="33363352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BFCB4B3-E4CD-7DCC-5B90-B3E60BA799C8}"/>
              </a:ext>
            </a:extLst>
          </p:cNvPr>
          <p:cNvSpPr txBox="1"/>
          <p:nvPr/>
        </p:nvSpPr>
        <p:spPr>
          <a:xfrm>
            <a:off x="529389" y="58846"/>
            <a:ext cx="11446042" cy="5909310"/>
          </a:xfrm>
          <a:prstGeom prst="rect">
            <a:avLst/>
          </a:prstGeom>
          <a:noFill/>
        </p:spPr>
        <p:txBody>
          <a:bodyPr wrap="square" rtlCol="0">
            <a:spAutoFit/>
          </a:bodyPr>
          <a:lstStyle/>
          <a:p>
            <a:pPr algn="just"/>
            <a:r>
              <a:rPr lang="it-IT" dirty="0"/>
              <a:t>In tale contesto, occorre chiarire che il giudizio instaurato dinanzi al Consiglio di Stato a seguito della riassunzione non può trasformarsi in un giudizio di cognizione di primo grado. </a:t>
            </a:r>
          </a:p>
          <a:p>
            <a:pPr algn="just"/>
            <a:r>
              <a:rPr lang="it-IT" dirty="0"/>
              <a:t>Il Consiglio di Stato, infatti, è giudice naturale dell’appello e, nelle ipotesi tipizzate, giudice dell’ottemperanza, ma non è giudice di primo grado della cognizione amministrativa, salvo i casi espressamente previsti dalla legge. Laddove si consentisse al Consiglio di Stato di trattenere la causa e di deciderla nel merito quale giudizio di cognizione, si determinerebbe un’alterazione del sistema delle competenze delineato dal codice del processo amministrativo, con violazione del principio del doppio grado di giurisdizione. </a:t>
            </a:r>
          </a:p>
          <a:p>
            <a:pPr algn="just"/>
            <a:r>
              <a:rPr lang="it-IT" dirty="0"/>
              <a:t>Tale principio, pur non avendo copertura costituzionale assoluta, rappresenta una regola generale del sistema processuale amministrativo, la cui deroga è ammessa solo nei casi tassativamente previsti (cfr. Cons. Stato, A.P., n. 11/2018). </a:t>
            </a:r>
          </a:p>
          <a:p>
            <a:pPr algn="just"/>
            <a:r>
              <a:rPr lang="it-IT" dirty="0"/>
              <a:t>Inoltre, la trasformazione del giudizio di ottemperanza in giudizio di cognizione dinanzi al Consiglio di Stato comporterebbe una compromissione del diritto di difesa delle parti, le quali verrebbero private della possibilità di articolare compiutamente le proprie difese dinanzi al giudice di primo grado. </a:t>
            </a:r>
          </a:p>
          <a:p>
            <a:pPr algn="just"/>
            <a:r>
              <a:rPr lang="it-IT" b="1" dirty="0"/>
              <a:t>Deve, pertanto, escludersi che il potere di riqualificazione dell’azione possa spingersi fino al punto di determinare uno spostamento del grado di giudizio, con sostanziale introduzione di un giudizio di primo grado davanti al giudice di appello</a:t>
            </a:r>
            <a:r>
              <a:rPr lang="it-IT" dirty="0"/>
              <a:t>. </a:t>
            </a:r>
          </a:p>
          <a:p>
            <a:pPr algn="just"/>
            <a:r>
              <a:rPr lang="it-IT" dirty="0"/>
              <a:t>Questo limite è coerente con i principi elaborati dalla giurisprudenza, secondo cui la riqualificazione dell’azione non può tradursi in un mutamento del modello processuale tale da incidere sulla struttura del giudizio e sul sistema delle impugnazioni (cfr. Cons. Stato, sez. VI, n. 9262/2024). </a:t>
            </a:r>
          </a:p>
          <a:p>
            <a:pPr algn="just"/>
            <a:r>
              <a:rPr lang="it-IT" dirty="0"/>
              <a:t>In altri termini, </a:t>
            </a:r>
            <a:r>
              <a:rPr lang="it-IT" b="1" dirty="0"/>
              <a:t>il potere di conversione ex art. 32 </a:t>
            </a:r>
            <a:r>
              <a:rPr lang="it-IT" b="1" dirty="0" err="1"/>
              <a:t>c.p.a</a:t>
            </a:r>
            <a:r>
              <a:rPr lang="it-IT" b="1" dirty="0"/>
              <a:t>. opera sul piano della qualificazione della domanda, ma non consente di derogare alle regole inderogabili di competenza e di distribuzione dei gradi di giudizio</a:t>
            </a:r>
            <a:r>
              <a:rPr lang="it-IT" dirty="0"/>
              <a:t>. </a:t>
            </a:r>
          </a:p>
        </p:txBody>
      </p:sp>
    </p:spTree>
    <p:extLst>
      <p:ext uri="{BB962C8B-B14F-4D97-AF65-F5344CB8AC3E}">
        <p14:creationId xmlns:p14="http://schemas.microsoft.com/office/powerpoint/2010/main" val="2914968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404F11CE-42A6-A97E-D574-7662987A2264}"/>
              </a:ext>
            </a:extLst>
          </p:cNvPr>
          <p:cNvSpPr txBox="1"/>
          <p:nvPr/>
        </p:nvSpPr>
        <p:spPr>
          <a:xfrm>
            <a:off x="396815" y="293298"/>
            <a:ext cx="11300604" cy="6463308"/>
          </a:xfrm>
          <a:prstGeom prst="rect">
            <a:avLst/>
          </a:prstGeom>
          <a:noFill/>
        </p:spPr>
        <p:txBody>
          <a:bodyPr wrap="square" rtlCol="0">
            <a:spAutoFit/>
          </a:bodyPr>
          <a:lstStyle/>
          <a:p>
            <a:pPr algn="just"/>
            <a:r>
              <a:rPr lang="it-IT" dirty="0"/>
              <a:t>Ne consegue che, </a:t>
            </a:r>
            <a:r>
              <a:rPr lang="it-IT" b="1" dirty="0"/>
              <a:t>una volta esclusa la natura di ottemperanza della controversia, il Consiglio di Stato non può decidere nel merito della domanda, ma deve limitarsi a rilevare l’errore processuale in cui è incorso il giudice di primo grado. </a:t>
            </a:r>
          </a:p>
          <a:p>
            <a:pPr algn="just"/>
            <a:r>
              <a:rPr lang="it-IT" dirty="0"/>
              <a:t>In tale ipotesi </a:t>
            </a:r>
            <a:r>
              <a:rPr lang="it-IT" b="1" dirty="0"/>
              <a:t>trova applicazione l’art. 105 </a:t>
            </a:r>
            <a:r>
              <a:rPr lang="it-IT" b="1" dirty="0" err="1"/>
              <a:t>c.p.a</a:t>
            </a:r>
            <a:r>
              <a:rPr lang="it-IT" b="1" dirty="0"/>
              <a:t>., </a:t>
            </a:r>
            <a:r>
              <a:rPr lang="it-IT" dirty="0"/>
              <a:t>che prevede la rimessione della causa al primo giudice </a:t>
            </a:r>
            <a:r>
              <a:rPr lang="it-IT" b="1" dirty="0"/>
              <a:t>quando la decisione impugnata è stata resa in violazione delle norme sulla competenza o sul contraddittorio</a:t>
            </a:r>
            <a:r>
              <a:rPr lang="it-IT" dirty="0"/>
              <a:t>. </a:t>
            </a:r>
          </a:p>
          <a:p>
            <a:pPr algn="just"/>
            <a:r>
              <a:rPr lang="it-IT" dirty="0"/>
              <a:t>La norma risponde all’esigenza di ristabilire il corretto iter processuale, consentendo che la controversia sia esaminata dal giudice naturale nel grado proprio, senza sacrificare le garanzie difensive delle parti. </a:t>
            </a:r>
          </a:p>
          <a:p>
            <a:pPr algn="just"/>
            <a:r>
              <a:rPr lang="it-IT" dirty="0"/>
              <a:t>Sotto altro profilo, la rimessione si giustifica anche alla luce del principio di effettività della tutela giurisdizionale, in quanto consente alle parti di ottenere una decisione piena sul merito della controversia nel rispetto delle ordinarie forme del giudizio di cognizione. </a:t>
            </a:r>
            <a:r>
              <a:rPr lang="it-IT" b="1" dirty="0"/>
              <a:t>Diversamente opinando, e cioè trattenendo la causa dinanzi al Consiglio di Stato, si determinerebbe una compressione indebita del diritto al doppio grado di giudizio, non giustificata da alcuna disposizione normativa</a:t>
            </a:r>
            <a:r>
              <a:rPr lang="it-IT" dirty="0"/>
              <a:t>. Né può ritenersi che la riassunzione del giudizio dinanzi al Consiglio di Stato determini una sorta di radicamento della competenza, in quanto tale riassunzione è stata effettuata in esecuzione di una pronuncia dichiarativa di incompetenza successivamente rivelatasi erronea. In tale prospettiva, </a:t>
            </a:r>
            <a:r>
              <a:rPr lang="it-IT" b="1" dirty="0"/>
              <a:t>il giudizio riassunto non muta la sua natura originaria, ma conserva la qualificazione sostanziale della domanda, la quale rimane quella di cognizione</a:t>
            </a:r>
            <a:r>
              <a:rPr lang="it-IT" dirty="0"/>
              <a:t>. Deve, pertanto, affermarsi il principio per cui, qualora il giudice di primo grado abbia erroneamente qualificato la domanda come azione di ottemperanza e abbia declinato la propria competenza in favore del Consiglio di Stato, quest’ultimo, accertata la natura cognitoria della controversia, </a:t>
            </a:r>
            <a:r>
              <a:rPr lang="it-IT" b="1" dirty="0"/>
              <a:t>non può trattenerla, ma deve annullare la decisione impugnata e rimettere la causa al giudice di primo grado, ai sensi dell’art. 105 </a:t>
            </a:r>
            <a:r>
              <a:rPr lang="it-IT" b="1" dirty="0" err="1"/>
              <a:t>c.p.a</a:t>
            </a:r>
            <a:r>
              <a:rPr lang="it-IT" b="1" dirty="0"/>
              <a:t>. </a:t>
            </a:r>
            <a:r>
              <a:rPr lang="it-IT" dirty="0"/>
              <a:t>Tale soluzione appare l’unica coerente con il sistema, in quanto salvaguarda la corretta distribuzione delle competenze, preserva il doppio grado di giurisdizione, garantisce il pieno esercizio del diritto di difesa e evita distorsioni nel riparto funzionale tra giudici.</a:t>
            </a:r>
          </a:p>
        </p:txBody>
      </p:sp>
    </p:spTree>
    <p:extLst>
      <p:ext uri="{BB962C8B-B14F-4D97-AF65-F5344CB8AC3E}">
        <p14:creationId xmlns:p14="http://schemas.microsoft.com/office/powerpoint/2010/main" val="6450409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F8704CA9-B9DB-17B2-175C-1A00DB63E07C}"/>
              </a:ext>
            </a:extLst>
          </p:cNvPr>
          <p:cNvSpPr txBox="1"/>
          <p:nvPr/>
        </p:nvSpPr>
        <p:spPr>
          <a:xfrm>
            <a:off x="192505" y="304800"/>
            <a:ext cx="11662611" cy="4524315"/>
          </a:xfrm>
          <a:prstGeom prst="rect">
            <a:avLst/>
          </a:prstGeom>
          <a:noFill/>
        </p:spPr>
        <p:txBody>
          <a:bodyPr wrap="square" rtlCol="0">
            <a:spAutoFit/>
          </a:bodyPr>
          <a:lstStyle/>
          <a:p>
            <a:pPr algn="just"/>
            <a:r>
              <a:rPr lang="it-IT" b="1" dirty="0"/>
              <a:t>MA ALLORA</a:t>
            </a:r>
            <a:r>
              <a:rPr lang="it-IT" dirty="0"/>
              <a:t>: IL TAR avanti al quale (erroneamente si può dire) il ricorrente propone domande di nullità/annullamento </a:t>
            </a:r>
          </a:p>
          <a:p>
            <a:pPr algn="just"/>
            <a:r>
              <a:rPr lang="it-IT" dirty="0"/>
              <a:t>(spesso esperite mediante la deduzione di vizi di nullità/annullabilità in modo indistinto) cosa deve fare? </a:t>
            </a:r>
          </a:p>
          <a:p>
            <a:pPr algn="just"/>
            <a:r>
              <a:rPr lang="it-IT" dirty="0"/>
              <a:t>Siamo sicuri che la domanda di nullità per violazione ed elusione del giudicato sia «ammissibile»? Cioè invece di adottare una decisione di incompetenza per grado, sarebbe corretto dichiarare tout court dichiarare inammissibile la domanda di nullità? </a:t>
            </a:r>
          </a:p>
          <a:p>
            <a:pPr algn="just"/>
            <a:r>
              <a:rPr lang="it-IT" dirty="0"/>
              <a:t>Rimarrebbe comunque aperto il problema della qualificazione dei vizi da parte del Tar, rispetto alla quale potrebbe comunque trovare applicazione il principio relativo all’applicazione del 105 </a:t>
            </a:r>
            <a:r>
              <a:rPr lang="it-IT" dirty="0" err="1"/>
              <a:t>c.p.a</a:t>
            </a:r>
            <a:r>
              <a:rPr lang="it-IT" dirty="0"/>
              <a:t>.? </a:t>
            </a:r>
          </a:p>
          <a:p>
            <a:pPr algn="just"/>
            <a:endParaRPr lang="it-IT" dirty="0"/>
          </a:p>
          <a:p>
            <a:pPr algn="just"/>
            <a:endParaRPr lang="it-IT" dirty="0"/>
          </a:p>
          <a:p>
            <a:pPr algn="just"/>
            <a:endParaRPr lang="it-IT" dirty="0"/>
          </a:p>
          <a:p>
            <a:pPr algn="just"/>
            <a:endParaRPr lang="it-IT" dirty="0"/>
          </a:p>
          <a:p>
            <a:pPr algn="just"/>
            <a:endParaRPr lang="it-IT" dirty="0"/>
          </a:p>
          <a:p>
            <a:pPr algn="just"/>
            <a:endParaRPr lang="it-IT" dirty="0"/>
          </a:p>
          <a:p>
            <a:pPr algn="just"/>
            <a:endParaRPr lang="it-IT" dirty="0"/>
          </a:p>
          <a:p>
            <a:endParaRPr lang="it-IT" dirty="0"/>
          </a:p>
          <a:p>
            <a:endParaRPr lang="it-IT" dirty="0"/>
          </a:p>
        </p:txBody>
      </p:sp>
    </p:spTree>
    <p:extLst>
      <p:ext uri="{BB962C8B-B14F-4D97-AF65-F5344CB8AC3E}">
        <p14:creationId xmlns:p14="http://schemas.microsoft.com/office/powerpoint/2010/main" val="4514591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E8D3EC0-56AB-91BF-956B-EC8D5B059C7C}"/>
              </a:ext>
            </a:extLst>
          </p:cNvPr>
          <p:cNvSpPr txBox="1"/>
          <p:nvPr/>
        </p:nvSpPr>
        <p:spPr>
          <a:xfrm>
            <a:off x="385011" y="328863"/>
            <a:ext cx="11365831" cy="6463308"/>
          </a:xfrm>
          <a:prstGeom prst="rect">
            <a:avLst/>
          </a:prstGeom>
          <a:noFill/>
        </p:spPr>
        <p:txBody>
          <a:bodyPr wrap="square" rtlCol="0">
            <a:spAutoFit/>
          </a:bodyPr>
          <a:lstStyle/>
          <a:p>
            <a:pPr algn="just"/>
            <a:r>
              <a:rPr lang="it-IT" b="1" dirty="0"/>
              <a:t>CGARS, 30 dicembre 2025, n. 1062</a:t>
            </a:r>
          </a:p>
          <a:p>
            <a:pPr algn="just"/>
            <a:endParaRPr lang="it-IT" b="1" dirty="0"/>
          </a:p>
          <a:p>
            <a:pPr algn="just"/>
            <a:r>
              <a:rPr lang="it-IT" b="1" dirty="0"/>
              <a:t>PRINCIPI AFFERMATI: </a:t>
            </a:r>
          </a:p>
          <a:p>
            <a:pPr algn="just"/>
            <a:endParaRPr lang="it-IT" dirty="0"/>
          </a:p>
          <a:p>
            <a:pPr algn="just"/>
            <a:r>
              <a:rPr lang="it-IT" dirty="0"/>
              <a:t>a) quando il giudice di primo grado, adito in sede di ottemperanza, si ritiene incompetente in favore di quello di secondo grado, deve limitarsi a dichiarare inammissibile il ricorso (trattenendo tuttavia presso di sé le altre domande connesse, su cui ritenga la giurisdizione esercitabile in doppio grado);</a:t>
            </a:r>
          </a:p>
          <a:p>
            <a:pPr algn="just"/>
            <a:r>
              <a:rPr lang="it-IT" dirty="0"/>
              <a:t>b) la parte che vi abbia interesse può reiterare il giudizio di ottemperanza al giudice competente, nel relativo termine prescrizionale;</a:t>
            </a:r>
          </a:p>
          <a:p>
            <a:pPr algn="just"/>
            <a:r>
              <a:rPr lang="it-IT" dirty="0"/>
              <a:t>c) non v’è luogo a riassunzione, né tantomeno a regolamento di competenza, tra giudici di grado diverso;</a:t>
            </a:r>
          </a:p>
          <a:p>
            <a:pPr algn="just"/>
            <a:r>
              <a:rPr lang="it-IT" dirty="0"/>
              <a:t>d) l’erronea assegnazione di un termine per la riassunzione davanti al giudice superiore, disposta in violazione di quanto sopra da quello di primo grado, non rende ammissibile il ricorso in riassunzione, quand’anche tempestivamente proposto entro detto termine;</a:t>
            </a:r>
          </a:p>
          <a:p>
            <a:pPr algn="just"/>
            <a:r>
              <a:rPr lang="it-IT" dirty="0"/>
              <a:t>e) in tal caso, il giudice superiore dichiara inammissibile la riassunzione (salva la </a:t>
            </a:r>
            <a:r>
              <a:rPr lang="it-IT" dirty="0" err="1"/>
              <a:t>riproponibilità</a:t>
            </a:r>
            <a:r>
              <a:rPr lang="it-IT" dirty="0"/>
              <a:t> dell’ottemperanza, di cui sub b)), restando in primo grado le ulteriori domande connesse e non decise.</a:t>
            </a:r>
          </a:p>
          <a:p>
            <a:pPr algn="just"/>
            <a:r>
              <a:rPr lang="it-IT" dirty="0"/>
              <a:t>La poc’anzi chiarita infungibilità della competenza generale dei T.A.R. quali giudici di primo grado, rispetto alla competenza eccezionale del Consiglio di Stato o del Consiglio di Giustizia Amministrativa per la Regione Siciliana quali giudici di unico grado sui ricorsi per l’ottemperanza delle proprie decisioni, preclude, dunque, la possibilità di riassumere in questa sede il giudizio parzialmente definito dall’adito T.A.R. con l’ordinanza impugnata, ben potendo invece l’interessato riproporre in questa sede la medesima domanda mediante un autonomo e nuovo ricorso.</a:t>
            </a:r>
          </a:p>
          <a:p>
            <a:endParaRPr lang="it-IT" dirty="0"/>
          </a:p>
          <a:p>
            <a:endParaRPr lang="it-IT" dirty="0"/>
          </a:p>
        </p:txBody>
      </p:sp>
    </p:spTree>
    <p:extLst>
      <p:ext uri="{BB962C8B-B14F-4D97-AF65-F5344CB8AC3E}">
        <p14:creationId xmlns:p14="http://schemas.microsoft.com/office/powerpoint/2010/main" val="39961978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E0B33B7B-B450-6095-83CC-76DF2CC6B859}"/>
              </a:ext>
            </a:extLst>
          </p:cNvPr>
          <p:cNvSpPr txBox="1"/>
          <p:nvPr/>
        </p:nvSpPr>
        <p:spPr>
          <a:xfrm>
            <a:off x="441158" y="296779"/>
            <a:ext cx="11117179" cy="6740307"/>
          </a:xfrm>
          <a:prstGeom prst="rect">
            <a:avLst/>
          </a:prstGeom>
          <a:noFill/>
        </p:spPr>
        <p:txBody>
          <a:bodyPr wrap="square" rtlCol="0">
            <a:spAutoFit/>
          </a:bodyPr>
          <a:lstStyle/>
          <a:p>
            <a:pPr algn="just"/>
            <a:r>
              <a:rPr lang="it-IT" b="1" dirty="0"/>
              <a:t>CASO</a:t>
            </a:r>
            <a:r>
              <a:rPr lang="it-IT" dirty="0"/>
              <a:t>: a seguito di un primo annullamento di un diniego di condono edilizio da parte del CDS, viene impugnato davanti al Tar il provvedimento della Soprintendenza lamentando, da un lato, la nullità ai sensi dell’art. 21 </a:t>
            </a:r>
            <a:r>
              <a:rPr lang="it-IT" dirty="0" err="1"/>
              <a:t>septies</a:t>
            </a:r>
            <a:r>
              <a:rPr lang="it-IT" dirty="0"/>
              <a:t>, l. n. 241/1990, per violazione ed elusione del giudicato, dall’altro l’illegittimità dell’atto per ulteriori motivi.</a:t>
            </a:r>
          </a:p>
          <a:p>
            <a:endParaRPr lang="it-IT" dirty="0"/>
          </a:p>
          <a:p>
            <a:endParaRPr lang="it-IT" dirty="0"/>
          </a:p>
          <a:p>
            <a:pPr algn="just"/>
            <a:r>
              <a:rPr lang="it-IT" b="1" dirty="0"/>
              <a:t>DECISIONE DEL TAR</a:t>
            </a:r>
            <a:r>
              <a:rPr lang="it-IT" dirty="0"/>
              <a:t>: il T.A.R. per la Sicilia – sezione staccata di Catania, sez. III, ha declinato la propria competenza in favore del Consiglio di Giustizia Amministrativa per la Regione Siciliana, assegnando termine per la riassunzione del giudizio ai sensi dell’art. 15 co. 4 </a:t>
            </a:r>
            <a:r>
              <a:rPr lang="it-IT" dirty="0" err="1"/>
              <a:t>c.p.a</a:t>
            </a:r>
            <a:r>
              <a:rPr lang="it-IT" dirty="0"/>
              <a:t>..</a:t>
            </a:r>
          </a:p>
          <a:p>
            <a:pPr algn="just"/>
            <a:r>
              <a:rPr lang="it-IT" dirty="0"/>
              <a:t>Secondo il T.A.R., infatti: </a:t>
            </a:r>
          </a:p>
          <a:p>
            <a:pPr algn="just"/>
            <a:r>
              <a:rPr lang="it-IT" dirty="0"/>
              <a:t>- ai sensi dell’art. 21-septies della l. n. 241 del 1990 è nullo il provvedimento che “…è stato adottato in violazione o elusione del giudicato (…);</a:t>
            </a:r>
          </a:p>
          <a:p>
            <a:pPr algn="just"/>
            <a:r>
              <a:rPr lang="it-IT" dirty="0"/>
              <a:t>- ai sensi dell’art. 114, comma 4, lett. b), </a:t>
            </a:r>
            <a:r>
              <a:rPr lang="it-IT" dirty="0" err="1"/>
              <a:t>c.p.a</a:t>
            </a:r>
            <a:r>
              <a:rPr lang="it-IT" dirty="0"/>
              <a:t>. il giudice dell’ottemperanza ha competenza funzionale nei giudizi in cui si controverta in materia di nullità per violazione o elusione del giudicato, in quanto tale giudice “dichiara nulli gli eventuali atti in violazione o elusione del giudicato”;</a:t>
            </a:r>
          </a:p>
          <a:p>
            <a:pPr algn="just"/>
            <a:r>
              <a:rPr lang="it-IT" dirty="0"/>
              <a:t>- alla luce del combinato disposto degli artt. 112, comma 2, lett. a) e 113, comma 1, </a:t>
            </a:r>
            <a:r>
              <a:rPr lang="it-IT" dirty="0" err="1"/>
              <a:t>c.p.a</a:t>
            </a:r>
            <a:r>
              <a:rPr lang="it-IT" dirty="0"/>
              <a:t>., l’azione di ottemperanza proposta per conseguire l’attuazione delle sentenze del giudice amministrativo passate in giudicato si propone “…al giudice della cui ottemperanza si tratta; la competenza è del tribunale amministrativo regionale anche per i suoi provvedimenti confermati in appello con motivazione che abbia lo stesso contenuto dispositivo e conformativo dei provvedimenti di primo grado”;</a:t>
            </a:r>
          </a:p>
          <a:p>
            <a:pPr algn="just"/>
            <a:r>
              <a:rPr lang="it-IT" dirty="0"/>
              <a:t>- ai sensi dell’art. 14, comma 3, </a:t>
            </a:r>
            <a:r>
              <a:rPr lang="it-IT" dirty="0" err="1"/>
              <a:t>c.p.a</a:t>
            </a:r>
            <a:r>
              <a:rPr lang="it-IT" dirty="0"/>
              <a:t>. “La competenza è funzionalmente inderogabile altresì per i giudizi di cui agli articoli 113 e 119, nonché per ogni altro giudizio per il quale la legge o il presente codice individuino il giudice competente con criteri diversi da quelli di cui all'articolo 13”;</a:t>
            </a:r>
          </a:p>
          <a:p>
            <a:endParaRPr lang="it-IT" dirty="0"/>
          </a:p>
        </p:txBody>
      </p:sp>
    </p:spTree>
    <p:extLst>
      <p:ext uri="{BB962C8B-B14F-4D97-AF65-F5344CB8AC3E}">
        <p14:creationId xmlns:p14="http://schemas.microsoft.com/office/powerpoint/2010/main" val="33271032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181D4F5-3B6B-9A40-E357-84B22ED13D67}"/>
              </a:ext>
            </a:extLst>
          </p:cNvPr>
          <p:cNvSpPr txBox="1"/>
          <p:nvPr/>
        </p:nvSpPr>
        <p:spPr>
          <a:xfrm>
            <a:off x="336884" y="280737"/>
            <a:ext cx="11454063" cy="6463308"/>
          </a:xfrm>
          <a:prstGeom prst="rect">
            <a:avLst/>
          </a:prstGeom>
          <a:noFill/>
        </p:spPr>
        <p:txBody>
          <a:bodyPr wrap="square" rtlCol="0">
            <a:spAutoFit/>
          </a:bodyPr>
          <a:lstStyle/>
          <a:p>
            <a:pPr algn="just"/>
            <a:r>
              <a:rPr lang="it-IT" dirty="0"/>
              <a:t>- Cons. St., Ad. Pl. 6 maggio 2013, n. 9 e 10, ha confermato la natura sostanzialmente giurisdizionale dei ricorsi al capo dello Stato, il decreto che li decide rientra nel novero dei provvedimenti del giudice amministrativo di cui alla lettera b) dell'articolo 112, comma 2, cod. proc. </a:t>
            </a:r>
            <a:r>
              <a:rPr lang="it-IT" dirty="0" err="1"/>
              <a:t>amm</a:t>
            </a:r>
            <a:r>
              <a:rPr lang="it-IT" dirty="0"/>
              <a:t>. con la conseguenza che il ricorso per la loro ottemperanza deve essere proposto ai sensi dell'articolo 113, comma 1, del cod. proc. </a:t>
            </a:r>
            <a:r>
              <a:rPr lang="it-IT" dirty="0" err="1"/>
              <a:t>amm</a:t>
            </a:r>
            <a:r>
              <a:rPr lang="it-IT" dirty="0"/>
              <a:t>. dinanzi allo stesso Consiglio di Stato o, nel caso dell'ordinamento siciliano, al CGARS, nel quale si identifica il giudice che ha emesso il provvedimento della cui ottemperanza si tratta;</a:t>
            </a:r>
          </a:p>
          <a:p>
            <a:pPr algn="just"/>
            <a:r>
              <a:rPr lang="it-IT" dirty="0"/>
              <a:t>- conseguentemente, con specifico riguardo all’asserito vizio di nullità per violazione del giudicato, sussiste la </a:t>
            </a:r>
            <a:r>
              <a:rPr lang="it-IT" b="1" dirty="0"/>
              <a:t>competenza funzionale inderogabile del Consiglio di Giustizia Amministrativa per la Regione Siciliana</a:t>
            </a:r>
            <a:r>
              <a:rPr lang="it-IT" dirty="0"/>
              <a:t>, nella qualità di giudice dell’ottemperanza;</a:t>
            </a:r>
          </a:p>
          <a:p>
            <a:pPr algn="just"/>
            <a:r>
              <a:rPr lang="it-IT" dirty="0"/>
              <a:t>- </a:t>
            </a:r>
            <a:r>
              <a:rPr lang="it-IT" b="1" dirty="0"/>
              <a:t>le ulteriori censure non appaiono scrutinabili</a:t>
            </a:r>
            <a:r>
              <a:rPr lang="it-IT" dirty="0"/>
              <a:t>, </a:t>
            </a:r>
            <a:r>
              <a:rPr lang="it-IT" b="1" dirty="0"/>
              <a:t>ALLO STATO, da questo Giudice, in quanto presuppongono, primariamente, lo scrutinio di quelle riferite alla violazione del giudicato</a:t>
            </a:r>
            <a:r>
              <a:rPr lang="it-IT" dirty="0"/>
              <a:t>, il cui sindacato – come sopra esposto – esula dalla competenza di questo giudice di primo grado; a fronte di una pretesa processuale che risulta sostanzialmente unitaria è, peraltro, coerente con il principio di effettività della tutela giurisdizionale subordinare l’esame di tali censure all’avvenuto scrutinio del giudice dell’ottemperanza del vizio di violazione del giudicato sollevato dal ricorrente, senza il quale ogni forma di tutela sarebbe priva di effettiva utilità per chi ricorre in giudizio;</a:t>
            </a:r>
          </a:p>
          <a:p>
            <a:endParaRPr lang="it-IT" dirty="0"/>
          </a:p>
          <a:p>
            <a:pPr algn="just"/>
            <a:r>
              <a:rPr lang="it-IT" b="1" dirty="0"/>
              <a:t>Pertanto</a:t>
            </a:r>
            <a:r>
              <a:rPr lang="it-IT" dirty="0"/>
              <a:t>: a) con riguardo alle censure aventi ad oggetto la presunta violazione del </a:t>
            </a:r>
            <a:r>
              <a:rPr lang="it-IT" dirty="0" err="1"/>
              <a:t>giudicatpo</a:t>
            </a:r>
            <a:r>
              <a:rPr lang="it-IT" dirty="0"/>
              <a:t>, va rilevata la competenza funzionale inderogabile del Consiglio di Giustizia Amministrativa per la Regione Siciliana, presso cui, ai sensi dell’art. 15, comma 4, </a:t>
            </a:r>
            <a:r>
              <a:rPr lang="it-IT" dirty="0" err="1"/>
              <a:t>c.p.a</a:t>
            </a:r>
            <a:r>
              <a:rPr lang="it-IT" dirty="0"/>
              <a:t>., la parte ricorrente potrà riassumere la causa nel termine perentorio di trenta giorni dalla comunicazione della presente ordinanza; </a:t>
            </a:r>
          </a:p>
          <a:p>
            <a:pPr algn="just"/>
            <a:r>
              <a:rPr lang="it-IT" dirty="0"/>
              <a:t>b) non sono, allo stato, scrutinabili le ulteriori censure correlate al </a:t>
            </a:r>
            <a:r>
              <a:rPr lang="it-IT" dirty="0" err="1"/>
              <a:t>riesercizio</a:t>
            </a:r>
            <a:r>
              <a:rPr lang="it-IT" dirty="0"/>
              <a:t> del potere dell’Amministrazione, in quanto presupponenti l’esame del denunciato vizio di nullità dell’atto avversato innanzi al giudice amministrativo funzionalmente competente›. </a:t>
            </a:r>
          </a:p>
        </p:txBody>
      </p:sp>
    </p:spTree>
    <p:extLst>
      <p:ext uri="{BB962C8B-B14F-4D97-AF65-F5344CB8AC3E}">
        <p14:creationId xmlns:p14="http://schemas.microsoft.com/office/powerpoint/2010/main" val="7279805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6445E30-5D8F-0116-56E4-D4C8327B5DA9}"/>
              </a:ext>
            </a:extLst>
          </p:cNvPr>
          <p:cNvSpPr txBox="1"/>
          <p:nvPr/>
        </p:nvSpPr>
        <p:spPr>
          <a:xfrm>
            <a:off x="633663" y="136359"/>
            <a:ext cx="10684042" cy="6740307"/>
          </a:xfrm>
          <a:prstGeom prst="rect">
            <a:avLst/>
          </a:prstGeom>
          <a:noFill/>
        </p:spPr>
        <p:txBody>
          <a:bodyPr wrap="square" rtlCol="0">
            <a:spAutoFit/>
          </a:bodyPr>
          <a:lstStyle/>
          <a:p>
            <a:r>
              <a:rPr lang="it-IT" b="1" dirty="0"/>
              <a:t>SECONDO IL CGARS</a:t>
            </a:r>
            <a:r>
              <a:rPr lang="it-IT" dirty="0"/>
              <a:t>: </a:t>
            </a:r>
          </a:p>
          <a:p>
            <a:endParaRPr lang="it-IT" dirty="0"/>
          </a:p>
          <a:p>
            <a:pPr algn="just"/>
            <a:r>
              <a:rPr lang="it-IT" b="1" dirty="0"/>
              <a:t>L’ART. 50 E LA RIASSUNZIONE</a:t>
            </a:r>
            <a:r>
              <a:rPr lang="it-IT" dirty="0"/>
              <a:t>: la riassunzione determina non già l’instaurazione di un nuovo giudizio ma la prosecuzione di quello già instaurato e postula, di conseguenza, l’omogeneità dei presupposti processuali della domanda originariamente proposta con quella successivamente riassunta, onde garantire la salvaguardia degli effetti sostanziali e processuali dipendenti dalla proposizione della prima. Il rispetto, infatti, del termine all’uopo previsto dalla legge consente al giudizio di proseguire alle medesime condizioni originarie e non di rinnovarsi mediante l’avvio di una nuova e distinta fase processuale. La riassunzione, invero, costituisce rimedio alla riscontrata carenza di un determinato presupposto processuale che sia in seguito ripristinato e per questa ragione risponde alla logica del principio di integrale salvezza degli atti processuali di cui all’art. 156 c.p.c.</a:t>
            </a:r>
          </a:p>
          <a:p>
            <a:pPr algn="just"/>
            <a:endParaRPr lang="it-IT" dirty="0"/>
          </a:p>
          <a:p>
            <a:pPr algn="just"/>
            <a:r>
              <a:rPr lang="it-IT" b="1" dirty="0"/>
              <a:t>L’ART. 11</a:t>
            </a:r>
            <a:r>
              <a:rPr lang="it-IT" dirty="0"/>
              <a:t>: invece, non consente la riassunzione del giudizio dinanzi al giudice che, invece, ne sia munito su quella controversia, perché la pluralità delle giurisdizioni presenti nell’ordinamento italiano è di per sé ostativa alla possibilità che un medesimo processo “prosegua” davanti a una diversa giurisdizione.</a:t>
            </a:r>
          </a:p>
          <a:p>
            <a:pPr algn="just"/>
            <a:r>
              <a:rPr lang="it-IT" dirty="0"/>
              <a:t>Conseguentemente, il meccanismo tecnico apprestato dal citato art. 11 </a:t>
            </a:r>
            <a:r>
              <a:rPr lang="it-IT" dirty="0" err="1"/>
              <a:t>c.p.a</a:t>
            </a:r>
            <a:r>
              <a:rPr lang="it-IT" dirty="0"/>
              <a:t>. non è stato quello della </a:t>
            </a:r>
            <a:r>
              <a:rPr lang="it-IT" dirty="0" err="1"/>
              <a:t>riassumibilità</a:t>
            </a:r>
            <a:r>
              <a:rPr lang="it-IT" dirty="0"/>
              <a:t> della causa davanti a una diversa giurisdizione, bensì quello della </a:t>
            </a:r>
            <a:r>
              <a:rPr lang="it-IT" b="1" dirty="0" err="1"/>
              <a:t>riproponibilità</a:t>
            </a:r>
            <a:r>
              <a:rPr lang="it-IT" b="1" dirty="0"/>
              <a:t> della domanda </a:t>
            </a:r>
            <a:r>
              <a:rPr lang="it-IT" dirty="0"/>
              <a:t>– id est la stessa domanda, ma riproposta in un nuovo giudizio davanti a un giudice diverso – al giudice munito di giurisdizione, con la precisazione che, se effettuata “entro il termine perentorio di tre mesi dal passaggio in giudicato della pronuncia di cui al comma 1”, comporta che “sono fatti salvi gli effetti sostanziali e processuali che la domanda avrebbe prodotto se il giudice di cui è stata dichiarata la giurisdizione fosse stato adito fin dall'instaurazione del primo giudizio, ferme restando le preclusioni e le decadenze intervenute”.</a:t>
            </a:r>
          </a:p>
          <a:p>
            <a:endParaRPr lang="it-IT" dirty="0"/>
          </a:p>
        </p:txBody>
      </p:sp>
    </p:spTree>
    <p:extLst>
      <p:ext uri="{BB962C8B-B14F-4D97-AF65-F5344CB8AC3E}">
        <p14:creationId xmlns:p14="http://schemas.microsoft.com/office/powerpoint/2010/main" val="39405008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92C1CF8-2055-CEC0-D21C-FC543EC4BAC2}"/>
              </a:ext>
            </a:extLst>
          </p:cNvPr>
          <p:cNvSpPr txBox="1"/>
          <p:nvPr/>
        </p:nvSpPr>
        <p:spPr>
          <a:xfrm>
            <a:off x="505326" y="248653"/>
            <a:ext cx="11165306" cy="6463308"/>
          </a:xfrm>
          <a:prstGeom prst="rect">
            <a:avLst/>
          </a:prstGeom>
          <a:noFill/>
        </p:spPr>
        <p:txBody>
          <a:bodyPr wrap="square" rtlCol="0">
            <a:spAutoFit/>
          </a:bodyPr>
          <a:lstStyle/>
          <a:p>
            <a:pPr algn="just"/>
            <a:r>
              <a:rPr lang="it-IT" dirty="0"/>
              <a:t>Che non si tratti della prosecuzione dello stesso giudizio, ma di un giudizio nuovo e diverso (pur se con salvezza, alle suindicate condizioni, degli effetti sostanziali e processuali della domanda già erroneamente proposta in altra sede), è irrefutabilmente dimostrato, inter alia, sia dalla chiara dizione normativa, sia dal fatto che le prove raccolte nel primo e diverso giudizio (mal introdotto) non restano acquisite come tali al fascicolo del nuovo giudizio – come sarebbe inevitabile ove si trattasse della prosecuzione dello stesso processo in altra sede appartenente al medesimo plesso giurisdizionale – essendo, infatti, chiarito tanto dall’art. 11 </a:t>
            </a:r>
            <a:r>
              <a:rPr lang="it-IT" dirty="0" err="1"/>
              <a:t>c.p.a</a:t>
            </a:r>
            <a:r>
              <a:rPr lang="it-IT" dirty="0"/>
              <a:t>. quanto dall’art. 59 legge n. 69/2009 che davanti al nuovo giudice (munito di giurisdizione) “le prove raccolte nel processo davanti al giudice privo di giurisdizione possono essere valutate come argomenti di prova”.</a:t>
            </a:r>
          </a:p>
          <a:p>
            <a:pPr algn="just"/>
            <a:endParaRPr lang="it-IT" dirty="0"/>
          </a:p>
          <a:p>
            <a:pPr algn="just"/>
            <a:r>
              <a:rPr lang="it-IT" b="1" dirty="0"/>
              <a:t>L’ART. 80</a:t>
            </a:r>
            <a:r>
              <a:rPr lang="it-IT" dirty="0"/>
              <a:t>: poi, contempla una disciplina generale per tutte le ipotesi di sospensione e interruzione del processo amministrativo mutuate, per espressa previsione dell’art. 79 </a:t>
            </a:r>
            <a:r>
              <a:rPr lang="it-IT" dirty="0" err="1"/>
              <a:t>c.p.a</a:t>
            </a:r>
            <a:r>
              <a:rPr lang="it-IT" dirty="0"/>
              <a:t>., dal codice di procedura civile.</a:t>
            </a:r>
          </a:p>
          <a:p>
            <a:pPr algn="just"/>
            <a:r>
              <a:rPr lang="it-IT" dirty="0"/>
              <a:t>Dalla rubrica dell’art. 80 </a:t>
            </a:r>
            <a:r>
              <a:rPr lang="it-IT" dirty="0" err="1"/>
              <a:t>c.p.a</a:t>
            </a:r>
            <a:r>
              <a:rPr lang="it-IT" dirty="0"/>
              <a:t>. si desume in maniera inequivoca l’equipollenza del concetto di “prosecuzione” con quello di “riassunzione” e, quindi, l’omogeneità dei presupposti processuali caratterizzanti la domanda originaria rispetto a quella riassunta affinché il processo possa proseguire e concludersi con una statuizione di merito e non di rito.</a:t>
            </a:r>
          </a:p>
          <a:p>
            <a:pPr algn="just"/>
            <a:r>
              <a:rPr lang="it-IT" dirty="0"/>
              <a:t>In ragione dell’autonomia caratterizzante la disciplina della riassunzione prevista dal </a:t>
            </a:r>
            <a:r>
              <a:rPr lang="it-IT" dirty="0" err="1"/>
              <a:t>c.p.a</a:t>
            </a:r>
            <a:r>
              <a:rPr lang="it-IT" dirty="0"/>
              <a:t>. rispetto a quella contemplata dal c.p.c., deve osservarsi che il ripristino della validità del rapporto processuale dedotto in giudizio non opera sempre alla medesima maniera, dipendendo dalla tipologia del presupposto processuale inficiato.</a:t>
            </a:r>
          </a:p>
          <a:p>
            <a:pPr algn="just"/>
            <a:r>
              <a:rPr lang="it-IT" dirty="0"/>
              <a:t>La riassunzione (dello stesso giudizio davanti a un altro giudice) è, invece, rimedio possibile allorché sia dubbia la competenza tra giudici appartenenti al medesimo plesso giurisdizionale, essendo essa disciplinata per la giurisdizione amministrativa dall’art. 15 </a:t>
            </a:r>
            <a:r>
              <a:rPr lang="it-IT" dirty="0" err="1"/>
              <a:t>c.p.a</a:t>
            </a:r>
            <a:r>
              <a:rPr lang="it-IT" dirty="0"/>
              <a:t>. (e, per quella ordinaria, dall’art. 50 c.p.c.): solo in tali casi, “il processo continua davanti al nuovo giudice” se la causa è tempestivamente riassunta.</a:t>
            </a:r>
          </a:p>
        </p:txBody>
      </p:sp>
    </p:spTree>
    <p:extLst>
      <p:ext uri="{BB962C8B-B14F-4D97-AF65-F5344CB8AC3E}">
        <p14:creationId xmlns:p14="http://schemas.microsoft.com/office/powerpoint/2010/main" val="19475549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A2460179-EB3E-8247-09A8-408713B6D073}"/>
              </a:ext>
            </a:extLst>
          </p:cNvPr>
          <p:cNvSpPr txBox="1"/>
          <p:nvPr/>
        </p:nvSpPr>
        <p:spPr>
          <a:xfrm>
            <a:off x="184484" y="160421"/>
            <a:ext cx="11678653" cy="5078313"/>
          </a:xfrm>
          <a:prstGeom prst="rect">
            <a:avLst/>
          </a:prstGeom>
          <a:noFill/>
        </p:spPr>
        <p:txBody>
          <a:bodyPr wrap="square" rtlCol="0">
            <a:spAutoFit/>
          </a:bodyPr>
          <a:lstStyle/>
          <a:p>
            <a:pPr algn="just"/>
            <a:r>
              <a:rPr lang="it-IT" b="1" dirty="0"/>
              <a:t>Art. 15</a:t>
            </a:r>
            <a:r>
              <a:rPr lang="it-IT" dirty="0"/>
              <a:t>: non prevede la possibilità di riassumere dinanzi al Consiglio di Stato un giudizio instaurato dinanzi al T.A.R., presupponendo la rilevanza dell’incompetenza – agli effetti della riassunzione – sul piano soltanto orizzontale, ossia tra giudici di primo grado.</a:t>
            </a:r>
          </a:p>
          <a:p>
            <a:pPr algn="just"/>
            <a:endParaRPr lang="it-IT" dirty="0"/>
          </a:p>
          <a:p>
            <a:pPr algn="just"/>
            <a:r>
              <a:rPr lang="it-IT" b="1" dirty="0"/>
              <a:t>Gli artt. 13, 14, 15 e 16 </a:t>
            </a:r>
            <a:r>
              <a:rPr lang="it-IT" b="1" dirty="0" err="1"/>
              <a:t>c.p.a</a:t>
            </a:r>
            <a:r>
              <a:rPr lang="it-IT" b="1" dirty="0"/>
              <a:t>., </a:t>
            </a:r>
            <a:r>
              <a:rPr lang="it-IT" dirty="0"/>
              <a:t>invero, disciplinano esclusivamente la competenza dei Tribunali Amministrativi Regionali e non anche quella del giudice d’appello che, invece, si rinviene nell’art. 6 </a:t>
            </a:r>
            <a:r>
              <a:rPr lang="it-IT" dirty="0" err="1"/>
              <a:t>c.p.a</a:t>
            </a:r>
            <a:r>
              <a:rPr lang="it-IT" dirty="0"/>
              <a:t>. e più precisamente nell’art. 100 </a:t>
            </a:r>
            <a:r>
              <a:rPr lang="it-IT" dirty="0" err="1"/>
              <a:t>c.p.a</a:t>
            </a:r>
            <a:r>
              <a:rPr lang="it-IT" dirty="0"/>
              <a:t>., laddove peraltro si chiarisce soltanto che “Avverso le sentenze dei tribunali amministrativi regionali è ammesso appello al Consiglio di Stato, ferma restando la competenza del Consiglio di giustizia amministrativa per la Regione siciliana per gli appelli proposti contro le sentenze del Tribunale amministrativo regionale per la Sicilia”.</a:t>
            </a:r>
          </a:p>
          <a:p>
            <a:pPr algn="just"/>
            <a:endParaRPr lang="it-IT" dirty="0"/>
          </a:p>
          <a:p>
            <a:pPr algn="just"/>
            <a:r>
              <a:rPr lang="it-IT" dirty="0"/>
              <a:t>Di conseguenza, l’applicazione </a:t>
            </a:r>
            <a:r>
              <a:rPr lang="it-IT" b="1" dirty="0"/>
              <a:t>dell’art. 15, co. 4</a:t>
            </a:r>
            <a:r>
              <a:rPr lang="it-IT" dirty="0"/>
              <a:t>, </a:t>
            </a:r>
            <a:r>
              <a:rPr lang="it-IT" dirty="0" err="1"/>
              <a:t>c.p.a</a:t>
            </a:r>
            <a:r>
              <a:rPr lang="it-IT" dirty="0"/>
              <a:t>. è possibile soltanto nei rapporti tra Tribunali Amministrativi Regionali e non anche nei rapporti tra i medesimi e il Consiglio di Stato o il Consiglio di Giustizia Amministrativa per la Regione Siciliana.</a:t>
            </a:r>
          </a:p>
          <a:p>
            <a:endParaRPr lang="it-IT" dirty="0"/>
          </a:p>
          <a:p>
            <a:endParaRPr lang="it-IT" dirty="0"/>
          </a:p>
          <a:p>
            <a:endParaRPr lang="it-IT" dirty="0"/>
          </a:p>
          <a:p>
            <a:endParaRPr lang="it-IT" dirty="0"/>
          </a:p>
          <a:p>
            <a:endParaRPr lang="it-IT" dirty="0"/>
          </a:p>
        </p:txBody>
      </p:sp>
    </p:spTree>
    <p:extLst>
      <p:ext uri="{BB962C8B-B14F-4D97-AF65-F5344CB8AC3E}">
        <p14:creationId xmlns:p14="http://schemas.microsoft.com/office/powerpoint/2010/main" val="9485857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F5CE14F0-4BD4-CF59-92E4-841DC00B5852}"/>
              </a:ext>
            </a:extLst>
          </p:cNvPr>
          <p:cNvSpPr txBox="1"/>
          <p:nvPr/>
        </p:nvSpPr>
        <p:spPr>
          <a:xfrm>
            <a:off x="352926" y="280737"/>
            <a:ext cx="11486148" cy="6740307"/>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prstClr val="black"/>
                </a:solidFill>
                <a:effectLst/>
                <a:uLnTx/>
                <a:uFillTx/>
                <a:latin typeface="Aptos" panose="02110004020202020204"/>
                <a:ea typeface="+mn-ea"/>
                <a:cs typeface="+mn-cs"/>
              </a:rPr>
              <a:t>QUINDI</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 non è possibile invocare l’applicazione dell’art. 15, co. 4, </a:t>
            </a:r>
            <a:r>
              <a:rPr kumimoji="0" lang="it-IT" sz="1800" b="0" i="0" u="none" strike="noStrike" kern="1200" cap="none" spc="0" normalizeH="0" baseline="0" noProof="0" dirty="0" err="1">
                <a:ln>
                  <a:noFill/>
                </a:ln>
                <a:solidFill>
                  <a:prstClr val="black"/>
                </a:solidFill>
                <a:effectLst/>
                <a:uLnTx/>
                <a:uFillTx/>
                <a:latin typeface="Aptos" panose="02110004020202020204"/>
                <a:ea typeface="+mn-ea"/>
                <a:cs typeface="+mn-cs"/>
              </a:rPr>
              <a:t>c.p.a</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 non possibile applicare al processo amministrativo l’art. 50 c.p.c. poiché, quand’anche se ne volesse riconoscere la valenza di norma esplicativa di un principio generale, la sua operatività </a:t>
            </a:r>
            <a:r>
              <a:rPr kumimoji="0" lang="it-IT" sz="1800" b="0" i="0" u="none" strike="noStrike" kern="1200" cap="none" spc="0" normalizeH="0" baseline="0" noProof="0" dirty="0" err="1">
                <a:ln>
                  <a:noFill/>
                </a:ln>
                <a:solidFill>
                  <a:prstClr val="black"/>
                </a:solidFill>
                <a:effectLst/>
                <a:uLnTx/>
                <a:uFillTx/>
                <a:latin typeface="Aptos" panose="02110004020202020204"/>
                <a:ea typeface="+mn-ea"/>
                <a:cs typeface="+mn-cs"/>
              </a:rPr>
              <a:t>extracodicistica</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 è stata implicitamente disattesa dal legislatore del 2010 con la previsione di un’apposita disciplina contemplata dall’art. 15, co. 4, </a:t>
            </a:r>
            <a:r>
              <a:rPr kumimoji="0" lang="it-IT" sz="1800" b="0" i="0" u="none" strike="noStrike" kern="1200" cap="none" spc="0" normalizeH="0" baseline="0" noProof="0" dirty="0" err="1">
                <a:ln>
                  <a:noFill/>
                </a:ln>
                <a:solidFill>
                  <a:prstClr val="black"/>
                </a:solidFill>
                <a:effectLst/>
                <a:uLnTx/>
                <a:uFillTx/>
                <a:latin typeface="Aptos" panose="02110004020202020204"/>
                <a:ea typeface="+mn-ea"/>
                <a:cs typeface="+mn-cs"/>
              </a:rPr>
              <a:t>c.p.a</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 in relazione al solo giudizio di primo grado e con l’omessa previsione di un analogo sistema di traslazione (</a:t>
            </a:r>
            <a:r>
              <a:rPr kumimoji="0" lang="it-IT" sz="1800" b="0" i="0" u="none" strike="noStrike" kern="1200" cap="none" spc="0" normalizeH="0" baseline="0" noProof="0" dirty="0" err="1">
                <a:ln>
                  <a:noFill/>
                </a:ln>
                <a:solidFill>
                  <a:prstClr val="black"/>
                </a:solidFill>
                <a:effectLst/>
                <a:uLnTx/>
                <a:uFillTx/>
                <a:latin typeface="Aptos" panose="02110004020202020204"/>
                <a:ea typeface="+mn-ea"/>
                <a:cs typeface="+mn-cs"/>
              </a:rPr>
              <a:t>rectius</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 di salvezza degli effetti, nella specie processuali) nei rapporti tra Tribunali Amministrazioni Regionali, da un lato, e Consiglio di Stato e Consiglio di Giustizia Amministrativa per la Regione Siciliana, dall’altro.</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it-IT" b="1" dirty="0">
                <a:solidFill>
                  <a:prstClr val="black"/>
                </a:solidFill>
                <a:latin typeface="Aptos" panose="02110004020202020204"/>
              </a:rPr>
              <a:t>PERCIÒ</a:t>
            </a:r>
            <a:r>
              <a:rPr lang="it-IT" dirty="0">
                <a:solidFill>
                  <a:prstClr val="black"/>
                </a:solidFill>
                <a:latin typeface="Aptos" panose="02110004020202020204"/>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lang="it-IT" dirty="0">
                <a:solidFill>
                  <a:prstClr val="black"/>
                </a:solidFill>
                <a:latin typeface="Aptos" panose="02110004020202020204"/>
              </a:rPr>
              <a:t>- Nel </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accadesse che fosse proposto un appello al T.A.R. Lazio avverso una sentenza di un altro Tribunale amministrativo regionale, non potrebbe certamente dubitarsi che il Tribunale adito si debba limitare alla declaratoria di inammissibilità dell’appello, senza (possibilità alcuna di) assegnare termini di sorta per la riassunzione del gravame davanti al Consiglio di Stato.</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 Non potrebbe applicarsi l’art. 50 c.p.c. </a:t>
            </a:r>
            <a:r>
              <a:rPr lang="it-IT" dirty="0">
                <a:solidFill>
                  <a:prstClr val="black"/>
                </a:solidFill>
                <a:latin typeface="Aptos" panose="02110004020202020204"/>
              </a:rPr>
              <a:t>nemmeno </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nei casi in cui il Consiglio di Stato giudichi in funzione di giudice dell’ottemperanza, ma sia stato erroneamente adito a tal proposito un diverso giudice amministrativo di primo grado, poiché la sua competenza ai sensi dell’art. 113 </a:t>
            </a:r>
            <a:r>
              <a:rPr kumimoji="0" lang="it-IT" sz="1800" b="0" i="0" u="none" strike="noStrike" kern="1200" cap="none" spc="0" normalizeH="0" baseline="0" noProof="0" dirty="0" err="1">
                <a:ln>
                  <a:noFill/>
                </a:ln>
                <a:solidFill>
                  <a:prstClr val="black"/>
                </a:solidFill>
                <a:effectLst/>
                <a:uLnTx/>
                <a:uFillTx/>
                <a:latin typeface="Aptos" panose="02110004020202020204"/>
                <a:ea typeface="+mn-ea"/>
                <a:cs typeface="+mn-cs"/>
              </a:rPr>
              <a:t>c.p.a</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 è legittimata dalla valenza eccezionale della funzione assolta quale giudice unico e non quale giudice di primo grado.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Sebbene, infatti, l’art. 113 </a:t>
            </a:r>
            <a:r>
              <a:rPr kumimoji="0" lang="it-IT" sz="1800" b="0" i="0" u="none" strike="noStrike" kern="1200" cap="none" spc="0" normalizeH="0" baseline="0" noProof="0" dirty="0" err="1">
                <a:ln>
                  <a:noFill/>
                </a:ln>
                <a:solidFill>
                  <a:prstClr val="black"/>
                </a:solidFill>
                <a:effectLst/>
                <a:uLnTx/>
                <a:uFillTx/>
                <a:latin typeface="Aptos" panose="02110004020202020204"/>
                <a:ea typeface="+mn-ea"/>
                <a:cs typeface="+mn-cs"/>
              </a:rPr>
              <a:t>c.p.a</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 menzioni soltanto il “giudice che ha emesso il provvedimento della cui ottemperanza di tratta”, si coglie </a:t>
            </a:r>
            <a:r>
              <a:rPr kumimoji="0" lang="it-IT" sz="1800" b="1" i="0" u="none" strike="noStrike" kern="1200" cap="none" spc="0" normalizeH="0" baseline="0" noProof="0" dirty="0">
                <a:ln>
                  <a:noFill/>
                </a:ln>
                <a:solidFill>
                  <a:prstClr val="black"/>
                </a:solidFill>
                <a:effectLst/>
                <a:uLnTx/>
                <a:uFillTx/>
                <a:latin typeface="Aptos" panose="02110004020202020204"/>
                <a:ea typeface="+mn-ea"/>
                <a:cs typeface="+mn-cs"/>
              </a:rPr>
              <a:t>l’eccezionalità della competenza del Consiglio di Stato quale giudice unico in quanto operante in deroga al principio del doppio grado di giurisdizione che gli attribuisce la competenza generale di giudice d’appello e di ultimo (o, nella specie, di unico) grado della giustizia amministrativa</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11490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4724B162-FE6D-A05F-C372-9D31BDA3C5FC}"/>
              </a:ext>
            </a:extLst>
          </p:cNvPr>
          <p:cNvSpPr txBox="1"/>
          <p:nvPr/>
        </p:nvSpPr>
        <p:spPr>
          <a:xfrm>
            <a:off x="337868" y="197346"/>
            <a:ext cx="11360988" cy="6463308"/>
          </a:xfrm>
          <a:prstGeom prst="rect">
            <a:avLst/>
          </a:prstGeom>
          <a:noFill/>
        </p:spPr>
        <p:txBody>
          <a:bodyPr wrap="square" rtlCol="0">
            <a:spAutoFit/>
          </a:bodyPr>
          <a:lstStyle/>
          <a:p>
            <a:pPr algn="ctr"/>
            <a:r>
              <a:rPr lang="it-IT" b="1" dirty="0"/>
              <a:t>CONS. STATO, sez. IV, 22 luglio 2025, n. 6484 - Pres. Carbone, Est. Arrivi</a:t>
            </a:r>
          </a:p>
          <a:p>
            <a:endParaRPr lang="it-IT" dirty="0"/>
          </a:p>
          <a:p>
            <a:pPr algn="just"/>
            <a:r>
              <a:rPr lang="it-IT" b="1" dirty="0"/>
              <a:t>CASO</a:t>
            </a:r>
            <a:r>
              <a:rPr lang="it-IT" dirty="0"/>
              <a:t>: una Società, titolare di un'autorizzazione integrata ambientale, è stata dapprima destinataria di due diffide per violazione della prescrizione n. 52 AIA; la società ha impugnato i provvedimenti, ma ha anche ottemperato alle stesse, per non rischiare la revoca dell’AIA e la chiusura dell’attività. Nelle more del giudizio, ARPAE ha archiviato i procedimenti sanzionatori scaturiti dai due verbali di contestazione elevati a seguito dei sopralluoghi, in ragione dell'infondatezza dei rilievi relativi all'inosservanza della prescrizione n. 52. Successivamente, con autonomo provvedimento ARPAE ha ritirato le due diffide, in conseguenza della loro esecuzione da parte della società. </a:t>
            </a:r>
          </a:p>
          <a:p>
            <a:pPr algn="just"/>
            <a:endParaRPr lang="it-IT" dirty="0"/>
          </a:p>
          <a:p>
            <a:pPr algn="just"/>
            <a:endParaRPr lang="it-IT" dirty="0"/>
          </a:p>
          <a:p>
            <a:pPr algn="just"/>
            <a:r>
              <a:rPr lang="it-IT" dirty="0"/>
              <a:t>1) Il CDS ha affermato </a:t>
            </a:r>
            <a:r>
              <a:rPr lang="it-IT" b="1" dirty="0"/>
              <a:t>l’improcedibilità della domanda </a:t>
            </a:r>
            <a:r>
              <a:rPr lang="it-IT" b="1" dirty="0" err="1"/>
              <a:t>caducatoria</a:t>
            </a:r>
            <a:r>
              <a:rPr lang="it-IT" dirty="0"/>
              <a:t>, ma non in ragione dell’intervenuta ottemperanza delle diffide, ma del successivo atto di ritiro della stessa, qualificato come annullamento d'ufficio, avendo ARPAE inteso rimuovere l'atto in precedenza adottato. </a:t>
            </a:r>
          </a:p>
          <a:p>
            <a:pPr algn="just"/>
            <a:endParaRPr lang="it-IT" dirty="0"/>
          </a:p>
          <a:p>
            <a:pPr algn="just"/>
            <a:r>
              <a:rPr lang="it-IT" dirty="0"/>
              <a:t>2) La qualificazione dell’«atto di ritiro» quale atto di annullamento in autotutela dei provvedimenti comporta la necessità di convertire, ex art. 32, co. 2, cod. proc. </a:t>
            </a:r>
            <a:r>
              <a:rPr lang="it-IT" dirty="0" err="1"/>
              <a:t>amm</a:t>
            </a:r>
            <a:r>
              <a:rPr lang="it-IT" dirty="0"/>
              <a:t>., la domanda di annullamento del medesimo, contenuta nei secondi motivi aggiunti (alla quale la ricorrente non avrebbe interesse, visto il contenuto sostanzialmente favorevole del provvedimento), in domanda di mero accertamento dell'illegittimità del provvedimento, nella parte in cui, pur eliminando le precedenti diffide, ne conferma la legittimità: «in effetti, la parte si duole del fatto che l'amministrazione non abbia adottato un formale provvedimento di autotutela con la relativa motivazione in ordine all'illegittimità della diffida, che invece viene formalmente confermata nella sua legittimità. Sussiste quindi un interesse ad accertare tale illegittimità non solo ai fini risarcitori ma anche conformativi della futura attività ispettiva dell'ARPA» (Cons. Stato, Sez. IV, 9 maggio 2025, n. 3996). </a:t>
            </a:r>
          </a:p>
        </p:txBody>
      </p:sp>
    </p:spTree>
    <p:extLst>
      <p:ext uri="{BB962C8B-B14F-4D97-AF65-F5344CB8AC3E}">
        <p14:creationId xmlns:p14="http://schemas.microsoft.com/office/powerpoint/2010/main" val="2867741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978D329F-6F3A-8CCA-95F1-AEB1B5868609}"/>
              </a:ext>
            </a:extLst>
          </p:cNvPr>
          <p:cNvSpPr txBox="1"/>
          <p:nvPr/>
        </p:nvSpPr>
        <p:spPr>
          <a:xfrm>
            <a:off x="376989" y="208547"/>
            <a:ext cx="11494169" cy="6463308"/>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Non a caso, invero, qualora il Consiglio di Stato confermi la statuizione del T.A.R., pur sostituendosi la sua pronuncia a quella del giudice di primo grado, la competenza sulla relativa ottemperanza rimane al medesimo T.A.R. allorché la motivazione della decisione di conferma in appello “abbia lo stesso contenuto dispositivo e conformativo dei provvedimenti di primo grado”.</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prstClr val="black"/>
                </a:solidFill>
                <a:effectLst/>
                <a:uLnTx/>
                <a:uFillTx/>
                <a:latin typeface="Aptos" panose="02110004020202020204"/>
                <a:ea typeface="+mn-ea"/>
                <a:cs typeface="+mn-cs"/>
              </a:rPr>
              <a:t>L’eccezionalità, dunque, della competenza del Consiglio di Stato </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quale giudice di unico grado ai sensi dell’art. 113 </a:t>
            </a:r>
            <a:r>
              <a:rPr kumimoji="0" lang="it-IT" sz="1800" b="0" i="0" u="none" strike="noStrike" kern="1200" cap="none" spc="0" normalizeH="0" baseline="0" noProof="0" dirty="0" err="1">
                <a:ln>
                  <a:noFill/>
                </a:ln>
                <a:solidFill>
                  <a:prstClr val="black"/>
                </a:solidFill>
                <a:effectLst/>
                <a:uLnTx/>
                <a:uFillTx/>
                <a:latin typeface="Aptos" panose="02110004020202020204"/>
                <a:ea typeface="+mn-ea"/>
                <a:cs typeface="+mn-cs"/>
              </a:rPr>
              <a:t>c.p.a</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 – pur non essendo costituzionalmente garantita – </a:t>
            </a:r>
            <a:r>
              <a:rPr kumimoji="0" lang="it-IT" sz="1800" b="1" i="0" u="none" strike="noStrike" kern="1200" cap="none" spc="0" normalizeH="0" baseline="0" noProof="0" dirty="0">
                <a:ln>
                  <a:noFill/>
                </a:ln>
                <a:solidFill>
                  <a:prstClr val="black"/>
                </a:solidFill>
                <a:effectLst/>
                <a:uLnTx/>
                <a:uFillTx/>
                <a:latin typeface="Aptos" panose="02110004020202020204"/>
                <a:ea typeface="+mn-ea"/>
                <a:cs typeface="+mn-cs"/>
              </a:rPr>
              <a:t>esclude la possibilità di ritenere che tra l’ipoteticamente erronea proposizione del ricorso in ottemperanza dinanzi al T.A.R. e l’eventuale conseguente riassunzione del medesimo giudizio dinanzi al Consiglio di Stato possa rinvenirsi quell’omogeneità dei presupposti processuali costituente il fondamento legittimante la </a:t>
            </a:r>
            <a:r>
              <a:rPr kumimoji="0" lang="it-IT" sz="1800" b="1" i="0" u="none" strike="noStrike" kern="1200" cap="none" spc="0" normalizeH="0" baseline="0" noProof="0" dirty="0" err="1">
                <a:ln>
                  <a:noFill/>
                </a:ln>
                <a:solidFill>
                  <a:prstClr val="black"/>
                </a:solidFill>
                <a:effectLst/>
                <a:uLnTx/>
                <a:uFillTx/>
                <a:latin typeface="Aptos" panose="02110004020202020204"/>
                <a:ea typeface="+mn-ea"/>
                <a:cs typeface="+mn-cs"/>
              </a:rPr>
              <a:t>traslatio</a:t>
            </a:r>
            <a:r>
              <a:rPr kumimoji="0" lang="it-IT" sz="1800" b="1"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it-IT" sz="1800" b="1" i="0" u="none" strike="noStrike" kern="1200" cap="none" spc="0" normalizeH="0" baseline="0" noProof="0" dirty="0" err="1">
                <a:ln>
                  <a:noFill/>
                </a:ln>
                <a:solidFill>
                  <a:prstClr val="black"/>
                </a:solidFill>
                <a:effectLst/>
                <a:uLnTx/>
                <a:uFillTx/>
                <a:latin typeface="Aptos" panose="02110004020202020204"/>
                <a:ea typeface="+mn-ea"/>
                <a:cs typeface="+mn-cs"/>
              </a:rPr>
              <a:t>iudicii</a:t>
            </a:r>
            <a:r>
              <a:rPr kumimoji="0" lang="it-IT" sz="1800" b="1" i="0" u="none" strike="noStrike" kern="1200" cap="none" spc="0" normalizeH="0" baseline="0" noProof="0" dirty="0">
                <a:ln>
                  <a:noFill/>
                </a:ln>
                <a:solidFill>
                  <a:prstClr val="black"/>
                </a:solidFill>
                <a:effectLst/>
                <a:uLnTx/>
                <a:uFillTx/>
                <a:latin typeface="Aptos" panose="02110004020202020204"/>
                <a:ea typeface="+mn-ea"/>
                <a:cs typeface="+mn-cs"/>
              </a:rPr>
              <a:t> e, quindi, la salvezza degli effetti sostanziali e processuali dipendenti dalla proposizione della domanda originaria</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L’infungibilità, infatti, della competenza generale dei T.A.R., quali giudici di primo grado, e la competenza eccezionale del Consiglio di Stato, quale giudice dell’ottemperanza di unico grado nei casi in cui si configuri, osta all’ammissibilità (</a:t>
            </a:r>
            <a:r>
              <a:rPr kumimoji="0" lang="it-IT" sz="1800" b="0" i="0" u="none" strike="noStrike" kern="1200" cap="none" spc="0" normalizeH="0" baseline="0" noProof="0" dirty="0" err="1">
                <a:ln>
                  <a:noFill/>
                </a:ln>
                <a:solidFill>
                  <a:prstClr val="black"/>
                </a:solidFill>
                <a:effectLst/>
                <a:uLnTx/>
                <a:uFillTx/>
                <a:latin typeface="Aptos" panose="02110004020202020204"/>
                <a:ea typeface="+mn-ea"/>
                <a:cs typeface="+mn-cs"/>
              </a:rPr>
              <a:t>praeter</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it-IT" sz="1800" b="0" i="0" u="none" strike="noStrike" kern="1200" cap="none" spc="0" normalizeH="0" baseline="0" noProof="0" dirty="0" err="1">
                <a:ln>
                  <a:noFill/>
                </a:ln>
                <a:solidFill>
                  <a:prstClr val="black"/>
                </a:solidFill>
                <a:effectLst/>
                <a:uLnTx/>
                <a:uFillTx/>
                <a:latin typeface="Aptos" panose="02110004020202020204"/>
                <a:ea typeface="+mn-ea"/>
                <a:cs typeface="+mn-cs"/>
              </a:rPr>
              <a:t>legem</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 giacché essa non è prevista da alcuna norma nel codice del processo amministrativo) della riassunzione, </a:t>
            </a:r>
            <a:r>
              <a:rPr kumimoji="0" lang="it-IT" sz="1800" b="1" i="0" u="none" strike="noStrike" kern="1200" cap="none" spc="0" normalizeH="0" baseline="0" noProof="0" dirty="0">
                <a:ln>
                  <a:noFill/>
                </a:ln>
                <a:solidFill>
                  <a:prstClr val="black"/>
                </a:solidFill>
                <a:effectLst/>
                <a:uLnTx/>
                <a:uFillTx/>
                <a:latin typeface="Aptos" panose="02110004020202020204"/>
                <a:ea typeface="+mn-ea"/>
                <a:cs typeface="+mn-cs"/>
              </a:rPr>
              <a:t>dovendo quindi il T.A.R. che si dichiari incompetente soltanto pronunciarsi con una sentenza di inammissibilità del ricorso per ottemperanza (che potrà essere appellata ed eventualmente riformata, ai sensi dell’art. 105 </a:t>
            </a:r>
            <a:r>
              <a:rPr kumimoji="0" lang="it-IT" sz="1800" b="1" i="0" u="none" strike="noStrike" kern="1200" cap="none" spc="0" normalizeH="0" baseline="0" noProof="0" dirty="0" err="1">
                <a:ln>
                  <a:noFill/>
                </a:ln>
                <a:solidFill>
                  <a:prstClr val="black"/>
                </a:solidFill>
                <a:effectLst/>
                <a:uLnTx/>
                <a:uFillTx/>
                <a:latin typeface="Aptos" panose="02110004020202020204"/>
                <a:ea typeface="+mn-ea"/>
                <a:cs typeface="+mn-cs"/>
              </a:rPr>
              <a:t>c.p.a</a:t>
            </a:r>
            <a:r>
              <a:rPr kumimoji="0" lang="it-IT" sz="1800" b="1" i="0" u="none" strike="noStrike" kern="1200" cap="none" spc="0" normalizeH="0" baseline="0" noProof="0" dirty="0">
                <a:ln>
                  <a:noFill/>
                </a:ln>
                <a:solidFill>
                  <a:prstClr val="black"/>
                </a:solidFill>
                <a:effectLst/>
                <a:uLnTx/>
                <a:uFillTx/>
                <a:latin typeface="Aptos" panose="02110004020202020204"/>
                <a:ea typeface="+mn-ea"/>
                <a:cs typeface="+mn-cs"/>
              </a:rPr>
              <a:t>., oppure confermata dal Consiglio di Stato), ma senza alcuna possibilità di riqualificazione dell’appello così proposto quale ricorso per ottemperanza,</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 in ragione della diversità strutturale intercorrente tra una domanda di riforma di una sentenza e una domanda di esecuzione di una sentenza.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6731657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EDD693AA-4FA1-D194-B323-14AEFFE26A7D}"/>
              </a:ext>
            </a:extLst>
          </p:cNvPr>
          <p:cNvSpPr txBox="1"/>
          <p:nvPr/>
        </p:nvSpPr>
        <p:spPr>
          <a:xfrm>
            <a:off x="192505" y="192505"/>
            <a:ext cx="11694695" cy="5632311"/>
          </a:xfrm>
          <a:prstGeom prst="rect">
            <a:avLst/>
          </a:prstGeom>
          <a:noFill/>
        </p:spPr>
        <p:txBody>
          <a:bodyPr wrap="square" rtlCol="0">
            <a:spAutoFit/>
          </a:bodyPr>
          <a:lstStyle/>
          <a:p>
            <a:pPr algn="just"/>
            <a:r>
              <a:rPr lang="it-IT" b="1" dirty="0"/>
              <a:t>Né si ritiene possibile la conversione formale del ricorso in riassunzione, dopo una declaratoria di incompetenza del T.A.R. Sicilia, in un autonomo ricorso in unico grado davanti al giudice superiore</a:t>
            </a:r>
            <a:r>
              <a:rPr lang="it-IT" dirty="0"/>
              <a:t>: e la non perspicuità di siffatta riqualificazione si correla (in disparte che il fenomeno cui si assiste sembra trascendere, per dimensione statistica, la mera occasionalità) essenzialmente al rilievo che non occorre affatto ammettere – giacché non v’è alcun bisogno, salvo minimi effetti sull’obbligazione tributaria connessa al contributo unificato – l’unicità tra il giudizio d’ottemperanza (erroneamente) introdotto davanti a un giudice di primo grado e quello, sempre reiterabile negli amplissimi limiti di prescrizione dell’</a:t>
            </a:r>
            <a:r>
              <a:rPr lang="it-IT" dirty="0" err="1"/>
              <a:t>actio</a:t>
            </a:r>
            <a:r>
              <a:rPr lang="it-IT" dirty="0"/>
              <a:t> iudicati, ex art. 2953 cod. civ., da proporre invece (e correttamente) in unico grado davanti al Consiglio di Stato o al Consiglio di Giustizia Amministrativa.</a:t>
            </a:r>
          </a:p>
          <a:p>
            <a:pPr algn="just"/>
            <a:endParaRPr lang="it-IT" dirty="0"/>
          </a:p>
          <a:p>
            <a:pPr algn="just"/>
            <a:r>
              <a:rPr lang="it-IT" dirty="0"/>
              <a:t>La doverosa declaratoria di incompetenza con sentenza del T.A.R. di inammissibilità del ricorso per ottemperanza, infatti, non precluderà, fuori dal caso in cui il ricorrente sia incorso in prescrizione dell’</a:t>
            </a:r>
            <a:r>
              <a:rPr lang="it-IT" dirty="0" err="1"/>
              <a:t>actio</a:t>
            </a:r>
            <a:r>
              <a:rPr lang="it-IT" dirty="0"/>
              <a:t> iudicati, la riproposizione – e non già la riassunzione, che quindi non occorre postulare in via esegetica e del tutto </a:t>
            </a:r>
            <a:r>
              <a:rPr lang="it-IT" dirty="0" err="1"/>
              <a:t>praeter</a:t>
            </a:r>
            <a:r>
              <a:rPr lang="it-IT" dirty="0"/>
              <a:t> </a:t>
            </a:r>
            <a:r>
              <a:rPr lang="it-IT" dirty="0" err="1"/>
              <a:t>legem</a:t>
            </a:r>
            <a:r>
              <a:rPr lang="it-IT" dirty="0"/>
              <a:t> – della medesima domanda di ottemperanza dinanzi al Consiglio di Stato o al Consiglio di Giustizia Amministrativa per la Regione Siciliana, mediante l’instaurazione di un nuovo giudizio con nuovi effetti sostanziali e processuali decorrenti dalla proposizione di quest’ultima domanda, anziché da quella introduttiva del giudizio precedente.</a:t>
            </a:r>
          </a:p>
          <a:p>
            <a:pPr algn="just"/>
            <a:endParaRPr lang="it-IT" dirty="0"/>
          </a:p>
          <a:p>
            <a:pPr algn="just"/>
            <a:r>
              <a:rPr lang="it-IT" dirty="0"/>
              <a:t>La distinzione, dunque, tra riproposizione (senza bisogno, in questa evenienza, di alcuna salvezza di effetti precedenti: che, infatti, non è prevista da alcuna norma) e riassunzione assume rilevanza dirimente ai fini della decisione della controversia.</a:t>
            </a:r>
          </a:p>
          <a:p>
            <a:endParaRPr lang="it-IT" dirty="0"/>
          </a:p>
        </p:txBody>
      </p:sp>
    </p:spTree>
    <p:extLst>
      <p:ext uri="{BB962C8B-B14F-4D97-AF65-F5344CB8AC3E}">
        <p14:creationId xmlns:p14="http://schemas.microsoft.com/office/powerpoint/2010/main" val="4144932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8B0EAAA-133B-6FC0-099B-DF870447ADC3}"/>
              </a:ext>
            </a:extLst>
          </p:cNvPr>
          <p:cNvSpPr txBox="1"/>
          <p:nvPr/>
        </p:nvSpPr>
        <p:spPr>
          <a:xfrm>
            <a:off x="240632" y="240632"/>
            <a:ext cx="11638547" cy="6463308"/>
          </a:xfrm>
          <a:prstGeom prst="rect">
            <a:avLst/>
          </a:prstGeom>
          <a:noFill/>
        </p:spPr>
        <p:txBody>
          <a:bodyPr wrap="square" rtlCol="0">
            <a:spAutoFit/>
          </a:bodyPr>
          <a:lstStyle/>
          <a:p>
            <a:pPr algn="just"/>
            <a:r>
              <a:rPr lang="it-IT" b="1" dirty="0"/>
              <a:t>SECONDO IL CGARS</a:t>
            </a:r>
            <a:r>
              <a:rPr lang="it-IT" dirty="0"/>
              <a:t>: il </a:t>
            </a:r>
            <a:r>
              <a:rPr lang="it-IT" b="1" dirty="0"/>
              <a:t>ricorso in riassunzione proposto dal ricorrente è inammissibile,</a:t>
            </a:r>
            <a:r>
              <a:rPr lang="it-IT" dirty="0"/>
              <a:t> senza che ciò implichi alcuna significativa limitazione di tutela per le parti, tenuto conto della persistente possibilità di riproporre l’azione di ottemperanza (con il solo limite, eventuale, del termine decennale di prescrizione dell’</a:t>
            </a:r>
            <a:r>
              <a:rPr lang="it-IT" dirty="0" err="1"/>
              <a:t>actio</a:t>
            </a:r>
            <a:r>
              <a:rPr lang="it-IT" dirty="0"/>
              <a:t> iudicati ex art. 2953 c.c.).</a:t>
            </a:r>
          </a:p>
          <a:p>
            <a:pPr algn="just"/>
            <a:endParaRPr lang="it-IT" dirty="0"/>
          </a:p>
          <a:p>
            <a:pPr algn="just"/>
            <a:r>
              <a:rPr lang="it-IT" dirty="0"/>
              <a:t>Al contrario, una perdita di tutela, quantomeno potenziale, si potrebbe evidenziare, nel caso di specie, proprio per la forzosa pretesa di unicità (mediante riassunzione) del giudizio di ottemperanza.</a:t>
            </a:r>
          </a:p>
          <a:p>
            <a:pPr algn="just"/>
            <a:r>
              <a:rPr lang="it-IT" dirty="0"/>
              <a:t>Giacché, se davvero quel giudizio, erroneamente proposto davanti al giudice incompetente unitamente ad altre domande – quelle sulle quali il primo giudice ha ritenuto, ma solo “allo stato”, di non potersi pronunziare, pur tuttavia riconoscendo su di esse la propria competenza in prime cure, in quanto esulanti dall’azione di ottemperanza, sebbene connesse a essa per pregiudizialità o per dipendenza – potesse o dovesse essere riassunto davanti al giudice d’appello, </a:t>
            </a:r>
            <a:r>
              <a:rPr lang="it-IT" b="1" dirty="0"/>
              <a:t>potrebbe dubitarsi dell’esistenza di un mezzo processuale tipico idoneo a far regredire dette domande accessorie in primo grado, una volta definita l’ottemperanza dal giudice competente (solo) su di essa in unico grado.</a:t>
            </a:r>
          </a:p>
          <a:p>
            <a:pPr algn="just"/>
            <a:r>
              <a:rPr lang="it-IT" dirty="0"/>
              <a:t>Per una paradossale eterogenesi dei fini, dunque, se si seguisse la prospettiva del primo giudice si assisterebbe a una verosimile perdita delle domande diverse da quella di ottemperanza (che, nel caso di specie, sono state proposte unitamente a essa perché dipendenti dal suo esito).</a:t>
            </a:r>
          </a:p>
          <a:p>
            <a:pPr algn="just"/>
            <a:endParaRPr lang="it-IT" dirty="0"/>
          </a:p>
          <a:p>
            <a:pPr algn="just"/>
            <a:r>
              <a:rPr lang="it-IT" b="1" dirty="0"/>
              <a:t>Dette domande, invece, dovranno essere conosciute dal giudice di primo grado che, ove le ritenga pregiudicate dall’esito del giudizio di ottemperanza – su cui, appunto, tale giudice non ha competenza e di cui, quindi, si deve spogliare mediante mera declaratoria d’inammissibilità, previa separazione, e trattenimento avanti a sé, delle altre domande cumulativamente proposte – dovrà azionare i consueti strumenti della connessione per pregiudizialità tra giudizi diversi (quali il rinvio a data fissa o a nuovo ruolo, la sospensione propria o impropria, etc.).</a:t>
            </a:r>
          </a:p>
        </p:txBody>
      </p:sp>
    </p:spTree>
    <p:extLst>
      <p:ext uri="{BB962C8B-B14F-4D97-AF65-F5344CB8AC3E}">
        <p14:creationId xmlns:p14="http://schemas.microsoft.com/office/powerpoint/2010/main" val="36677671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F2BC6100-F51A-8047-6BCD-EFF89A5FF09D}"/>
              </a:ext>
            </a:extLst>
          </p:cNvPr>
          <p:cNvSpPr txBox="1"/>
          <p:nvPr/>
        </p:nvSpPr>
        <p:spPr>
          <a:xfrm>
            <a:off x="264695" y="320842"/>
            <a:ext cx="11518231" cy="1477328"/>
          </a:xfrm>
          <a:prstGeom prst="rect">
            <a:avLst/>
          </a:prstGeom>
          <a:noFill/>
        </p:spPr>
        <p:txBody>
          <a:bodyPr wrap="square" rtlCol="0">
            <a:spAutoFit/>
          </a:bodyPr>
          <a:lstStyle/>
          <a:p>
            <a:pPr algn="just"/>
            <a:r>
              <a:rPr lang="it-IT" dirty="0"/>
              <a:t>Tutto quanto sopra è corollario, altresì, </a:t>
            </a:r>
            <a:r>
              <a:rPr lang="it-IT" b="1" dirty="0"/>
              <a:t>dell’inammissibilità di ogni giudizio che sia volto a regolare la competenza tra il giudice di prime cure e quello di seconde cure:</a:t>
            </a:r>
            <a:r>
              <a:rPr lang="it-IT" dirty="0"/>
              <a:t> inammissibilità che – secondo i superiori principi della terzietà del giudice – il Consiglio di Giustizia Amministrativa ha affermato (nell’ambito della stessa vicenda, inter partes) con l’ordinanza 15 dicembre 2025, n. 1003 (cui si rimanda, per ulteriori considerazioni di sistema in argomento).</a:t>
            </a:r>
          </a:p>
        </p:txBody>
      </p:sp>
    </p:spTree>
    <p:extLst>
      <p:ext uri="{BB962C8B-B14F-4D97-AF65-F5344CB8AC3E}">
        <p14:creationId xmlns:p14="http://schemas.microsoft.com/office/powerpoint/2010/main" val="3414427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52FD9D4E-958C-0610-48C0-FE082CC628D0}"/>
              </a:ext>
            </a:extLst>
          </p:cNvPr>
          <p:cNvSpPr txBox="1"/>
          <p:nvPr/>
        </p:nvSpPr>
        <p:spPr>
          <a:xfrm>
            <a:off x="414068" y="250166"/>
            <a:ext cx="11602528" cy="6463308"/>
          </a:xfrm>
          <a:prstGeom prst="rect">
            <a:avLst/>
          </a:prstGeom>
          <a:noFill/>
        </p:spPr>
        <p:txBody>
          <a:bodyPr wrap="square" rtlCol="0">
            <a:spAutoFit/>
          </a:bodyPr>
          <a:lstStyle/>
          <a:p>
            <a:r>
              <a:rPr lang="it-IT" b="1" dirty="0"/>
              <a:t>C) SILENZIO </a:t>
            </a:r>
          </a:p>
          <a:p>
            <a:endParaRPr lang="it-IT" dirty="0"/>
          </a:p>
          <a:p>
            <a:pPr algn="just"/>
            <a:r>
              <a:rPr lang="it-IT" b="1" dirty="0">
                <a:solidFill>
                  <a:srgbClr val="FF0000"/>
                </a:solidFill>
              </a:rPr>
              <a:t>Cons. Stato, sez. III, 15 gennaio 2024, n. 513 </a:t>
            </a:r>
            <a:r>
              <a:rPr lang="it-IT" dirty="0"/>
              <a:t>– Pres. </a:t>
            </a:r>
            <a:r>
              <a:rPr lang="it-IT" dirty="0" err="1"/>
              <a:t>Santoleri</a:t>
            </a:r>
            <a:r>
              <a:rPr lang="it-IT" dirty="0"/>
              <a:t>, Est. Tulumello</a:t>
            </a:r>
          </a:p>
          <a:p>
            <a:pPr algn="just"/>
            <a:endParaRPr lang="it-IT" dirty="0"/>
          </a:p>
          <a:p>
            <a:pPr algn="just"/>
            <a:r>
              <a:rPr lang="it-IT" b="1" dirty="0"/>
              <a:t>Caso</a:t>
            </a:r>
            <a:r>
              <a:rPr lang="it-IT" dirty="0"/>
              <a:t>: azione avverso il silenzio e domanda di risarcimento del danno e di indennizzo da ritardo nella conclusione del procedimento. </a:t>
            </a:r>
          </a:p>
          <a:p>
            <a:pPr algn="just"/>
            <a:endParaRPr lang="it-IT" dirty="0"/>
          </a:p>
          <a:p>
            <a:pPr algn="just"/>
            <a:r>
              <a:rPr lang="it-IT" b="1" dirty="0"/>
              <a:t>Questione</a:t>
            </a:r>
            <a:r>
              <a:rPr lang="it-IT" dirty="0"/>
              <a:t>: il tar ha accolto la domanda avverso il silenzio, ma ha respinto le altre </a:t>
            </a:r>
            <a:r>
              <a:rPr lang="it-IT" b="1" dirty="0"/>
              <a:t>SENZA PRIMA DISPORRE LA CONVERSIONE</a:t>
            </a:r>
            <a:r>
              <a:rPr lang="it-IT" dirty="0"/>
              <a:t>. Con l’appello, quindi, viene proprio contestata la mancata conversione. </a:t>
            </a:r>
          </a:p>
          <a:p>
            <a:pPr algn="just"/>
            <a:endParaRPr lang="it-IT" dirty="0"/>
          </a:p>
          <a:p>
            <a:pPr algn="just"/>
            <a:r>
              <a:rPr lang="it-IT" b="1" dirty="0"/>
              <a:t>Soluzione</a:t>
            </a:r>
            <a:r>
              <a:rPr lang="it-IT" dirty="0"/>
              <a:t>: A fronte del chiaro disposto dell’art. 117, comma 6, cod. proc. </a:t>
            </a:r>
            <a:r>
              <a:rPr lang="it-IT" dirty="0" err="1"/>
              <a:t>amm</a:t>
            </a:r>
            <a:r>
              <a:rPr lang="it-IT" dirty="0"/>
              <a:t>., (“Se l'azione di risarcimento del danno ai sensi dell'articolo 30, comma 4, è proposta congiuntamente a quella di cui al presente articolo, il giudice può definire con il rito camerale l'azione </a:t>
            </a:r>
            <a:r>
              <a:rPr lang="it-IT" dirty="0" err="1"/>
              <a:t>avv</a:t>
            </a:r>
            <a:r>
              <a:rPr lang="it-IT" dirty="0"/>
              <a:t> </a:t>
            </a:r>
            <a:r>
              <a:rPr lang="it-IT" dirty="0" err="1"/>
              <a:t>erso</a:t>
            </a:r>
            <a:r>
              <a:rPr lang="it-IT" dirty="0"/>
              <a:t> il silenzio e trattare con il rito ordinario la domanda risarcitoria”), il T.A.R non ha disposto la conversione del rito, </a:t>
            </a:r>
            <a:r>
              <a:rPr lang="it-IT" b="1" dirty="0"/>
              <a:t>ma ha deciso nell’ambito del giudizio incardinato con rito speciale anche le domande che avrebbe dovuto necessariamente decidere con rito ordinario</a:t>
            </a:r>
            <a:r>
              <a:rPr lang="it-IT" dirty="0"/>
              <a:t>.</a:t>
            </a:r>
          </a:p>
          <a:p>
            <a:pPr algn="just"/>
            <a:endParaRPr lang="it-IT" dirty="0"/>
          </a:p>
          <a:p>
            <a:pPr algn="just"/>
            <a:r>
              <a:rPr lang="it-IT" dirty="0"/>
              <a:t>Va segnalato che </a:t>
            </a:r>
            <a:r>
              <a:rPr lang="it-IT" b="1" dirty="0"/>
              <a:t>secondo una parte della giurisprudenza la conversione del rito per l’esame della domanda risarcitoria sarebbe una mera facoltà</a:t>
            </a:r>
            <a:r>
              <a:rPr lang="it-IT" dirty="0"/>
              <a:t> (e dunque non un obbligo), </a:t>
            </a:r>
            <a:r>
              <a:rPr lang="it-IT" b="1" u="sng" dirty="0"/>
              <a:t>ma il mancato esercizio di detta facoltà </a:t>
            </a:r>
            <a:r>
              <a:rPr lang="it-IT" b="1" dirty="0"/>
              <a:t>deve essere preannunciato alle parti, ai sensi degli artt. 60 e 74 cod. proc. </a:t>
            </a:r>
            <a:r>
              <a:rPr lang="it-IT" b="1" dirty="0" err="1"/>
              <a:t>amm</a:t>
            </a:r>
            <a:r>
              <a:rPr lang="it-IT" b="1" dirty="0"/>
              <a:t>. </a:t>
            </a:r>
            <a:r>
              <a:rPr lang="it-IT" dirty="0"/>
              <a:t>(Consiglio di Stato, sez. V, sentenza n. 5798 del 2013).</a:t>
            </a:r>
          </a:p>
          <a:p>
            <a:pPr algn="just"/>
            <a:r>
              <a:rPr lang="it-IT" dirty="0"/>
              <a:t>Quand’anche si aderisse a tale impostazione, l’appello sarebbe comunque fondato poiché nel caso di specie il </a:t>
            </a:r>
            <a:r>
              <a:rPr lang="it-IT" b="1" dirty="0"/>
              <a:t>primo giudice non solo non ha disposto la conversione del rito, ma neppure ha avvisato le parti che non lo avrebbe fatto</a:t>
            </a:r>
            <a:r>
              <a:rPr lang="it-IT" dirty="0"/>
              <a:t> (e che avrebbe deciso unitamente alla domanda sul silenzio anche quella risarcitoria).</a:t>
            </a:r>
          </a:p>
        </p:txBody>
      </p:sp>
    </p:spTree>
    <p:extLst>
      <p:ext uri="{BB962C8B-B14F-4D97-AF65-F5344CB8AC3E}">
        <p14:creationId xmlns:p14="http://schemas.microsoft.com/office/powerpoint/2010/main" val="16711875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5C2C92A6-8F2F-D870-B72C-E179263F7D2D}"/>
              </a:ext>
            </a:extLst>
          </p:cNvPr>
          <p:cNvSpPr txBox="1"/>
          <p:nvPr/>
        </p:nvSpPr>
        <p:spPr>
          <a:xfrm>
            <a:off x="215660" y="207034"/>
            <a:ext cx="11533517" cy="6463308"/>
          </a:xfrm>
          <a:prstGeom prst="rect">
            <a:avLst/>
          </a:prstGeom>
          <a:noFill/>
        </p:spPr>
        <p:txBody>
          <a:bodyPr wrap="square" rtlCol="0">
            <a:spAutoFit/>
          </a:bodyPr>
          <a:lstStyle/>
          <a:p>
            <a:pPr algn="just"/>
            <a:r>
              <a:rPr lang="it-IT" dirty="0"/>
              <a:t>Va ulteriormente segnalato sul piano dei princìpi che con sentenza n. 1201 la Corte di Cassazione ha affermato che “la trattazione da parte del giudice adito della controversia con un rito diverso da quello previsto non determina alcuna nullità del procedimento e della sentenza successivamente emessa, se la parte non deduca e dimostri che dall'adozione di un rito diverso le sia derivata lesione del diritto di difesa”. </a:t>
            </a:r>
          </a:p>
          <a:p>
            <a:pPr algn="just"/>
            <a:endParaRPr lang="it-IT" dirty="0"/>
          </a:p>
          <a:p>
            <a:pPr algn="just"/>
            <a:r>
              <a:rPr lang="it-IT" dirty="0"/>
              <a:t>Neppure tale rilievo si oppone all’accoglimento del gravame, perché nel caso di specie la parte appellante ha dedotto e documentato che proprio la decisione “a sorpresa” del T.A.R. “</a:t>
            </a:r>
            <a:r>
              <a:rPr lang="it-IT" b="1" dirty="0"/>
              <a:t>ha di fatto obliterato il diritto di difesa della società ricorrente impedendole di istruire la causa di risarcimento dei danni nell’ambito del rito ordinario</a:t>
            </a:r>
            <a:r>
              <a:rPr lang="it-IT" dirty="0"/>
              <a:t>”.</a:t>
            </a:r>
          </a:p>
          <a:p>
            <a:pPr algn="just"/>
            <a:endParaRPr lang="it-IT" dirty="0"/>
          </a:p>
          <a:p>
            <a:pPr algn="just"/>
            <a:r>
              <a:rPr lang="it-IT" dirty="0"/>
              <a:t>Tale deduzione è fondata, sia in ragione delle peculiarità dell’onere probatorio che nel processo amministrativo incombe sulla parte attrice in materia risarcitoria (ex </a:t>
            </a:r>
            <a:r>
              <a:rPr lang="it-IT" dirty="0" err="1"/>
              <a:t>multis</a:t>
            </a:r>
            <a:r>
              <a:rPr lang="it-IT" dirty="0"/>
              <a:t>, Consiglio di Stato, sez. VII, sentenza n. 8003/2023); sia in considerazione del fatto che il rito ordinario consente un’esplicazione delle facoltà processuali della parte, e dunque una possibilità di assolvimento di tale onere, più ampia di quella assicurata dal c.d. rito speciale (condizionato dalle restrizioni acceleratorie di cui all’art. 87, comma 3, cod. proc. </a:t>
            </a:r>
            <a:r>
              <a:rPr lang="it-IT" dirty="0" err="1"/>
              <a:t>amm</a:t>
            </a:r>
            <a:r>
              <a:rPr lang="it-IT" dirty="0"/>
              <a:t>.).</a:t>
            </a:r>
          </a:p>
          <a:p>
            <a:pPr algn="just"/>
            <a:endParaRPr lang="it-IT" dirty="0"/>
          </a:p>
          <a:p>
            <a:pPr algn="just"/>
            <a:r>
              <a:rPr lang="it-IT" dirty="0"/>
              <a:t>Va infatti sottolineato che </a:t>
            </a:r>
            <a:r>
              <a:rPr lang="it-IT" b="1" dirty="0"/>
              <a:t>la ratio della più volte richiamata disposizione di cui all’art. 117, comma 6, cod. proc. </a:t>
            </a:r>
            <a:r>
              <a:rPr lang="it-IT" b="1" dirty="0" err="1"/>
              <a:t>amm</a:t>
            </a:r>
            <a:r>
              <a:rPr lang="it-IT" b="1" dirty="0"/>
              <a:t>. non è tanto riferita allo strumento decisorio, quanto piuttosto alla disciplina del processo</a:t>
            </a:r>
            <a:r>
              <a:rPr lang="it-IT" dirty="0"/>
              <a:t>.</a:t>
            </a:r>
          </a:p>
          <a:p>
            <a:pPr algn="just"/>
            <a:endParaRPr lang="it-IT" dirty="0"/>
          </a:p>
          <a:p>
            <a:pPr algn="just"/>
            <a:r>
              <a:rPr lang="it-IT" dirty="0"/>
              <a:t>Le superiori considerazioni, testualmente discendenti per la domanda risarcitoria dal disposto del citato art. 117, comma 6, cod. proc. </a:t>
            </a:r>
            <a:r>
              <a:rPr lang="it-IT" dirty="0" err="1"/>
              <a:t>amm</a:t>
            </a:r>
            <a:r>
              <a:rPr lang="it-IT" dirty="0"/>
              <a:t>., valgono anche per la domanda volta ad ottenere l’indennizzo del danno da ritardo: ancorché tale domanda non sia – a differenza di quella risarcitoria – espressamente contemplata dalla disposizione richiamata.</a:t>
            </a:r>
          </a:p>
        </p:txBody>
      </p:sp>
    </p:spTree>
    <p:extLst>
      <p:ext uri="{BB962C8B-B14F-4D97-AF65-F5344CB8AC3E}">
        <p14:creationId xmlns:p14="http://schemas.microsoft.com/office/powerpoint/2010/main" val="8618618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DE8F260-7D52-6EF7-5F41-63CA2267BDC6}"/>
              </a:ext>
            </a:extLst>
          </p:cNvPr>
          <p:cNvSpPr txBox="1"/>
          <p:nvPr/>
        </p:nvSpPr>
        <p:spPr>
          <a:xfrm>
            <a:off x="368060" y="310551"/>
            <a:ext cx="11455879" cy="3693319"/>
          </a:xfrm>
          <a:prstGeom prst="rect">
            <a:avLst/>
          </a:prstGeom>
          <a:noFill/>
        </p:spPr>
        <p:txBody>
          <a:bodyPr wrap="square" rtlCol="0">
            <a:spAutoFit/>
          </a:bodyPr>
          <a:lstStyle/>
          <a:p>
            <a:pPr algn="just"/>
            <a:r>
              <a:rPr lang="it-IT" dirty="0"/>
              <a:t>La ragione risiede però nel fatto che l’attuale testo del comma 1-bis dell’art. 2-bis della legge n. 241 del 1990 è stato aggiunto soltanto dall'art. 28, comma 9, del decreto-legge 21 giugno 2013, n. 69, convertito, con modificazioni, dalla L. 9 agosto 2013, n. 98 (in precedenza, tale comma era stato abrogato dall'art. 4, comma 1, n. 14) dell'Allegato 4 al D. Lgs. 2 luglio 2010, n. 104, a decorrere dal 16 settembre 2010, ai sensi di quanto disposto dall'art. 2, comma 1 del medesimo D. Lgs. 104/2010).</a:t>
            </a:r>
          </a:p>
          <a:p>
            <a:pPr algn="just"/>
            <a:endParaRPr lang="it-IT" dirty="0"/>
          </a:p>
          <a:p>
            <a:pPr algn="just"/>
            <a:r>
              <a:rPr lang="it-IT" dirty="0"/>
              <a:t>Oltre a tale argomento sistematico e ricostruttivo, va osservato che </a:t>
            </a:r>
            <a:r>
              <a:rPr lang="it-IT" b="1" dirty="0"/>
              <a:t>l’azione in esame è un’azione di accertamento e di condanna, che secondo le regole generali segue IL RITO ORDINARIO.</a:t>
            </a:r>
          </a:p>
          <a:p>
            <a:pPr algn="just"/>
            <a:endParaRPr lang="it-IT" dirty="0"/>
          </a:p>
          <a:p>
            <a:pPr algn="just"/>
            <a:r>
              <a:rPr lang="it-IT" dirty="0"/>
              <a:t>Infine, è comunque dirimente il rilievo per cui </a:t>
            </a:r>
            <a:r>
              <a:rPr lang="it-IT" b="1" dirty="0"/>
              <a:t>il rito speciale ex art. 87 cod. proc. </a:t>
            </a:r>
            <a:r>
              <a:rPr lang="it-IT" b="1" dirty="0" err="1"/>
              <a:t>amm</a:t>
            </a:r>
            <a:r>
              <a:rPr lang="it-IT" b="1" dirty="0"/>
              <a:t>. costituisce un’eccezione rispetto al rito ordinario</a:t>
            </a:r>
            <a:r>
              <a:rPr lang="it-IT" dirty="0"/>
              <a:t>, </a:t>
            </a:r>
            <a:r>
              <a:rPr lang="it-IT" dirty="0" err="1"/>
              <a:t>sicchè</a:t>
            </a:r>
            <a:r>
              <a:rPr lang="it-IT" dirty="0"/>
              <a:t> appare arduo ricavare per implicito dall’art. 117, comma 6, un’attrazione nel rito speciale dell’azione in questione.</a:t>
            </a:r>
          </a:p>
          <a:p>
            <a:endParaRPr lang="it-IT" dirty="0"/>
          </a:p>
        </p:txBody>
      </p:sp>
    </p:spTree>
    <p:extLst>
      <p:ext uri="{BB962C8B-B14F-4D97-AF65-F5344CB8AC3E}">
        <p14:creationId xmlns:p14="http://schemas.microsoft.com/office/powerpoint/2010/main" val="12286469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A2583CAC-F6F1-DAFC-B0FD-96592B5602E7}"/>
              </a:ext>
            </a:extLst>
          </p:cNvPr>
          <p:cNvSpPr txBox="1"/>
          <p:nvPr/>
        </p:nvSpPr>
        <p:spPr>
          <a:xfrm>
            <a:off x="666206" y="457200"/>
            <a:ext cx="10685417" cy="5909310"/>
          </a:xfrm>
          <a:prstGeom prst="rect">
            <a:avLst/>
          </a:prstGeom>
          <a:noFill/>
        </p:spPr>
        <p:txBody>
          <a:bodyPr wrap="square" rtlCol="0">
            <a:spAutoFit/>
          </a:bodyPr>
          <a:lstStyle/>
          <a:p>
            <a:pPr algn="just"/>
            <a:r>
              <a:rPr lang="it-IT" b="1" dirty="0"/>
              <a:t>D) In materia di accesso</a:t>
            </a:r>
          </a:p>
          <a:p>
            <a:pPr algn="just"/>
            <a:endParaRPr lang="it-IT" dirty="0"/>
          </a:p>
          <a:p>
            <a:pPr algn="just"/>
            <a:r>
              <a:rPr lang="it-IT" b="1" dirty="0">
                <a:solidFill>
                  <a:srgbClr val="FF0000"/>
                </a:solidFill>
              </a:rPr>
              <a:t>TAR Lazio, Roma, Sez. II bis, 9 febbraio 2026, n. 2534</a:t>
            </a:r>
          </a:p>
          <a:p>
            <a:pPr algn="just"/>
            <a:endParaRPr lang="it-IT" dirty="0"/>
          </a:p>
          <a:p>
            <a:pPr algn="just"/>
            <a:r>
              <a:rPr lang="it-IT" b="1" dirty="0"/>
              <a:t>Oggetto</a:t>
            </a:r>
            <a:r>
              <a:rPr lang="it-IT" dirty="0"/>
              <a:t>: vengono impugnati 1. la comunicazione con cui la CUC ha reso noto di aver accettato le richieste di oscuramento, ricevute in corso di gara, dei documenti facenti parte delle offerte presentate da alcuni operatori economici; 2. il provvedimento con cui la medesima CUC ha riscontrato solo parzialmente l’istanza di accesso ai documenti presentata successivamente dal ricorrente al Comune resistente (che di tale CUC si era avvalsa per la procedura) e del correlato silenzio-diniego serbato da detto Comune (il riferimento è all’ art.116 </a:t>
            </a:r>
            <a:r>
              <a:rPr lang="it-IT" dirty="0" err="1"/>
              <a:t>c.p.a</a:t>
            </a:r>
            <a:r>
              <a:rPr lang="it-IT" dirty="0"/>
              <a:t>.).</a:t>
            </a:r>
          </a:p>
          <a:p>
            <a:pPr algn="just"/>
            <a:endParaRPr lang="it-IT" dirty="0"/>
          </a:p>
          <a:p>
            <a:pPr algn="just"/>
            <a:endParaRPr lang="it-IT" dirty="0"/>
          </a:p>
          <a:p>
            <a:pPr algn="just"/>
            <a:r>
              <a:rPr lang="it-IT" b="1" dirty="0"/>
              <a:t>Secondo il TAR</a:t>
            </a:r>
            <a:r>
              <a:rPr lang="it-IT" dirty="0"/>
              <a:t>: le due domande sono soggette, in chiave processuale, a riti diversi, atteso che la prima è disciplinata dall’art. 36, comma 4, D. Lgs. 36/2023 e postula quindi l’applicazione del rito speciale ivi contemplato e la seconda dagli artt. 22 e ss. L. 241/90, facendo essa riferimento all’art. 116 </a:t>
            </a:r>
            <a:r>
              <a:rPr lang="it-IT" dirty="0" err="1"/>
              <a:t>c.p.a</a:t>
            </a:r>
            <a:r>
              <a:rPr lang="it-IT" dirty="0"/>
              <a:t>.</a:t>
            </a:r>
          </a:p>
          <a:p>
            <a:pPr algn="just"/>
            <a:r>
              <a:rPr lang="it-IT" dirty="0"/>
              <a:t>Sul punto, T.A.R. Veneto n. 327/2025 ha chiarito che il rito speciale di cui all’art. 36 D. Lgs. 36/2023 può trovare applicazione unicamente con riferimento all’impugnazione dei provvedimenti di oscuramento, da riferirsi a richieste di tal fatta formulate dagli operatori economici durante la gara, accolte, totalmente o parzialmente, dalla stazione appaltante. </a:t>
            </a:r>
            <a:r>
              <a:rPr lang="it-IT" dirty="0" err="1"/>
              <a:t>Cosicchè</a:t>
            </a:r>
            <a:r>
              <a:rPr lang="it-IT" dirty="0"/>
              <a:t> tali non sono quelli con cui l’Amministrazione abbia negato, anche solo parzialmente, l’accesso agli atti di gara, basandosi su un’opposizione post gara. </a:t>
            </a:r>
          </a:p>
          <a:p>
            <a:endParaRPr lang="it-IT" dirty="0"/>
          </a:p>
        </p:txBody>
      </p:sp>
    </p:spTree>
    <p:extLst>
      <p:ext uri="{BB962C8B-B14F-4D97-AF65-F5344CB8AC3E}">
        <p14:creationId xmlns:p14="http://schemas.microsoft.com/office/powerpoint/2010/main" val="9804324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4545E73B-FEAC-CCE9-1DD1-B2DC2AEF9FBB}"/>
              </a:ext>
            </a:extLst>
          </p:cNvPr>
          <p:cNvSpPr txBox="1"/>
          <p:nvPr/>
        </p:nvSpPr>
        <p:spPr>
          <a:xfrm>
            <a:off x="431074" y="470263"/>
            <a:ext cx="11390812" cy="3139321"/>
          </a:xfrm>
          <a:prstGeom prst="rect">
            <a:avLst/>
          </a:prstGeom>
          <a:noFill/>
        </p:spPr>
        <p:txBody>
          <a:bodyPr wrap="square" rtlCol="0">
            <a:spAutoFit/>
          </a:bodyPr>
          <a:lstStyle/>
          <a:p>
            <a:pPr algn="just"/>
            <a:r>
              <a:rPr lang="it-IT" dirty="0"/>
              <a:t>Pertanto, in tale ultima situazione, </a:t>
            </a:r>
            <a:r>
              <a:rPr lang="it-IT" b="1" dirty="0"/>
              <a:t>si applica l’ordinario procedimento di accesso agli atti ex artt. 22 e ss. L. 241/1990 e il connesso rito processuale è quello di cui all’art. 116 </a:t>
            </a:r>
            <a:r>
              <a:rPr lang="it-IT" b="1" dirty="0" err="1"/>
              <a:t>c.p.a</a:t>
            </a:r>
            <a:r>
              <a:rPr lang="it-IT" b="1" dirty="0"/>
              <a:t>.</a:t>
            </a:r>
          </a:p>
          <a:p>
            <a:pPr algn="just"/>
            <a:r>
              <a:rPr lang="it-IT" dirty="0"/>
              <a:t>Nel caso che in questa sede ci occupa, </a:t>
            </a:r>
            <a:r>
              <a:rPr lang="it-IT" b="1" dirty="0"/>
              <a:t>si verifica però il cumulo delle due domande e quindi dei due riti, </a:t>
            </a:r>
            <a:r>
              <a:rPr lang="it-IT" b="1" dirty="0" err="1"/>
              <a:t>cosicchè</a:t>
            </a:r>
            <a:r>
              <a:rPr lang="it-IT" b="1" dirty="0"/>
              <a:t> v’è la necessità di disporre, ai sensi dell’art. 32 </a:t>
            </a:r>
            <a:r>
              <a:rPr lang="it-IT" b="1" dirty="0" err="1"/>
              <a:t>c.p.a</a:t>
            </a:r>
            <a:r>
              <a:rPr lang="it-IT" b="1" dirty="0"/>
              <a:t>., </a:t>
            </a:r>
            <a:r>
              <a:rPr lang="it-IT" dirty="0"/>
              <a:t>il mutamento del rito ai fini dell’applicazione, a entrambe le domande, di quello di cui all’art. 116 </a:t>
            </a:r>
            <a:r>
              <a:rPr lang="it-IT" dirty="0" err="1"/>
              <a:t>c.p.a</a:t>
            </a:r>
            <a:r>
              <a:rPr lang="it-IT" dirty="0"/>
              <a:t>. </a:t>
            </a:r>
            <a:r>
              <a:rPr lang="it-IT" b="1" dirty="0"/>
              <a:t>Infatti, il rito di cui all’art. 36, comma 4, D. Lgs. 36/2023 deve ritenersi “speciale” rispetto a quello di cui all’art. 116 </a:t>
            </a:r>
            <a:r>
              <a:rPr lang="it-IT" b="1" dirty="0" err="1"/>
              <a:t>c.p.a</a:t>
            </a:r>
            <a:r>
              <a:rPr lang="it-IT" b="1" dirty="0"/>
              <a:t>. che, invece, in tema di accesso, deve considerarsi “rito ordinario”</a:t>
            </a:r>
            <a:r>
              <a:rPr lang="it-IT" dirty="0"/>
              <a:t> (</a:t>
            </a:r>
            <a:r>
              <a:rPr lang="it-IT" dirty="0" err="1"/>
              <a:t>arg</a:t>
            </a:r>
            <a:r>
              <a:rPr lang="it-IT" dirty="0"/>
              <a:t>. ex </a:t>
            </a:r>
            <a:r>
              <a:rPr lang="it-IT" dirty="0" err="1"/>
              <a:t>C.d.s.</a:t>
            </a:r>
            <a:r>
              <a:rPr lang="it-IT" dirty="0"/>
              <a:t>, </a:t>
            </a:r>
            <a:r>
              <a:rPr lang="it-IT" dirty="0" err="1"/>
              <a:t>sent</a:t>
            </a:r>
            <a:r>
              <a:rPr lang="it-IT" dirty="0"/>
              <a:t>. n. 6620/2025).</a:t>
            </a:r>
          </a:p>
          <a:p>
            <a:endParaRPr lang="it-IT" dirty="0"/>
          </a:p>
          <a:p>
            <a:endParaRPr lang="it-IT" dirty="0"/>
          </a:p>
          <a:p>
            <a:endParaRPr lang="it-IT" dirty="0"/>
          </a:p>
          <a:p>
            <a:endParaRPr lang="it-IT" dirty="0"/>
          </a:p>
        </p:txBody>
      </p:sp>
    </p:spTree>
    <p:extLst>
      <p:ext uri="{BB962C8B-B14F-4D97-AF65-F5344CB8AC3E}">
        <p14:creationId xmlns:p14="http://schemas.microsoft.com/office/powerpoint/2010/main" val="2576841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A3FA273-2D3F-77C4-ED27-DB571CE1260E}"/>
              </a:ext>
            </a:extLst>
          </p:cNvPr>
          <p:cNvSpPr txBox="1"/>
          <p:nvPr/>
        </p:nvSpPr>
        <p:spPr>
          <a:xfrm>
            <a:off x="284672" y="310551"/>
            <a:ext cx="11283351" cy="5391219"/>
          </a:xfrm>
          <a:prstGeom prst="rect">
            <a:avLst/>
          </a:prstGeom>
          <a:noFill/>
        </p:spPr>
        <p:txBody>
          <a:bodyPr wrap="square" rtlCol="0">
            <a:spAutoFit/>
          </a:bodyPr>
          <a:lstStyle/>
          <a:p>
            <a:pPr algn="just"/>
            <a:r>
              <a:rPr lang="it-IT" b="1" dirty="0"/>
              <a:t>DISPOSITIVO</a:t>
            </a:r>
            <a:r>
              <a:rPr lang="it-IT" dirty="0"/>
              <a:t>: </a:t>
            </a:r>
          </a:p>
          <a:p>
            <a:pPr algn="just"/>
            <a:endParaRPr lang="it-IT" dirty="0"/>
          </a:p>
          <a:p>
            <a:pPr algn="just">
              <a:lnSpc>
                <a:spcPts val="2600"/>
              </a:lnSpc>
              <a:spcAft>
                <a:spcPts val="800"/>
              </a:spcAft>
            </a:pPr>
            <a:r>
              <a:rPr lang="it-IT" sz="1800" kern="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 dichiara improcedibile il ricorso introduttivo e il primo atto di motivi aggiunti proposti in primo grado avverso le diffide;</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just">
              <a:lnSpc>
                <a:spcPts val="2600"/>
              </a:lnSpc>
              <a:spcAft>
                <a:spcPts val="800"/>
              </a:spcAft>
              <a:buFontTx/>
              <a:buChar char="-"/>
            </a:pPr>
            <a:r>
              <a:rPr lang="it-IT" sz="1800" kern="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previa conversione della domanda di annullamento proposta con il secondo atto di motivi aggiunti in domanda di mero accertamento dell'illegittimità provvedimentale, la accoglie, dichiarando l'illegittimità dell'atto impugnato, nella parte in cui conferma le precedenti diffide;</a:t>
            </a:r>
          </a:p>
          <a:p>
            <a:pPr marL="171450" indent="-171450" algn="just">
              <a:lnSpc>
                <a:spcPts val="2600"/>
              </a:lnSpc>
              <a:spcAft>
                <a:spcPts val="800"/>
              </a:spcAft>
              <a:buFontTx/>
              <a:buChar char="-"/>
            </a:pPr>
            <a:r>
              <a:rPr lang="it-IT" sz="18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respinge la domanda di risarcimento del danno</a:t>
            </a:r>
            <a:r>
              <a:rPr lang="it-IT" kern="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it-IT" dirty="0"/>
          </a:p>
          <a:p>
            <a:pPr algn="just"/>
            <a:r>
              <a:rPr lang="it-IT" dirty="0"/>
              <a:t>IMP: in quel caso, però la Società aveva già formulato domanda di risarcimento danni: il CDS ha respinto la domanda in quanto formulata in via generica, senza illustrazione dei danni asseritamente patiti. </a:t>
            </a:r>
          </a:p>
          <a:p>
            <a:pPr algn="just"/>
            <a:endParaRPr lang="it-IT" dirty="0"/>
          </a:p>
          <a:p>
            <a:pPr algn="just"/>
            <a:endParaRPr lang="it-IT" dirty="0"/>
          </a:p>
          <a:p>
            <a:pPr algn="just"/>
            <a:r>
              <a:rPr lang="it-IT" dirty="0"/>
              <a:t>MA ALLORA, ERA NECESSARIO DISPORRE LA CONVERSIONE DELL’AZIONE?</a:t>
            </a:r>
          </a:p>
          <a:p>
            <a:endParaRPr lang="it-IT" dirty="0"/>
          </a:p>
          <a:p>
            <a:endParaRPr lang="it-IT" dirty="0"/>
          </a:p>
          <a:p>
            <a:endParaRPr lang="it-IT" dirty="0"/>
          </a:p>
          <a:p>
            <a:endParaRPr lang="it-IT" dirty="0"/>
          </a:p>
        </p:txBody>
      </p:sp>
    </p:spTree>
    <p:extLst>
      <p:ext uri="{BB962C8B-B14F-4D97-AF65-F5344CB8AC3E}">
        <p14:creationId xmlns:p14="http://schemas.microsoft.com/office/powerpoint/2010/main" val="1175107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1CBE2CA-9890-40A6-12DA-C36A7BC5454B}"/>
              </a:ext>
            </a:extLst>
          </p:cNvPr>
          <p:cNvSpPr txBox="1"/>
          <p:nvPr/>
        </p:nvSpPr>
        <p:spPr>
          <a:xfrm>
            <a:off x="336430" y="310551"/>
            <a:ext cx="11585276" cy="6463308"/>
          </a:xfrm>
          <a:prstGeom prst="rect">
            <a:avLst/>
          </a:prstGeom>
          <a:noFill/>
        </p:spPr>
        <p:txBody>
          <a:bodyPr wrap="square" rtlCol="0">
            <a:spAutoFit/>
          </a:bodyPr>
          <a:lstStyle/>
          <a:p>
            <a:r>
              <a:rPr lang="it-IT" dirty="0"/>
              <a:t>II. </a:t>
            </a:r>
            <a:r>
              <a:rPr lang="it-IT" b="1" dirty="0"/>
              <a:t>ART. 34, COMMA 3, C.P.A. E GIUDIZIO OTTEMPERANZA</a:t>
            </a:r>
            <a:r>
              <a:rPr lang="it-IT" dirty="0"/>
              <a:t>. </a:t>
            </a:r>
          </a:p>
          <a:p>
            <a:pPr algn="just"/>
            <a:endParaRPr lang="it-IT" dirty="0"/>
          </a:p>
          <a:p>
            <a:pPr algn="just"/>
            <a:r>
              <a:rPr lang="it-IT" b="1" dirty="0"/>
              <a:t>Cons. Stato, sez. IV, 22 gennaio 2024, n. 664 - Pres. Carbone, Est. Conforti</a:t>
            </a:r>
          </a:p>
          <a:p>
            <a:pPr algn="just"/>
            <a:endParaRPr lang="it-IT" dirty="0"/>
          </a:p>
          <a:p>
            <a:pPr algn="just"/>
            <a:r>
              <a:rPr lang="it-IT" b="1" dirty="0"/>
              <a:t>CASO DI IMPROCEDIBILITÀ DURANTE Il GIUDIZIO DI OTTEMPERANZA</a:t>
            </a:r>
            <a:r>
              <a:rPr lang="it-IT" dirty="0"/>
              <a:t>: PROBLEMA, può trovare applicazione l’art. 34, comma 3, </a:t>
            </a:r>
            <a:r>
              <a:rPr lang="it-IT" dirty="0" err="1"/>
              <a:t>c.p.a</a:t>
            </a:r>
            <a:r>
              <a:rPr lang="it-IT" dirty="0"/>
              <a:t>.?</a:t>
            </a:r>
          </a:p>
          <a:p>
            <a:pPr algn="just"/>
            <a:endParaRPr lang="it-IT" dirty="0"/>
          </a:p>
          <a:p>
            <a:pPr algn="just"/>
            <a:r>
              <a:rPr lang="it-IT" dirty="0"/>
              <a:t>- </a:t>
            </a:r>
            <a:r>
              <a:rPr lang="it-IT" b="1" dirty="0"/>
              <a:t>Sul piano formale </a:t>
            </a:r>
            <a:r>
              <a:rPr lang="it-IT" dirty="0"/>
              <a:t>la conversione ex art. 34, comma 3, </a:t>
            </a:r>
            <a:r>
              <a:rPr lang="it-IT" dirty="0" err="1"/>
              <a:t>c.p.a</a:t>
            </a:r>
            <a:r>
              <a:rPr lang="it-IT" dirty="0"/>
              <a:t>. è ammissibile nel rispetto delle </a:t>
            </a:r>
            <a:r>
              <a:rPr lang="it-IT" b="1" dirty="0"/>
              <a:t>forme e dei termini di cui all’art. 73, comma 1, </a:t>
            </a:r>
            <a:r>
              <a:rPr lang="it-IT" b="1" dirty="0" err="1"/>
              <a:t>c.p.a</a:t>
            </a:r>
            <a:r>
              <a:rPr lang="it-IT" b="1" dirty="0"/>
              <a:t>.</a:t>
            </a:r>
            <a:r>
              <a:rPr lang="it-IT" dirty="0"/>
              <a:t> (così come previsto, di regola, da Cons. Stato, Ad. </a:t>
            </a:r>
            <a:r>
              <a:rPr lang="it-IT" dirty="0" err="1"/>
              <a:t>plen</a:t>
            </a:r>
            <a:r>
              <a:rPr lang="it-IT" dirty="0"/>
              <a:t>., 13 luglio 2022 n. 8, §. 17), salvo che ciò non sia concretamente possibile: nel caso di specie, il provvedimento che aveva determinato la sopravvenuta carenza di interesse era stato depositato dall’Amministrazione solo una volta scaduti i suddetti termini. </a:t>
            </a:r>
          </a:p>
          <a:p>
            <a:pPr algn="just"/>
            <a:r>
              <a:rPr lang="it-IT" dirty="0"/>
              <a:t>Allora, è sufficiente che ciò avvenga nella prima difesa utile. </a:t>
            </a:r>
          </a:p>
          <a:p>
            <a:pPr algn="just"/>
            <a:endParaRPr lang="it-IT" dirty="0"/>
          </a:p>
          <a:p>
            <a:pPr algn="just"/>
            <a:r>
              <a:rPr lang="it-IT" dirty="0"/>
              <a:t>- </a:t>
            </a:r>
            <a:r>
              <a:rPr lang="it-IT" b="1" dirty="0"/>
              <a:t>Sul piano sostanziale</a:t>
            </a:r>
            <a:r>
              <a:rPr lang="it-IT" dirty="0"/>
              <a:t>, </a:t>
            </a:r>
            <a:r>
              <a:rPr lang="fr-FR" dirty="0"/>
              <a:t>l’art. 34, comma 3, </a:t>
            </a:r>
            <a:r>
              <a:rPr lang="fr-FR" dirty="0" err="1"/>
              <a:t>c.p.a</a:t>
            </a:r>
            <a:r>
              <a:rPr lang="it-IT" dirty="0"/>
              <a:t>. prevede un meccanismo di “conversione” della pronuncia costitutiva di annullamento, ex art. 29 </a:t>
            </a:r>
            <a:r>
              <a:rPr lang="it-IT" dirty="0" err="1"/>
              <a:t>c.p.a</a:t>
            </a:r>
            <a:r>
              <a:rPr lang="it-IT" dirty="0"/>
              <a:t>., in pronuncia di accertamento dell’illegittimità “se sussiste l'interesse ai fini risarcitori”.</a:t>
            </a:r>
          </a:p>
          <a:p>
            <a:pPr algn="just"/>
            <a:r>
              <a:rPr lang="it-IT" dirty="0"/>
              <a:t>La ratio di tale meccanismo mira ad assicurare, in coerenza con l’art. 1 del </a:t>
            </a:r>
            <a:r>
              <a:rPr lang="it-IT" dirty="0" err="1"/>
              <a:t>c.p.a</a:t>
            </a:r>
            <a:r>
              <a:rPr lang="it-IT" dirty="0"/>
              <a:t>., una “tutela effettiva” del cittadino anche nel caso in cui – “nel corso del giudizio” – sia divenuta impossibile la tutela in forma specifica tramite l’annullamento dell’atto, ma si possa (e si debba) comunque fornire una tutela per equivalente. Il risarcimento diventa, così, l’unica forma di tutela cui l’interessato – illegittimamente colpito da un provvedimento viziato e lesivo – può aspirare.</a:t>
            </a:r>
          </a:p>
          <a:p>
            <a:endParaRPr lang="it-IT" dirty="0"/>
          </a:p>
        </p:txBody>
      </p:sp>
    </p:spTree>
    <p:extLst>
      <p:ext uri="{BB962C8B-B14F-4D97-AF65-F5344CB8AC3E}">
        <p14:creationId xmlns:p14="http://schemas.microsoft.com/office/powerpoint/2010/main" val="3655484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221D9AD-A826-A265-0EB2-BBD59793F466}"/>
              </a:ext>
            </a:extLst>
          </p:cNvPr>
          <p:cNvSpPr txBox="1"/>
          <p:nvPr/>
        </p:nvSpPr>
        <p:spPr>
          <a:xfrm>
            <a:off x="324928" y="353683"/>
            <a:ext cx="11542143" cy="6186309"/>
          </a:xfrm>
          <a:prstGeom prst="rect">
            <a:avLst/>
          </a:prstGeom>
          <a:noFill/>
        </p:spPr>
        <p:txBody>
          <a:bodyPr wrap="square" rtlCol="0">
            <a:spAutoFit/>
          </a:bodyPr>
          <a:lstStyle/>
          <a:p>
            <a:pPr algn="just"/>
            <a:r>
              <a:rPr lang="it-IT" dirty="0"/>
              <a:t>La </a:t>
            </a:r>
            <a:r>
              <a:rPr lang="it-IT" b="1" dirty="0"/>
              <a:t>sentenza dell’Adunanza Plenaria n. 8 del 2022 </a:t>
            </a:r>
            <a:r>
              <a:rPr lang="it-IT" dirty="0"/>
              <a:t>ha chiarito che, per procedersi all’accertamento dell’illegittimità dell’atto ai sensi dell’art. 34, comma 3, </a:t>
            </a:r>
            <a:r>
              <a:rPr lang="it-IT" dirty="0" err="1"/>
              <a:t>c.p.a</a:t>
            </a:r>
            <a:r>
              <a:rPr lang="it-IT" dirty="0"/>
              <a:t>, è sufficiente la dichiarazione di tale interesse, che può dunque essere anche solo astrattamente configurabile (come nel caso, ad esempio, dell’interesse morale della parte).</a:t>
            </a:r>
          </a:p>
          <a:p>
            <a:pPr algn="just"/>
            <a:endParaRPr lang="it-IT" dirty="0"/>
          </a:p>
          <a:p>
            <a:pPr algn="just"/>
            <a:endParaRPr lang="it-IT" dirty="0"/>
          </a:p>
          <a:p>
            <a:pPr algn="just"/>
            <a:r>
              <a:rPr lang="it-IT" b="1" dirty="0"/>
              <a:t>SOLUZIONE</a:t>
            </a:r>
            <a:r>
              <a:rPr lang="it-IT" dirty="0"/>
              <a:t>: anche se il </a:t>
            </a:r>
            <a:r>
              <a:rPr lang="it-IT" b="1" dirty="0"/>
              <a:t>dettato del comma 3 dell’art. 34</a:t>
            </a:r>
            <a:r>
              <a:rPr lang="it-IT" dirty="0"/>
              <a:t> fa esplicito riferimento (soltanto) all’azione di annullamento, la </a:t>
            </a:r>
            <a:r>
              <a:rPr lang="it-IT" b="1" dirty="0"/>
              <a:t>medesima ratio legis</a:t>
            </a:r>
            <a:r>
              <a:rPr lang="it-IT" dirty="0"/>
              <a:t> impone di ritenere, ad avviso del Collegio, che il meccanismo di conversione possa essere invocato </a:t>
            </a:r>
            <a:r>
              <a:rPr lang="it-IT" b="1" dirty="0"/>
              <a:t>anche</a:t>
            </a:r>
            <a:r>
              <a:rPr lang="it-IT" dirty="0"/>
              <a:t> da chi rischia di perdere il bene della vita non a causa di un provvedimento illegittimo tout court, di cui “non risulta più utile l’annullamento”, ma a causa di un </a:t>
            </a:r>
            <a:r>
              <a:rPr lang="it-IT" b="1" dirty="0"/>
              <a:t>provvedimento nullo per violazione di un giudicato, nel caso in cui – sempre “nel corso del giudizio” – sia sopravvenuta la carenza d’interesse a una pronuncia sulla sussistenza di questo profilo di illegittimità.</a:t>
            </a:r>
          </a:p>
          <a:p>
            <a:pPr algn="just"/>
            <a:r>
              <a:rPr lang="it-IT" dirty="0"/>
              <a:t>Tale conclusione discende dalla inderogabile necessità, per la giurisdizione amministrativa, di assicurare anche nel giudizio di ottemperanza “una tutela piena ed effettiva secondo i principi della Costituzione e del diritto europeo”, secondo quanto stabilito dall’art. 1 </a:t>
            </a:r>
            <a:r>
              <a:rPr lang="it-IT" dirty="0" err="1"/>
              <a:t>c.p.a</a:t>
            </a:r>
            <a:r>
              <a:rPr lang="it-IT" dirty="0"/>
              <a:t>.. Questa norma, che pone all’inizio del codice del processo il fondamentale principio di effettività, deve assurgere a guida esegetica anche per l’interpretazione e l’applicazione delle altre disposizioni del codice, ivi compreso l’art. 34, comma 3, qui in questione.</a:t>
            </a:r>
          </a:p>
          <a:p>
            <a:pPr algn="just"/>
            <a:r>
              <a:rPr lang="it-IT" dirty="0"/>
              <a:t>In caso contrario, la mera inerzia dell’amministrazione di fronte a una pronuncia del giudice rischierebbe di rendere inutile la pretesa del cittadino alla sua esecuzione, con perdita definitiva (anche “per equivalente”) del bene della vita cui è preordinata la domanda di nullità per violazione o elusione del giudicato e conseguente lesione anche del principio di effettività della tutela.</a:t>
            </a:r>
          </a:p>
          <a:p>
            <a:endParaRPr lang="it-IT" dirty="0"/>
          </a:p>
          <a:p>
            <a:endParaRPr lang="it-IT" dirty="0"/>
          </a:p>
        </p:txBody>
      </p:sp>
    </p:spTree>
    <p:extLst>
      <p:ext uri="{BB962C8B-B14F-4D97-AF65-F5344CB8AC3E}">
        <p14:creationId xmlns:p14="http://schemas.microsoft.com/office/powerpoint/2010/main" val="1899727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4AA13F84-3515-9915-448F-CC00C4560F18}"/>
              </a:ext>
            </a:extLst>
          </p:cNvPr>
          <p:cNvSpPr txBox="1"/>
          <p:nvPr/>
        </p:nvSpPr>
        <p:spPr>
          <a:xfrm>
            <a:off x="327804" y="414068"/>
            <a:ext cx="11386868" cy="5078313"/>
          </a:xfrm>
          <a:prstGeom prst="rect">
            <a:avLst/>
          </a:prstGeom>
          <a:noFill/>
        </p:spPr>
        <p:txBody>
          <a:bodyPr wrap="square" rtlCol="0">
            <a:spAutoFit/>
          </a:bodyPr>
          <a:lstStyle/>
          <a:p>
            <a:pPr algn="just"/>
            <a:r>
              <a:rPr lang="it-IT" dirty="0"/>
              <a:t>In definitiva, come chiarito dalla giurisprudenza di questo Consiglio (Ad. </a:t>
            </a:r>
            <a:r>
              <a:rPr lang="it-IT" dirty="0" err="1"/>
              <a:t>Plen</a:t>
            </a:r>
            <a:r>
              <a:rPr lang="it-IT" dirty="0"/>
              <a:t>., n. 2 del 2017), l'esecuzione della pronuncia giurisdizionale, espressione indefettibile del principio di effettività della tutela, ove non attuabile in forma specifica (in re o in </a:t>
            </a:r>
            <a:r>
              <a:rPr lang="it-IT" dirty="0" err="1"/>
              <a:t>kind</a:t>
            </a:r>
            <a:r>
              <a:rPr lang="it-IT" dirty="0"/>
              <a:t>), va garantita per equivalente (in money), attraverso la traduzione in termini </a:t>
            </a:r>
            <a:r>
              <a:rPr lang="it-IT" dirty="0" err="1"/>
              <a:t>valoristici</a:t>
            </a:r>
            <a:r>
              <a:rPr lang="it-IT" dirty="0"/>
              <a:t> del bene non più conseguibile in termini reali.</a:t>
            </a:r>
          </a:p>
          <a:p>
            <a:pPr algn="just"/>
            <a:r>
              <a:rPr lang="it-IT" dirty="0"/>
              <a:t>In altri termini, a conferma della lettura estensiva proposta, va ritenuto che </a:t>
            </a:r>
            <a:r>
              <a:rPr lang="it-IT" b="1" dirty="0"/>
              <a:t>la norma di cui all'art. 34, comma 3, </a:t>
            </a:r>
            <a:r>
              <a:rPr lang="it-IT" b="1" dirty="0" err="1"/>
              <a:t>c.p.a</a:t>
            </a:r>
            <a:r>
              <a:rPr lang="it-IT" b="1" dirty="0"/>
              <a:t>., lungi dall'atteggiarsi a prescrizione eccezionale, costituisca estrinsecazione di un principio generale che, in ossequio a consolidati canoni processuali, consente l’emendatio riduttiva di ogni domanda volta all'accertamento dell’invalidità del provvedimento amministrativo, ivi compresa la patologia più radicale di cui all'art. 21-septies della legge n. 241 del 1990.</a:t>
            </a:r>
          </a:p>
          <a:p>
            <a:pPr algn="just"/>
            <a:r>
              <a:rPr lang="it-IT" dirty="0"/>
              <a:t>Alla stregua di quanto esposto, anche chi ha proposto azione di ottemperanza ex art. 112 </a:t>
            </a:r>
            <a:r>
              <a:rPr lang="it-IT" dirty="0" err="1"/>
              <a:t>c.p.a</a:t>
            </a:r>
            <a:r>
              <a:rPr lang="it-IT" dirty="0"/>
              <a:t>. potrà (limitarsi a) domandare – come avvenuto nel caso di specie – l’accertamento dell’illegittimità dell’atto ai fini esclusivamente risarcitori ex art. 34, comma 3, del medesimo codice.</a:t>
            </a:r>
          </a:p>
          <a:p>
            <a:endParaRPr lang="it-IT" dirty="0"/>
          </a:p>
          <a:p>
            <a:endParaRPr lang="it-IT" dirty="0"/>
          </a:p>
          <a:p>
            <a:endParaRPr lang="it-IT" dirty="0"/>
          </a:p>
          <a:p>
            <a:endParaRPr lang="it-IT" dirty="0"/>
          </a:p>
          <a:p>
            <a:endParaRPr lang="it-IT" dirty="0"/>
          </a:p>
          <a:p>
            <a:endParaRPr lang="it-IT" dirty="0"/>
          </a:p>
        </p:txBody>
      </p:sp>
    </p:spTree>
    <p:extLst>
      <p:ext uri="{BB962C8B-B14F-4D97-AF65-F5344CB8AC3E}">
        <p14:creationId xmlns:p14="http://schemas.microsoft.com/office/powerpoint/2010/main" val="4122479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18C15A8-548A-623E-BFEE-70CBCF98D28F}"/>
              </a:ext>
            </a:extLst>
          </p:cNvPr>
          <p:cNvSpPr txBox="1"/>
          <p:nvPr/>
        </p:nvSpPr>
        <p:spPr>
          <a:xfrm>
            <a:off x="465827" y="474453"/>
            <a:ext cx="11447253" cy="5909310"/>
          </a:xfrm>
          <a:prstGeom prst="rect">
            <a:avLst/>
          </a:prstGeom>
          <a:noFill/>
        </p:spPr>
        <p:txBody>
          <a:bodyPr wrap="square" rtlCol="0">
            <a:spAutoFit/>
          </a:bodyPr>
          <a:lstStyle/>
          <a:p>
            <a:pPr algn="just"/>
            <a:r>
              <a:rPr lang="it-IT" dirty="0"/>
              <a:t>III. </a:t>
            </a:r>
            <a:r>
              <a:rPr lang="it-IT" b="1" dirty="0"/>
              <a:t>RITO ACCESSO ED ART. 116, SOPRAVVENUTA IMPROCEDIBILITÀ E 34 COMMA 3</a:t>
            </a:r>
            <a:r>
              <a:rPr lang="it-IT" dirty="0"/>
              <a:t>.  </a:t>
            </a:r>
          </a:p>
          <a:p>
            <a:pPr algn="just"/>
            <a:endParaRPr lang="it-IT" dirty="0"/>
          </a:p>
          <a:p>
            <a:pPr algn="just"/>
            <a:r>
              <a:rPr lang="it-IT" b="1" dirty="0"/>
              <a:t>CONS. STATO, sezione V, 16 marzo 2026, n. 2122 - Pres. Caringella, Est. Urso</a:t>
            </a:r>
          </a:p>
          <a:p>
            <a:pPr algn="just"/>
            <a:endParaRPr lang="it-IT" dirty="0"/>
          </a:p>
          <a:p>
            <a:pPr algn="just"/>
            <a:r>
              <a:rPr lang="it-IT" b="1" dirty="0"/>
              <a:t>QUESTIONE</a:t>
            </a:r>
            <a:r>
              <a:rPr lang="it-IT" dirty="0"/>
              <a:t>: nell’ambito di un giudizio di accesso ex art. 116, comma 2, </a:t>
            </a:r>
            <a:r>
              <a:rPr lang="it-IT" dirty="0" err="1"/>
              <a:t>cpa</a:t>
            </a:r>
            <a:r>
              <a:rPr lang="it-IT" dirty="0"/>
              <a:t>, a seguito della pronuncia favorevole del Tar, la documentazione è stata </a:t>
            </a:r>
            <a:r>
              <a:rPr lang="it-IT" dirty="0" err="1"/>
              <a:t>ostesa</a:t>
            </a:r>
            <a:r>
              <a:rPr lang="it-IT" dirty="0"/>
              <a:t>; il CDS, quindi, ha ritenuto sopravvenuta la carenza di interesse alla decisione dell’appello. </a:t>
            </a:r>
          </a:p>
          <a:p>
            <a:pPr algn="just"/>
            <a:r>
              <a:rPr lang="it-IT" dirty="0"/>
              <a:t>Ma può trovare applicazione l’art. 34, comma 3, </a:t>
            </a:r>
            <a:r>
              <a:rPr lang="it-IT" dirty="0" err="1"/>
              <a:t>c.p.a</a:t>
            </a:r>
            <a:r>
              <a:rPr lang="it-IT" dirty="0"/>
              <a:t>.?</a:t>
            </a:r>
          </a:p>
          <a:p>
            <a:pPr algn="just"/>
            <a:endParaRPr lang="it-IT" dirty="0"/>
          </a:p>
          <a:p>
            <a:pPr algn="just"/>
            <a:r>
              <a:rPr lang="it-IT" b="1" dirty="0"/>
              <a:t>SOLUZIONE</a:t>
            </a:r>
            <a:r>
              <a:rPr lang="it-IT" dirty="0"/>
              <a:t>: </a:t>
            </a:r>
            <a:r>
              <a:rPr lang="it-IT" b="1" dirty="0"/>
              <a:t>la previsione di cui all’art. 34, comma 3, Cod. proc. </a:t>
            </a:r>
            <a:r>
              <a:rPr lang="it-IT" b="1" dirty="0" err="1"/>
              <a:t>amm</a:t>
            </a:r>
            <a:r>
              <a:rPr lang="it-IT" dirty="0"/>
              <a:t>. - che consente l’accertamento dell’illegittimità del provvedimento pur quando non ne risulti più utile l’annullamento (cfr., al riguardo, Cons. Stato, Ad. </a:t>
            </a:r>
            <a:r>
              <a:rPr lang="it-IT" dirty="0" err="1"/>
              <a:t>plen</a:t>
            </a:r>
            <a:r>
              <a:rPr lang="it-IT" dirty="0"/>
              <a:t>., 13 luglio 2022, n. 8) - </a:t>
            </a:r>
            <a:r>
              <a:rPr lang="it-IT" b="1" dirty="0"/>
              <a:t>è riferibile alla sola azione d’annullamento</a:t>
            </a:r>
            <a:r>
              <a:rPr lang="it-IT" dirty="0"/>
              <a:t>, cui è estranea quella in materia d’accesso ex art. 116 Cod. proc. </a:t>
            </a:r>
            <a:r>
              <a:rPr lang="it-IT" dirty="0" err="1"/>
              <a:t>amm</a:t>
            </a:r>
            <a:r>
              <a:rPr lang="it-IT" dirty="0"/>
              <a:t>.; </a:t>
            </a:r>
          </a:p>
          <a:p>
            <a:pPr algn="just"/>
            <a:r>
              <a:rPr lang="it-IT" dirty="0"/>
              <a:t>in ogni caso, l’amministrazione aveva nella specie respinto in parte qua l’istanza d’accesso, sicché l’intervenuta ostensione è da ricondurre esclusivamente al comportamento successivo (e correlato) all’ordinanza impugnata, rispetto a cui non rileva dunque l’accertamento della legittimità o meno dell’originaria decisione (si ripete, di rigetto) da parte dell’amministrazione in funzione del diritto all’accesso della ricorrente di primo grado, ciò che forma oggetto del presente giudizio (cfr., in relazione a tutto quanto sopra, Cons. Stato, V, 27 ottobre 2021, n. 7228).</a:t>
            </a:r>
          </a:p>
          <a:p>
            <a:endParaRPr lang="it-IT" dirty="0"/>
          </a:p>
          <a:p>
            <a:endParaRPr lang="it-IT" dirty="0"/>
          </a:p>
          <a:p>
            <a:endParaRPr lang="it-IT" dirty="0"/>
          </a:p>
        </p:txBody>
      </p:sp>
    </p:spTree>
    <p:extLst>
      <p:ext uri="{BB962C8B-B14F-4D97-AF65-F5344CB8AC3E}">
        <p14:creationId xmlns:p14="http://schemas.microsoft.com/office/powerpoint/2010/main" val="1302808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F4110BB6-6063-CA09-4CE3-8F7BA15AD7F2}"/>
              </a:ext>
            </a:extLst>
          </p:cNvPr>
          <p:cNvSpPr txBox="1"/>
          <p:nvPr/>
        </p:nvSpPr>
        <p:spPr>
          <a:xfrm>
            <a:off x="241540" y="267419"/>
            <a:ext cx="11654286" cy="6186309"/>
          </a:xfrm>
          <a:prstGeom prst="rect">
            <a:avLst/>
          </a:prstGeom>
          <a:noFill/>
        </p:spPr>
        <p:txBody>
          <a:bodyPr wrap="square" rtlCol="0">
            <a:spAutoFit/>
          </a:bodyPr>
          <a:lstStyle/>
          <a:p>
            <a:pPr algn="ctr"/>
            <a:r>
              <a:rPr lang="it-IT" b="1" dirty="0"/>
              <a:t>B) OTTEMPERANZA E PROBLEMI DI  CONVERSIONE</a:t>
            </a:r>
          </a:p>
          <a:p>
            <a:endParaRPr lang="it-IT" dirty="0"/>
          </a:p>
          <a:p>
            <a:r>
              <a:rPr lang="it-IT" b="1" dirty="0"/>
              <a:t>PREMESSA SUL GIUDIZIO DI OTTEMPERANZA </a:t>
            </a:r>
            <a:r>
              <a:rPr lang="it-IT" dirty="0"/>
              <a:t>(</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Consiglio di Stato, Sez. VII, 13 maggio 2024, n. 4259)</a:t>
            </a:r>
            <a:endParaRPr lang="it-IT" dirty="0"/>
          </a:p>
          <a:p>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algn="just"/>
            <a:r>
              <a:rPr lang="it-IT" sz="1800" b="0" i="0" u="none" strike="noStrike" baseline="0" dirty="0">
                <a:solidFill>
                  <a:srgbClr val="000000"/>
                </a:solidFill>
                <a:latin typeface="Open Sans" panose="020B0606030504020204" pitchFamily="34" charset="0"/>
              </a:rPr>
              <a:t>- L’oggetto del giudizio di ottemperanza, "</a:t>
            </a:r>
            <a:r>
              <a:rPr lang="it-IT" sz="1800" b="0" i="1" u="none" strike="noStrike" baseline="0" dirty="0">
                <a:solidFill>
                  <a:srgbClr val="000000"/>
                </a:solidFill>
                <a:latin typeface="Open Sans" panose="020B0606030504020204" pitchFamily="34" charset="0"/>
              </a:rPr>
              <a:t>è rappresentato dalla puntuale verifica dell'esatto adempimento - ad opera dell'Amministrazione - dell'obbligo di conformarsi al giudicato per far conseguire concretamente all'interessato l'utilità o il bene della vita già riconosciutogli in sede di cognizione; detta verifica </a:t>
            </a:r>
            <a:r>
              <a:rPr lang="it-IT" sz="1800" b="0" i="0" u="none" strike="noStrike" baseline="0" dirty="0">
                <a:solidFill>
                  <a:srgbClr val="000000"/>
                </a:solidFill>
                <a:latin typeface="Open Sans" panose="020B0606030504020204" pitchFamily="34" charset="0"/>
              </a:rPr>
              <a:t>[...] </a:t>
            </a:r>
            <a:r>
              <a:rPr lang="it-IT" sz="1800" b="0" i="1" u="none" strike="noStrike" baseline="0" dirty="0">
                <a:solidFill>
                  <a:srgbClr val="000000"/>
                </a:solidFill>
                <a:latin typeface="Open Sans" panose="020B0606030504020204" pitchFamily="34" charset="0"/>
              </a:rPr>
              <a:t>comporta per il giudice dell'ottemperanza un'attività di interpretazione del giudicato, al </a:t>
            </a:r>
            <a:r>
              <a:rPr lang="it-IT" sz="1800" b="0" i="0" u="none" strike="noStrike" baseline="0" dirty="0">
                <a:solidFill>
                  <a:srgbClr val="000000"/>
                </a:solidFill>
                <a:latin typeface="Open Sans" panose="020B0606030504020204" pitchFamily="34" charset="0"/>
              </a:rPr>
              <a:t>fi</a:t>
            </a:r>
            <a:r>
              <a:rPr lang="it-IT" sz="1800" b="0" i="1" u="none" strike="noStrike" baseline="0" dirty="0">
                <a:solidFill>
                  <a:srgbClr val="000000"/>
                </a:solidFill>
                <a:latin typeface="Open Sans" panose="020B0606030504020204" pitchFamily="34" charset="0"/>
              </a:rPr>
              <a:t>ne di enucleare e precisare il contenuto del comando, attività da compiersi esclusivamente sulla base della sequenza "</a:t>
            </a:r>
            <a:r>
              <a:rPr lang="it-IT" sz="1800" b="0" i="0" u="none" strike="noStrike" baseline="0" dirty="0" err="1">
                <a:solidFill>
                  <a:srgbClr val="000000"/>
                </a:solidFill>
                <a:latin typeface="Open Sans" panose="020B0606030504020204" pitchFamily="34" charset="0"/>
              </a:rPr>
              <a:t>petitum</a:t>
            </a:r>
            <a:r>
              <a:rPr lang="it-IT" sz="1800" b="0" i="0" u="none" strike="noStrike" baseline="0" dirty="0">
                <a:solidFill>
                  <a:srgbClr val="000000"/>
                </a:solidFill>
                <a:latin typeface="Open Sans" panose="020B0606030504020204" pitchFamily="34" charset="0"/>
              </a:rPr>
              <a:t> </a:t>
            </a:r>
            <a:r>
              <a:rPr lang="it-IT" sz="1800" b="0" i="1" u="none" strike="noStrike" baseline="0" dirty="0">
                <a:solidFill>
                  <a:srgbClr val="000000"/>
                </a:solidFill>
                <a:latin typeface="Open Sans" panose="020B0606030504020204" pitchFamily="34" charset="0"/>
              </a:rPr>
              <a:t>- </a:t>
            </a:r>
            <a:r>
              <a:rPr lang="it-IT" sz="1800" b="0" i="0" u="none" strike="noStrike" baseline="0" dirty="0">
                <a:solidFill>
                  <a:srgbClr val="000000"/>
                </a:solidFill>
                <a:latin typeface="Open Sans" panose="020B0606030504020204" pitchFamily="34" charset="0"/>
              </a:rPr>
              <a:t>causa </a:t>
            </a:r>
            <a:r>
              <a:rPr lang="it-IT" sz="1800" b="0" i="0" u="none" strike="noStrike" baseline="0" dirty="0" err="1">
                <a:solidFill>
                  <a:srgbClr val="000000"/>
                </a:solidFill>
                <a:latin typeface="Open Sans" panose="020B0606030504020204" pitchFamily="34" charset="0"/>
              </a:rPr>
              <a:t>petendi</a:t>
            </a:r>
            <a:r>
              <a:rPr lang="it-IT" sz="1800" b="0" i="0" u="none" strike="noStrike" baseline="0" dirty="0">
                <a:solidFill>
                  <a:srgbClr val="000000"/>
                </a:solidFill>
                <a:latin typeface="Open Sans" panose="020B0606030504020204" pitchFamily="34" charset="0"/>
              </a:rPr>
              <a:t> </a:t>
            </a:r>
            <a:r>
              <a:rPr lang="it-IT" sz="1800" b="0" i="1" u="none" strike="noStrike" baseline="0" dirty="0">
                <a:solidFill>
                  <a:srgbClr val="000000"/>
                </a:solidFill>
                <a:latin typeface="Open Sans" panose="020B0606030504020204" pitchFamily="34" charset="0"/>
              </a:rPr>
              <a:t>- motivi - </a:t>
            </a:r>
            <a:r>
              <a:rPr lang="it-IT" sz="1800" b="0" i="0" u="none" strike="noStrike" baseline="0" dirty="0" err="1">
                <a:solidFill>
                  <a:srgbClr val="000000"/>
                </a:solidFill>
                <a:latin typeface="Open Sans" panose="020B0606030504020204" pitchFamily="34" charset="0"/>
              </a:rPr>
              <a:t>decisum</a:t>
            </a:r>
            <a:r>
              <a:rPr lang="it-IT" sz="1800" b="0" i="1" u="none" strike="noStrike" baseline="0" dirty="0">
                <a:solidFill>
                  <a:srgbClr val="000000"/>
                </a:solidFill>
                <a:latin typeface="Open Sans" panose="020B0606030504020204" pitchFamily="34" charset="0"/>
              </a:rPr>
              <a:t>" (Cons. Stato, Sez. VI, 20novembre 2017 n. 5339)</a:t>
            </a:r>
            <a:r>
              <a:rPr lang="it-IT" sz="1800" b="0" i="0" u="none" strike="noStrike" baseline="0" dirty="0">
                <a:solidFill>
                  <a:srgbClr val="000000"/>
                </a:solidFill>
                <a:latin typeface="Open Sans" panose="020B0606030504020204" pitchFamily="34" charset="0"/>
              </a:rPr>
              <a:t>".</a:t>
            </a:r>
          </a:p>
          <a:p>
            <a:pPr algn="just"/>
            <a:endParaRPr lang="it-IT" sz="1800" b="0" i="0" u="none" strike="noStrike" baseline="0" dirty="0">
              <a:solidFill>
                <a:srgbClr val="000000"/>
              </a:solidFill>
              <a:latin typeface="Open Sans" panose="020B0606030504020204" pitchFamily="34" charset="0"/>
            </a:endParaRPr>
          </a:p>
          <a:p>
            <a:pPr algn="just"/>
            <a:r>
              <a:rPr lang="it-IT" sz="1800" b="0" i="0" u="none" strike="noStrike" baseline="0" dirty="0">
                <a:solidFill>
                  <a:srgbClr val="000000"/>
                </a:solidFill>
                <a:latin typeface="Open Sans" panose="020B0606030504020204" pitchFamily="34" charset="0"/>
              </a:rPr>
              <a:t>- La violazione del giudicato sussiste ove il nuovo atto riproduca </a:t>
            </a:r>
            <a:r>
              <a:rPr lang="it-IT" sz="1800" b="1" i="0" u="none" strike="noStrike" baseline="0" dirty="0">
                <a:solidFill>
                  <a:srgbClr val="000000"/>
                </a:solidFill>
                <a:latin typeface="Open Sans" panose="020B0606030504020204" pitchFamily="34" charset="0"/>
              </a:rPr>
              <a:t>gli stessi vizi </a:t>
            </a:r>
            <a:r>
              <a:rPr lang="it-IT" sz="1800" b="0" i="0" u="none" strike="noStrike" baseline="0" dirty="0">
                <a:solidFill>
                  <a:srgbClr val="000000"/>
                </a:solidFill>
                <a:latin typeface="Open Sans" panose="020B0606030504020204" pitchFamily="34" charset="0"/>
              </a:rPr>
              <a:t>già censurati in sede giurisdizionale, o si ponga in contrasto con precise e puntuali prescrizioni provenienti dalla decisione del giudice, invece l'elusione del giudizio è configurabile quando la P.A., pur provvedendo formalmente a dare esecuzione alle statuizioni della sentenza, persegue lo scopo di aggirarle dal punto di vista sostanziale e in tal modo giunge surrettiziamente allo stesso esito già ritenuto illegittimo</a:t>
            </a:r>
          </a:p>
          <a:p>
            <a:pPr algn="just"/>
            <a:endParaRPr lang="it-IT" sz="1800" b="0" i="0" u="none" strike="noStrike" baseline="0" dirty="0">
              <a:solidFill>
                <a:srgbClr val="000000"/>
              </a:solidFill>
              <a:latin typeface="Open Sans" panose="020B0606030504020204" pitchFamily="34" charset="0"/>
            </a:endParaRPr>
          </a:p>
          <a:p>
            <a:pPr algn="just"/>
            <a:r>
              <a:rPr lang="it-IT" sz="1800" b="0" i="0" u="none" strike="noStrike" baseline="0" dirty="0">
                <a:solidFill>
                  <a:srgbClr val="000000"/>
                </a:solidFill>
                <a:latin typeface="Open Sans" panose="020B0606030504020204" pitchFamily="34" charset="0"/>
              </a:rPr>
              <a:t>- «i vizi di violazione e di elusione del giudicato non sono configurabili quando la pronuncia del giudice </a:t>
            </a:r>
            <a:r>
              <a:rPr lang="it-IT" sz="1800" b="1" i="0" u="none" strike="noStrike" baseline="0" dirty="0">
                <a:solidFill>
                  <a:srgbClr val="000000"/>
                </a:solidFill>
                <a:latin typeface="Open Sans" panose="020B0606030504020204" pitchFamily="34" charset="0"/>
              </a:rPr>
              <a:t>comporti ‘margini liberi di discrezionalità'</a:t>
            </a:r>
            <a:r>
              <a:rPr lang="it-IT" sz="1800" b="0" i="0" u="none" strike="noStrike" baseline="0" dirty="0">
                <a:solidFill>
                  <a:srgbClr val="000000"/>
                </a:solidFill>
                <a:latin typeface="Open Sans" panose="020B0606030504020204" pitchFamily="34" charset="0"/>
              </a:rPr>
              <a:t>, in relazione ai quali l'Amministrazione può imporre nuovamente l'assetto di interessi che più ritiene congruo per l'interesse pubblico affidato alle sue cure, </a:t>
            </a:r>
            <a:r>
              <a:rPr lang="it-IT" sz="1800" b="1" i="0" u="none" strike="noStrike" baseline="0" dirty="0">
                <a:solidFill>
                  <a:srgbClr val="000000"/>
                </a:solidFill>
                <a:latin typeface="Open Sans" panose="020B0606030504020204" pitchFamily="34" charset="0"/>
              </a:rPr>
              <a:t>salvo il rispetto delle statuizioni di natura conformativa derivanti dall'impianto motivazionale del giudicato, al di fuori delle quali una situazione di inottemperanza non è neppure configurabile"</a:t>
            </a:r>
            <a:r>
              <a:rPr lang="it-IT" sz="1800" b="0" i="0" u="none" strike="noStrike" baseline="0" dirty="0">
                <a:solidFill>
                  <a:srgbClr val="000000"/>
                </a:solidFill>
                <a:latin typeface="Open Sans" panose="020B0606030504020204" pitchFamily="34" charset="0"/>
              </a:rPr>
              <a:t>. </a:t>
            </a:r>
            <a:endParaRPr lang="it-IT" dirty="0"/>
          </a:p>
        </p:txBody>
      </p:sp>
    </p:spTree>
    <p:extLst>
      <p:ext uri="{BB962C8B-B14F-4D97-AF65-F5344CB8AC3E}">
        <p14:creationId xmlns:p14="http://schemas.microsoft.com/office/powerpoint/2010/main" val="268911870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B306336C1B05A74FA6CF1943AC1CDB8D" ma:contentTypeVersion="5" ma:contentTypeDescription="Creare un nuovo documento." ma:contentTypeScope="" ma:versionID="4933acc9ba856b59873dafc2f28d94b6">
  <xsd:schema xmlns:xsd="http://www.w3.org/2001/XMLSchema" xmlns:xs="http://www.w3.org/2001/XMLSchema" xmlns:p="http://schemas.microsoft.com/office/2006/metadata/properties" xmlns:ns3="805528cc-095f-4169-8d4c-8273e8c28dbe" targetNamespace="http://schemas.microsoft.com/office/2006/metadata/properties" ma:root="true" ma:fieldsID="3d0f6c62e7c89d9ab4ab63a4720ca910" ns3:_="">
    <xsd:import namespace="805528cc-095f-4169-8d4c-8273e8c28dbe"/>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5528cc-095f-4169-8d4c-8273e8c28d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08C143-0840-4CD4-B1C0-BCCC82AC6018}">
  <ds:schemaRefs>
    <ds:schemaRef ds:uri="http://schemas.microsoft.com/office/2006/metadata/properties"/>
    <ds:schemaRef ds:uri="http://schemas.microsoft.com/office/infopath/2007/PartnerControls"/>
    <ds:schemaRef ds:uri="http://purl.org/dc/dcmitype/"/>
    <ds:schemaRef ds:uri="http://purl.org/dc/elements/1.1/"/>
    <ds:schemaRef ds:uri="http://purl.org/dc/terms/"/>
    <ds:schemaRef ds:uri="http://schemas.microsoft.com/office/2006/documentManagement/types"/>
    <ds:schemaRef ds:uri="http://www.w3.org/XML/1998/namespace"/>
    <ds:schemaRef ds:uri="http://schemas.openxmlformats.org/package/2006/metadata/core-properties"/>
    <ds:schemaRef ds:uri="805528cc-095f-4169-8d4c-8273e8c28dbe"/>
  </ds:schemaRefs>
</ds:datastoreItem>
</file>

<file path=customXml/itemProps2.xml><?xml version="1.0" encoding="utf-8"?>
<ds:datastoreItem xmlns:ds="http://schemas.openxmlformats.org/officeDocument/2006/customXml" ds:itemID="{B903BBC1-B57F-4882-BAA2-DCDF42EEA87D}">
  <ds:schemaRefs>
    <ds:schemaRef ds:uri="http://schemas.microsoft.com/sharepoint/v3/contenttype/forms"/>
  </ds:schemaRefs>
</ds:datastoreItem>
</file>

<file path=customXml/itemProps3.xml><?xml version="1.0" encoding="utf-8"?>
<ds:datastoreItem xmlns:ds="http://schemas.openxmlformats.org/officeDocument/2006/customXml" ds:itemID="{44CD75CF-C527-4A69-BCDB-C61B7BA5E2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5528cc-095f-4169-8d4c-8273e8c28d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1423</TotalTime>
  <Words>10314</Words>
  <Application>Microsoft Office PowerPoint</Application>
  <PresentationFormat>Widescreen</PresentationFormat>
  <Paragraphs>291</Paragraphs>
  <Slides>38</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38</vt:i4>
      </vt:variant>
    </vt:vector>
  </HeadingPairs>
  <TitlesOfParts>
    <vt:vector size="47" baseType="lpstr">
      <vt:lpstr>Aptos</vt:lpstr>
      <vt:lpstr>Aptos Display</vt:lpstr>
      <vt:lpstr>Arial</vt:lpstr>
      <vt:lpstr>Garamond</vt:lpstr>
      <vt:lpstr>Open Sans</vt:lpstr>
      <vt:lpstr>Symbol</vt:lpstr>
      <vt:lpstr>Tahoma</vt:lpstr>
      <vt:lpstr>Times New Roman</vt:lpstr>
      <vt:lpstr>Tema di Office</vt:lpstr>
      <vt:lpstr>CONVERSIONE DELLE AZIONI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NASINI Paolo</dc:creator>
  <cp:lastModifiedBy>NASINI Paolo</cp:lastModifiedBy>
  <cp:revision>24</cp:revision>
  <dcterms:created xsi:type="dcterms:W3CDTF">2026-06-07T12:43:51Z</dcterms:created>
  <dcterms:modified xsi:type="dcterms:W3CDTF">2026-06-20T12:13:52Z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0x010100B306336C1B05A74FA6CF1943AC1CDB8D</vt:lpwstr>
  </property>
</Properties>
</file>