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706" autoAdjust="0"/>
  </p:normalViewPr>
  <p:slideViewPr>
    <p:cSldViewPr snapToGrid="0">
      <p:cViewPr varScale="1">
        <p:scale>
          <a:sx n="91" d="100"/>
          <a:sy n="91" d="100"/>
        </p:scale>
        <p:origin x="32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56"/>
    </p:cViewPr>
  </p:sorterViewPr>
  <p:notesViewPr>
    <p:cSldViewPr snapToGrid="0">
      <p:cViewPr varScale="1">
        <p:scale>
          <a:sx n="72" d="100"/>
          <a:sy n="72" d="100"/>
        </p:scale>
        <p:origin x="30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4C5BC-DA15-4615-AFFC-1E4D920A40E7}" type="datetimeFigureOut">
              <a:rPr lang="it-IT" smtClean="0"/>
              <a:t>08/06/2026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6FCD8-8BA3-4BC2-9086-F510C50672EC}" type="slidenum">
              <a:rPr lang="it-IT" smtClean="0"/>
              <a:t>‹N›</a:t>
            </a:fld>
            <a:endParaRPr lang="it-IT"/>
          </a:p>
        </p:txBody>
      </p:sp>
    </p:spTree>
    <p:extLst>
      <p:ext uri="{BB962C8B-B14F-4D97-AF65-F5344CB8AC3E}">
        <p14:creationId xmlns:p14="http://schemas.microsoft.com/office/powerpoint/2010/main" val="53675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F76FCD8-8BA3-4BC2-9086-F510C50672EC}" type="slidenum">
              <a:rPr lang="it-IT" smtClean="0"/>
              <a:t>1</a:t>
            </a:fld>
            <a:endParaRPr lang="it-IT"/>
          </a:p>
        </p:txBody>
      </p:sp>
    </p:spTree>
    <p:extLst>
      <p:ext uri="{BB962C8B-B14F-4D97-AF65-F5344CB8AC3E}">
        <p14:creationId xmlns:p14="http://schemas.microsoft.com/office/powerpoint/2010/main" val="264659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6/8/2026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6/8/2026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nelegale.wolterskluwer.it/document/05AC00004697?pathId=5fbb729c2233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lexitalia.it/a/2020/1202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nelegale.wolterskluwer.it/document/05AC00000523?pathId=539852f996d37" TargetMode="External"/><Relationship Id="rId2" Type="http://schemas.openxmlformats.org/officeDocument/2006/relationships/hyperlink" Target="https://onelegale.wolterskluwer.it/document/art.-51-astensione-del-giudice/05AC00004830?pathId=3078308c123af&amp;docIds=05AC00000587,05AC00000536" TargetMode="External"/><Relationship Id="rId1" Type="http://schemas.openxmlformats.org/officeDocument/2006/relationships/slideLayout" Target="../slideLayouts/slideLayout2.xml"/><Relationship Id="rId4" Type="http://schemas.openxmlformats.org/officeDocument/2006/relationships/hyperlink" Target="https://onelegale.wolterskluwer.it/document/05AC00004697?pathId=ebf1581d3bd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8F50E8-A871-DFC7-C5FE-29453D0E1D91}"/>
              </a:ext>
            </a:extLst>
          </p:cNvPr>
          <p:cNvSpPr>
            <a:spLocks noGrp="1"/>
          </p:cNvSpPr>
          <p:nvPr>
            <p:ph type="ctrTitle"/>
          </p:nvPr>
        </p:nvSpPr>
        <p:spPr/>
        <p:txBody>
          <a:bodyPr>
            <a:normAutofit/>
          </a:bodyPr>
          <a:lstStyle/>
          <a:p>
            <a:r>
              <a:rPr lang="it-IT" sz="2400" dirty="0">
                <a:latin typeface="Garamond" panose="02020404030301010803" pitchFamily="18" charset="0"/>
              </a:rPr>
              <a:t>Cons. Claudio Vallorani (TAR LAZIO)</a:t>
            </a:r>
            <a:br>
              <a:rPr lang="it-IT" sz="3200" dirty="0">
                <a:latin typeface="Garamond" panose="02020404030301010803" pitchFamily="18" charset="0"/>
              </a:rPr>
            </a:br>
            <a:br>
              <a:rPr lang="it-IT" sz="3200" dirty="0">
                <a:latin typeface="Garamond" panose="02020404030301010803" pitchFamily="18" charset="0"/>
              </a:rPr>
            </a:br>
            <a:r>
              <a:rPr lang="it-IT" sz="3200" dirty="0">
                <a:latin typeface="Garamond" panose="02020404030301010803" pitchFamily="18" charset="0"/>
              </a:rPr>
              <a:t>IL PRINCIPIO DEL CONTRADDITTORIO NELLA VERIFICAZIONE E NELLA CTU</a:t>
            </a:r>
          </a:p>
        </p:txBody>
      </p:sp>
      <p:sp>
        <p:nvSpPr>
          <p:cNvPr id="3" name="Sottotitolo 2">
            <a:extLst>
              <a:ext uri="{FF2B5EF4-FFF2-40B4-BE49-F238E27FC236}">
                <a16:creationId xmlns:a16="http://schemas.microsoft.com/office/drawing/2014/main" id="{546C9EE5-6445-743F-9A51-8C1A0ECD292D}"/>
              </a:ext>
            </a:extLst>
          </p:cNvPr>
          <p:cNvSpPr>
            <a:spLocks noGrp="1"/>
          </p:cNvSpPr>
          <p:nvPr>
            <p:ph type="subTitle" idx="1"/>
          </p:nvPr>
        </p:nvSpPr>
        <p:spPr/>
        <p:txBody>
          <a:bodyPr/>
          <a:lstStyle/>
          <a:p>
            <a:r>
              <a:rPr lang="it-IT" dirty="0"/>
              <a:t>Analisi di casi e soluzioni giurisprudenziali </a:t>
            </a:r>
          </a:p>
        </p:txBody>
      </p:sp>
    </p:spTree>
    <p:extLst>
      <p:ext uri="{BB962C8B-B14F-4D97-AF65-F5344CB8AC3E}">
        <p14:creationId xmlns:p14="http://schemas.microsoft.com/office/powerpoint/2010/main" val="61554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F634EF-0393-2E24-D915-D4D838EF083D}"/>
              </a:ext>
            </a:extLst>
          </p:cNvPr>
          <p:cNvSpPr>
            <a:spLocks noGrp="1"/>
          </p:cNvSpPr>
          <p:nvPr>
            <p:ph type="title"/>
          </p:nvPr>
        </p:nvSpPr>
        <p:spPr/>
        <p:txBody>
          <a:bodyPr/>
          <a:lstStyle/>
          <a:p>
            <a:r>
              <a:rPr lang="it-IT" dirty="0"/>
              <a:t>I TEMPI DELLA RICUSAZIONE DELL’</a:t>
            </a:r>
            <a:br>
              <a:rPr lang="it-IT" dirty="0"/>
            </a:br>
            <a:r>
              <a:rPr lang="it-IT" dirty="0"/>
              <a:t>AUSILIARIO (c.p.c. e </a:t>
            </a:r>
            <a:r>
              <a:rPr lang="it-IT" dirty="0" err="1"/>
              <a:t>c.p.a</a:t>
            </a:r>
            <a:r>
              <a:rPr lang="it-IT" dirty="0"/>
              <a:t>.)</a:t>
            </a:r>
          </a:p>
        </p:txBody>
      </p:sp>
      <p:sp>
        <p:nvSpPr>
          <p:cNvPr id="3" name="Segnaposto contenuto 2">
            <a:extLst>
              <a:ext uri="{FF2B5EF4-FFF2-40B4-BE49-F238E27FC236}">
                <a16:creationId xmlns:a16="http://schemas.microsoft.com/office/drawing/2014/main" id="{E96F7251-C8E7-017E-E190-0D46322FF8BE}"/>
              </a:ext>
            </a:extLst>
          </p:cNvPr>
          <p:cNvSpPr>
            <a:spLocks noGrp="1"/>
          </p:cNvSpPr>
          <p:nvPr>
            <p:ph idx="1"/>
          </p:nvPr>
        </p:nvSpPr>
        <p:spPr>
          <a:xfrm>
            <a:off x="3429001" y="440267"/>
            <a:ext cx="7755468" cy="6155266"/>
          </a:xfrm>
        </p:spPr>
        <p:txBody>
          <a:bodyPr>
            <a:normAutofit fontScale="92500" lnSpcReduction="20000"/>
          </a:bodyPr>
          <a:lstStyle/>
          <a:p>
            <a:pPr marL="0" indent="0">
              <a:buNone/>
            </a:pPr>
            <a:endParaRPr lang="it-IT" b="1" dirty="0"/>
          </a:p>
          <a:p>
            <a:pPr marL="0" indent="0">
              <a:buNone/>
            </a:pPr>
            <a:r>
              <a:rPr lang="it-IT" b="1" dirty="0"/>
              <a:t>Art. 67 </a:t>
            </a:r>
            <a:r>
              <a:rPr lang="it-IT" b="1" dirty="0" err="1"/>
              <a:t>c.p.a</a:t>
            </a:r>
            <a:r>
              <a:rPr lang="it-IT" b="1" dirty="0"/>
              <a:t>., comm1 e 2</a:t>
            </a:r>
          </a:p>
          <a:p>
            <a:pPr marL="0" indent="0">
              <a:buNone/>
            </a:pPr>
            <a:r>
              <a:rPr lang="it-IT" dirty="0"/>
              <a:t>1.    Con l’ordinanza con cui dispone la consulenza tecnica d’ufficio, </a:t>
            </a:r>
            <a:r>
              <a:rPr lang="it-IT" dirty="0">
                <a:highlight>
                  <a:srgbClr val="FFFF00"/>
                </a:highlight>
              </a:rPr>
              <a:t>il collegio nomina il consulente, formula i quesiti e fissa il termine entro cui il consulente incaricato deve comparire dinanzi al magistrato a tal fine delegato per assumere l’incarico e prestare giuramento ai sensi del comma 4.</a:t>
            </a:r>
            <a:r>
              <a:rPr lang="it-IT" dirty="0"/>
              <a:t> L’ordinanza è comunicata al consulente tecnico a cura della segreteria.</a:t>
            </a:r>
            <a:br>
              <a:rPr lang="it-IT" dirty="0"/>
            </a:br>
            <a:r>
              <a:rPr lang="it-IT" b="1" dirty="0"/>
              <a:t>2.    Le eventuali istanze di astensione e ricusazione del consulente sono proposte, a pena di decadenza, entro il termine di cui al comma 1.</a:t>
            </a:r>
          </a:p>
          <a:p>
            <a:pPr marL="0" indent="0">
              <a:buNone/>
            </a:pPr>
            <a:r>
              <a:rPr lang="it-IT" b="1" dirty="0"/>
              <a:t>Art. 192 c.p.c. (Astensione e Ricusazione del Consulente) </a:t>
            </a:r>
          </a:p>
          <a:p>
            <a:pPr marL="0" indent="0">
              <a:buNone/>
            </a:pPr>
            <a:r>
              <a:rPr lang="it-IT" dirty="0"/>
              <a:t>L'ordinanza è notificata al consulente tecnico a cura del cancelliere, con invito a comparire all'udienza fissata dal giudice.</a:t>
            </a:r>
          </a:p>
          <a:p>
            <a:pPr marL="0" indent="0">
              <a:buNone/>
            </a:pPr>
            <a:r>
              <a:rPr lang="it-IT" dirty="0"/>
              <a:t>Il consulente che non ritiene di accettare l'incarico o quello che, obbligato a prestare il suo ufficio, intende astenersi, </a:t>
            </a:r>
            <a:r>
              <a:rPr lang="it-IT" b="1" dirty="0">
                <a:highlight>
                  <a:srgbClr val="FFFF00"/>
                </a:highlight>
              </a:rPr>
              <a:t>deve farne denuncia o istanza al giudice che l'ha nominato almeno tre giorni prima dell'udienza di comparizione; nello stesso termine le parti debbono proporre le loro istanze di ricusazione </a:t>
            </a:r>
            <a:r>
              <a:rPr lang="it-IT" b="1" dirty="0">
                <a:highlight>
                  <a:srgbClr val="FFFF00"/>
                </a:highlight>
                <a:hlinkClick r:id="rId2"/>
              </a:rPr>
              <a:t>[c.p.c. 63]</a:t>
            </a:r>
            <a:r>
              <a:rPr lang="it-IT" b="1" dirty="0">
                <a:highlight>
                  <a:srgbClr val="FFFF00"/>
                </a:highlight>
              </a:rPr>
              <a:t>, depositando ricorso al giudice istruttore </a:t>
            </a:r>
            <a:r>
              <a:rPr lang="it-IT" dirty="0"/>
              <a:t>Questi provvede con </a:t>
            </a:r>
            <a:r>
              <a:rPr lang="it-IT" b="1" dirty="0"/>
              <a:t>ordinanza non impugnabile. </a:t>
            </a:r>
          </a:p>
          <a:p>
            <a:pPr marL="0" indent="0">
              <a:buNone/>
            </a:pPr>
            <a:r>
              <a:rPr lang="it-IT" b="1" dirty="0"/>
              <a:t>Art. 196 c.p.c.  </a:t>
            </a:r>
            <a:r>
              <a:rPr lang="it-IT" dirty="0"/>
              <a:t>Il giudice ha sempre la facoltà di disporre la rinnovazione delle indagini </a:t>
            </a:r>
            <a:r>
              <a:rPr lang="it-IT" b="1" dirty="0">
                <a:highlight>
                  <a:srgbClr val="FFFF00"/>
                </a:highlight>
              </a:rPr>
              <a:t>e, per gravi motivi, la sostituzione del consulente tecnico</a:t>
            </a:r>
          </a:p>
          <a:p>
            <a:pPr marL="0" indent="0">
              <a:buNone/>
            </a:pPr>
            <a:r>
              <a:rPr lang="it-IT" b="1" dirty="0"/>
              <a:t>MANCA UNA NORMA PROCEDURALE ESPRESSAMENTE RIFERITA AL VERIFICATORE </a:t>
            </a:r>
          </a:p>
          <a:p>
            <a:pPr marL="0" indent="0">
              <a:buNone/>
            </a:pPr>
            <a:endParaRPr lang="it-IT" b="1" dirty="0"/>
          </a:p>
          <a:p>
            <a:endParaRPr lang="it-IT" dirty="0"/>
          </a:p>
        </p:txBody>
      </p:sp>
    </p:spTree>
    <p:extLst>
      <p:ext uri="{BB962C8B-B14F-4D97-AF65-F5344CB8AC3E}">
        <p14:creationId xmlns:p14="http://schemas.microsoft.com/office/powerpoint/2010/main" val="285563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65DA57-1C76-6927-DA0E-7F29EE1C92DD}"/>
              </a:ext>
            </a:extLst>
          </p:cNvPr>
          <p:cNvSpPr>
            <a:spLocks noGrp="1"/>
          </p:cNvSpPr>
          <p:nvPr>
            <p:ph type="title"/>
          </p:nvPr>
        </p:nvSpPr>
        <p:spPr/>
        <p:txBody>
          <a:bodyPr/>
          <a:lstStyle/>
          <a:p>
            <a:r>
              <a:rPr lang="it-IT" dirty="0"/>
              <a:t>Il caso</a:t>
            </a:r>
          </a:p>
        </p:txBody>
      </p:sp>
      <p:sp>
        <p:nvSpPr>
          <p:cNvPr id="3" name="Segnaposto contenuto 2">
            <a:extLst>
              <a:ext uri="{FF2B5EF4-FFF2-40B4-BE49-F238E27FC236}">
                <a16:creationId xmlns:a16="http://schemas.microsoft.com/office/drawing/2014/main" id="{7A0A65AD-8CE0-69A0-31C4-107D38400B54}"/>
              </a:ext>
            </a:extLst>
          </p:cNvPr>
          <p:cNvSpPr>
            <a:spLocks noGrp="1"/>
          </p:cNvSpPr>
          <p:nvPr>
            <p:ph idx="1"/>
          </p:nvPr>
        </p:nvSpPr>
        <p:spPr>
          <a:xfrm>
            <a:off x="3471333" y="0"/>
            <a:ext cx="8339667" cy="6858000"/>
          </a:xfrm>
        </p:spPr>
        <p:txBody>
          <a:bodyPr>
            <a:normAutofit/>
          </a:bodyPr>
          <a:lstStyle/>
          <a:p>
            <a:pPr marL="0" indent="0">
              <a:buNone/>
            </a:pPr>
            <a:r>
              <a:rPr lang="it-IT" dirty="0"/>
              <a:t>OGGETTO DELLA CONTROVERSIA</a:t>
            </a:r>
          </a:p>
          <a:p>
            <a:pPr marL="0" indent="0">
              <a:buNone/>
            </a:pPr>
            <a:r>
              <a:rPr lang="it-IT" dirty="0"/>
              <a:t>Parte ricorrente ha censurato il fatto che il giudizio della Commissione sarebbe stato errato, alla luce della documentazione medica di parte depositata, nella parte in cui riconosce </a:t>
            </a:r>
            <a:r>
              <a:rPr lang="it-IT" b="1" dirty="0"/>
              <a:t>l’inidoneità al servizio militare incondizionato come temporanea  [</a:t>
            </a:r>
            <a:r>
              <a:rPr lang="it-IT" dirty="0"/>
              <a:t>con conseguente avvio del procedimento di dispensa dal servizio permanente, per superamento del limite massimo di aspettativa fruibile nel quinquennio] </a:t>
            </a:r>
            <a:r>
              <a:rPr lang="it-IT" b="1" dirty="0"/>
              <a:t>anziché permanente</a:t>
            </a:r>
          </a:p>
          <a:p>
            <a:pPr marL="0" indent="0">
              <a:buNone/>
            </a:pPr>
            <a:r>
              <a:rPr lang="it-IT" dirty="0"/>
              <a:t>Il TAR dispone, già in fase </a:t>
            </a:r>
            <a:r>
              <a:rPr lang="it-IT" dirty="0" err="1"/>
              <a:t>caut</a:t>
            </a:r>
            <a:r>
              <a:rPr lang="it-IT" dirty="0"/>
              <a:t>., la verificazione sulla condizione sanitaria della ricorrente rivolgendosi al Comando sanità e veterinaria – Commissione medica interforze di II istanza di Roma (Min. Difesa), il cui accertamento tecnico è sfavorevole a parte ricorrente.</a:t>
            </a:r>
          </a:p>
          <a:p>
            <a:pPr marL="0" indent="0">
              <a:buNone/>
            </a:pPr>
            <a:r>
              <a:rPr lang="it-IT" dirty="0"/>
              <a:t>Sono proposti motivi aggiunti  ove si contesta, tra l’altro, che l’accertamento è stato affidato al medesimo organismo - seppur in diversa composizione - il cui verbale del 19 maggio 2022 la ricorrente aveva impugnato con il ricorso in oggetto.</a:t>
            </a:r>
          </a:p>
          <a:p>
            <a:pPr marL="0" indent="0">
              <a:buNone/>
            </a:pPr>
            <a:r>
              <a:rPr lang="it-IT" dirty="0"/>
              <a:t>Il TAR con sentenza breve respinge sia il ricorso che i motivi aggiunti conformandosi alle conclusioni del Verificatore circa il carattere non permanente della malattia sofferta durante il servizio e respingendo le censure di non imparzialità del Ver. in quanto «per giurisprudenza consolidata, la diversa composizione della Commissione che opera il rinnovamento del giudizio è sufficiente a garantire l'imparzialità e la terzietà della stessa.</a:t>
            </a:r>
          </a:p>
          <a:p>
            <a:pPr marL="0" indent="0">
              <a:buNone/>
            </a:pPr>
            <a:endParaRPr lang="it-IT" dirty="0"/>
          </a:p>
        </p:txBody>
      </p:sp>
    </p:spTree>
    <p:extLst>
      <p:ext uri="{BB962C8B-B14F-4D97-AF65-F5344CB8AC3E}">
        <p14:creationId xmlns:p14="http://schemas.microsoft.com/office/powerpoint/2010/main" val="377574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13A61F-170C-D97C-E5DE-D76CFE670AF7}"/>
              </a:ext>
            </a:extLst>
          </p:cNvPr>
          <p:cNvSpPr>
            <a:spLocks noGrp="1"/>
          </p:cNvSpPr>
          <p:nvPr>
            <p:ph type="title"/>
          </p:nvPr>
        </p:nvSpPr>
        <p:spPr/>
        <p:txBody>
          <a:bodyPr/>
          <a:lstStyle/>
          <a:p>
            <a:r>
              <a:rPr lang="it-IT" dirty="0"/>
              <a:t>Appello </a:t>
            </a:r>
          </a:p>
        </p:txBody>
      </p:sp>
      <p:sp>
        <p:nvSpPr>
          <p:cNvPr id="3" name="Segnaposto contenuto 2">
            <a:extLst>
              <a:ext uri="{FF2B5EF4-FFF2-40B4-BE49-F238E27FC236}">
                <a16:creationId xmlns:a16="http://schemas.microsoft.com/office/drawing/2014/main" id="{BB647D99-8127-9675-D0A0-D1FB7D82C5A2}"/>
              </a:ext>
            </a:extLst>
          </p:cNvPr>
          <p:cNvSpPr>
            <a:spLocks noGrp="1"/>
          </p:cNvSpPr>
          <p:nvPr>
            <p:ph idx="1"/>
          </p:nvPr>
        </p:nvSpPr>
        <p:spPr>
          <a:xfrm>
            <a:off x="3437467" y="864108"/>
            <a:ext cx="7747001" cy="5120640"/>
          </a:xfrm>
        </p:spPr>
        <p:txBody>
          <a:bodyPr/>
          <a:lstStyle/>
          <a:p>
            <a:r>
              <a:rPr lang="it-IT" sz="2800" dirty="0"/>
              <a:t>Tra i motivi di appello è proposto il seguente: </a:t>
            </a:r>
          </a:p>
          <a:p>
            <a:r>
              <a:rPr lang="it-IT" sz="2800" dirty="0"/>
              <a:t>è illegittima, per difetto di terzietà del verificatore, la scelta di affidare l'istruttoria alla Commissione medica interforze di seconda istanza di Roma, sia pure in diversa composizione, </a:t>
            </a:r>
            <a:r>
              <a:rPr lang="it-IT" sz="2800" b="1" dirty="0"/>
              <a:t>trattandosi dello stesso organo che aveva emesso uno degli atti impugnati con il ricorso introduttivo (vedi anche art. 19, comma 2, su estraneità dell’organismo alle parti)</a:t>
            </a:r>
            <a:endParaRPr lang="it-IT" b="1" dirty="0"/>
          </a:p>
        </p:txBody>
      </p:sp>
    </p:spTree>
    <p:extLst>
      <p:ext uri="{BB962C8B-B14F-4D97-AF65-F5344CB8AC3E}">
        <p14:creationId xmlns:p14="http://schemas.microsoft.com/office/powerpoint/2010/main" val="311882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C5730-1559-E4ED-561E-3B6FB71202CA}"/>
              </a:ext>
            </a:extLst>
          </p:cNvPr>
          <p:cNvSpPr>
            <a:spLocks noGrp="1"/>
          </p:cNvSpPr>
          <p:nvPr>
            <p:ph type="title"/>
          </p:nvPr>
        </p:nvSpPr>
        <p:spPr/>
        <p:txBody>
          <a:bodyPr/>
          <a:lstStyle/>
          <a:p>
            <a:r>
              <a:rPr lang="it-IT" dirty="0"/>
              <a:t>ESITO DELLA SPECIFICA CENSURA</a:t>
            </a:r>
          </a:p>
        </p:txBody>
      </p:sp>
      <p:sp>
        <p:nvSpPr>
          <p:cNvPr id="3" name="Segnaposto contenuto 2">
            <a:extLst>
              <a:ext uri="{FF2B5EF4-FFF2-40B4-BE49-F238E27FC236}">
                <a16:creationId xmlns:a16="http://schemas.microsoft.com/office/drawing/2014/main" id="{96EABEA2-B71F-B00E-2BCF-880BECAC115C}"/>
              </a:ext>
            </a:extLst>
          </p:cNvPr>
          <p:cNvSpPr>
            <a:spLocks noGrp="1"/>
          </p:cNvSpPr>
          <p:nvPr>
            <p:ph idx="1"/>
          </p:nvPr>
        </p:nvSpPr>
        <p:spPr>
          <a:xfrm>
            <a:off x="3523215" y="357661"/>
            <a:ext cx="8415866" cy="5231892"/>
          </a:xfrm>
        </p:spPr>
        <p:txBody>
          <a:bodyPr>
            <a:normAutofit/>
          </a:bodyPr>
          <a:lstStyle/>
          <a:p>
            <a:pPr marL="3657600" lvl="8" indent="0">
              <a:buNone/>
            </a:pPr>
            <a:r>
              <a:rPr lang="it-IT" sz="9600" dirty="0"/>
              <a:t>?</a:t>
            </a:r>
          </a:p>
        </p:txBody>
      </p:sp>
      <p:sp>
        <p:nvSpPr>
          <p:cNvPr id="4" name="Segnaposto piè di pagina 3">
            <a:extLst>
              <a:ext uri="{FF2B5EF4-FFF2-40B4-BE49-F238E27FC236}">
                <a16:creationId xmlns:a16="http://schemas.microsoft.com/office/drawing/2014/main" id="{7ECBF1B1-0DFD-6DAC-D172-FCE93489D4BF}"/>
              </a:ext>
            </a:extLst>
          </p:cNvPr>
          <p:cNvSpPr>
            <a:spLocks noGrp="1"/>
          </p:cNvSpPr>
          <p:nvPr>
            <p:ph type="ftr" sz="quarter" idx="11"/>
          </p:nvPr>
        </p:nvSpPr>
        <p:spPr>
          <a:xfrm>
            <a:off x="3869268" y="5494868"/>
            <a:ext cx="5911517" cy="897465"/>
          </a:xfrm>
        </p:spPr>
        <p:txBody>
          <a:bodyPr/>
          <a:lstStyle/>
          <a:p>
            <a:r>
              <a:rPr lang="it-IT" sz="1200" dirty="0"/>
              <a:t>Esiti difformi in giurisprudenza se si raffronta la recente </a:t>
            </a:r>
            <a:r>
              <a:rPr lang="it-IT" sz="1200" dirty="0">
                <a:highlight>
                  <a:srgbClr val="FFFF00"/>
                </a:highlight>
              </a:rPr>
              <a:t>Cons. Stato sez. II  23/04/2026, n. 3196 con pronunce meno recenti come Cons. Stato, III, n. 5238 del 2021 oppure TAR Catanzaro I 6.11.2018 n. 1883 e TAR Napoli , Sez. II, 18 marzo 2013, n. 1502</a:t>
            </a:r>
            <a:endParaRPr lang="en-US" sz="1200" dirty="0">
              <a:highlight>
                <a:srgbClr val="FFFF00"/>
              </a:highlight>
            </a:endParaRPr>
          </a:p>
        </p:txBody>
      </p:sp>
    </p:spTree>
    <p:extLst>
      <p:ext uri="{BB962C8B-B14F-4D97-AF65-F5344CB8AC3E}">
        <p14:creationId xmlns:p14="http://schemas.microsoft.com/office/powerpoint/2010/main" val="390251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207540-D668-A040-44DC-FA5BC7D699F7}"/>
              </a:ext>
            </a:extLst>
          </p:cNvPr>
          <p:cNvSpPr>
            <a:spLocks noGrp="1"/>
          </p:cNvSpPr>
          <p:nvPr>
            <p:ph type="title"/>
          </p:nvPr>
        </p:nvSpPr>
        <p:spPr/>
        <p:txBody>
          <a:bodyPr/>
          <a:lstStyle/>
          <a:p>
            <a:r>
              <a:rPr lang="it-IT" dirty="0"/>
              <a:t>Sulla ricusazione </a:t>
            </a:r>
            <a:br>
              <a:rPr lang="it-IT" dirty="0"/>
            </a:br>
            <a:r>
              <a:rPr lang="it-IT" dirty="0"/>
              <a:t>(vedi TAR Catanzaro n. 1883 del 2018) </a:t>
            </a:r>
          </a:p>
        </p:txBody>
      </p:sp>
      <p:sp>
        <p:nvSpPr>
          <p:cNvPr id="3" name="Segnaposto contenuto 2">
            <a:extLst>
              <a:ext uri="{FF2B5EF4-FFF2-40B4-BE49-F238E27FC236}">
                <a16:creationId xmlns:a16="http://schemas.microsoft.com/office/drawing/2014/main" id="{E0D2DD79-1C5D-D50A-53DA-017D95E0082E}"/>
              </a:ext>
            </a:extLst>
          </p:cNvPr>
          <p:cNvSpPr>
            <a:spLocks noGrp="1"/>
          </p:cNvSpPr>
          <p:nvPr>
            <p:ph idx="1"/>
          </p:nvPr>
        </p:nvSpPr>
        <p:spPr>
          <a:xfrm>
            <a:off x="3429000" y="778934"/>
            <a:ext cx="7755468" cy="5300134"/>
          </a:xfrm>
        </p:spPr>
        <p:txBody>
          <a:bodyPr>
            <a:normAutofit/>
          </a:bodyPr>
          <a:lstStyle/>
          <a:p>
            <a:pPr marL="0" indent="0">
              <a:buNone/>
            </a:pPr>
            <a:r>
              <a:rPr lang="it-IT" i="1" dirty="0"/>
              <a:t>…</a:t>
            </a:r>
            <a:r>
              <a:rPr lang="it-IT" b="1" i="1" dirty="0"/>
              <a:t>l'istanza di ricusazione del verificatore, che può essere proposta ai sensi dell'art. 20 </a:t>
            </a:r>
            <a:r>
              <a:rPr lang="it-IT" b="1" i="1" dirty="0" err="1"/>
              <a:t>c.p.a</a:t>
            </a:r>
            <a:r>
              <a:rPr lang="it-IT" b="1" i="1" dirty="0"/>
              <a:t>. per i motivi indicati nell'art. 51 c.p.c., </a:t>
            </a:r>
            <a:r>
              <a:rPr lang="it-IT" i="1" dirty="0"/>
              <a:t>deve ritenersi sottoposta a precisi limiti temporali idonei anche a scongiurare espedienti dilatori che mal si conciliano con le esigenze di addivenire ad una definizione del giudizio in tempi ragionevoli, e sono da individuare, in ragione della </a:t>
            </a:r>
            <a:r>
              <a:rPr lang="it-IT" i="1" dirty="0" err="1"/>
              <a:t>eadem</a:t>
            </a:r>
            <a:r>
              <a:rPr lang="it-IT" i="1" dirty="0"/>
              <a:t> ratio, </a:t>
            </a:r>
            <a:r>
              <a:rPr lang="it-IT" b="1" i="1" dirty="0"/>
              <a:t>in mancanza di una previsione espressa, in quelli indicati dall'art. 67 </a:t>
            </a:r>
            <a:r>
              <a:rPr lang="it-IT" b="1" i="1" dirty="0" err="1"/>
              <a:t>c.p.a</a:t>
            </a:r>
            <a:r>
              <a:rPr lang="it-IT" b="1" i="1" dirty="0"/>
              <a:t>. per le analoghe istanze relative al consulente tecnico d'ufficio, con la specificazione che il termine ultimo entro il quale l'istanza di ricusazione deve essere presentata è da individuare, non essendo previsto il giuramento, entro e non oltre il primo atto del verificatore e, comunque, prima dell'inizio delle operazioni di verificazione, </a:t>
            </a:r>
            <a:r>
              <a:rPr lang="it-IT" i="1" dirty="0"/>
              <a:t>secondo un criterio desumibile anche dall'art. 52 comma 2, c.p.c. (cfr. TAR Piemonte, Sez. I, 18 febbraio 2015, n. 324, TAR Campania – Napoli, Sez. II, 18 marzo 2013, n. 1502).</a:t>
            </a:r>
          </a:p>
          <a:p>
            <a:pPr marL="0" indent="0">
              <a:buNone/>
            </a:pPr>
            <a:r>
              <a:rPr lang="it-IT" b="1" i="1" dirty="0">
                <a:highlight>
                  <a:srgbClr val="FFFF00"/>
                </a:highlight>
              </a:rPr>
              <a:t>Nel caso di specie, l’istanza di ricusazione è stata presentata solo dopo che le operazioni sono state portate a conclusione, e dunque tardivamente.</a:t>
            </a:r>
          </a:p>
        </p:txBody>
      </p:sp>
    </p:spTree>
    <p:extLst>
      <p:ext uri="{BB962C8B-B14F-4D97-AF65-F5344CB8AC3E}">
        <p14:creationId xmlns:p14="http://schemas.microsoft.com/office/powerpoint/2010/main" val="212077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F32577-B341-AFD4-3342-FA0C5D702A66}"/>
              </a:ext>
            </a:extLst>
          </p:cNvPr>
          <p:cNvSpPr>
            <a:spLocks noGrp="1"/>
          </p:cNvSpPr>
          <p:nvPr>
            <p:ph type="title"/>
          </p:nvPr>
        </p:nvSpPr>
        <p:spPr/>
        <p:txBody>
          <a:bodyPr/>
          <a:lstStyle/>
          <a:p>
            <a:r>
              <a:rPr lang="it-IT" dirty="0"/>
              <a:t>Potere di revoca/</a:t>
            </a:r>
            <a:r>
              <a:rPr lang="it-IT" dirty="0" err="1"/>
              <a:t>sostitu</a:t>
            </a:r>
            <a:r>
              <a:rPr lang="it-IT" dirty="0"/>
              <a:t>-zione a prescindere da formale ricusazione </a:t>
            </a:r>
            <a:br>
              <a:rPr lang="it-IT" dirty="0"/>
            </a:br>
            <a:r>
              <a:rPr lang="it-IT" dirty="0"/>
              <a:t>(art. 196 cpc?)</a:t>
            </a:r>
          </a:p>
        </p:txBody>
      </p:sp>
      <p:sp>
        <p:nvSpPr>
          <p:cNvPr id="3" name="Segnaposto contenuto 2">
            <a:extLst>
              <a:ext uri="{FF2B5EF4-FFF2-40B4-BE49-F238E27FC236}">
                <a16:creationId xmlns:a16="http://schemas.microsoft.com/office/drawing/2014/main" id="{FA72103D-1389-6252-3540-8BC0E5DB4394}"/>
              </a:ext>
            </a:extLst>
          </p:cNvPr>
          <p:cNvSpPr>
            <a:spLocks noGrp="1"/>
          </p:cNvSpPr>
          <p:nvPr>
            <p:ph idx="1"/>
          </p:nvPr>
        </p:nvSpPr>
        <p:spPr>
          <a:xfrm>
            <a:off x="3420533" y="864107"/>
            <a:ext cx="7763935" cy="5248825"/>
          </a:xfrm>
        </p:spPr>
        <p:txBody>
          <a:bodyPr>
            <a:normAutofit fontScale="47500" lnSpcReduction="20000"/>
          </a:bodyPr>
          <a:lstStyle/>
          <a:p>
            <a:pPr marL="0" indent="0">
              <a:buNone/>
            </a:pPr>
            <a:r>
              <a:rPr lang="it-IT" sz="2900" b="1" dirty="0"/>
              <a:t>TAR LAZIO, IV, ORDINANZA 21/10/2025 N. 18170 </a:t>
            </a:r>
          </a:p>
          <a:p>
            <a:pPr marL="0" indent="0">
              <a:buNone/>
            </a:pPr>
            <a:r>
              <a:rPr lang="it-IT" sz="2900" dirty="0"/>
              <a:t>Vista l’ordinanza del 30 giugno 2025, n. -OMISSIS-/2025, con cui la Sezione ha nominato il Collegio Medico Legale della Difesa come organo verificatore al fine di accertare la sussistenza della idoneità permanente al servizio del ricorrente in relazione alla condizione accertata dalla Commissione medica;</a:t>
            </a:r>
          </a:p>
          <a:p>
            <a:pPr marL="0" indent="0">
              <a:buNone/>
            </a:pPr>
            <a:r>
              <a:rPr lang="it-IT" sz="2900" dirty="0"/>
              <a:t>Vista l’istanza presentata da parte ricorrente in data 13 agosto 2025 con cui si richiede la nomina di diverso verificatore che non svolga attività in favore delle parti del giudizio;</a:t>
            </a:r>
          </a:p>
          <a:p>
            <a:pPr marL="0" indent="0">
              <a:buNone/>
            </a:pPr>
            <a:r>
              <a:rPr lang="it-IT" sz="2900" dirty="0"/>
              <a:t>Visto l’articolo 19, comma 2, del </a:t>
            </a:r>
            <a:r>
              <a:rPr lang="it-IT" sz="2900" dirty="0" err="1"/>
              <a:t>c.p.a</a:t>
            </a:r>
            <a:r>
              <a:rPr lang="it-IT" sz="2900" dirty="0"/>
              <a:t>.;</a:t>
            </a:r>
          </a:p>
          <a:p>
            <a:pPr marL="0" indent="0">
              <a:buNone/>
            </a:pPr>
            <a:r>
              <a:rPr lang="it-IT" sz="2900" dirty="0"/>
              <a:t>Ravvisata di conseguenza, </a:t>
            </a:r>
            <a:r>
              <a:rPr lang="it-IT" sz="2900" dirty="0">
                <a:highlight>
                  <a:srgbClr val="FFFF00"/>
                </a:highlight>
              </a:rPr>
              <a:t>anche in considerazione dell’esistenza di una pluralità di atti impugnati adottati da organi facenti capo al Ministero della Difesa (parte del presente giudizio), l’opportunità di avvalersi della collaborazione di altro organismo pubblico e, segnatamente, delle Autorità sanitarie operanti presso la Direzione Centrale di Sanità presso il Dipartimento della Pubblica Sicurezza del Ministero dell’Interno, in luogo di quelle precedentemente nominate; e, in particolare, di una Commissione ad hoc composta da tre ufficiali appartenenti al corpo della Polizia di Stato, due dei quali medici (uno specialista in psichiatria) ed uno psicologo, al fine di accertare in contraddittorio tra le parti la sussistenza o meno dei presupposti del provvedimento con cui il ricorrente veniva giudicato “Non idoneo permanentemente al servizio d’Istituto nella Guardia di Finanza in modo assoluto” con verbale modello n BL/S n. -OMISSIS- datato 13 febbraio 2025 del Comando Logistico dell’Esercito, Comando Sanità e veterinaria di Roma, Commissione Medica Interforze di 2A istanza di Roma, sul presupposto che il medesimo sarebbe affetto da “tratti di rigidità, immaturità affettiva ed egocentrismo </a:t>
            </a:r>
            <a:r>
              <a:rPr lang="it-IT" sz="2900" dirty="0" err="1">
                <a:highlight>
                  <a:srgbClr val="FFFF00"/>
                </a:highlight>
              </a:rPr>
              <a:t>testologicamente</a:t>
            </a:r>
            <a:r>
              <a:rPr lang="it-IT" sz="2900" dirty="0">
                <a:highlight>
                  <a:srgbClr val="FFFF00"/>
                </a:highlight>
              </a:rPr>
              <a:t> rilevanti in pregressa reazione disadattiva”, valutando, in particolare, in caso di accertata patologia, se quest’ultima possa rientrare tra le cause di non idoneità previste dalla normativa di settore applicabile alla Guardia di Finanza;</a:t>
            </a:r>
          </a:p>
          <a:p>
            <a:pPr marL="0" indent="0">
              <a:buNone/>
            </a:pPr>
            <a:r>
              <a:rPr lang="it-IT" sz="2900" dirty="0"/>
              <a:t>Tale accertamento dovrà essere effettuato previa somministrazione dei test di riferimento, visita personale del ricorrente e colloquio con il medesimo, in uno ad ogni altro accertamento che il verificatore riterrà utile ed opportuno disporre.</a:t>
            </a:r>
          </a:p>
          <a:p>
            <a:pPr marL="0" indent="0">
              <a:buNone/>
            </a:pPr>
            <a:endParaRPr lang="it-IT" dirty="0"/>
          </a:p>
        </p:txBody>
      </p:sp>
    </p:spTree>
    <p:extLst>
      <p:ext uri="{BB962C8B-B14F-4D97-AF65-F5344CB8AC3E}">
        <p14:creationId xmlns:p14="http://schemas.microsoft.com/office/powerpoint/2010/main" val="427109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B8C9C8-FC9B-767C-5A82-2F8ABB097389}"/>
              </a:ext>
            </a:extLst>
          </p:cNvPr>
          <p:cNvSpPr>
            <a:spLocks noGrp="1"/>
          </p:cNvSpPr>
          <p:nvPr>
            <p:ph type="title"/>
          </p:nvPr>
        </p:nvSpPr>
        <p:spPr>
          <a:xfrm>
            <a:off x="252919" y="1123837"/>
            <a:ext cx="3193014" cy="4601183"/>
          </a:xfrm>
        </p:spPr>
        <p:txBody>
          <a:bodyPr/>
          <a:lstStyle/>
          <a:p>
            <a:r>
              <a:rPr lang="it-IT" dirty="0"/>
              <a:t>QUESTIONE B</a:t>
            </a:r>
            <a:br>
              <a:rPr lang="it-IT" dirty="0"/>
            </a:br>
            <a:r>
              <a:rPr lang="it-IT" dirty="0"/>
              <a:t>il contraddittorio nella verificazione </a:t>
            </a:r>
            <a:br>
              <a:rPr lang="it-IT" dirty="0"/>
            </a:br>
            <a:r>
              <a:rPr lang="it-IT" dirty="0"/>
              <a:t>(art. 66 </a:t>
            </a:r>
            <a:r>
              <a:rPr lang="it-IT" dirty="0" err="1"/>
              <a:t>c.p.a</a:t>
            </a:r>
            <a:r>
              <a:rPr lang="it-IT" dirty="0"/>
              <a:t>.)</a:t>
            </a:r>
          </a:p>
        </p:txBody>
      </p:sp>
      <p:sp>
        <p:nvSpPr>
          <p:cNvPr id="3" name="Segnaposto contenuto 2">
            <a:extLst>
              <a:ext uri="{FF2B5EF4-FFF2-40B4-BE49-F238E27FC236}">
                <a16:creationId xmlns:a16="http://schemas.microsoft.com/office/drawing/2014/main" id="{B30AEBFF-AE61-D11F-7D85-FCDFA562580B}"/>
              </a:ext>
            </a:extLst>
          </p:cNvPr>
          <p:cNvSpPr>
            <a:spLocks noGrp="1"/>
          </p:cNvSpPr>
          <p:nvPr>
            <p:ph idx="1"/>
          </p:nvPr>
        </p:nvSpPr>
        <p:spPr>
          <a:xfrm>
            <a:off x="3445933" y="0"/>
            <a:ext cx="8407400" cy="6578600"/>
          </a:xfrm>
        </p:spPr>
        <p:txBody>
          <a:bodyPr/>
          <a:lstStyle/>
          <a:p>
            <a:r>
              <a:rPr lang="it-IT" dirty="0"/>
              <a:t>CONSIDERAZIONI GENERALI </a:t>
            </a:r>
          </a:p>
          <a:p>
            <a:pPr marL="514350" indent="-514350" algn="just">
              <a:buAutoNum type="romanLcParenBoth"/>
            </a:pPr>
            <a:r>
              <a:rPr lang="it-IT" dirty="0"/>
              <a:t>La disciplina di legge attuale non prevede un termine dilatorio nel rispetto del quale la parte deve essere anticipatamente informata dello svolgimento dell’incombente (paradossalmente era più garantista  l’art. 26, c. 2, </a:t>
            </a:r>
            <a:r>
              <a:rPr lang="it-IT" dirty="0" err="1"/>
              <a:t>r.d.</a:t>
            </a:r>
            <a:r>
              <a:rPr lang="it-IT" dirty="0"/>
              <a:t> n. 642/1907: avviso, a cura dell’amministrazione, almeno cinque giorni prima, del luogo, del giorno e dell’ora).</a:t>
            </a:r>
          </a:p>
          <a:p>
            <a:pPr marL="514350" indent="-514350" algn="just">
              <a:buAutoNum type="romanLcParenBoth"/>
            </a:pPr>
            <a:r>
              <a:rPr lang="it-IT" dirty="0"/>
              <a:t>Ad avviso di autorevole dottrina, la lacuna va colmata in via esegetica, </a:t>
            </a:r>
            <a:r>
              <a:rPr lang="it-IT" b="1" dirty="0"/>
              <a:t>non potendosi consentire che la verificazione avvenga senza avviso alle parti della data e luogo di compimento delle operazioni.</a:t>
            </a:r>
          </a:p>
          <a:p>
            <a:pPr marL="514350" indent="-514350" algn="just">
              <a:buAutoNum type="romanLcParenBoth"/>
            </a:pPr>
            <a:r>
              <a:rPr lang="it-IT" dirty="0"/>
              <a:t>Tuttavia, </a:t>
            </a:r>
            <a:r>
              <a:rPr lang="it-IT" b="1" dirty="0"/>
              <a:t>la giurisprudenza è meno rigida e ritiene non indispensabile il contraddittorio preventivo o contestuale sulla verificazione,</a:t>
            </a:r>
            <a:r>
              <a:rPr lang="it-IT" dirty="0"/>
              <a:t> reputando sufficiente quello successivo sulla relazione del verificatore [CGARS, 1.2.2021 n. 68; Cons. St., III, 26.1.2021 n. 771; T.A.R. Campania Napoli, Sez. IV, 1/12/2025, n. 7770]</a:t>
            </a:r>
          </a:p>
          <a:p>
            <a:pPr marL="514350" indent="-514350" algn="just">
              <a:buAutoNum type="romanLcParenBoth"/>
            </a:pPr>
            <a:r>
              <a:rPr lang="it-IT" dirty="0"/>
              <a:t>Comunque, anche ove nulla disponga in merito l’ordinanza istruttoria [v. ex </a:t>
            </a:r>
            <a:r>
              <a:rPr lang="it-IT" dirty="0" err="1"/>
              <a:t>multis</a:t>
            </a:r>
            <a:r>
              <a:rPr lang="it-IT" dirty="0"/>
              <a:t> Cons. St., III, 4.5.2016 n. 1757], anche se non espressamente autorizzata, </a:t>
            </a:r>
            <a:r>
              <a:rPr lang="it-IT" b="1" dirty="0"/>
              <a:t>ciascuna parte può farsi assistere da un perito di fiducia nel corso delle operazioni. </a:t>
            </a:r>
          </a:p>
        </p:txBody>
      </p:sp>
    </p:spTree>
    <p:extLst>
      <p:ext uri="{BB962C8B-B14F-4D97-AF65-F5344CB8AC3E}">
        <p14:creationId xmlns:p14="http://schemas.microsoft.com/office/powerpoint/2010/main" val="111748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5EAAFF-BE12-3725-EC24-2DB4C80EADE4}"/>
              </a:ext>
            </a:extLst>
          </p:cNvPr>
          <p:cNvSpPr>
            <a:spLocks noGrp="1"/>
          </p:cNvSpPr>
          <p:nvPr>
            <p:ph type="title"/>
          </p:nvPr>
        </p:nvSpPr>
        <p:spPr>
          <a:xfrm>
            <a:off x="252918" y="1123837"/>
            <a:ext cx="3150681" cy="4601183"/>
          </a:xfrm>
        </p:spPr>
        <p:txBody>
          <a:bodyPr/>
          <a:lstStyle/>
          <a:p>
            <a:r>
              <a:rPr lang="it-IT" dirty="0"/>
              <a:t>Le OCI di solito danno piena garanzia al contraddittorio</a:t>
            </a:r>
          </a:p>
        </p:txBody>
      </p:sp>
      <p:sp>
        <p:nvSpPr>
          <p:cNvPr id="3" name="Segnaposto contenuto 2">
            <a:extLst>
              <a:ext uri="{FF2B5EF4-FFF2-40B4-BE49-F238E27FC236}">
                <a16:creationId xmlns:a16="http://schemas.microsoft.com/office/drawing/2014/main" id="{9CAD293F-403C-C542-DF7E-6E618FD5BA41}"/>
              </a:ext>
            </a:extLst>
          </p:cNvPr>
          <p:cNvSpPr>
            <a:spLocks noGrp="1"/>
          </p:cNvSpPr>
          <p:nvPr>
            <p:ph idx="1"/>
          </p:nvPr>
        </p:nvSpPr>
        <p:spPr>
          <a:xfrm>
            <a:off x="3403600" y="84667"/>
            <a:ext cx="8407400" cy="6510865"/>
          </a:xfrm>
        </p:spPr>
        <p:txBody>
          <a:bodyPr/>
          <a:lstStyle/>
          <a:p>
            <a:pPr marL="0" indent="0">
              <a:buNone/>
            </a:pPr>
            <a:r>
              <a:rPr lang="it-IT" dirty="0"/>
              <a:t>Di regola le ordinanze istruttorie che dispongono verificazioni, fissano modalità del contraddittorio pienamente conformate su quelle previste dall’art. 67 per la CTU, onerando il verificatore: </a:t>
            </a:r>
          </a:p>
          <a:p>
            <a:pPr marL="457200" indent="-457200">
              <a:buAutoNum type="alphaLcParenR"/>
            </a:pPr>
            <a:r>
              <a:rPr lang="it-IT" dirty="0"/>
              <a:t>di autorizzare le parti a nominare propri </a:t>
            </a:r>
            <a:r>
              <a:rPr lang="it-IT" dirty="0" err="1"/>
              <a:t>ctp</a:t>
            </a:r>
            <a:r>
              <a:rPr lang="it-IT" dirty="0"/>
              <a:t>; </a:t>
            </a:r>
          </a:p>
          <a:p>
            <a:pPr marL="457200" indent="-457200">
              <a:buAutoNum type="alphaLcParenR"/>
            </a:pPr>
            <a:r>
              <a:rPr lang="it-IT" dirty="0"/>
              <a:t>di avvisare le parti con congruo anticipo (spesso si richiamano proprio i tradizionali gg. 5) della data di inizio delle operazioni e degli incontri (o altri adempimenti) successivi; </a:t>
            </a:r>
          </a:p>
          <a:p>
            <a:pPr marL="457200" indent="-457200">
              <a:buAutoNum type="alphaLcParenR"/>
            </a:pPr>
            <a:r>
              <a:rPr lang="it-IT" dirty="0"/>
              <a:t>di consentire alle parti (e difensori) e ai loro consulenti eventualmente nominati di partecipare alle attività; </a:t>
            </a:r>
          </a:p>
          <a:p>
            <a:pPr marL="457200" indent="-457200">
              <a:buAutoNum type="alphaLcParenR"/>
            </a:pPr>
            <a:r>
              <a:rPr lang="it-IT" dirty="0"/>
              <a:t>in generale di attuare il contraddittorio con i mezzi di comunicazione adeguati (</a:t>
            </a:r>
            <a:r>
              <a:rPr lang="it-IT" dirty="0" err="1"/>
              <a:t>pec</a:t>
            </a:r>
            <a:r>
              <a:rPr lang="it-IT" dirty="0"/>
              <a:t>, in linea di massima); </a:t>
            </a:r>
          </a:p>
          <a:p>
            <a:pPr marL="457200" indent="-457200">
              <a:buAutoNum type="alphaLcParenR"/>
            </a:pPr>
            <a:r>
              <a:rPr lang="it-IT" dirty="0"/>
              <a:t>di rispettare il termine di conclusione delle operazioni ed il distinto termine per il deposito della relazione scritta.</a:t>
            </a:r>
          </a:p>
          <a:p>
            <a:pPr marL="0" indent="0">
              <a:buNone/>
            </a:pPr>
            <a:r>
              <a:rPr lang="it-IT" u="sng" dirty="0">
                <a:highlight>
                  <a:srgbClr val="FFFF00"/>
                </a:highlight>
              </a:rPr>
              <a:t>Di rado si impone invece la predisposizione di un progetto di relazione da sottoporre al previo contraddittorio delle parti, prima di redigere la relazione finale. </a:t>
            </a:r>
          </a:p>
        </p:txBody>
      </p:sp>
    </p:spTree>
    <p:extLst>
      <p:ext uri="{BB962C8B-B14F-4D97-AF65-F5344CB8AC3E}">
        <p14:creationId xmlns:p14="http://schemas.microsoft.com/office/powerpoint/2010/main" val="2988624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CB6DE-55CF-BDC8-ECFE-05845B73E25E}"/>
              </a:ext>
            </a:extLst>
          </p:cNvPr>
          <p:cNvSpPr>
            <a:spLocks noGrp="1"/>
          </p:cNvSpPr>
          <p:nvPr>
            <p:ph type="title"/>
          </p:nvPr>
        </p:nvSpPr>
        <p:spPr/>
        <p:txBody>
          <a:bodyPr/>
          <a:lstStyle/>
          <a:p>
            <a:r>
              <a:rPr lang="it-IT" dirty="0"/>
              <a:t>Termine «di grazia»</a:t>
            </a:r>
          </a:p>
        </p:txBody>
      </p:sp>
      <p:sp>
        <p:nvSpPr>
          <p:cNvPr id="3" name="Segnaposto contenuto 2">
            <a:extLst>
              <a:ext uri="{FF2B5EF4-FFF2-40B4-BE49-F238E27FC236}">
                <a16:creationId xmlns:a16="http://schemas.microsoft.com/office/drawing/2014/main" id="{D4525F3E-A15E-7A0C-FF55-F6CADAC87298}"/>
              </a:ext>
            </a:extLst>
          </p:cNvPr>
          <p:cNvSpPr>
            <a:spLocks noGrp="1"/>
          </p:cNvSpPr>
          <p:nvPr>
            <p:ph idx="1"/>
          </p:nvPr>
        </p:nvSpPr>
        <p:spPr>
          <a:xfrm>
            <a:off x="3454400" y="864108"/>
            <a:ext cx="7730068" cy="5536692"/>
          </a:xfrm>
        </p:spPr>
        <p:txBody>
          <a:bodyPr>
            <a:normAutofit/>
          </a:bodyPr>
          <a:lstStyle/>
          <a:p>
            <a:pPr marL="0" indent="0">
              <a:buNone/>
            </a:pPr>
            <a:r>
              <a:rPr lang="it-IT" sz="2800" dirty="0"/>
              <a:t>L’unico termine espressamente previsto dall’art. 66, comma 1, è quello che il Giudice DEVE fissare nella OCI per il compimento della verificazione e per il suo deposito </a:t>
            </a:r>
          </a:p>
          <a:p>
            <a:pPr marL="0" indent="0" algn="ctr">
              <a:buNone/>
            </a:pPr>
            <a:r>
              <a:rPr lang="it-IT" sz="2800" dirty="0"/>
              <a:t>MA</a:t>
            </a:r>
          </a:p>
          <a:p>
            <a:pPr marL="0" indent="0" algn="just">
              <a:buNone/>
            </a:pPr>
            <a:r>
              <a:rPr lang="it-IT" sz="2800" dirty="0"/>
              <a:t>detto termine </a:t>
            </a:r>
            <a:r>
              <a:rPr lang="it-IT" sz="2800" dirty="0">
                <a:highlight>
                  <a:srgbClr val="FFFF00"/>
                </a:highlight>
              </a:rPr>
              <a:t>deve essere ragionevolmente anteriore al termine di 40 giorni liberi per il deposito di documenti ad opera delle parti</a:t>
            </a:r>
            <a:r>
              <a:rPr lang="it-IT" sz="2800" dirty="0"/>
              <a:t>, da </a:t>
            </a:r>
            <a:r>
              <a:rPr lang="it-IT" sz="2800" dirty="0" err="1"/>
              <a:t>calolare</a:t>
            </a:r>
            <a:r>
              <a:rPr lang="it-IT" sz="2800" dirty="0"/>
              <a:t> con riferimento alla udienza di merito già fissata dalla stessa OCI che ha disposto la verificazione o la CTU  [ CGARS, 28.5.2021 n. 484, </a:t>
            </a:r>
            <a:r>
              <a:rPr lang="it-IT" sz="2800" dirty="0" err="1"/>
              <a:t>ord</a:t>
            </a:r>
            <a:r>
              <a:rPr lang="it-IT" sz="2800" dirty="0"/>
              <a:t>.].</a:t>
            </a:r>
          </a:p>
        </p:txBody>
      </p:sp>
    </p:spTree>
    <p:extLst>
      <p:ext uri="{BB962C8B-B14F-4D97-AF65-F5344CB8AC3E}">
        <p14:creationId xmlns:p14="http://schemas.microsoft.com/office/powerpoint/2010/main" val="54069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601A0-5BE7-1F93-58A6-125ED1262ADF}"/>
              </a:ext>
            </a:extLst>
          </p:cNvPr>
          <p:cNvSpPr>
            <a:spLocks noGrp="1"/>
          </p:cNvSpPr>
          <p:nvPr>
            <p:ph type="title"/>
          </p:nvPr>
        </p:nvSpPr>
        <p:spPr>
          <a:xfrm>
            <a:off x="252919" y="1123837"/>
            <a:ext cx="3540148" cy="4601183"/>
          </a:xfrm>
        </p:spPr>
        <p:txBody>
          <a:bodyPr/>
          <a:lstStyle/>
          <a:p>
            <a:r>
              <a:rPr lang="it-IT" dirty="0"/>
              <a:t>Il contraddittorio postumo sulle risultanze della verificazione </a:t>
            </a:r>
          </a:p>
        </p:txBody>
      </p:sp>
      <p:sp>
        <p:nvSpPr>
          <p:cNvPr id="3" name="Segnaposto contenuto 2">
            <a:extLst>
              <a:ext uri="{FF2B5EF4-FFF2-40B4-BE49-F238E27FC236}">
                <a16:creationId xmlns:a16="http://schemas.microsoft.com/office/drawing/2014/main" id="{6BAFDCD0-AC62-5591-98F5-1119D1543459}"/>
              </a:ext>
            </a:extLst>
          </p:cNvPr>
          <p:cNvSpPr>
            <a:spLocks noGrp="1"/>
          </p:cNvSpPr>
          <p:nvPr>
            <p:ph idx="1"/>
          </p:nvPr>
        </p:nvSpPr>
        <p:spPr>
          <a:xfrm>
            <a:off x="3471333" y="864107"/>
            <a:ext cx="7713135" cy="5375825"/>
          </a:xfrm>
        </p:spPr>
        <p:txBody>
          <a:bodyPr>
            <a:normAutofit/>
          </a:bodyPr>
          <a:lstStyle/>
          <a:p>
            <a:pPr marL="0" indent="0">
              <a:buNone/>
            </a:pPr>
            <a:r>
              <a:rPr lang="it-IT" sz="2400" dirty="0"/>
              <a:t>Il contraddittorio processuale è assicurato dall'ordinamento - in caso di contraddittorio carente in corso di operazioni – QUANTO MENO garantendo la possibilità per le parti di prendere posizione sulla relazione di verificazione, mediante il deposito di apposita memoria difensiva con cui formulare le pertinenti osservazioni </a:t>
            </a:r>
          </a:p>
          <a:p>
            <a:pPr marL="0" indent="0">
              <a:buNone/>
            </a:pPr>
            <a:r>
              <a:rPr lang="it-IT" sz="2400" dirty="0"/>
              <a:t>(</a:t>
            </a:r>
            <a:r>
              <a:rPr lang="it-IT" sz="2400" b="1" i="0" u="none" strike="noStrike" baseline="0" dirty="0">
                <a:latin typeface="Arial" panose="020B0604020202020204" pitchFamily="34" charset="0"/>
              </a:rPr>
              <a:t>CONSIGLIO DI STATO, SEZ. IV - sentenza 20 novembre 2025 n. 9069, </a:t>
            </a:r>
            <a:r>
              <a:rPr lang="it-IT" sz="2400" i="0" u="none" strike="noStrike" baseline="0" dirty="0">
                <a:latin typeface="Arial" panose="020B0604020202020204" pitchFamily="34" charset="0"/>
              </a:rPr>
              <a:t>in termini </a:t>
            </a:r>
            <a:r>
              <a:rPr lang="it-IT" sz="2400" dirty="0"/>
              <a:t>Cons. Stato, Sez. III, 26 gennaio 2021 n. 771; si vedano</a:t>
            </a:r>
            <a:r>
              <a:rPr lang="it-IT" sz="2400" u="sng" dirty="0"/>
              <a:t> altresì le sentenze </a:t>
            </a:r>
            <a:r>
              <a:rPr lang="it-IT" sz="2400" u="sng" dirty="0" err="1"/>
              <a:t>nn</a:t>
            </a:r>
            <a:r>
              <a:rPr lang="it-IT" sz="2400" u="sng" dirty="0"/>
              <a:t>. 5169/2021, 2537/2021 </a:t>
            </a:r>
            <a:r>
              <a:rPr lang="it-IT" sz="2400" dirty="0"/>
              <a:t>e 2530/2021).</a:t>
            </a:r>
          </a:p>
        </p:txBody>
      </p:sp>
    </p:spTree>
    <p:extLst>
      <p:ext uri="{BB962C8B-B14F-4D97-AF65-F5344CB8AC3E}">
        <p14:creationId xmlns:p14="http://schemas.microsoft.com/office/powerpoint/2010/main" val="272059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EDE6C-3D2A-21BE-985F-7F5D395481D3}"/>
              </a:ext>
            </a:extLst>
          </p:cNvPr>
          <p:cNvSpPr>
            <a:spLocks noGrp="1"/>
          </p:cNvSpPr>
          <p:nvPr>
            <p:ph type="title"/>
          </p:nvPr>
        </p:nvSpPr>
        <p:spPr/>
        <p:txBody>
          <a:bodyPr>
            <a:normAutofit/>
          </a:bodyPr>
          <a:lstStyle/>
          <a:p>
            <a:r>
              <a:rPr lang="it-IT" sz="3200" dirty="0"/>
              <a:t>Art. 63 </a:t>
            </a:r>
            <a:r>
              <a:rPr lang="it-IT" sz="3200" dirty="0" err="1"/>
              <a:t>c.p.a</a:t>
            </a:r>
            <a:r>
              <a:rPr lang="it-IT" sz="3200" dirty="0"/>
              <a:t>.</a:t>
            </a:r>
            <a:br>
              <a:rPr lang="it-IT" sz="3200" dirty="0"/>
            </a:br>
            <a:r>
              <a:rPr lang="it-IT" sz="3200" dirty="0"/>
              <a:t>Mezzi di prova</a:t>
            </a:r>
            <a:br>
              <a:rPr lang="it-IT" sz="3200" dirty="0"/>
            </a:br>
            <a:r>
              <a:rPr lang="it-IT" sz="3200" dirty="0"/>
              <a:t>- il comma 4</a:t>
            </a:r>
          </a:p>
        </p:txBody>
      </p:sp>
      <p:sp>
        <p:nvSpPr>
          <p:cNvPr id="3" name="Segnaposto contenuto 2">
            <a:extLst>
              <a:ext uri="{FF2B5EF4-FFF2-40B4-BE49-F238E27FC236}">
                <a16:creationId xmlns:a16="http://schemas.microsoft.com/office/drawing/2014/main" id="{B41B11F8-CD6E-DF82-4329-59D8527721D0}"/>
              </a:ext>
            </a:extLst>
          </p:cNvPr>
          <p:cNvSpPr>
            <a:spLocks noGrp="1"/>
          </p:cNvSpPr>
          <p:nvPr>
            <p:ph idx="1"/>
          </p:nvPr>
        </p:nvSpPr>
        <p:spPr/>
        <p:txBody>
          <a:bodyPr/>
          <a:lstStyle/>
          <a:p>
            <a:pPr algn="just"/>
            <a:r>
              <a:rPr lang="it-IT" b="1" i="1" dirty="0">
                <a:latin typeface="+mj-lt"/>
              </a:rPr>
              <a:t>4.    Qualora reputi necessario </a:t>
            </a:r>
            <a:r>
              <a:rPr lang="it-IT" b="1" i="1" dirty="0">
                <a:highlight>
                  <a:srgbClr val="FFFF00"/>
                </a:highlight>
                <a:latin typeface="+mj-lt"/>
              </a:rPr>
              <a:t>l’accertamento di fatti o l’acquisizione di valutazioni</a:t>
            </a:r>
            <a:r>
              <a:rPr lang="it-IT" b="1" i="1" dirty="0">
                <a:latin typeface="+mj-lt"/>
              </a:rPr>
              <a:t> che richiedono particolari competenze tecniche, il giudice può ordinare </a:t>
            </a:r>
            <a:r>
              <a:rPr lang="it-IT" b="1" i="1" dirty="0">
                <a:highlight>
                  <a:srgbClr val="FFFF00"/>
                </a:highlight>
                <a:latin typeface="+mj-lt"/>
              </a:rPr>
              <a:t>l’esecuzione di una verificazione ovvero, se indispensabile, può disporre una consulenza tecnica.</a:t>
            </a:r>
          </a:p>
          <a:p>
            <a:pPr algn="just"/>
            <a:endParaRPr lang="it-IT" b="1" i="1" dirty="0">
              <a:highlight>
                <a:srgbClr val="FFFF00"/>
              </a:highlight>
              <a:latin typeface="+mj-lt"/>
            </a:endParaRPr>
          </a:p>
          <a:p>
            <a:pPr algn="just"/>
            <a:r>
              <a:rPr lang="it-IT" dirty="0">
                <a:latin typeface="+mj-lt"/>
              </a:rPr>
              <a:t>Quindi il </a:t>
            </a:r>
            <a:r>
              <a:rPr lang="it-IT" dirty="0" err="1">
                <a:latin typeface="+mj-lt"/>
              </a:rPr>
              <a:t>c.p.a</a:t>
            </a:r>
            <a:r>
              <a:rPr lang="it-IT" dirty="0">
                <a:latin typeface="+mj-lt"/>
              </a:rPr>
              <a:t>. prevede </a:t>
            </a:r>
            <a:r>
              <a:rPr lang="it-IT" dirty="0">
                <a:highlight>
                  <a:srgbClr val="FFFF00"/>
                </a:highlight>
                <a:latin typeface="+mj-lt"/>
              </a:rPr>
              <a:t>un presupposto alternativo comune a verificazione e c.t.u. </a:t>
            </a:r>
            <a:r>
              <a:rPr lang="it-IT" dirty="0">
                <a:latin typeface="+mj-lt"/>
              </a:rPr>
              <a:t>che è </a:t>
            </a:r>
            <a:r>
              <a:rPr lang="it-IT" b="1" dirty="0">
                <a:highlight>
                  <a:srgbClr val="FFFF00"/>
                </a:highlight>
                <a:latin typeface="+mj-lt"/>
              </a:rPr>
              <a:t>l’accertamento di fatti o l’acquisizione di valutazioni </a:t>
            </a:r>
            <a:r>
              <a:rPr lang="it-IT" dirty="0">
                <a:latin typeface="+mj-lt"/>
              </a:rPr>
              <a:t>che richiedono particolari competenze tecniche (art. 63, c. 4, </a:t>
            </a:r>
            <a:r>
              <a:rPr lang="it-IT" dirty="0" err="1">
                <a:latin typeface="+mj-lt"/>
              </a:rPr>
              <a:t>c.p.a</a:t>
            </a:r>
            <a:r>
              <a:rPr lang="it-IT" dirty="0">
                <a:latin typeface="+mj-lt"/>
              </a:rPr>
              <a:t>.) [CGARS, 12.3.2020 n. 156]. La differenza tra i due mezzi di prova appare molto attenuata in quanto la lettera della legge sembra ancorarli - quali strumenti alternativi entrambi spendibili - a presupposti comuni (accertamento di fatti O acquisizione di valutazioni).</a:t>
            </a:r>
          </a:p>
        </p:txBody>
      </p:sp>
    </p:spTree>
    <p:extLst>
      <p:ext uri="{BB962C8B-B14F-4D97-AF65-F5344CB8AC3E}">
        <p14:creationId xmlns:p14="http://schemas.microsoft.com/office/powerpoint/2010/main" val="354013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E3F5F1-415F-368E-6005-085B3138A88C}"/>
              </a:ext>
            </a:extLst>
          </p:cNvPr>
          <p:cNvSpPr>
            <a:spLocks noGrp="1"/>
          </p:cNvSpPr>
          <p:nvPr>
            <p:ph type="title"/>
          </p:nvPr>
        </p:nvSpPr>
        <p:spPr>
          <a:xfrm>
            <a:off x="252919" y="1123837"/>
            <a:ext cx="2405614" cy="4601183"/>
          </a:xfrm>
        </p:spPr>
        <p:txBody>
          <a:bodyPr/>
          <a:lstStyle/>
          <a:p>
            <a:r>
              <a:rPr lang="it-IT" dirty="0"/>
              <a:t>IL CASO</a:t>
            </a:r>
            <a:br>
              <a:rPr lang="it-IT" dirty="0"/>
            </a:br>
            <a:r>
              <a:rPr lang="it-IT" dirty="0"/>
              <a:t>(Tar Napoli, sezione IV, 01/12/2025</a:t>
            </a:r>
            <a:br>
              <a:rPr lang="it-IT" dirty="0"/>
            </a:br>
            <a:r>
              <a:rPr lang="it-IT" dirty="0"/>
              <a:t>N. 07770)</a:t>
            </a:r>
            <a:br>
              <a:rPr lang="it-IT" dirty="0"/>
            </a:br>
            <a:endParaRPr lang="it-IT" dirty="0"/>
          </a:p>
        </p:txBody>
      </p:sp>
      <p:sp>
        <p:nvSpPr>
          <p:cNvPr id="3" name="Segnaposto contenuto 2">
            <a:extLst>
              <a:ext uri="{FF2B5EF4-FFF2-40B4-BE49-F238E27FC236}">
                <a16:creationId xmlns:a16="http://schemas.microsoft.com/office/drawing/2014/main" id="{072E7D16-1D14-906D-B513-F8A8602F04D5}"/>
              </a:ext>
            </a:extLst>
          </p:cNvPr>
          <p:cNvSpPr>
            <a:spLocks noGrp="1"/>
          </p:cNvSpPr>
          <p:nvPr>
            <p:ph idx="1"/>
          </p:nvPr>
        </p:nvSpPr>
        <p:spPr>
          <a:xfrm>
            <a:off x="3437467" y="186267"/>
            <a:ext cx="8398933" cy="6671733"/>
          </a:xfrm>
        </p:spPr>
        <p:txBody>
          <a:bodyPr/>
          <a:lstStyle/>
          <a:p>
            <a:pPr marL="0" indent="0" algn="just">
              <a:buNone/>
            </a:pPr>
            <a:r>
              <a:rPr lang="it-IT" dirty="0"/>
              <a:t>Oggetto: annullamento in autotutela di un permesso di costruire rilasciato alla ricorrente al fine di operare lavori di “[…] ristrutturazione edilizia, riguardante l’accorpamento/fusione e conseguentemente, il cambio di destinazione d’uso da deposito a residenziale […]” di due vani preesistenti (piano seminterrato e piano rialzato) e costituenti porzione di un più vasto compendio immobiliare sito in Napoli alla via ecc. </a:t>
            </a:r>
          </a:p>
          <a:p>
            <a:pPr marL="0" indent="0" algn="just">
              <a:buNone/>
            </a:pPr>
            <a:r>
              <a:rPr lang="it-IT" dirty="0"/>
              <a:t>Disposta una verificazione onde acclarare, sul piano tecnico, l’esatta consistenza legittima dell’immobile.</a:t>
            </a:r>
          </a:p>
          <a:p>
            <a:pPr marL="0" indent="0" algn="just">
              <a:buNone/>
            </a:pPr>
            <a:r>
              <a:rPr lang="it-IT" dirty="0"/>
              <a:t>All’esito, depositata la verificazione, il Comune ha prodotto note critiche in ordine alla “nullità” dell’espletata verificazione per assenza di contraddittorio tra le parti, culminata, per quanto evidenziato dall’ente locale, nella mancata trasmissione della “bozza” della relazione peritale, ai consulenti di parte e alla mancata condivisione delle attività nel corso del loro svolgimento.</a:t>
            </a:r>
          </a:p>
          <a:p>
            <a:pPr marL="0" indent="0" algn="just">
              <a:buNone/>
            </a:pPr>
            <a:r>
              <a:rPr lang="it-IT" dirty="0"/>
              <a:t>Di ciò si avrebbe conferma nella mancata esposizione delle deduzioni dei consulenti delle Parti nell’elaborato.</a:t>
            </a:r>
          </a:p>
          <a:p>
            <a:pPr marL="0" indent="0" algn="just">
              <a:buNone/>
            </a:pPr>
            <a:r>
              <a:rPr lang="it-IT" dirty="0"/>
              <a:t>Il TAR nell’udienza di merito successiva al deposito della Verificazione ha concesso alle parti un termine ad hoc per osservazioni sulla relazione. </a:t>
            </a:r>
          </a:p>
        </p:txBody>
      </p:sp>
    </p:spTree>
    <p:extLst>
      <p:ext uri="{BB962C8B-B14F-4D97-AF65-F5344CB8AC3E}">
        <p14:creationId xmlns:p14="http://schemas.microsoft.com/office/powerpoint/2010/main" val="53283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510796-0F8C-ECED-4C2B-EC9B8261170C}"/>
              </a:ext>
            </a:extLst>
          </p:cNvPr>
          <p:cNvSpPr>
            <a:spLocks noGrp="1"/>
          </p:cNvSpPr>
          <p:nvPr>
            <p:ph type="title"/>
          </p:nvPr>
        </p:nvSpPr>
        <p:spPr/>
        <p:txBody>
          <a:bodyPr/>
          <a:lstStyle/>
          <a:p>
            <a:r>
              <a:rPr lang="it-IT" dirty="0"/>
              <a:t>I QUESITI</a:t>
            </a:r>
          </a:p>
        </p:txBody>
      </p:sp>
      <p:sp>
        <p:nvSpPr>
          <p:cNvPr id="3" name="Segnaposto contenuto 2">
            <a:extLst>
              <a:ext uri="{FF2B5EF4-FFF2-40B4-BE49-F238E27FC236}">
                <a16:creationId xmlns:a16="http://schemas.microsoft.com/office/drawing/2014/main" id="{4A8912ED-CE52-025B-FD63-9DD9F5378E3E}"/>
              </a:ext>
            </a:extLst>
          </p:cNvPr>
          <p:cNvSpPr>
            <a:spLocks noGrp="1"/>
          </p:cNvSpPr>
          <p:nvPr>
            <p:ph idx="1"/>
          </p:nvPr>
        </p:nvSpPr>
        <p:spPr/>
        <p:txBody>
          <a:bodyPr>
            <a:normAutofit/>
          </a:bodyPr>
          <a:lstStyle/>
          <a:p>
            <a:pPr marL="0" indent="0">
              <a:buNone/>
            </a:pPr>
            <a:r>
              <a:rPr lang="it-IT" sz="3200" dirty="0"/>
              <a:t>A) PUO’ DIRSI EFFETTIVAMENTE LESO IL CONTRADDITTORIO?</a:t>
            </a:r>
          </a:p>
          <a:p>
            <a:pPr marL="0" indent="0">
              <a:buNone/>
            </a:pPr>
            <a:endParaRPr lang="it-IT" sz="3200" dirty="0"/>
          </a:p>
          <a:p>
            <a:pPr marL="0" indent="0">
              <a:buNone/>
            </a:pPr>
            <a:r>
              <a:rPr lang="it-IT" sz="3200" dirty="0"/>
              <a:t>B) QUALE DEVE ESSERE LA DECISIONE DEL GIUDICE DI FRONTE A SIFFATTE CONTESTAZIONI ?? </a:t>
            </a:r>
          </a:p>
        </p:txBody>
      </p:sp>
    </p:spTree>
    <p:extLst>
      <p:ext uri="{BB962C8B-B14F-4D97-AF65-F5344CB8AC3E}">
        <p14:creationId xmlns:p14="http://schemas.microsoft.com/office/powerpoint/2010/main" val="2978337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E658E0-0793-0137-DD91-BD6E45A22B32}"/>
              </a:ext>
            </a:extLst>
          </p:cNvPr>
          <p:cNvSpPr>
            <a:spLocks noGrp="1"/>
          </p:cNvSpPr>
          <p:nvPr>
            <p:ph type="title"/>
          </p:nvPr>
        </p:nvSpPr>
        <p:spPr>
          <a:xfrm>
            <a:off x="252919" y="1123837"/>
            <a:ext cx="3015214" cy="4601183"/>
          </a:xfrm>
        </p:spPr>
        <p:txBody>
          <a:bodyPr/>
          <a:lstStyle/>
          <a:p>
            <a:r>
              <a:rPr lang="it-IT" dirty="0"/>
              <a:t>CASO 2 IN TEMA DI DEDOTTA LESIONE DEL CONTRADDITTORIO</a:t>
            </a:r>
          </a:p>
        </p:txBody>
      </p:sp>
      <p:sp>
        <p:nvSpPr>
          <p:cNvPr id="3" name="Segnaposto contenuto 2">
            <a:extLst>
              <a:ext uri="{FF2B5EF4-FFF2-40B4-BE49-F238E27FC236}">
                <a16:creationId xmlns:a16="http://schemas.microsoft.com/office/drawing/2014/main" id="{BD959987-688B-F81F-2606-630D432298C4}"/>
              </a:ext>
            </a:extLst>
          </p:cNvPr>
          <p:cNvSpPr>
            <a:spLocks noGrp="1"/>
          </p:cNvSpPr>
          <p:nvPr>
            <p:ph idx="1"/>
          </p:nvPr>
        </p:nvSpPr>
        <p:spPr>
          <a:xfrm>
            <a:off x="3505199" y="-1"/>
            <a:ext cx="8297333" cy="6790267"/>
          </a:xfrm>
        </p:spPr>
        <p:txBody>
          <a:bodyPr/>
          <a:lstStyle/>
          <a:p>
            <a:pPr marL="0" indent="0">
              <a:buNone/>
            </a:pPr>
            <a:r>
              <a:rPr lang="it-IT" b="1" dirty="0"/>
              <a:t>T.A.R. Calabria Catanzaro, Sez. I, Sent. 1/10/2024, n. 1392</a:t>
            </a:r>
          </a:p>
          <a:p>
            <a:pPr marL="0" indent="0">
              <a:buNone/>
            </a:pPr>
            <a:r>
              <a:rPr lang="it-IT" i="1" dirty="0"/>
              <a:t>(materia appalti – impedimento tecnico informatico al caricamento della documentazione di gara sulla piattaforma informatica dedicata – verificazione)</a:t>
            </a:r>
          </a:p>
          <a:p>
            <a:pPr marL="0" indent="0">
              <a:buNone/>
            </a:pPr>
            <a:r>
              <a:rPr lang="it-IT" dirty="0"/>
              <a:t>il verificatore il 5.07.2024 ha eseguito, dopo una interlocuzione con i consulenti delle Parti, una simulazione del caricamento della documentazione sullo stesso ambiente di gara ma ciò, tuttavia, </a:t>
            </a:r>
            <a:r>
              <a:rPr lang="it-IT" b="1" dirty="0"/>
              <a:t>in assenza del tecnico di parte ricorrente, nonché senza riscontri documentali sull'attività svolta, effettuata peraltro su una piattaforma digitale modificata rispetto alle caratteristiche presenti alla data del 16.11.2023 </a:t>
            </a:r>
            <a:r>
              <a:rPr lang="it-IT" dirty="0"/>
              <a:t>(relativa alla gara «reale»).</a:t>
            </a:r>
          </a:p>
          <a:p>
            <a:pPr marL="0" indent="0">
              <a:buNone/>
            </a:pPr>
            <a:r>
              <a:rPr lang="it-IT" dirty="0"/>
              <a:t>il verificatore ha poi depositato la relazione finale priva di qualsiasi indicazione in ordine al contenuto della bozza trasmessa alle parti </a:t>
            </a:r>
            <a:r>
              <a:rPr lang="it-IT" u="sng" dirty="0"/>
              <a:t>(che cmq pacificamente vi è stata), </a:t>
            </a:r>
            <a:r>
              <a:rPr lang="it-IT" dirty="0"/>
              <a:t>delle loro osservazioni e delle risposte fornite a tali osservazioni.</a:t>
            </a:r>
          </a:p>
          <a:p>
            <a:pPr marL="0" indent="0">
              <a:buNone/>
            </a:pPr>
            <a:r>
              <a:rPr lang="it-IT" dirty="0"/>
              <a:t>RISPOSTE DEI COLLEGHI…….</a:t>
            </a:r>
          </a:p>
        </p:txBody>
      </p:sp>
    </p:spTree>
    <p:extLst>
      <p:ext uri="{BB962C8B-B14F-4D97-AF65-F5344CB8AC3E}">
        <p14:creationId xmlns:p14="http://schemas.microsoft.com/office/powerpoint/2010/main" val="84020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185E1A-216B-1E7E-C202-318E52CAD6B8}"/>
              </a:ext>
            </a:extLst>
          </p:cNvPr>
          <p:cNvSpPr>
            <a:spLocks noGrp="1"/>
          </p:cNvSpPr>
          <p:nvPr>
            <p:ph type="title"/>
          </p:nvPr>
        </p:nvSpPr>
        <p:spPr>
          <a:xfrm>
            <a:off x="252919" y="1123837"/>
            <a:ext cx="3077510" cy="4601183"/>
          </a:xfrm>
        </p:spPr>
        <p:txBody>
          <a:bodyPr/>
          <a:lstStyle/>
          <a:p>
            <a:r>
              <a:rPr lang="it-IT" dirty="0"/>
              <a:t>Buona prassi giurisprudenziale che prefigura un contraddittorio «tipo CTU» nella </a:t>
            </a:r>
            <a:br>
              <a:rPr lang="it-IT" dirty="0"/>
            </a:br>
            <a:r>
              <a:rPr lang="it-IT" dirty="0"/>
              <a:t>Verificazione</a:t>
            </a:r>
          </a:p>
        </p:txBody>
      </p:sp>
      <p:sp>
        <p:nvSpPr>
          <p:cNvPr id="3" name="Segnaposto contenuto 2">
            <a:extLst>
              <a:ext uri="{FF2B5EF4-FFF2-40B4-BE49-F238E27FC236}">
                <a16:creationId xmlns:a16="http://schemas.microsoft.com/office/drawing/2014/main" id="{28A42560-A734-844A-BDAB-D732221A7D19}"/>
              </a:ext>
            </a:extLst>
          </p:cNvPr>
          <p:cNvSpPr>
            <a:spLocks noGrp="1"/>
          </p:cNvSpPr>
          <p:nvPr>
            <p:ph idx="1"/>
          </p:nvPr>
        </p:nvSpPr>
        <p:spPr>
          <a:xfrm>
            <a:off x="3456264" y="67112"/>
            <a:ext cx="8363824" cy="6790888"/>
          </a:xfrm>
        </p:spPr>
        <p:txBody>
          <a:bodyPr>
            <a:normAutofit fontScale="62500" lnSpcReduction="20000"/>
          </a:bodyPr>
          <a:lstStyle/>
          <a:p>
            <a:pPr marL="0" indent="0">
              <a:buNone/>
            </a:pPr>
            <a:r>
              <a:rPr lang="it-IT" sz="2300" dirty="0"/>
              <a:t>(stralcio da Ordinanza TAR Lazio, I-bis, 24/03/2023 N. 05171)</a:t>
            </a:r>
          </a:p>
          <a:p>
            <a:pPr marL="0" indent="0">
              <a:buNone/>
            </a:pPr>
            <a:r>
              <a:rPr lang="it-IT" sz="2300" dirty="0"/>
              <a:t>Ritenuto che, stante il positivo riconoscimento del nesso causale nei termini sopra riportati, si manifesta, in relazione al “</a:t>
            </a:r>
            <a:r>
              <a:rPr lang="it-IT" sz="2300" dirty="0" err="1"/>
              <a:t>petitum</a:t>
            </a:r>
            <a:r>
              <a:rPr lang="it-IT" sz="2300" dirty="0"/>
              <a:t>” di parte ricorrente, la necessità di un supplemento di verificazione da affidare al medesimo Organo già incaricato dalla Sezione affinché esso possa offrire indicazioni in ordine ai seguenti, ulteriori aspetti:</a:t>
            </a:r>
          </a:p>
          <a:p>
            <a:pPr marL="0" indent="0">
              <a:buNone/>
            </a:pPr>
            <a:r>
              <a:rPr lang="it-IT" sz="2300" dirty="0">
                <a:highlight>
                  <a:srgbClr val="FFFF00"/>
                </a:highlight>
              </a:rPr>
              <a:t>- le conseguenze, in termini di danno biologico (danno biologico permanente e invalidità temporanea), originate dall’insorgenza della patologia alla morte del militare, con valutazione in termini di punteggio o di percentuale, dell’incidenza di detto danno sulla integrità psico-fisica dell’interessato;</a:t>
            </a:r>
          </a:p>
          <a:p>
            <a:pPr marL="0" indent="0">
              <a:buNone/>
            </a:pPr>
            <a:r>
              <a:rPr lang="it-IT" sz="2300" dirty="0">
                <a:highlight>
                  <a:srgbClr val="FFFF00"/>
                </a:highlight>
              </a:rPr>
              <a:t>- l’incidenza della patologia, dalla sua prima manifestazione fino all’ “</a:t>
            </a:r>
            <a:r>
              <a:rPr lang="it-IT" sz="2300" dirty="0" err="1">
                <a:highlight>
                  <a:srgbClr val="FFFF00"/>
                </a:highlight>
              </a:rPr>
              <a:t>exitus</a:t>
            </a:r>
            <a:r>
              <a:rPr lang="it-IT" sz="2300" dirty="0">
                <a:highlight>
                  <a:srgbClr val="FFFF00"/>
                </a:highlight>
              </a:rPr>
              <a:t>”, sullo svolgimento e sulla qualità delle ordinarie attività della vita e i presumibili riflessi d’ordine soggettivo, rilevanti per l’eventuale liquidazione del danno morale soggettivo;</a:t>
            </a:r>
          </a:p>
          <a:p>
            <a:pPr marL="0" indent="0">
              <a:buNone/>
            </a:pPr>
            <a:r>
              <a:rPr lang="it-IT" sz="2300" dirty="0"/>
              <a:t>Ritenuto, pertanto, di dovere assegnare al Verificatore già nominato ulteriore termine fino al 30 giugno 2023 per fornire, con apposita relazione, le indicazioni sopra esplicate;</a:t>
            </a:r>
          </a:p>
          <a:p>
            <a:pPr marL="0" indent="0">
              <a:buNone/>
            </a:pPr>
            <a:r>
              <a:rPr lang="it-IT" sz="2300" dirty="0"/>
              <a:t>Ritenuto, quanto al procedimento, che:</a:t>
            </a:r>
          </a:p>
          <a:p>
            <a:pPr marL="0" indent="0">
              <a:buNone/>
            </a:pPr>
            <a:r>
              <a:rPr lang="it-IT" sz="2300" dirty="0">
                <a:highlight>
                  <a:srgbClr val="00FF00"/>
                </a:highlight>
              </a:rPr>
              <a:t>a) l’Amministrazione resistente fornirà al Verificatore la occorrente documentazione afferente allo stato di servizio e alla carriera del ricorrente; nonché ogni altro documento che sia richiesto;</a:t>
            </a:r>
          </a:p>
          <a:p>
            <a:pPr marL="0" indent="0">
              <a:buNone/>
            </a:pPr>
            <a:r>
              <a:rPr lang="it-IT" sz="2300" dirty="0">
                <a:highlight>
                  <a:srgbClr val="00FFFF"/>
                </a:highlight>
              </a:rPr>
              <a:t>b) le parti saranno avvisate con almeno dieci giorni di anticipo del luogo e del giorno in cui si svolgeranno le operazioni di verificazione e potranno avvalersi della presenza del proprio difensore, nonché di un proprio consulente tecnico, i cui eventuali rilievi dovranno essere riportati a verbale;</a:t>
            </a:r>
          </a:p>
          <a:p>
            <a:pPr marL="0" indent="0">
              <a:buNone/>
            </a:pPr>
            <a:r>
              <a:rPr lang="it-IT" sz="2300" dirty="0">
                <a:highlight>
                  <a:srgbClr val="FF00FF"/>
                </a:highlight>
              </a:rPr>
              <a:t>c) la relazione sulla verificazione integrativa compiuta e il verbale eventualmente redatto saranno depositati nella Segreteria di questa Sezione, in via telematica, entro il 30 giugno 2023;</a:t>
            </a:r>
          </a:p>
          <a:p>
            <a:pPr marL="0" indent="0">
              <a:buNone/>
            </a:pPr>
            <a:r>
              <a:rPr lang="it-IT" sz="2300" dirty="0"/>
              <a:t>Ritenuto di fissare, per il prosieguo, la pubblica udienza del 20 dicembre 2023, ore di rito;</a:t>
            </a:r>
          </a:p>
          <a:p>
            <a:pPr marL="0" indent="0">
              <a:buNone/>
            </a:pPr>
            <a:r>
              <a:rPr lang="it-IT" sz="2300" dirty="0"/>
              <a:t>P.Q.M.</a:t>
            </a:r>
          </a:p>
          <a:p>
            <a:pPr marL="0" indent="0">
              <a:buNone/>
            </a:pPr>
            <a:r>
              <a:rPr lang="it-IT" sz="2300" dirty="0"/>
              <a:t>Il Tribunale Amministrativo Regionale per il Lazio (Sezione Prima Bis):</a:t>
            </a:r>
          </a:p>
          <a:p>
            <a:pPr marL="0" indent="0">
              <a:buNone/>
            </a:pPr>
            <a:r>
              <a:rPr lang="it-IT" sz="2300" dirty="0"/>
              <a:t>- dispone l’incombente istruttorio, nei sensi e nei termini di cui in motivazione.</a:t>
            </a:r>
          </a:p>
          <a:p>
            <a:pPr marL="0" indent="0">
              <a:buNone/>
            </a:pPr>
            <a:r>
              <a:rPr lang="it-IT" sz="2300" dirty="0"/>
              <a:t>Fissa, per la prosecuzione della trattazione della causa, la pubblica udienza del 20 dicembre 2023, ore di rito.</a:t>
            </a:r>
          </a:p>
          <a:p>
            <a:pPr marL="0" indent="0">
              <a:buNone/>
            </a:pPr>
            <a:endParaRPr lang="it-IT" dirty="0"/>
          </a:p>
        </p:txBody>
      </p:sp>
    </p:spTree>
    <p:extLst>
      <p:ext uri="{BB962C8B-B14F-4D97-AF65-F5344CB8AC3E}">
        <p14:creationId xmlns:p14="http://schemas.microsoft.com/office/powerpoint/2010/main" val="418596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65B891-E2A6-333C-981D-0DCC3C542FC0}"/>
              </a:ext>
            </a:extLst>
          </p:cNvPr>
          <p:cNvSpPr>
            <a:spLocks noGrp="1"/>
          </p:cNvSpPr>
          <p:nvPr>
            <p:ph type="title"/>
          </p:nvPr>
        </p:nvSpPr>
        <p:spPr/>
        <p:txBody>
          <a:bodyPr/>
          <a:lstStyle/>
          <a:p>
            <a:r>
              <a:rPr lang="it-IT" dirty="0"/>
              <a:t>Quesito doppio </a:t>
            </a:r>
            <a:br>
              <a:rPr lang="it-IT" dirty="0"/>
            </a:br>
            <a:r>
              <a:rPr lang="it-IT" dirty="0"/>
              <a:t>(i documenti extra fascicolo)</a:t>
            </a:r>
          </a:p>
        </p:txBody>
      </p:sp>
      <p:sp>
        <p:nvSpPr>
          <p:cNvPr id="3" name="Segnaposto contenuto 2">
            <a:extLst>
              <a:ext uri="{FF2B5EF4-FFF2-40B4-BE49-F238E27FC236}">
                <a16:creationId xmlns:a16="http://schemas.microsoft.com/office/drawing/2014/main" id="{6EB21A6D-20D8-5C6F-AB7F-26C9C1A748A6}"/>
              </a:ext>
            </a:extLst>
          </p:cNvPr>
          <p:cNvSpPr>
            <a:spLocks noGrp="1"/>
          </p:cNvSpPr>
          <p:nvPr>
            <p:ph idx="1"/>
          </p:nvPr>
        </p:nvSpPr>
        <p:spPr>
          <a:xfrm>
            <a:off x="3489820" y="864108"/>
            <a:ext cx="8296712" cy="5603804"/>
          </a:xfrm>
        </p:spPr>
        <p:txBody>
          <a:bodyPr/>
          <a:lstStyle/>
          <a:p>
            <a:pPr marL="0" indent="0">
              <a:buNone/>
            </a:pPr>
            <a:endParaRPr lang="it-IT" dirty="0"/>
          </a:p>
          <a:p>
            <a:pPr marL="0" indent="0">
              <a:buNone/>
            </a:pPr>
            <a:r>
              <a:rPr lang="it-IT" dirty="0"/>
              <a:t>A) Va bene la verificazione o si doveva procedere con la CTU?</a:t>
            </a:r>
          </a:p>
          <a:p>
            <a:pPr marL="0" indent="0">
              <a:buNone/>
            </a:pPr>
            <a:r>
              <a:rPr lang="it-IT" dirty="0"/>
              <a:t>B) In una CTU in tema di calcolo percentuale del danno biologico (caso simile a quello esemplificato nella slide che precede), il giorno del giuramento/assunzione dell’incarico dinnanzi al Magistrato Delegato, il professionista chiede:</a:t>
            </a:r>
          </a:p>
          <a:p>
            <a:pPr marL="0" indent="0">
              <a:buNone/>
            </a:pPr>
            <a:r>
              <a:rPr lang="it-IT" i="1" dirty="0"/>
              <a:t>«Consigliere, quanto ai documenti posso rivolgermi alle Parti chiedendo i documenti sanitari o di servizio di cui ho bisogno o devo limitarmi ad esaminare i soli documenti già versati nel fascicolo di causa»</a:t>
            </a:r>
          </a:p>
          <a:p>
            <a:pPr marL="0" indent="0">
              <a:buNone/>
            </a:pPr>
            <a:endParaRPr lang="it-IT" dirty="0"/>
          </a:p>
          <a:p>
            <a:pPr marL="0" indent="0" algn="ctr">
              <a:buNone/>
            </a:pPr>
            <a:r>
              <a:rPr lang="it-IT" sz="8800" dirty="0"/>
              <a:t>?</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6326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F5E79-DDA4-1539-5012-42A1B9AAB8E9}"/>
              </a:ext>
            </a:extLst>
          </p:cNvPr>
          <p:cNvSpPr>
            <a:spLocks noGrp="1"/>
          </p:cNvSpPr>
          <p:nvPr>
            <p:ph type="title"/>
          </p:nvPr>
        </p:nvSpPr>
        <p:spPr>
          <a:xfrm>
            <a:off x="167780" y="1249672"/>
            <a:ext cx="3020037" cy="4601183"/>
          </a:xfrm>
        </p:spPr>
        <p:txBody>
          <a:bodyPr/>
          <a:lstStyle/>
          <a:p>
            <a:r>
              <a:rPr lang="it-IT" dirty="0"/>
              <a:t>Grazie per l’attenzione ! </a:t>
            </a:r>
            <a:br>
              <a:rPr lang="it-IT" dirty="0"/>
            </a:br>
            <a:br>
              <a:rPr lang="it-IT" dirty="0"/>
            </a:br>
            <a:r>
              <a:rPr lang="it-IT" dirty="0"/>
              <a:t>[FINE]</a:t>
            </a:r>
          </a:p>
        </p:txBody>
      </p:sp>
      <p:pic>
        <p:nvPicPr>
          <p:cNvPr id="4" name="Segnaposto contenuto 3">
            <a:extLst>
              <a:ext uri="{FF2B5EF4-FFF2-40B4-BE49-F238E27FC236}">
                <a16:creationId xmlns:a16="http://schemas.microsoft.com/office/drawing/2014/main" id="{E72A9932-1834-89CE-E4B6-4967F79B105F}"/>
              </a:ext>
            </a:extLst>
          </p:cNvPr>
          <p:cNvPicPr>
            <a:picLocks noGrp="1" noChangeAspect="1"/>
          </p:cNvPicPr>
          <p:nvPr>
            <p:ph idx="1"/>
          </p:nvPr>
        </p:nvPicPr>
        <p:blipFill>
          <a:blip r:embed="rId2"/>
          <a:stretch>
            <a:fillRect/>
          </a:stretch>
        </p:blipFill>
        <p:spPr>
          <a:xfrm>
            <a:off x="3607266" y="973123"/>
            <a:ext cx="7625593" cy="5461233"/>
          </a:xfrm>
          <a:prstGeom prst="rect">
            <a:avLst/>
          </a:prstGeom>
        </p:spPr>
      </p:pic>
      <p:pic>
        <p:nvPicPr>
          <p:cNvPr id="5" name="Immagine 4">
            <a:extLst>
              <a:ext uri="{FF2B5EF4-FFF2-40B4-BE49-F238E27FC236}">
                <a16:creationId xmlns:a16="http://schemas.microsoft.com/office/drawing/2014/main" id="{526DE034-6AB4-7F6A-39FA-53463B954E2E}"/>
              </a:ext>
            </a:extLst>
          </p:cNvPr>
          <p:cNvPicPr>
            <a:picLocks noChangeAspect="1"/>
          </p:cNvPicPr>
          <p:nvPr/>
        </p:nvPicPr>
        <p:blipFill>
          <a:blip r:embed="rId2"/>
          <a:stretch>
            <a:fillRect/>
          </a:stretch>
        </p:blipFill>
        <p:spPr>
          <a:xfrm>
            <a:off x="4043494" y="1714351"/>
            <a:ext cx="5100770" cy="3429297"/>
          </a:xfrm>
          <a:prstGeom prst="rect">
            <a:avLst/>
          </a:prstGeom>
        </p:spPr>
      </p:pic>
      <p:pic>
        <p:nvPicPr>
          <p:cNvPr id="7" name="Immagine 6">
            <a:extLst>
              <a:ext uri="{FF2B5EF4-FFF2-40B4-BE49-F238E27FC236}">
                <a16:creationId xmlns:a16="http://schemas.microsoft.com/office/drawing/2014/main" id="{25521F9C-85C6-F48E-360E-C8C4BD57FC06}"/>
              </a:ext>
            </a:extLst>
          </p:cNvPr>
          <p:cNvPicPr>
            <a:picLocks noChangeAspect="1"/>
          </p:cNvPicPr>
          <p:nvPr/>
        </p:nvPicPr>
        <p:blipFill>
          <a:blip r:embed="rId3"/>
          <a:stretch>
            <a:fillRect/>
          </a:stretch>
        </p:blipFill>
        <p:spPr>
          <a:xfrm>
            <a:off x="3410125" y="0"/>
            <a:ext cx="9013970" cy="6858000"/>
          </a:xfrm>
          <a:prstGeom prst="rect">
            <a:avLst/>
          </a:prstGeom>
        </p:spPr>
      </p:pic>
    </p:spTree>
    <p:extLst>
      <p:ext uri="{BB962C8B-B14F-4D97-AF65-F5344CB8AC3E}">
        <p14:creationId xmlns:p14="http://schemas.microsoft.com/office/powerpoint/2010/main" val="35855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38D1DF-B037-F18C-1122-BC98B7FE2309}"/>
              </a:ext>
            </a:extLst>
          </p:cNvPr>
          <p:cNvSpPr>
            <a:spLocks noGrp="1"/>
          </p:cNvSpPr>
          <p:nvPr>
            <p:ph type="title"/>
          </p:nvPr>
        </p:nvSpPr>
        <p:spPr/>
        <p:txBody>
          <a:bodyPr/>
          <a:lstStyle/>
          <a:p>
            <a:r>
              <a:rPr lang="it-IT" dirty="0"/>
              <a:t>Resta ferma in giurisprudenza la tradizionale distinzione «in astratto» tra Verificazione …..</a:t>
            </a:r>
          </a:p>
        </p:txBody>
      </p:sp>
      <p:sp>
        <p:nvSpPr>
          <p:cNvPr id="3" name="Segnaposto contenuto 2">
            <a:extLst>
              <a:ext uri="{FF2B5EF4-FFF2-40B4-BE49-F238E27FC236}">
                <a16:creationId xmlns:a16="http://schemas.microsoft.com/office/drawing/2014/main" id="{F9D26663-95AD-9478-E01A-2D7C5FEBDD28}"/>
              </a:ext>
            </a:extLst>
          </p:cNvPr>
          <p:cNvSpPr>
            <a:spLocks noGrp="1"/>
          </p:cNvSpPr>
          <p:nvPr>
            <p:ph idx="1"/>
          </p:nvPr>
        </p:nvSpPr>
        <p:spPr/>
        <p:txBody>
          <a:bodyPr>
            <a:normAutofit/>
          </a:bodyPr>
          <a:lstStyle/>
          <a:p>
            <a:pPr marL="0" indent="0">
              <a:buNone/>
            </a:pPr>
            <a:r>
              <a:rPr lang="it-IT" dirty="0"/>
              <a:t>CORTE DI CASSAZIONE, SEZ. UNITE CIVILI - ordinanza 19 febbraio 2024 n. 4331 </a:t>
            </a:r>
          </a:p>
          <a:p>
            <a:pPr marL="0" indent="0" algn="just">
              <a:buNone/>
            </a:pPr>
            <a:r>
              <a:rPr lang="it-IT" dirty="0"/>
              <a:t>Nel processo amministrativo la verificazione di cui all’art. 66 cod. proc. </a:t>
            </a:r>
            <a:r>
              <a:rPr lang="it-IT" dirty="0" err="1"/>
              <a:t>amm</a:t>
            </a:r>
            <a:r>
              <a:rPr lang="it-IT" dirty="0"/>
              <a:t>. è diretta a far emergere </a:t>
            </a:r>
            <a:r>
              <a:rPr lang="it-IT" b="1" dirty="0">
                <a:highlight>
                  <a:srgbClr val="FFFF00"/>
                </a:highlight>
              </a:rPr>
              <a:t>«la realtà oggettiva delle cose, e si risolve essenzialmente in un accertamento diretto ad individuare, nella realtà delle cose, la sussistenza di determinati elementi, ovvero a conseguire la conoscenza dei fatti, la cui esistenza non sia accertabile o desumibile con certezza dalle risultanze documentali»</a:t>
            </a:r>
            <a:r>
              <a:rPr lang="it-IT" dirty="0"/>
              <a:t>. Si tratta, dunque, di uno strumento istruttorio che mira all'effettuazione di </a:t>
            </a:r>
            <a:r>
              <a:rPr lang="it-IT" b="1" dirty="0"/>
              <a:t>un mero accertamento tecnico di natura non valutativa </a:t>
            </a:r>
            <a:r>
              <a:rPr lang="it-IT" dirty="0"/>
              <a:t>che, però, ha ad oggetto fatti complessi, rispetto ai quali </a:t>
            </a:r>
            <a:r>
              <a:rPr lang="it-IT" b="1" dirty="0"/>
              <a:t>anche l’attività meramente accertativa richiede uno specifico sapere scientifico</a:t>
            </a:r>
            <a:r>
              <a:rPr lang="it-IT" dirty="0"/>
              <a:t>, al quale il giudice fa ricorso in funzione consultiva. </a:t>
            </a:r>
          </a:p>
        </p:txBody>
      </p:sp>
    </p:spTree>
    <p:extLst>
      <p:ext uri="{BB962C8B-B14F-4D97-AF65-F5344CB8AC3E}">
        <p14:creationId xmlns:p14="http://schemas.microsoft.com/office/powerpoint/2010/main" val="172208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012F0-3C92-DAE4-9CC4-693AB3193A01}"/>
              </a:ext>
            </a:extLst>
          </p:cNvPr>
          <p:cNvSpPr>
            <a:spLocks noGrp="1"/>
          </p:cNvSpPr>
          <p:nvPr>
            <p:ph type="title"/>
          </p:nvPr>
        </p:nvSpPr>
        <p:spPr/>
        <p:txBody>
          <a:bodyPr/>
          <a:lstStyle/>
          <a:p>
            <a:r>
              <a:rPr lang="it-IT" dirty="0"/>
              <a:t>… e CTU</a:t>
            </a:r>
          </a:p>
        </p:txBody>
      </p:sp>
      <p:sp>
        <p:nvSpPr>
          <p:cNvPr id="3" name="Segnaposto contenuto 2">
            <a:extLst>
              <a:ext uri="{FF2B5EF4-FFF2-40B4-BE49-F238E27FC236}">
                <a16:creationId xmlns:a16="http://schemas.microsoft.com/office/drawing/2014/main" id="{4AB033FD-7CCC-519F-DE42-D6BC5DDD00D9}"/>
              </a:ext>
            </a:extLst>
          </p:cNvPr>
          <p:cNvSpPr>
            <a:spLocks noGrp="1"/>
          </p:cNvSpPr>
          <p:nvPr>
            <p:ph idx="1"/>
          </p:nvPr>
        </p:nvSpPr>
        <p:spPr>
          <a:xfrm>
            <a:off x="3413760" y="541020"/>
            <a:ext cx="8420100" cy="4914900"/>
          </a:xfrm>
        </p:spPr>
        <p:txBody>
          <a:bodyPr>
            <a:noAutofit/>
          </a:bodyPr>
          <a:lstStyle/>
          <a:p>
            <a:pPr marL="0" marR="0" lvl="0" indent="0" algn="just"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it-IT" b="0" i="0" u="none" strike="noStrike" kern="1200" cap="none" spc="0" normalizeH="0" baseline="0" noProof="0" dirty="0">
                <a:ln>
                  <a:noFill/>
                </a:ln>
                <a:solidFill>
                  <a:srgbClr val="000000">
                    <a:lumMod val="65000"/>
                    <a:lumOff val="35000"/>
                  </a:srgbClr>
                </a:solidFill>
                <a:effectLst/>
                <a:uLnTx/>
                <a:uFillTx/>
                <a:latin typeface="+mj-lt"/>
              </a:rPr>
              <a:t>La consulenza tecnica, invece, disciplinata dal successivo art. 67 cod. proc. </a:t>
            </a:r>
            <a:r>
              <a:rPr kumimoji="0" lang="it-IT" b="0" i="0" u="none" strike="noStrike" kern="1200" cap="none" spc="0" normalizeH="0" baseline="0" noProof="0" dirty="0" err="1">
                <a:ln>
                  <a:noFill/>
                </a:ln>
                <a:solidFill>
                  <a:srgbClr val="000000">
                    <a:lumMod val="65000"/>
                    <a:lumOff val="35000"/>
                  </a:srgbClr>
                </a:solidFill>
                <a:effectLst/>
                <a:uLnTx/>
                <a:uFillTx/>
                <a:latin typeface="+mj-lt"/>
              </a:rPr>
              <a:t>amm</a:t>
            </a:r>
            <a:r>
              <a:rPr kumimoji="0" lang="it-IT" b="0" i="0" u="none" strike="noStrike" kern="1200" cap="none" spc="0" normalizeH="0" baseline="0" noProof="0" dirty="0">
                <a:ln>
                  <a:noFill/>
                </a:ln>
                <a:solidFill>
                  <a:srgbClr val="000000">
                    <a:lumMod val="65000"/>
                    <a:lumOff val="35000"/>
                  </a:srgbClr>
                </a:solidFill>
                <a:effectLst/>
                <a:uLnTx/>
                <a:uFillTx/>
                <a:latin typeface="+mj-lt"/>
              </a:rPr>
              <a:t>., consente al giudice di acquisire un giudizio tecnico ed il consulente </a:t>
            </a:r>
            <a:r>
              <a:rPr kumimoji="0" lang="it-IT" b="0" i="0" u="none" strike="noStrike" kern="1200" cap="none" spc="0" normalizeH="0" baseline="0" noProof="0" dirty="0">
                <a:ln>
                  <a:noFill/>
                </a:ln>
                <a:solidFill>
                  <a:srgbClr val="000000">
                    <a:lumMod val="65000"/>
                    <a:lumOff val="35000"/>
                  </a:srgbClr>
                </a:solidFill>
                <a:effectLst/>
                <a:highlight>
                  <a:srgbClr val="FFFF00"/>
                </a:highlight>
                <a:uLnTx/>
                <a:uFillTx/>
                <a:latin typeface="+mj-lt"/>
              </a:rPr>
              <a:t>non si limita «ad un'attività meramente ricognitiva e circoscritta ad un elemento o fatto specifico ma, utilizzando le proprie specifiche cognizioni tecniche, prende in carico situazioni ed oggetti complessi al fine di elaborare un proprio giudizio, e di conseguenza a rispondere al quesito ritenuto dal giudice utile ai fini del decidere con una soluzione tecnicamente idonea alla stregua di un "giudizio di valore"»</a:t>
            </a:r>
            <a:r>
              <a:rPr kumimoji="0" lang="it-IT" b="0" i="0" u="none" strike="noStrike" kern="1200" cap="none" spc="0" normalizeH="0" baseline="0" noProof="0" dirty="0">
                <a:ln>
                  <a:noFill/>
                </a:ln>
                <a:solidFill>
                  <a:srgbClr val="000000">
                    <a:lumMod val="65000"/>
                    <a:lumOff val="35000"/>
                  </a:srgbClr>
                </a:solidFill>
                <a:effectLst/>
                <a:uLnTx/>
                <a:uFillTx/>
                <a:latin typeface="+mj-lt"/>
              </a:rPr>
              <a:t>. Nell’uno e nell’altro caso, peraltro, così come accade nel giudizio dinanzi al giudice ordinario, è consentito disattendere le conclusioni esposte dal verificatore o dal consulente, purché delle ragioni del dissenso il giudice dia adeguato conto, giacché, </a:t>
            </a:r>
            <a:r>
              <a:rPr kumimoji="0" lang="it-IT" b="0" i="1" u="none" strike="noStrike" kern="1200" cap="none" spc="0" normalizeH="0" baseline="0" noProof="0" dirty="0">
                <a:ln>
                  <a:noFill/>
                </a:ln>
                <a:solidFill>
                  <a:srgbClr val="000000">
                    <a:lumMod val="65000"/>
                    <a:lumOff val="35000"/>
                  </a:srgbClr>
                </a:solidFill>
                <a:effectLst/>
                <a:highlight>
                  <a:srgbClr val="FFFF00"/>
                </a:highlight>
                <a:uLnTx/>
                <a:uFillTx/>
                <a:latin typeface="+mj-lt"/>
              </a:rPr>
              <a:t>come queste Sezioni Unite hanno già affermato, si deve escludere «in modo radicale qualsiasi vincolatività dei giudizi valutativi del verificatore sulla autonomia della cognizione del giudice amministrativo rispetto alle conclusioni assunte in sede di accertamento tecnico»</a:t>
            </a:r>
          </a:p>
        </p:txBody>
      </p:sp>
      <p:sp>
        <p:nvSpPr>
          <p:cNvPr id="4" name="Segnaposto piè di pagina 3">
            <a:extLst>
              <a:ext uri="{FF2B5EF4-FFF2-40B4-BE49-F238E27FC236}">
                <a16:creationId xmlns:a16="http://schemas.microsoft.com/office/drawing/2014/main" id="{953F108C-E0DB-A17E-6B10-B8AA8EB0F719}"/>
              </a:ext>
            </a:extLst>
          </p:cNvPr>
          <p:cNvSpPr>
            <a:spLocks noGrp="1"/>
          </p:cNvSpPr>
          <p:nvPr>
            <p:ph type="ftr" sz="quarter" idx="11"/>
          </p:nvPr>
        </p:nvSpPr>
        <p:spPr>
          <a:xfrm>
            <a:off x="3413760" y="5608320"/>
            <a:ext cx="8260080" cy="1074420"/>
          </a:xfrm>
        </p:spPr>
        <p:txBody>
          <a:bodyPr/>
          <a:lstStyle/>
          <a:p>
            <a:pPr marL="228600" indent="-228600" algn="just">
              <a:buAutoNum type="arabicParenBoth"/>
            </a:pPr>
            <a:r>
              <a:rPr lang="it-IT" sz="1000" dirty="0"/>
              <a:t>Cfr. Cons. Stato, 14 gennaio 2020 n. 330, in LexItalia.it, </a:t>
            </a:r>
            <a:r>
              <a:rPr lang="it-IT" sz="1000" b="0" i="0" u="none" strike="noStrike" baseline="0" dirty="0">
                <a:latin typeface="Arial" panose="020B0604020202020204" pitchFamily="34" charset="0"/>
              </a:rPr>
              <a:t>Cons. Stato, 7 luglio 2021 n. 5169 e Cons. Stato, 25 marzo 2021 n. 2537; Cons. Stato, 19 ottobre 2017 n. 4848</a:t>
            </a:r>
            <a:r>
              <a:rPr lang="it-IT" sz="1000" dirty="0"/>
              <a:t> </a:t>
            </a:r>
            <a:r>
              <a:rPr lang="it-IT" dirty="0">
                <a:hlinkClick r:id="rId2"/>
              </a:rPr>
              <a:t>http://www.lexitalia.it/a/2020/120219</a:t>
            </a:r>
            <a:r>
              <a:rPr lang="it-IT" dirty="0"/>
              <a:t>;</a:t>
            </a:r>
          </a:p>
        </p:txBody>
      </p:sp>
    </p:spTree>
    <p:extLst>
      <p:ext uri="{BB962C8B-B14F-4D97-AF65-F5344CB8AC3E}">
        <p14:creationId xmlns:p14="http://schemas.microsoft.com/office/powerpoint/2010/main" val="61320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8FA86A-ADA5-AE77-4A87-5FAF3BE86866}"/>
              </a:ext>
            </a:extLst>
          </p:cNvPr>
          <p:cNvSpPr>
            <a:spLocks noGrp="1"/>
          </p:cNvSpPr>
          <p:nvPr>
            <p:ph type="title"/>
          </p:nvPr>
        </p:nvSpPr>
        <p:spPr/>
        <p:txBody>
          <a:bodyPr/>
          <a:lstStyle/>
          <a:p>
            <a:r>
              <a:rPr lang="it-IT" dirty="0"/>
              <a:t>Peculiarità (teorica) della verificazione rispetto alla CTU</a:t>
            </a:r>
          </a:p>
        </p:txBody>
      </p:sp>
      <p:sp>
        <p:nvSpPr>
          <p:cNvPr id="3" name="Segnaposto contenuto 2">
            <a:extLst>
              <a:ext uri="{FF2B5EF4-FFF2-40B4-BE49-F238E27FC236}">
                <a16:creationId xmlns:a16="http://schemas.microsoft.com/office/drawing/2014/main" id="{834CEA26-9438-DE90-C120-D1A323ED416D}"/>
              </a:ext>
            </a:extLst>
          </p:cNvPr>
          <p:cNvSpPr>
            <a:spLocks noGrp="1"/>
          </p:cNvSpPr>
          <p:nvPr>
            <p:ph idx="1"/>
          </p:nvPr>
        </p:nvSpPr>
        <p:spPr>
          <a:xfrm>
            <a:off x="3482340" y="182880"/>
            <a:ext cx="8709660" cy="5542140"/>
          </a:xfrm>
        </p:spPr>
        <p:txBody>
          <a:bodyPr>
            <a:normAutofit lnSpcReduction="10000"/>
          </a:bodyPr>
          <a:lstStyle/>
          <a:p>
            <a:pPr marL="0" indent="0">
              <a:buNone/>
            </a:pPr>
            <a:r>
              <a:rPr lang="it-IT" dirty="0"/>
              <a:t>La VERIFICAZIONE è diretta ad appurare la realtà oggettiva delle cose, e si risolve essenzialmente in un accertamento diretto ad individuare, nella realtà delle cose, la sussistenza di determinati elementi, ovvero a conseguire la conoscenza dei fatti, la cui esistenza non sia accertabile o desumibile con certezza dalle risultanze documentali [ Cons. St., III, 25.3.2021 n. 2530].</a:t>
            </a:r>
          </a:p>
          <a:p>
            <a:pPr marL="0" indent="0">
              <a:buNone/>
            </a:pPr>
            <a:r>
              <a:rPr lang="it-IT" kern="100" dirty="0">
                <a:effectLst/>
                <a:latin typeface="+mj-lt"/>
                <a:ea typeface="Aptos" panose="020B0004020202020204" pitchFamily="34" charset="0"/>
                <a:cs typeface="Times New Roman" panose="02020603050405020304" pitchFamily="18" charset="0"/>
              </a:rPr>
              <a:t>Si caratterizza per la sua poliedricità contenutistica potendo consistere </a:t>
            </a:r>
            <a:r>
              <a:rPr lang="it-IT" kern="100" dirty="0">
                <a:effectLst/>
                <a:highlight>
                  <a:srgbClr val="FFFF00"/>
                </a:highlight>
                <a:latin typeface="+mj-lt"/>
                <a:ea typeface="Aptos" panose="020B0004020202020204" pitchFamily="34" charset="0"/>
                <a:cs typeface="Times New Roman" panose="02020603050405020304" pitchFamily="18" charset="0"/>
              </a:rPr>
              <a:t>in attività diverse quali ispezioni, sopralluoghi (vedi un es. risalente di sopralluogo del Collegio nella ord</a:t>
            </a:r>
            <a:r>
              <a:rPr lang="it-IT" kern="100" dirty="0">
                <a:highlight>
                  <a:srgbClr val="FFFF00"/>
                </a:highlight>
                <a:latin typeface="+mj-lt"/>
                <a:ea typeface="Aptos" panose="020B0004020202020204" pitchFamily="34" charset="0"/>
                <a:cs typeface="Times New Roman" panose="02020603050405020304" pitchFamily="18" charset="0"/>
              </a:rPr>
              <a:t>inanza TAR Cagliari n. 102 del 30.7.2007)</a:t>
            </a:r>
            <a:r>
              <a:rPr lang="it-IT" kern="100" dirty="0">
                <a:effectLst/>
                <a:highlight>
                  <a:srgbClr val="FFFF00"/>
                </a:highlight>
                <a:latin typeface="+mj-lt"/>
                <a:ea typeface="Aptos" panose="020B0004020202020204" pitchFamily="34" charset="0"/>
                <a:cs typeface="Times New Roman" panose="02020603050405020304" pitchFamily="18" charset="0"/>
              </a:rPr>
              <a:t>, misurazioni, esperimenti, esami tecnici e qualsiasi altra operazione necessaria a rispondere ai quesiti ordinati dal Giudice.</a:t>
            </a:r>
          </a:p>
          <a:p>
            <a:pPr marL="0" indent="0" algn="just">
              <a:buNone/>
            </a:pPr>
            <a:r>
              <a:rPr lang="it-IT" kern="100" dirty="0">
                <a:latin typeface="+mj-lt"/>
                <a:ea typeface="Aptos" panose="020B0004020202020204" pitchFamily="34" charset="0"/>
                <a:cs typeface="Times New Roman" panose="02020603050405020304" pitchFamily="18" charset="0"/>
              </a:rPr>
              <a:t>Viceversa: la CTU consente:</a:t>
            </a:r>
          </a:p>
          <a:p>
            <a:pPr marL="0" indent="0" algn="just">
              <a:buNone/>
            </a:pPr>
            <a:r>
              <a:rPr lang="it-IT" b="0" i="0" u="none" strike="noStrike" kern="100" baseline="0" dirty="0">
                <a:solidFill>
                  <a:srgbClr val="474747"/>
                </a:solidFill>
                <a:latin typeface="+mj-lt"/>
                <a:cs typeface="Times New Roman" panose="02020603050405020304" pitchFamily="18" charset="0"/>
              </a:rPr>
              <a:t>-</a:t>
            </a:r>
            <a:r>
              <a:rPr lang="it-IT" b="0" i="0" u="none" strike="noStrike" baseline="0" dirty="0">
                <a:solidFill>
                  <a:srgbClr val="474747"/>
                </a:solidFill>
                <a:latin typeface="+mj-lt"/>
              </a:rPr>
              <a:t> di verificare, mediante l’ausilio di un tecnico, la </a:t>
            </a:r>
            <a:r>
              <a:rPr lang="it-IT" b="0" i="0" u="none" strike="noStrike" baseline="0" dirty="0">
                <a:solidFill>
                  <a:srgbClr val="474747"/>
                </a:solidFill>
                <a:highlight>
                  <a:srgbClr val="FFFF00"/>
                </a:highlight>
                <a:latin typeface="+mj-lt"/>
              </a:rPr>
              <a:t>correttezza delle valutazioni tecniche operate dall’amministrazione. Tale più pregnante sindacato trova la sua giustificazione nei principi del giusto processo e dell’effettività della tutela</a:t>
            </a:r>
            <a:r>
              <a:rPr lang="it-IT" b="0" i="0" u="none" strike="noStrike" baseline="0" dirty="0">
                <a:solidFill>
                  <a:srgbClr val="474747"/>
                </a:solidFill>
                <a:latin typeface="+mj-lt"/>
              </a:rPr>
              <a:t> [</a:t>
            </a:r>
            <a:r>
              <a:rPr lang="it-IT" b="0" i="0" u="none" strike="noStrike" baseline="0" dirty="0">
                <a:solidFill>
                  <a:srgbClr val="007AC4"/>
                </a:solidFill>
                <a:latin typeface="+mj-lt"/>
              </a:rPr>
              <a:t>Cons. St., VI, 27.4.2011 n. 2482</a:t>
            </a:r>
            <a:r>
              <a:rPr lang="it-IT" b="0" i="0" u="none" strike="noStrike" baseline="0" dirty="0">
                <a:solidFill>
                  <a:srgbClr val="474747"/>
                </a:solidFill>
                <a:latin typeface="+mj-lt"/>
              </a:rPr>
              <a:t>, in </a:t>
            </a:r>
            <a:r>
              <a:rPr lang="it-IT" b="0" i="1" u="none" strike="noStrike" baseline="0" dirty="0">
                <a:solidFill>
                  <a:srgbClr val="474747"/>
                </a:solidFill>
                <a:latin typeface="+mj-lt"/>
              </a:rPr>
              <a:t>U A </a:t>
            </a:r>
            <a:r>
              <a:rPr lang="it-IT" b="0" i="0" u="none" strike="noStrike" baseline="0" dirty="0">
                <a:solidFill>
                  <a:srgbClr val="474747"/>
                </a:solidFill>
                <a:latin typeface="+mj-lt"/>
              </a:rPr>
              <a:t>2011, 1080; GIOVANNELLI, 1085-1095].</a:t>
            </a:r>
          </a:p>
          <a:p>
            <a:pPr marL="0" indent="0" algn="just">
              <a:buNone/>
            </a:pPr>
            <a:r>
              <a:rPr lang="it-IT" kern="100" dirty="0">
                <a:effectLst/>
                <a:latin typeface="+mj-lt"/>
                <a:ea typeface="Aptos" panose="020B0004020202020204" pitchFamily="34" charset="0"/>
                <a:cs typeface="Times New Roman" panose="02020603050405020304" pitchFamily="18" charset="0"/>
              </a:rPr>
              <a:t>- </a:t>
            </a:r>
            <a:r>
              <a:rPr lang="it-IT" sz="2000" b="0" i="0" u="none" strike="noStrike" baseline="0" dirty="0">
                <a:solidFill>
                  <a:srgbClr val="474747"/>
                </a:solidFill>
                <a:latin typeface="FiraSans-Medium"/>
              </a:rPr>
              <a:t>il pieno e diretto accertamento dei fatti presi in esame dall’amministrazione (CONTROLLO INTRINSECO) , ma non la sostituzione del giudice amministrativo, per il tramite del consulente tecnico, ai giudizi di tipo tecnico formulati dall’amministrazione.</a:t>
            </a:r>
            <a:endParaRPr lang="it-IT" dirty="0"/>
          </a:p>
        </p:txBody>
      </p:sp>
      <p:sp>
        <p:nvSpPr>
          <p:cNvPr id="5" name="Segnaposto piè di pagina 4">
            <a:extLst>
              <a:ext uri="{FF2B5EF4-FFF2-40B4-BE49-F238E27FC236}">
                <a16:creationId xmlns:a16="http://schemas.microsoft.com/office/drawing/2014/main" id="{B16B69B3-BDB0-583B-B92F-E204681A2CA2}"/>
              </a:ext>
            </a:extLst>
          </p:cNvPr>
          <p:cNvSpPr>
            <a:spLocks noGrp="1"/>
          </p:cNvSpPr>
          <p:nvPr>
            <p:ph type="ftr" sz="quarter" idx="11"/>
          </p:nvPr>
        </p:nvSpPr>
        <p:spPr>
          <a:xfrm>
            <a:off x="3482340" y="5725020"/>
            <a:ext cx="7894320" cy="1056780"/>
          </a:xfrm>
        </p:spPr>
        <p:txBody>
          <a:bodyPr/>
          <a:lstStyle/>
          <a:p>
            <a:r>
              <a:rPr lang="it-IT" b="1" dirty="0"/>
              <a:t>Rischio di CTU che si sostituisce alla valutazione dell’Amministrazione titolare del potere di vincolo</a:t>
            </a:r>
            <a:r>
              <a:rPr lang="it-IT" dirty="0"/>
              <a:t>: </a:t>
            </a:r>
            <a:r>
              <a:rPr lang="it-IT" i="1" dirty="0"/>
              <a:t>«Esaminati gli atti di causa e compiuto ogni accertamento ritenuto necessario ai fini della valutazione peritale, compreso eventuale sopralluogo, dica il consulente tecnico d’ufficio, se la dichiarazione di interesse culturale ai sensi dell’art. 10, comma 1, d.lgs. 22 gennaio 2004, n. 42, relativa alla scultura lignea policroma raffigurante la Madonna dell’Incoronata del secolo XIX sita nel Santuario Maria S.S. Incoronata nel Comune di Apricena di cui al decreto </a:t>
            </a:r>
            <a:r>
              <a:rPr lang="it-IT" i="1" dirty="0" err="1"/>
              <a:t>soprintendentizio</a:t>
            </a:r>
            <a:r>
              <a:rPr lang="it-IT" i="1" dirty="0"/>
              <a:t> del 3 agosto 2006, basata sulla relazione storico-artistica del 15 maggio 2006, corrisponda, o meno, ai correnti criteri tecnico-scientifici in materia di tutela storico-artistica» </a:t>
            </a:r>
            <a:r>
              <a:rPr lang="it-IT" dirty="0"/>
              <a:t> (Cons. Stato, VI,  </a:t>
            </a:r>
            <a:r>
              <a:rPr lang="it-IT" dirty="0" err="1"/>
              <a:t>ord</a:t>
            </a:r>
            <a:r>
              <a:rPr lang="it-IT" dirty="0"/>
              <a:t>. 4.2.2014, n. 517</a:t>
            </a:r>
            <a:endParaRPr lang="en-US" dirty="0"/>
          </a:p>
        </p:txBody>
      </p:sp>
    </p:spTree>
    <p:extLst>
      <p:ext uri="{BB962C8B-B14F-4D97-AF65-F5344CB8AC3E}">
        <p14:creationId xmlns:p14="http://schemas.microsoft.com/office/powerpoint/2010/main" val="166647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FE8392-0F20-440D-F244-92151F71F064}"/>
              </a:ext>
            </a:extLst>
          </p:cNvPr>
          <p:cNvSpPr>
            <a:spLocks noGrp="1"/>
          </p:cNvSpPr>
          <p:nvPr>
            <p:ph type="title"/>
          </p:nvPr>
        </p:nvSpPr>
        <p:spPr>
          <a:xfrm>
            <a:off x="252918" y="1123837"/>
            <a:ext cx="3153221" cy="4601183"/>
          </a:xfrm>
        </p:spPr>
        <p:txBody>
          <a:bodyPr/>
          <a:lstStyle/>
          <a:p>
            <a:r>
              <a:rPr lang="it-IT" dirty="0"/>
              <a:t>Tendenza pratica a sovrapporre i due istituti.</a:t>
            </a:r>
            <a:br>
              <a:rPr lang="it-IT" dirty="0"/>
            </a:br>
            <a:r>
              <a:rPr lang="it-IT" dirty="0"/>
              <a:t>Esempi</a:t>
            </a:r>
          </a:p>
        </p:txBody>
      </p:sp>
      <p:sp>
        <p:nvSpPr>
          <p:cNvPr id="3" name="Segnaposto contenuto 2">
            <a:extLst>
              <a:ext uri="{FF2B5EF4-FFF2-40B4-BE49-F238E27FC236}">
                <a16:creationId xmlns:a16="http://schemas.microsoft.com/office/drawing/2014/main" id="{1FECD244-B712-A832-5A76-BB76D93D1B43}"/>
              </a:ext>
            </a:extLst>
          </p:cNvPr>
          <p:cNvSpPr>
            <a:spLocks noGrp="1"/>
          </p:cNvSpPr>
          <p:nvPr>
            <p:ph idx="1"/>
          </p:nvPr>
        </p:nvSpPr>
        <p:spPr>
          <a:xfrm>
            <a:off x="3627120" y="457201"/>
            <a:ext cx="8458200" cy="7101840"/>
          </a:xfrm>
        </p:spPr>
        <p:txBody>
          <a:bodyPr>
            <a:normAutofit/>
          </a:bodyPr>
          <a:lstStyle/>
          <a:p>
            <a:pPr marL="457200" indent="-457200" algn="just">
              <a:buAutoNum type="alphaUcParenR"/>
            </a:pPr>
            <a:r>
              <a:rPr lang="it-IT" dirty="0">
                <a:latin typeface="+mj-lt"/>
              </a:rPr>
              <a:t>Verificazioni «valutative» e B) CTU «percettive»</a:t>
            </a:r>
          </a:p>
          <a:p>
            <a:pPr marL="0" indent="0" algn="just">
              <a:buNone/>
            </a:pPr>
            <a:r>
              <a:rPr lang="it-IT" dirty="0">
                <a:latin typeface="+mj-lt"/>
              </a:rPr>
              <a:t>Sub A) </a:t>
            </a:r>
          </a:p>
          <a:p>
            <a:pPr marL="0" indent="0" algn="just">
              <a:buNone/>
            </a:pPr>
            <a:r>
              <a:rPr lang="it-IT" dirty="0"/>
              <a:t>- ordinanza TAR Reggio Calabria, </a:t>
            </a:r>
            <a:r>
              <a:rPr lang="it-IT" i="0" dirty="0">
                <a:solidFill>
                  <a:srgbClr val="000000"/>
                </a:solidFill>
                <a:effectLst/>
              </a:rPr>
              <a:t>09/12/2019, n. 702 (Verificazione)</a:t>
            </a:r>
          </a:p>
          <a:p>
            <a:pPr marL="0" marR="0" indent="0" algn="just">
              <a:lnSpc>
                <a:spcPts val="2600"/>
              </a:lnSpc>
              <a:spcBef>
                <a:spcPts val="0"/>
              </a:spcBef>
              <a:spcAft>
                <a:spcPts val="0"/>
              </a:spcAft>
              <a:buNone/>
            </a:pPr>
            <a:r>
              <a:rPr lang="it-IT" sz="1800" b="0" i="1" dirty="0">
                <a:solidFill>
                  <a:srgbClr val="000000"/>
                </a:solidFill>
                <a:effectLst/>
                <a:latin typeface="Garamond" panose="02020404030301010803" pitchFamily="18" charset="0"/>
              </a:rPr>
              <a:t>«5. Ritiene il Collegio che, al fine del decidere, sia necessario disporre verificazione sul seguente </a:t>
            </a:r>
            <a:r>
              <a:rPr lang="it-IT" sz="1800" b="0" i="1" dirty="0" err="1">
                <a:solidFill>
                  <a:srgbClr val="000000"/>
                </a:solidFill>
                <a:effectLst/>
                <a:latin typeface="Garamond" panose="02020404030301010803" pitchFamily="18" charset="0"/>
              </a:rPr>
              <a:t>quesito:“letti</a:t>
            </a:r>
            <a:r>
              <a:rPr lang="it-IT" sz="1800" b="0" i="1" dirty="0">
                <a:solidFill>
                  <a:srgbClr val="000000"/>
                </a:solidFill>
                <a:effectLst/>
                <a:latin typeface="Garamond" panose="02020404030301010803" pitchFamily="18" charset="0"/>
              </a:rPr>
              <a:t> gli atti di causa ed effettuata ogni eventuale verifica in loco, descriva la situazione di fatto, anche attraverso documentazione fotografica, precisando se l’estensione del vincolo indiretto apposto con decreto n. 250 del 22 novembre 2012 del Direttore Regionale per i Beni culturali e paesaggistici della Calabria sulle aree di proprietà dei ricorrenti, </a:t>
            </a:r>
            <a:r>
              <a:rPr lang="it-IT" sz="1800" b="0" i="1" dirty="0">
                <a:solidFill>
                  <a:srgbClr val="000000"/>
                </a:solidFill>
                <a:effectLst/>
                <a:highlight>
                  <a:srgbClr val="FFFF00"/>
                </a:highlight>
                <a:latin typeface="Garamond" panose="02020404030301010803" pitchFamily="18" charset="0"/>
              </a:rPr>
              <a:t>nonché la natura e tipologia delle prescrizioni ivi imposte siano proporzionali alle effettive esigenze di protezione del complesso archeologico ubicato sulla collina della </a:t>
            </a:r>
            <a:r>
              <a:rPr lang="it-IT" sz="1800" b="0" i="1" dirty="0" err="1">
                <a:solidFill>
                  <a:srgbClr val="000000"/>
                </a:solidFill>
                <a:effectLst/>
                <a:highlight>
                  <a:srgbClr val="FFFF00"/>
                </a:highlight>
                <a:latin typeface="Garamond" panose="02020404030301010803" pitchFamily="18" charset="0"/>
              </a:rPr>
              <a:t>Passoliera</a:t>
            </a:r>
            <a:r>
              <a:rPr lang="it-IT" sz="1800" b="0" i="1" dirty="0">
                <a:solidFill>
                  <a:srgbClr val="000000"/>
                </a:solidFill>
                <a:effectLst/>
                <a:highlight>
                  <a:srgbClr val="FFFF00"/>
                </a:highlight>
                <a:latin typeface="Garamond" panose="02020404030301010803" pitchFamily="18" charset="0"/>
              </a:rPr>
              <a:t>, in località Arsenale del Comune di Monasterace, dichiarato di notevole interesse storico ed artistico”. </a:t>
            </a:r>
            <a:r>
              <a:rPr lang="it-IT" sz="1800" b="0" i="1" dirty="0">
                <a:solidFill>
                  <a:srgbClr val="000000"/>
                </a:solidFill>
                <a:effectLst/>
                <a:latin typeface="Garamond" panose="02020404030301010803" pitchFamily="18" charset="0"/>
              </a:rPr>
              <a:t>Per tale ragione, ai sensi dell’articolo 66 </a:t>
            </a:r>
            <a:r>
              <a:rPr lang="it-IT" sz="1800" b="0" i="1" dirty="0" err="1">
                <a:solidFill>
                  <a:srgbClr val="000000"/>
                </a:solidFill>
                <a:effectLst/>
                <a:latin typeface="Garamond" panose="02020404030301010803" pitchFamily="18" charset="0"/>
              </a:rPr>
              <a:t>cpa</a:t>
            </a:r>
            <a:r>
              <a:rPr lang="it-IT" sz="1800" b="0" i="1" dirty="0">
                <a:solidFill>
                  <a:srgbClr val="000000"/>
                </a:solidFill>
                <a:effectLst/>
                <a:latin typeface="Garamond" panose="02020404030301010803" pitchFamily="18" charset="0"/>
              </a:rPr>
              <a:t>, nomina quale organismo verificatore, il Direttore della Soprintendenza per i beni culturali e ambientali di Messina, con facoltà di delega ad altro funzionario della stessa Soprintendenza….»</a:t>
            </a:r>
          </a:p>
          <a:p>
            <a:pPr algn="just">
              <a:buFontTx/>
              <a:buChar char="-"/>
            </a:pPr>
            <a:r>
              <a:rPr lang="it-IT" dirty="0">
                <a:latin typeface="+mj-lt"/>
              </a:rPr>
              <a:t>ordinanza TAR Lazio, Sez. I- bis, 06/06/2022, n. 07271 (Verificazione)</a:t>
            </a:r>
          </a:p>
          <a:p>
            <a:pPr marL="0" indent="0" algn="just">
              <a:buNone/>
            </a:pPr>
            <a:r>
              <a:rPr lang="it-IT" sz="1800" dirty="0">
                <a:latin typeface="Garamond" panose="02020404030301010803" pitchFamily="18" charset="0"/>
              </a:rPr>
              <a:t>«</a:t>
            </a:r>
            <a:r>
              <a:rPr lang="it-IT" sz="1800" i="1" dirty="0">
                <a:latin typeface="Garamond" panose="02020404030301010803" pitchFamily="18" charset="0"/>
              </a:rPr>
              <a:t>il Collegio Medico Legale della Difesa </a:t>
            </a:r>
            <a:r>
              <a:rPr lang="it-IT" sz="1800" dirty="0">
                <a:latin typeface="Garamond" panose="02020404030301010803" pitchFamily="18" charset="0"/>
              </a:rPr>
              <a:t>(Verificatore </a:t>
            </a:r>
            <a:r>
              <a:rPr lang="it-IT" sz="1800" dirty="0" err="1">
                <a:latin typeface="Garamond" panose="02020404030301010803" pitchFamily="18" charset="0"/>
              </a:rPr>
              <a:t>ndr</a:t>
            </a:r>
            <a:r>
              <a:rPr lang="it-IT" sz="1800" dirty="0">
                <a:latin typeface="Garamond" panose="02020404030301010803" pitchFamily="18" charset="0"/>
              </a:rPr>
              <a:t>.) </a:t>
            </a:r>
            <a:r>
              <a:rPr lang="it-IT" sz="1800" i="1" dirty="0">
                <a:latin typeface="Garamond" panose="02020404030301010803" pitchFamily="18" charset="0"/>
              </a:rPr>
              <a:t>provvederà ad accertare, conclusivamente, </a:t>
            </a:r>
            <a:r>
              <a:rPr lang="it-IT" sz="1800" i="1" dirty="0">
                <a:highlight>
                  <a:srgbClr val="FFFF00"/>
                </a:highlight>
                <a:latin typeface="Garamond" panose="02020404030301010803" pitchFamily="18" charset="0"/>
              </a:rPr>
              <a:t>se la causa più probabile della malattia invalidante </a:t>
            </a:r>
            <a:r>
              <a:rPr lang="it-IT" sz="1800" dirty="0">
                <a:highlight>
                  <a:srgbClr val="FFFF00"/>
                </a:highlight>
                <a:latin typeface="Garamond" panose="02020404030301010803" pitchFamily="18" charset="0"/>
              </a:rPr>
              <a:t>(mesotelioma pleurico </a:t>
            </a:r>
            <a:r>
              <a:rPr lang="it-IT" sz="1800" dirty="0" err="1">
                <a:highlight>
                  <a:srgbClr val="FFFF00"/>
                </a:highlight>
                <a:latin typeface="Garamond" panose="02020404030301010803" pitchFamily="18" charset="0"/>
              </a:rPr>
              <a:t>ndr</a:t>
            </a:r>
            <a:r>
              <a:rPr lang="it-IT" sz="1800" dirty="0">
                <a:highlight>
                  <a:srgbClr val="FFFF00"/>
                </a:highlight>
                <a:latin typeface="Garamond" panose="02020404030301010803" pitchFamily="18" charset="0"/>
              </a:rPr>
              <a:t>. ) </a:t>
            </a:r>
            <a:r>
              <a:rPr lang="it-IT" sz="1800" i="1" dirty="0">
                <a:highlight>
                  <a:srgbClr val="FFFF00"/>
                </a:highlight>
                <a:latin typeface="Garamond" panose="02020404030301010803" pitchFamily="18" charset="0"/>
              </a:rPr>
              <a:t>e della successiva morte del ricorrente possa ritenersi dipendente (secondo il criterio del “più probabile che non”)  dalle attività di servizio prestate dal ricorrente per la Marina Militare</a:t>
            </a:r>
            <a:r>
              <a:rPr lang="it-IT" sz="1800" i="1" dirty="0">
                <a:latin typeface="Garamond" panose="02020404030301010803" pitchFamily="18" charset="0"/>
              </a:rPr>
              <a:t>, le quali possono aver contribuito, anche in via con-causale, all’insorgenza della grave malattia, manifestatasi a molti anni di distanza dal periodo lavorativo espletato;»</a:t>
            </a:r>
          </a:p>
          <a:p>
            <a:pPr marL="0" indent="0" algn="just">
              <a:buNone/>
            </a:pPr>
            <a:endParaRPr lang="it-IT" dirty="0">
              <a:latin typeface="+mj-lt"/>
            </a:endParaRPr>
          </a:p>
          <a:p>
            <a:pPr marL="0" indent="0" algn="just">
              <a:buNone/>
            </a:pPr>
            <a:endParaRPr lang="it-IT" dirty="0">
              <a:latin typeface="+mj-lt"/>
            </a:endParaRPr>
          </a:p>
        </p:txBody>
      </p:sp>
    </p:spTree>
    <p:extLst>
      <p:ext uri="{BB962C8B-B14F-4D97-AF65-F5344CB8AC3E}">
        <p14:creationId xmlns:p14="http://schemas.microsoft.com/office/powerpoint/2010/main" val="146686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5001E-A804-DB59-3424-3444774639AA}"/>
              </a:ext>
            </a:extLst>
          </p:cNvPr>
          <p:cNvSpPr>
            <a:spLocks noGrp="1"/>
          </p:cNvSpPr>
          <p:nvPr>
            <p:ph type="title"/>
          </p:nvPr>
        </p:nvSpPr>
        <p:spPr/>
        <p:txBody>
          <a:bodyPr/>
          <a:lstStyle/>
          <a:p>
            <a:r>
              <a:rPr lang="it-IT" dirty="0"/>
              <a:t>Confronto </a:t>
            </a:r>
          </a:p>
        </p:txBody>
      </p:sp>
      <p:sp>
        <p:nvSpPr>
          <p:cNvPr id="3" name="Segnaposto contenuto 2">
            <a:extLst>
              <a:ext uri="{FF2B5EF4-FFF2-40B4-BE49-F238E27FC236}">
                <a16:creationId xmlns:a16="http://schemas.microsoft.com/office/drawing/2014/main" id="{F0F6251D-01E8-43DC-6104-88A166AE4B89}"/>
              </a:ext>
            </a:extLst>
          </p:cNvPr>
          <p:cNvSpPr>
            <a:spLocks noGrp="1"/>
          </p:cNvSpPr>
          <p:nvPr>
            <p:ph idx="1"/>
          </p:nvPr>
        </p:nvSpPr>
        <p:spPr>
          <a:xfrm>
            <a:off x="3451860" y="864108"/>
            <a:ext cx="8671560" cy="5993892"/>
          </a:xfrm>
        </p:spPr>
        <p:txBody>
          <a:bodyPr/>
          <a:lstStyle/>
          <a:p>
            <a:pPr marL="0" indent="0">
              <a:buNone/>
            </a:pPr>
            <a:r>
              <a:rPr lang="it-IT" b="1" dirty="0">
                <a:ea typeface="Aptos" panose="020B0004020202020204" pitchFamily="34" charset="0"/>
                <a:cs typeface="Times New Roman" panose="02020603050405020304" pitchFamily="18" charset="0"/>
              </a:rPr>
              <a:t>DIFFERENZE </a:t>
            </a:r>
          </a:p>
          <a:p>
            <a:pPr marL="0" indent="0">
              <a:buNone/>
            </a:pPr>
            <a:r>
              <a:rPr lang="it-IT" dirty="0">
                <a:ea typeface="Aptos" panose="020B0004020202020204" pitchFamily="34" charset="0"/>
                <a:cs typeface="Times New Roman" panose="02020603050405020304" pitchFamily="18" charset="0"/>
              </a:rPr>
              <a:t>P</a:t>
            </a:r>
            <a:r>
              <a:rPr lang="it-IT" sz="2000" dirty="0">
                <a:effectLst/>
                <a:ea typeface="Aptos" panose="020B0004020202020204" pitchFamily="34" charset="0"/>
                <a:cs typeface="Times New Roman" panose="02020603050405020304" pitchFamily="18" charset="0"/>
              </a:rPr>
              <a:t>referenza per la verificazione, ove la norma stabilisce che la c.t.u. va disposta </a:t>
            </a:r>
            <a:r>
              <a:rPr lang="it-IT" sz="2000" b="1" u="sng" dirty="0">
                <a:effectLst/>
                <a:ea typeface="Aptos" panose="020B0004020202020204" pitchFamily="34" charset="0"/>
                <a:cs typeface="Times New Roman" panose="02020603050405020304" pitchFamily="18" charset="0"/>
              </a:rPr>
              <a:t>solo se indispensabile (art. 63, c. 4, e art. 19, c. 1, </a:t>
            </a:r>
            <a:r>
              <a:rPr lang="it-IT" sz="2000" b="1" u="sng" dirty="0" err="1">
                <a:effectLst/>
                <a:ea typeface="Aptos" panose="020B0004020202020204" pitchFamily="34" charset="0"/>
                <a:cs typeface="Times New Roman" panose="02020603050405020304" pitchFamily="18" charset="0"/>
              </a:rPr>
              <a:t>c.p.a</a:t>
            </a:r>
            <a:r>
              <a:rPr lang="it-IT" sz="2000" b="1" u="sng" dirty="0">
                <a:effectLst/>
                <a:ea typeface="Aptos" panose="020B0004020202020204" pitchFamily="34" charset="0"/>
                <a:cs typeface="Times New Roman" panose="02020603050405020304" pitchFamily="18" charset="0"/>
              </a:rPr>
              <a:t>.)</a:t>
            </a:r>
          </a:p>
          <a:p>
            <a:pPr marL="0" indent="0">
              <a:buNone/>
            </a:pPr>
            <a:r>
              <a:rPr lang="it-IT" u="sng" dirty="0">
                <a:ea typeface="Aptos" panose="020B0004020202020204" pitchFamily="34" charset="0"/>
                <a:cs typeface="Times New Roman" panose="02020603050405020304" pitchFamily="18" charset="0"/>
              </a:rPr>
              <a:t>L</a:t>
            </a:r>
            <a:r>
              <a:rPr lang="it-IT" sz="2000" u="sng" dirty="0">
                <a:effectLst/>
                <a:ea typeface="Aptos" panose="020B0004020202020204" pitchFamily="34" charset="0"/>
                <a:cs typeface="Times New Roman" panose="02020603050405020304" pitchFamily="18" charset="0"/>
              </a:rPr>
              <a:t>a verificazione è demandata - non ad un tecnico privato scelto ad personam dal giudice - </a:t>
            </a:r>
            <a:r>
              <a:rPr lang="it-IT" sz="2000" b="1" u="sng" dirty="0">
                <a:effectLst/>
                <a:ea typeface="Aptos" panose="020B0004020202020204" pitchFamily="34" charset="0"/>
                <a:cs typeface="Times New Roman" panose="02020603050405020304" pitchFamily="18" charset="0"/>
              </a:rPr>
              <a:t>ma ad un organismo pubblico scelto nel suo complesso</a:t>
            </a:r>
            <a:r>
              <a:rPr lang="it-IT" sz="2000" u="sng" dirty="0">
                <a:effectLst/>
                <a:ea typeface="Aptos" panose="020B0004020202020204" pitchFamily="34" charset="0"/>
                <a:cs typeface="Times New Roman" panose="02020603050405020304" pitchFamily="18" charset="0"/>
              </a:rPr>
              <a:t>, e il cui preposto può anche delegare l’incarico ad una persona fisica che vi sia incardinata</a:t>
            </a:r>
          </a:p>
          <a:p>
            <a:pPr marL="0" indent="0">
              <a:buNone/>
            </a:pPr>
            <a:r>
              <a:rPr lang="it-IT" u="sng" dirty="0"/>
              <a:t>NON C’E’ un «contatto diretto» tra giudice e verificatore, come invece si verifica tra il giudice e il c.t.u., </a:t>
            </a:r>
            <a:r>
              <a:rPr lang="it-IT" b="1" u="sng" dirty="0"/>
              <a:t>il verificatore non compare davanti al giudice per il conferimento dell’ incarico né vi è prestazione del giuramento </a:t>
            </a:r>
            <a:r>
              <a:rPr lang="it-IT" u="sng" dirty="0"/>
              <a:t>da parte del verificatore.</a:t>
            </a:r>
          </a:p>
          <a:p>
            <a:pPr marL="0" indent="0">
              <a:buNone/>
            </a:pPr>
            <a:r>
              <a:rPr lang="it-IT" b="1" u="sng" dirty="0"/>
              <a:t>ELEMENTI DI CONVERGENZA CON LA CTU:</a:t>
            </a:r>
          </a:p>
          <a:p>
            <a:pPr marL="0" indent="0">
              <a:buNone/>
            </a:pPr>
            <a:r>
              <a:rPr lang="it-IT" dirty="0"/>
              <a:t>Per entrambe: ordinanza necessariamente collegiale per disporre il mezzo di prova</a:t>
            </a:r>
          </a:p>
          <a:p>
            <a:pPr marL="0" indent="0">
              <a:buNone/>
            </a:pPr>
            <a:r>
              <a:rPr lang="it-IT" u="sng" dirty="0"/>
              <a:t>compenso; ricusazione; terzietà (vedi art. 19 comma 2 per entrambi gli istituti)</a:t>
            </a:r>
          </a:p>
          <a:p>
            <a:pPr marL="0" indent="0">
              <a:buNone/>
            </a:pPr>
            <a:r>
              <a:rPr lang="it-IT" dirty="0"/>
              <a:t>Art. 20, comma 2, </a:t>
            </a:r>
            <a:r>
              <a:rPr lang="it-IT" dirty="0" err="1"/>
              <a:t>c.p.a</a:t>
            </a:r>
            <a:r>
              <a:rPr lang="it-IT" dirty="0"/>
              <a:t>. «Il consulente</a:t>
            </a:r>
            <a:r>
              <a:rPr lang="it-IT" b="1" dirty="0"/>
              <a:t>, o il verificatore</a:t>
            </a:r>
            <a:r>
              <a:rPr lang="it-IT" dirty="0"/>
              <a:t>, può essere ricusato dalle parti per i motivi indicati dall’art. 51 del c.p.c.. Della ricusazione conosce il giudice che l’ha nominato» v. art. 192, comma 2 e comma 3, c.p.c.</a:t>
            </a:r>
          </a:p>
        </p:txBody>
      </p:sp>
    </p:spTree>
    <p:extLst>
      <p:ext uri="{BB962C8B-B14F-4D97-AF65-F5344CB8AC3E}">
        <p14:creationId xmlns:p14="http://schemas.microsoft.com/office/powerpoint/2010/main" val="300884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988001-2A72-FED9-7D6B-A98B40E41AA9}"/>
              </a:ext>
            </a:extLst>
          </p:cNvPr>
          <p:cNvSpPr>
            <a:spLocks noGrp="1"/>
          </p:cNvSpPr>
          <p:nvPr>
            <p:ph type="title"/>
          </p:nvPr>
        </p:nvSpPr>
        <p:spPr/>
        <p:txBody>
          <a:bodyPr/>
          <a:lstStyle/>
          <a:p>
            <a:r>
              <a:rPr lang="it-IT" dirty="0"/>
              <a:t>Criticità </a:t>
            </a:r>
          </a:p>
        </p:txBody>
      </p:sp>
      <p:sp>
        <p:nvSpPr>
          <p:cNvPr id="3" name="Segnaposto contenuto 2">
            <a:extLst>
              <a:ext uri="{FF2B5EF4-FFF2-40B4-BE49-F238E27FC236}">
                <a16:creationId xmlns:a16="http://schemas.microsoft.com/office/drawing/2014/main" id="{E47DD92F-D3C3-E1DC-A958-4D30F8CF2B12}"/>
              </a:ext>
            </a:extLst>
          </p:cNvPr>
          <p:cNvSpPr>
            <a:spLocks noGrp="1"/>
          </p:cNvSpPr>
          <p:nvPr>
            <p:ph idx="1"/>
          </p:nvPr>
        </p:nvSpPr>
        <p:spPr>
          <a:xfrm>
            <a:off x="3454400" y="864108"/>
            <a:ext cx="7730068" cy="5120640"/>
          </a:xfrm>
        </p:spPr>
        <p:txBody>
          <a:bodyPr/>
          <a:lstStyle/>
          <a:p>
            <a:r>
              <a:rPr lang="it-IT" dirty="0"/>
              <a:t>Perché la CTU è ammissibile </a:t>
            </a:r>
            <a:r>
              <a:rPr lang="it-IT" b="1" u="sng" dirty="0"/>
              <a:t>solo se indispensabile </a:t>
            </a:r>
            <a:r>
              <a:rPr lang="it-IT" dirty="0"/>
              <a:t>(anche se, va detto, nella prassi applicativa viene disposta in alterativa alla verificazione senza una espressa valutazione sulla sua indispensabilità e infungibilità, rispetto alla verificazione) ?</a:t>
            </a:r>
          </a:p>
          <a:p>
            <a:endParaRPr lang="it-IT" dirty="0"/>
          </a:p>
          <a:p>
            <a:r>
              <a:rPr lang="it-IT" b="1" dirty="0"/>
              <a:t>Perché non è disciplinato (e quindi non è imposto dal codice), nella verificazione, il contradittorio relativo al suo espletamento (mentre vi è una disciplina di dettaglio per la </a:t>
            </a:r>
            <a:r>
              <a:rPr lang="it-IT" b="1" dirty="0" err="1"/>
              <a:t>ctu</a:t>
            </a:r>
            <a:r>
              <a:rPr lang="it-IT" b="1" dirty="0"/>
              <a:t> – ART. 67 C.P.A.)? </a:t>
            </a:r>
            <a:r>
              <a:rPr lang="it-IT" dirty="0"/>
              <a:t>Nella prassi il GA inserisce nella OCI disposizioni atte ad assicurare il contraddittorio che vengono individuate in concreto, in genere mutuandole dalle formule della CTU.</a:t>
            </a:r>
          </a:p>
          <a:p>
            <a:endParaRPr lang="it-IT" dirty="0"/>
          </a:p>
        </p:txBody>
      </p:sp>
    </p:spTree>
    <p:extLst>
      <p:ext uri="{BB962C8B-B14F-4D97-AF65-F5344CB8AC3E}">
        <p14:creationId xmlns:p14="http://schemas.microsoft.com/office/powerpoint/2010/main" val="237520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74924-BDF9-AB15-D087-7D6AE22A3EDB}"/>
              </a:ext>
            </a:extLst>
          </p:cNvPr>
          <p:cNvSpPr>
            <a:spLocks noGrp="1"/>
          </p:cNvSpPr>
          <p:nvPr>
            <p:ph type="title"/>
          </p:nvPr>
        </p:nvSpPr>
        <p:spPr/>
        <p:txBody>
          <a:bodyPr/>
          <a:lstStyle/>
          <a:p>
            <a:r>
              <a:rPr lang="it-IT" dirty="0"/>
              <a:t>QUESTIONE A</a:t>
            </a:r>
            <a:br>
              <a:rPr lang="it-IT" dirty="0"/>
            </a:br>
            <a:r>
              <a:rPr lang="it-IT" dirty="0"/>
              <a:t>Terzietà del Verificatore.</a:t>
            </a:r>
          </a:p>
        </p:txBody>
      </p:sp>
      <p:sp>
        <p:nvSpPr>
          <p:cNvPr id="3" name="Segnaposto contenuto 2">
            <a:extLst>
              <a:ext uri="{FF2B5EF4-FFF2-40B4-BE49-F238E27FC236}">
                <a16:creationId xmlns:a16="http://schemas.microsoft.com/office/drawing/2014/main" id="{7CFAC262-F026-AE5C-5173-53007F173B04}"/>
              </a:ext>
            </a:extLst>
          </p:cNvPr>
          <p:cNvSpPr>
            <a:spLocks noGrp="1"/>
          </p:cNvSpPr>
          <p:nvPr>
            <p:ph idx="1"/>
          </p:nvPr>
        </p:nvSpPr>
        <p:spPr>
          <a:xfrm>
            <a:off x="3451860" y="736600"/>
            <a:ext cx="8333740" cy="5656580"/>
          </a:xfrm>
        </p:spPr>
        <p:txBody>
          <a:bodyPr>
            <a:normAutofit fontScale="92500" lnSpcReduction="20000"/>
          </a:bodyPr>
          <a:lstStyle/>
          <a:p>
            <a:pPr marL="0" indent="0" algn="just">
              <a:buNone/>
            </a:pPr>
            <a:r>
              <a:rPr lang="it-IT" dirty="0"/>
              <a:t>NORME DI RIFERIMENTO</a:t>
            </a:r>
          </a:p>
          <a:p>
            <a:pPr marL="0" indent="0" algn="just">
              <a:buNone/>
            </a:pPr>
            <a:r>
              <a:rPr lang="it-IT" b="1" dirty="0"/>
              <a:t>ART. 19, comma 2, </a:t>
            </a:r>
            <a:r>
              <a:rPr lang="it-IT" b="1" dirty="0" err="1"/>
              <a:t>c.p.a</a:t>
            </a:r>
            <a:r>
              <a:rPr lang="it-IT" dirty="0"/>
              <a:t>.: «…La verificazione è affidata ad un organismo pubblico, </a:t>
            </a:r>
            <a:r>
              <a:rPr lang="it-IT" b="1" dirty="0"/>
              <a:t>estraneo alle parti del giudizio</a:t>
            </a:r>
            <a:r>
              <a:rPr lang="it-IT" dirty="0"/>
              <a:t>, munito di specifiche competenze tecniche»</a:t>
            </a:r>
          </a:p>
          <a:p>
            <a:pPr marL="0" indent="0" algn="just">
              <a:buNone/>
            </a:pPr>
            <a:r>
              <a:rPr lang="it-IT" b="1" dirty="0"/>
              <a:t>Art. 20, comma 2, </a:t>
            </a:r>
            <a:r>
              <a:rPr lang="it-IT" b="1" dirty="0" err="1"/>
              <a:t>c.p.a</a:t>
            </a:r>
            <a:r>
              <a:rPr lang="it-IT" b="1" dirty="0"/>
              <a:t>. </a:t>
            </a:r>
            <a:r>
              <a:rPr lang="it-IT" dirty="0"/>
              <a:t>«Il consulente</a:t>
            </a:r>
            <a:r>
              <a:rPr lang="it-IT" b="1" dirty="0"/>
              <a:t>, o il verificatore</a:t>
            </a:r>
            <a:r>
              <a:rPr lang="it-IT" dirty="0"/>
              <a:t>, può essere ricusato dalle parti per i motivi indicati dall’art. 51 del c.p.c.. Della ricusazione conosce il giudice che l’ha nominato»</a:t>
            </a:r>
          </a:p>
          <a:p>
            <a:pPr marL="0" indent="0" algn="just">
              <a:buNone/>
            </a:pPr>
            <a:r>
              <a:rPr lang="it-IT" b="1" dirty="0"/>
              <a:t>Art. 51, c.p.c. (Astensione del Giudice)</a:t>
            </a:r>
          </a:p>
          <a:p>
            <a:pPr marL="0" indent="0" algn="just">
              <a:buNone/>
            </a:pPr>
            <a:r>
              <a:rPr lang="it-IT" dirty="0"/>
              <a:t>….. N. </a:t>
            </a:r>
            <a:r>
              <a:rPr lang="it-IT" i="1" dirty="0"/>
              <a:t>5) se è tutore, curatore </a:t>
            </a:r>
            <a:r>
              <a:rPr lang="it-IT" i="1" dirty="0">
                <a:hlinkClick r:id="rId2"/>
              </a:rPr>
              <a:t>[c.c. 346, 392]</a:t>
            </a:r>
            <a:r>
              <a:rPr lang="it-IT" i="1" dirty="0"/>
              <a:t>, amministratore di sostegno </a:t>
            </a:r>
            <a:r>
              <a:rPr lang="it-IT" i="1" dirty="0">
                <a:hlinkClick r:id="rId3"/>
              </a:rPr>
              <a:t>[c.c. 404]</a:t>
            </a:r>
            <a:r>
              <a:rPr lang="it-IT" i="1" dirty="0"/>
              <a:t>, procuratore, agente o datore di lavoro di una delle parti; </a:t>
            </a:r>
            <a:r>
              <a:rPr lang="it-IT" b="1" i="1" dirty="0"/>
              <a:t>se, inoltre, è amministratore o gerente di un ente, di un'associazione anche non riconosciuta, di un comitato, di una società o stabilimento che ha interesse nella causa</a:t>
            </a:r>
          </a:p>
          <a:p>
            <a:pPr marL="0" indent="0" algn="just">
              <a:buNone/>
            </a:pPr>
            <a:r>
              <a:rPr lang="it-IT" b="1" dirty="0"/>
              <a:t>Art. 63, comma 2, c.p.c.: «Il consulente può essere ricusato dalle parti per i motivi indicati all’art. 51»</a:t>
            </a:r>
          </a:p>
          <a:p>
            <a:pPr marL="0" indent="0" algn="just">
              <a:buNone/>
            </a:pPr>
            <a:r>
              <a:rPr lang="it-IT" b="1" dirty="0"/>
              <a:t>Art. 192 c.p.c. </a:t>
            </a:r>
          </a:p>
          <a:p>
            <a:pPr marL="0" indent="0">
              <a:buNone/>
            </a:pPr>
            <a:r>
              <a:rPr lang="it-IT" dirty="0"/>
              <a:t>«Il consulente che non ritiene di accettare l'incarico o quello che, obbligato a prestare il suo ufficio, intende astenersi, deve farne denuncia o istanza al giudice che l'ha nominato almeno tre giorni prima dell'udienza di comparizione; nello stesso termine le parti debbono proporre le loro istanze di ricusazione </a:t>
            </a:r>
            <a:r>
              <a:rPr lang="it-IT" dirty="0">
                <a:hlinkClick r:id="rId4"/>
              </a:rPr>
              <a:t>[c.p.c. 63]</a:t>
            </a:r>
            <a:r>
              <a:rPr lang="it-IT" dirty="0"/>
              <a:t>, depositando ricorso al giudice istruttore.</a:t>
            </a:r>
          </a:p>
          <a:p>
            <a:pPr marL="0" indent="0">
              <a:buNone/>
            </a:pPr>
            <a:r>
              <a:rPr lang="it-IT" dirty="0"/>
              <a:t>Questi provvede con ordinanza non impugnabile»</a:t>
            </a:r>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1420492987"/>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{B46CD6A2-C231-41C6-AF1E-DCDC3B9FE3BC}TF5b254a55-10e1-4643-bbf8-937ce7de93d889e235f6-b4de4664186b</Template>
  <TotalTime>1560</TotalTime>
  <Words>4659</Words>
  <Application>Microsoft Office PowerPoint</Application>
  <PresentationFormat>Widescreen</PresentationFormat>
  <Paragraphs>141</Paragraphs>
  <Slides>25</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25</vt:i4>
      </vt:variant>
    </vt:vector>
  </HeadingPairs>
  <TitlesOfParts>
    <vt:vector size="32" baseType="lpstr">
      <vt:lpstr>Aptos</vt:lpstr>
      <vt:lpstr>Arial</vt:lpstr>
      <vt:lpstr>Corbel</vt:lpstr>
      <vt:lpstr>FiraSans-Medium</vt:lpstr>
      <vt:lpstr>Garamond</vt:lpstr>
      <vt:lpstr>Wingdings 2</vt:lpstr>
      <vt:lpstr>Cornice</vt:lpstr>
      <vt:lpstr>Cons. Claudio Vallorani (TAR LAZIO)  IL PRINCIPIO DEL CONTRADDITTORIO NELLA VERIFICAZIONE E NELLA CTU</vt:lpstr>
      <vt:lpstr>Art. 63 c.p.a. Mezzi di prova - il comma 4</vt:lpstr>
      <vt:lpstr>Resta ferma in giurisprudenza la tradizionale distinzione «in astratto» tra Verificazione …..</vt:lpstr>
      <vt:lpstr>… e CTU</vt:lpstr>
      <vt:lpstr>Peculiarità (teorica) della verificazione rispetto alla CTU</vt:lpstr>
      <vt:lpstr>Tendenza pratica a sovrapporre i due istituti. Esempi</vt:lpstr>
      <vt:lpstr>Confronto </vt:lpstr>
      <vt:lpstr>Criticità </vt:lpstr>
      <vt:lpstr>QUESTIONE A Terzietà del Verificatore.</vt:lpstr>
      <vt:lpstr>I TEMPI DELLA RICUSAZIONE DELL’ AUSILIARIO (c.p.c. e c.p.a.)</vt:lpstr>
      <vt:lpstr>Il caso</vt:lpstr>
      <vt:lpstr>Appello </vt:lpstr>
      <vt:lpstr>ESITO DELLA SPECIFICA CENSURA</vt:lpstr>
      <vt:lpstr>Sulla ricusazione  (vedi TAR Catanzaro n. 1883 del 2018) </vt:lpstr>
      <vt:lpstr>Potere di revoca/sostitu-zione a prescindere da formale ricusazione  (art. 196 cpc?)</vt:lpstr>
      <vt:lpstr>QUESTIONE B il contraddittorio nella verificazione  (art. 66 c.p.a.)</vt:lpstr>
      <vt:lpstr>Le OCI di solito danno piena garanzia al contraddittorio</vt:lpstr>
      <vt:lpstr>Termine «di grazia»</vt:lpstr>
      <vt:lpstr>Il contraddittorio postumo sulle risultanze della verificazione </vt:lpstr>
      <vt:lpstr>IL CASO (Tar Napoli, sezione IV, 01/12/2025 N. 07770) </vt:lpstr>
      <vt:lpstr>I QUESITI</vt:lpstr>
      <vt:lpstr>CASO 2 IN TEMA DI DEDOTTA LESIONE DEL CONTRADDITTORIO</vt:lpstr>
      <vt:lpstr>Buona prassi giurisprudenziale che prefigura un contraddittorio «tipo CTU» nella  Verificazione</vt:lpstr>
      <vt:lpstr>Quesito doppio  (i documenti extra fascicolo)</vt:lpstr>
      <vt:lpstr>Grazie per l’attenzione !   [FINE]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VALLORANI Claudio</dc:creator>
  <cp:lastModifiedBy>VALLORANI Claudio</cp:lastModifiedBy>
  <cp:revision>32</cp:revision>
  <dcterms:created xsi:type="dcterms:W3CDTF">2026-06-05T09:19:12Z</dcterms:created>
  <dcterms:modified xsi:type="dcterms:W3CDTF">2026-06-08T14:55:26Z</dcterms:modified>
</cp:coreProperties>
</file>