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66" r:id="rId2"/>
    <p:sldId id="257" r:id="rId3"/>
    <p:sldId id="289" r:id="rId4"/>
    <p:sldId id="290" r:id="rId5"/>
    <p:sldId id="292" r:id="rId6"/>
    <p:sldId id="293" r:id="rId7"/>
    <p:sldId id="291" r:id="rId8"/>
    <p:sldId id="294" r:id="rId9"/>
    <p:sldId id="29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76D2"/>
    <a:srgbClr val="0929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482"/>
    <p:restoredTop sz="91475"/>
  </p:normalViewPr>
  <p:slideViewPr>
    <p:cSldViewPr snapToGrid="0" snapToObjects="1">
      <p:cViewPr varScale="1">
        <p:scale>
          <a:sx n="74" d="100"/>
          <a:sy n="74" d="100"/>
        </p:scale>
        <p:origin x="7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BBDD22-060D-374A-A563-8815B861ED56}" type="datetimeFigureOut">
              <a:rPr lang="it-IT" smtClean="0"/>
              <a:t>10/03/2026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82626F-3D9B-0F44-B72F-5B792507682E}" type="slidenum">
              <a:rPr lang="it-IT" smtClean="0"/>
              <a:t>‹N›</a:t>
            </a:fld>
            <a:endParaRPr lang="it-IT"/>
          </a:p>
        </p:txBody>
      </p:sp>
    </p:spTree>
    <p:extLst>
      <p:ext uri="{BB962C8B-B14F-4D97-AF65-F5344CB8AC3E}">
        <p14:creationId xmlns:p14="http://schemas.microsoft.com/office/powerpoint/2010/main" val="633703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482626F-3D9B-0F44-B72F-5B792507682E}" type="slidenum">
              <a:rPr lang="it-IT" smtClean="0"/>
              <a:t>1</a:t>
            </a:fld>
            <a:endParaRPr lang="it-IT"/>
          </a:p>
        </p:txBody>
      </p:sp>
    </p:spTree>
    <p:extLst>
      <p:ext uri="{BB962C8B-B14F-4D97-AF65-F5344CB8AC3E}">
        <p14:creationId xmlns:p14="http://schemas.microsoft.com/office/powerpoint/2010/main" val="3224122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Move="1" noResize="1" noEditPoints="1" noAdjustHandles="1" noChangeArrowheads="1" noChangeShapeType="1"/>
          </p:cNvSpPr>
          <p:nvPr/>
        </p:nvSpPr>
        <p:spPr>
          <a:xfrm>
            <a:off x="0" y="-1"/>
            <a:ext cx="12191695" cy="489857"/>
          </a:xfrm>
          <a:prstGeom prst="rect">
            <a:avLst/>
          </a:prstGeom>
          <a:solidFill>
            <a:srgbClr val="0A2A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b="1" dirty="0">
              <a:latin typeface="Segoe UI Semibold" panose="020B0702040204020203" pitchFamily="34" charset="0"/>
              <a:cs typeface="Segoe UI Semibold" panose="020B0702040204020203" pitchFamily="34" charset="0"/>
            </a:endParaRPr>
          </a:p>
        </p:txBody>
      </p:sp>
      <p:sp>
        <p:nvSpPr>
          <p:cNvPr id="4" name="TextBox 3"/>
          <p:cNvSpPr txBox="1"/>
          <p:nvPr/>
        </p:nvSpPr>
        <p:spPr>
          <a:xfrm>
            <a:off x="48127" y="936010"/>
            <a:ext cx="12143568" cy="6186309"/>
          </a:xfrm>
          <a:prstGeom prst="rect">
            <a:avLst/>
          </a:prstGeom>
          <a:noFill/>
        </p:spPr>
        <p:txBody>
          <a:bodyPr wrap="square">
            <a:spAutoFit/>
          </a:bodyPr>
          <a:lstStyle/>
          <a:p>
            <a:pPr algn="ctr"/>
            <a:r>
              <a:rPr lang="it-IT" sz="2800" b="1" dirty="0">
                <a:solidFill>
                  <a:srgbClr val="0A2A66"/>
                </a:solidFill>
                <a:latin typeface="Arial"/>
              </a:rPr>
              <a:t>Il concetto di “soggetto fragile”</a:t>
            </a:r>
          </a:p>
          <a:p>
            <a:pPr algn="ctr"/>
            <a:r>
              <a:rPr lang="it-IT" sz="2800" b="1" dirty="0">
                <a:solidFill>
                  <a:srgbClr val="0A2A66"/>
                </a:solidFill>
                <a:latin typeface="Arial"/>
              </a:rPr>
              <a:t>nel contesto dell’ordinamento costituzionale italiano e </a:t>
            </a:r>
          </a:p>
          <a:p>
            <a:pPr algn="ctr"/>
            <a:r>
              <a:rPr lang="it-IT" sz="2800" b="1" dirty="0">
                <a:solidFill>
                  <a:srgbClr val="0A2A66"/>
                </a:solidFill>
                <a:latin typeface="Arial"/>
              </a:rPr>
              <a:t>del diritto sovranazionale</a:t>
            </a:r>
          </a:p>
          <a:p>
            <a:pPr algn="ctr"/>
            <a:endParaRPr lang="it-IT" sz="2800" b="1" dirty="0">
              <a:solidFill>
                <a:srgbClr val="0A2A66"/>
              </a:solidFill>
              <a:latin typeface="Arial"/>
            </a:endParaRPr>
          </a:p>
          <a:p>
            <a:pPr algn="ctr"/>
            <a:endParaRPr lang="it-IT" sz="2800" b="1" dirty="0">
              <a:solidFill>
                <a:srgbClr val="0A2A66"/>
              </a:solidFill>
              <a:latin typeface="Arial"/>
            </a:endParaRPr>
          </a:p>
          <a:p>
            <a:pPr algn="ctr"/>
            <a:endParaRPr lang="it-IT" sz="2800" b="1" dirty="0">
              <a:solidFill>
                <a:srgbClr val="0A2A66"/>
              </a:solidFill>
              <a:latin typeface="Arial"/>
            </a:endParaRPr>
          </a:p>
          <a:p>
            <a:pPr algn="ctr"/>
            <a:endParaRPr lang="it-IT" sz="2800" b="1" dirty="0">
              <a:solidFill>
                <a:srgbClr val="0A2A66"/>
              </a:solidFill>
              <a:latin typeface="Arial"/>
            </a:endParaRPr>
          </a:p>
          <a:p>
            <a:pPr algn="ctr"/>
            <a:r>
              <a:rPr lang="it-IT" sz="2600" b="1" dirty="0">
                <a:solidFill>
                  <a:srgbClr val="0A2A66"/>
                </a:solidFill>
                <a:latin typeface="Arial"/>
              </a:rPr>
              <a:t>Alessandro Candido</a:t>
            </a:r>
          </a:p>
          <a:p>
            <a:pPr algn="ctr"/>
            <a:r>
              <a:rPr lang="it-IT" sz="2300" dirty="0">
                <a:solidFill>
                  <a:srgbClr val="0A2A66"/>
                </a:solidFill>
                <a:latin typeface="Arial"/>
              </a:rPr>
              <a:t>Professore associato di diritto costituzionale e pubblico nell’Università di Milano-Bicocca</a:t>
            </a:r>
          </a:p>
          <a:p>
            <a:pPr algn="ctr" fontAlgn="base"/>
            <a:r>
              <a:rPr lang="it-IT" sz="2300" dirty="0">
                <a:solidFill>
                  <a:srgbClr val="0A2A66"/>
                </a:solidFill>
                <a:latin typeface="Arial"/>
              </a:rPr>
              <a:t>Esperto formatore per il Dipartimento per le politiche in favore delle persone con disabilità</a:t>
            </a:r>
          </a:p>
          <a:p>
            <a:br>
              <a:rPr lang="it-IT" sz="2400" dirty="0"/>
            </a:br>
            <a:endParaRPr lang="it-IT" sz="2400" dirty="0">
              <a:solidFill>
                <a:srgbClr val="0A2A66"/>
              </a:solidFill>
              <a:latin typeface="Arial"/>
            </a:endParaRPr>
          </a:p>
          <a:p>
            <a:pPr algn="ctr"/>
            <a:endParaRPr lang="it-IT" sz="2400" dirty="0">
              <a:solidFill>
                <a:srgbClr val="0A2A66"/>
              </a:solidFill>
              <a:latin typeface="Arial"/>
            </a:endParaRPr>
          </a:p>
          <a:p>
            <a:pPr algn="ctr"/>
            <a:r>
              <a:rPr lang="it-IT" sz="2300" dirty="0">
                <a:solidFill>
                  <a:srgbClr val="0A2A66"/>
                </a:solidFill>
                <a:latin typeface="Arial"/>
              </a:rPr>
              <a:t>Napoli, 12 marzo 2026</a:t>
            </a:r>
          </a:p>
          <a:p>
            <a:pPr algn="ctr"/>
            <a:endParaRPr lang="it-IT" sz="3200" b="1" dirty="0">
              <a:solidFill>
                <a:srgbClr val="0A2A66"/>
              </a:solidFill>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31520" y="274319"/>
            <a:ext cx="10607040" cy="5913829"/>
          </a:xfrm>
          <a:prstGeom prst="rect">
            <a:avLst/>
          </a:prstGeom>
          <a:noFill/>
        </p:spPr>
        <p:txBody>
          <a:bodyPr wrap="square">
            <a:normAutofit/>
          </a:bodyPr>
          <a:lstStyle/>
          <a:p>
            <a:pPr algn="ctr"/>
            <a:r>
              <a:rPr lang="it-IT" sz="2600" b="1" dirty="0">
                <a:solidFill>
                  <a:srgbClr val="0A2A66"/>
                </a:solidFill>
                <a:latin typeface="Arial"/>
              </a:rPr>
              <a:t>La fragilità come categoria giuridica emergente</a:t>
            </a:r>
          </a:p>
          <a:p>
            <a:pPr algn="just"/>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Una categoria interpretativa trasversale</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Comprende una pluralità di situazioni accomunate da una condizione di vulnerabilità strutturale, caratterizzata da una ridotta capacità di autodeterminazione o da una maggiore esposizione al rischio di esclusione sociale</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Nel contesto della fragilità confluisce “</a:t>
            </a:r>
            <a:r>
              <a:rPr lang="it-IT" sz="2400" i="1" dirty="0">
                <a:solidFill>
                  <a:srgbClr val="000000"/>
                </a:solidFill>
                <a:latin typeface="Arial"/>
              </a:rPr>
              <a:t>un complesso di valori che attingono ai fondamentali motivi ispiratori del disegno costituzionale</a:t>
            </a:r>
            <a:r>
              <a:rPr lang="it-IT" sz="2400" dirty="0">
                <a:solidFill>
                  <a:srgbClr val="000000"/>
                </a:solidFill>
                <a:latin typeface="Arial"/>
              </a:rPr>
              <a:t>” (Corte cost., n. 42/2024)</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La centralità del Giudice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31520" y="274319"/>
            <a:ext cx="10607040" cy="5913829"/>
          </a:xfrm>
          <a:prstGeom prst="rect">
            <a:avLst/>
          </a:prstGeom>
          <a:noFill/>
        </p:spPr>
        <p:txBody>
          <a:bodyPr wrap="square">
            <a:normAutofit/>
          </a:bodyPr>
          <a:lstStyle/>
          <a:p>
            <a:pPr algn="ctr"/>
            <a:r>
              <a:rPr lang="it-IT" sz="2600" b="1" dirty="0">
                <a:solidFill>
                  <a:srgbClr val="0A2A66"/>
                </a:solidFill>
                <a:latin typeface="Arial"/>
              </a:rPr>
              <a:t>Il fondamento costituzionale della tutela del soggetto fragile </a:t>
            </a:r>
          </a:p>
          <a:p>
            <a:pPr algn="ctr"/>
            <a:r>
              <a:rPr lang="it-IT" sz="2600" b="1" dirty="0">
                <a:solidFill>
                  <a:srgbClr val="0A2A66"/>
                </a:solidFill>
                <a:latin typeface="Arial"/>
              </a:rPr>
              <a:t>Gli artt. 2-3 Cost.</a:t>
            </a:r>
          </a:p>
          <a:p>
            <a:pPr algn="ctr"/>
            <a:endParaRPr lang="it-IT" sz="2400" b="1" dirty="0">
              <a:solidFill>
                <a:srgbClr val="000000"/>
              </a:solidFill>
              <a:latin typeface="Arial"/>
            </a:endParaRPr>
          </a:p>
          <a:p>
            <a:pPr algn="just"/>
            <a:endParaRPr lang="it-IT" sz="2400" dirty="0">
              <a:solidFill>
                <a:srgbClr val="000000"/>
              </a:solidFill>
              <a:latin typeface="Arial"/>
            </a:endParaRPr>
          </a:p>
          <a:p>
            <a:pPr marL="342900" indent="-342900" algn="just">
              <a:buFontTx/>
              <a:buChar char="-"/>
            </a:pPr>
            <a:r>
              <a:rPr lang="it-IT" sz="1800" dirty="0">
                <a:effectLst/>
                <a:latin typeface="Times New Roman" panose="02020603050405020304" pitchFamily="18" charset="0"/>
                <a:ea typeface="Aptos" panose="020B0004020202020204" pitchFamily="34" charset="0"/>
              </a:rPr>
              <a:t>“</a:t>
            </a:r>
            <a:r>
              <a:rPr lang="it-IT" sz="2400" i="1" dirty="0">
                <a:solidFill>
                  <a:srgbClr val="000000"/>
                </a:solidFill>
                <a:latin typeface="Arial"/>
              </a:rPr>
              <a:t>le relazioni umane, specie di tipo familiare, sono fattori determinanti per il pieno sviluppo e la tutela effettiva delle persone più fragili</a:t>
            </a:r>
            <a:r>
              <a:rPr lang="it-IT" sz="2400" dirty="0">
                <a:solidFill>
                  <a:srgbClr val="000000"/>
                </a:solidFill>
                <a:latin typeface="Arial"/>
              </a:rPr>
              <a:t>” (Corte cost., n. 18/2020)</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una tutela effettiva dei soggetti più deboli richiede la continuità delle relazioni costitutive della personalità umana (Corte cost., n. 203/2013)</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il diritto della persona con disabilità di ricevere assistenza nell’ambito della propria comunità di vita costituisce uno dei fulcri del sistema di protezione predisposto dal legislatore (Corte cost., n. 232/2018)</a:t>
            </a:r>
          </a:p>
        </p:txBody>
      </p:sp>
    </p:spTree>
    <p:extLst>
      <p:ext uri="{BB962C8B-B14F-4D97-AF65-F5344CB8AC3E}">
        <p14:creationId xmlns:p14="http://schemas.microsoft.com/office/powerpoint/2010/main" val="1251009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31520" y="274319"/>
            <a:ext cx="10607040" cy="5913829"/>
          </a:xfrm>
          <a:prstGeom prst="rect">
            <a:avLst/>
          </a:prstGeom>
          <a:noFill/>
        </p:spPr>
        <p:txBody>
          <a:bodyPr wrap="square">
            <a:normAutofit fontScale="92500"/>
          </a:bodyPr>
          <a:lstStyle/>
          <a:p>
            <a:pPr algn="ctr"/>
            <a:r>
              <a:rPr lang="it-IT" sz="2800" b="1" dirty="0">
                <a:solidFill>
                  <a:srgbClr val="0A2A66"/>
                </a:solidFill>
                <a:latin typeface="Arial"/>
              </a:rPr>
              <a:t>Il fondamento costituzionale della tutela del soggetto fragile </a:t>
            </a:r>
          </a:p>
          <a:p>
            <a:pPr algn="ctr"/>
            <a:r>
              <a:rPr lang="it-IT" sz="2800" b="1" dirty="0">
                <a:solidFill>
                  <a:srgbClr val="0A2A66"/>
                </a:solidFill>
                <a:latin typeface="Arial"/>
              </a:rPr>
              <a:t>L’art. 32 Cost.</a:t>
            </a:r>
          </a:p>
          <a:p>
            <a:pPr algn="ctr"/>
            <a:endParaRPr lang="it-IT" sz="2400" b="1" dirty="0">
              <a:solidFill>
                <a:srgbClr val="000000"/>
              </a:solidFill>
              <a:latin typeface="Arial"/>
            </a:endParaRPr>
          </a:p>
          <a:p>
            <a:pPr marL="342900" indent="-342900" algn="just">
              <a:buFontTx/>
              <a:buChar char="-"/>
            </a:pPr>
            <a:r>
              <a:rPr lang="it-IT" sz="2400" dirty="0">
                <a:solidFill>
                  <a:srgbClr val="000000"/>
                </a:solidFill>
                <a:latin typeface="Arial"/>
              </a:rPr>
              <a:t>è “</a:t>
            </a:r>
            <a:r>
              <a:rPr lang="it-IT" sz="2400" i="1" dirty="0">
                <a:solidFill>
                  <a:srgbClr val="000000"/>
                </a:solidFill>
                <a:latin typeface="Arial"/>
              </a:rPr>
              <a:t>la garanzia dei diritti incomprimibili a incidere sul bilancio, e non l’equilibrio di questo a condizionarne la doverosa erogazione</a:t>
            </a:r>
            <a:r>
              <a:rPr lang="it-IT" sz="2400" dirty="0">
                <a:solidFill>
                  <a:srgbClr val="000000"/>
                </a:solidFill>
                <a:latin typeface="Arial"/>
              </a:rPr>
              <a:t>” (Corte cost., n. 275/2016)</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il diritto alla salute psico-fisica della persona con necessità di sostegno intensivo costituisce diritto fondamentale incomprimibile (Corte cost., n. 197/2025)</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a:t>
            </a:r>
            <a:r>
              <a:rPr lang="it-IT" sz="2400" i="1" dirty="0">
                <a:solidFill>
                  <a:srgbClr val="000000"/>
                </a:solidFill>
                <a:latin typeface="Arial"/>
              </a:rPr>
              <a:t>il diritto alla salute vergato nella Carta costituzionale non implica un incondizionato diritto ad un complesso di prestazioni liberamente individuate come appropriate dall’interessato, bensì transita per un ineludibile momento di esercizio della discrezionalità tecnica attraverso la quale l’Amministrazione sanitaria elabora il piano trattamentale o terapeutico ritenuto più adatto secondo la migliore scienza ed esperienza disponibili al momento</a:t>
            </a:r>
            <a:r>
              <a:rPr lang="it-IT" sz="2400" dirty="0">
                <a:solidFill>
                  <a:srgbClr val="000000"/>
                </a:solidFill>
                <a:latin typeface="Arial"/>
              </a:rPr>
              <a:t>” (Cons. Stato, n. 6785/2024)</a:t>
            </a:r>
          </a:p>
        </p:txBody>
      </p:sp>
    </p:spTree>
    <p:extLst>
      <p:ext uri="{BB962C8B-B14F-4D97-AF65-F5344CB8AC3E}">
        <p14:creationId xmlns:p14="http://schemas.microsoft.com/office/powerpoint/2010/main" val="2767950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31520" y="274319"/>
            <a:ext cx="10607040" cy="5913829"/>
          </a:xfrm>
          <a:prstGeom prst="rect">
            <a:avLst/>
          </a:prstGeom>
          <a:noFill/>
        </p:spPr>
        <p:txBody>
          <a:bodyPr wrap="square">
            <a:normAutofit lnSpcReduction="10000"/>
          </a:bodyPr>
          <a:lstStyle/>
          <a:p>
            <a:pPr algn="ctr"/>
            <a:r>
              <a:rPr lang="it-IT" sz="2600" b="1" dirty="0">
                <a:solidFill>
                  <a:srgbClr val="0A2A66"/>
                </a:solidFill>
                <a:latin typeface="Arial"/>
              </a:rPr>
              <a:t>Il fondamento costituzionale della tutela del soggetto fragile </a:t>
            </a:r>
          </a:p>
          <a:p>
            <a:pPr algn="ctr"/>
            <a:r>
              <a:rPr lang="it-IT" sz="2600" b="1" dirty="0">
                <a:solidFill>
                  <a:srgbClr val="0A2A66"/>
                </a:solidFill>
                <a:latin typeface="Arial"/>
              </a:rPr>
              <a:t>L’art. 38 Cost.</a:t>
            </a:r>
          </a:p>
          <a:p>
            <a:pPr algn="ctr"/>
            <a:endParaRPr lang="it-IT" sz="2400" b="1" dirty="0">
              <a:solidFill>
                <a:srgbClr val="000000"/>
              </a:solidFill>
              <a:latin typeface="Arial"/>
            </a:endParaRPr>
          </a:p>
          <a:p>
            <a:pPr marL="342900" indent="-342900" algn="just">
              <a:buFontTx/>
              <a:buChar char="-"/>
            </a:pPr>
            <a:r>
              <a:rPr lang="it-IT" sz="2400" dirty="0">
                <a:solidFill>
                  <a:srgbClr val="000000"/>
                </a:solidFill>
                <a:latin typeface="Arial"/>
              </a:rPr>
              <a:t>le prestazioni assistenziali rappresentano una componente fondamentale del sistema di garanzie costituzionali destinate a tutelare le persone che si trovano in condizioni di particolare bisogno (Corte cost., </a:t>
            </a:r>
            <a:r>
              <a:rPr lang="it-IT" sz="2400" dirty="0" err="1">
                <a:solidFill>
                  <a:srgbClr val="000000"/>
                </a:solidFill>
                <a:latin typeface="Arial"/>
              </a:rPr>
              <a:t>nn</a:t>
            </a:r>
            <a:r>
              <a:rPr lang="it-IT" sz="2400" dirty="0">
                <a:solidFill>
                  <a:srgbClr val="000000"/>
                </a:solidFill>
                <a:latin typeface="Arial"/>
              </a:rPr>
              <a:t>. 432/2005, 10/2010)</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la tutela delle persone in condizioni di fragilità richiede un sistema di interventi coordinati, capace di assicurare un’effettiva integrazione tra servizi sociali e servizi sanitari (Corte cost., </a:t>
            </a:r>
            <a:r>
              <a:rPr lang="it-IT" sz="2400" dirty="0" err="1">
                <a:solidFill>
                  <a:srgbClr val="000000"/>
                </a:solidFill>
                <a:latin typeface="Arial"/>
              </a:rPr>
              <a:t>nn</a:t>
            </a:r>
            <a:r>
              <a:rPr lang="it-IT" sz="2400" dirty="0">
                <a:solidFill>
                  <a:srgbClr val="000000"/>
                </a:solidFill>
                <a:latin typeface="Arial"/>
              </a:rPr>
              <a:t>. 296/2012 e 36/2013)</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il “</a:t>
            </a:r>
            <a:r>
              <a:rPr lang="it-IT" sz="2400" i="1" dirty="0">
                <a:solidFill>
                  <a:srgbClr val="000000"/>
                </a:solidFill>
                <a:latin typeface="Arial"/>
              </a:rPr>
              <a:t>grido di dolore</a:t>
            </a:r>
            <a:r>
              <a:rPr lang="it-IT" sz="2400" dirty="0">
                <a:solidFill>
                  <a:srgbClr val="000000"/>
                </a:solidFill>
                <a:latin typeface="Arial"/>
              </a:rPr>
              <a:t>” (Cons. Stato, n. 2501/2016) proveniente da numerose situazioni sostanziali bisognose di ausilio; </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esercizio dei diritti fondamentali </a:t>
            </a:r>
            <a:r>
              <a:rPr lang="it-IT" sz="2400" i="1" dirty="0">
                <a:solidFill>
                  <a:srgbClr val="000000"/>
                </a:solidFill>
                <a:latin typeface="Arial"/>
              </a:rPr>
              <a:t>vs</a:t>
            </a:r>
            <a:r>
              <a:rPr lang="it-IT" sz="2400" dirty="0">
                <a:solidFill>
                  <a:srgbClr val="000000"/>
                </a:solidFill>
                <a:latin typeface="Arial"/>
              </a:rPr>
              <a:t> scarsità di risorse (ad es., Cons. Stato, </a:t>
            </a:r>
            <a:r>
              <a:rPr lang="it-IT" sz="2400" dirty="0" err="1">
                <a:solidFill>
                  <a:srgbClr val="000000"/>
                </a:solidFill>
                <a:latin typeface="Arial"/>
              </a:rPr>
              <a:t>nn</a:t>
            </a:r>
            <a:r>
              <a:rPr lang="it-IT" sz="2400" dirty="0">
                <a:solidFill>
                  <a:srgbClr val="000000"/>
                </a:solidFill>
                <a:latin typeface="Arial"/>
              </a:rPr>
              <a:t>. 7089/2024, 10560/2023, 3393/2017, 2023/2017)</a:t>
            </a:r>
          </a:p>
        </p:txBody>
      </p:sp>
    </p:spTree>
    <p:extLst>
      <p:ext uri="{BB962C8B-B14F-4D97-AF65-F5344CB8AC3E}">
        <p14:creationId xmlns:p14="http://schemas.microsoft.com/office/powerpoint/2010/main" val="3223937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31520" y="274319"/>
            <a:ext cx="10607040" cy="5913829"/>
          </a:xfrm>
          <a:prstGeom prst="rect">
            <a:avLst/>
          </a:prstGeom>
          <a:noFill/>
        </p:spPr>
        <p:txBody>
          <a:bodyPr wrap="square">
            <a:normAutofit fontScale="92500"/>
          </a:bodyPr>
          <a:lstStyle/>
          <a:p>
            <a:pPr algn="ctr"/>
            <a:r>
              <a:rPr lang="it-IT" sz="2800" b="1" dirty="0">
                <a:solidFill>
                  <a:srgbClr val="0A2A66"/>
                </a:solidFill>
                <a:latin typeface="Arial"/>
              </a:rPr>
              <a:t>La dimensione sovranazionale</a:t>
            </a:r>
          </a:p>
          <a:p>
            <a:pPr algn="ctr"/>
            <a:r>
              <a:rPr lang="it-IT" sz="2800" b="1" dirty="0">
                <a:solidFill>
                  <a:srgbClr val="0A2A66"/>
                </a:solidFill>
                <a:latin typeface="Arial"/>
              </a:rPr>
              <a:t>La Convenzione ONU sui diritti delle persone con disabilità</a:t>
            </a:r>
          </a:p>
          <a:p>
            <a:pPr algn="ctr"/>
            <a:endParaRPr lang="it-IT" sz="2400" b="1" dirty="0">
              <a:solidFill>
                <a:srgbClr val="000000"/>
              </a:solidFill>
              <a:latin typeface="Arial"/>
            </a:endParaRPr>
          </a:p>
          <a:p>
            <a:pPr marL="342900" indent="-342900" algn="just">
              <a:buFontTx/>
              <a:buChar char="-"/>
            </a:pPr>
            <a:r>
              <a:rPr lang="it-IT" sz="2400" dirty="0">
                <a:solidFill>
                  <a:srgbClr val="000000"/>
                </a:solidFill>
                <a:latin typeface="Arial"/>
              </a:rPr>
              <a:t>art. 1: le persone con disabilità comprendono “</a:t>
            </a:r>
            <a:r>
              <a:rPr lang="it-IT" sz="2400" i="1" dirty="0">
                <a:solidFill>
                  <a:srgbClr val="000000"/>
                </a:solidFill>
                <a:latin typeface="Arial"/>
              </a:rPr>
              <a:t>coloro che presentano durature menomazioni fisiche, mentali, intellettive o sensoriali che, in interazione con barriere di diversa natura, possono ostacolare la loro piena ed effettiva partecipazione alla società su base di uguaglianza con gli altri</a:t>
            </a:r>
            <a:r>
              <a:rPr lang="it-IT" sz="2400" dirty="0">
                <a:solidFill>
                  <a:srgbClr val="000000"/>
                </a:solidFill>
                <a:latin typeface="Arial"/>
              </a:rPr>
              <a:t>” </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la Convenzione ONU quale parametro rilevante per l’interpretazione delle norme interne relative alla tutela delle persone con disabilità (Corte cost., </a:t>
            </a:r>
            <a:r>
              <a:rPr lang="it-IT" sz="2400" dirty="0" err="1">
                <a:solidFill>
                  <a:srgbClr val="000000"/>
                </a:solidFill>
                <a:latin typeface="Arial"/>
              </a:rPr>
              <a:t>nn</a:t>
            </a:r>
            <a:r>
              <a:rPr lang="it-IT" sz="2400" dirty="0">
                <a:solidFill>
                  <a:srgbClr val="000000"/>
                </a:solidFill>
                <a:latin typeface="Arial"/>
              </a:rPr>
              <a:t>. 80/2010, 275/2016, 83/2019) </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con la Convenzione “</a:t>
            </a:r>
            <a:r>
              <a:rPr lang="it-IT" sz="2400" i="1" dirty="0">
                <a:solidFill>
                  <a:srgbClr val="000000"/>
                </a:solidFill>
                <a:latin typeface="Arial"/>
              </a:rPr>
              <a:t>non si è pertanto inteso riconoscere nuovi diritti alle persone con disabilità, ma piuttosto garantire che queste ultime possano godere di tutti quelli che sono riconosciuti agli altri cittadini, confermando in loro favore i principi fondamentali in tema di riconoscimento delle pari opportunità e della non discriminazione</a:t>
            </a:r>
            <a:r>
              <a:rPr lang="it-IT" sz="2400" dirty="0">
                <a:solidFill>
                  <a:srgbClr val="000000"/>
                </a:solidFill>
                <a:latin typeface="Arial"/>
              </a:rPr>
              <a:t>” (Cons. Stato, n. 8798/2022)</a:t>
            </a:r>
          </a:p>
          <a:p>
            <a:pPr marL="342900" indent="-342900" algn="just">
              <a:buFontTx/>
              <a:buChar char="-"/>
            </a:pPr>
            <a:endParaRPr lang="it-IT" sz="2400" dirty="0">
              <a:solidFill>
                <a:srgbClr val="000000"/>
              </a:solidFill>
              <a:latin typeface="Arial"/>
            </a:endParaRPr>
          </a:p>
        </p:txBody>
      </p:sp>
    </p:spTree>
    <p:extLst>
      <p:ext uri="{BB962C8B-B14F-4D97-AF65-F5344CB8AC3E}">
        <p14:creationId xmlns:p14="http://schemas.microsoft.com/office/powerpoint/2010/main" val="1497412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31520" y="274319"/>
            <a:ext cx="10607040" cy="6240781"/>
          </a:xfrm>
          <a:prstGeom prst="rect">
            <a:avLst/>
          </a:prstGeom>
          <a:noFill/>
        </p:spPr>
        <p:txBody>
          <a:bodyPr wrap="square">
            <a:normAutofit fontScale="92500" lnSpcReduction="20000"/>
          </a:bodyPr>
          <a:lstStyle/>
          <a:p>
            <a:pPr algn="ctr"/>
            <a:r>
              <a:rPr lang="it-IT" sz="2800" b="1" dirty="0">
                <a:solidFill>
                  <a:srgbClr val="0A2A66"/>
                </a:solidFill>
                <a:latin typeface="Arial"/>
              </a:rPr>
              <a:t>La dimensione sovranazionale</a:t>
            </a:r>
          </a:p>
          <a:p>
            <a:pPr algn="ctr"/>
            <a:r>
              <a:rPr lang="it-IT" sz="2800" b="1" dirty="0">
                <a:solidFill>
                  <a:srgbClr val="0A2A66"/>
                </a:solidFill>
                <a:latin typeface="Arial"/>
              </a:rPr>
              <a:t>La Convenzione ONU sui diritti delle persone con disabilità</a:t>
            </a:r>
          </a:p>
          <a:p>
            <a:pPr algn="ctr"/>
            <a:endParaRPr lang="it-IT" sz="2400" b="1" dirty="0">
              <a:solidFill>
                <a:srgbClr val="000000"/>
              </a:solidFill>
              <a:latin typeface="Arial"/>
            </a:endParaRPr>
          </a:p>
          <a:p>
            <a:pPr marL="342900" indent="-342900" algn="just">
              <a:buFontTx/>
              <a:buChar char="-"/>
            </a:pPr>
            <a:r>
              <a:rPr lang="it-IT" sz="2400" dirty="0">
                <a:solidFill>
                  <a:srgbClr val="000000"/>
                </a:solidFill>
                <a:latin typeface="Arial"/>
              </a:rPr>
              <a:t>dal modello medico al modello </a:t>
            </a:r>
            <a:r>
              <a:rPr lang="it-IT" sz="2400" dirty="0" err="1">
                <a:solidFill>
                  <a:srgbClr val="000000"/>
                </a:solidFill>
                <a:latin typeface="Arial"/>
              </a:rPr>
              <a:t>bio</a:t>
            </a:r>
            <a:r>
              <a:rPr lang="it-IT" sz="2400" dirty="0">
                <a:solidFill>
                  <a:srgbClr val="000000"/>
                </a:solidFill>
                <a:latin typeface="Arial"/>
              </a:rPr>
              <a:t>-psico-sociale</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il principio dell’accomodamento ragionevole (art. 2): </a:t>
            </a:r>
            <a:r>
              <a:rPr lang="it-IT" sz="2400" i="1" dirty="0">
                <a:solidFill>
                  <a:srgbClr val="000000"/>
                </a:solidFill>
                <a:latin typeface="Arial"/>
              </a:rPr>
              <a:t>ex </a:t>
            </a:r>
            <a:r>
              <a:rPr lang="it-IT" sz="2400" i="1" dirty="0" err="1">
                <a:solidFill>
                  <a:srgbClr val="000000"/>
                </a:solidFill>
                <a:latin typeface="Arial"/>
              </a:rPr>
              <a:t>plurimis</a:t>
            </a:r>
            <a:r>
              <a:rPr lang="it-IT" sz="2400" dirty="0">
                <a:solidFill>
                  <a:srgbClr val="000000"/>
                </a:solidFill>
                <a:latin typeface="Arial"/>
              </a:rPr>
              <a:t>, cfr. Corte di giustizia, cause riunite C-335/11 e C-337/11, HK </a:t>
            </a:r>
            <a:r>
              <a:rPr lang="it-IT" sz="2400" dirty="0" err="1">
                <a:solidFill>
                  <a:srgbClr val="000000"/>
                </a:solidFill>
                <a:latin typeface="Arial"/>
              </a:rPr>
              <a:t>Danmark</a:t>
            </a:r>
            <a:r>
              <a:rPr lang="it-IT" sz="2400" dirty="0">
                <a:solidFill>
                  <a:srgbClr val="000000"/>
                </a:solidFill>
                <a:latin typeface="Arial"/>
              </a:rPr>
              <a:t>, 11 aprile 2013; Corte di giustizia, causa C-354/13, </a:t>
            </a:r>
            <a:r>
              <a:rPr lang="it-IT" sz="2400" dirty="0" err="1">
                <a:solidFill>
                  <a:srgbClr val="000000"/>
                </a:solidFill>
                <a:latin typeface="Arial"/>
              </a:rPr>
              <a:t>Kaltoft</a:t>
            </a:r>
            <a:r>
              <a:rPr lang="it-IT" sz="2400" dirty="0">
                <a:solidFill>
                  <a:srgbClr val="000000"/>
                </a:solidFill>
                <a:latin typeface="Arial"/>
              </a:rPr>
              <a:t>, 18 dicembre 2014; Corte di giustizia, causa C-395/15, </a:t>
            </a:r>
            <a:r>
              <a:rPr lang="it-IT" sz="2400" dirty="0" err="1">
                <a:solidFill>
                  <a:srgbClr val="000000"/>
                </a:solidFill>
                <a:latin typeface="Arial"/>
              </a:rPr>
              <a:t>Daouidi</a:t>
            </a:r>
            <a:r>
              <a:rPr lang="it-IT" sz="2400" dirty="0">
                <a:solidFill>
                  <a:srgbClr val="000000"/>
                </a:solidFill>
                <a:latin typeface="Arial"/>
              </a:rPr>
              <a:t>, 1° dicembre 2016)</a:t>
            </a:r>
          </a:p>
          <a:p>
            <a:pPr marL="342900" indent="-342900" algn="just">
              <a:buFontTx/>
              <a:buChar char="-"/>
            </a:pPr>
            <a:endParaRPr lang="it-IT" sz="2400" dirty="0">
              <a:solidFill>
                <a:srgbClr val="000000"/>
              </a:solidFill>
              <a:latin typeface="Arial"/>
            </a:endParaRPr>
          </a:p>
          <a:p>
            <a:pPr marL="342900" indent="-342900" algn="just">
              <a:buFontTx/>
              <a:buChar char="-"/>
            </a:pPr>
            <a:r>
              <a:rPr lang="it-IT" sz="2400" dirty="0">
                <a:solidFill>
                  <a:srgbClr val="000000"/>
                </a:solidFill>
                <a:latin typeface="Arial"/>
              </a:rPr>
              <a:t>l’obiettivo è consentire alla persona con disabilità “</a:t>
            </a:r>
            <a:r>
              <a:rPr lang="it-IT" sz="2400" i="1" dirty="0">
                <a:solidFill>
                  <a:srgbClr val="000000"/>
                </a:solidFill>
                <a:latin typeface="Arial"/>
              </a:rPr>
              <a:t>una vita dignitosa coerentemente con il principio di proporzionalità, che impone di realizzare l’interesse generale gravando il singolo del minor sacrificio possibile</a:t>
            </a:r>
            <a:r>
              <a:rPr lang="it-IT" sz="2400" dirty="0">
                <a:solidFill>
                  <a:srgbClr val="000000"/>
                </a:solidFill>
                <a:latin typeface="Arial"/>
              </a:rPr>
              <a:t>” (Cons. Stato, n. 2295/2022). Al contempo, “</a:t>
            </a:r>
            <a:r>
              <a:rPr lang="it-IT" sz="2400" i="1" dirty="0">
                <a:solidFill>
                  <a:srgbClr val="000000"/>
                </a:solidFill>
                <a:latin typeface="Arial"/>
              </a:rPr>
              <a:t>il prudente contemperamento dell’indefettibile diritto fondamentale del disabile alle necessarie misure di inclusione scolastica con i vincoli di finanza pubblica si atteggia a paradigmatica concretizzazione di tale nozione di matrice convenzionale, non potendo mai esigersi in capo all’autorità pubblica che l’apprestamento di tali misure solidaristiche comportino oneri insopportabilmente sproporzionati o eccessivi, tali da mettere a rischio la copertura finanziaria di queste politiche nel medio-lungo periodo</a:t>
            </a:r>
            <a:r>
              <a:rPr lang="it-IT" sz="2400" dirty="0">
                <a:solidFill>
                  <a:srgbClr val="000000"/>
                </a:solidFill>
                <a:latin typeface="Arial"/>
              </a:rPr>
              <a:t>” (Cons. Stato, n. 7089/2024)</a:t>
            </a:r>
          </a:p>
          <a:p>
            <a:pPr marL="342900" indent="-342900" algn="just">
              <a:buFontTx/>
              <a:buChar char="-"/>
            </a:pPr>
            <a:endParaRPr lang="it-IT" sz="2400" dirty="0">
              <a:solidFill>
                <a:srgbClr val="000000"/>
              </a:solidFill>
              <a:latin typeface="Arial"/>
            </a:endParaRPr>
          </a:p>
        </p:txBody>
      </p:sp>
    </p:spTree>
    <p:extLst>
      <p:ext uri="{BB962C8B-B14F-4D97-AF65-F5344CB8AC3E}">
        <p14:creationId xmlns:p14="http://schemas.microsoft.com/office/powerpoint/2010/main" val="1706593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31520" y="274319"/>
            <a:ext cx="10607040" cy="5913829"/>
          </a:xfrm>
          <a:prstGeom prst="rect">
            <a:avLst/>
          </a:prstGeom>
          <a:noFill/>
        </p:spPr>
        <p:txBody>
          <a:bodyPr wrap="square">
            <a:normAutofit/>
          </a:bodyPr>
          <a:lstStyle/>
          <a:p>
            <a:pPr algn="ctr"/>
            <a:r>
              <a:rPr lang="it-IT" sz="2600" b="1" dirty="0">
                <a:solidFill>
                  <a:srgbClr val="0A2A66"/>
                </a:solidFill>
                <a:latin typeface="Arial"/>
              </a:rPr>
              <a:t>Il d.lgs. n. 62/2024 e il nuovo sistema di tutela</a:t>
            </a:r>
          </a:p>
          <a:p>
            <a:pPr algn="ctr"/>
            <a:endParaRPr lang="it-IT" sz="2400" b="1" dirty="0">
              <a:solidFill>
                <a:srgbClr val="000000"/>
              </a:solidFill>
              <a:latin typeface="Arial"/>
            </a:endParaRPr>
          </a:p>
          <a:p>
            <a:pPr marL="342900" indent="-342900" algn="just">
              <a:buFontTx/>
              <a:buChar char="-"/>
            </a:pPr>
            <a:r>
              <a:rPr lang="it-IT" sz="2200" dirty="0">
                <a:solidFill>
                  <a:srgbClr val="000000"/>
                </a:solidFill>
                <a:latin typeface="Arial"/>
              </a:rPr>
              <a:t>la rivoluzione terminologica operata dalla riforma: dall’handicap alla condizione di disabilità; dall’handicappato alla persona con disabilità; dalla gravità della patologia all’intensità dei sostegni</a:t>
            </a:r>
          </a:p>
          <a:p>
            <a:pPr marL="342900" indent="-342900" algn="just">
              <a:buFontTx/>
              <a:buChar char="-"/>
            </a:pPr>
            <a:endParaRPr lang="it-IT" sz="2200" dirty="0">
              <a:solidFill>
                <a:srgbClr val="000000"/>
              </a:solidFill>
              <a:latin typeface="Arial"/>
            </a:endParaRPr>
          </a:p>
          <a:p>
            <a:pPr marL="342900" indent="-342900" algn="just">
              <a:buFontTx/>
              <a:buChar char="-"/>
            </a:pPr>
            <a:r>
              <a:rPr lang="it-IT" sz="2200" dirty="0">
                <a:solidFill>
                  <a:srgbClr val="000000"/>
                </a:solidFill>
                <a:latin typeface="Arial"/>
              </a:rPr>
              <a:t>“</a:t>
            </a:r>
            <a:r>
              <a:rPr lang="it-IT" sz="2200" i="1" dirty="0">
                <a:solidFill>
                  <a:srgbClr val="000000"/>
                </a:solidFill>
                <a:latin typeface="Arial"/>
              </a:rPr>
              <a:t>È persona con disabilità chi presenta durature compromissioni fisiche, mentali, intellettive o sensoriali che, in interazione con barriere di diversa natura, possono ostacolare la piena ed effettiva partecipazione nei diversi contesti di vita su base di uguaglianza con gli altri, accertate all'esito della valutazione di base</a:t>
            </a:r>
            <a:r>
              <a:rPr lang="it-IT" sz="2200" dirty="0">
                <a:solidFill>
                  <a:srgbClr val="000000"/>
                </a:solidFill>
                <a:latin typeface="Arial"/>
              </a:rPr>
              <a:t>”</a:t>
            </a:r>
          </a:p>
          <a:p>
            <a:pPr marL="342900" indent="-342900" algn="just">
              <a:buFontTx/>
              <a:buChar char="-"/>
            </a:pPr>
            <a:endParaRPr lang="it-IT" sz="2200" dirty="0">
              <a:solidFill>
                <a:srgbClr val="000000"/>
              </a:solidFill>
              <a:latin typeface="Arial"/>
            </a:endParaRPr>
          </a:p>
          <a:p>
            <a:pPr marL="342900" indent="-342900" algn="just">
              <a:buFontTx/>
              <a:buChar char="-"/>
            </a:pPr>
            <a:r>
              <a:rPr lang="it-IT" sz="2200" dirty="0">
                <a:solidFill>
                  <a:srgbClr val="000000"/>
                </a:solidFill>
                <a:latin typeface="Arial"/>
              </a:rPr>
              <a:t>un modello unitario di accertamento e di presa in carico della persona con disabilità</a:t>
            </a:r>
          </a:p>
          <a:p>
            <a:pPr marL="342900" indent="-342900" algn="just">
              <a:buFontTx/>
              <a:buChar char="-"/>
            </a:pPr>
            <a:endParaRPr lang="it-IT" sz="2200" dirty="0">
              <a:solidFill>
                <a:srgbClr val="000000"/>
              </a:solidFill>
              <a:latin typeface="Arial"/>
            </a:endParaRPr>
          </a:p>
          <a:p>
            <a:pPr marL="342900" indent="-342900" algn="just">
              <a:buFontTx/>
              <a:buChar char="-"/>
            </a:pPr>
            <a:r>
              <a:rPr lang="it-IT" sz="2200" dirty="0">
                <a:solidFill>
                  <a:srgbClr val="000000"/>
                </a:solidFill>
                <a:latin typeface="Arial"/>
              </a:rPr>
              <a:t>il sistema di valutazione multidimensionale</a:t>
            </a:r>
          </a:p>
          <a:p>
            <a:pPr marL="342900" indent="-342900" algn="just">
              <a:buFontTx/>
              <a:buChar char="-"/>
            </a:pPr>
            <a:endParaRPr lang="it-IT" sz="2200" dirty="0">
              <a:solidFill>
                <a:srgbClr val="000000"/>
              </a:solidFill>
              <a:latin typeface="Arial"/>
            </a:endParaRPr>
          </a:p>
          <a:p>
            <a:pPr marL="342900" indent="-342900" algn="just">
              <a:buFontTx/>
              <a:buChar char="-"/>
            </a:pPr>
            <a:r>
              <a:rPr lang="it-IT" sz="2200" dirty="0">
                <a:solidFill>
                  <a:srgbClr val="000000"/>
                </a:solidFill>
                <a:latin typeface="Arial"/>
              </a:rPr>
              <a:t>il progetto di vita individuale, personalizzato e partecipato</a:t>
            </a:r>
          </a:p>
          <a:p>
            <a:pPr marL="342900" indent="-342900" algn="just">
              <a:buFontTx/>
              <a:buChar char="-"/>
            </a:pPr>
            <a:endParaRPr lang="it-IT" sz="2200" dirty="0">
              <a:solidFill>
                <a:srgbClr val="000000"/>
              </a:solidFill>
              <a:latin typeface="Arial"/>
            </a:endParaRPr>
          </a:p>
          <a:p>
            <a:pPr marL="342900" indent="-342900" algn="just">
              <a:buFontTx/>
              <a:buChar char="-"/>
            </a:pPr>
            <a:endParaRPr lang="it-IT" sz="2200" dirty="0">
              <a:solidFill>
                <a:srgbClr val="000000"/>
              </a:solidFill>
              <a:latin typeface="Arial"/>
            </a:endParaRPr>
          </a:p>
        </p:txBody>
      </p:sp>
    </p:spTree>
    <p:extLst>
      <p:ext uri="{BB962C8B-B14F-4D97-AF65-F5344CB8AC3E}">
        <p14:creationId xmlns:p14="http://schemas.microsoft.com/office/powerpoint/2010/main" val="1141220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31520" y="274319"/>
            <a:ext cx="10607040" cy="5913829"/>
          </a:xfrm>
          <a:prstGeom prst="rect">
            <a:avLst/>
          </a:prstGeom>
          <a:noFill/>
        </p:spPr>
        <p:txBody>
          <a:bodyPr wrap="square">
            <a:normAutofit/>
          </a:bodyPr>
          <a:lstStyle/>
          <a:p>
            <a:pPr algn="ctr"/>
            <a:r>
              <a:rPr lang="it-IT" sz="2600" b="1" dirty="0">
                <a:solidFill>
                  <a:srgbClr val="0A2A66"/>
                </a:solidFill>
                <a:latin typeface="Arial"/>
              </a:rPr>
              <a:t>Alcune conclusioni</a:t>
            </a:r>
          </a:p>
          <a:p>
            <a:pPr algn="ctr"/>
            <a:endParaRPr lang="it-IT" sz="2400" b="1" dirty="0">
              <a:solidFill>
                <a:srgbClr val="000000"/>
              </a:solidFill>
              <a:latin typeface="Arial"/>
            </a:endParaRPr>
          </a:p>
          <a:p>
            <a:pPr algn="ctr"/>
            <a:endParaRPr lang="it-IT" sz="2400" b="1" dirty="0">
              <a:solidFill>
                <a:srgbClr val="000000"/>
              </a:solidFill>
              <a:latin typeface="Arial"/>
            </a:endParaRPr>
          </a:p>
          <a:p>
            <a:pPr marL="342900" indent="-342900" algn="just">
              <a:buFontTx/>
              <a:buChar char="-"/>
            </a:pPr>
            <a:r>
              <a:rPr lang="it-IT" sz="2200" dirty="0">
                <a:solidFill>
                  <a:srgbClr val="000000"/>
                </a:solidFill>
                <a:latin typeface="Arial"/>
              </a:rPr>
              <a:t>il tema della fragilità mette in luce, più di ogni altro ambito, la dimensione concreta dei diritti fondamentali</a:t>
            </a:r>
          </a:p>
          <a:p>
            <a:pPr marL="342900" indent="-342900" algn="just">
              <a:buFontTx/>
              <a:buChar char="-"/>
            </a:pPr>
            <a:endParaRPr lang="it-IT" sz="2200" dirty="0">
              <a:solidFill>
                <a:srgbClr val="000000"/>
              </a:solidFill>
              <a:latin typeface="Arial"/>
            </a:endParaRPr>
          </a:p>
          <a:p>
            <a:pPr marL="342900" indent="-342900" algn="just">
              <a:buFontTx/>
              <a:buChar char="-"/>
            </a:pPr>
            <a:r>
              <a:rPr lang="it-IT" sz="2200" dirty="0">
                <a:solidFill>
                  <a:srgbClr val="000000"/>
                </a:solidFill>
                <a:latin typeface="Arial"/>
              </a:rPr>
              <a:t>la definizione e l’attuazione dei livelli essenziali costituiscono una condizione indispensabile per evitare che le differenze organizzative tra i sistemi regionali si traducano in disuguaglianze nell’accesso ai diritti fondamentali</a:t>
            </a:r>
          </a:p>
          <a:p>
            <a:pPr marL="342900" indent="-342900" algn="just">
              <a:buFontTx/>
              <a:buChar char="-"/>
            </a:pPr>
            <a:endParaRPr lang="it-IT" sz="2200" dirty="0">
              <a:solidFill>
                <a:srgbClr val="000000"/>
              </a:solidFill>
              <a:latin typeface="Arial"/>
            </a:endParaRPr>
          </a:p>
          <a:p>
            <a:pPr marL="342900" indent="-342900" algn="just">
              <a:buFontTx/>
              <a:buChar char="-"/>
            </a:pPr>
            <a:r>
              <a:rPr lang="it-IT" sz="2200" dirty="0">
                <a:solidFill>
                  <a:srgbClr val="000000"/>
                </a:solidFill>
                <a:latin typeface="Arial"/>
              </a:rPr>
              <a:t>le controversie relative alla definizione del progetto di vita, all’accesso ai servizi e alla determinazione delle prestazioni sono tra gli ambiti in cui il dialogo tra amministrazione e giurisdizione appare destinato ad assumere un’importanza sempre maggiore.</a:t>
            </a:r>
          </a:p>
          <a:p>
            <a:pPr marL="342900" indent="-342900" algn="just">
              <a:buFontTx/>
              <a:buChar char="-"/>
            </a:pPr>
            <a:endParaRPr lang="it-IT" sz="2200" dirty="0">
              <a:solidFill>
                <a:srgbClr val="000000"/>
              </a:solidFill>
              <a:latin typeface="Arial"/>
            </a:endParaRPr>
          </a:p>
          <a:p>
            <a:pPr marL="342900" indent="-342900" algn="just">
              <a:buFontTx/>
              <a:buChar char="-"/>
            </a:pPr>
            <a:endParaRPr lang="it-IT" sz="2200" dirty="0">
              <a:solidFill>
                <a:srgbClr val="000000"/>
              </a:solidFill>
              <a:latin typeface="Arial"/>
            </a:endParaRPr>
          </a:p>
        </p:txBody>
      </p:sp>
    </p:spTree>
    <p:extLst>
      <p:ext uri="{BB962C8B-B14F-4D97-AF65-F5344CB8AC3E}">
        <p14:creationId xmlns:p14="http://schemas.microsoft.com/office/powerpoint/2010/main" val="3836791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208</TotalTime>
  <Words>1061</Words>
  <Application>Microsoft Office PowerPoint</Application>
  <PresentationFormat>Widescreen</PresentationFormat>
  <Paragraphs>85</Paragraphs>
  <Slides>9</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9</vt:i4>
      </vt:variant>
    </vt:vector>
  </HeadingPairs>
  <TitlesOfParts>
    <vt:vector size="15" baseType="lpstr">
      <vt:lpstr>Aptos</vt:lpstr>
      <vt:lpstr>Arial</vt:lpstr>
      <vt:lpstr>Calibri</vt:lpstr>
      <vt:lpstr>Segoe UI Semibold</vt:lpstr>
      <vt:lpstr>Times New Roman</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alessandro.candido@unimib.it</cp:lastModifiedBy>
  <cp:revision>15</cp:revision>
  <dcterms:created xsi:type="dcterms:W3CDTF">2013-01-27T09:14:16Z</dcterms:created>
  <dcterms:modified xsi:type="dcterms:W3CDTF">2026-03-10T20:38:56Z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097a60d-5525-435b-8989-8eb48ac0c8cd_Enabled">
    <vt:lpwstr>true</vt:lpwstr>
  </property>
  <property fmtid="{D5CDD505-2E9C-101B-9397-08002B2CF9AE}" pid="3" name="MSIP_Label_5097a60d-5525-435b-8989-8eb48ac0c8cd_SetDate">
    <vt:lpwstr>2025-10-31T10:13:52Z</vt:lpwstr>
  </property>
  <property fmtid="{D5CDD505-2E9C-101B-9397-08002B2CF9AE}" pid="4" name="MSIP_Label_5097a60d-5525-435b-8989-8eb48ac0c8cd_Method">
    <vt:lpwstr>Standard</vt:lpwstr>
  </property>
  <property fmtid="{D5CDD505-2E9C-101B-9397-08002B2CF9AE}" pid="5" name="MSIP_Label_5097a60d-5525-435b-8989-8eb48ac0c8cd_Name">
    <vt:lpwstr>defa4170-0d19-0005-0004-bc88714345d2</vt:lpwstr>
  </property>
  <property fmtid="{D5CDD505-2E9C-101B-9397-08002B2CF9AE}" pid="6" name="MSIP_Label_5097a60d-5525-435b-8989-8eb48ac0c8cd_SiteId">
    <vt:lpwstr>3e90938b-8b27-4762-b4e8-006a8127a119</vt:lpwstr>
  </property>
  <property fmtid="{D5CDD505-2E9C-101B-9397-08002B2CF9AE}" pid="7" name="MSIP_Label_5097a60d-5525-435b-8989-8eb48ac0c8cd_ActionId">
    <vt:lpwstr>3b1359ea-0848-4653-9cd0-354910ff3752</vt:lpwstr>
  </property>
  <property fmtid="{D5CDD505-2E9C-101B-9397-08002B2CF9AE}" pid="8" name="MSIP_Label_5097a60d-5525-435b-8989-8eb48ac0c8cd_ContentBits">
    <vt:lpwstr>0</vt:lpwstr>
  </property>
  <property fmtid="{D5CDD505-2E9C-101B-9397-08002B2CF9AE}" pid="9" name="MSIP_Label_5097a60d-5525-435b-8989-8eb48ac0c8cd_Tag">
    <vt:lpwstr>10, 3, 0, 1</vt:lpwstr>
  </property>
</Properties>
</file>