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9" r:id="rId3"/>
    <p:sldId id="262" r:id="rId4"/>
    <p:sldId id="280" r:id="rId5"/>
    <p:sldId id="281" r:id="rId6"/>
    <p:sldId id="263" r:id="rId7"/>
    <p:sldId id="277" r:id="rId8"/>
    <p:sldId id="264" r:id="rId9"/>
    <p:sldId id="266" r:id="rId10"/>
    <p:sldId id="265" r:id="rId11"/>
    <p:sldId id="282" r:id="rId12"/>
    <p:sldId id="283" r:id="rId13"/>
    <p:sldId id="270" r:id="rId14"/>
    <p:sldId id="268" r:id="rId15"/>
    <p:sldId id="285" r:id="rId16"/>
    <p:sldId id="286" r:id="rId17"/>
    <p:sldId id="257" r:id="rId18"/>
    <p:sldId id="269" r:id="rId19"/>
    <p:sldId id="271" r:id="rId20"/>
    <p:sldId id="272" r:id="rId21"/>
    <p:sldId id="273" r:id="rId22"/>
    <p:sldId id="258" r:id="rId23"/>
    <p:sldId id="260" r:id="rId24"/>
    <p:sldId id="259" r:id="rId25"/>
    <p:sldId id="287" r:id="rId26"/>
    <p:sldId id="288" r:id="rId27"/>
    <p:sldId id="274" r:id="rId28"/>
    <p:sldId id="289"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A5C58D09-4607-4951-8800-6F7FDAEEDC8D}">
          <p14:sldIdLst>
            <p14:sldId id="256"/>
            <p14:sldId id="279"/>
            <p14:sldId id="262"/>
            <p14:sldId id="280"/>
            <p14:sldId id="281"/>
            <p14:sldId id="263"/>
            <p14:sldId id="277"/>
            <p14:sldId id="264"/>
            <p14:sldId id="266"/>
            <p14:sldId id="265"/>
            <p14:sldId id="282"/>
            <p14:sldId id="283"/>
            <p14:sldId id="270"/>
            <p14:sldId id="268"/>
            <p14:sldId id="285"/>
            <p14:sldId id="286"/>
            <p14:sldId id="257"/>
            <p14:sldId id="269"/>
            <p14:sldId id="271"/>
            <p14:sldId id="272"/>
            <p14:sldId id="273"/>
            <p14:sldId id="258"/>
            <p14:sldId id="260"/>
            <p14:sldId id="259"/>
            <p14:sldId id="287"/>
            <p14:sldId id="288"/>
            <p14:sldId id="274"/>
            <p14:sldId id="289"/>
          </p14:sldIdLst>
        </p14:section>
      </p14:sectionLst>
    </p:ext>
    <p:ext uri="{EFAFB233-063F-42B5-8137-9DF3F51BA10A}">
      <p15:sldGuideLst xmlns:p15="http://schemas.microsoft.com/office/powerpoint/2012/main">
        <p15:guide id="1" orient="horz" pos="238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4660"/>
  </p:normalViewPr>
  <p:slideViewPr>
    <p:cSldViewPr snapToGrid="0" showGuides="1">
      <p:cViewPr varScale="1">
        <p:scale>
          <a:sx n="78" d="100"/>
          <a:sy n="78" d="100"/>
        </p:scale>
        <p:origin x="898" y="62"/>
      </p:cViewPr>
      <p:guideLst>
        <p:guide orient="horz" pos="238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9/27/2026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EF9174A-A4C6-BCB0-D279-DF8E762C8CFF}"/>
              </a:ext>
            </a:extLst>
          </p:cNvPr>
          <p:cNvSpPr>
            <a:spLocks noGrp="1"/>
          </p:cNvSpPr>
          <p:nvPr>
            <p:ph type="ctrTitle"/>
          </p:nvPr>
        </p:nvSpPr>
        <p:spPr/>
        <p:txBody>
          <a:bodyPr>
            <a:normAutofit/>
          </a:bodyPr>
          <a:lstStyle/>
          <a:p>
            <a:r>
              <a:rPr lang="it-IT" sz="2800" dirty="0"/>
              <a:t>Le c.d. aree idonee all’installazione di impianti FER: disciplina e questioni interpretative</a:t>
            </a:r>
          </a:p>
        </p:txBody>
      </p:sp>
      <p:sp>
        <p:nvSpPr>
          <p:cNvPr id="3" name="Sottotitolo 2">
            <a:extLst>
              <a:ext uri="{FF2B5EF4-FFF2-40B4-BE49-F238E27FC236}">
                <a16:creationId xmlns:a16="http://schemas.microsoft.com/office/drawing/2014/main" id="{6ABB86FE-58C7-04A1-0EC5-981583758632}"/>
              </a:ext>
            </a:extLst>
          </p:cNvPr>
          <p:cNvSpPr>
            <a:spLocks noGrp="1"/>
          </p:cNvSpPr>
          <p:nvPr>
            <p:ph type="subTitle" idx="1"/>
          </p:nvPr>
        </p:nvSpPr>
        <p:spPr/>
        <p:txBody>
          <a:bodyPr/>
          <a:lstStyle/>
          <a:p>
            <a:r>
              <a:rPr lang="it-IT" dirty="0"/>
              <a:t>A cura della dottoressa Roberta Ravasio,</a:t>
            </a:r>
          </a:p>
          <a:p>
            <a:r>
              <a:rPr lang="it-IT" dirty="0"/>
              <a:t>Bari, 25.09.2026</a:t>
            </a:r>
          </a:p>
        </p:txBody>
      </p:sp>
    </p:spTree>
    <p:extLst>
      <p:ext uri="{BB962C8B-B14F-4D97-AF65-F5344CB8AC3E}">
        <p14:creationId xmlns:p14="http://schemas.microsoft.com/office/powerpoint/2010/main" val="1746760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F060DF8-04C2-FF5A-3D91-48EFD9D52BF5}"/>
              </a:ext>
            </a:extLst>
          </p:cNvPr>
          <p:cNvSpPr/>
          <p:nvPr/>
        </p:nvSpPr>
        <p:spPr>
          <a:xfrm>
            <a:off x="1494504" y="530942"/>
            <a:ext cx="4395019" cy="8652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ORIGINI DELLE «ZONE IDONEE» IN ITALIA</a:t>
            </a:r>
          </a:p>
        </p:txBody>
      </p:sp>
      <p:sp>
        <p:nvSpPr>
          <p:cNvPr id="3" name="Rettangolo 2">
            <a:extLst>
              <a:ext uri="{FF2B5EF4-FFF2-40B4-BE49-F238E27FC236}">
                <a16:creationId xmlns:a16="http://schemas.microsoft.com/office/drawing/2014/main" id="{36EC45DB-EA32-BA43-FCB7-CED88F6D89E4}"/>
              </a:ext>
            </a:extLst>
          </p:cNvPr>
          <p:cNvSpPr/>
          <p:nvPr/>
        </p:nvSpPr>
        <p:spPr>
          <a:xfrm>
            <a:off x="1415845" y="1717203"/>
            <a:ext cx="4326193" cy="10028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solidFill>
                  <a:schemeClr val="tx1"/>
                </a:solidFill>
              </a:rPr>
              <a:t>ART. 12 DEL D. L.VO 387/2003</a:t>
            </a:r>
          </a:p>
        </p:txBody>
      </p:sp>
      <p:sp>
        <p:nvSpPr>
          <p:cNvPr id="4" name="Rettangolo 3">
            <a:extLst>
              <a:ext uri="{FF2B5EF4-FFF2-40B4-BE49-F238E27FC236}">
                <a16:creationId xmlns:a16="http://schemas.microsoft.com/office/drawing/2014/main" id="{B3DE2C1C-9B54-49BA-0654-B82FD31E4D4C}"/>
              </a:ext>
            </a:extLst>
          </p:cNvPr>
          <p:cNvSpPr/>
          <p:nvPr/>
        </p:nvSpPr>
        <p:spPr>
          <a:xfrm>
            <a:off x="4427958" y="1101213"/>
            <a:ext cx="45719" cy="457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64BB1E2D-CA14-A8FD-16BF-CAC3B1548844}"/>
              </a:ext>
            </a:extLst>
          </p:cNvPr>
          <p:cNvSpPr/>
          <p:nvPr/>
        </p:nvSpPr>
        <p:spPr>
          <a:xfrm>
            <a:off x="3274142" y="3005731"/>
            <a:ext cx="8632723" cy="263110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b="1" dirty="0">
                <a:solidFill>
                  <a:schemeClr val="tx1"/>
                </a:solidFill>
              </a:rPr>
              <a:t>RINVIA A LINEE GUIDA PER CORRETTO INSERIMENTO DEGLI IMPIANTI , NEL PAESAGGIO, IN PARTICOLARE RELATIVAMENTE A IMPIANTIEOLICI.</a:t>
            </a:r>
          </a:p>
          <a:p>
            <a:pPr algn="just"/>
            <a:endParaRPr lang="it-IT" b="1" dirty="0">
              <a:solidFill>
                <a:schemeClr val="tx1"/>
              </a:solidFill>
            </a:endParaRPr>
          </a:p>
          <a:p>
            <a:pPr algn="just"/>
            <a:r>
              <a:rPr lang="it-IT" b="1" dirty="0">
                <a:solidFill>
                  <a:schemeClr val="tx1"/>
                </a:solidFill>
              </a:rPr>
              <a:t>PREVEDE CHE LE REGIONI  POSSANO POI INDIVIDUARE CON ATTO DI PANIFICAZIONE «SITI NON IDONEI» PER «SPECIFICHE TIPOLOGIE DI IMPIANTII», NEL RISPETTO DEI CRITERI INDIVIDUATI DALLE LINEE GUIDA.</a:t>
            </a:r>
          </a:p>
          <a:p>
            <a:pPr algn="just"/>
            <a:r>
              <a:rPr lang="it-IT" b="1" dirty="0">
                <a:solidFill>
                  <a:schemeClr val="tx1"/>
                </a:solidFill>
              </a:rPr>
              <a:t>PREVISTO ANCHE POTERE SOSTITUTIVO DELLO STATO</a:t>
            </a:r>
          </a:p>
          <a:p>
            <a:pPr algn="ctr"/>
            <a:endParaRPr lang="it-IT" dirty="0"/>
          </a:p>
        </p:txBody>
      </p:sp>
      <p:sp>
        <p:nvSpPr>
          <p:cNvPr id="6" name="Freccia curva 5">
            <a:extLst>
              <a:ext uri="{FF2B5EF4-FFF2-40B4-BE49-F238E27FC236}">
                <a16:creationId xmlns:a16="http://schemas.microsoft.com/office/drawing/2014/main" id="{76367903-6A93-63D6-C732-FF21C2EEC43D}"/>
              </a:ext>
            </a:extLst>
          </p:cNvPr>
          <p:cNvSpPr/>
          <p:nvPr/>
        </p:nvSpPr>
        <p:spPr>
          <a:xfrm rot="5400000">
            <a:off x="6302478" y="2050277"/>
            <a:ext cx="835742" cy="737420"/>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7" name="Rettangolo 6">
            <a:extLst>
              <a:ext uri="{FF2B5EF4-FFF2-40B4-BE49-F238E27FC236}">
                <a16:creationId xmlns:a16="http://schemas.microsoft.com/office/drawing/2014/main" id="{6C846BD5-781D-DC71-B69B-02E833495EBD}"/>
              </a:ext>
            </a:extLst>
          </p:cNvPr>
          <p:cNvSpPr/>
          <p:nvPr/>
        </p:nvSpPr>
        <p:spPr>
          <a:xfrm>
            <a:off x="1327355" y="6017342"/>
            <a:ext cx="6656439" cy="8652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LINEE GUIDA CON D.M. 10.09.2010</a:t>
            </a:r>
          </a:p>
        </p:txBody>
      </p:sp>
      <p:sp>
        <p:nvSpPr>
          <p:cNvPr id="8" name="Freccia curva 7">
            <a:extLst>
              <a:ext uri="{FF2B5EF4-FFF2-40B4-BE49-F238E27FC236}">
                <a16:creationId xmlns:a16="http://schemas.microsoft.com/office/drawing/2014/main" id="{7B8A4B75-1331-9366-A2DB-EAA285E91057}"/>
              </a:ext>
            </a:extLst>
          </p:cNvPr>
          <p:cNvSpPr/>
          <p:nvPr/>
        </p:nvSpPr>
        <p:spPr>
          <a:xfrm rot="5400000" flipV="1">
            <a:off x="2005781" y="4837471"/>
            <a:ext cx="1022554" cy="865239"/>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4265463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BE60CBC8-B4AA-AA4D-0A09-D93BE5DCA54F}"/>
              </a:ext>
            </a:extLst>
          </p:cNvPr>
          <p:cNvSpPr txBox="1"/>
          <p:nvPr/>
        </p:nvSpPr>
        <p:spPr>
          <a:xfrm>
            <a:off x="894735" y="1356852"/>
            <a:ext cx="10618839" cy="4616648"/>
          </a:xfrm>
          <a:prstGeom prst="rect">
            <a:avLst/>
          </a:prstGeom>
          <a:noFill/>
        </p:spPr>
        <p:txBody>
          <a:bodyPr wrap="square">
            <a:spAutoFit/>
          </a:bodyPr>
          <a:lstStyle/>
          <a:p>
            <a:pPr algn="just"/>
            <a:r>
              <a:rPr lang="it-IT" b="1" dirty="0"/>
              <a:t>STABILIVA CHE «LE SOLE REGIONI E PROVINCE AUTONOME POSSONO PORRE LIMITAZIONI E DIVIETI DI TIPO PROGRAMMATORIO O PIANIFICATORIO PER L’INSTALLAZIONE DI SPECIFICHE TIPOLOGIE DI IMPIANTI FER, IN PARTICOLARE MEDIANTE L’INDIVIDUAZIONE DI «ZONE NON IDONEE»</a:t>
            </a:r>
          </a:p>
          <a:p>
            <a:pPr algn="just"/>
            <a:endParaRPr lang="it-IT" b="1" dirty="0"/>
          </a:p>
          <a:p>
            <a:pPr algn="just"/>
            <a:endParaRPr lang="it-IT" b="1" dirty="0"/>
          </a:p>
          <a:p>
            <a:pPr algn="just"/>
            <a:r>
              <a:rPr lang="it-IT" b="1" dirty="0"/>
              <a:t>INDIVIDUA CRITERI PER IL CORRETTO INSERIMENTO DEGLI IMPIANTI SUL TERRITORIO E NEL PAESAGGIO</a:t>
            </a:r>
          </a:p>
          <a:p>
            <a:pPr algn="just"/>
            <a:endParaRPr lang="it-IT" b="1" dirty="0"/>
          </a:p>
          <a:p>
            <a:pPr algn="just"/>
            <a:r>
              <a:rPr lang="it-IT" b="1" dirty="0"/>
              <a:t>INTRODUCE IL CONCETTO DI «</a:t>
            </a:r>
            <a:r>
              <a:rPr lang="it-IT" sz="2400" b="1" dirty="0"/>
              <a:t>AREA NON IDONEA</a:t>
            </a:r>
            <a:r>
              <a:rPr lang="it-IT" b="1" dirty="0"/>
              <a:t>» ASSEGNANDO ALLE REGIONI E PROVINCE AUTONOME IL POTERE/DOVERE DI INDIVIDUARLE SULLA BASE DEI CRITERI DI CUI ALL’ALLEGATO 3, ALL’ESITO DI UNA APPOSITA ISTRUTTORIA ESPLICATA NELL’AMBITO DI UNA ATTIVITA’ DI PROGRAMMAZIONE CONGRUENTE CON IL BURDEN SHARING ASSEGNATO A CIASCUNA REGIONE. SOLO IN FASE TRANSITORIA LE ZONE NON IDONEE POSSONO ESSERE INDIVIDUATE SENZA CONTESTUALE PROGRAMMAZIONE</a:t>
            </a:r>
          </a:p>
          <a:p>
            <a:pPr algn="just"/>
            <a:endParaRPr lang="it-IT" b="1" dirty="0"/>
          </a:p>
        </p:txBody>
      </p:sp>
      <p:sp>
        <p:nvSpPr>
          <p:cNvPr id="2" name="Rettangolo 1">
            <a:extLst>
              <a:ext uri="{FF2B5EF4-FFF2-40B4-BE49-F238E27FC236}">
                <a16:creationId xmlns:a16="http://schemas.microsoft.com/office/drawing/2014/main" id="{1878F6DB-D2C8-84C4-82D3-9F82120F46D9}"/>
              </a:ext>
            </a:extLst>
          </p:cNvPr>
          <p:cNvSpPr/>
          <p:nvPr/>
        </p:nvSpPr>
        <p:spPr>
          <a:xfrm>
            <a:off x="3441290" y="245806"/>
            <a:ext cx="5781368" cy="10080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ART. 17 D.M. 10.09.2010</a:t>
            </a:r>
          </a:p>
        </p:txBody>
      </p:sp>
    </p:spTree>
    <p:extLst>
      <p:ext uri="{BB962C8B-B14F-4D97-AF65-F5344CB8AC3E}">
        <p14:creationId xmlns:p14="http://schemas.microsoft.com/office/powerpoint/2010/main" val="2965232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AD3FD2E0-1A9F-B1CA-2482-06E1CB03EF8D}"/>
              </a:ext>
            </a:extLst>
          </p:cNvPr>
          <p:cNvSpPr/>
          <p:nvPr/>
        </p:nvSpPr>
        <p:spPr>
          <a:xfrm>
            <a:off x="904566" y="432619"/>
            <a:ext cx="11071124" cy="596818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2000" dirty="0"/>
              <a:t>LE REGIONI ESERCITANO IL POTERE INDIVIDUANDO , SPESSO CON LEGGE (ANZICHE’ ATTO DI PIANIFICAZIONE):</a:t>
            </a:r>
          </a:p>
          <a:p>
            <a:pPr algn="just"/>
            <a:endParaRPr lang="it-IT" sz="2000" dirty="0"/>
          </a:p>
          <a:p>
            <a:pPr algn="just"/>
            <a:r>
              <a:rPr lang="it-IT" sz="2000" dirty="0"/>
              <a:t>	-, ZONE NON IDONEE  NELLE QUALI  LA REALIZZAZIONE DI IMPIANTI FER E’ 	COMPLEMENTE PRECLUSA;</a:t>
            </a:r>
          </a:p>
          <a:p>
            <a:pPr algn="just"/>
            <a:endParaRPr lang="it-IT" sz="2000" dirty="0"/>
          </a:p>
          <a:p>
            <a:pPr algn="just"/>
            <a:endParaRPr lang="it-IT" sz="2000" dirty="0"/>
          </a:p>
          <a:p>
            <a:pPr algn="just"/>
            <a:r>
              <a:rPr lang="it-IT" sz="2000" dirty="0"/>
              <a:t>	- «MORATORIE», OVVERO LA TOTALE SOSPENSIONE DEI PROCEDIMENTI DI 	AUTORIZZAZIONE SINO ALLA SUCCESSIVA  INDIVIDUAZIONE DELLE ZONE IDONEE E 	NON IDONEE;</a:t>
            </a:r>
          </a:p>
          <a:p>
            <a:pPr marL="285750" indent="-285750" algn="just">
              <a:buFontTx/>
              <a:buChar char="-"/>
            </a:pPr>
            <a:endParaRPr lang="it-IT" sz="2000" dirty="0"/>
          </a:p>
          <a:p>
            <a:pPr marL="742950" lvl="1" indent="-285750" algn="just">
              <a:buFontTx/>
              <a:buChar char="-"/>
            </a:pPr>
            <a:r>
              <a:rPr lang="it-IT" sz="2000" dirty="0"/>
              <a:t>RETROATTIVITA’ DI NUOVE PREVISIONI PIU’ LIITATIVE CON POSSIBILITA’DI REVOCA DI AUTORIZZAZIONI GIA’ RILASCIATE</a:t>
            </a:r>
          </a:p>
          <a:p>
            <a:pPr marL="742950" lvl="1" indent="-285750" algn="just">
              <a:buFontTx/>
              <a:buChar char="-"/>
            </a:pPr>
            <a:endParaRPr lang="it-IT" sz="2000" dirty="0"/>
          </a:p>
          <a:p>
            <a:pPr marL="742950" lvl="1" indent="-285750" algn="just">
              <a:buFontTx/>
              <a:buChar char="-"/>
            </a:pPr>
            <a:r>
              <a:rPr lang="it-IT" sz="2000" dirty="0"/>
              <a:t>TETTI MASSIMI ALLA PRODUZIONE DI ENERGIA RINNOVABILE NEL TERRITORIO REGIONALE</a:t>
            </a:r>
          </a:p>
        </p:txBody>
      </p:sp>
    </p:spTree>
    <p:extLst>
      <p:ext uri="{BB962C8B-B14F-4D97-AF65-F5344CB8AC3E}">
        <p14:creationId xmlns:p14="http://schemas.microsoft.com/office/powerpoint/2010/main" val="3351981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B3D934EA-3E6C-D190-9EC6-2E9E1C304ECB}"/>
              </a:ext>
            </a:extLst>
          </p:cNvPr>
          <p:cNvSpPr/>
          <p:nvPr/>
        </p:nvSpPr>
        <p:spPr>
          <a:xfrm>
            <a:off x="452283" y="245806"/>
            <a:ext cx="11464413" cy="64597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it-IT" dirty="0"/>
          </a:p>
          <a:p>
            <a:pPr algn="ctr"/>
            <a:r>
              <a:rPr lang="it-IT" sz="2000" b="1" dirty="0">
                <a:solidFill>
                  <a:schemeClr val="tx1"/>
                </a:solidFill>
              </a:rPr>
              <a:t>LA CORTE COSTITUZIONALE NEL CORSO DEGLI ANNI HA PUNTUALIZZATO CHE;</a:t>
            </a:r>
          </a:p>
          <a:p>
            <a:pPr algn="just"/>
            <a:endParaRPr lang="it-IT" sz="2000" b="1" dirty="0">
              <a:solidFill>
                <a:schemeClr val="tx1"/>
              </a:solidFill>
            </a:endParaRPr>
          </a:p>
          <a:p>
            <a:pPr algn="just"/>
            <a:r>
              <a:rPr lang="it-IT" sz="2000" b="1" dirty="0">
                <a:solidFill>
                  <a:schemeClr val="tx1"/>
                </a:solidFill>
              </a:rPr>
              <a:t> LA MATERIA APPARTIENE ALLA POTESTA’ LEGISLATIVA CONCORRENTE EX ART. 117 COMMA 3 COST. ;</a:t>
            </a:r>
          </a:p>
          <a:p>
            <a:pPr algn="just"/>
            <a:endParaRPr lang="it-IT" sz="2000" b="1" dirty="0">
              <a:solidFill>
                <a:schemeClr val="tx1"/>
              </a:solidFill>
            </a:endParaRPr>
          </a:p>
          <a:p>
            <a:pPr algn="just"/>
            <a:r>
              <a:rPr lang="it-IT" sz="2000" b="1" dirty="0">
                <a:solidFill>
                  <a:schemeClr val="tx1"/>
                </a:solidFill>
              </a:rPr>
              <a:t>LE REGIONI POSSONO INDIVIDUARE CASO PER CASO E TRAMITE PROCEDIMENTI AMMINISTRATIVI DI PIANIFICAZIONE SPECIFICHE AREE NON IDONEE NEL RISPETTO DEL PRINCIPIO DI MASSIMA DIFFUSIONE DELLE FER</a:t>
            </a:r>
          </a:p>
          <a:p>
            <a:pPr algn="just"/>
            <a:endParaRPr lang="it-IT" sz="2000" b="1" dirty="0">
              <a:solidFill>
                <a:schemeClr val="tx1"/>
              </a:solidFill>
            </a:endParaRPr>
          </a:p>
          <a:p>
            <a:pPr algn="just"/>
            <a:r>
              <a:rPr lang="it-IT" sz="2000" b="1" dirty="0">
                <a:solidFill>
                  <a:schemeClr val="tx1"/>
                </a:solidFill>
              </a:rPr>
              <a:t>IL TETTO MASSIMO DI PRODUZIONE E’ INCOMPATIBILE CON IL PRINCIPIO DI MASSIMA DIFFUSIONE;</a:t>
            </a:r>
          </a:p>
          <a:p>
            <a:pPr algn="just"/>
            <a:endParaRPr lang="it-IT" sz="2000" b="1" dirty="0">
              <a:solidFill>
                <a:schemeClr val="tx1"/>
              </a:solidFill>
            </a:endParaRPr>
          </a:p>
          <a:p>
            <a:pPr algn="just"/>
            <a:r>
              <a:rPr lang="it-IT" sz="2000" b="1" dirty="0">
                <a:solidFill>
                  <a:schemeClr val="tx1"/>
                </a:solidFill>
              </a:rPr>
              <a:t> LE MORATORIE SONO INCOMPATIBILI  CON L’OBBLIGO  DI CONCLUDERE I PROCEDIMENTI ENTRO UN TERMINE CERTO</a:t>
            </a:r>
          </a:p>
          <a:p>
            <a:pPr algn="just"/>
            <a:endParaRPr lang="it-IT" sz="2000" b="1" dirty="0">
              <a:solidFill>
                <a:schemeClr val="tx1"/>
              </a:solidFill>
            </a:endParaRPr>
          </a:p>
          <a:p>
            <a:pPr algn="just"/>
            <a:r>
              <a:rPr lang="it-IT" sz="2000" b="1" dirty="0">
                <a:solidFill>
                  <a:schemeClr val="tx1"/>
                </a:solidFill>
              </a:rPr>
              <a:t>LE ZONE IDONEE COMUNQUE NON POSSONO PRECLUDERE IN ASSOLUTO LA REALIZZAZIONE DI IMPIANTI FER: ESSE SEGNALANO SOLO UNA «ELEVATA PROBABILITA’ DI ESITO NEGATIVO DELLE VALUTAZIONI IN SEDE DI AUTORIZZAZIONE» </a:t>
            </a:r>
          </a:p>
        </p:txBody>
      </p:sp>
    </p:spTree>
    <p:extLst>
      <p:ext uri="{BB962C8B-B14F-4D97-AF65-F5344CB8AC3E}">
        <p14:creationId xmlns:p14="http://schemas.microsoft.com/office/powerpoint/2010/main" val="2883973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B1485381-17B5-CE0F-1B51-3DE354976531}"/>
              </a:ext>
            </a:extLst>
          </p:cNvPr>
          <p:cNvSpPr/>
          <p:nvPr/>
        </p:nvSpPr>
        <p:spPr>
          <a:xfrm>
            <a:off x="934065" y="0"/>
            <a:ext cx="10913806" cy="6617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2400" dirty="0"/>
              <a:t>DIRETTIVA RED II, 2018/2001, VERSIONE ORIGINALE:  SPINGE PER LA SEMPLIFICAZIONE DELLE PROCEDURE E PER LA RIDUZIONE DEI TEMPI DI AUTORIZZAZIONE, </a:t>
            </a:r>
            <a:r>
              <a:rPr lang="it-IT" sz="2400" b="1" dirty="0">
                <a:solidFill>
                  <a:schemeClr val="tx1"/>
                </a:solidFill>
              </a:rPr>
              <a:t>CONTIENE UN MERO CENNO ALLA INDIVIDUAZIONE DI ZONEE IDONEE COME MISURA DI SEMPLIFICAZIONE:</a:t>
            </a:r>
          </a:p>
          <a:p>
            <a:pPr algn="just"/>
            <a:endParaRPr lang="it-IT" sz="2400" b="1" dirty="0">
              <a:solidFill>
                <a:schemeClr val="tx1"/>
              </a:solidFill>
            </a:endParaRPr>
          </a:p>
          <a:p>
            <a:pPr algn="ctr"/>
            <a:r>
              <a:rPr lang="it-IT" sz="2400" b="1" dirty="0">
                <a:solidFill>
                  <a:schemeClr val="tx1"/>
                </a:solidFill>
              </a:rPr>
              <a:t>ART. 15, COMMA 7, DIRETIIVA 2018/2001</a:t>
            </a:r>
          </a:p>
          <a:p>
            <a:pPr algn="just"/>
            <a:endParaRPr lang="it-IT" sz="2400" b="1" dirty="0">
              <a:solidFill>
                <a:schemeClr val="tx1"/>
              </a:solidFill>
            </a:endParaRPr>
          </a:p>
          <a:p>
            <a:pPr algn="just"/>
            <a:r>
              <a:rPr lang="it-IT" sz="2400" b="1" dirty="0">
                <a:solidFill>
                  <a:schemeClr val="tx1"/>
                </a:solidFill>
              </a:rPr>
              <a:t>«7.   Gli Stati membri effettuano una valutazione del loro potenziale di </a:t>
            </a:r>
          </a:p>
          <a:p>
            <a:pPr algn="just"/>
            <a:r>
              <a:rPr lang="it-IT" sz="2400" b="1" dirty="0">
                <a:solidFill>
                  <a:schemeClr val="tx1"/>
                </a:solidFill>
              </a:rPr>
              <a:t>energia da fonti rinnovabili e dell'uso del calore e freddo di scarto settore del riscaldamento e del raffrescamento. Tale valutazione include, se del caso, un'analisi spaziale delle aree idonee per un'utilizzazione a basso rischio ambientale e del potenziale in termini di progetti di piccola taglia a livello residenziale ed è inclusa nella seconda valutazione globale di cui all'articolo 14, paragrafo 1, della direttiva 2012/27/UE, per la prima volta entro il 31 dicembre 2020 e nei successivi aggiornamenti delle valutazioni globali.»</a:t>
            </a:r>
          </a:p>
          <a:p>
            <a:pPr algn="just"/>
            <a:endParaRPr lang="it-IT" sz="2400" b="1" dirty="0">
              <a:solidFill>
                <a:schemeClr val="tx1"/>
              </a:solidFill>
            </a:endParaRPr>
          </a:p>
        </p:txBody>
      </p:sp>
    </p:spTree>
    <p:extLst>
      <p:ext uri="{BB962C8B-B14F-4D97-AF65-F5344CB8AC3E}">
        <p14:creationId xmlns:p14="http://schemas.microsoft.com/office/powerpoint/2010/main" val="435222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408DA61-C96B-3566-46B7-C9D1A5626337}"/>
              </a:ext>
            </a:extLst>
          </p:cNvPr>
          <p:cNvSpPr/>
          <p:nvPr/>
        </p:nvSpPr>
        <p:spPr>
          <a:xfrm>
            <a:off x="1553497" y="216310"/>
            <a:ext cx="9252155" cy="9930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800" b="1" dirty="0">
                <a:solidFill>
                  <a:schemeClr val="tx1"/>
                </a:solidFill>
              </a:rPr>
              <a:t>analisi spaziale delle aree idonee per un'utilizzazione a basso rischio ambientale </a:t>
            </a:r>
          </a:p>
        </p:txBody>
      </p:sp>
      <p:sp>
        <p:nvSpPr>
          <p:cNvPr id="3" name="Rettangolo 2">
            <a:extLst>
              <a:ext uri="{FF2B5EF4-FFF2-40B4-BE49-F238E27FC236}">
                <a16:creationId xmlns:a16="http://schemas.microsoft.com/office/drawing/2014/main" id="{DDAD9606-E586-96B7-8FFA-C97517BB3B03}"/>
              </a:ext>
            </a:extLst>
          </p:cNvPr>
          <p:cNvSpPr/>
          <p:nvPr/>
        </p:nvSpPr>
        <p:spPr>
          <a:xfrm>
            <a:off x="344130" y="1415844"/>
            <a:ext cx="6194322" cy="48374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2400" b="1" dirty="0">
                <a:solidFill>
                  <a:schemeClr val="tx1"/>
                </a:solidFill>
              </a:rPr>
              <a:t>Consiste solitamente nella individuazione e nella mappatura delle porzioni di territorio in cui lo sviluppo di determinate attività (es. insediamenti industriali, impianti di energie rinnovabili, agricoltura sostenibili.</a:t>
            </a:r>
          </a:p>
          <a:p>
            <a:pPr algn="just"/>
            <a:endParaRPr lang="it-IT" sz="2400" b="1" dirty="0">
              <a:solidFill>
                <a:schemeClr val="tx1"/>
              </a:solidFill>
            </a:endParaRPr>
          </a:p>
          <a:p>
            <a:pPr algn="just"/>
            <a:r>
              <a:rPr lang="it-IT" sz="2400" b="1" dirty="0">
                <a:solidFill>
                  <a:schemeClr val="tx1"/>
                </a:solidFill>
              </a:rPr>
              <a:t>Solitamente è eseguito attraverso sistemi GIS (Geographic Information Systems) e tecniche di Valutazione Multicriterio (MCE).</a:t>
            </a:r>
          </a:p>
        </p:txBody>
      </p:sp>
      <p:sp>
        <p:nvSpPr>
          <p:cNvPr id="4" name="Rettangolo 3">
            <a:extLst>
              <a:ext uri="{FF2B5EF4-FFF2-40B4-BE49-F238E27FC236}">
                <a16:creationId xmlns:a16="http://schemas.microsoft.com/office/drawing/2014/main" id="{D6D68AA5-7605-1972-07D1-9D2B797D8482}"/>
              </a:ext>
            </a:extLst>
          </p:cNvPr>
          <p:cNvSpPr/>
          <p:nvPr/>
        </p:nvSpPr>
        <p:spPr>
          <a:xfrm>
            <a:off x="7757652" y="1415844"/>
            <a:ext cx="4090218" cy="475881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b="1" dirty="0">
                <a:solidFill>
                  <a:schemeClr val="tx1"/>
                </a:solidFill>
              </a:rPr>
              <a:t>L’ATTIVITA’ RICHIESTA DALL’ART. 15, COMMA 7 DELLA DIRETTIVA 2018/2001 PARE RIFERIRSI AD UNA ATTIVITA’ MATERIALE DI RILEVAZIONE  FUNZIONALE (NON ALLA ACCELERAZIONE DELLE PROCEDURE DI AUTORIZZAZIONE AGLI IMPIANTI FER, MA)  AD EFFETTUARE LA VALUTAZIONE GLOBALE  EX ART. 14 DELLA DIRETTIVA  SULL’EFFICIENTAMENTO ENERGETICO E LIMITATAMENTE AGLI IMPIANTI  RESIDENZIALI</a:t>
            </a:r>
          </a:p>
        </p:txBody>
      </p:sp>
      <p:sp>
        <p:nvSpPr>
          <p:cNvPr id="5" name="Freccia a destra 4">
            <a:extLst>
              <a:ext uri="{FF2B5EF4-FFF2-40B4-BE49-F238E27FC236}">
                <a16:creationId xmlns:a16="http://schemas.microsoft.com/office/drawing/2014/main" id="{AE2F6E88-8F54-FAC8-FEF8-FA53627A9C00}"/>
              </a:ext>
            </a:extLst>
          </p:cNvPr>
          <p:cNvSpPr/>
          <p:nvPr/>
        </p:nvSpPr>
        <p:spPr>
          <a:xfrm>
            <a:off x="6823587" y="3637935"/>
            <a:ext cx="688258" cy="33429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14043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B4D7281F-9B8B-83B2-E11A-BC79D637364A}"/>
              </a:ext>
            </a:extLst>
          </p:cNvPr>
          <p:cNvSpPr/>
          <p:nvPr/>
        </p:nvSpPr>
        <p:spPr>
          <a:xfrm>
            <a:off x="825909" y="176981"/>
            <a:ext cx="4984955" cy="8849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ART. 20 D. L.VO 199/2021, DI RECEPIMENTO DELLA DIRETTIVA 2018/2001</a:t>
            </a:r>
          </a:p>
        </p:txBody>
      </p:sp>
      <p:sp>
        <p:nvSpPr>
          <p:cNvPr id="3" name="Rettangolo 2">
            <a:extLst>
              <a:ext uri="{FF2B5EF4-FFF2-40B4-BE49-F238E27FC236}">
                <a16:creationId xmlns:a16="http://schemas.microsoft.com/office/drawing/2014/main" id="{53E40E4E-BF3C-BBB9-43D6-E9EF166C90EE}"/>
              </a:ext>
            </a:extLst>
          </p:cNvPr>
          <p:cNvSpPr/>
          <p:nvPr/>
        </p:nvSpPr>
        <p:spPr>
          <a:xfrm>
            <a:off x="550608" y="1351935"/>
            <a:ext cx="11543071" cy="55060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just">
              <a:buFontTx/>
              <a:buChar char="-"/>
            </a:pPr>
            <a:r>
              <a:rPr lang="it-IT" sz="2000" dirty="0"/>
              <a:t>COMMA 1 : STABILISCE CHE CON DD.MM. SAREBBERO STATI INDIVIDUATI I CRITERI OMOGENEI PER LA INDIVIDUAZIONE DELLE </a:t>
            </a:r>
            <a:r>
              <a:rPr lang="it-IT" sz="2000" b="1" dirty="0">
                <a:solidFill>
                  <a:schemeClr val="tx1"/>
                </a:solidFill>
              </a:rPr>
              <a:t>AREE IDONEE E NON IDONEE</a:t>
            </a:r>
            <a:r>
              <a:rPr lang="it-IT" sz="2000" dirty="0"/>
              <a:t>; </a:t>
            </a:r>
          </a:p>
          <a:p>
            <a:pPr marL="285750" indent="-285750" algn="just">
              <a:buFontTx/>
              <a:buChar char="-"/>
            </a:pPr>
            <a:endParaRPr lang="it-IT" sz="2000" dirty="0"/>
          </a:p>
          <a:p>
            <a:pPr marL="285750" indent="-285750" algn="just">
              <a:buFontTx/>
              <a:buChar char="-"/>
            </a:pPr>
            <a:r>
              <a:rPr lang="it-IT" sz="2000" dirty="0"/>
              <a:t>COMMA 3:  INDIVIDUA GLI INTERESSI DA TENERE IN CONTO «NELLA DEFINIZIONE DELLA DISCIPLINA INERENTE LE AREE IDONEE» (PATRIMONIO CULTURALE, PAESAGGIO, AREE AGRICOLE E FORESTALI, QUALITA’ DELL’ARIA, ETC.);</a:t>
            </a:r>
          </a:p>
          <a:p>
            <a:pPr marL="285750" indent="-285750" algn="just">
              <a:buFontTx/>
              <a:buChar char="-"/>
            </a:pPr>
            <a:endParaRPr lang="it-IT" sz="2000" dirty="0"/>
          </a:p>
          <a:p>
            <a:pPr marL="285750" indent="-285750" algn="just">
              <a:buFontTx/>
              <a:buChar char="-"/>
            </a:pPr>
            <a:r>
              <a:rPr lang="it-IT" sz="2000" dirty="0"/>
              <a:t>COMMA 4: ATTRIBUISCE A REGIONI E PROVINCE AUTONOME IL POTERE/DOVERE DI INDIVIDUARE </a:t>
            </a:r>
            <a:r>
              <a:rPr lang="it-IT" sz="2000" b="1" dirty="0">
                <a:solidFill>
                  <a:schemeClr val="tx1"/>
                </a:solidFill>
              </a:rPr>
              <a:t>CON LEGGE LE AREE IDONEE</a:t>
            </a:r>
            <a:r>
              <a:rPr lang="it-IT" sz="2000" dirty="0"/>
              <a:t>, NEL RISPETTO DEI PRINCIPI E CRITERI DI CUI AI DD.MM.</a:t>
            </a:r>
          </a:p>
          <a:p>
            <a:pPr marL="285750" indent="-285750" algn="just">
              <a:buFontTx/>
              <a:buChar char="-"/>
            </a:pPr>
            <a:endParaRPr lang="it-IT" sz="2000" dirty="0"/>
          </a:p>
          <a:p>
            <a:pPr marL="285750" indent="-285750" algn="just">
              <a:buFontTx/>
              <a:buChar char="-"/>
            </a:pPr>
            <a:r>
              <a:rPr lang="it-IT" sz="2000" dirty="0"/>
              <a:t>COMMA 8: INDIVIDUA AREE DA CONSIDERARSI IDONEE </a:t>
            </a:r>
            <a:r>
              <a:rPr lang="it-IT" sz="2000" b="1" dirty="0">
                <a:solidFill>
                  <a:schemeClr val="tx1"/>
                </a:solidFill>
              </a:rPr>
              <a:t>«NELLE MORE DELL’INDIVIDUAZIONE DELLE AREE IDONEE SULLA BASE DEI CRITERI E DELLE MODALITA’ STABILITE DAI DECRETI DI CUI AL COMMA 1»</a:t>
            </a:r>
          </a:p>
          <a:p>
            <a:pPr marL="285750" indent="-285750" algn="just">
              <a:buFontTx/>
              <a:buChar char="-"/>
            </a:pPr>
            <a:endParaRPr lang="it-IT" dirty="0"/>
          </a:p>
        </p:txBody>
      </p:sp>
    </p:spTree>
    <p:extLst>
      <p:ext uri="{BB962C8B-B14F-4D97-AF65-F5344CB8AC3E}">
        <p14:creationId xmlns:p14="http://schemas.microsoft.com/office/powerpoint/2010/main" val="229816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BC03BE85-C5E6-337C-48DB-32783E3AC077}"/>
              </a:ext>
            </a:extLst>
          </p:cNvPr>
          <p:cNvSpPr/>
          <p:nvPr/>
        </p:nvSpPr>
        <p:spPr>
          <a:xfrm>
            <a:off x="599767" y="88490"/>
            <a:ext cx="9507793" cy="86672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AREE IDONEE NEL D. L.VO 199/2021, ART. 20, COMMA 8</a:t>
            </a:r>
          </a:p>
        </p:txBody>
      </p:sp>
      <p:sp>
        <p:nvSpPr>
          <p:cNvPr id="3" name="Rettangolo 2">
            <a:extLst>
              <a:ext uri="{FF2B5EF4-FFF2-40B4-BE49-F238E27FC236}">
                <a16:creationId xmlns:a16="http://schemas.microsoft.com/office/drawing/2014/main" id="{FC574C9F-43BE-6E22-C948-5C9D3BC2352E}"/>
              </a:ext>
            </a:extLst>
          </p:cNvPr>
          <p:cNvSpPr/>
          <p:nvPr/>
        </p:nvSpPr>
        <p:spPr>
          <a:xfrm>
            <a:off x="471948" y="955215"/>
            <a:ext cx="11582400" cy="56682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2000" b="1" dirty="0">
                <a:solidFill>
                  <a:schemeClr val="tx1"/>
                </a:solidFill>
              </a:rPr>
              <a:t>VERSIONE IN G.U.:</a:t>
            </a:r>
          </a:p>
          <a:p>
            <a:pPr marL="285750" indent="-285750" algn="just">
              <a:buFontTx/>
              <a:buChar char="-"/>
            </a:pPr>
            <a:r>
              <a:rPr lang="it-IT" sz="2000" b="1" dirty="0">
                <a:solidFill>
                  <a:schemeClr val="tx1"/>
                </a:solidFill>
              </a:rPr>
              <a:t>SITI GIA’ CCUPATI DA IMPIANTI ESISTENTI</a:t>
            </a:r>
          </a:p>
          <a:p>
            <a:pPr marL="285750" indent="-285750" algn="just">
              <a:buFontTx/>
              <a:buChar char="-"/>
            </a:pPr>
            <a:r>
              <a:rPr lang="it-IT" sz="2000" b="1" dirty="0">
                <a:solidFill>
                  <a:schemeClr val="tx1"/>
                </a:solidFill>
              </a:rPr>
              <a:t>CAVE E MINIERE CESSATE, SE NON RECUPERATE O ABBANDONATE</a:t>
            </a:r>
          </a:p>
          <a:p>
            <a:pPr algn="just"/>
            <a:endParaRPr lang="it-IT" sz="2000" b="1" dirty="0">
              <a:solidFill>
                <a:schemeClr val="tx1"/>
              </a:solidFill>
            </a:endParaRPr>
          </a:p>
          <a:p>
            <a:pPr algn="just"/>
            <a:r>
              <a:rPr lang="it-IT" sz="2000" b="1" dirty="0">
                <a:solidFill>
                  <a:schemeClr val="tx1"/>
                </a:solidFill>
              </a:rPr>
              <a:t>DAL 2022 SI AGGIUNGONO:</a:t>
            </a:r>
          </a:p>
          <a:p>
            <a:pPr marL="285750" indent="-285750" algn="just">
              <a:buFontTx/>
              <a:buChar char="-"/>
            </a:pPr>
            <a:r>
              <a:rPr lang="it-IT" sz="2000" b="1" dirty="0">
                <a:solidFill>
                  <a:schemeClr val="tx1"/>
                </a:solidFill>
              </a:rPr>
              <a:t>AREE OGGETTO DI BONIFICA</a:t>
            </a:r>
          </a:p>
          <a:p>
            <a:pPr marL="285750" indent="-285750" algn="just">
              <a:buFontTx/>
              <a:buChar char="-"/>
            </a:pPr>
            <a:r>
              <a:rPr lang="it-IT" sz="2000" b="1" dirty="0">
                <a:solidFill>
                  <a:schemeClr val="tx1"/>
                </a:solidFill>
              </a:rPr>
              <a:t>SITI NELLA DISPONIBILITA’ DI F.S. E GESTORI STRUTTURE FERROVIARIE E AEROPORTUALI</a:t>
            </a:r>
          </a:p>
          <a:p>
            <a:pPr marL="285750" indent="-285750" algn="just">
              <a:buFontTx/>
              <a:buChar char="-"/>
            </a:pPr>
            <a:r>
              <a:rPr lang="it-IT" sz="2000" b="1" dirty="0">
                <a:solidFill>
                  <a:schemeClr val="tx1"/>
                </a:solidFill>
              </a:rPr>
              <a:t>LE AREE </a:t>
            </a:r>
            <a:r>
              <a:rPr lang="it-IT" sz="2000" b="1" u="sng" dirty="0">
                <a:solidFill>
                  <a:schemeClr val="tx1"/>
                </a:solidFill>
              </a:rPr>
              <a:t>NON</a:t>
            </a:r>
            <a:r>
              <a:rPr lang="it-IT" sz="2000" b="1" dirty="0">
                <a:solidFill>
                  <a:schemeClr val="tx1"/>
                </a:solidFill>
              </a:rPr>
              <a:t> COMPRESE NEL PERIMETRO DELLE ZONE TUTELATE EX D. </a:t>
            </a:r>
            <a:r>
              <a:rPr lang="it-IT" sz="2000" b="1" dirty="0" err="1">
                <a:solidFill>
                  <a:schemeClr val="tx1"/>
                </a:solidFill>
              </a:rPr>
              <a:t>l.VO</a:t>
            </a:r>
            <a:r>
              <a:rPr lang="it-IT" sz="2000" b="1" dirty="0">
                <a:solidFill>
                  <a:schemeClr val="tx1"/>
                </a:solidFill>
              </a:rPr>
              <a:t> 42/2004</a:t>
            </a:r>
          </a:p>
          <a:p>
            <a:pPr marL="285750" indent="-285750" algn="just">
              <a:buFontTx/>
              <a:buChar char="-"/>
            </a:pPr>
            <a:r>
              <a:rPr lang="it-IT" sz="2000" b="1" dirty="0">
                <a:solidFill>
                  <a:schemeClr val="tx1"/>
                </a:solidFill>
              </a:rPr>
              <a:t>ALCUNI SITI </a:t>
            </a:r>
            <a:r>
              <a:rPr lang="it-IT" sz="2000" b="1" u="sng" dirty="0">
                <a:solidFill>
                  <a:schemeClr val="tx1"/>
                </a:solidFill>
              </a:rPr>
              <a:t>SOLO</a:t>
            </a:r>
            <a:r>
              <a:rPr lang="it-IT" sz="2000" b="1" dirty="0">
                <a:solidFill>
                  <a:schemeClr val="tx1"/>
                </a:solidFill>
              </a:rPr>
              <a:t> PER FOTOVOLTAICI «ANCHE CON MODULI A TERRA»: </a:t>
            </a:r>
          </a:p>
          <a:p>
            <a:pPr marL="742950" lvl="1" indent="-285750" algn="just">
              <a:buFontTx/>
              <a:buChar char="-"/>
            </a:pPr>
            <a:r>
              <a:rPr lang="it-IT" sz="2000" b="1" dirty="0">
                <a:solidFill>
                  <a:schemeClr val="tx1"/>
                </a:solidFill>
              </a:rPr>
              <a:t>AREE AGRICOLE ENTRO UNA CERTA DISTANZA DA ZONE A DESTINAZIONE INDUSTRIALE, ARTIGIANALE, COMMERCIALE, CAVE E MINIERE;</a:t>
            </a:r>
          </a:p>
          <a:p>
            <a:pPr marL="742950" lvl="1" indent="-285750" algn="just">
              <a:buFontTx/>
              <a:buChar char="-"/>
            </a:pPr>
            <a:r>
              <a:rPr lang="it-IT" sz="2000" b="1" dirty="0">
                <a:solidFill>
                  <a:schemeClr val="tx1"/>
                </a:solidFill>
              </a:rPr>
              <a:t>AREE CONTERMINI A IMPIANTI INDUSTRIALI E STABILIMENTI INSALUBRI;</a:t>
            </a:r>
          </a:p>
          <a:p>
            <a:pPr marL="742950" lvl="1" indent="-285750" algn="just">
              <a:buFontTx/>
              <a:buChar char="-"/>
            </a:pPr>
            <a:r>
              <a:rPr lang="it-IT" sz="2000" b="1" dirty="0">
                <a:solidFill>
                  <a:schemeClr val="tx1"/>
                </a:solidFill>
              </a:rPr>
              <a:t>AREE ADIACENTI RETE AUTOSTRADALE</a:t>
            </a:r>
          </a:p>
          <a:p>
            <a:pPr marL="742950" lvl="1" indent="-285750" algn="just">
              <a:buFontTx/>
              <a:buChar char="-"/>
            </a:pPr>
            <a:r>
              <a:rPr lang="it-IT" sz="2000" b="1" dirty="0">
                <a:solidFill>
                  <a:schemeClr val="tx1"/>
                </a:solidFill>
              </a:rPr>
              <a:t>AREE INTERNE A SEDIMI AEROPORTUALI</a:t>
            </a:r>
          </a:p>
          <a:p>
            <a:pPr marL="742950" lvl="1" indent="-285750" algn="just">
              <a:buFontTx/>
              <a:buChar char="-"/>
            </a:pPr>
            <a:r>
              <a:rPr lang="it-IT" sz="2000" b="1" dirty="0">
                <a:solidFill>
                  <a:schemeClr val="tx1"/>
                </a:solidFill>
              </a:rPr>
              <a:t>«FATTO SALVO QUANTO PREVISTO» DALLE LETTERE PRECEDENTI, LE AREE NON SOGGETTE A VINCOLI CULTURALI O DELLA RELATIVA FASCIA DI RISPETTO</a:t>
            </a:r>
          </a:p>
          <a:p>
            <a:pPr marL="285750" indent="-285750" algn="just">
              <a:buFontTx/>
              <a:buChar char="-"/>
            </a:pPr>
            <a:endParaRPr lang="it-IT" sz="2000" b="1" dirty="0">
              <a:solidFill>
                <a:schemeClr val="tx1"/>
              </a:solidFill>
            </a:endParaRPr>
          </a:p>
        </p:txBody>
      </p:sp>
    </p:spTree>
    <p:extLst>
      <p:ext uri="{BB962C8B-B14F-4D97-AF65-F5344CB8AC3E}">
        <p14:creationId xmlns:p14="http://schemas.microsoft.com/office/powerpoint/2010/main" val="851734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93CCA3D0-3CD4-9A09-A57A-8859BEFD1CEE}"/>
              </a:ext>
            </a:extLst>
          </p:cNvPr>
          <p:cNvSpPr/>
          <p:nvPr/>
        </p:nvSpPr>
        <p:spPr>
          <a:xfrm>
            <a:off x="914400" y="152400"/>
            <a:ext cx="9517626" cy="8406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ART. 22 D. L.VO  199/2021: PUNTI DI RILEVANZA DELLA QUALIFICAZIONE DI UN’AREA COME «ZONA IDONEA!</a:t>
            </a:r>
          </a:p>
        </p:txBody>
      </p:sp>
      <p:sp>
        <p:nvSpPr>
          <p:cNvPr id="3" name="Rettangolo 2">
            <a:extLst>
              <a:ext uri="{FF2B5EF4-FFF2-40B4-BE49-F238E27FC236}">
                <a16:creationId xmlns:a16="http://schemas.microsoft.com/office/drawing/2014/main" id="{0DD258C5-BAF8-D9EA-9555-9BE6A89A2DEC}"/>
              </a:ext>
            </a:extLst>
          </p:cNvPr>
          <p:cNvSpPr/>
          <p:nvPr/>
        </p:nvSpPr>
        <p:spPr>
          <a:xfrm>
            <a:off x="294968" y="1268360"/>
            <a:ext cx="11661058" cy="55896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a:p>
            <a:pPr algn="just"/>
            <a:r>
              <a:rPr lang="it-IT" sz="2000" b="1" dirty="0">
                <a:solidFill>
                  <a:schemeClr val="tx1"/>
                </a:solidFill>
              </a:rPr>
              <a:t>Comma 1:</a:t>
            </a:r>
          </a:p>
          <a:p>
            <a:pPr algn="just"/>
            <a:r>
              <a:rPr lang="it-IT" sz="2000" b="1" dirty="0">
                <a:solidFill>
                  <a:schemeClr val="tx1"/>
                </a:solidFill>
              </a:rPr>
              <a:t>a) nei procedimenti l'autorità competente in materia paesaggistica si esprime con parere obbligatorio non vincolante. Decorso inutilmente il termine per l'espressione del parere non vincolante, l'amministrazione competente provvede comunque sulla domanda di autorizzazione;</a:t>
            </a:r>
          </a:p>
          <a:p>
            <a:pPr algn="just"/>
            <a:endParaRPr lang="it-IT" sz="2000" b="1" dirty="0">
              <a:solidFill>
                <a:schemeClr val="tx1"/>
              </a:solidFill>
            </a:endParaRPr>
          </a:p>
          <a:p>
            <a:pPr algn="just"/>
            <a:r>
              <a:rPr lang="it-IT" sz="2000" b="1" dirty="0">
                <a:solidFill>
                  <a:schemeClr val="tx1"/>
                </a:solidFill>
              </a:rPr>
              <a:t>b) i termini del procedimento di autorizzazione unica per impianti in aree idonee sono ridotti di un terzo, con arrotondamento per difetto al numero intero ove necessario.</a:t>
            </a:r>
          </a:p>
          <a:p>
            <a:pPr algn="just"/>
            <a:endParaRPr lang="it-IT" sz="2000" b="1" dirty="0">
              <a:solidFill>
                <a:schemeClr val="tx1"/>
              </a:solidFill>
            </a:endParaRPr>
          </a:p>
          <a:p>
            <a:pPr algn="just"/>
            <a:r>
              <a:rPr lang="it-IT" sz="2000" b="1" dirty="0">
                <a:solidFill>
                  <a:schemeClr val="tx1"/>
                </a:solidFill>
              </a:rPr>
              <a:t>1-bis. La disciplina di cui al comma 1 si applica anche, ove ricadenti su aree idonee, alle infrastrutture elettriche di connessione degli impianti di produzione di energia da fonti rinnovabili e a quelle necessarie per lo sviluppo della rete elettrica di trasmissione nazionale, qualora strettamente funzionale all'incremento dell'energia producibile da fonti rinnovabili </a:t>
            </a:r>
          </a:p>
          <a:p>
            <a:pPr algn="just"/>
            <a:endParaRPr lang="it-IT" sz="2000" b="1" dirty="0">
              <a:solidFill>
                <a:schemeClr val="tx1"/>
              </a:solidFill>
            </a:endParaRPr>
          </a:p>
          <a:p>
            <a:pPr algn="just"/>
            <a:r>
              <a:rPr lang="it-IT" sz="2000" b="1" dirty="0">
                <a:solidFill>
                  <a:schemeClr val="tx1"/>
                </a:solidFill>
              </a:rPr>
              <a:t>1-ter. La disciplina di cui al comma 1 si applica altresì, indipendentemente dalla loro ubicazione, alle infrastrutture elettriche interrate di connessione degli impianti di cui medesimo comma </a:t>
            </a:r>
            <a:r>
              <a:rPr lang="it-IT" dirty="0"/>
              <a:t>1.](5)</a:t>
            </a:r>
          </a:p>
        </p:txBody>
      </p:sp>
    </p:spTree>
    <p:extLst>
      <p:ext uri="{BB962C8B-B14F-4D97-AF65-F5344CB8AC3E}">
        <p14:creationId xmlns:p14="http://schemas.microsoft.com/office/powerpoint/2010/main" val="1471311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B62F4BB7-3A2D-F421-7C73-0C3B2052EF2B}"/>
              </a:ext>
            </a:extLst>
          </p:cNvPr>
          <p:cNvSpPr/>
          <p:nvPr/>
        </p:nvSpPr>
        <p:spPr>
          <a:xfrm>
            <a:off x="1189702" y="757083"/>
            <a:ext cx="2605549" cy="10323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IN SOSTANZA L’ART. 20 D. L.VO 199/2021</a:t>
            </a:r>
          </a:p>
        </p:txBody>
      </p:sp>
      <p:sp>
        <p:nvSpPr>
          <p:cNvPr id="3" name="Rettangolo 2">
            <a:extLst>
              <a:ext uri="{FF2B5EF4-FFF2-40B4-BE49-F238E27FC236}">
                <a16:creationId xmlns:a16="http://schemas.microsoft.com/office/drawing/2014/main" id="{F1369BC0-09D1-C176-EB1D-72407E607E19}"/>
              </a:ext>
            </a:extLst>
          </p:cNvPr>
          <p:cNvSpPr/>
          <p:nvPr/>
        </p:nvSpPr>
        <p:spPr>
          <a:xfrm>
            <a:off x="6794090" y="619432"/>
            <a:ext cx="5073445" cy="18091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PREVEDE UN ELENCO DI ZONE IDONEE «EX LEGE» TEMPORANEO, ADA PPLICARE FINO ALLA INDIVIDUAZIONE DELLE AREE IDONEE DA PARTE DELLE REGIONI  </a:t>
            </a:r>
          </a:p>
        </p:txBody>
      </p:sp>
      <p:sp>
        <p:nvSpPr>
          <p:cNvPr id="4" name="Rettangolo 3">
            <a:extLst>
              <a:ext uri="{FF2B5EF4-FFF2-40B4-BE49-F238E27FC236}">
                <a16:creationId xmlns:a16="http://schemas.microsoft.com/office/drawing/2014/main" id="{69E5FF33-5B0B-DE62-8278-16EE8097A319}"/>
              </a:ext>
            </a:extLst>
          </p:cNvPr>
          <p:cNvSpPr/>
          <p:nvPr/>
        </p:nvSpPr>
        <p:spPr>
          <a:xfrm>
            <a:off x="6843252" y="3175819"/>
            <a:ext cx="5034116" cy="16419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PREVEDE,  A REGIME, CHE LE ZONE IDONEE SIANO INDIVIDUATE DALLE REGIONI, NEL RISPETTO DEI CRITERI MINISTERIALI</a:t>
            </a:r>
          </a:p>
        </p:txBody>
      </p:sp>
      <p:sp>
        <p:nvSpPr>
          <p:cNvPr id="5" name="Rettangolo 4">
            <a:extLst>
              <a:ext uri="{FF2B5EF4-FFF2-40B4-BE49-F238E27FC236}">
                <a16:creationId xmlns:a16="http://schemas.microsoft.com/office/drawing/2014/main" id="{1A3106BD-32F6-E339-0A0E-A1B87CE1F3FB}"/>
              </a:ext>
            </a:extLst>
          </p:cNvPr>
          <p:cNvSpPr/>
          <p:nvPr/>
        </p:nvSpPr>
        <p:spPr>
          <a:xfrm>
            <a:off x="609600" y="3903406"/>
            <a:ext cx="4660490" cy="175014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INTRODUCE DELLE RICADUTE SUL PROCEDIMENTO DERIVANTI DALLA «IDONEITA’» DELLE AREE INTERESSATE</a:t>
            </a:r>
          </a:p>
        </p:txBody>
      </p:sp>
      <p:cxnSp>
        <p:nvCxnSpPr>
          <p:cNvPr id="10" name="Connettore 2 9">
            <a:extLst>
              <a:ext uri="{FF2B5EF4-FFF2-40B4-BE49-F238E27FC236}">
                <a16:creationId xmlns:a16="http://schemas.microsoft.com/office/drawing/2014/main" id="{5CCF811E-05FF-5D98-F5C0-7BBF8D8AEFC7}"/>
              </a:ext>
            </a:extLst>
          </p:cNvPr>
          <p:cNvCxnSpPr/>
          <p:nvPr/>
        </p:nvCxnSpPr>
        <p:spPr>
          <a:xfrm>
            <a:off x="3795251" y="1995948"/>
            <a:ext cx="2861188" cy="1793415"/>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ttore 2 11">
            <a:extLst>
              <a:ext uri="{FF2B5EF4-FFF2-40B4-BE49-F238E27FC236}">
                <a16:creationId xmlns:a16="http://schemas.microsoft.com/office/drawing/2014/main" id="{A68B7F89-27B3-E3DD-01F5-B2907DCAC604}"/>
              </a:ext>
            </a:extLst>
          </p:cNvPr>
          <p:cNvCxnSpPr/>
          <p:nvPr/>
        </p:nvCxnSpPr>
        <p:spPr>
          <a:xfrm>
            <a:off x="3991897" y="1376516"/>
            <a:ext cx="2595716" cy="117987"/>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Connettore 2 13">
            <a:extLst>
              <a:ext uri="{FF2B5EF4-FFF2-40B4-BE49-F238E27FC236}">
                <a16:creationId xmlns:a16="http://schemas.microsoft.com/office/drawing/2014/main" id="{31EF219C-320A-607C-239D-1F134413AF80}"/>
              </a:ext>
            </a:extLst>
          </p:cNvPr>
          <p:cNvCxnSpPr/>
          <p:nvPr/>
        </p:nvCxnSpPr>
        <p:spPr>
          <a:xfrm flipH="1">
            <a:off x="2576052" y="1995948"/>
            <a:ext cx="88490" cy="1612491"/>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4745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AAFE942-17A8-AD0A-5970-FDFEF1328464}"/>
              </a:ext>
            </a:extLst>
          </p:cNvPr>
          <p:cNvSpPr/>
          <p:nvPr/>
        </p:nvSpPr>
        <p:spPr>
          <a:xfrm>
            <a:off x="1160206" y="363794"/>
            <a:ext cx="4414684" cy="8259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REGOLAMENTO 2577/2022</a:t>
            </a:r>
          </a:p>
        </p:txBody>
      </p:sp>
      <p:sp>
        <p:nvSpPr>
          <p:cNvPr id="3" name="Rettangolo 2">
            <a:extLst>
              <a:ext uri="{FF2B5EF4-FFF2-40B4-BE49-F238E27FC236}">
                <a16:creationId xmlns:a16="http://schemas.microsoft.com/office/drawing/2014/main" id="{6BFAEC97-F67F-8D37-CA24-FE1007A132E9}"/>
              </a:ext>
            </a:extLst>
          </p:cNvPr>
          <p:cNvSpPr/>
          <p:nvPr/>
        </p:nvSpPr>
        <p:spPr>
          <a:xfrm>
            <a:off x="511277" y="1543665"/>
            <a:ext cx="11444749" cy="50537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2400" b="1" dirty="0">
                <a:solidFill>
                  <a:schemeClr val="tx1"/>
                </a:solidFill>
              </a:rPr>
              <a:t>PREVEDE L’ADOZIONE DI MISURE URGENTI PER  TALUNI PROGETTI O IMPIANTI  (CONSIDERANDO 5)</a:t>
            </a:r>
          </a:p>
          <a:p>
            <a:pPr algn="just"/>
            <a:endParaRPr lang="it-IT" sz="2400" b="1" dirty="0">
              <a:solidFill>
                <a:schemeClr val="tx1"/>
              </a:solidFill>
            </a:endParaRPr>
          </a:p>
          <a:p>
            <a:pPr algn="just"/>
            <a:r>
              <a:rPr lang="it-IT" sz="2400" b="1" dirty="0">
                <a:solidFill>
                  <a:schemeClr val="tx1"/>
                </a:solidFill>
              </a:rPr>
              <a:t>PREVEDE L’ESONERO DA VALUTAZIONI AMBIENTALI PER PROGETTI UBICATI IN «ZONE DEDICATE» PRECEDENTEMENTE SOTTOPOSTE A VAS (CONSIDERANDO 6, ART. 6)</a:t>
            </a:r>
          </a:p>
          <a:p>
            <a:pPr algn="just"/>
            <a:endParaRPr lang="it-IT" sz="2400" b="1" dirty="0">
              <a:solidFill>
                <a:schemeClr val="tx1"/>
              </a:solidFill>
            </a:endParaRPr>
          </a:p>
          <a:p>
            <a:pPr algn="just"/>
            <a:r>
              <a:rPr lang="it-IT" sz="2400" b="1" dirty="0">
                <a:solidFill>
                  <a:schemeClr val="tx1"/>
                </a:solidFill>
              </a:rPr>
              <a:t>INTRODUCE PRESUNZIONE RELATIVA  CIRCA LA PREVALENZA DELL’INTERESSE PUBBLICO ALLA REALIZZAZIONE DEGLI IMPIANTI FER RISPETTO AD ALTRI INTERESSI ANTAGONISTI  (CONSIDERANDO 8 E9, ART. 3)</a:t>
            </a:r>
          </a:p>
        </p:txBody>
      </p:sp>
      <p:sp>
        <p:nvSpPr>
          <p:cNvPr id="4" name="Rettangolo 3">
            <a:extLst>
              <a:ext uri="{FF2B5EF4-FFF2-40B4-BE49-F238E27FC236}">
                <a16:creationId xmlns:a16="http://schemas.microsoft.com/office/drawing/2014/main" id="{839B5D6C-8223-4D8D-0C64-CDE5AF7E3A7B}"/>
              </a:ext>
            </a:extLst>
          </p:cNvPr>
          <p:cNvSpPr/>
          <p:nvPr/>
        </p:nvSpPr>
        <p:spPr>
          <a:xfrm>
            <a:off x="7384026" y="363794"/>
            <a:ext cx="2998839" cy="8259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MISURE EMERGENZIALI DELLA DURATA DI 18 MESI</a:t>
            </a:r>
          </a:p>
        </p:txBody>
      </p:sp>
      <p:sp>
        <p:nvSpPr>
          <p:cNvPr id="5" name="Freccia a destra 4">
            <a:extLst>
              <a:ext uri="{FF2B5EF4-FFF2-40B4-BE49-F238E27FC236}">
                <a16:creationId xmlns:a16="http://schemas.microsoft.com/office/drawing/2014/main" id="{BA14742E-E395-0340-0BEC-741EA73155ED}"/>
              </a:ext>
            </a:extLst>
          </p:cNvPr>
          <p:cNvSpPr/>
          <p:nvPr/>
        </p:nvSpPr>
        <p:spPr>
          <a:xfrm>
            <a:off x="5820697" y="678426"/>
            <a:ext cx="1356851" cy="21630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29672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7DA7F6CD-8D95-D370-0CED-E3FBC9F921A0}"/>
              </a:ext>
            </a:extLst>
          </p:cNvPr>
          <p:cNvSpPr/>
          <p:nvPr/>
        </p:nvSpPr>
        <p:spPr>
          <a:xfrm>
            <a:off x="796412" y="117988"/>
            <a:ext cx="3480620" cy="10815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REGOLAMENTO 2577/2022, ART. 3</a:t>
            </a:r>
          </a:p>
        </p:txBody>
      </p:sp>
      <p:sp>
        <p:nvSpPr>
          <p:cNvPr id="5" name="Rettangolo 4">
            <a:extLst>
              <a:ext uri="{FF2B5EF4-FFF2-40B4-BE49-F238E27FC236}">
                <a16:creationId xmlns:a16="http://schemas.microsoft.com/office/drawing/2014/main" id="{1884DAE5-6E1C-FB96-DDC0-DC537ECEE0AF}"/>
              </a:ext>
            </a:extLst>
          </p:cNvPr>
          <p:cNvSpPr/>
          <p:nvPr/>
        </p:nvSpPr>
        <p:spPr>
          <a:xfrm>
            <a:off x="481779" y="1386349"/>
            <a:ext cx="11297265" cy="54716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2400" dirty="0"/>
              <a:t>La pianificazione, la costruzione e l'esercizio degli impianti di produzione di energia da fonti rinnovabili, la loro connessione alla rete, la rete stessa, gli impianti di stoccaggio </a:t>
            </a:r>
            <a:r>
              <a:rPr lang="it-IT" sz="2400" b="1" dirty="0">
                <a:solidFill>
                  <a:schemeClr val="tx1"/>
                </a:solidFill>
              </a:rPr>
              <a:t>sono considerati d'interesse pubblico prevalente e d'interesse per la sanità e la sicurezza pubblica nella ponderazione degli interessi giuridici nei singoli casi</a:t>
            </a:r>
            <a:r>
              <a:rPr lang="it-IT" sz="2400" dirty="0"/>
              <a:t>, ai fini dell'articolo 6, paragrafo 4, e dell'articolo 16, paragrafo 1, lettera c), della direttiva 92/43/CEE ( 1 ), dell'articolo 4, paragrafo 7, della direttiva 2000/60/CE del Parlamento europeo e del Consiglio ( 2 ) e dell'articolo 9, paragrafo 1, lettera a), della direttiva 2009/147/CE del Parlamento europeo e del Consiglio ( 3 ). Gli Stati membri possono limitare l'applicazione di tali disposizioni a determinate parti del loro territorio nonché a determinati tipi di tecnologie o a progetti con determinate caratteristiche tecniche, conformemente alle priorità stabilite nei rispettivi piani nazionali integrati per l'energia e il clima.</a:t>
            </a:r>
          </a:p>
        </p:txBody>
      </p:sp>
      <p:sp>
        <p:nvSpPr>
          <p:cNvPr id="6" name="Freccia in giù 5">
            <a:extLst>
              <a:ext uri="{FF2B5EF4-FFF2-40B4-BE49-F238E27FC236}">
                <a16:creationId xmlns:a16="http://schemas.microsoft.com/office/drawing/2014/main" id="{A682D8EC-0141-AD8E-FB89-A214A16F7A4A}"/>
              </a:ext>
            </a:extLst>
          </p:cNvPr>
          <p:cNvSpPr/>
          <p:nvPr/>
        </p:nvSpPr>
        <p:spPr>
          <a:xfrm>
            <a:off x="9507794" y="1386348"/>
            <a:ext cx="462116" cy="39329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69466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51541A77-482F-59CD-97C5-D890CEAFE412}"/>
              </a:ext>
            </a:extLst>
          </p:cNvPr>
          <p:cNvSpPr/>
          <p:nvPr/>
        </p:nvSpPr>
        <p:spPr>
          <a:xfrm>
            <a:off x="452284" y="162231"/>
            <a:ext cx="4689988" cy="57027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DIRETTIVA RED III – 2413/2023</a:t>
            </a:r>
          </a:p>
        </p:txBody>
      </p:sp>
      <p:sp>
        <p:nvSpPr>
          <p:cNvPr id="3" name="Rettangolo 2">
            <a:extLst>
              <a:ext uri="{FF2B5EF4-FFF2-40B4-BE49-F238E27FC236}">
                <a16:creationId xmlns:a16="http://schemas.microsoft.com/office/drawing/2014/main" id="{DF1F4766-139C-ECC7-5857-98BF88D7B55F}"/>
              </a:ext>
            </a:extLst>
          </p:cNvPr>
          <p:cNvSpPr/>
          <p:nvPr/>
        </p:nvSpPr>
        <p:spPr>
          <a:xfrm>
            <a:off x="560439" y="1055995"/>
            <a:ext cx="11513574" cy="546673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 </a:t>
            </a:r>
            <a:r>
              <a:rPr lang="it-IT" sz="2000" dirty="0"/>
              <a:t>ART. 15 TER:</a:t>
            </a:r>
          </a:p>
          <a:p>
            <a:pPr algn="just"/>
            <a:endParaRPr lang="it-IT" sz="2000" dirty="0"/>
          </a:p>
          <a:p>
            <a:pPr algn="just"/>
            <a:r>
              <a:rPr lang="it-IT" sz="2000" dirty="0"/>
              <a:t>INTRODUCE L’OBBLIGO DI  </a:t>
            </a:r>
            <a:r>
              <a:rPr lang="it-IT" sz="2000" b="1" dirty="0">
                <a:solidFill>
                  <a:schemeClr val="tx1"/>
                </a:solidFill>
              </a:rPr>
              <a:t>EFFETTUARE «una mappatura coordinata </a:t>
            </a:r>
            <a:r>
              <a:rPr lang="it-IT" sz="2000" dirty="0"/>
              <a:t>in vista della diffusione delle energie rinnovabili sul territorio» al fine di individuare il potenziale nazionale e la superficie terrestre, il sottosuolo, le aree marine o delle acque interne disponibili necessari per l’installazione di impianti di produzione di energia rinnovabile, e delle relative infrastrutture».</a:t>
            </a:r>
          </a:p>
          <a:p>
            <a:pPr algn="just"/>
            <a:endParaRPr lang="it-IT" sz="2000" dirty="0"/>
          </a:p>
          <a:p>
            <a:pPr algn="just"/>
            <a:r>
              <a:rPr lang="it-IT" sz="2000" dirty="0"/>
              <a:t>Prevede che tali aree siano individuate tenendo conto della disponibilità di energia da fonti rinnovabili e del potenziale di produzione di energia rinnovabile offerto dai diversi tipi di tecnologia nella superficie terrestre, della domanda di energia in base alle proiezioni, della disponibilità di infrastrutture energetiche pertinenti.</a:t>
            </a:r>
          </a:p>
          <a:p>
            <a:pPr algn="just"/>
            <a:endParaRPr lang="it-IT" sz="2000" dirty="0"/>
          </a:p>
          <a:p>
            <a:pPr algn="just"/>
            <a:r>
              <a:rPr lang="it-IT" sz="2000" dirty="0"/>
              <a:t>Stabilisce che i progetti in materia di energia rinnovabile sono compatibili con gli usi preesistenti di tali zone.</a:t>
            </a:r>
          </a:p>
          <a:p>
            <a:pPr algn="just"/>
            <a:endParaRPr lang="it-IT" sz="2000" dirty="0"/>
          </a:p>
          <a:p>
            <a:pPr algn="just"/>
            <a:endParaRPr lang="it-IT" sz="2000" dirty="0"/>
          </a:p>
        </p:txBody>
      </p:sp>
      <p:sp>
        <p:nvSpPr>
          <p:cNvPr id="4" name="Rettangolo 3">
            <a:extLst>
              <a:ext uri="{FF2B5EF4-FFF2-40B4-BE49-F238E27FC236}">
                <a16:creationId xmlns:a16="http://schemas.microsoft.com/office/drawing/2014/main" id="{ACBA835A-F1C5-8371-47EA-0C07C3AFBDDD}"/>
              </a:ext>
            </a:extLst>
          </p:cNvPr>
          <p:cNvSpPr/>
          <p:nvPr/>
        </p:nvSpPr>
        <p:spPr>
          <a:xfrm>
            <a:off x="6096001" y="0"/>
            <a:ext cx="5427406" cy="9438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600" dirty="0"/>
              <a:t>INTRODUCE MODIFICHE NEL CORPO DELLA RED II, RENDENDO DEFINITIVE ALCUNE MISURE EMERGENZIALI CONTENUTE NEL REGOLAMENTO 2577/2022</a:t>
            </a:r>
          </a:p>
        </p:txBody>
      </p:sp>
      <p:sp>
        <p:nvSpPr>
          <p:cNvPr id="5" name="Freccia a destra 4">
            <a:extLst>
              <a:ext uri="{FF2B5EF4-FFF2-40B4-BE49-F238E27FC236}">
                <a16:creationId xmlns:a16="http://schemas.microsoft.com/office/drawing/2014/main" id="{FBA0D33E-61BA-C902-F8CD-3FD5B01EF3A7}"/>
              </a:ext>
            </a:extLst>
          </p:cNvPr>
          <p:cNvSpPr/>
          <p:nvPr/>
        </p:nvSpPr>
        <p:spPr>
          <a:xfrm>
            <a:off x="5358581" y="422787"/>
            <a:ext cx="639096" cy="3097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73635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06246CFB-DBBA-44D7-54AD-949F6B126988}"/>
              </a:ext>
            </a:extLst>
          </p:cNvPr>
          <p:cNvSpPr/>
          <p:nvPr/>
        </p:nvSpPr>
        <p:spPr>
          <a:xfrm>
            <a:off x="1386347" y="196645"/>
            <a:ext cx="3873911" cy="6784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SEGUE DIRETTIVA RED II, COME MODIFICATA DALLA RED III</a:t>
            </a:r>
          </a:p>
        </p:txBody>
      </p:sp>
      <p:sp>
        <p:nvSpPr>
          <p:cNvPr id="3" name="Rettangolo 2">
            <a:extLst>
              <a:ext uri="{FF2B5EF4-FFF2-40B4-BE49-F238E27FC236}">
                <a16:creationId xmlns:a16="http://schemas.microsoft.com/office/drawing/2014/main" id="{D3B5F499-F0DE-32B8-AA7E-BD908791622B}"/>
              </a:ext>
            </a:extLst>
          </p:cNvPr>
          <p:cNvSpPr/>
          <p:nvPr/>
        </p:nvSpPr>
        <p:spPr>
          <a:xfrm>
            <a:off x="530942" y="1061884"/>
            <a:ext cx="11198942" cy="54765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ART 15 QUATER</a:t>
            </a:r>
          </a:p>
          <a:p>
            <a:pPr algn="just"/>
            <a:r>
              <a:rPr lang="it-IT" b="1" dirty="0">
                <a:solidFill>
                  <a:schemeClr val="tx1"/>
                </a:solidFill>
              </a:rPr>
              <a:t>PREVEDE L’ISTITUZIONE DI «ZONE DI ACCELERAZIONE» COME «SOTTOINSIEMI» DELLE ZONE INDIVIDUATE AL 15 TER .</a:t>
            </a:r>
          </a:p>
          <a:p>
            <a:pPr algn="just"/>
            <a:r>
              <a:rPr lang="it-IT" b="1" dirty="0">
                <a:solidFill>
                  <a:schemeClr val="tx1"/>
                </a:solidFill>
              </a:rPr>
              <a:t>TALI ZONE SONO INDIVIDUATE TRAMITE «PIANI»  CHE DEVONO ESSERE SOTTOPOSTI A VAS</a:t>
            </a:r>
          </a:p>
          <a:p>
            <a:pPr algn="just"/>
            <a:endParaRPr lang="it-IT" dirty="0"/>
          </a:p>
          <a:p>
            <a:pPr algn="ctr"/>
            <a:r>
              <a:rPr lang="it-IT" dirty="0"/>
              <a:t>ART. 16 BIS</a:t>
            </a:r>
          </a:p>
          <a:p>
            <a:pPr algn="just"/>
            <a:r>
              <a:rPr lang="it-IT" b="1" dirty="0">
                <a:solidFill>
                  <a:schemeClr val="tx1"/>
                </a:solidFill>
              </a:rPr>
              <a:t>NELLE ZONE DI ACCELERAZIONE  PUO ESSERE OMESSA LA VIA NEL CORSO DEL PROCEDIMENTO DI AUTORIZZAZIONE (MA NON PUO ESSERE OMESSA LA VINCA), E LE PROCEDURE DEVONO DURARE MAX 12 MESI</a:t>
            </a:r>
          </a:p>
          <a:p>
            <a:pPr algn="just"/>
            <a:endParaRPr lang="it-IT" dirty="0"/>
          </a:p>
          <a:p>
            <a:pPr algn="ctr"/>
            <a:r>
              <a:rPr lang="it-IT" dirty="0"/>
              <a:t>ART. 16 TER</a:t>
            </a:r>
          </a:p>
          <a:p>
            <a:pPr algn="just"/>
            <a:r>
              <a:rPr lang="it-IT" b="1" dirty="0">
                <a:solidFill>
                  <a:schemeClr val="tx1"/>
                </a:solidFill>
              </a:rPr>
              <a:t>LE PROCEDURE DI AUTORIZZAZIONE PER GLI IMPIANTI COLLOCATI FUORI DALLE ZONE DI ACCELERAZIONE COMPRENDONO LA VIA, E DURANO MAX 24 MESI; NON SI PREVEDONO ALTRI ALLEGGERIMENTI ISTRUTTORI NE’ SEMPLIFICAZIONI DEL PROCEDIMENTO.</a:t>
            </a:r>
          </a:p>
        </p:txBody>
      </p:sp>
    </p:spTree>
    <p:extLst>
      <p:ext uri="{BB962C8B-B14F-4D97-AF65-F5344CB8AC3E}">
        <p14:creationId xmlns:p14="http://schemas.microsoft.com/office/powerpoint/2010/main" val="3078055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F19AC23-AC44-C8FE-0BFE-90CCCCE4D2B3}"/>
              </a:ext>
            </a:extLst>
          </p:cNvPr>
          <p:cNvSpPr/>
          <p:nvPr/>
        </p:nvSpPr>
        <p:spPr>
          <a:xfrm>
            <a:off x="865239" y="324465"/>
            <a:ext cx="4532671" cy="7570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SEGUE DIRETTIVA RED II, COME MODIFICATA  DALLA DRETTIVA RED III</a:t>
            </a:r>
          </a:p>
        </p:txBody>
      </p:sp>
      <p:sp>
        <p:nvSpPr>
          <p:cNvPr id="3" name="Rettangolo 2">
            <a:extLst>
              <a:ext uri="{FF2B5EF4-FFF2-40B4-BE49-F238E27FC236}">
                <a16:creationId xmlns:a16="http://schemas.microsoft.com/office/drawing/2014/main" id="{B8B5AB06-DDE5-D96F-25E6-A5D35BAC7BBD}"/>
              </a:ext>
            </a:extLst>
          </p:cNvPr>
          <p:cNvSpPr/>
          <p:nvPr/>
        </p:nvSpPr>
        <p:spPr>
          <a:xfrm>
            <a:off x="619432" y="1455174"/>
            <a:ext cx="11169445" cy="52209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IN SOSTANZA IL LEGISLATORE EUROPEO:</a:t>
            </a:r>
          </a:p>
          <a:p>
            <a:pPr algn="ctr"/>
            <a:endParaRPr lang="it-IT" b="1" dirty="0">
              <a:solidFill>
                <a:schemeClr val="tx1"/>
              </a:solidFill>
            </a:endParaRPr>
          </a:p>
          <a:p>
            <a:pPr algn="just"/>
            <a:r>
              <a:rPr lang="it-IT" b="1" dirty="0">
                <a:solidFill>
                  <a:schemeClr val="tx1"/>
                </a:solidFill>
              </a:rPr>
              <a:t>PREVEDE DI INDIVIDUARE «ZONE IDONEE» IN CONSEGUENZA DELLA VALUTAZIONE DI SPECIFICI CRITERI DI LOCALIZZAZIONE CHE TENGONO CONTO DELLA DISPONIBILITA’ E DEL FABBISOGNO ENERGETICO NONCHE’ DELLA POTENZIALITA’ DI PRODUZIONE (EX: ZONE VENTOSE PER EOLICO); TALI «ZONE IDONEE» SONO DA CONSIDERARSI COMPATIBILI CON GLI USI PREESISTENTI, MA NON IMPLICANO ALCUNO SPECIFICO ALLEGGERIMENTO DELL’ISTRUTTORIA , IN PARTICOLARE PER QUANTO RIGUARDA GLI INTERESSI AMBIENTALI</a:t>
            </a:r>
          </a:p>
          <a:p>
            <a:pPr algn="just"/>
            <a:endParaRPr lang="it-IT" b="1" dirty="0">
              <a:solidFill>
                <a:schemeClr val="tx1"/>
              </a:solidFill>
            </a:endParaRPr>
          </a:p>
          <a:p>
            <a:pPr algn="just"/>
            <a:endParaRPr lang="it-IT" b="1" dirty="0">
              <a:solidFill>
                <a:schemeClr val="tx1"/>
              </a:solidFill>
            </a:endParaRPr>
          </a:p>
          <a:p>
            <a:pPr algn="just"/>
            <a:r>
              <a:rPr lang="it-IT" b="1" dirty="0">
                <a:solidFill>
                  <a:schemeClr val="tx1"/>
                </a:solidFill>
              </a:rPr>
              <a:t>PREVEDE DI INDIVIDUARE «ZONE DI ACCELERAZIONE»  NELL’AMBITO DELLE  «ZONE IDONEE», ALL’ESITO DI UN PROCEDIMENTO CHE COMPRENDE ANCHE LA VAS</a:t>
            </a:r>
          </a:p>
          <a:p>
            <a:pPr algn="just"/>
            <a:endParaRPr lang="it-IT" b="1" dirty="0">
              <a:solidFill>
                <a:schemeClr val="tx1"/>
              </a:solidFill>
            </a:endParaRPr>
          </a:p>
          <a:p>
            <a:pPr algn="just"/>
            <a:r>
              <a:rPr lang="it-IT" b="1" dirty="0">
                <a:solidFill>
                  <a:schemeClr val="tx1"/>
                </a:solidFill>
              </a:rPr>
              <a:t>PREVEDE TERMINI CERTI MASSIMI PER LE PROCEDURE, MA SOLO PER LE ZONE DI ACCELERAZIONE E’ PREVISTA L’ESENZIONE DALLA VIA.</a:t>
            </a:r>
          </a:p>
        </p:txBody>
      </p:sp>
    </p:spTree>
    <p:extLst>
      <p:ext uri="{BB962C8B-B14F-4D97-AF65-F5344CB8AC3E}">
        <p14:creationId xmlns:p14="http://schemas.microsoft.com/office/powerpoint/2010/main" val="307013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0F06AFDA-698B-E220-C334-7EF638795AF8}"/>
              </a:ext>
            </a:extLst>
          </p:cNvPr>
          <p:cNvSpPr/>
          <p:nvPr/>
        </p:nvSpPr>
        <p:spPr>
          <a:xfrm>
            <a:off x="1425677" y="462116"/>
            <a:ext cx="6833420" cy="70792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TIPOLOGIE DI AREE INDIVIDUATE NEL D. L.VO 190/2024</a:t>
            </a:r>
          </a:p>
        </p:txBody>
      </p:sp>
      <p:sp>
        <p:nvSpPr>
          <p:cNvPr id="3" name="Ovale 2">
            <a:extLst>
              <a:ext uri="{FF2B5EF4-FFF2-40B4-BE49-F238E27FC236}">
                <a16:creationId xmlns:a16="http://schemas.microsoft.com/office/drawing/2014/main" id="{56A204B3-FF07-2C50-5156-F2DB80694CC1}"/>
              </a:ext>
            </a:extLst>
          </p:cNvPr>
          <p:cNvSpPr/>
          <p:nvPr/>
        </p:nvSpPr>
        <p:spPr>
          <a:xfrm>
            <a:off x="1012723" y="1759974"/>
            <a:ext cx="3677264" cy="133718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AREE IDONEE SU TERRAFERMA</a:t>
            </a:r>
          </a:p>
          <a:p>
            <a:pPr algn="ctr"/>
            <a:r>
              <a:rPr lang="it-IT" dirty="0"/>
              <a:t>ART. 11 BIS</a:t>
            </a:r>
          </a:p>
        </p:txBody>
      </p:sp>
      <p:sp>
        <p:nvSpPr>
          <p:cNvPr id="4" name="Ovale 3">
            <a:extLst>
              <a:ext uri="{FF2B5EF4-FFF2-40B4-BE49-F238E27FC236}">
                <a16:creationId xmlns:a16="http://schemas.microsoft.com/office/drawing/2014/main" id="{25ECEE79-90D2-8202-D516-4EBBD377A355}"/>
              </a:ext>
            </a:extLst>
          </p:cNvPr>
          <p:cNvSpPr/>
          <p:nvPr/>
        </p:nvSpPr>
        <p:spPr>
          <a:xfrm>
            <a:off x="7502015" y="2517058"/>
            <a:ext cx="3677264" cy="150433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AREE IDONEE A MARE</a:t>
            </a:r>
          </a:p>
          <a:p>
            <a:pPr algn="ctr"/>
            <a:r>
              <a:rPr lang="it-IT" dirty="0"/>
              <a:t>ART. 11 TER </a:t>
            </a:r>
          </a:p>
        </p:txBody>
      </p:sp>
      <p:sp>
        <p:nvSpPr>
          <p:cNvPr id="5" name="Ovale 4">
            <a:extLst>
              <a:ext uri="{FF2B5EF4-FFF2-40B4-BE49-F238E27FC236}">
                <a16:creationId xmlns:a16="http://schemas.microsoft.com/office/drawing/2014/main" id="{DFFA7FF4-5A73-4299-F1FA-F44FFA2A3AEC}"/>
              </a:ext>
            </a:extLst>
          </p:cNvPr>
          <p:cNvSpPr/>
          <p:nvPr/>
        </p:nvSpPr>
        <p:spPr>
          <a:xfrm>
            <a:off x="1425677" y="4783393"/>
            <a:ext cx="3775587" cy="133718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AREE DI ACCELERAZIONE</a:t>
            </a:r>
          </a:p>
          <a:p>
            <a:pPr algn="ctr"/>
            <a:r>
              <a:rPr lang="it-IT" dirty="0"/>
              <a:t>ART. 12</a:t>
            </a:r>
          </a:p>
        </p:txBody>
      </p:sp>
    </p:spTree>
    <p:extLst>
      <p:ext uri="{BB962C8B-B14F-4D97-AF65-F5344CB8AC3E}">
        <p14:creationId xmlns:p14="http://schemas.microsoft.com/office/powerpoint/2010/main" val="2112754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88E27211-AB06-9603-5E64-C5772F49F400}"/>
              </a:ext>
            </a:extLst>
          </p:cNvPr>
          <p:cNvSpPr/>
          <p:nvPr/>
        </p:nvSpPr>
        <p:spPr>
          <a:xfrm>
            <a:off x="993058" y="0"/>
            <a:ext cx="5919019" cy="7177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D. L.VO 190/2024, art. 11 bis4</a:t>
            </a:r>
          </a:p>
        </p:txBody>
      </p:sp>
      <p:sp>
        <p:nvSpPr>
          <p:cNvPr id="3" name="Rettangolo con angoli arrotondati 2">
            <a:extLst>
              <a:ext uri="{FF2B5EF4-FFF2-40B4-BE49-F238E27FC236}">
                <a16:creationId xmlns:a16="http://schemas.microsoft.com/office/drawing/2014/main" id="{362FD723-7BA9-F7B2-84F3-2FEEA5E2D23E}"/>
              </a:ext>
            </a:extLst>
          </p:cNvPr>
          <p:cNvSpPr/>
          <p:nvPr/>
        </p:nvSpPr>
        <p:spPr>
          <a:xfrm>
            <a:off x="353962" y="717755"/>
            <a:ext cx="11503742" cy="614024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b="1" dirty="0">
                <a:solidFill>
                  <a:schemeClr val="tx1"/>
                </a:solidFill>
              </a:rPr>
              <a:t>Comma 1: ELENCO AREE IDONEE PER QUALSIASI TIPO DI IMPIANTO FER (LETT. a-i), ulteriori aree idonee per impianti FOTOVOLTAICI (lett. l), ulteriori aree per impianti per produzione biometano (lett. m)</a:t>
            </a:r>
          </a:p>
          <a:p>
            <a:pPr algn="just"/>
            <a:endParaRPr lang="it-IT" b="1" dirty="0">
              <a:solidFill>
                <a:schemeClr val="tx1"/>
              </a:solidFill>
            </a:endParaRPr>
          </a:p>
          <a:p>
            <a:pPr algn="just"/>
            <a:r>
              <a:rPr lang="it-IT" b="1" dirty="0">
                <a:solidFill>
                  <a:schemeClr val="tx1"/>
                </a:solidFill>
              </a:rPr>
              <a:t>Comma 2: PREVISIONE CHE SI APPLICA SOLO AGLI IMPIANTI FOTOVOLTAICI A TERRA IN ZONE TIPIZZATE COME AGRICOLE. </a:t>
            </a:r>
          </a:p>
          <a:p>
            <a:pPr algn="just"/>
            <a:r>
              <a:rPr lang="it-IT" b="1" dirty="0">
                <a:solidFill>
                  <a:schemeClr val="tx1"/>
                </a:solidFill>
              </a:rPr>
              <a:t>		DEROGHE (QUINDI AMMISSIBILITA’) PER IMPIANTI:</a:t>
            </a:r>
          </a:p>
          <a:p>
            <a:pPr algn="just"/>
            <a:r>
              <a:rPr lang="it-IT" b="1" dirty="0">
                <a:solidFill>
                  <a:schemeClr val="tx1"/>
                </a:solidFill>
              </a:rPr>
              <a:t>		INCLUSI NEL PNNR, </a:t>
            </a:r>
          </a:p>
          <a:p>
            <a:pPr algn="just"/>
            <a:r>
              <a:rPr lang="it-IT" b="1" dirty="0">
                <a:solidFill>
                  <a:schemeClr val="tx1"/>
                </a:solidFill>
              </a:rPr>
              <a:t>		INCLUSI NEL PNC</a:t>
            </a:r>
          </a:p>
          <a:p>
            <a:pPr algn="just"/>
            <a:r>
              <a:rPr lang="it-IT" b="1" dirty="0">
                <a:solidFill>
                  <a:schemeClr val="tx1"/>
                </a:solidFill>
              </a:rPr>
              <a:t>		FINALIZZATI A COMUNITA’ ENERGETICA</a:t>
            </a:r>
          </a:p>
          <a:p>
            <a:pPr algn="just"/>
            <a:r>
              <a:rPr lang="it-IT" b="1" dirty="0">
                <a:solidFill>
                  <a:schemeClr val="tx1"/>
                </a:solidFill>
              </a:rPr>
              <a:t>		AGRIVOLTAICI COLLOCATI IN POSIZIONE ADEGUATAMENTE ELEVATA DA TERRA</a:t>
            </a:r>
          </a:p>
          <a:p>
            <a:pPr algn="just"/>
            <a:endParaRPr lang="it-IT" b="1" dirty="0">
              <a:solidFill>
                <a:schemeClr val="tx1"/>
              </a:solidFill>
            </a:endParaRPr>
          </a:p>
          <a:p>
            <a:pPr algn="just"/>
            <a:r>
              <a:rPr lang="it-IT" b="1" dirty="0">
                <a:solidFill>
                  <a:schemeClr val="tx1"/>
                </a:solidFill>
              </a:rPr>
              <a:t>Comma 3: POTERE/DOVERE DELLE REGIONI E PROVINCE AUTONOME DI ADEGUARSI INDIVIDUANDO LE AREE IDONEE NEL RISPETTO DI COMMI 1, 4, 5, CON ESERCIZIO DEL POTERE SOSTITUTIVO DELLO STATO</a:t>
            </a:r>
          </a:p>
          <a:p>
            <a:pPr algn="just"/>
            <a:endParaRPr lang="it-IT" b="1" dirty="0">
              <a:solidFill>
                <a:schemeClr val="tx1"/>
              </a:solidFill>
            </a:endParaRPr>
          </a:p>
          <a:p>
            <a:pPr algn="just"/>
            <a:r>
              <a:rPr lang="it-IT" b="1" dirty="0">
                <a:solidFill>
                  <a:schemeClr val="tx1"/>
                </a:solidFill>
              </a:rPr>
              <a:t>Comma 4: PRINCIPI GENERALI E CRITERI PER L’INDIVIDUAZIONE DELLE AREE IDONEE</a:t>
            </a:r>
          </a:p>
          <a:p>
            <a:pPr algn="just"/>
            <a:endParaRPr lang="it-IT" b="1" dirty="0">
              <a:solidFill>
                <a:schemeClr val="tx1"/>
              </a:solidFill>
            </a:endParaRPr>
          </a:p>
          <a:p>
            <a:pPr algn="just"/>
            <a:r>
              <a:rPr lang="it-IT" b="1" dirty="0">
                <a:solidFill>
                  <a:schemeClr val="tx1"/>
                </a:solidFill>
              </a:rPr>
              <a:t>Comma 5: IMPONE IL RAGGIUNGIMENTO PER IL 2030 DEGLI OBIETTIVI DI POTENZA TRAMITE LE LEGGI DI ADEGUAMENTO</a:t>
            </a:r>
          </a:p>
          <a:p>
            <a:pPr algn="ctr"/>
            <a:endParaRPr lang="it-IT" dirty="0"/>
          </a:p>
        </p:txBody>
      </p:sp>
    </p:spTree>
    <p:extLst>
      <p:ext uri="{BB962C8B-B14F-4D97-AF65-F5344CB8AC3E}">
        <p14:creationId xmlns:p14="http://schemas.microsoft.com/office/powerpoint/2010/main" val="2563099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B5F385B2-6447-2CBE-A50F-6B1ADCE7D6CB}"/>
              </a:ext>
            </a:extLst>
          </p:cNvPr>
          <p:cNvSpPr/>
          <p:nvPr/>
        </p:nvSpPr>
        <p:spPr>
          <a:xfrm>
            <a:off x="1317523" y="245806"/>
            <a:ext cx="10412361" cy="65089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b="1" dirty="0">
              <a:solidFill>
                <a:schemeClr val="tx1"/>
              </a:solidFill>
            </a:endParaRPr>
          </a:p>
          <a:p>
            <a:pPr algn="just"/>
            <a:endParaRPr lang="it-IT" b="1" dirty="0">
              <a:solidFill>
                <a:schemeClr val="tx1"/>
              </a:solidFill>
            </a:endParaRPr>
          </a:p>
          <a:p>
            <a:pPr marL="285750" indent="-285750" algn="ctr">
              <a:buFontTx/>
              <a:buChar char="-"/>
            </a:pPr>
            <a:r>
              <a:rPr lang="it-IT" b="1" dirty="0">
                <a:solidFill>
                  <a:schemeClr val="tx1"/>
                </a:solidFill>
              </a:rPr>
              <a:t>LE AREE INDICATE ALL’ART. 11 BIS COMMA 1</a:t>
            </a:r>
          </a:p>
          <a:p>
            <a:pPr marL="285750" indent="-285750" algn="ctr">
              <a:buFontTx/>
              <a:buChar char="-"/>
            </a:pPr>
            <a:endParaRPr lang="it-IT" b="1" dirty="0">
              <a:solidFill>
                <a:schemeClr val="tx1"/>
              </a:solidFill>
            </a:endParaRPr>
          </a:p>
          <a:p>
            <a:pPr marL="285750" indent="-285750" algn="ctr">
              <a:buFontTx/>
              <a:buChar char="-"/>
            </a:pPr>
            <a:endParaRPr lang="it-IT" b="1" dirty="0">
              <a:solidFill>
                <a:schemeClr val="tx1"/>
              </a:solidFill>
            </a:endParaRPr>
          </a:p>
          <a:p>
            <a:pPr algn="just"/>
            <a:r>
              <a:rPr lang="it-IT" b="1" dirty="0">
                <a:solidFill>
                  <a:schemeClr val="tx1"/>
                </a:solidFill>
              </a:rPr>
              <a:t>- SONO ORMAI QUALIFICATE IDONEE EX LEGE </a:t>
            </a:r>
            <a:r>
              <a:rPr lang="it-IT" b="1" u="sng" dirty="0">
                <a:solidFill>
                  <a:schemeClr val="tx1"/>
                </a:solidFill>
              </a:rPr>
              <a:t>A REGIME </a:t>
            </a:r>
            <a:r>
              <a:rPr lang="it-IT" b="1" dirty="0">
                <a:solidFill>
                  <a:schemeClr val="tx1"/>
                </a:solidFill>
              </a:rPr>
              <a:t>LIMITANDO LA DISCREZIONALITA’ DELLE REGIONI</a:t>
            </a:r>
          </a:p>
          <a:p>
            <a:pPr marL="285750" indent="-285750" algn="just">
              <a:buFontTx/>
              <a:buChar char="-"/>
            </a:pPr>
            <a:endParaRPr lang="it-IT" b="1" dirty="0">
              <a:solidFill>
                <a:schemeClr val="tx1"/>
              </a:solidFill>
            </a:endParaRPr>
          </a:p>
          <a:p>
            <a:pPr marL="285750" indent="-285750" algn="just">
              <a:buFontTx/>
              <a:buChar char="-"/>
            </a:pPr>
            <a:r>
              <a:rPr lang="it-IT" b="1" dirty="0">
                <a:solidFill>
                  <a:schemeClr val="tx1"/>
                </a:solidFill>
              </a:rPr>
              <a:t>IN REALTA’ SI TRATTA DI UNA SELEZIONE FRUTTO DI UNA VALUTAZIONE COMPLETAMNTE ASTRATTA, CHE NON PRESUPPONE UNA SPECIFICA VALUTAZIONE CIRCA L’EFFETTIVA  COMPATIBILITA’ DELL’AREA CON LA PRESENZA DI IMPIANTI FER E CHE RISULTA SGANCIATA DAI CRITERI INDIVIDUATI ALL’ART. 15 TER, COMMA 2, DELLA DIRETTIVA RED II</a:t>
            </a:r>
          </a:p>
          <a:p>
            <a:pPr algn="just"/>
            <a:endParaRPr lang="it-IT" b="1" dirty="0">
              <a:solidFill>
                <a:schemeClr val="tx1"/>
              </a:solidFill>
            </a:endParaRPr>
          </a:p>
          <a:p>
            <a:pPr algn="just"/>
            <a:r>
              <a:rPr lang="it-IT" b="1" dirty="0">
                <a:solidFill>
                  <a:schemeClr val="tx1"/>
                </a:solidFill>
              </a:rPr>
              <a:t> - POSSONO ESSERE ANCHE SOGGETTE A VINCOLI (NULLA SPECIFICANDO LA NORMA)</a:t>
            </a:r>
          </a:p>
          <a:p>
            <a:pPr algn="just"/>
            <a:endParaRPr lang="it-IT" b="1" dirty="0">
              <a:solidFill>
                <a:schemeClr val="tx1"/>
              </a:solidFill>
            </a:endParaRPr>
          </a:p>
          <a:p>
            <a:pPr algn="just"/>
            <a:r>
              <a:rPr lang="it-IT" b="1" dirty="0">
                <a:solidFill>
                  <a:schemeClr val="tx1"/>
                </a:solidFill>
              </a:rPr>
              <a:t>- NON SONO PIU PREVISTE COME ZONE IDONEE LE AREE </a:t>
            </a:r>
            <a:r>
              <a:rPr lang="it-IT" b="1" u="sng" dirty="0">
                <a:solidFill>
                  <a:schemeClr val="tx1"/>
                </a:solidFill>
              </a:rPr>
              <a:t>NON</a:t>
            </a:r>
            <a:r>
              <a:rPr lang="it-IT" b="1" dirty="0">
                <a:solidFill>
                  <a:schemeClr val="tx1"/>
                </a:solidFill>
              </a:rPr>
              <a:t> COMPRESE IN ZONE VINCOLATE</a:t>
            </a:r>
          </a:p>
          <a:p>
            <a:pPr algn="just"/>
            <a:endParaRPr lang="it-IT" b="1" dirty="0">
              <a:solidFill>
                <a:schemeClr val="tx1"/>
              </a:solidFill>
            </a:endParaRPr>
          </a:p>
          <a:p>
            <a:pPr algn="just"/>
            <a:r>
              <a:rPr lang="it-IT" b="1" dirty="0">
                <a:solidFill>
                  <a:schemeClr val="tx1"/>
                </a:solidFill>
              </a:rPr>
              <a:t>- LA QUALIFICA DI IDONEITA’ EX LEGE RELATIVAMENTE AGLI IMPIANTI FOTOVOLTAICI INTERESSA ORMAI  IN MANIERA INDISTINTA TUTTE LE ZONE DIVERSE DA QUELLE RESIDENZIALI E,  DA QUELLE AGRICOLE (CFR ART. 11 BIS,  COMMA 1, LETT. L) N.4)</a:t>
            </a:r>
          </a:p>
          <a:p>
            <a:pPr algn="just"/>
            <a:endParaRPr lang="it-IT" b="1" dirty="0">
              <a:solidFill>
                <a:schemeClr val="tx1"/>
              </a:solidFill>
            </a:endParaRPr>
          </a:p>
          <a:p>
            <a:pPr algn="just"/>
            <a:endParaRPr lang="it-IT" b="1" dirty="0">
              <a:solidFill>
                <a:schemeClr val="tx1"/>
              </a:solidFill>
            </a:endParaRPr>
          </a:p>
        </p:txBody>
      </p:sp>
    </p:spTree>
    <p:extLst>
      <p:ext uri="{BB962C8B-B14F-4D97-AF65-F5344CB8AC3E}">
        <p14:creationId xmlns:p14="http://schemas.microsoft.com/office/powerpoint/2010/main" val="1834646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3821FA91-CEF8-D04D-5839-C82D538813A5}"/>
              </a:ext>
            </a:extLst>
          </p:cNvPr>
          <p:cNvSpPr/>
          <p:nvPr/>
        </p:nvSpPr>
        <p:spPr>
          <a:xfrm>
            <a:off x="845573" y="1091381"/>
            <a:ext cx="11002297" cy="55503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b="1" dirty="0">
                <a:solidFill>
                  <a:schemeClr val="tx1"/>
                </a:solidFill>
              </a:rPr>
              <a:t>ZONE AGRICOLE E FOTOVOLTAICO: ART. 11 BIS COMMA 2</a:t>
            </a:r>
          </a:p>
          <a:p>
            <a:pPr algn="just"/>
            <a:endParaRPr lang="it-IT" b="1" dirty="0">
              <a:solidFill>
                <a:schemeClr val="tx1"/>
              </a:solidFill>
            </a:endParaRPr>
          </a:p>
          <a:p>
            <a:pPr marL="285750" indent="-285750" algn="just">
              <a:buFontTx/>
              <a:buChar char="-"/>
            </a:pPr>
            <a:r>
              <a:rPr lang="it-IT" b="1" dirty="0">
                <a:solidFill>
                  <a:schemeClr val="tx1"/>
                </a:solidFill>
              </a:rPr>
              <a:t>LE ZONE AGRICOLE (NON IDONEE IN GENERALE PER IMPIANTI FER) SONO IDONEE PER FOTOVOLTAICO A TERRA RICORRENDO ALCUNE CONDIZIONI </a:t>
            </a:r>
          </a:p>
          <a:p>
            <a:pPr marL="285750" indent="-285750" algn="just">
              <a:buFontTx/>
              <a:buChar char="-"/>
            </a:pPr>
            <a:endParaRPr lang="it-IT" b="1" dirty="0">
              <a:solidFill>
                <a:schemeClr val="tx1"/>
              </a:solidFill>
            </a:endParaRPr>
          </a:p>
          <a:p>
            <a:pPr marL="285750" indent="-285750" algn="just">
              <a:buFontTx/>
              <a:buChar char="-"/>
            </a:pPr>
            <a:r>
              <a:rPr lang="it-IT" b="1" dirty="0">
                <a:solidFill>
                  <a:schemeClr val="tx1"/>
                </a:solidFill>
              </a:rPr>
              <a:t>QUESTI LIMITI </a:t>
            </a:r>
            <a:r>
              <a:rPr lang="it-IT" b="1" u="sng" dirty="0">
                <a:solidFill>
                  <a:schemeClr val="tx1"/>
                </a:solidFill>
              </a:rPr>
              <a:t>NON</a:t>
            </a:r>
            <a:r>
              <a:rPr lang="it-IT" b="1" dirty="0">
                <a:solidFill>
                  <a:schemeClr val="tx1"/>
                </a:solidFill>
              </a:rPr>
              <a:t> SI APPLICANO PER IMPIANTI FOTOVOLTAICI RILEVANTI PER PNNR, PNC E COMUNITA’ ENERGETICHE</a:t>
            </a:r>
          </a:p>
          <a:p>
            <a:pPr algn="just"/>
            <a:endParaRPr lang="it-IT" b="1" dirty="0">
              <a:solidFill>
                <a:schemeClr val="tx1"/>
              </a:solidFill>
            </a:endParaRPr>
          </a:p>
          <a:p>
            <a:pPr marL="285750" indent="-285750" algn="just">
              <a:buFontTx/>
              <a:buChar char="-"/>
            </a:pPr>
            <a:r>
              <a:rPr lang="it-IT" b="1" dirty="0">
                <a:solidFill>
                  <a:schemeClr val="tx1"/>
                </a:solidFill>
              </a:rPr>
              <a:t>GLI IMPIANTI AGRIVOLTAICI SONO « SEMPRE CONSENTITI IN ZONA AGRICOLA, INDIPENDENTEMENTE DALLA SUSSISTENZA O MENO DI VINCOLI: RILEVA A TAL FINE LA DEFINIZIONE DI IMPIATO AGRICOLTAICO DI CUI ALL’ART. 4, COMMA 1, LETT. F-BIS</a:t>
            </a:r>
          </a:p>
          <a:p>
            <a:pPr marL="285750" indent="-285750" algn="just">
              <a:buFontTx/>
              <a:buChar char="-"/>
            </a:pPr>
            <a:endParaRPr lang="it-IT" b="1" dirty="0">
              <a:solidFill>
                <a:schemeClr val="tx1"/>
              </a:solidFill>
            </a:endParaRPr>
          </a:p>
          <a:p>
            <a:pPr marL="285750" indent="-285750" algn="just">
              <a:buFontTx/>
              <a:buChar char="-"/>
            </a:pPr>
            <a:r>
              <a:rPr lang="it-IT" b="1" dirty="0">
                <a:solidFill>
                  <a:schemeClr val="tx1"/>
                </a:solidFill>
              </a:rPr>
              <a:t>PER LA INSTALLAZIONE DI AGRIVOLTAICI E’ ORA IMPOSTO ALL’OPERATORE DI ATTESTARE IL MANTENIMENTO  DELLA PRODUTTIVITA’ DEL SUOLO ALMENO ALL’80%: TALE PRODUTTIVITA’ E’ MOLTO DIFFICILE DA ATTESTARE, E COMUNQUE CONFERMA CHE L’ISTRUTTORIA DI UN AGRIVOLTAICO RICHIEDE LA DIMOSTRAZIONE DELLA POSSIBILITA’ DI MANTENERE LA PRODUTTIVITA’ SPECIFICA PREESISTENTE DEL FONDO.</a:t>
            </a:r>
          </a:p>
        </p:txBody>
      </p:sp>
      <p:sp>
        <p:nvSpPr>
          <p:cNvPr id="2" name="Rettangolo 1">
            <a:extLst>
              <a:ext uri="{FF2B5EF4-FFF2-40B4-BE49-F238E27FC236}">
                <a16:creationId xmlns:a16="http://schemas.microsoft.com/office/drawing/2014/main" id="{C8788672-6AF4-FE6B-8870-91ADAD3F0DA1}"/>
              </a:ext>
            </a:extLst>
          </p:cNvPr>
          <p:cNvSpPr/>
          <p:nvPr/>
        </p:nvSpPr>
        <p:spPr>
          <a:xfrm>
            <a:off x="973394" y="216310"/>
            <a:ext cx="3844412" cy="6882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IN PARTICOLARE: ZONE AGRICOLE</a:t>
            </a:r>
          </a:p>
        </p:txBody>
      </p:sp>
    </p:spTree>
    <p:extLst>
      <p:ext uri="{BB962C8B-B14F-4D97-AF65-F5344CB8AC3E}">
        <p14:creationId xmlns:p14="http://schemas.microsoft.com/office/powerpoint/2010/main" val="4262435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076D319B-8F26-122C-FBE3-7C61D69BD3C0}"/>
              </a:ext>
            </a:extLst>
          </p:cNvPr>
          <p:cNvSpPr/>
          <p:nvPr/>
        </p:nvSpPr>
        <p:spPr>
          <a:xfrm>
            <a:off x="1838632" y="98322"/>
            <a:ext cx="8514736" cy="25858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000" b="1" dirty="0">
                <a:solidFill>
                  <a:schemeClr val="tx1"/>
                </a:solidFill>
              </a:rPr>
              <a:t>ART. 4, COMMA 1, LETT. F-BIS</a:t>
            </a:r>
          </a:p>
          <a:p>
            <a:pPr algn="ctr"/>
            <a:r>
              <a:rPr lang="it-IT" sz="2000" b="1" dirty="0">
                <a:solidFill>
                  <a:schemeClr val="tx1"/>
                </a:solidFill>
              </a:rPr>
              <a:t>IMPIANTO AGRIVOLTAICO</a:t>
            </a:r>
          </a:p>
          <a:p>
            <a:pPr algn="ctr"/>
            <a:r>
              <a:rPr lang="it-IT" sz="2000" b="1" dirty="0" err="1">
                <a:solidFill>
                  <a:schemeClr val="tx1"/>
                </a:solidFill>
              </a:rPr>
              <a:t>I«mpianto</a:t>
            </a:r>
            <a:r>
              <a:rPr lang="it-IT" sz="2000" b="1" dirty="0">
                <a:solidFill>
                  <a:schemeClr val="tx1"/>
                </a:solidFill>
              </a:rPr>
              <a:t> fotovoltaico che preserva la </a:t>
            </a:r>
            <a:r>
              <a:rPr lang="it-IT" sz="2800" b="1" u="sng" dirty="0">
                <a:solidFill>
                  <a:schemeClr val="tx1"/>
                </a:solidFill>
              </a:rPr>
              <a:t>continuità </a:t>
            </a:r>
            <a:r>
              <a:rPr lang="it-IT" sz="2000" b="1" dirty="0">
                <a:solidFill>
                  <a:schemeClr val="tx1"/>
                </a:solidFill>
              </a:rPr>
              <a:t>delle attività colturali e pastorali sul sito di installazione. Al fine di garantire la continuità delle attività colturali e pastorali, l'impianto può prevedere la rotazione dei moduli collocati in posizione elevata da terra e l'applicazione di strumenti di agricoltura digitale e di precisione </a:t>
            </a:r>
          </a:p>
        </p:txBody>
      </p:sp>
      <p:sp>
        <p:nvSpPr>
          <p:cNvPr id="3" name="Rettangolo 2">
            <a:extLst>
              <a:ext uri="{FF2B5EF4-FFF2-40B4-BE49-F238E27FC236}">
                <a16:creationId xmlns:a16="http://schemas.microsoft.com/office/drawing/2014/main" id="{50E7A193-5B6D-723C-33F7-51D47F5C0111}"/>
              </a:ext>
            </a:extLst>
          </p:cNvPr>
          <p:cNvSpPr/>
          <p:nvPr/>
        </p:nvSpPr>
        <p:spPr>
          <a:xfrm>
            <a:off x="1189704" y="2595716"/>
            <a:ext cx="11002296" cy="30185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000" b="1" dirty="0">
                <a:solidFill>
                  <a:schemeClr val="tx1"/>
                </a:solidFill>
              </a:rPr>
              <a:t>ART. 11 BIS, COMMA 2</a:t>
            </a:r>
          </a:p>
          <a:p>
            <a:pPr algn="ctr"/>
            <a:r>
              <a:rPr lang="it-IT" sz="2000" b="1" dirty="0">
                <a:solidFill>
                  <a:schemeClr val="tx1"/>
                </a:solidFill>
              </a:rPr>
              <a:t>E' comunque sempre consentita l'installazione di impianti </a:t>
            </a:r>
            <a:r>
              <a:rPr lang="it-IT" sz="2000" b="1" dirty="0" err="1">
                <a:solidFill>
                  <a:schemeClr val="tx1"/>
                </a:solidFill>
              </a:rPr>
              <a:t>agrivoltaici</a:t>
            </a:r>
            <a:r>
              <a:rPr lang="it-IT" sz="2000" b="1" dirty="0">
                <a:solidFill>
                  <a:schemeClr val="tx1"/>
                </a:solidFill>
              </a:rPr>
              <a:t> di cui all'articolo 4, comma 1, lettera f-bis), </a:t>
            </a:r>
            <a:r>
              <a:rPr lang="it-IT" sz="2400" b="1" u="sng" dirty="0">
                <a:solidFill>
                  <a:schemeClr val="tx1"/>
                </a:solidFill>
              </a:rPr>
              <a:t>attraverso l'impiego di moduli collocati in posizione adeguatamente elevata da terra</a:t>
            </a:r>
            <a:r>
              <a:rPr lang="it-IT" sz="2000" b="1" dirty="0">
                <a:solidFill>
                  <a:schemeClr val="tx1"/>
                </a:solidFill>
              </a:rPr>
              <a:t>. Per l'installazione di un impianto </a:t>
            </a:r>
            <a:r>
              <a:rPr lang="it-IT" sz="2000" b="1" dirty="0" err="1">
                <a:solidFill>
                  <a:schemeClr val="tx1"/>
                </a:solidFill>
              </a:rPr>
              <a:t>agrivoltaico</a:t>
            </a:r>
            <a:r>
              <a:rPr lang="it-IT" sz="2000" b="1" dirty="0">
                <a:solidFill>
                  <a:schemeClr val="tx1"/>
                </a:solidFill>
              </a:rPr>
              <a:t>, il soggetto proponente si dota di dichiarazione asseverata redatta da un professionista abilitato che attesti che l'impianto </a:t>
            </a:r>
            <a:r>
              <a:rPr lang="it-IT" sz="2400" b="1" u="sng" dirty="0">
                <a:solidFill>
                  <a:schemeClr val="tx1"/>
                </a:solidFill>
              </a:rPr>
              <a:t>è idoneo a conservare almeno l'80 per cento della produzione lorda vendibile</a:t>
            </a:r>
            <a:r>
              <a:rPr lang="it-IT" sz="2000" b="1" dirty="0">
                <a:solidFill>
                  <a:schemeClr val="tx1"/>
                </a:solidFill>
              </a:rPr>
              <a:t>. La dichiarazione è allegata al progetto presentato ai sensi dell'articolo 9 e comunque messa a disposizione dell'amministrazione nell'ambito delle attività di controllo.</a:t>
            </a:r>
          </a:p>
        </p:txBody>
      </p:sp>
      <p:sp>
        <p:nvSpPr>
          <p:cNvPr id="4" name="Rettangolo 3">
            <a:extLst>
              <a:ext uri="{FF2B5EF4-FFF2-40B4-BE49-F238E27FC236}">
                <a16:creationId xmlns:a16="http://schemas.microsoft.com/office/drawing/2014/main" id="{88F47F73-4A1C-AA69-1D7F-958809EF4991}"/>
              </a:ext>
            </a:extLst>
          </p:cNvPr>
          <p:cNvSpPr/>
          <p:nvPr/>
        </p:nvSpPr>
        <p:spPr>
          <a:xfrm>
            <a:off x="3195484" y="5968181"/>
            <a:ext cx="7374193" cy="8898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LA DEFINIZIONE DI AGRIVOLAICO E’ INTEGRATA DALL’ART. 11 BIS CON IL RIFERIMENTO ALLA ELEVAZIONE DEI MODULI</a:t>
            </a:r>
          </a:p>
        </p:txBody>
      </p:sp>
      <p:sp>
        <p:nvSpPr>
          <p:cNvPr id="5" name="Freccia angolare bidirezionale 4">
            <a:extLst>
              <a:ext uri="{FF2B5EF4-FFF2-40B4-BE49-F238E27FC236}">
                <a16:creationId xmlns:a16="http://schemas.microsoft.com/office/drawing/2014/main" id="{2E9CEC03-2E59-AB81-35C6-CAD9F49013B3}"/>
              </a:ext>
            </a:extLst>
          </p:cNvPr>
          <p:cNvSpPr/>
          <p:nvPr/>
        </p:nvSpPr>
        <p:spPr>
          <a:xfrm>
            <a:off x="10972800" y="5771535"/>
            <a:ext cx="530942" cy="727588"/>
          </a:xfrm>
          <a:prstGeom prst="lef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5229170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97F37D0A-FCEE-4EEA-F07B-661E7B771991}"/>
              </a:ext>
            </a:extLst>
          </p:cNvPr>
          <p:cNvSpPr/>
          <p:nvPr/>
        </p:nvSpPr>
        <p:spPr>
          <a:xfrm>
            <a:off x="1071716" y="201562"/>
            <a:ext cx="7285703" cy="10323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PUNTI DI RILEVANZA DELLA QUALIFICA DELL’AREA COME «IDONEA»</a:t>
            </a:r>
          </a:p>
        </p:txBody>
      </p:sp>
      <p:sp>
        <p:nvSpPr>
          <p:cNvPr id="3" name="Rettangolo 2">
            <a:extLst>
              <a:ext uri="{FF2B5EF4-FFF2-40B4-BE49-F238E27FC236}">
                <a16:creationId xmlns:a16="http://schemas.microsoft.com/office/drawing/2014/main" id="{68910104-4F2E-5960-139C-C2C7C6FD75FF}"/>
              </a:ext>
            </a:extLst>
          </p:cNvPr>
          <p:cNvSpPr/>
          <p:nvPr/>
        </p:nvSpPr>
        <p:spPr>
          <a:xfrm>
            <a:off x="796413" y="2212258"/>
            <a:ext cx="3165987" cy="11110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Art. 11 QUATER</a:t>
            </a:r>
          </a:p>
        </p:txBody>
      </p:sp>
      <p:sp>
        <p:nvSpPr>
          <p:cNvPr id="4" name="Rettangolo 3">
            <a:extLst>
              <a:ext uri="{FF2B5EF4-FFF2-40B4-BE49-F238E27FC236}">
                <a16:creationId xmlns:a16="http://schemas.microsoft.com/office/drawing/2014/main" id="{5FE6BB91-00C2-EA3B-D7FE-42499DF0315A}"/>
              </a:ext>
            </a:extLst>
          </p:cNvPr>
          <p:cNvSpPr/>
          <p:nvPr/>
        </p:nvSpPr>
        <p:spPr>
          <a:xfrm>
            <a:off x="5982931" y="1278194"/>
            <a:ext cx="5997676" cy="16469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000" b="1" dirty="0">
                <a:solidFill>
                  <a:schemeClr val="tx1"/>
                </a:solidFill>
              </a:rPr>
              <a:t>L’AUTORIZZAZIONE DELL’IMPIANTO «NON E’ SUBORDINATA ALLA ACQUISIZIONE DELL’AUTORIZZAZIONE PAESAGGISTICA CHE SI ESPRIME CON</a:t>
            </a:r>
            <a:r>
              <a:rPr lang="it-IT" dirty="0"/>
              <a:t> </a:t>
            </a:r>
            <a:r>
              <a:rPr lang="it-IT" sz="2000" b="1" dirty="0">
                <a:solidFill>
                  <a:schemeClr val="tx1"/>
                </a:solidFill>
              </a:rPr>
              <a:t>PARERE OBBLIGATORIO E NON VINCOLANTE</a:t>
            </a:r>
            <a:r>
              <a:rPr lang="it-IT" dirty="0"/>
              <a:t> </a:t>
            </a:r>
          </a:p>
        </p:txBody>
      </p:sp>
      <p:sp>
        <p:nvSpPr>
          <p:cNvPr id="5" name="Ovale 4">
            <a:extLst>
              <a:ext uri="{FF2B5EF4-FFF2-40B4-BE49-F238E27FC236}">
                <a16:creationId xmlns:a16="http://schemas.microsoft.com/office/drawing/2014/main" id="{F3B93136-4A76-76BF-104C-A961F1D41A16}"/>
              </a:ext>
            </a:extLst>
          </p:cNvPr>
          <p:cNvSpPr/>
          <p:nvPr/>
        </p:nvSpPr>
        <p:spPr>
          <a:xfrm>
            <a:off x="8829367" y="3283974"/>
            <a:ext cx="835742" cy="44245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SE</a:t>
            </a:r>
          </a:p>
        </p:txBody>
      </p:sp>
      <p:sp>
        <p:nvSpPr>
          <p:cNvPr id="6" name="Rettangolo 5">
            <a:extLst>
              <a:ext uri="{FF2B5EF4-FFF2-40B4-BE49-F238E27FC236}">
                <a16:creationId xmlns:a16="http://schemas.microsoft.com/office/drawing/2014/main" id="{461CE396-9720-3D85-6889-F7ECA8C9A20C}"/>
              </a:ext>
            </a:extLst>
          </p:cNvPr>
          <p:cNvSpPr/>
          <p:nvPr/>
        </p:nvSpPr>
        <p:spPr>
          <a:xfrm>
            <a:off x="6469625" y="3903405"/>
            <a:ext cx="2359742" cy="7275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INTERVENTO EX ALLEGATO A/B/C</a:t>
            </a:r>
          </a:p>
        </p:txBody>
      </p:sp>
      <p:sp>
        <p:nvSpPr>
          <p:cNvPr id="7" name="Rettangolo 6">
            <a:extLst>
              <a:ext uri="{FF2B5EF4-FFF2-40B4-BE49-F238E27FC236}">
                <a16:creationId xmlns:a16="http://schemas.microsoft.com/office/drawing/2014/main" id="{19DAFE9D-641C-820E-44EE-5359B8A45138}"/>
              </a:ext>
            </a:extLst>
          </p:cNvPr>
          <p:cNvSpPr/>
          <p:nvPr/>
        </p:nvSpPr>
        <p:spPr>
          <a:xfrm>
            <a:off x="9493044" y="3774613"/>
            <a:ext cx="2698956" cy="100780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L’INTERVENTO RICADE INTERAMENTE IN AREA IDONEA</a:t>
            </a:r>
          </a:p>
        </p:txBody>
      </p:sp>
      <p:sp>
        <p:nvSpPr>
          <p:cNvPr id="8" name="Freccia in giù 7">
            <a:extLst>
              <a:ext uri="{FF2B5EF4-FFF2-40B4-BE49-F238E27FC236}">
                <a16:creationId xmlns:a16="http://schemas.microsoft.com/office/drawing/2014/main" id="{AE23F59C-E688-F6C1-3669-835A72C053E9}"/>
              </a:ext>
            </a:extLst>
          </p:cNvPr>
          <p:cNvSpPr/>
          <p:nvPr/>
        </p:nvSpPr>
        <p:spPr>
          <a:xfrm>
            <a:off x="9026013" y="2925097"/>
            <a:ext cx="304800" cy="31463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angolare in su 8">
            <a:extLst>
              <a:ext uri="{FF2B5EF4-FFF2-40B4-BE49-F238E27FC236}">
                <a16:creationId xmlns:a16="http://schemas.microsoft.com/office/drawing/2014/main" id="{E3991731-CF65-AFE5-9A40-D6407B3DD100}"/>
              </a:ext>
            </a:extLst>
          </p:cNvPr>
          <p:cNvSpPr/>
          <p:nvPr/>
        </p:nvSpPr>
        <p:spPr>
          <a:xfrm flipH="1" flipV="1">
            <a:off x="8160774" y="3429000"/>
            <a:ext cx="570271" cy="29742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Freccia angolare in su 9">
            <a:extLst>
              <a:ext uri="{FF2B5EF4-FFF2-40B4-BE49-F238E27FC236}">
                <a16:creationId xmlns:a16="http://schemas.microsoft.com/office/drawing/2014/main" id="{E4E301C3-A4D0-D527-BA79-2C848D8C50F9}"/>
              </a:ext>
            </a:extLst>
          </p:cNvPr>
          <p:cNvSpPr/>
          <p:nvPr/>
        </p:nvSpPr>
        <p:spPr>
          <a:xfrm flipV="1">
            <a:off x="9842090" y="3429000"/>
            <a:ext cx="766916" cy="29742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Freccia a destra 10">
            <a:extLst>
              <a:ext uri="{FF2B5EF4-FFF2-40B4-BE49-F238E27FC236}">
                <a16:creationId xmlns:a16="http://schemas.microsoft.com/office/drawing/2014/main" id="{E9A9747F-D996-3667-7C99-54BB1FB6DE35}"/>
              </a:ext>
            </a:extLst>
          </p:cNvPr>
          <p:cNvSpPr/>
          <p:nvPr/>
        </p:nvSpPr>
        <p:spPr>
          <a:xfrm>
            <a:off x="4434348" y="2517058"/>
            <a:ext cx="1548582" cy="22614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11">
            <a:extLst>
              <a:ext uri="{FF2B5EF4-FFF2-40B4-BE49-F238E27FC236}">
                <a16:creationId xmlns:a16="http://schemas.microsoft.com/office/drawing/2014/main" id="{67964CDB-AE46-6F0E-8441-9D4ED1A80C20}"/>
              </a:ext>
            </a:extLst>
          </p:cNvPr>
          <p:cNvSpPr/>
          <p:nvPr/>
        </p:nvSpPr>
        <p:spPr>
          <a:xfrm>
            <a:off x="884903" y="5397909"/>
            <a:ext cx="3077497" cy="12585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ART. 8</a:t>
            </a:r>
          </a:p>
        </p:txBody>
      </p:sp>
      <p:sp>
        <p:nvSpPr>
          <p:cNvPr id="13" name="Rettangolo 12">
            <a:extLst>
              <a:ext uri="{FF2B5EF4-FFF2-40B4-BE49-F238E27FC236}">
                <a16:creationId xmlns:a16="http://schemas.microsoft.com/office/drawing/2014/main" id="{4628BAF9-1665-85F4-3AF6-2FF87D8EBDEB}"/>
              </a:ext>
            </a:extLst>
          </p:cNvPr>
          <p:cNvSpPr/>
          <p:nvPr/>
        </p:nvSpPr>
        <p:spPr>
          <a:xfrm>
            <a:off x="6282813" y="5250426"/>
            <a:ext cx="5771534" cy="146500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L’IDONEITA’ EQUIVALE ALLA CONFORMITA’ URBANISTICA AI FINI DELLA PAS</a:t>
            </a:r>
          </a:p>
        </p:txBody>
      </p:sp>
      <p:sp>
        <p:nvSpPr>
          <p:cNvPr id="14" name="Rettangolo 13">
            <a:extLst>
              <a:ext uri="{FF2B5EF4-FFF2-40B4-BE49-F238E27FC236}">
                <a16:creationId xmlns:a16="http://schemas.microsoft.com/office/drawing/2014/main" id="{09B91D0B-1CD1-9453-E055-F4A671C1F1DF}"/>
              </a:ext>
            </a:extLst>
          </p:cNvPr>
          <p:cNvSpPr/>
          <p:nvPr/>
        </p:nvSpPr>
        <p:spPr>
          <a:xfrm>
            <a:off x="2428568" y="3677265"/>
            <a:ext cx="3293808" cy="103238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TERMINI DEL PROCEDIMENTO DI AU RIDOTTI DI UN TERZO</a:t>
            </a:r>
          </a:p>
        </p:txBody>
      </p:sp>
      <p:sp>
        <p:nvSpPr>
          <p:cNvPr id="16" name="Freccia angolare in su 15">
            <a:extLst>
              <a:ext uri="{FF2B5EF4-FFF2-40B4-BE49-F238E27FC236}">
                <a16:creationId xmlns:a16="http://schemas.microsoft.com/office/drawing/2014/main" id="{1AF1A904-1B37-E8A8-63CC-B830992521B7}"/>
              </a:ext>
            </a:extLst>
          </p:cNvPr>
          <p:cNvSpPr/>
          <p:nvPr/>
        </p:nvSpPr>
        <p:spPr>
          <a:xfrm flipV="1">
            <a:off x="4173794" y="3067665"/>
            <a:ext cx="570271" cy="442451"/>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Freccia a destra 16">
            <a:extLst>
              <a:ext uri="{FF2B5EF4-FFF2-40B4-BE49-F238E27FC236}">
                <a16:creationId xmlns:a16="http://schemas.microsoft.com/office/drawing/2014/main" id="{9E02467D-0797-D80A-7177-0898C897D32A}"/>
              </a:ext>
            </a:extLst>
          </p:cNvPr>
          <p:cNvSpPr/>
          <p:nvPr/>
        </p:nvSpPr>
        <p:spPr>
          <a:xfrm>
            <a:off x="4247535" y="5899355"/>
            <a:ext cx="1735395" cy="22614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27531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B6D98D83-F4DC-D2D2-73C8-F2254C6EF025}"/>
              </a:ext>
            </a:extLst>
          </p:cNvPr>
          <p:cNvSpPr/>
          <p:nvPr/>
        </p:nvSpPr>
        <p:spPr>
          <a:xfrm>
            <a:off x="1818968" y="737419"/>
            <a:ext cx="4522838" cy="10815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DEFINIZIONE DI INTERVENTO</a:t>
            </a:r>
          </a:p>
          <a:p>
            <a:pPr algn="ctr"/>
            <a:r>
              <a:rPr lang="it-IT" dirty="0"/>
              <a:t>ART. 4, COMMA 1, LETT. A</a:t>
            </a:r>
          </a:p>
        </p:txBody>
      </p:sp>
      <p:sp>
        <p:nvSpPr>
          <p:cNvPr id="3" name="Rettangolo 2">
            <a:extLst>
              <a:ext uri="{FF2B5EF4-FFF2-40B4-BE49-F238E27FC236}">
                <a16:creationId xmlns:a16="http://schemas.microsoft.com/office/drawing/2014/main" id="{3F25FCAA-A71B-AC16-2971-8CC434F6B766}"/>
              </a:ext>
            </a:extLst>
          </p:cNvPr>
          <p:cNvSpPr/>
          <p:nvPr/>
        </p:nvSpPr>
        <p:spPr>
          <a:xfrm>
            <a:off x="1828800" y="2349910"/>
            <a:ext cx="9409471" cy="33822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dirty="0"/>
              <a:t>le attività di costruzione ed esercizio delle fattispecie progettuali di </a:t>
            </a:r>
            <a:r>
              <a:rPr lang="it-IT" sz="2400" dirty="0" err="1"/>
              <a:t>cuiagli</a:t>
            </a:r>
            <a:r>
              <a:rPr lang="it-IT" sz="2400" dirty="0"/>
              <a:t> allegati A, B o C, </a:t>
            </a:r>
            <a:r>
              <a:rPr lang="it-IT" sz="2400" b="1" dirty="0">
                <a:solidFill>
                  <a:schemeClr val="tx1"/>
                </a:solidFill>
              </a:rPr>
              <a:t>comprese quelle relative alle opere connesse e alle infrastrutture indispensabili,</a:t>
            </a:r>
            <a:r>
              <a:rPr lang="it-IT" sz="2400" dirty="0"/>
              <a:t> fatta eccezione per le attività di sviluppo e potenziamento della rete </a:t>
            </a:r>
            <a:r>
              <a:rPr lang="it-IT" sz="2400" dirty="0" err="1"/>
              <a:t>ditrasmissione</a:t>
            </a:r>
            <a:r>
              <a:rPr lang="it-IT" sz="2400" dirty="0"/>
              <a:t> nazionale di cui all'articolo 10-bis, commi 8 e 10, nonché della rete </a:t>
            </a:r>
            <a:r>
              <a:rPr lang="it-IT" sz="2400" dirty="0" err="1"/>
              <a:t>didistribuzione</a:t>
            </a:r>
            <a:r>
              <a:rPr lang="it-IT" sz="2400" dirty="0"/>
              <a:t> realizzate autonomamente</a:t>
            </a:r>
          </a:p>
          <a:p>
            <a:pPr algn="ctr"/>
            <a:r>
              <a:rPr lang="it-IT" sz="2400" dirty="0"/>
              <a:t>1</a:t>
            </a:r>
          </a:p>
          <a:p>
            <a:pPr algn="ctr"/>
            <a:r>
              <a:rPr lang="it-IT" dirty="0"/>
              <a:t>;</a:t>
            </a:r>
          </a:p>
        </p:txBody>
      </p:sp>
      <p:sp>
        <p:nvSpPr>
          <p:cNvPr id="4" name="Freccia angolare in su 3">
            <a:extLst>
              <a:ext uri="{FF2B5EF4-FFF2-40B4-BE49-F238E27FC236}">
                <a16:creationId xmlns:a16="http://schemas.microsoft.com/office/drawing/2014/main" id="{5CE78A88-D3DA-0798-E5E9-DC4BFB5A1AE5}"/>
              </a:ext>
            </a:extLst>
          </p:cNvPr>
          <p:cNvSpPr/>
          <p:nvPr/>
        </p:nvSpPr>
        <p:spPr>
          <a:xfrm flipV="1">
            <a:off x="6607277" y="1455174"/>
            <a:ext cx="1543665" cy="717755"/>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23248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FAD2672E-0DBC-FE4C-4EB4-112E7F94B8B0}"/>
              </a:ext>
            </a:extLst>
          </p:cNvPr>
          <p:cNvSpPr/>
          <p:nvPr/>
        </p:nvSpPr>
        <p:spPr>
          <a:xfrm>
            <a:off x="442452" y="226141"/>
            <a:ext cx="3038167" cy="18877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SUPERFICIE RILEVANTE AI FINI DELL’11 QUATER</a:t>
            </a:r>
          </a:p>
        </p:txBody>
      </p:sp>
      <p:sp>
        <p:nvSpPr>
          <p:cNvPr id="4" name="Rettangolo 3">
            <a:extLst>
              <a:ext uri="{FF2B5EF4-FFF2-40B4-BE49-F238E27FC236}">
                <a16:creationId xmlns:a16="http://schemas.microsoft.com/office/drawing/2014/main" id="{ECD74090-A427-DC6F-4D90-9AE419064EB0}"/>
              </a:ext>
            </a:extLst>
          </p:cNvPr>
          <p:cNvSpPr/>
          <p:nvPr/>
        </p:nvSpPr>
        <p:spPr>
          <a:xfrm>
            <a:off x="5270090" y="226141"/>
            <a:ext cx="6626943" cy="176980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ART. 11 QUATER, COMMA 3:</a:t>
            </a:r>
          </a:p>
          <a:p>
            <a:pPr algn="ctr"/>
            <a:r>
              <a:rPr lang="it-IT" dirty="0"/>
              <a:t>AREA DI INSISTENZA </a:t>
            </a:r>
            <a:r>
              <a:rPr lang="it-IT" b="1" dirty="0">
                <a:solidFill>
                  <a:schemeClr val="tx1"/>
                </a:solidFill>
              </a:rPr>
              <a:t>DELL’IMPIANTO, INDIPENDENTEMENTE DALL’UBICAZIONE DELLE OPERE CONNESSE E DELLE INFRASTRUTTURE INDISPENSABILI</a:t>
            </a:r>
          </a:p>
        </p:txBody>
      </p:sp>
      <p:sp>
        <p:nvSpPr>
          <p:cNvPr id="5" name="Rettangolo 4">
            <a:extLst>
              <a:ext uri="{FF2B5EF4-FFF2-40B4-BE49-F238E27FC236}">
                <a16:creationId xmlns:a16="http://schemas.microsoft.com/office/drawing/2014/main" id="{A8A1EA61-32CD-4576-13A7-6ADBDBBC4190}"/>
              </a:ext>
            </a:extLst>
          </p:cNvPr>
          <p:cNvSpPr/>
          <p:nvPr/>
        </p:nvSpPr>
        <p:spPr>
          <a:xfrm>
            <a:off x="530942" y="3789363"/>
            <a:ext cx="2949677" cy="1790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SUPERFICIE RILEVANTE AI FINI DELL’ART. 8, COMMA 2</a:t>
            </a:r>
          </a:p>
        </p:txBody>
      </p:sp>
      <p:sp>
        <p:nvSpPr>
          <p:cNvPr id="6" name="Rettangolo 5">
            <a:extLst>
              <a:ext uri="{FF2B5EF4-FFF2-40B4-BE49-F238E27FC236}">
                <a16:creationId xmlns:a16="http://schemas.microsoft.com/office/drawing/2014/main" id="{624683C8-683E-CA58-A272-D7C4F02D437F}"/>
              </a:ext>
            </a:extLst>
          </p:cNvPr>
          <p:cNvSpPr/>
          <p:nvPr/>
        </p:nvSpPr>
        <p:spPr>
          <a:xfrm>
            <a:off x="4247535" y="2871020"/>
            <a:ext cx="7944465" cy="39869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i="1" dirty="0">
                <a:solidFill>
                  <a:schemeClr val="tx1"/>
                </a:solidFill>
              </a:rPr>
              <a:t>Il ricorso alla PAS è precluso al proponente nel caso in cui lo stesso non abbia </a:t>
            </a:r>
            <a:r>
              <a:rPr lang="it-IT" b="1" i="1" dirty="0" err="1">
                <a:solidFill>
                  <a:schemeClr val="tx1"/>
                </a:solidFill>
              </a:rPr>
              <a:t>ladisponibilità</a:t>
            </a:r>
            <a:r>
              <a:rPr lang="it-IT" b="1" i="1" dirty="0">
                <a:solidFill>
                  <a:schemeClr val="tx1"/>
                </a:solidFill>
              </a:rPr>
              <a:t> delle </a:t>
            </a:r>
            <a:r>
              <a:rPr lang="it-IT" b="1" i="1" dirty="0" err="1">
                <a:solidFill>
                  <a:schemeClr val="tx1"/>
                </a:solidFill>
              </a:rPr>
              <a:t>superfi</a:t>
            </a:r>
            <a:r>
              <a:rPr lang="it-IT" b="1" i="1" dirty="0">
                <a:solidFill>
                  <a:schemeClr val="tx1"/>
                </a:solidFill>
              </a:rPr>
              <a:t> ci per l'installazione dell'impianto o in assenza </a:t>
            </a:r>
            <a:r>
              <a:rPr lang="it-IT" b="1" i="1" dirty="0" err="1">
                <a:solidFill>
                  <a:schemeClr val="tx1"/>
                </a:solidFill>
              </a:rPr>
              <a:t>dellacompatibilità</a:t>
            </a:r>
            <a:r>
              <a:rPr lang="it-IT" b="1" i="1" dirty="0">
                <a:solidFill>
                  <a:schemeClr val="tx1"/>
                </a:solidFill>
              </a:rPr>
              <a:t> degli interventi con gli strumenti urbanistici approvati e i regolamenti </a:t>
            </a:r>
            <a:r>
              <a:rPr lang="it-IT" b="1" i="1" dirty="0" err="1">
                <a:solidFill>
                  <a:schemeClr val="tx1"/>
                </a:solidFill>
              </a:rPr>
              <a:t>edilizivigenti</a:t>
            </a:r>
            <a:r>
              <a:rPr lang="it-IT" b="1" i="1" dirty="0">
                <a:solidFill>
                  <a:schemeClr val="tx1"/>
                </a:solidFill>
              </a:rPr>
              <a:t>, nonché in caso di contrarietà agli strumenti urbanistici adottati. In tal caso, </a:t>
            </a:r>
            <a:r>
              <a:rPr lang="it-IT" b="1" i="1" dirty="0" err="1">
                <a:solidFill>
                  <a:schemeClr val="tx1"/>
                </a:solidFill>
              </a:rPr>
              <a:t>siapplica</a:t>
            </a:r>
            <a:r>
              <a:rPr lang="it-IT" b="1" i="1" dirty="0">
                <a:solidFill>
                  <a:schemeClr val="tx1"/>
                </a:solidFill>
              </a:rPr>
              <a:t> l'articolo 9 in tema di autorizzazione unica. </a:t>
            </a:r>
            <a:r>
              <a:rPr lang="it-IT" sz="2000" b="1" i="1" u="sng" dirty="0">
                <a:solidFill>
                  <a:schemeClr val="tx1"/>
                </a:solidFill>
              </a:rPr>
              <a:t>Gli interventi </a:t>
            </a:r>
            <a:r>
              <a:rPr lang="it-IT" b="1" i="1" dirty="0">
                <a:solidFill>
                  <a:schemeClr val="tx1"/>
                </a:solidFill>
              </a:rPr>
              <a:t>sottoposti al regime </a:t>
            </a:r>
            <a:r>
              <a:rPr lang="it-IT" b="1" i="1" dirty="0" err="1">
                <a:solidFill>
                  <a:schemeClr val="tx1"/>
                </a:solidFill>
              </a:rPr>
              <a:t>diPAS</a:t>
            </a:r>
            <a:r>
              <a:rPr lang="it-IT" b="1" i="1" dirty="0">
                <a:solidFill>
                  <a:schemeClr val="tx1"/>
                </a:solidFill>
              </a:rPr>
              <a:t> che ricadano in aree </a:t>
            </a:r>
            <a:r>
              <a:rPr lang="it-IT" b="1" i="1" dirty="0" err="1">
                <a:solidFill>
                  <a:schemeClr val="tx1"/>
                </a:solidFill>
              </a:rPr>
              <a:t>classifi</a:t>
            </a:r>
            <a:r>
              <a:rPr lang="it-IT" b="1" i="1" dirty="0">
                <a:solidFill>
                  <a:schemeClr val="tx1"/>
                </a:solidFill>
              </a:rPr>
              <a:t> </a:t>
            </a:r>
            <a:r>
              <a:rPr lang="it-IT" b="1" i="1" dirty="0" err="1">
                <a:solidFill>
                  <a:schemeClr val="tx1"/>
                </a:solidFill>
              </a:rPr>
              <a:t>cate</a:t>
            </a:r>
            <a:r>
              <a:rPr lang="it-IT" b="1" i="1" dirty="0">
                <a:solidFill>
                  <a:schemeClr val="tx1"/>
                </a:solidFill>
              </a:rPr>
              <a:t> come idonee o in zone di accelerazione ai </a:t>
            </a:r>
            <a:r>
              <a:rPr lang="it-IT" b="1" i="1" dirty="0" err="1">
                <a:solidFill>
                  <a:schemeClr val="tx1"/>
                </a:solidFill>
              </a:rPr>
              <a:t>sensidell'articolo</a:t>
            </a:r>
            <a:r>
              <a:rPr lang="it-IT" b="1" i="1" dirty="0">
                <a:solidFill>
                  <a:schemeClr val="tx1"/>
                </a:solidFill>
              </a:rPr>
              <a:t> 12, sono non contrastanti con gli strumenti urbanistici adottati, nonché compatibili con gli strumenti urbanistici approvati e con i regolamenti edilizi vigenti</a:t>
            </a:r>
            <a:r>
              <a:rPr lang="it-IT" b="1" dirty="0">
                <a:solidFill>
                  <a:schemeClr val="tx1"/>
                </a:solidFill>
              </a:rPr>
              <a:t>.</a:t>
            </a:r>
          </a:p>
        </p:txBody>
      </p:sp>
      <p:sp>
        <p:nvSpPr>
          <p:cNvPr id="3" name="Freccia a destra 2">
            <a:extLst>
              <a:ext uri="{FF2B5EF4-FFF2-40B4-BE49-F238E27FC236}">
                <a16:creationId xmlns:a16="http://schemas.microsoft.com/office/drawing/2014/main" id="{0CF2DDDC-F24C-A70D-9C0B-CE9C2D2BD1C2}"/>
              </a:ext>
            </a:extLst>
          </p:cNvPr>
          <p:cNvSpPr/>
          <p:nvPr/>
        </p:nvSpPr>
        <p:spPr>
          <a:xfrm>
            <a:off x="3608439" y="934065"/>
            <a:ext cx="1317522" cy="35396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a:extLst>
              <a:ext uri="{FF2B5EF4-FFF2-40B4-BE49-F238E27FC236}">
                <a16:creationId xmlns:a16="http://schemas.microsoft.com/office/drawing/2014/main" id="{21B8206E-0472-4E99-7F29-BD0BF7AA562B}"/>
              </a:ext>
            </a:extLst>
          </p:cNvPr>
          <p:cNvSpPr/>
          <p:nvPr/>
        </p:nvSpPr>
        <p:spPr>
          <a:xfrm>
            <a:off x="3824748" y="4493342"/>
            <a:ext cx="344129" cy="35396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921239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36A0EF89-4E6E-9541-6962-B955548AA0CB}"/>
              </a:ext>
            </a:extLst>
          </p:cNvPr>
          <p:cNvSpPr/>
          <p:nvPr/>
        </p:nvSpPr>
        <p:spPr>
          <a:xfrm>
            <a:off x="550606" y="1513195"/>
            <a:ext cx="11336594" cy="49062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it-IT" sz="2000" b="1" dirty="0">
                <a:solidFill>
                  <a:schemeClr val="tx1"/>
                </a:solidFill>
              </a:rPr>
              <a:t>AI FINI DELL’ESENZIONE DALL’OBBLIGO DI ACQUISIRE L’AUTORIZZAZIONE DELL’AUTORITA’ PAESAGGISTICA E’ SUFFICIENTE CHE IL SOLO IMPIANTO PRINCIPALE (EX MODULI FOTOVOLTAICI) SIANO IN ZONA IDONEA</a:t>
            </a:r>
          </a:p>
          <a:p>
            <a:pPr algn="just"/>
            <a:endParaRPr lang="it-IT" sz="2000" dirty="0"/>
          </a:p>
          <a:p>
            <a:pPr algn="ctr"/>
            <a:r>
              <a:rPr lang="it-IT" sz="2000" dirty="0"/>
              <a:t>MENTRE</a:t>
            </a:r>
          </a:p>
          <a:p>
            <a:pPr algn="ctr"/>
            <a:endParaRPr lang="it-IT" sz="2000" dirty="0"/>
          </a:p>
          <a:p>
            <a:pPr algn="just"/>
            <a:r>
              <a:rPr lang="it-IT" sz="2000" b="1" dirty="0">
                <a:solidFill>
                  <a:schemeClr val="tx1"/>
                </a:solidFill>
              </a:rPr>
              <a:t>AI FINI DI AMMETTERE L’ISTANZA A PAS DEVONO RISULTARE INSISTENTI SU ZONA IDONEA ANCHE LE OPERE CONNESSE E LE INFRASTRUTTURE NECESSARIE </a:t>
            </a:r>
          </a:p>
          <a:p>
            <a:pPr algn="just"/>
            <a:endParaRPr lang="it-IT" sz="2000" dirty="0"/>
          </a:p>
          <a:p>
            <a:pPr algn="ctr"/>
            <a:r>
              <a:rPr lang="it-IT" sz="2000" dirty="0"/>
              <a:t>FERMO RESTANDO CHE</a:t>
            </a:r>
          </a:p>
          <a:p>
            <a:pPr algn="just"/>
            <a:endParaRPr lang="it-IT" sz="2000" dirty="0"/>
          </a:p>
          <a:p>
            <a:pPr algn="just"/>
            <a:r>
              <a:rPr lang="it-IT" sz="2000" b="1" dirty="0">
                <a:solidFill>
                  <a:schemeClr val="tx1"/>
                </a:solidFill>
              </a:rPr>
              <a:t>LA IDONEITA’ DELLA ZONA NON IMPLICA NECESSARIAMENTE  UN ESITO FAVOREVOLE</a:t>
            </a:r>
          </a:p>
        </p:txBody>
      </p:sp>
      <p:sp>
        <p:nvSpPr>
          <p:cNvPr id="3" name="Rettangolo 2">
            <a:extLst>
              <a:ext uri="{FF2B5EF4-FFF2-40B4-BE49-F238E27FC236}">
                <a16:creationId xmlns:a16="http://schemas.microsoft.com/office/drawing/2014/main" id="{BEC192D6-80B4-B888-DB4D-9D8F8865813C}"/>
              </a:ext>
            </a:extLst>
          </p:cNvPr>
          <p:cNvSpPr/>
          <p:nvPr/>
        </p:nvSpPr>
        <p:spPr>
          <a:xfrm>
            <a:off x="1573161" y="226142"/>
            <a:ext cx="5230762" cy="6685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SEGUE PUNTI DI RILEVANZA DELLE ZONE IDONEE</a:t>
            </a:r>
          </a:p>
        </p:txBody>
      </p:sp>
    </p:spTree>
    <p:extLst>
      <p:ext uri="{BB962C8B-B14F-4D97-AF65-F5344CB8AC3E}">
        <p14:creationId xmlns:p14="http://schemas.microsoft.com/office/powerpoint/2010/main" val="4041069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9E4D2DEE-6604-C57B-F9EB-46D9E6FEFEC6}"/>
              </a:ext>
            </a:extLst>
          </p:cNvPr>
          <p:cNvSpPr/>
          <p:nvPr/>
        </p:nvSpPr>
        <p:spPr>
          <a:xfrm>
            <a:off x="1779639" y="363794"/>
            <a:ext cx="9114503" cy="77674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t>ZONEE IDONEE E INTERESSE PUBBLICO PREVALENTR</a:t>
            </a:r>
          </a:p>
        </p:txBody>
      </p:sp>
      <p:sp>
        <p:nvSpPr>
          <p:cNvPr id="4" name="Rettangolo 3">
            <a:extLst>
              <a:ext uri="{FF2B5EF4-FFF2-40B4-BE49-F238E27FC236}">
                <a16:creationId xmlns:a16="http://schemas.microsoft.com/office/drawing/2014/main" id="{C867B5FC-E282-D1A8-DBD3-0FE4C855F1DD}"/>
              </a:ext>
            </a:extLst>
          </p:cNvPr>
          <p:cNvSpPr/>
          <p:nvPr/>
        </p:nvSpPr>
        <p:spPr>
          <a:xfrm>
            <a:off x="511279" y="1229033"/>
            <a:ext cx="3057832" cy="314632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AI SENSI DELL’ART. 3, COMMA 2, DEL D. 190/2024, POSSONO ESSERE INDIVIDUATI CASI IN CUI NON SI APPLICA IL COMMA 1, CIOE’ IL PRINCIPIO DELL’INTERESSE PUBBLICO PREVALENTE</a:t>
            </a:r>
          </a:p>
        </p:txBody>
      </p:sp>
      <p:sp>
        <p:nvSpPr>
          <p:cNvPr id="5" name="Rettangolo 4">
            <a:extLst>
              <a:ext uri="{FF2B5EF4-FFF2-40B4-BE49-F238E27FC236}">
                <a16:creationId xmlns:a16="http://schemas.microsoft.com/office/drawing/2014/main" id="{4A15F9B3-2DF0-31D6-5EFF-D721F3F17E40}"/>
              </a:ext>
            </a:extLst>
          </p:cNvPr>
          <p:cNvSpPr/>
          <p:nvPr/>
        </p:nvSpPr>
        <p:spPr>
          <a:xfrm>
            <a:off x="5083277" y="1494503"/>
            <a:ext cx="6823588" cy="141584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L’ART. 3, COMMA 2, NON SI APPLICA ALLE ZONE IDONEE EX ART. 11 BIS E ALLE ZONE DI ACCELERAZIONE</a:t>
            </a:r>
          </a:p>
        </p:txBody>
      </p:sp>
      <p:sp>
        <p:nvSpPr>
          <p:cNvPr id="6" name="Rettangolo 5">
            <a:extLst>
              <a:ext uri="{FF2B5EF4-FFF2-40B4-BE49-F238E27FC236}">
                <a16:creationId xmlns:a16="http://schemas.microsoft.com/office/drawing/2014/main" id="{E92078FD-337A-A02C-7727-FDC94AB2A464}"/>
              </a:ext>
            </a:extLst>
          </p:cNvPr>
          <p:cNvSpPr/>
          <p:nvPr/>
        </p:nvSpPr>
        <p:spPr>
          <a:xfrm>
            <a:off x="4984956" y="3694472"/>
            <a:ext cx="7207044" cy="29570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t>QUESTO NON SIGNIFICA CHE NELLE ZONE IDONEE L’INTERESSE PUBBLICO (ALLE FER) SIA DA RITENERSI PREVALENTE  SEMPRE, MA SOLO CHE NELLE ZONE IDONEE  NON POSSONO ESSERE INDIVIDUATE AREE SOTTRATTE ALL’APPLICAZIONE DI TALE PRINCIPIO,  E CHE ESSO SI PRESUME PREVALENTE SALVA DIMOSTRAZIONE DELL’ESISTENZA DI UN DANNO SIGNIFICATIVO A UN INTERESSE ANTAGONISTA </a:t>
            </a:r>
          </a:p>
        </p:txBody>
      </p:sp>
      <p:sp>
        <p:nvSpPr>
          <p:cNvPr id="7" name="Freccia a destra 6">
            <a:extLst>
              <a:ext uri="{FF2B5EF4-FFF2-40B4-BE49-F238E27FC236}">
                <a16:creationId xmlns:a16="http://schemas.microsoft.com/office/drawing/2014/main" id="{E594B615-7CB1-E346-4837-E5AE21B69D13}"/>
              </a:ext>
            </a:extLst>
          </p:cNvPr>
          <p:cNvSpPr/>
          <p:nvPr/>
        </p:nvSpPr>
        <p:spPr>
          <a:xfrm>
            <a:off x="4188542" y="2290916"/>
            <a:ext cx="698090" cy="27530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Freccia in giù 8">
            <a:extLst>
              <a:ext uri="{FF2B5EF4-FFF2-40B4-BE49-F238E27FC236}">
                <a16:creationId xmlns:a16="http://schemas.microsoft.com/office/drawing/2014/main" id="{629022D4-A29F-0231-182A-6166505C0208}"/>
              </a:ext>
            </a:extLst>
          </p:cNvPr>
          <p:cNvSpPr/>
          <p:nvPr/>
        </p:nvSpPr>
        <p:spPr>
          <a:xfrm>
            <a:off x="8200103" y="2926813"/>
            <a:ext cx="275304" cy="61354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9">
            <a:extLst>
              <a:ext uri="{FF2B5EF4-FFF2-40B4-BE49-F238E27FC236}">
                <a16:creationId xmlns:a16="http://schemas.microsoft.com/office/drawing/2014/main" id="{7C2BC3CF-92BD-0672-E7B8-072065914DCB}"/>
              </a:ext>
            </a:extLst>
          </p:cNvPr>
          <p:cNvSpPr/>
          <p:nvPr/>
        </p:nvSpPr>
        <p:spPr>
          <a:xfrm>
            <a:off x="722672" y="4945625"/>
            <a:ext cx="3613354" cy="180913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IN PRATICA LE ZONE SOTTRATTE AL PRINCIPIO DELL’INTERESSE PREVALENTE POSSONO ESSERE SOLO ESTERNE ALLE ZONE IDONEE (E  A QUELLE DI ACCELERAZIONE)</a:t>
            </a:r>
          </a:p>
        </p:txBody>
      </p:sp>
      <p:sp>
        <p:nvSpPr>
          <p:cNvPr id="11" name="Freccia angolare bidirezionale 10">
            <a:extLst>
              <a:ext uri="{FF2B5EF4-FFF2-40B4-BE49-F238E27FC236}">
                <a16:creationId xmlns:a16="http://schemas.microsoft.com/office/drawing/2014/main" id="{429B39B7-A13E-7729-85DC-8A693F17F8E9}"/>
              </a:ext>
            </a:extLst>
          </p:cNvPr>
          <p:cNvSpPr/>
          <p:nvPr/>
        </p:nvSpPr>
        <p:spPr>
          <a:xfrm flipH="1" flipV="1">
            <a:off x="3873910" y="4011561"/>
            <a:ext cx="875071" cy="776748"/>
          </a:xfrm>
          <a:prstGeom prst="lef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53421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CE9F6D0F-F0C9-4ECD-BAF5-068DAD93CBD0}"/>
              </a:ext>
            </a:extLst>
          </p:cNvPr>
          <p:cNvSpPr/>
          <p:nvPr/>
        </p:nvSpPr>
        <p:spPr>
          <a:xfrm>
            <a:off x="442452" y="314633"/>
            <a:ext cx="11493909" cy="639096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a:p>
            <a:pPr algn="ctr"/>
            <a:r>
              <a:rPr lang="it-IT" sz="2800" b="1" dirty="0">
                <a:solidFill>
                  <a:schemeClr val="tx1"/>
                </a:solidFill>
              </a:rPr>
              <a:t>QUALI POTERI RESIDUANO ATTUALMENTE ALLE REGIONI? SOLO LA INDIVIDUAZIONE DI ZONE IDONEE ULTERIORI?</a:t>
            </a:r>
            <a:endParaRPr lang="it-IT" sz="2400" b="1" dirty="0">
              <a:solidFill>
                <a:schemeClr val="tx1"/>
              </a:solidFill>
            </a:endParaRPr>
          </a:p>
          <a:p>
            <a:pPr algn="just"/>
            <a:endParaRPr lang="it-IT" sz="2400" b="1" dirty="0">
              <a:solidFill>
                <a:schemeClr val="tx1"/>
              </a:solidFill>
            </a:endParaRPr>
          </a:p>
          <a:p>
            <a:pPr marL="457200" indent="-457200" algn="just">
              <a:buAutoNum type="alphaUcParenR"/>
            </a:pPr>
            <a:r>
              <a:rPr lang="it-IT" sz="2000" b="1" dirty="0">
                <a:solidFill>
                  <a:schemeClr val="tx1"/>
                </a:solidFill>
              </a:rPr>
              <a:t> POSSONO INDIVIDUARE ZONE NON IDONEE O ESCLUDERE L’IDONEITA SU PORZIONI DI ZONE IDONEE INDIVIDUATE DALL’ART. 11 BIS COMMA 1? </a:t>
            </a:r>
            <a:r>
              <a:rPr lang="it-IT" sz="2000" b="1" u="sng" dirty="0">
                <a:solidFill>
                  <a:schemeClr val="tx1"/>
                </a:solidFill>
              </a:rPr>
              <a:t>VEROSIMILMENTE NO</a:t>
            </a:r>
          </a:p>
          <a:p>
            <a:pPr marL="457200" indent="-457200" algn="just">
              <a:buAutoNum type="alphaUcParenR"/>
            </a:pPr>
            <a:endParaRPr lang="it-IT" sz="2000" b="1" dirty="0">
              <a:solidFill>
                <a:schemeClr val="tx1"/>
              </a:solidFill>
            </a:endParaRPr>
          </a:p>
          <a:p>
            <a:pPr marL="457200" indent="-457200" algn="just">
              <a:buAutoNum type="alphaUcParenR"/>
            </a:pPr>
            <a:r>
              <a:rPr lang="it-IT" sz="2000" b="1" dirty="0">
                <a:solidFill>
                  <a:schemeClr val="tx1"/>
                </a:solidFill>
              </a:rPr>
              <a:t>POSSONO  QUALIFICARE IDONEE ZONE NON INCLUSE TRA QUELLE EX ART. 11 BIS, COMMA 1? </a:t>
            </a:r>
            <a:r>
              <a:rPr lang="it-IT" sz="2000" b="1" u="sng" dirty="0">
                <a:solidFill>
                  <a:schemeClr val="tx1"/>
                </a:solidFill>
              </a:rPr>
              <a:t>SI, IN PARTICOLARE ESTENDERE L’IDONEITA’ ALLE AREE AGRICOLE, ANCHE PER IMPIANTI DIVERSI DAI FOTOVOLTAICI A TERRA</a:t>
            </a:r>
          </a:p>
          <a:p>
            <a:pPr marL="457200" indent="-457200" algn="just">
              <a:buAutoNum type="alphaUcParenR"/>
            </a:pPr>
            <a:endParaRPr lang="it-IT" sz="2000" b="1" dirty="0">
              <a:solidFill>
                <a:schemeClr val="tx1"/>
              </a:solidFill>
            </a:endParaRPr>
          </a:p>
          <a:p>
            <a:pPr algn="just"/>
            <a:r>
              <a:rPr lang="it-IT" sz="2000" b="1" dirty="0">
                <a:solidFill>
                  <a:schemeClr val="tx1"/>
                </a:solidFill>
              </a:rPr>
              <a:t>C) QUAL E’ LA SORTE DELLE PREVISIONI REGIONALI ENTRATE IN VIGORE NEL VIGORE DEL D. </a:t>
            </a:r>
            <a:r>
              <a:rPr lang="it-IT" sz="2000" b="1" dirty="0" err="1">
                <a:solidFill>
                  <a:schemeClr val="tx1"/>
                </a:solidFill>
              </a:rPr>
              <a:t>l.VO</a:t>
            </a:r>
            <a:r>
              <a:rPr lang="it-IT" sz="2000" b="1" dirty="0">
                <a:solidFill>
                  <a:schemeClr val="tx1"/>
                </a:solidFill>
              </a:rPr>
              <a:t> 199/2021, CHE INDIVIDUAVANO ZONE IDONEE DIVERSE DA QUELLE CHE OGGI L’ART. 11 BIS QUALIFICA TALI? SONO CEDEVOLI AI SENSI DELL’ART. 10, COMMA 1, DELLA l. N. 62/1953 (LEGGE SCELBA)?  </a:t>
            </a:r>
          </a:p>
          <a:p>
            <a:pPr algn="just"/>
            <a:r>
              <a:rPr lang="it-IT" sz="2000" b="1" dirty="0">
                <a:solidFill>
                  <a:schemeClr val="tx1"/>
                </a:solidFill>
              </a:rPr>
              <a:t>RICORDARE CHE NEL VIGORE DEL D. L.VO 199/2021, LE ZONE IDONEE EX LEGE SI APPLICAVANO «NELLE MORE» DELLA ADOZIONE DELLE LEGGI REGIONALI, CHE POTEVANO DISCIPLINARLE IN MANIERA DIVERSA . NON A CASO LA CORTE COST. HA DOVUTO PRECISARE CHE LA NON INCLUSIONE DI UNA ZONA FRA QUELLE IDONEE NON EQUIVALE A ZONA NON IDONEA</a:t>
            </a:r>
          </a:p>
        </p:txBody>
      </p:sp>
    </p:spTree>
    <p:extLst>
      <p:ext uri="{BB962C8B-B14F-4D97-AF65-F5344CB8AC3E}">
        <p14:creationId xmlns:p14="http://schemas.microsoft.com/office/powerpoint/2010/main" val="52086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385E3F28-894E-E27C-CEC1-99FF5F81E0CE}"/>
              </a:ext>
            </a:extLst>
          </p:cNvPr>
          <p:cNvSpPr/>
          <p:nvPr/>
        </p:nvSpPr>
        <p:spPr>
          <a:xfrm>
            <a:off x="737419" y="216310"/>
            <a:ext cx="10923639" cy="64106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2400" b="1" dirty="0">
                <a:solidFill>
                  <a:schemeClr val="tx1"/>
                </a:solidFill>
              </a:rPr>
              <a:t>IN CONCLUSIONE:</a:t>
            </a:r>
          </a:p>
          <a:p>
            <a:pPr algn="just"/>
            <a:endParaRPr lang="it-IT" sz="2400" b="1" dirty="0">
              <a:solidFill>
                <a:schemeClr val="tx1"/>
              </a:solidFill>
            </a:endParaRPr>
          </a:p>
          <a:p>
            <a:pPr algn="just"/>
            <a:r>
              <a:rPr lang="it-IT" sz="2400" b="1" dirty="0">
                <a:solidFill>
                  <a:schemeClr val="tx1"/>
                </a:solidFill>
              </a:rPr>
              <a:t>LE ZONE IDONEE INDIVIDUATE ALL’ART. 11 BIS NON APPAIONO CORRISPONDERE ALLE NORME EUROPEE, DALLE QUALI PARE DESUMERSI CHE TALI ZONE (OVVERO QUELLE EX ART. 15 TER  DELLA DIRETTIVA RED II) : </a:t>
            </a:r>
          </a:p>
          <a:p>
            <a:pPr algn="just"/>
            <a:endParaRPr lang="it-IT" sz="2400" b="1" dirty="0">
              <a:solidFill>
                <a:schemeClr val="tx1"/>
              </a:solidFill>
            </a:endParaRPr>
          </a:p>
          <a:p>
            <a:pPr algn="just"/>
            <a:r>
              <a:rPr lang="it-IT" sz="2400" b="1" dirty="0">
                <a:solidFill>
                  <a:schemeClr val="tx1"/>
                </a:solidFill>
              </a:rPr>
              <a:t>-	DOVREBBERO ESSERE INDIVIDUATE IN BASE ALLA DISPONIBILITA’ E AL POTENZIALE  DI PRODUZIONE DI ENERGIA RINNOVABILE, ALLA DOMANDA DI ENERGIA E ALLA DISPONIBILITA’ DI INFRASTRUTTURE;</a:t>
            </a:r>
          </a:p>
          <a:p>
            <a:pPr algn="just"/>
            <a:endParaRPr lang="it-IT" sz="2400" b="1" dirty="0">
              <a:solidFill>
                <a:schemeClr val="tx1"/>
              </a:solidFill>
            </a:endParaRPr>
          </a:p>
          <a:p>
            <a:pPr algn="just"/>
            <a:r>
              <a:rPr lang="it-IT" sz="2400" b="1" dirty="0">
                <a:solidFill>
                  <a:schemeClr val="tx1"/>
                </a:solidFill>
              </a:rPr>
              <a:t>-	NON GIUSTIFICANO UN PARTICOLARE ALLEGGERIMENTO ISTRUTTORIO NE’ LA SEMPLIFICAZIONE DEL PROCEDIMENTO, NE’ UN ACCORCIAMENTO DEI TERMINI ULTERIORE RISPETTO A QUELLO INDIVIDUATO DAL LEGISLATORE EUROPEO</a:t>
            </a:r>
          </a:p>
        </p:txBody>
      </p:sp>
    </p:spTree>
    <p:extLst>
      <p:ext uri="{BB962C8B-B14F-4D97-AF65-F5344CB8AC3E}">
        <p14:creationId xmlns:p14="http://schemas.microsoft.com/office/powerpoint/2010/main" val="1011086071"/>
      </p:ext>
    </p:extLst>
  </p:cSld>
  <p:clrMapOvr>
    <a:masterClrMapping/>
  </p:clrMapOvr>
</p:sld>
</file>

<file path=ppt/theme/theme1.xml><?xml version="1.0" encoding="utf-8"?>
<a:theme xmlns:a="http://schemas.openxmlformats.org/drawingml/2006/main" name="Filo">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docProps/app.xml><?xml version="1.0" encoding="utf-8"?>
<Properties xmlns="http://schemas.openxmlformats.org/officeDocument/2006/extended-properties" xmlns:vt="http://schemas.openxmlformats.org/officeDocument/2006/docPropsVTypes">
  <Template>Wisp</Template>
  <TotalTime>850</TotalTime>
  <Words>3389</Words>
  <Application>Microsoft Office PowerPoint</Application>
  <PresentationFormat>Widescreen</PresentationFormat>
  <Paragraphs>226</Paragraphs>
  <Slides>28</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28</vt:i4>
      </vt:variant>
    </vt:vector>
  </HeadingPairs>
  <TitlesOfParts>
    <vt:vector size="32" baseType="lpstr">
      <vt:lpstr>Arial</vt:lpstr>
      <vt:lpstr>Century Gothic</vt:lpstr>
      <vt:lpstr>Wingdings 3</vt:lpstr>
      <vt:lpstr>Filo</vt:lpstr>
      <vt:lpstr>Le c.d. aree idonee all’installazione di impianti FER: disciplina e questioni interpretative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Consiglio di Stato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RAVASIO Roberta</dc:creator>
  <cp:lastModifiedBy>RAVASIO Roberta</cp:lastModifiedBy>
  <cp:revision>50</cp:revision>
  <dcterms:created xsi:type="dcterms:W3CDTF">2026-09-23T19:15:51Z</dcterms:created>
  <dcterms:modified xsi:type="dcterms:W3CDTF">2026-09-27T21:47:08Z</dcterms:modified>
</cp:coreProperties>
</file>