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2A807E"/>
    <a:srgbClr val="1D4971"/>
    <a:srgbClr val="1F4E79"/>
    <a:srgbClr val="8F9ECD"/>
    <a:srgbClr val="D2F0F0"/>
    <a:srgbClr val="FFFFFF"/>
    <a:srgbClr val="0000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87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23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9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65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96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50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3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4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841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75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39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4BBA-25FC-4118-9405-E2D58D24856C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C2919-8900-4E6F-9FF6-4029E7674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65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86234" y="2079032"/>
            <a:ext cx="4608773" cy="2828650"/>
          </a:xfrm>
        </p:spPr>
        <p:txBody>
          <a:bodyPr anchor="b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it-IT" sz="1600" b="1" dirty="0">
                <a:solidFill>
                  <a:schemeClr val="accent4">
                    <a:lumMod val="75000"/>
                  </a:schemeClr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CONVEGNO DI STUDI</a:t>
            </a: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  <a:t>I contratti pubblici alla prova del futuro: regole, innovazione e responsabilità.</a:t>
            </a:r>
            <a:b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</a:br>
            <a: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  <a:t>Dal Codice al decreto infrastrutture: sfide e prospettive </a:t>
            </a:r>
            <a:b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</a:br>
            <a: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  <a:t>per giuristi e imprese</a:t>
            </a:r>
            <a:br>
              <a:rPr lang="it-IT" sz="2000" b="1" dirty="0">
                <a:solidFill>
                  <a:srgbClr val="1F4E79"/>
                </a:solidFill>
                <a:latin typeface="Palatino Linotype" panose="02040502050505030304" pitchFamily="18" charset="0"/>
              </a:rPr>
            </a:br>
            <a:br>
              <a:rPr lang="it-IT" sz="2000" b="1" dirty="0">
                <a:solidFill>
                  <a:srgbClr val="1F4E79"/>
                </a:solidFill>
              </a:rPr>
            </a:br>
            <a:r>
              <a:rPr lang="it-IT" sz="1800" b="1" dirty="0">
                <a:solidFill>
                  <a:schemeClr val="accent4">
                    <a:lumMod val="75000"/>
                  </a:schemeClr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29 ottobre 2025, ore 15:00 – 18:30</a:t>
            </a:r>
            <a:br>
              <a:rPr lang="it-IT" sz="1800" b="1" dirty="0">
                <a:solidFill>
                  <a:schemeClr val="accent4">
                    <a:lumMod val="75000"/>
                  </a:schemeClr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r>
              <a:rPr lang="it-IT" sz="1800" b="1" dirty="0">
                <a:solidFill>
                  <a:schemeClr val="accent4">
                    <a:lumMod val="75000"/>
                  </a:schemeClr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Roma, Palazzo Spada, Sala di Pompeo</a:t>
            </a:r>
            <a:endParaRPr lang="it-IT" sz="2000" b="1" dirty="0">
              <a:solidFill>
                <a:srgbClr val="1F4E79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895006" y="1"/>
            <a:ext cx="7296994" cy="6857999"/>
          </a:xfrm>
          <a:solidFill>
            <a:srgbClr val="1D4971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tIns="0" bIns="0" anchor="ctr" anchorCtr="0">
            <a:noAutofit/>
          </a:bodyPr>
          <a:lstStyle/>
          <a:p>
            <a:pPr marL="84138" algn="l">
              <a:spcBef>
                <a:spcPts val="1800"/>
              </a:spcBef>
              <a:spcAft>
                <a:spcPts val="600"/>
              </a:spcAft>
            </a:pPr>
            <a:r>
              <a:rPr lang="it-IT" sz="15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Saluti istituzionali</a:t>
            </a:r>
          </a:p>
          <a:p>
            <a:pPr marL="360363" algn="just">
              <a:spcBef>
                <a:spcPts val="600"/>
              </a:spcBef>
            </a:pP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15:00 – Saluti istituzionali del Presidente del Consiglio di Stato, 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Luigi Maruotti</a:t>
            </a:r>
          </a:p>
          <a:p>
            <a:pPr marL="625475" indent="-265113" algn="l"/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15:10 – Intervento del Presidente dell’Autorità Nazionale Anticorruzione, 	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Giuseppe </a:t>
            </a:r>
            <a:r>
              <a:rPr lang="it-IT" sz="1400" b="1" i="1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Busia</a:t>
            </a:r>
            <a:endParaRPr lang="it-IT" sz="1400" b="1" i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marL="360363" algn="l">
              <a:spcBef>
                <a:spcPts val="0"/>
              </a:spcBef>
            </a:pP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15:20 – Intervento del Professor 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Gustavo Visentini </a:t>
            </a:r>
          </a:p>
          <a:p>
            <a:pPr marL="84138" algn="l">
              <a:lnSpc>
                <a:spcPct val="100000"/>
              </a:lnSpc>
              <a:spcBef>
                <a:spcPts val="600"/>
              </a:spcBef>
            </a:pPr>
            <a:r>
              <a:rPr lang="it-IT" sz="15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Apertura dei lavori </a:t>
            </a:r>
            <a:r>
              <a:rPr lang="it-IT" sz="14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- </a:t>
            </a:r>
            <a:r>
              <a:rPr lang="it-IT" sz="1400" dirty="0">
                <a:solidFill>
                  <a:srgbClr val="FFD966"/>
                </a:solidFill>
                <a:latin typeface="Palatino Linotype" panose="02040502050505030304" pitchFamily="18" charset="0"/>
              </a:rPr>
              <a:t>Coordina Gianni Trovati, Il Sole 24 ore</a:t>
            </a:r>
          </a:p>
          <a:p>
            <a:pPr marL="360363" algn="l"/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15.30 </a:t>
            </a:r>
            <a:r>
              <a:rPr lang="it-IT" sz="14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Relazione introduttiva </a:t>
            </a:r>
          </a:p>
          <a:p>
            <a:pPr marL="900113" algn="just">
              <a:lnSpc>
                <a:spcPct val="100000"/>
              </a:lnSpc>
              <a:spcBef>
                <a:spcPts val="0"/>
              </a:spcBef>
              <a:tabLst>
                <a:tab pos="900113" algn="l"/>
              </a:tabLst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Bernardo Giorgio Mattarella,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Professore ordinario di diritto amministrativo, Luiss Guido Carli</a:t>
            </a:r>
          </a:p>
          <a:p>
            <a:pPr marL="360363" algn="l"/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15:50 - </a:t>
            </a:r>
            <a:r>
              <a:rPr lang="it-IT" sz="14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Equilibrio contrattuale, revisione prezzi e sostenibilità economica</a:t>
            </a:r>
          </a:p>
          <a:p>
            <a:pPr marL="900113" algn="just"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Alfredo Moliterni,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Professore associato di diritto amministrativo, Sapienza Università di Roma</a:t>
            </a:r>
          </a:p>
          <a:p>
            <a:pPr marL="900113" algn="l">
              <a:lnSpc>
                <a:spcPct val="100000"/>
              </a:lnSpc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Francesco Caringella,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Presidente della Quinta sezione del Consiglio di Stato</a:t>
            </a:r>
          </a:p>
          <a:p>
            <a:pPr marL="360363" algn="l"/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16:40 -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Palatino Linotype" panose="02040502050505030304" pitchFamily="18" charset="0"/>
              </a:rPr>
              <a:t>Partenariato pubblico-privato, concessioni e nuove forme di collaborazione</a:t>
            </a:r>
          </a:p>
          <a:p>
            <a:pPr marL="901700" algn="just">
              <a:lnSpc>
                <a:spcPct val="100000"/>
              </a:lnSpc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Marcello Clarich,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Professore ordinario di diritto amministrativo, Sapienza Università di Roma</a:t>
            </a:r>
          </a:p>
          <a:p>
            <a:pPr marL="901700" algn="l">
              <a:lnSpc>
                <a:spcPct val="100000"/>
              </a:lnSpc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Francesca Dello Sbarba,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Referendario del </a:t>
            </a:r>
            <a:r>
              <a:rPr lang="it-IT" sz="1400" b="1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T.a.r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. Lazio </a:t>
            </a:r>
          </a:p>
          <a:p>
            <a:pPr marL="901700" indent="-541338" algn="l">
              <a:lnSpc>
                <a:spcPct val="100000"/>
              </a:lnSpc>
              <a:spcBef>
                <a:spcPts val="600"/>
              </a:spcBef>
            </a:pP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17:30 -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Palatino Linotype" panose="02040502050505030304" pitchFamily="18" charset="0"/>
              </a:rPr>
              <a:t>Il subappalto, l’avvalimento e la trasparenza del mercato dei contratti pubblici</a:t>
            </a:r>
          </a:p>
          <a:p>
            <a:pPr marL="901700" algn="just"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Elisa D’Alterio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Professore ordinario di diritto amministrativo, Università di Catania</a:t>
            </a:r>
          </a:p>
          <a:p>
            <a:pPr marL="901700" algn="l">
              <a:spcBef>
                <a:spcPts val="0"/>
              </a:spcBef>
            </a:pP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Dalila </a:t>
            </a:r>
            <a:r>
              <a:rPr lang="it-IT" sz="1400" b="1" i="1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Satullo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Consigliere di Stato</a:t>
            </a:r>
          </a:p>
          <a:p>
            <a:pPr marL="360363" algn="l">
              <a:spcBef>
                <a:spcPts val="600"/>
              </a:spcBef>
            </a:pP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18:20</a:t>
            </a:r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- </a:t>
            </a:r>
            <a:r>
              <a:rPr lang="it-IT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Palatino Linotype" panose="02040502050505030304" pitchFamily="18" charset="0"/>
              </a:rPr>
              <a:t>Intervista a più voci</a:t>
            </a:r>
          </a:p>
          <a:p>
            <a:pPr marL="901700" algn="just">
              <a:spcBef>
                <a:spcPts val="0"/>
              </a:spcBef>
            </a:pPr>
            <a:r>
              <a:rPr lang="it-IT" sz="14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Partecipano: 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Francesca Ottavi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, direttore della Direzione legislazione opere pubbliche dell’ANCE, 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Fabio </a:t>
            </a:r>
            <a:r>
              <a:rPr lang="it-IT" sz="1400" b="1" i="1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Cintioli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, professore ordinario di diritto amministrativo, UNINT e </a:t>
            </a:r>
            <a:r>
              <a:rPr lang="it-IT" sz="1400" b="1" i="1" dirty="0">
                <a:solidFill>
                  <a:schemeClr val="bg1"/>
                </a:solidFill>
                <a:latin typeface="Palatino Linotype" panose="02040502050505030304" pitchFamily="18" charset="0"/>
              </a:rPr>
              <a:t>Roberto Garofoli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, Presidente di sezione del Consiglio di Stato. </a:t>
            </a:r>
          </a:p>
          <a:p>
            <a:pPr marL="360363" algn="l">
              <a:lnSpc>
                <a:spcPct val="100000"/>
              </a:lnSpc>
              <a:spcBef>
                <a:spcPts val="600"/>
              </a:spcBef>
            </a:pP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18:40</a:t>
            </a:r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sz="14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- </a:t>
            </a:r>
            <a:r>
              <a:rPr lang="it-IT" sz="1400" b="1" dirty="0">
                <a:solidFill>
                  <a:srgbClr val="FFD966"/>
                </a:solidFill>
                <a:latin typeface="Palatino Linotype" panose="02040502050505030304" pitchFamily="18" charset="0"/>
              </a:rPr>
              <a:t>Chiusura dei lavori </a:t>
            </a:r>
            <a:endParaRPr lang="it-IT" sz="1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513" y="130420"/>
            <a:ext cx="1949212" cy="957152"/>
          </a:xfrm>
          <a:prstGeom prst="rect">
            <a:avLst/>
          </a:prstGeom>
          <a:solidFill>
            <a:srgbClr val="D2F0F0"/>
          </a:solidFill>
        </p:spPr>
      </p:pic>
      <p:sp>
        <p:nvSpPr>
          <p:cNvPr id="7" name="Rettangolo 6"/>
          <p:cNvSpPr/>
          <p:nvPr/>
        </p:nvSpPr>
        <p:spPr>
          <a:xfrm>
            <a:off x="265231" y="5410899"/>
            <a:ext cx="450271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i="1" dirty="0">
                <a:solidFill>
                  <a:srgbClr val="1F4E79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In occasione dei lavori sarà presentato il volume </a:t>
            </a:r>
            <a:r>
              <a:rPr lang="it-IT" sz="1400" i="1" dirty="0">
                <a:solidFill>
                  <a:srgbClr val="1D497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“Il codice dei contratti pubblici. Riforma e correttivo”, a cura di Mariana Giordano e Gustavo Visentini, E</a:t>
            </a:r>
            <a:r>
              <a:rPr lang="it-IT" sz="1400" i="1" dirty="0">
                <a:solidFill>
                  <a:srgbClr val="1F4E79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ditoriale Scientifica, 2025, in presenza dei curatori, degli autori e dell’editore.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846438" y="594453"/>
            <a:ext cx="1843543" cy="754234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D3C1A-46B3-2529-4441-9C7EB7545E42}"/>
              </a:ext>
            </a:extLst>
          </p:cNvPr>
          <p:cNvSpPr txBox="1"/>
          <p:nvPr/>
        </p:nvSpPr>
        <p:spPr>
          <a:xfrm>
            <a:off x="727254" y="1134014"/>
            <a:ext cx="1860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Kunstler Script" panose="030304020206070D0D06" pitchFamily="66" charset="0"/>
              </a:rPr>
              <a:t>Consiglio di Stato 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Kunstler Script" panose="030304020206070D0D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424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307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Kunstler Script</vt:lpstr>
      <vt:lpstr>Palatino Linotype</vt:lpstr>
      <vt:lpstr>Sans Serif Collection</vt:lpstr>
      <vt:lpstr>Tema di Office</vt:lpstr>
      <vt:lpstr>CONVEGNO DI STUDI I contratti pubblici alla prova del futuro: regole, innovazione e responsabilità. Dal Codice al decreto infrastrutture: sfide e prospettive  per giuristi e imprese  29 ottobre 2025, ore 15:00 – 18:30 Roma, Palazzo Spada, Sala di Pompeo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CONVEGNO DI STUDI I contratti pubblici alla prova del futuro: regole, innovazione e responsabilità. Dal Codice al decreto infrastrutture: sfide e prospettive per giuristi e imprese  29 ottobre 2025, ore 15:00 – 18:30 Roma, Palazzo Spada, Sala di Pompeo</dc:title>
  <dc:creator>NG</dc:creator>
  <cp:lastModifiedBy>Paride Duello</cp:lastModifiedBy>
  <cp:revision>21</cp:revision>
  <dcterms:created xsi:type="dcterms:W3CDTF">2025-09-28T16:55:27Z</dcterms:created>
  <dcterms:modified xsi:type="dcterms:W3CDTF">2025-10-02T09:36:09Z</dcterms:modified>
</cp:coreProperties>
</file>