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C0B4D5A2-375D-4DB0-8812-A8F61ED79284}" type="datetimeFigureOut">
              <a:rPr lang="it-IT" smtClean="0"/>
              <a:t>05/03/2025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2763313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0B4D5A2-375D-4DB0-8812-A8F61ED79284}" type="datetimeFigureOut">
              <a:rPr lang="it-IT" smtClean="0"/>
              <a:t>05/03/2025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1406956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0B4D5A2-375D-4DB0-8812-A8F61ED79284}" type="datetimeFigureOut">
              <a:rPr lang="it-IT" smtClean="0"/>
              <a:t>05/03/2025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1128947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0B4D5A2-375D-4DB0-8812-A8F61ED79284}" type="datetimeFigureOut">
              <a:rPr lang="it-IT" smtClean="0"/>
              <a:t>05/03/2025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1191778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C0B4D5A2-375D-4DB0-8812-A8F61ED79284}" type="datetimeFigureOut">
              <a:rPr lang="it-IT" smtClean="0"/>
              <a:t>05/03/2025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876333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C0B4D5A2-375D-4DB0-8812-A8F61ED79284}" type="datetimeFigureOut">
              <a:rPr lang="it-IT" smtClean="0"/>
              <a:t>05/03/2025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185521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C0B4D5A2-375D-4DB0-8812-A8F61ED79284}" type="datetimeFigureOut">
              <a:rPr lang="it-IT" smtClean="0"/>
              <a:t>05/03/2025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419903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C0B4D5A2-375D-4DB0-8812-A8F61ED79284}" type="datetimeFigureOut">
              <a:rPr lang="it-IT" smtClean="0"/>
              <a:t>05/03/2025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3139816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0B4D5A2-375D-4DB0-8812-A8F61ED79284}" type="datetimeFigureOut">
              <a:rPr lang="it-IT" smtClean="0"/>
              <a:t>05/03/2025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925981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C0B4D5A2-375D-4DB0-8812-A8F61ED79284}" type="datetimeFigureOut">
              <a:rPr lang="it-IT" smtClean="0"/>
              <a:t>05/03/2025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1866688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C0B4D5A2-375D-4DB0-8812-A8F61ED79284}" type="datetimeFigureOut">
              <a:rPr lang="it-IT" smtClean="0"/>
              <a:t>05/03/2025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D867CF8-A526-437C-B146-C6278D3757F4}" type="slidenum">
              <a:rPr lang="it-IT" smtClean="0"/>
              <a:t>‹N›</a:t>
            </a:fld>
            <a:endParaRPr lang="it-IT"/>
          </a:p>
        </p:txBody>
      </p:sp>
    </p:spTree>
    <p:extLst>
      <p:ext uri="{BB962C8B-B14F-4D97-AF65-F5344CB8AC3E}">
        <p14:creationId xmlns:p14="http://schemas.microsoft.com/office/powerpoint/2010/main" val="1588856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B4D5A2-375D-4DB0-8812-A8F61ED79284}" type="datetimeFigureOut">
              <a:rPr lang="it-IT" smtClean="0"/>
              <a:t>05/03/2025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867CF8-A526-437C-B146-C6278D3757F4}" type="slidenum">
              <a:rPr lang="it-IT" smtClean="0"/>
              <a:t>‹N›</a:t>
            </a:fld>
            <a:endParaRPr lang="it-IT"/>
          </a:p>
        </p:txBody>
      </p:sp>
    </p:spTree>
    <p:extLst>
      <p:ext uri="{BB962C8B-B14F-4D97-AF65-F5344CB8AC3E}">
        <p14:creationId xmlns:p14="http://schemas.microsoft.com/office/powerpoint/2010/main" val="3797880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sz="3600" b="1" dirty="0" smtClean="0">
                <a:latin typeface="Times New Roman" panose="02020603050405020304" pitchFamily="18" charset="0"/>
                <a:cs typeface="Times New Roman" panose="02020603050405020304" pitchFamily="18" charset="0"/>
              </a:rPr>
              <a:t>La revoca e la disciplina delle sopravvenienze </a:t>
            </a:r>
            <a:r>
              <a:rPr lang="it-IT" sz="3600" dirty="0" smtClean="0">
                <a:latin typeface="Times New Roman" panose="02020603050405020304" pitchFamily="18" charset="0"/>
                <a:cs typeface="Times New Roman" panose="02020603050405020304" pitchFamily="18" charset="0"/>
              </a:rPr>
              <a:t/>
            </a:r>
            <a:br>
              <a:rPr lang="it-IT" sz="3600" dirty="0" smtClean="0">
                <a:latin typeface="Times New Roman" panose="02020603050405020304" pitchFamily="18" charset="0"/>
                <a:cs typeface="Times New Roman" panose="02020603050405020304" pitchFamily="18" charset="0"/>
              </a:rPr>
            </a:br>
            <a:r>
              <a:rPr lang="it-IT" sz="1800" dirty="0" smtClean="0">
                <a:latin typeface="Times New Roman" panose="02020603050405020304" pitchFamily="18" charset="0"/>
                <a:cs typeface="Times New Roman" panose="02020603050405020304" pitchFamily="18" charset="0"/>
              </a:rPr>
              <a:t>Nicola Fenicia, Consigliere TAR Toscana</a:t>
            </a:r>
            <a:r>
              <a:rPr lang="it-IT" dirty="0" smtClean="0"/>
              <a:t/>
            </a:r>
            <a:br>
              <a:rPr lang="it-IT" dirty="0" smtClean="0"/>
            </a:br>
            <a:endParaRPr lang="it-IT" dirty="0"/>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381211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512917" y="1288473"/>
            <a:ext cx="9742516" cy="4568366"/>
          </a:xfrm>
          <a:prstGeom prst="rect">
            <a:avLst/>
          </a:prstGeom>
        </p:spPr>
        <p:txBody>
          <a:bodyPr wrap="square">
            <a:spAutoFit/>
          </a:bodyPr>
          <a:lstStyle/>
          <a:p>
            <a:pPr algn="just">
              <a:lnSpc>
                <a:spcPct val="107000"/>
              </a:lnSpc>
              <a:spcAft>
                <a:spcPts val="800"/>
              </a:spcAft>
            </a:pPr>
            <a:r>
              <a:rPr lang="it-IT" sz="2000" dirty="0" smtClean="0">
                <a:effectLst/>
                <a:latin typeface="Garamond" panose="02020404030301010803" pitchFamily="18" charset="0"/>
                <a:ea typeface="Calibri" panose="020F0502020204030204" pitchFamily="34" charset="0"/>
                <a:cs typeface="Times New Roman" panose="02020603050405020304" pitchFamily="18" charset="0"/>
              </a:rPr>
              <a:t>Art. 21-</a:t>
            </a:r>
            <a:r>
              <a:rPr lang="it-IT" sz="2000" i="1" dirty="0" smtClean="0">
                <a:effectLst/>
                <a:latin typeface="Garamond" panose="02020404030301010803" pitchFamily="18" charset="0"/>
                <a:ea typeface="Calibri" panose="020F0502020204030204" pitchFamily="34" charset="0"/>
                <a:cs typeface="Times New Roman" panose="02020603050405020304" pitchFamily="18" charset="0"/>
              </a:rPr>
              <a:t>quinquies</a:t>
            </a:r>
            <a:r>
              <a:rPr lang="it-IT" sz="2000" dirty="0" smtClean="0">
                <a:effectLst/>
                <a:latin typeface="Garamond" panose="02020404030301010803" pitchFamily="18" charset="0"/>
                <a:ea typeface="Calibri" panose="020F0502020204030204" pitchFamily="34" charset="0"/>
                <a:cs typeface="Times New Roman" panose="02020603050405020304" pitchFamily="18" charset="0"/>
              </a:rPr>
              <a:t> Revoca del provvedimento</a:t>
            </a:r>
          </a:p>
          <a:p>
            <a:pPr algn="just">
              <a:lnSpc>
                <a:spcPct val="107000"/>
              </a:lnSpc>
              <a:spcAft>
                <a:spcPts val="800"/>
              </a:spcAft>
            </a:pPr>
            <a:r>
              <a:rPr lang="it-IT" sz="2000" dirty="0" smtClean="0">
                <a:effectLst/>
                <a:latin typeface="Garamond" panose="02020404030301010803" pitchFamily="18" charset="0"/>
                <a:ea typeface="Calibri" panose="020F0502020204030204" pitchFamily="34" charset="0"/>
                <a:cs typeface="Times New Roman" panose="02020603050405020304" pitchFamily="18" charset="0"/>
              </a:rPr>
              <a:t>1.    </a:t>
            </a:r>
            <a:r>
              <a:rPr lang="it-IT" sz="2000" i="1" dirty="0" smtClean="0">
                <a:effectLst/>
                <a:latin typeface="Garamond" panose="02020404030301010803" pitchFamily="18" charset="0"/>
                <a:ea typeface="Calibri" panose="020F0502020204030204" pitchFamily="34" charset="0"/>
                <a:cs typeface="Times New Roman" panose="02020603050405020304" pitchFamily="18" charset="0"/>
              </a:rPr>
              <a:t>Per </a:t>
            </a:r>
            <a:r>
              <a:rPr lang="it-IT" sz="2000" b="1" i="1" dirty="0" smtClean="0">
                <a:effectLst/>
                <a:latin typeface="Garamond" panose="02020404030301010803" pitchFamily="18" charset="0"/>
                <a:ea typeface="Calibri" panose="020F0502020204030204" pitchFamily="34" charset="0"/>
                <a:cs typeface="Times New Roman" panose="02020603050405020304" pitchFamily="18" charset="0"/>
              </a:rPr>
              <a:t>sopravvenuti motivi di pubblico interesse </a:t>
            </a:r>
            <a:r>
              <a:rPr lang="it-IT" sz="2000" i="1" dirty="0" smtClean="0">
                <a:effectLst/>
                <a:latin typeface="Garamond" panose="02020404030301010803" pitchFamily="18" charset="0"/>
                <a:ea typeface="Calibri" panose="020F0502020204030204" pitchFamily="34" charset="0"/>
                <a:cs typeface="Times New Roman" panose="02020603050405020304" pitchFamily="18" charset="0"/>
              </a:rPr>
              <a:t>ovvero nel caso di </a:t>
            </a:r>
            <a:r>
              <a:rPr lang="it-IT" sz="2000" b="1" i="1" dirty="0" smtClean="0">
                <a:effectLst/>
                <a:latin typeface="Garamond" panose="02020404030301010803" pitchFamily="18" charset="0"/>
                <a:ea typeface="Calibri" panose="020F0502020204030204" pitchFamily="34" charset="0"/>
                <a:cs typeface="Times New Roman" panose="02020603050405020304" pitchFamily="18" charset="0"/>
              </a:rPr>
              <a:t>mutamento della situazione di fatto non</a:t>
            </a:r>
            <a:r>
              <a:rPr lang="it-IT" sz="2000" b="1" dirty="0" smtClean="0">
                <a:effectLst/>
                <a:latin typeface="Garamond" panose="02020404030301010803" pitchFamily="18" charset="0"/>
                <a:ea typeface="Calibri" panose="020F0502020204030204" pitchFamily="34" charset="0"/>
                <a:cs typeface="Times New Roman" panose="02020603050405020304" pitchFamily="18" charset="0"/>
              </a:rPr>
              <a:t> </a:t>
            </a:r>
            <a:r>
              <a:rPr lang="it-IT" sz="2000" b="1" i="1" dirty="0" smtClean="0">
                <a:effectLst/>
                <a:latin typeface="Garamond" panose="02020404030301010803" pitchFamily="18" charset="0"/>
                <a:ea typeface="Calibri" panose="020F0502020204030204" pitchFamily="34" charset="0"/>
                <a:cs typeface="Times New Roman" panose="02020603050405020304" pitchFamily="18" charset="0"/>
              </a:rPr>
              <a:t>prevedibile </a:t>
            </a:r>
            <a:r>
              <a:rPr lang="it-IT" sz="2000" i="1" dirty="0" smtClean="0">
                <a:effectLst/>
                <a:latin typeface="Garamond" panose="02020404030301010803" pitchFamily="18" charset="0"/>
                <a:ea typeface="Calibri" panose="020F0502020204030204" pitchFamily="34" charset="0"/>
                <a:cs typeface="Times New Roman" panose="02020603050405020304" pitchFamily="18" charset="0"/>
              </a:rPr>
              <a:t>al momento dell'adozione del provvedimento o, salvo che per i provvedimenti di autorizzazione o di attribuzione di vantaggi economici, di </a:t>
            </a:r>
            <a:r>
              <a:rPr lang="it-IT" sz="2000" b="1" i="1" dirty="0" smtClean="0">
                <a:effectLst/>
                <a:latin typeface="Garamond" panose="02020404030301010803" pitchFamily="18" charset="0"/>
                <a:ea typeface="Calibri" panose="020F0502020204030204" pitchFamily="34" charset="0"/>
                <a:cs typeface="Times New Roman" panose="02020603050405020304" pitchFamily="18" charset="0"/>
              </a:rPr>
              <a:t>nuova valutazione dell'interesse pubblico originario</a:t>
            </a:r>
            <a:r>
              <a:rPr lang="it-IT" sz="2000" i="1" dirty="0" smtClean="0">
                <a:effectLst/>
                <a:latin typeface="Garamond" panose="02020404030301010803" pitchFamily="18" charset="0"/>
                <a:ea typeface="Calibri" panose="020F0502020204030204" pitchFamily="34" charset="0"/>
                <a:cs typeface="Times New Roman" panose="02020603050405020304" pitchFamily="18" charset="0"/>
              </a:rPr>
              <a:t>, il provvedimento amministrativo </a:t>
            </a:r>
            <a:r>
              <a:rPr lang="it-IT" sz="2000" b="1" i="1" dirty="0" smtClean="0">
                <a:effectLst/>
                <a:latin typeface="Garamond" panose="02020404030301010803" pitchFamily="18" charset="0"/>
                <a:ea typeface="Calibri" panose="020F0502020204030204" pitchFamily="34" charset="0"/>
                <a:cs typeface="Times New Roman" panose="02020603050405020304" pitchFamily="18" charset="0"/>
              </a:rPr>
              <a:t>ad efficacia durevole </a:t>
            </a:r>
            <a:r>
              <a:rPr lang="it-IT" sz="2000" i="1" dirty="0" smtClean="0">
                <a:effectLst/>
                <a:latin typeface="Garamond" panose="02020404030301010803" pitchFamily="18" charset="0"/>
                <a:ea typeface="Calibri" panose="020F0502020204030204" pitchFamily="34" charset="0"/>
                <a:cs typeface="Times New Roman" panose="02020603050405020304" pitchFamily="18" charset="0"/>
              </a:rPr>
              <a:t>può essere revocato da parte dell'organo che lo ha emanato ovvero da altro organo previsto dalla legge. La revoca determina la inidoneità del provvedimento revocato a produrre ulteriori effetti. Se la revoca comporta pregiudizi in danno dei soggetti direttamente interessati, l'amministrazione ha l'obbligo di provvedere al loro </a:t>
            </a:r>
            <a:r>
              <a:rPr lang="it-IT" sz="2000" b="1" i="1" dirty="0" smtClean="0">
                <a:effectLst/>
                <a:latin typeface="Garamond" panose="02020404030301010803" pitchFamily="18" charset="0"/>
                <a:ea typeface="Calibri" panose="020F0502020204030204" pitchFamily="34" charset="0"/>
                <a:cs typeface="Times New Roman" panose="02020603050405020304" pitchFamily="18" charset="0"/>
              </a:rPr>
              <a:t>indennizzo.</a:t>
            </a:r>
            <a:endParaRPr lang="it-IT" sz="2000" b="1" dirty="0" smtClean="0">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it-IT" sz="2000" i="1" dirty="0" smtClean="0">
                <a:effectLst/>
                <a:latin typeface="Garamond" panose="02020404030301010803" pitchFamily="18" charset="0"/>
                <a:ea typeface="Calibri" panose="020F0502020204030204" pitchFamily="34" charset="0"/>
                <a:cs typeface="Times New Roman" panose="02020603050405020304" pitchFamily="18" charset="0"/>
              </a:rPr>
              <a:t>1-bis.    Ove la revoca di un atto amministrativo ad efficacia durevole o istantanea incida su </a:t>
            </a:r>
            <a:r>
              <a:rPr lang="it-IT" sz="2000" b="1" i="1" dirty="0" smtClean="0">
                <a:effectLst/>
                <a:latin typeface="Garamond" panose="02020404030301010803" pitchFamily="18" charset="0"/>
                <a:ea typeface="Calibri" panose="020F0502020204030204" pitchFamily="34" charset="0"/>
                <a:cs typeface="Times New Roman" panose="02020603050405020304" pitchFamily="18" charset="0"/>
              </a:rPr>
              <a:t>rapporti negoziali</a:t>
            </a:r>
            <a:r>
              <a:rPr lang="it-IT" sz="2000" i="1" dirty="0" smtClean="0">
                <a:effectLst/>
                <a:latin typeface="Garamond" panose="02020404030301010803" pitchFamily="18" charset="0"/>
                <a:ea typeface="Calibri" panose="020F0502020204030204" pitchFamily="34" charset="0"/>
                <a:cs typeface="Times New Roman" panose="02020603050405020304" pitchFamily="18" charset="0"/>
              </a:rPr>
              <a:t>, l’indennizzo liquidato dall’amministrazione agli interessati è parametrato al solo </a:t>
            </a:r>
            <a:r>
              <a:rPr lang="it-IT" sz="2000" b="1" i="1" dirty="0" smtClean="0">
                <a:effectLst/>
                <a:latin typeface="Garamond" panose="02020404030301010803" pitchFamily="18" charset="0"/>
                <a:ea typeface="Calibri" panose="020F0502020204030204" pitchFamily="34" charset="0"/>
                <a:cs typeface="Times New Roman" panose="02020603050405020304" pitchFamily="18" charset="0"/>
              </a:rPr>
              <a:t>danno emergente </a:t>
            </a:r>
            <a:r>
              <a:rPr lang="it-IT" sz="2000" i="1" dirty="0" smtClean="0">
                <a:effectLst/>
                <a:latin typeface="Garamond" panose="02020404030301010803" pitchFamily="18" charset="0"/>
                <a:ea typeface="Calibri" panose="020F0502020204030204" pitchFamily="34" charset="0"/>
                <a:cs typeface="Times New Roman" panose="02020603050405020304" pitchFamily="18" charset="0"/>
              </a:rPr>
              <a:t>e tiene conto sia dell’eventuale conoscenza o conoscibilità da parte dei contraenti della contrarietà dell’atto amministrativo oggetto di revoca all’interesse pubblico, sia dell’eventuale concorso dei contraenti o di altri soggetti all’erronea valutazione della compatibilità di tale atto con l’interesse pubblico.</a:t>
            </a:r>
            <a:endParaRPr lang="it-IT" sz="2000" dirty="0">
              <a:effectLst/>
              <a:latin typeface="Garamond" panose="020204040303010108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2641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extLst>
              <p:ext uri="{D42A27DB-BD31-4B8C-83A1-F6EECF244321}">
                <p14:modId xmlns:p14="http://schemas.microsoft.com/office/powerpoint/2010/main" val="1282002632"/>
              </p:ext>
            </p:extLst>
          </p:nvPr>
        </p:nvGraphicFramePr>
        <p:xfrm>
          <a:off x="1654233" y="473826"/>
          <a:ext cx="9243752" cy="5602778"/>
        </p:xfrm>
        <a:graphic>
          <a:graphicData uri="http://schemas.openxmlformats.org/drawingml/2006/table">
            <a:tbl>
              <a:tblPr firstRow="1" firstCol="1" bandRow="1"/>
              <a:tblGrid>
                <a:gridCol w="5116148">
                  <a:extLst>
                    <a:ext uri="{9D8B030D-6E8A-4147-A177-3AD203B41FA5}">
                      <a16:colId xmlns:a16="http://schemas.microsoft.com/office/drawing/2014/main" val="3280253015"/>
                    </a:ext>
                  </a:extLst>
                </a:gridCol>
                <a:gridCol w="4127604">
                  <a:extLst>
                    <a:ext uri="{9D8B030D-6E8A-4147-A177-3AD203B41FA5}">
                      <a16:colId xmlns:a16="http://schemas.microsoft.com/office/drawing/2014/main" val="892843731"/>
                    </a:ext>
                  </a:extLst>
                </a:gridCol>
              </a:tblGrid>
              <a:tr h="343210">
                <a:tc>
                  <a:txBody>
                    <a:bodyPr/>
                    <a:lstStyle/>
                    <a:p>
                      <a:pPr marL="21590" algn="just">
                        <a:lnSpc>
                          <a:spcPct val="107000"/>
                        </a:lnSpc>
                        <a:spcAft>
                          <a:spcPts val="800"/>
                        </a:spcAft>
                      </a:pPr>
                      <a:r>
                        <a:rPr lang="it-IT" sz="1600" b="1" dirty="0">
                          <a:effectLst/>
                          <a:latin typeface="Garamond" panose="02020404030301010803" pitchFamily="18" charset="0"/>
                          <a:ea typeface="Calibri" panose="020F0502020204030204" pitchFamily="34" charset="0"/>
                          <a:cs typeface="Times New Roman" panose="02020603050405020304" pitchFamily="18" charset="0"/>
                        </a:rPr>
                        <a:t>Annullamento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07000"/>
                        </a:lnSpc>
                        <a:spcAft>
                          <a:spcPts val="800"/>
                        </a:spcAft>
                      </a:pPr>
                      <a:r>
                        <a:rPr lang="it-IT" sz="1600" b="1" dirty="0">
                          <a:effectLst/>
                          <a:latin typeface="Garamond" panose="02020404030301010803" pitchFamily="18" charset="0"/>
                          <a:ea typeface="Calibri" panose="020F0502020204030204" pitchFamily="34" charset="0"/>
                          <a:cs typeface="Times New Roman" panose="02020603050405020304" pitchFamily="18" charset="0"/>
                        </a:rPr>
                        <a:t>Revoca</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2752404"/>
                  </a:ext>
                </a:extLst>
              </a:tr>
              <a:tr h="435696">
                <a:tc>
                  <a:txBody>
                    <a:bodyPr/>
                    <a:lstStyle/>
                    <a:p>
                      <a:pPr marL="21590" algn="just">
                        <a:lnSpc>
                          <a:spcPct val="107000"/>
                        </a:lnSpc>
                        <a:spcAft>
                          <a:spcPts val="800"/>
                        </a:spcAft>
                      </a:pPr>
                      <a:r>
                        <a:rPr lang="it-IT" sz="1600" b="1" i="1" dirty="0">
                          <a:effectLst/>
                          <a:latin typeface="Garamond" panose="02020404030301010803" pitchFamily="18" charset="0"/>
                          <a:ea typeface="Calibri" panose="020F0502020204030204" pitchFamily="34" charset="0"/>
                          <a:cs typeface="Times New Roman" panose="02020603050405020304" pitchFamily="18" charset="0"/>
                        </a:rPr>
                        <a:t>Presupposti</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it-IT"/>
                    </a:p>
                  </a:txBody>
                  <a:tcPr marL="56914" marR="56914" marT="28457" marB="28457">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4146167996"/>
                  </a:ext>
                </a:extLst>
              </a:tr>
              <a:tr h="343210">
                <a:tc>
                  <a:txBody>
                    <a:bodyPr/>
                    <a:lstStyle/>
                    <a:p>
                      <a:pPr marL="21590" algn="just">
                        <a:lnSpc>
                          <a:spcPct val="107000"/>
                        </a:lnSpc>
                        <a:spcAft>
                          <a:spcPts val="800"/>
                        </a:spcAft>
                      </a:pPr>
                      <a:r>
                        <a:rPr lang="it-IT" sz="1600" dirty="0">
                          <a:effectLst/>
                          <a:latin typeface="Garamond" panose="02020404030301010803" pitchFamily="18" charset="0"/>
                          <a:ea typeface="Calibri" panose="020F0502020204030204" pitchFamily="34" charset="0"/>
                          <a:cs typeface="Times New Roman" panose="02020603050405020304" pitchFamily="18" charset="0"/>
                        </a:rPr>
                        <a:t> riesame di validità dell’atto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07000"/>
                        </a:lnSpc>
                        <a:spcAft>
                          <a:spcPts val="800"/>
                        </a:spcAft>
                      </a:pPr>
                      <a:r>
                        <a:rPr lang="it-IT" sz="1600" dirty="0">
                          <a:effectLst/>
                          <a:latin typeface="Garamond" panose="02020404030301010803" pitchFamily="18" charset="0"/>
                          <a:ea typeface="Calibri" panose="020F0502020204030204" pitchFamily="34" charset="0"/>
                          <a:cs typeface="Times New Roman" panose="02020603050405020304" pitchFamily="18" charset="0"/>
                        </a:rPr>
                        <a:t>riesame di opportunità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7923954"/>
                  </a:ext>
                </a:extLst>
              </a:tr>
              <a:tr h="435696">
                <a:tc>
                  <a:txBody>
                    <a:bodyPr/>
                    <a:lstStyle/>
                    <a:p>
                      <a:pPr marL="21590" algn="just">
                        <a:lnSpc>
                          <a:spcPct val="107000"/>
                        </a:lnSpc>
                        <a:spcAft>
                          <a:spcPts val="800"/>
                        </a:spcAft>
                      </a:pPr>
                      <a:r>
                        <a:rPr lang="it-IT" sz="1600" b="1" i="1" dirty="0">
                          <a:effectLst/>
                          <a:latin typeface="Garamond" panose="02020404030301010803" pitchFamily="18" charset="0"/>
                          <a:ea typeface="Calibri" panose="020F0502020204030204" pitchFamily="34" charset="0"/>
                          <a:cs typeface="Times New Roman" panose="02020603050405020304" pitchFamily="18" charset="0"/>
                        </a:rPr>
                        <a:t>Causa</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it-IT"/>
                    </a:p>
                  </a:txBody>
                  <a:tcPr marL="56914" marR="56914" marT="28457" marB="28457">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999008429"/>
                  </a:ext>
                </a:extLst>
              </a:tr>
              <a:tr h="1346841">
                <a:tc>
                  <a:txBody>
                    <a:bodyPr/>
                    <a:lstStyle/>
                    <a:p>
                      <a:pPr marL="21590" algn="just">
                        <a:lnSpc>
                          <a:spcPct val="107000"/>
                        </a:lnSpc>
                        <a:spcAft>
                          <a:spcPts val="800"/>
                        </a:spcAft>
                      </a:pPr>
                      <a:r>
                        <a:rPr lang="it-IT" sz="1600" dirty="0">
                          <a:effectLst/>
                          <a:latin typeface="Garamond" panose="02020404030301010803" pitchFamily="18" charset="0"/>
                          <a:ea typeface="Calibri" panose="020F0502020204030204" pitchFamily="34" charset="0"/>
                          <a:cs typeface="Times New Roman" panose="02020603050405020304" pitchFamily="18" charset="0"/>
                        </a:rPr>
                        <a:t>tutela della legittimità dell’azione amministrativa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7666" marR="276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07000"/>
                        </a:lnSpc>
                        <a:spcAft>
                          <a:spcPts val="800"/>
                        </a:spcAft>
                      </a:pPr>
                      <a:r>
                        <a:rPr lang="it-IT" sz="1600" dirty="0">
                          <a:effectLst/>
                          <a:latin typeface="Garamond" panose="02020404030301010803" pitchFamily="18" charset="0"/>
                          <a:ea typeface="Calibri" panose="020F0502020204030204" pitchFamily="34" charset="0"/>
                          <a:cs typeface="Times New Roman" panose="02020603050405020304" pitchFamily="18" charset="0"/>
                        </a:rPr>
                        <a:t>tutela della opportunità e della adeguatezza permanente dell’azione amministrativa al conseguimento degli interessi pubblici</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7666" marR="276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9676155"/>
                  </a:ext>
                </a:extLst>
              </a:tr>
              <a:tr h="435696">
                <a:tc>
                  <a:txBody>
                    <a:bodyPr/>
                    <a:lstStyle/>
                    <a:p>
                      <a:pPr marL="21590" algn="just">
                        <a:lnSpc>
                          <a:spcPct val="107000"/>
                        </a:lnSpc>
                        <a:spcAft>
                          <a:spcPts val="800"/>
                        </a:spcAft>
                      </a:pPr>
                      <a:r>
                        <a:rPr lang="it-IT" sz="1600" b="1" i="1" dirty="0">
                          <a:effectLst/>
                          <a:latin typeface="Garamond" panose="02020404030301010803" pitchFamily="18" charset="0"/>
                          <a:ea typeface="Calibri" panose="020F0502020204030204" pitchFamily="34" charset="0"/>
                          <a:cs typeface="Times New Roman" panose="02020603050405020304" pitchFamily="18" charset="0"/>
                        </a:rPr>
                        <a:t>Oggetto</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it-IT" dirty="0"/>
                    </a:p>
                  </a:txBody>
                  <a:tcPr marL="56914" marR="56914" marT="28457" marB="28457">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631098658"/>
                  </a:ext>
                </a:extLst>
              </a:tr>
              <a:tr h="453896">
                <a:tc>
                  <a:txBody>
                    <a:bodyPr/>
                    <a:lstStyle/>
                    <a:p>
                      <a:pPr marL="21590" algn="just">
                        <a:lnSpc>
                          <a:spcPct val="107000"/>
                        </a:lnSpc>
                        <a:spcAft>
                          <a:spcPts val="800"/>
                        </a:spcAft>
                      </a:pPr>
                      <a:r>
                        <a:rPr lang="it-IT" sz="1600" dirty="0">
                          <a:effectLst/>
                          <a:latin typeface="Garamond" panose="02020404030301010803" pitchFamily="18" charset="0"/>
                          <a:ea typeface="Calibri" panose="020F0502020204030204" pitchFamily="34" charset="0"/>
                          <a:cs typeface="Times New Roman" panose="02020603050405020304" pitchFamily="18" charset="0"/>
                        </a:rPr>
                        <a:t>atti vincolati e atti discrezionali</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07000"/>
                        </a:lnSpc>
                        <a:spcAft>
                          <a:spcPts val="800"/>
                        </a:spcAft>
                      </a:pPr>
                      <a:r>
                        <a:rPr lang="it-IT" sz="1600" dirty="0">
                          <a:effectLst/>
                          <a:latin typeface="Garamond" panose="02020404030301010803" pitchFamily="18" charset="0"/>
                          <a:ea typeface="Calibri" panose="020F0502020204030204" pitchFamily="34" charset="0"/>
                          <a:cs typeface="Times New Roman" panose="02020603050405020304" pitchFamily="18" charset="0"/>
                        </a:rPr>
                        <a:t>solo atti discrezionali ad efficacia durevole</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3908604"/>
                  </a:ext>
                </a:extLst>
              </a:tr>
              <a:tr h="435696">
                <a:tc>
                  <a:txBody>
                    <a:bodyPr/>
                    <a:lstStyle/>
                    <a:p>
                      <a:pPr marL="21590" algn="just">
                        <a:lnSpc>
                          <a:spcPct val="107000"/>
                        </a:lnSpc>
                        <a:spcAft>
                          <a:spcPts val="800"/>
                        </a:spcAft>
                      </a:pPr>
                      <a:r>
                        <a:rPr lang="it-IT" sz="1600" b="1" i="1" dirty="0">
                          <a:effectLst/>
                          <a:latin typeface="Garamond" panose="02020404030301010803" pitchFamily="18" charset="0"/>
                          <a:ea typeface="Calibri" panose="020F0502020204030204" pitchFamily="34" charset="0"/>
                          <a:cs typeface="Times New Roman" panose="02020603050405020304" pitchFamily="18" charset="0"/>
                        </a:rPr>
                        <a:t>Effetti</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it-IT" dirty="0"/>
                    </a:p>
                  </a:txBody>
                  <a:tcPr marL="56914" marR="56914" marT="28457" marB="28457">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895378715"/>
                  </a:ext>
                </a:extLst>
              </a:tr>
              <a:tr h="343210">
                <a:tc>
                  <a:txBody>
                    <a:bodyPr/>
                    <a:lstStyle/>
                    <a:p>
                      <a:pPr marL="21590" algn="just">
                        <a:lnSpc>
                          <a:spcPct val="107000"/>
                        </a:lnSpc>
                        <a:spcAft>
                          <a:spcPts val="800"/>
                        </a:spcAft>
                      </a:pPr>
                      <a:r>
                        <a:rPr lang="it-IT" sz="1600" dirty="0">
                          <a:effectLst/>
                          <a:latin typeface="Garamond" panose="02020404030301010803" pitchFamily="18" charset="0"/>
                          <a:ea typeface="Calibri" panose="020F0502020204030204" pitchFamily="34" charset="0"/>
                          <a:cs typeface="Times New Roman" panose="02020603050405020304" pitchFamily="18" charset="0"/>
                        </a:rPr>
                        <a:t>efficacia retroattiva</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07000"/>
                        </a:lnSpc>
                        <a:spcAft>
                          <a:spcPts val="800"/>
                        </a:spcAft>
                      </a:pPr>
                      <a:r>
                        <a:rPr lang="it-IT" sz="1600" dirty="0">
                          <a:effectLst/>
                          <a:latin typeface="Garamond" panose="02020404030301010803" pitchFamily="18" charset="0"/>
                          <a:ea typeface="Calibri" panose="020F0502020204030204" pitchFamily="34" charset="0"/>
                          <a:cs typeface="Times New Roman" panose="02020603050405020304" pitchFamily="18" charset="0"/>
                        </a:rPr>
                        <a:t>efficacia </a:t>
                      </a:r>
                      <a:r>
                        <a:rPr lang="it-IT" sz="1600" i="1" dirty="0">
                          <a:effectLst/>
                          <a:latin typeface="Garamond" panose="02020404030301010803" pitchFamily="18" charset="0"/>
                          <a:ea typeface="Calibri" panose="020F0502020204030204" pitchFamily="34" charset="0"/>
                          <a:cs typeface="Times New Roman" panose="02020603050405020304" pitchFamily="18" charset="0"/>
                        </a:rPr>
                        <a:t>ex </a:t>
                      </a:r>
                      <a:r>
                        <a:rPr lang="it-IT" sz="1600" i="1" dirty="0" err="1">
                          <a:effectLst/>
                          <a:latin typeface="Garamond" panose="02020404030301010803" pitchFamily="18" charset="0"/>
                          <a:ea typeface="Calibri" panose="020F0502020204030204" pitchFamily="34" charset="0"/>
                          <a:cs typeface="Times New Roman" panose="02020603050405020304" pitchFamily="18" charset="0"/>
                        </a:rPr>
                        <a:t>nunc</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2685" marR="426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9275531"/>
                  </a:ext>
                </a:extLst>
              </a:tr>
              <a:tr h="343210">
                <a:tc gridSpan="2">
                  <a:txBody>
                    <a:bodyPr/>
                    <a:lstStyle/>
                    <a:p>
                      <a:pPr marL="21590" algn="just">
                        <a:lnSpc>
                          <a:spcPct val="107000"/>
                        </a:lnSpc>
                        <a:spcAft>
                          <a:spcPts val="800"/>
                        </a:spcAft>
                      </a:pPr>
                      <a:r>
                        <a:rPr lang="it-IT" sz="1600" b="1" i="1" dirty="0">
                          <a:effectLst/>
                          <a:latin typeface="Garamond" panose="02020404030301010803" pitchFamily="18" charset="0"/>
                          <a:ea typeface="Calibri" panose="020F0502020204030204" pitchFamily="34" charset="0"/>
                          <a:cs typeface="Times New Roman" panose="02020603050405020304" pitchFamily="18" charset="0"/>
                        </a:rPr>
                        <a:t>Limiti temporali</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7666" marR="276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extLst>
                  <a:ext uri="{0D108BD9-81ED-4DB2-BD59-A6C34878D82A}">
                    <a16:rowId xmlns:a16="http://schemas.microsoft.com/office/drawing/2014/main" val="997051648"/>
                  </a:ext>
                </a:extLst>
              </a:tr>
              <a:tr h="686417">
                <a:tc>
                  <a:txBody>
                    <a:bodyPr/>
                    <a:lstStyle/>
                    <a:p>
                      <a:pPr marL="21590" algn="just">
                        <a:lnSpc>
                          <a:spcPct val="107000"/>
                        </a:lnSpc>
                        <a:spcAft>
                          <a:spcPts val="800"/>
                        </a:spcAft>
                      </a:pPr>
                      <a:r>
                        <a:rPr lang="it-IT" sz="1600" dirty="0">
                          <a:effectLst/>
                          <a:latin typeface="Garamond" panose="02020404030301010803" pitchFamily="18" charset="0"/>
                          <a:ea typeface="Calibri" panose="020F0502020204030204" pitchFamily="34" charset="0"/>
                          <a:cs typeface="Times New Roman" panose="02020603050405020304" pitchFamily="18" charset="0"/>
                        </a:rPr>
                        <a:t>Termine ragionevole e comunque non superiore a dodici mesi</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7666" marR="276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07000"/>
                        </a:lnSpc>
                        <a:spcAft>
                          <a:spcPts val="800"/>
                        </a:spcAft>
                      </a:pPr>
                      <a:r>
                        <a:rPr lang="it-IT" sz="1600" dirty="0">
                          <a:effectLst/>
                          <a:latin typeface="Garamond" panose="02020404030301010803" pitchFamily="18" charset="0"/>
                          <a:ea typeface="Calibri" panose="020F0502020204030204" pitchFamily="34" charset="0"/>
                          <a:cs typeface="Times New Roman" panose="02020603050405020304" pitchFamily="18" charset="0"/>
                        </a:rPr>
                        <a:t>Nessun limite temporale</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7666" marR="276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2310563"/>
                  </a:ext>
                </a:extLst>
              </a:tr>
            </a:tbl>
          </a:graphicData>
        </a:graphic>
      </p:graphicFrame>
    </p:spTree>
    <p:extLst>
      <p:ext uri="{BB962C8B-B14F-4D97-AF65-F5344CB8AC3E}">
        <p14:creationId xmlns:p14="http://schemas.microsoft.com/office/powerpoint/2010/main" val="873343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327563" y="798021"/>
            <a:ext cx="8454044" cy="7263527"/>
          </a:xfrm>
          <a:prstGeom prst="rect">
            <a:avLst/>
          </a:prstGeom>
        </p:spPr>
        <p:txBody>
          <a:bodyPr wrap="square">
            <a:spAutoFit/>
          </a:bodyPr>
          <a:lstStyle/>
          <a:p>
            <a:pPr marL="342900" indent="-342900">
              <a:buAutoNum type="alphaLcParenR"/>
            </a:pPr>
            <a:endParaRPr lang="it-IT" sz="2800" i="1" dirty="0" smtClean="0">
              <a:effectLst/>
              <a:latin typeface="Garamond" panose="02020404030301010803" pitchFamily="18" charset="0"/>
              <a:ea typeface="Calibri" panose="020F0502020204030204" pitchFamily="34" charset="0"/>
              <a:cs typeface="Times New Roman" panose="02020603050405020304" pitchFamily="18" charset="0"/>
            </a:endParaRPr>
          </a:p>
          <a:p>
            <a:r>
              <a:rPr lang="it-IT" sz="2800" b="1" i="1" dirty="0" smtClean="0">
                <a:latin typeface="Garamond" panose="02020404030301010803" pitchFamily="18" charset="0"/>
                <a:ea typeface="Calibri" panose="020F0502020204030204" pitchFamily="34" charset="0"/>
                <a:cs typeface="Times New Roman" panose="02020603050405020304" pitchFamily="18" charset="0"/>
              </a:rPr>
              <a:t>PRESUPPOSTI</a:t>
            </a:r>
            <a:endParaRPr lang="it-IT" sz="2800" b="1" i="1" dirty="0">
              <a:latin typeface="Garamond" panose="02020404030301010803" pitchFamily="18" charset="0"/>
              <a:ea typeface="Calibri" panose="020F0502020204030204" pitchFamily="34" charset="0"/>
              <a:cs typeface="Times New Roman" panose="02020603050405020304" pitchFamily="18" charset="0"/>
            </a:endParaRPr>
          </a:p>
          <a:p>
            <a:pPr marL="342900" indent="-342900">
              <a:buAutoNum type="alphaLcParenR"/>
            </a:pPr>
            <a:endParaRPr lang="it-IT" sz="2800" i="1" dirty="0" smtClean="0">
              <a:effectLst/>
              <a:latin typeface="Garamond" panose="02020404030301010803" pitchFamily="18" charset="0"/>
              <a:ea typeface="Calibri" panose="020F0502020204030204" pitchFamily="34" charset="0"/>
              <a:cs typeface="Times New Roman" panose="02020603050405020304" pitchFamily="18" charset="0"/>
            </a:endParaRPr>
          </a:p>
          <a:p>
            <a:pPr marL="342900" indent="-342900">
              <a:buAutoNum type="alphaLcParenR"/>
            </a:pPr>
            <a:r>
              <a:rPr lang="it-IT" sz="2800" i="1" dirty="0" smtClean="0">
                <a:effectLst/>
                <a:latin typeface="Garamond" panose="02020404030301010803" pitchFamily="18" charset="0"/>
                <a:ea typeface="Calibri" panose="020F0502020204030204" pitchFamily="34" charset="0"/>
                <a:cs typeface="Times New Roman" panose="02020603050405020304" pitchFamily="18" charset="0"/>
              </a:rPr>
              <a:t>sopravvenuti motivi di pubblico interesse ovvero mutamento della situazione di fatto non prevedibile</a:t>
            </a:r>
            <a:r>
              <a:rPr lang="it-IT" sz="2800" dirty="0" smtClean="0">
                <a:effectLst/>
                <a:latin typeface="Garamond" panose="02020404030301010803" pitchFamily="18" charset="0"/>
                <a:ea typeface="Calibri" panose="020F0502020204030204" pitchFamily="34" charset="0"/>
                <a:cs typeface="Times New Roman" panose="02020603050405020304" pitchFamily="18" charset="0"/>
              </a:rPr>
              <a:t>; solo le sopravvenienze fattuali sono sottoposte alla condizione dell’imprevedibilità.</a:t>
            </a:r>
          </a:p>
          <a:p>
            <a:pPr marL="342900" indent="-342900">
              <a:buAutoNum type="alphaLcParenR"/>
            </a:pPr>
            <a:endParaRPr lang="it-IT" sz="2800" dirty="0">
              <a:latin typeface="Garamond" panose="02020404030301010803" pitchFamily="18" charset="0"/>
              <a:ea typeface="Calibri" panose="020F0502020204030204" pitchFamily="34" charset="0"/>
              <a:cs typeface="Times New Roman" panose="02020603050405020304" pitchFamily="18" charset="0"/>
            </a:endParaRPr>
          </a:p>
          <a:p>
            <a:pPr marL="342900" indent="-342900">
              <a:buAutoNum type="alphaLcParenR"/>
            </a:pPr>
            <a:r>
              <a:rPr lang="it-IT" sz="2800" i="1" dirty="0" smtClean="0">
                <a:effectLst/>
                <a:latin typeface="Garamond" panose="02020404030301010803" pitchFamily="18" charset="0"/>
                <a:ea typeface="Calibri" panose="020F0502020204030204" pitchFamily="34" charset="0"/>
                <a:cs typeface="Times New Roman" panose="02020603050405020304" pitchFamily="18" charset="0"/>
              </a:rPr>
              <a:t>nuova valutazione dell’interesse pubblico originario</a:t>
            </a:r>
            <a:r>
              <a:rPr lang="it-IT" sz="2800" dirty="0" smtClean="0">
                <a:effectLst/>
                <a:latin typeface="Garamond" panose="02020404030301010803" pitchFamily="18" charset="0"/>
                <a:ea typeface="Calibri" panose="020F0502020204030204" pitchFamily="34" charset="0"/>
                <a:cs typeface="Times New Roman" panose="02020603050405020304" pitchFamily="18" charset="0"/>
              </a:rPr>
              <a:t>: esercizio dello </a:t>
            </a:r>
            <a:r>
              <a:rPr lang="it-IT" sz="2800" i="1" dirty="0" err="1" smtClean="0">
                <a:effectLst/>
                <a:latin typeface="Garamond" panose="02020404030301010803" pitchFamily="18" charset="0"/>
                <a:ea typeface="Calibri" panose="020F0502020204030204" pitchFamily="34" charset="0"/>
                <a:cs typeface="Times New Roman" panose="02020603050405020304" pitchFamily="18" charset="0"/>
              </a:rPr>
              <a:t>ius</a:t>
            </a:r>
            <a:r>
              <a:rPr lang="it-IT" sz="2800" i="1" dirty="0" smtClean="0">
                <a:effectLst/>
                <a:latin typeface="Garamond" panose="02020404030301010803" pitchFamily="18" charset="0"/>
                <a:ea typeface="Calibri" panose="020F0502020204030204" pitchFamily="34" charset="0"/>
                <a:cs typeface="Times New Roman" panose="02020603050405020304" pitchFamily="18" charset="0"/>
              </a:rPr>
              <a:t> </a:t>
            </a:r>
            <a:r>
              <a:rPr lang="it-IT" sz="2800" i="1" dirty="0" err="1" smtClean="0">
                <a:effectLst/>
                <a:latin typeface="Garamond" panose="02020404030301010803" pitchFamily="18" charset="0"/>
                <a:ea typeface="Calibri" panose="020F0502020204030204" pitchFamily="34" charset="0"/>
                <a:cs typeface="Times New Roman" panose="02020603050405020304" pitchFamily="18" charset="0"/>
              </a:rPr>
              <a:t>poenitendi</a:t>
            </a:r>
            <a:r>
              <a:rPr lang="it-IT" sz="2800" dirty="0" smtClean="0">
                <a:effectLst/>
                <a:latin typeface="Garamond" panose="02020404030301010803" pitchFamily="18" charset="0"/>
                <a:ea typeface="Calibri" panose="020F0502020204030204" pitchFamily="34" charset="0"/>
                <a:cs typeface="Times New Roman" panose="02020603050405020304" pitchFamily="18" charset="0"/>
              </a:rPr>
              <a:t> che, in base alla modifica apportata nel 2014, non è ammesso laddove vengano in rilievo provvedimenti di autorizzazione o di attribuzione di vantaggi economici</a:t>
            </a:r>
          </a:p>
          <a:p>
            <a:pPr marL="342900" indent="-342900">
              <a:buAutoNum type="alphaLcParenR"/>
            </a:pPr>
            <a:endParaRPr lang="it-IT" sz="2800" dirty="0">
              <a:latin typeface="Garamond" panose="02020404030301010803" pitchFamily="18" charset="0"/>
              <a:ea typeface="Calibri" panose="020F0502020204030204" pitchFamily="34" charset="0"/>
              <a:cs typeface="Times New Roman" panose="02020603050405020304" pitchFamily="18" charset="0"/>
            </a:endParaRPr>
          </a:p>
          <a:p>
            <a:pPr marL="342900" indent="-342900">
              <a:buAutoNum type="alphaLcParenR"/>
            </a:pPr>
            <a:endParaRPr lang="it-IT" sz="2800" dirty="0" smtClean="0">
              <a:effectLst/>
              <a:latin typeface="Garamond" panose="02020404030301010803" pitchFamily="18" charset="0"/>
              <a:ea typeface="Calibri" panose="020F0502020204030204" pitchFamily="34" charset="0"/>
              <a:cs typeface="Times New Roman" panose="02020603050405020304" pitchFamily="18" charset="0"/>
            </a:endParaRPr>
          </a:p>
          <a:p>
            <a:pPr marL="342900" indent="-342900">
              <a:buAutoNum type="alphaLcParenR"/>
            </a:pPr>
            <a:endParaRPr lang="it-IT" sz="2800" dirty="0">
              <a:latin typeface="Garamond" panose="02020404030301010803" pitchFamily="18" charset="0"/>
              <a:cs typeface="Times New Roman" panose="02020603050405020304" pitchFamily="18" charset="0"/>
            </a:endParaRPr>
          </a:p>
          <a:p>
            <a:pPr marL="342900" indent="-342900">
              <a:buAutoNum type="alphaLcParenR"/>
            </a:pPr>
            <a:endParaRPr lang="it-IT" dirty="0"/>
          </a:p>
        </p:txBody>
      </p:sp>
    </p:spTree>
    <p:extLst>
      <p:ext uri="{BB962C8B-B14F-4D97-AF65-F5344CB8AC3E}">
        <p14:creationId xmlns:p14="http://schemas.microsoft.com/office/powerpoint/2010/main" val="869816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152997" y="382383"/>
            <a:ext cx="8753302" cy="4585871"/>
          </a:xfrm>
          <a:prstGeom prst="rect">
            <a:avLst/>
          </a:prstGeom>
        </p:spPr>
        <p:txBody>
          <a:bodyPr wrap="square">
            <a:spAutoFit/>
          </a:bodyPr>
          <a:lstStyle/>
          <a:p>
            <a:r>
              <a:rPr lang="it-IT" sz="3200" b="1" dirty="0" smtClean="0">
                <a:latin typeface="Garamond" panose="02020404030301010803" pitchFamily="18" charset="0"/>
              </a:rPr>
              <a:t>Limiti della revoca:</a:t>
            </a:r>
            <a:endParaRPr lang="it-IT" sz="3200" b="1" dirty="0">
              <a:latin typeface="Garamond" panose="02020404030301010803" pitchFamily="18" charset="0"/>
            </a:endParaRPr>
          </a:p>
          <a:p>
            <a:endParaRPr lang="it-IT" sz="2000" b="1" i="1" dirty="0" smtClean="0">
              <a:latin typeface="Garamond" panose="02020404030301010803" pitchFamily="18" charset="0"/>
            </a:endParaRPr>
          </a:p>
          <a:p>
            <a:endParaRPr lang="it-IT" sz="2000" b="1" i="1" dirty="0">
              <a:latin typeface="Garamond" panose="02020404030301010803" pitchFamily="18" charset="0"/>
            </a:endParaRPr>
          </a:p>
          <a:p>
            <a:r>
              <a:rPr lang="it-IT" sz="3200" dirty="0" smtClean="0">
                <a:latin typeface="Garamond" panose="02020404030301010803" pitchFamily="18" charset="0"/>
              </a:rPr>
              <a:t>Atti non ancora efficaci </a:t>
            </a:r>
          </a:p>
          <a:p>
            <a:endParaRPr lang="it-IT" sz="3200" dirty="0">
              <a:latin typeface="Garamond" panose="02020404030301010803" pitchFamily="18" charset="0"/>
            </a:endParaRPr>
          </a:p>
          <a:p>
            <a:r>
              <a:rPr lang="it-IT" sz="3200" dirty="0" smtClean="0">
                <a:latin typeface="Garamond" panose="02020404030301010803" pitchFamily="18" charset="0"/>
              </a:rPr>
              <a:t>Atti con effetti istantanei </a:t>
            </a:r>
          </a:p>
          <a:p>
            <a:endParaRPr lang="it-IT" sz="3200" dirty="0">
              <a:latin typeface="Garamond" panose="02020404030301010803" pitchFamily="18" charset="0"/>
            </a:endParaRPr>
          </a:p>
          <a:p>
            <a:r>
              <a:rPr lang="it-IT" sz="3200" dirty="0" smtClean="0">
                <a:latin typeface="Garamond" panose="02020404030301010803" pitchFamily="18" charset="0"/>
              </a:rPr>
              <a:t>Provvedimenti vincolati </a:t>
            </a:r>
          </a:p>
          <a:p>
            <a:endParaRPr lang="it-IT" sz="2000" b="1" i="1" dirty="0">
              <a:latin typeface="Garamond" panose="02020404030301010803" pitchFamily="18" charset="0"/>
            </a:endParaRPr>
          </a:p>
          <a:p>
            <a:endParaRPr lang="it-IT" sz="2000" b="1" i="1" dirty="0" smtClean="0">
              <a:latin typeface="Garamond" panose="02020404030301010803" pitchFamily="18" charset="0"/>
            </a:endParaRPr>
          </a:p>
          <a:p>
            <a:endParaRPr lang="it-IT" sz="2000" b="1" i="1" dirty="0">
              <a:latin typeface="Garamond" panose="02020404030301010803" pitchFamily="18" charset="0"/>
            </a:endParaRPr>
          </a:p>
        </p:txBody>
      </p:sp>
    </p:spTree>
    <p:extLst>
      <p:ext uri="{BB962C8B-B14F-4D97-AF65-F5344CB8AC3E}">
        <p14:creationId xmlns:p14="http://schemas.microsoft.com/office/powerpoint/2010/main" val="2046208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740468"/>
          </a:xfrm>
        </p:spPr>
        <p:txBody>
          <a:bodyPr>
            <a:normAutofit/>
          </a:bodyPr>
          <a:lstStyle/>
          <a:p>
            <a:r>
              <a:rPr lang="it-IT" sz="2400" b="1" dirty="0" smtClean="0">
                <a:latin typeface="Garamond" panose="02020404030301010803" pitchFamily="18" charset="0"/>
              </a:rPr>
              <a:t>NATURA DEL POTERE ESERCITATO</a:t>
            </a:r>
            <a:endParaRPr lang="it-IT" sz="2400" b="1" dirty="0">
              <a:latin typeface="Garamond" panose="02020404030301010803" pitchFamily="18" charset="0"/>
            </a:endParaRPr>
          </a:p>
        </p:txBody>
      </p:sp>
      <p:sp>
        <p:nvSpPr>
          <p:cNvPr id="3" name="Segnaposto contenuto 2"/>
          <p:cNvSpPr>
            <a:spLocks noGrp="1"/>
          </p:cNvSpPr>
          <p:nvPr>
            <p:ph sz="half" idx="1"/>
          </p:nvPr>
        </p:nvSpPr>
        <p:spPr>
          <a:xfrm>
            <a:off x="838200" y="1105594"/>
            <a:ext cx="5181600" cy="5071369"/>
          </a:xfrm>
        </p:spPr>
        <p:txBody>
          <a:bodyPr/>
          <a:lstStyle/>
          <a:p>
            <a:r>
              <a:rPr lang="it-IT" dirty="0" smtClean="0"/>
              <a:t>Amministrazione attiva</a:t>
            </a:r>
          </a:p>
          <a:p>
            <a:endParaRPr lang="it-IT" dirty="0"/>
          </a:p>
          <a:p>
            <a:pPr marL="0" indent="0">
              <a:buNone/>
            </a:pPr>
            <a:r>
              <a:rPr lang="it-IT" dirty="0" smtClean="0">
                <a:latin typeface="Garamond" panose="02020404030301010803" pitchFamily="18" charset="0"/>
              </a:rPr>
              <a:t>Stessa </a:t>
            </a:r>
            <a:r>
              <a:rPr lang="it-IT" dirty="0">
                <a:latin typeface="Garamond" panose="02020404030301010803" pitchFamily="18" charset="0"/>
              </a:rPr>
              <a:t>funzione affidata all’autorità amministrativa emanante il primo </a:t>
            </a:r>
            <a:r>
              <a:rPr lang="it-IT" dirty="0" smtClean="0">
                <a:latin typeface="Garamond" panose="02020404030301010803" pitchFamily="18" charset="0"/>
              </a:rPr>
              <a:t>provvedimento, stessa sfera d’interessi</a:t>
            </a:r>
            <a:endParaRPr lang="it-IT" dirty="0">
              <a:latin typeface="Garamond" panose="02020404030301010803" pitchFamily="18" charset="0"/>
            </a:endParaRPr>
          </a:p>
        </p:txBody>
      </p:sp>
      <p:sp>
        <p:nvSpPr>
          <p:cNvPr id="4" name="Segnaposto contenuto 3"/>
          <p:cNvSpPr>
            <a:spLocks noGrp="1"/>
          </p:cNvSpPr>
          <p:nvPr>
            <p:ph sz="half" idx="2"/>
          </p:nvPr>
        </p:nvSpPr>
        <p:spPr>
          <a:xfrm>
            <a:off x="6134793" y="1105594"/>
            <a:ext cx="5219007" cy="5071369"/>
          </a:xfrm>
        </p:spPr>
        <p:txBody>
          <a:bodyPr/>
          <a:lstStyle/>
          <a:p>
            <a:r>
              <a:rPr lang="it-IT" dirty="0" smtClean="0"/>
              <a:t>Autotutela</a:t>
            </a:r>
          </a:p>
          <a:p>
            <a:endParaRPr lang="it-IT" dirty="0"/>
          </a:p>
          <a:p>
            <a:pPr marL="0" indent="0">
              <a:buNone/>
            </a:pPr>
            <a:r>
              <a:rPr lang="it-IT" dirty="0" smtClean="0">
                <a:latin typeface="Garamond" panose="02020404030301010803" pitchFamily="18" charset="0"/>
              </a:rPr>
              <a:t>Lo spettro d’interessi oggetto di valutazione è più ampio: si possono considerare interessi di più ampia portata e anche non riguardanti direttamente il settore nel quale è preordinato ad operare l’atto da revocare </a:t>
            </a:r>
            <a:endParaRPr lang="it-IT" dirty="0">
              <a:latin typeface="Garamond" panose="02020404030301010803" pitchFamily="18" charset="0"/>
            </a:endParaRPr>
          </a:p>
        </p:txBody>
      </p:sp>
    </p:spTree>
    <p:extLst>
      <p:ext uri="{BB962C8B-B14F-4D97-AF65-F5344CB8AC3E}">
        <p14:creationId xmlns:p14="http://schemas.microsoft.com/office/powerpoint/2010/main" val="1827852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latin typeface="Garamond" panose="02020404030301010803" pitchFamily="18" charset="0"/>
                <a:ea typeface="Calibri" panose="020F0502020204030204" pitchFamily="34" charset="0"/>
                <a:cs typeface="Times New Roman" panose="02020603050405020304" pitchFamily="18" charset="0"/>
              </a:rPr>
              <a:t>Caso “</a:t>
            </a:r>
            <a:r>
              <a:rPr lang="it-IT" sz="2800" i="1" dirty="0" err="1" smtClean="0">
                <a:latin typeface="Garamond" panose="02020404030301010803" pitchFamily="18" charset="0"/>
                <a:ea typeface="Calibri" panose="020F0502020204030204" pitchFamily="34" charset="0"/>
                <a:cs typeface="Times New Roman" panose="02020603050405020304" pitchFamily="18" charset="0"/>
              </a:rPr>
              <a:t>Mutoid</a:t>
            </a:r>
            <a:r>
              <a:rPr lang="it-IT" sz="2800" i="1" dirty="0" smtClean="0">
                <a:latin typeface="Garamond" panose="02020404030301010803" pitchFamily="18" charset="0"/>
                <a:ea typeface="Calibri" panose="020F0502020204030204" pitchFamily="34" charset="0"/>
                <a:cs typeface="Times New Roman" panose="02020603050405020304" pitchFamily="18" charset="0"/>
              </a:rPr>
              <a:t> </a:t>
            </a:r>
            <a:r>
              <a:rPr lang="it-IT" sz="2800" i="1" dirty="0">
                <a:latin typeface="Garamond" panose="02020404030301010803" pitchFamily="18" charset="0"/>
                <a:ea typeface="Calibri" panose="020F0502020204030204" pitchFamily="34" charset="0"/>
                <a:cs typeface="Times New Roman" panose="02020603050405020304" pitchFamily="18" charset="0"/>
              </a:rPr>
              <a:t>Waste </a:t>
            </a:r>
            <a:r>
              <a:rPr lang="it-IT" sz="2800" i="1" dirty="0" smtClean="0">
                <a:latin typeface="Garamond" panose="02020404030301010803" pitchFamily="18" charset="0"/>
                <a:ea typeface="Calibri" panose="020F0502020204030204" pitchFamily="34" charset="0"/>
                <a:cs typeface="Times New Roman" panose="02020603050405020304" pitchFamily="18" charset="0"/>
              </a:rPr>
              <a:t>Company</a:t>
            </a:r>
            <a:r>
              <a:rPr lang="it-IT" sz="2800" dirty="0" smtClean="0">
                <a:latin typeface="Garamond" panose="02020404030301010803" pitchFamily="18" charset="0"/>
                <a:ea typeface="Calibri" panose="020F0502020204030204" pitchFamily="34" charset="0"/>
                <a:cs typeface="Times New Roman" panose="02020603050405020304" pitchFamily="18" charset="0"/>
              </a:rPr>
              <a:t>”: due visioni opposte del potere di  revoca </a:t>
            </a:r>
            <a:endParaRPr lang="it-IT" sz="2800" dirty="0"/>
          </a:p>
        </p:txBody>
      </p:sp>
      <p:sp>
        <p:nvSpPr>
          <p:cNvPr id="3" name="Segnaposto testo 2"/>
          <p:cNvSpPr>
            <a:spLocks noGrp="1"/>
          </p:cNvSpPr>
          <p:nvPr>
            <p:ph type="body" idx="1"/>
          </p:nvPr>
        </p:nvSpPr>
        <p:spPr/>
        <p:txBody>
          <a:bodyPr/>
          <a:lstStyle/>
          <a:p>
            <a:r>
              <a:rPr lang="it-IT" dirty="0" smtClean="0">
                <a:latin typeface="Garamond" panose="02020404030301010803" pitchFamily="18" charset="0"/>
              </a:rPr>
              <a:t>T.A.R. </a:t>
            </a:r>
            <a:r>
              <a:rPr lang="it-IT" dirty="0">
                <a:latin typeface="Garamond" panose="02020404030301010803" pitchFamily="18" charset="0"/>
              </a:rPr>
              <a:t>E</a:t>
            </a:r>
            <a:r>
              <a:rPr lang="it-IT" dirty="0" smtClean="0">
                <a:latin typeface="Garamond" panose="02020404030301010803" pitchFamily="18" charset="0"/>
              </a:rPr>
              <a:t>milia Romagna, </a:t>
            </a:r>
            <a:r>
              <a:rPr lang="it-IT" dirty="0" smtClean="0">
                <a:latin typeface="Garamond" panose="02020404030301010803" pitchFamily="18" charset="0"/>
                <a:ea typeface="Calibri" panose="020F0502020204030204" pitchFamily="34" charset="0"/>
                <a:cs typeface="Times New Roman" panose="02020603050405020304" pitchFamily="18" charset="0"/>
              </a:rPr>
              <a:t>sez</a:t>
            </a:r>
            <a:r>
              <a:rPr lang="it-IT" dirty="0">
                <a:latin typeface="Garamond" panose="02020404030301010803" pitchFamily="18" charset="0"/>
                <a:ea typeface="Calibri" panose="020F0502020204030204" pitchFamily="34" charset="0"/>
                <a:cs typeface="Times New Roman" panose="02020603050405020304" pitchFamily="18" charset="0"/>
              </a:rPr>
              <a:t>. II, 14 ottobre 2020, n. </a:t>
            </a:r>
            <a:r>
              <a:rPr lang="it-IT" dirty="0" smtClean="0">
                <a:latin typeface="Garamond" panose="02020404030301010803" pitchFamily="18" charset="0"/>
                <a:ea typeface="Calibri" panose="020F0502020204030204" pitchFamily="34" charset="0"/>
                <a:cs typeface="Times New Roman" panose="02020603050405020304" pitchFamily="18" charset="0"/>
              </a:rPr>
              <a:t>628 </a:t>
            </a:r>
            <a:endParaRPr lang="it-IT" dirty="0">
              <a:latin typeface="Garamond" panose="02020404030301010803" pitchFamily="18" charset="0"/>
            </a:endParaRPr>
          </a:p>
        </p:txBody>
      </p:sp>
      <p:sp>
        <p:nvSpPr>
          <p:cNvPr id="4" name="Segnaposto contenuto 3"/>
          <p:cNvSpPr>
            <a:spLocks noGrp="1"/>
          </p:cNvSpPr>
          <p:nvPr>
            <p:ph sz="half" idx="2"/>
          </p:nvPr>
        </p:nvSpPr>
        <p:spPr/>
        <p:txBody>
          <a:bodyPr>
            <a:normAutofit fontScale="92500" lnSpcReduction="10000"/>
          </a:bodyPr>
          <a:lstStyle/>
          <a:p>
            <a:r>
              <a:rPr lang="it-IT" i="1" dirty="0">
                <a:latin typeface="Garamond" panose="02020404030301010803" pitchFamily="18" charset="0"/>
                <a:ea typeface="Calibri" panose="020F0502020204030204" pitchFamily="34" charset="0"/>
                <a:cs typeface="Times New Roman" panose="02020603050405020304" pitchFamily="18" charset="0"/>
              </a:rPr>
              <a:t>la scelta di mantenere l’insediamento trae sostegno dalla riconosciuta preminenza dell’interesse pubblico culturale, artistico e paesaggistico, che ha stimolato l’avvio del procedimento di adozione di un POC </a:t>
            </a:r>
            <a:r>
              <a:rPr lang="it-IT" i="1" dirty="0" smtClean="0">
                <a:latin typeface="Garamond" panose="02020404030301010803" pitchFamily="18" charset="0"/>
                <a:ea typeface="Calibri" panose="020F0502020204030204" pitchFamily="34" charset="0"/>
                <a:cs typeface="Times New Roman" panose="02020603050405020304" pitchFamily="18" charset="0"/>
              </a:rPr>
              <a:t>specifico…</a:t>
            </a:r>
            <a:r>
              <a:rPr lang="it-IT" i="1" dirty="0">
                <a:latin typeface="Garamond" panose="02020404030301010803" pitchFamily="18" charset="0"/>
                <a:ea typeface="Calibri" panose="020F0502020204030204" pitchFamily="34" charset="0"/>
                <a:cs typeface="Times New Roman" panose="02020603050405020304" pitchFamily="18" charset="0"/>
              </a:rPr>
              <a:t>il vincolo all’azione amministrativa risulta (eccezionalmente) depotenziato a seguito della concorde valutazione degli Enti preposti alla tutela di interessi pubblici costituzionalmente tutelati.</a:t>
            </a:r>
            <a:endParaRPr lang="it-IT" dirty="0"/>
          </a:p>
        </p:txBody>
      </p:sp>
      <p:sp>
        <p:nvSpPr>
          <p:cNvPr id="5" name="Segnaposto testo 4"/>
          <p:cNvSpPr>
            <a:spLocks noGrp="1"/>
          </p:cNvSpPr>
          <p:nvPr>
            <p:ph type="body" sz="quarter" idx="3"/>
          </p:nvPr>
        </p:nvSpPr>
        <p:spPr/>
        <p:txBody>
          <a:bodyPr/>
          <a:lstStyle/>
          <a:p>
            <a:r>
              <a:rPr lang="it-IT" dirty="0" err="1" smtClean="0">
                <a:latin typeface="Garamond" panose="02020404030301010803" pitchFamily="18" charset="0"/>
              </a:rPr>
              <a:t>Cons</a:t>
            </a:r>
            <a:r>
              <a:rPr lang="it-IT" dirty="0" smtClean="0">
                <a:latin typeface="Garamond" panose="02020404030301010803" pitchFamily="18" charset="0"/>
              </a:rPr>
              <a:t>. Stato, </a:t>
            </a:r>
            <a:r>
              <a:rPr lang="it-IT" dirty="0">
                <a:latin typeface="Garamond" panose="02020404030301010803" pitchFamily="18" charset="0"/>
                <a:ea typeface="Calibri" panose="020F0502020204030204" pitchFamily="34" charset="0"/>
                <a:cs typeface="Times New Roman" panose="02020603050405020304" pitchFamily="18" charset="0"/>
              </a:rPr>
              <a:t>VII sez</a:t>
            </a:r>
            <a:r>
              <a:rPr lang="it-IT" dirty="0" smtClean="0">
                <a:latin typeface="Garamond" panose="02020404030301010803" pitchFamily="18" charset="0"/>
                <a:ea typeface="Calibri" panose="020F0502020204030204" pitchFamily="34" charset="0"/>
                <a:cs typeface="Times New Roman" panose="02020603050405020304" pitchFamily="18" charset="0"/>
              </a:rPr>
              <a:t>., </a:t>
            </a:r>
            <a:r>
              <a:rPr lang="it-IT" dirty="0">
                <a:latin typeface="Garamond" panose="02020404030301010803" pitchFamily="18" charset="0"/>
                <a:ea typeface="Calibri" panose="020F0502020204030204" pitchFamily="34" charset="0"/>
                <a:cs typeface="Times New Roman" panose="02020603050405020304" pitchFamily="18" charset="0"/>
              </a:rPr>
              <a:t>29 gennaio 2025, n. </a:t>
            </a:r>
            <a:r>
              <a:rPr lang="it-IT" dirty="0" smtClean="0">
                <a:latin typeface="Garamond" panose="02020404030301010803" pitchFamily="18" charset="0"/>
                <a:ea typeface="Calibri" panose="020F0502020204030204" pitchFamily="34" charset="0"/>
                <a:cs typeface="Times New Roman" panose="02020603050405020304" pitchFamily="18" charset="0"/>
              </a:rPr>
              <a:t>711 </a:t>
            </a:r>
            <a:endParaRPr lang="it-IT" dirty="0">
              <a:latin typeface="Garamond" panose="02020404030301010803" pitchFamily="18" charset="0"/>
            </a:endParaRPr>
          </a:p>
        </p:txBody>
      </p:sp>
      <p:sp>
        <p:nvSpPr>
          <p:cNvPr id="6" name="Segnaposto contenuto 5"/>
          <p:cNvSpPr>
            <a:spLocks noGrp="1"/>
          </p:cNvSpPr>
          <p:nvPr>
            <p:ph sz="quarter" idx="4"/>
          </p:nvPr>
        </p:nvSpPr>
        <p:spPr/>
        <p:txBody>
          <a:bodyPr>
            <a:normAutofit fontScale="77500" lnSpcReduction="20000"/>
          </a:bodyPr>
          <a:lstStyle/>
          <a:p>
            <a:pPr algn="just">
              <a:lnSpc>
                <a:spcPct val="107000"/>
              </a:lnSpc>
              <a:spcAft>
                <a:spcPts val="800"/>
              </a:spcAft>
            </a:pPr>
            <a:r>
              <a:rPr lang="it-IT" i="1" dirty="0">
                <a:latin typeface="Garamond" panose="02020404030301010803" pitchFamily="18" charset="0"/>
                <a:ea typeface="Calibri" panose="020F0502020204030204" pitchFamily="34" charset="0"/>
                <a:cs typeface="Times New Roman" panose="02020603050405020304" pitchFamily="18" charset="0"/>
              </a:rPr>
              <a:t>È illegittimo il provvedimento di revoca di ordinanze di demolizione di opere abusive che sia motivato con la sopravvenuta valutazione del prevalente interesse pubblico al mantenimento dei manufatti (nella specie, sfociata nella adozione di un piano operativo comunale che consente il recupero) poiché l’ampia discrezionalità del potere di revoca presuppone la natura a sua volta discrezionale del provvedimento di primo grado che, nel caso di ordinanza di demolizione di opere abusive, va esclusa trattandosi di potere vincolato. </a:t>
            </a:r>
            <a:endParaRPr lang="it-IT" dirty="0"/>
          </a:p>
        </p:txBody>
      </p:sp>
    </p:spTree>
    <p:extLst>
      <p:ext uri="{BB962C8B-B14F-4D97-AF65-F5344CB8AC3E}">
        <p14:creationId xmlns:p14="http://schemas.microsoft.com/office/powerpoint/2010/main" val="3772878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743199" y="540328"/>
            <a:ext cx="6292735" cy="4908010"/>
          </a:xfrm>
          <a:prstGeom prst="rect">
            <a:avLst/>
          </a:prstGeom>
        </p:spPr>
        <p:txBody>
          <a:bodyPr wrap="square">
            <a:spAutoFit/>
          </a:bodyPr>
          <a:lstStyle/>
          <a:p>
            <a:pPr algn="just">
              <a:lnSpc>
                <a:spcPct val="107000"/>
              </a:lnSpc>
              <a:spcAft>
                <a:spcPts val="800"/>
              </a:spcAft>
            </a:pPr>
            <a:r>
              <a:rPr lang="it-IT" sz="2000" b="1" dirty="0">
                <a:latin typeface="Garamond" panose="02020404030301010803" pitchFamily="18" charset="0"/>
                <a:ea typeface="Calibri" panose="020F0502020204030204" pitchFamily="34" charset="0"/>
                <a:cs typeface="Times New Roman" panose="02020603050405020304" pitchFamily="18" charset="0"/>
              </a:rPr>
              <a:t>Istanza di revoca e obbligo di provvedere</a:t>
            </a:r>
            <a:endParaRPr lang="it-IT"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2000" dirty="0">
                <a:latin typeface="Garamond" panose="02020404030301010803" pitchFamily="18" charset="0"/>
                <a:ea typeface="Calibri" panose="020F0502020204030204" pitchFamily="34" charset="0"/>
                <a:cs typeface="Times New Roman" panose="02020603050405020304" pitchFamily="18" charset="0"/>
              </a:rPr>
              <a:t>Tendenziale esclusione dell’obbligo di provvedere perché la revoca è un provvedimento discrezionale anche </a:t>
            </a:r>
            <a:r>
              <a:rPr lang="it-IT" sz="2000" dirty="0" err="1">
                <a:latin typeface="Garamond" panose="02020404030301010803" pitchFamily="18" charset="0"/>
                <a:ea typeface="Calibri" panose="020F0502020204030204" pitchFamily="34" charset="0"/>
                <a:cs typeface="Times New Roman" panose="02020603050405020304" pitchFamily="18" charset="0"/>
              </a:rPr>
              <a:t>nell’</a:t>
            </a:r>
            <a:r>
              <a:rPr lang="it-IT" sz="2000" i="1" dirty="0" err="1">
                <a:latin typeface="Garamond" panose="02020404030301010803" pitchFamily="18" charset="0"/>
                <a:ea typeface="Calibri" panose="020F0502020204030204" pitchFamily="34" charset="0"/>
                <a:cs typeface="Times New Roman" panose="02020603050405020304" pitchFamily="18" charset="0"/>
              </a:rPr>
              <a:t>an</a:t>
            </a:r>
            <a:r>
              <a:rPr lang="it-IT" sz="2000" dirty="0">
                <a:latin typeface="Garamond" panose="02020404030301010803" pitchFamily="18" charset="0"/>
                <a:ea typeface="Calibri" panose="020F0502020204030204" pitchFamily="34" charset="0"/>
                <a:cs typeface="Times New Roman" panose="02020603050405020304" pitchFamily="18" charset="0"/>
              </a:rPr>
              <a:t>, dunque non coercibile né dal privato né dal Giudice amministrativo. </a:t>
            </a:r>
            <a:endParaRPr lang="it-IT"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2000" dirty="0">
                <a:latin typeface="Garamond" panose="02020404030301010803" pitchFamily="18" charset="0"/>
                <a:ea typeface="Calibri" panose="020F0502020204030204" pitchFamily="34" charset="0"/>
                <a:cs typeface="Times New Roman" panose="02020603050405020304" pitchFamily="18" charset="0"/>
              </a:rPr>
              <a:t>Tuttavia, specie se si inquadra il potere di revoca nell’ambito della amministrazione attiva, dovrebbe ritenersi sussistente l’obbligo da parte della p.a. di aprire un procedimento di revoca su istanza di parte quando fondata su fatti sopravvenuti obiettivamente dimostrabili, fermo restando che tale obbligo non comporterebbe anche quello di provvedere nel senso richiesto dall’istante, rimanendo sempre in capo all’amministrazione la discrezionalità in ordine al contenuto della scelta. </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9614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701635" y="266006"/>
            <a:ext cx="6325987" cy="4396075"/>
          </a:xfrm>
          <a:prstGeom prst="rect">
            <a:avLst/>
          </a:prstGeom>
        </p:spPr>
        <p:txBody>
          <a:bodyPr wrap="square">
            <a:spAutoFit/>
          </a:bodyPr>
          <a:lstStyle/>
          <a:p>
            <a:pPr algn="just">
              <a:lnSpc>
                <a:spcPct val="107000"/>
              </a:lnSpc>
              <a:spcAft>
                <a:spcPts val="800"/>
              </a:spcAft>
            </a:pPr>
            <a:r>
              <a:rPr lang="it-IT" sz="2800" b="1" dirty="0">
                <a:latin typeface="Garamond" panose="02020404030301010803" pitchFamily="18" charset="0"/>
                <a:ea typeface="Calibri" panose="020F0502020204030204" pitchFamily="34" charset="0"/>
                <a:cs typeface="Times New Roman" panose="02020603050405020304" pitchFamily="18" charset="0"/>
              </a:rPr>
              <a:t>Revoca e figure </a:t>
            </a:r>
            <a:r>
              <a:rPr lang="it-IT" sz="2800" b="1" dirty="0" smtClean="0">
                <a:latin typeface="Garamond" panose="02020404030301010803" pitchFamily="18" charset="0"/>
                <a:ea typeface="Calibri" panose="020F0502020204030204" pitchFamily="34" charset="0"/>
                <a:cs typeface="Times New Roman" panose="02020603050405020304" pitchFamily="18" charset="0"/>
              </a:rPr>
              <a:t>affini</a:t>
            </a:r>
          </a:p>
          <a:p>
            <a:pPr algn="just">
              <a:lnSpc>
                <a:spcPct val="107000"/>
              </a:lnSpc>
              <a:spcAft>
                <a:spcPts val="800"/>
              </a:spcAft>
            </a:pPr>
            <a:endParaRPr lang="it-IT" sz="2800" b="1" dirty="0">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it-IT" sz="2800" b="1" dirty="0" smtClean="0">
                <a:latin typeface="Garamond" panose="02020404030301010803" pitchFamily="18" charset="0"/>
                <a:ea typeface="Calibri" panose="020F0502020204030204" pitchFamily="34" charset="0"/>
                <a:cs typeface="Times New Roman" panose="02020603050405020304" pitchFamily="18" charset="0"/>
              </a:rPr>
              <a:t>Atti di ritiro</a:t>
            </a:r>
            <a:endParaRPr lang="it-IT" sz="2800" b="1" dirty="0">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it-IT" sz="2800" b="1" dirty="0" smtClean="0">
                <a:latin typeface="Garamond" panose="02020404030301010803" pitchFamily="18" charset="0"/>
                <a:ea typeface="Calibri" panose="020F0502020204030204" pitchFamily="34" charset="0"/>
                <a:cs typeface="Times New Roman" panose="02020603050405020304" pitchFamily="18" charset="0"/>
              </a:rPr>
              <a:t>Atti di decadenza </a:t>
            </a:r>
            <a:endParaRPr lang="it-IT" sz="2800" b="1" dirty="0">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it-IT" sz="2800" b="1" dirty="0" smtClean="0">
                <a:latin typeface="Garamond" panose="02020404030301010803" pitchFamily="18" charset="0"/>
                <a:ea typeface="Calibri" panose="020F0502020204030204" pitchFamily="34" charset="0"/>
                <a:cs typeface="Times New Roman" panose="02020603050405020304" pitchFamily="18" charset="0"/>
              </a:rPr>
              <a:t>Atti sanzionatori in senso lato</a:t>
            </a:r>
            <a:endParaRPr lang="it-IT" sz="2800" b="1" dirty="0">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it-IT" sz="2800" b="1" smtClean="0">
                <a:latin typeface="Garamond" panose="02020404030301010803" pitchFamily="18" charset="0"/>
                <a:ea typeface="Calibri" panose="020F0502020204030204" pitchFamily="34" charset="0"/>
                <a:cs typeface="Times New Roman" panose="02020603050405020304" pitchFamily="18" charset="0"/>
              </a:rPr>
              <a:t>Revoca-abrogazione</a:t>
            </a:r>
            <a:endParaRPr lang="it-IT" sz="2800" b="1" dirty="0">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it-IT" sz="2800" b="1" dirty="0" smtClean="0">
                <a:latin typeface="Garamond" panose="02020404030301010803" pitchFamily="18" charset="0"/>
                <a:ea typeface="Calibri" panose="020F0502020204030204" pitchFamily="34" charset="0"/>
                <a:cs typeface="Times New Roman" panose="02020603050405020304" pitchFamily="18" charset="0"/>
              </a:rPr>
              <a:t>Il caso della «revoca» della aggiudicazione provvisoria</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3019675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700</Words>
  <Application>Microsoft Office PowerPoint</Application>
  <PresentationFormat>Widescreen</PresentationFormat>
  <Paragraphs>60</Paragraphs>
  <Slides>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9</vt:i4>
      </vt:variant>
    </vt:vector>
  </HeadingPairs>
  <TitlesOfParts>
    <vt:vector size="15" baseType="lpstr">
      <vt:lpstr>Arial</vt:lpstr>
      <vt:lpstr>Calibri</vt:lpstr>
      <vt:lpstr>Calibri Light</vt:lpstr>
      <vt:lpstr>Garamond</vt:lpstr>
      <vt:lpstr>Times New Roman</vt:lpstr>
      <vt:lpstr>Tema di Office</vt:lpstr>
      <vt:lpstr>La revoca e la disciplina delle sopravvenienze  Nicola Fenicia, Consigliere TAR Toscana </vt:lpstr>
      <vt:lpstr>Presentazione standard di PowerPoint</vt:lpstr>
      <vt:lpstr>Presentazione standard di PowerPoint</vt:lpstr>
      <vt:lpstr>Presentazione standard di PowerPoint</vt:lpstr>
      <vt:lpstr>Presentazione standard di PowerPoint</vt:lpstr>
      <vt:lpstr>NATURA DEL POTERE ESERCITATO</vt:lpstr>
      <vt:lpstr>Caso “Mutoid Waste Company”: due visioni opposte del potere di  revoca </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revoca e la disciplina delle sopravvenienze  Nicola Fenicia, Consigliere TAR Toscana</dc:title>
  <dc:creator>FENICIA Nicola</dc:creator>
  <cp:lastModifiedBy>FENICIA Nicola</cp:lastModifiedBy>
  <cp:revision>8</cp:revision>
  <dcterms:created xsi:type="dcterms:W3CDTF">2025-03-05T14:51:26Z</dcterms:created>
  <dcterms:modified xsi:type="dcterms:W3CDTF">2025-03-05T15:43:05Z</dcterms:modified>
</cp:coreProperties>
</file>