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59" r:id="rId4"/>
    <p:sldId id="263" r:id="rId5"/>
    <p:sldId id="264" r:id="rId6"/>
    <p:sldId id="265" r:id="rId7"/>
    <p:sldId id="267" r:id="rId8"/>
    <p:sldId id="268" r:id="rId9"/>
    <p:sldId id="270" r:id="rId10"/>
    <p:sldId id="271" r:id="rId11"/>
    <p:sldId id="272" r:id="rId12"/>
    <p:sldId id="274" r:id="rId13"/>
    <p:sldId id="27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p:restoredTop sz="94645"/>
  </p:normalViewPr>
  <p:slideViewPr>
    <p:cSldViewPr snapToGrid="0">
      <p:cViewPr varScale="1">
        <p:scale>
          <a:sx n="113" d="100"/>
          <a:sy n="113" d="100"/>
        </p:scale>
        <p:origin x="62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3/5/25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3/5/25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3/5/25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3/5/25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3/5/25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3/5/25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3/5/25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3/5/25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3/5/25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3/5/25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3/5/25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3/5/25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8EDF2-FD25-EBA0-AD2F-4961DB50A7BB}"/>
              </a:ext>
            </a:extLst>
          </p:cNvPr>
          <p:cNvSpPr>
            <a:spLocks noGrp="1"/>
          </p:cNvSpPr>
          <p:nvPr>
            <p:ph type="ctrTitle"/>
          </p:nvPr>
        </p:nvSpPr>
        <p:spPr>
          <a:xfrm>
            <a:off x="2339623" y="688622"/>
            <a:ext cx="8994421" cy="5362222"/>
          </a:xfrm>
        </p:spPr>
        <p:txBody>
          <a:bodyPr>
            <a:normAutofit/>
          </a:bodyPr>
          <a:lstStyle/>
          <a:p>
            <a:pPr algn="ctr"/>
            <a:r>
              <a:rPr lang="it-IT" sz="2400" b="1" dirty="0">
                <a:solidFill>
                  <a:srgbClr val="006DBF"/>
                </a:solidFill>
                <a:effectLst/>
                <a:latin typeface="PalatinoLinotype"/>
              </a:rPr>
              <a:t>Le varie forme dell’autotutela amministrativa</a:t>
            </a:r>
            <a:br>
              <a:rPr lang="it-IT" sz="2400" dirty="0"/>
            </a:br>
            <a:br>
              <a:rPr lang="it-IT" sz="2400" dirty="0"/>
            </a:br>
            <a:br>
              <a:rPr lang="it-IT" sz="2400" dirty="0"/>
            </a:br>
            <a:br>
              <a:rPr lang="it-IT" sz="2400" dirty="0"/>
            </a:br>
            <a:r>
              <a:rPr lang="it-IT" sz="2400" b="1" dirty="0">
                <a:solidFill>
                  <a:srgbClr val="212121"/>
                </a:solidFill>
                <a:effectLst/>
                <a:latin typeface="PalatinoLinotype"/>
              </a:rPr>
              <a:t>L’annullamento d’ufficio: i limiti di applicazione, la ragionevolezza e la dimensione temporale del suo esercizio</a:t>
            </a:r>
            <a:br>
              <a:rPr lang="it-IT" sz="2400" b="1" dirty="0">
                <a:solidFill>
                  <a:srgbClr val="212121"/>
                </a:solidFill>
                <a:effectLst/>
                <a:latin typeface="PalatinoLinotype"/>
              </a:rPr>
            </a:br>
            <a:br>
              <a:rPr lang="it-IT" sz="2400" b="1" dirty="0">
                <a:solidFill>
                  <a:srgbClr val="212121"/>
                </a:solidFill>
                <a:effectLst/>
                <a:latin typeface="PalatinoLinotype"/>
              </a:rPr>
            </a:br>
            <a:br>
              <a:rPr lang="it-IT" sz="2400" b="1" dirty="0">
                <a:solidFill>
                  <a:srgbClr val="212121"/>
                </a:solidFill>
                <a:effectLst/>
                <a:latin typeface="PalatinoLinotype"/>
              </a:rPr>
            </a:br>
            <a:r>
              <a:rPr lang="it-IT" sz="2000" b="1" dirty="0">
                <a:solidFill>
                  <a:srgbClr val="212121"/>
                </a:solidFill>
                <a:effectLst/>
                <a:latin typeface="PalatinoLinotype"/>
              </a:rPr>
              <a:t>Margherita </a:t>
            </a:r>
            <a:r>
              <a:rPr lang="it-IT" sz="2000" b="1" dirty="0" err="1">
                <a:solidFill>
                  <a:srgbClr val="212121"/>
                </a:solidFill>
                <a:effectLst/>
                <a:latin typeface="PalatinoLinotype"/>
              </a:rPr>
              <a:t>Ramajoli</a:t>
            </a:r>
            <a:br>
              <a:rPr lang="it-IT" sz="2400" b="1" dirty="0">
                <a:solidFill>
                  <a:srgbClr val="212121"/>
                </a:solidFill>
                <a:effectLst/>
                <a:latin typeface="PalatinoLinotype"/>
              </a:rPr>
            </a:br>
            <a:br>
              <a:rPr lang="it-IT" dirty="0"/>
            </a:br>
            <a:endParaRPr lang="it-IT" dirty="0"/>
          </a:p>
        </p:txBody>
      </p:sp>
      <p:sp>
        <p:nvSpPr>
          <p:cNvPr id="3" name="Sottotitolo 2">
            <a:extLst>
              <a:ext uri="{FF2B5EF4-FFF2-40B4-BE49-F238E27FC236}">
                <a16:creationId xmlns:a16="http://schemas.microsoft.com/office/drawing/2014/main" id="{262BD3D0-85D3-DA41-8276-653BC12F4348}"/>
              </a:ext>
            </a:extLst>
          </p:cNvPr>
          <p:cNvSpPr>
            <a:spLocks noGrp="1"/>
          </p:cNvSpPr>
          <p:nvPr>
            <p:ph type="subTitle" idx="1"/>
          </p:nvPr>
        </p:nvSpPr>
        <p:spPr/>
        <p:txBody>
          <a:bodyPr/>
          <a:lstStyle/>
          <a:p>
            <a:pPr algn="r"/>
            <a:r>
              <a:rPr lang="it-IT" sz="1800" b="1" dirty="0">
                <a:solidFill>
                  <a:srgbClr val="FF0000"/>
                </a:solidFill>
                <a:effectLst/>
                <a:latin typeface="PalatinoLinotype"/>
              </a:rPr>
              <a:t>Palazzo Spada, 6 e 7 marzo 2025 </a:t>
            </a:r>
            <a:br>
              <a:rPr lang="it-IT" sz="800" dirty="0"/>
            </a:br>
            <a:endParaRPr lang="it-IT" dirty="0"/>
          </a:p>
        </p:txBody>
      </p:sp>
    </p:spTree>
    <p:extLst>
      <p:ext uri="{BB962C8B-B14F-4D97-AF65-F5344CB8AC3E}">
        <p14:creationId xmlns:p14="http://schemas.microsoft.com/office/powerpoint/2010/main" val="2983908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30DF83-B0C8-AF67-5112-16BD35023E8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F5CA14D-E700-13E1-F169-61482E35E9CD}"/>
              </a:ext>
            </a:extLst>
          </p:cNvPr>
          <p:cNvSpPr>
            <a:spLocks noGrp="1"/>
          </p:cNvSpPr>
          <p:nvPr>
            <p:ph type="title"/>
          </p:nvPr>
        </p:nvSpPr>
        <p:spPr>
          <a:xfrm>
            <a:off x="1385014" y="612822"/>
            <a:ext cx="8911687" cy="1280890"/>
          </a:xfrm>
        </p:spPr>
        <p:txBody>
          <a:bodyPr>
            <a:normAutofit/>
          </a:bodyPr>
          <a:lstStyle/>
          <a:p>
            <a:pPr algn="ctr"/>
            <a:r>
              <a:rPr lang="it-IT" sz="2800" b="1" dirty="0">
                <a:latin typeface="Palatino Linotype" panose="02040502050505030304" pitchFamily="18" charset="0"/>
              </a:rPr>
              <a:t>Seconda ipotesi (termine rigido)</a:t>
            </a:r>
          </a:p>
        </p:txBody>
      </p:sp>
      <p:sp>
        <p:nvSpPr>
          <p:cNvPr id="3" name="Segnaposto contenuto 2">
            <a:extLst>
              <a:ext uri="{FF2B5EF4-FFF2-40B4-BE49-F238E27FC236}">
                <a16:creationId xmlns:a16="http://schemas.microsoft.com/office/drawing/2014/main" id="{AD373923-B974-6820-39EF-2E99F4FA72B8}"/>
              </a:ext>
            </a:extLst>
          </p:cNvPr>
          <p:cNvSpPr>
            <a:spLocks noGrp="1"/>
          </p:cNvSpPr>
          <p:nvPr>
            <p:ph idx="1"/>
          </p:nvPr>
        </p:nvSpPr>
        <p:spPr>
          <a:xfrm>
            <a:off x="2589212" y="1682044"/>
            <a:ext cx="8915400" cy="4229178"/>
          </a:xfrm>
        </p:spPr>
        <p:txBody>
          <a:bodyPr>
            <a:normAutofit/>
          </a:bodyPr>
          <a:lstStyle/>
          <a:p>
            <a:r>
              <a:rPr lang="it-IT" sz="2000" b="1" dirty="0">
                <a:latin typeface="Palatino Linotype" panose="02040502050505030304" pitchFamily="18" charset="0"/>
              </a:rPr>
              <a:t>Il legislatore nella logica del rafforzamento della tutela dell’affidamento e della stabilità delle relazioni giuridiche</a:t>
            </a:r>
          </a:p>
          <a:p>
            <a:endParaRPr lang="it-IT" sz="2000" b="1" dirty="0">
              <a:latin typeface="Palatino Linotype" panose="02040502050505030304" pitchFamily="18" charset="0"/>
            </a:endParaRPr>
          </a:p>
          <a:p>
            <a:r>
              <a:rPr lang="it-IT" sz="2000" b="1" dirty="0">
                <a:latin typeface="Palatino Linotype" panose="02040502050505030304" pitchFamily="18" charset="0"/>
              </a:rPr>
              <a:t>ha progressivamente ridotto il termine scaduto il quale l’annullamento d’ufficio dei provvedimenti autorizzativi o attributivi di vantaggi economici è illegittimo</a:t>
            </a:r>
          </a:p>
          <a:p>
            <a:endParaRPr lang="it-IT" sz="2000" b="1" dirty="0">
              <a:latin typeface="Palatino Linotype" panose="02040502050505030304" pitchFamily="18" charset="0"/>
            </a:endParaRPr>
          </a:p>
          <a:p>
            <a:r>
              <a:rPr lang="it-IT" sz="2000" b="1" dirty="0">
                <a:latin typeface="Palatino Linotype" panose="02040502050505030304" pitchFamily="18" charset="0"/>
              </a:rPr>
              <a:t>Dagli originari 18 mesi </a:t>
            </a:r>
            <a:r>
              <a:rPr lang="it-IT" sz="2000" b="1" dirty="0">
                <a:effectLst/>
                <a:latin typeface="Palatino Linotype" panose="02040502050505030304" pitchFamily="18" charset="0"/>
                <a:ea typeface="Arial" panose="020B0604020202020204" pitchFamily="34" charset="0"/>
              </a:rPr>
              <a:t>(legge n. 124/2015) agli attuali 12 mesi (</a:t>
            </a:r>
            <a:r>
              <a:rPr lang="it-IT" sz="2000" b="1" dirty="0" err="1">
                <a:effectLst/>
                <a:latin typeface="Palatino Linotype" panose="02040502050505030304" pitchFamily="18" charset="0"/>
                <a:ea typeface="Arial" panose="020B0604020202020204" pitchFamily="34" charset="0"/>
              </a:rPr>
              <a:t>d.l.</a:t>
            </a:r>
            <a:r>
              <a:rPr lang="it-IT" sz="2000" b="1" dirty="0">
                <a:effectLst/>
                <a:latin typeface="Palatino Linotype" panose="02040502050505030304" pitchFamily="18" charset="0"/>
                <a:ea typeface="Arial" panose="020B0604020202020204" pitchFamily="34" charset="0"/>
              </a:rPr>
              <a:t> n. 77/2021) fino ad arrivare a 6 mesi (Disegno di legge A.S. 1184, recante “Semplificazione e digitalizzazione dei procedimenti in materia di attività economiche e di servizi a favore dei cittadini e delle imprese”) </a:t>
            </a:r>
          </a:p>
          <a:p>
            <a:endParaRPr lang="it-IT" sz="2000" b="1" dirty="0">
              <a:latin typeface="Palatino Linotype" panose="02040502050505030304" pitchFamily="18" charset="0"/>
            </a:endParaRPr>
          </a:p>
          <a:p>
            <a:pPr marL="0" indent="0">
              <a:buNone/>
            </a:pPr>
            <a:endParaRPr lang="it-IT" sz="2000" b="1" dirty="0">
              <a:effectLst/>
              <a:latin typeface="Palatino Linotype" panose="02040502050505030304" pitchFamily="18" charset="0"/>
              <a:ea typeface="Arial" panose="020B0604020202020204" pitchFamily="34" charset="0"/>
            </a:endParaRPr>
          </a:p>
          <a:p>
            <a:pPr marL="0" indent="0">
              <a:buNone/>
            </a:pPr>
            <a:endParaRPr lang="it-IT" sz="2000" b="1" dirty="0">
              <a:effectLst/>
              <a:latin typeface="Palatino Linotype" panose="02040502050505030304" pitchFamily="18" charset="0"/>
              <a:ea typeface="Arial" panose="020B0604020202020204" pitchFamily="34" charset="0"/>
            </a:endParaRPr>
          </a:p>
          <a:p>
            <a:endParaRPr lang="it-IT" dirty="0"/>
          </a:p>
        </p:txBody>
      </p:sp>
    </p:spTree>
    <p:extLst>
      <p:ext uri="{BB962C8B-B14F-4D97-AF65-F5344CB8AC3E}">
        <p14:creationId xmlns:p14="http://schemas.microsoft.com/office/powerpoint/2010/main" val="1031249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836B5C-962A-75B1-8CDB-64F2310B201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7BAFA3C-B4AA-8E01-05E9-1EE0D2AB2144}"/>
              </a:ext>
            </a:extLst>
          </p:cNvPr>
          <p:cNvSpPr>
            <a:spLocks noGrp="1"/>
          </p:cNvSpPr>
          <p:nvPr>
            <p:ph type="title"/>
          </p:nvPr>
        </p:nvSpPr>
        <p:spPr>
          <a:xfrm>
            <a:off x="1385014" y="612822"/>
            <a:ext cx="8911687" cy="1280890"/>
          </a:xfrm>
        </p:spPr>
        <p:txBody>
          <a:bodyPr>
            <a:normAutofit/>
          </a:bodyPr>
          <a:lstStyle/>
          <a:p>
            <a:pPr algn="ctr"/>
            <a:r>
              <a:rPr lang="it-IT" sz="2800" b="1" dirty="0">
                <a:latin typeface="Palatino Linotype" panose="02040502050505030304" pitchFamily="18" charset="0"/>
              </a:rPr>
              <a:t>Seconda ipotesi (termine rigido)</a:t>
            </a:r>
          </a:p>
        </p:txBody>
      </p:sp>
      <p:sp>
        <p:nvSpPr>
          <p:cNvPr id="3" name="Segnaposto contenuto 2">
            <a:extLst>
              <a:ext uri="{FF2B5EF4-FFF2-40B4-BE49-F238E27FC236}">
                <a16:creationId xmlns:a16="http://schemas.microsoft.com/office/drawing/2014/main" id="{9BC04787-3F98-EEEA-B1EF-F684EBC7757D}"/>
              </a:ext>
            </a:extLst>
          </p:cNvPr>
          <p:cNvSpPr>
            <a:spLocks noGrp="1"/>
          </p:cNvSpPr>
          <p:nvPr>
            <p:ph idx="1"/>
          </p:nvPr>
        </p:nvSpPr>
        <p:spPr>
          <a:xfrm>
            <a:off x="2589212" y="1320800"/>
            <a:ext cx="9004477" cy="4924378"/>
          </a:xfrm>
        </p:spPr>
        <p:txBody>
          <a:bodyPr>
            <a:normAutofit/>
          </a:bodyPr>
          <a:lstStyle/>
          <a:p>
            <a:pPr marL="0" indent="0" algn="just">
              <a:lnSpc>
                <a:spcPts val="1650"/>
              </a:lnSpc>
              <a:spcBef>
                <a:spcPts val="1275"/>
              </a:spcBef>
              <a:spcAft>
                <a:spcPts val="1275"/>
              </a:spcAft>
              <a:buNone/>
            </a:pPr>
            <a:endParaRPr lang="it-IT" sz="1800" b="1" dirty="0">
              <a:effectLst/>
              <a:latin typeface="Times New Roman" panose="02020603050405020304" pitchFamily="18" charset="0"/>
              <a:ea typeface="Arial" panose="020B0604020202020204" pitchFamily="34" charset="0"/>
            </a:endParaRPr>
          </a:p>
          <a:p>
            <a:r>
              <a:rPr lang="it-IT" sz="2000" b="1" dirty="0">
                <a:solidFill>
                  <a:schemeClr val="tx1"/>
                </a:solidFill>
                <a:latin typeface="Palatino Linotype" panose="02040502050505030304" pitchFamily="18" charset="0"/>
                <a:ea typeface="Arial" panose="020B0604020202020204" pitchFamily="34" charset="0"/>
              </a:rPr>
              <a:t>Qualsiasi </a:t>
            </a:r>
            <a:r>
              <a:rPr lang="it-IT" sz="2000" b="1" dirty="0">
                <a:solidFill>
                  <a:schemeClr val="tx1"/>
                </a:solidFill>
                <a:effectLst/>
                <a:latin typeface="Palatino Linotype" panose="02040502050505030304" pitchFamily="18" charset="0"/>
                <a:ea typeface="Arial" panose="020B0604020202020204" pitchFamily="34" charset="0"/>
              </a:rPr>
              <a:t>atto attributivo di vantaggi, atto ampliativo comunque denominato (isolato TAR Lazio n. 10018/2018)</a:t>
            </a:r>
          </a:p>
          <a:p>
            <a:r>
              <a:rPr lang="it-IT" sz="2000" b="1" dirty="0">
                <a:solidFill>
                  <a:schemeClr val="tx1"/>
                </a:solidFill>
                <a:latin typeface="Palatino Linotype" panose="02040502050505030304" pitchFamily="18" charset="0"/>
                <a:ea typeface="Arial" panose="020B0604020202020204" pitchFamily="34" charset="0"/>
              </a:rPr>
              <a:t>N</a:t>
            </a:r>
            <a:r>
              <a:rPr lang="it-IT" sz="2000" b="1" dirty="0">
                <a:solidFill>
                  <a:schemeClr val="tx1"/>
                </a:solidFill>
                <a:effectLst/>
                <a:latin typeface="Palatino Linotype" panose="02040502050505030304" pitchFamily="18" charset="0"/>
                <a:ea typeface="Arial" panose="020B0604020202020204" pitchFamily="34" charset="0"/>
              </a:rPr>
              <a:t>on è sufficiente un atto di mero avvio dell'iter dell'autotutela (Cons. Stato, Commissione speciale, parere  n. 839/2016; Cons. Stato, sez. V, n. 4092/2018)</a:t>
            </a:r>
          </a:p>
          <a:p>
            <a:r>
              <a:rPr lang="it-IT" sz="2000" b="1" dirty="0">
                <a:solidFill>
                  <a:schemeClr val="tx1"/>
                </a:solidFill>
                <a:effectLst/>
                <a:latin typeface="Palatino Linotype" panose="02040502050505030304" pitchFamily="18" charset="0"/>
                <a:ea typeface="Arial" panose="020B0604020202020204" pitchFamily="34" charset="0"/>
              </a:rPr>
              <a:t>Cons. Stato, sez. VI, n. 8296/2024: </a:t>
            </a:r>
            <a:r>
              <a:rPr lang="it-IT" sz="2000" b="1" dirty="0" err="1">
                <a:solidFill>
                  <a:schemeClr val="tx1"/>
                </a:solidFill>
                <a:effectLst/>
                <a:latin typeface="Palatino Linotype" panose="02040502050505030304" pitchFamily="18" charset="0"/>
                <a:ea typeface="Arial" panose="020B0604020202020204" pitchFamily="34" charset="0"/>
              </a:rPr>
              <a:t>qlc</a:t>
            </a:r>
            <a:r>
              <a:rPr lang="it-IT" sz="2000" b="1" dirty="0">
                <a:solidFill>
                  <a:schemeClr val="tx1"/>
                </a:solidFill>
                <a:effectLst/>
                <a:latin typeface="Palatino Linotype" panose="02040502050505030304" pitchFamily="18" charset="0"/>
                <a:ea typeface="Arial" panose="020B0604020202020204" pitchFamily="34" charset="0"/>
              </a:rPr>
              <a:t> dell’art. 21novies, per contrasto con gli artt. 3, 9, 97 e 117 Cost. (con riferimento alla Convenzione di Faro), nella parte in cui prevede il rispetto di un limite temporale fisso di dodici mesi per l’adozione dell’annullamento d’ufficio  anche nel caso di autorizzazioni che incidono su “un interesse sensibile e di rango costituzionale come la tutela del patrimonio storico e artistico della Nazione”. </a:t>
            </a:r>
          </a:p>
          <a:p>
            <a:endParaRPr lang="it-IT" dirty="0"/>
          </a:p>
        </p:txBody>
      </p:sp>
    </p:spTree>
    <p:extLst>
      <p:ext uri="{BB962C8B-B14F-4D97-AF65-F5344CB8AC3E}">
        <p14:creationId xmlns:p14="http://schemas.microsoft.com/office/powerpoint/2010/main" val="1562938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F7F2BB-635B-78CD-5B40-587195BABA3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185175F-5C7F-6FC5-6605-92722050B851}"/>
              </a:ext>
            </a:extLst>
          </p:cNvPr>
          <p:cNvSpPr>
            <a:spLocks noGrp="1"/>
          </p:cNvSpPr>
          <p:nvPr>
            <p:ph type="title"/>
          </p:nvPr>
        </p:nvSpPr>
        <p:spPr>
          <a:xfrm>
            <a:off x="1385014" y="612822"/>
            <a:ext cx="8911687" cy="1280890"/>
          </a:xfrm>
        </p:spPr>
        <p:txBody>
          <a:bodyPr>
            <a:normAutofit/>
          </a:bodyPr>
          <a:lstStyle/>
          <a:p>
            <a:pPr algn="ctr"/>
            <a:r>
              <a:rPr lang="it-IT" sz="2800" b="1" dirty="0">
                <a:latin typeface="Palatino Linotype" panose="02040502050505030304" pitchFamily="18" charset="0"/>
              </a:rPr>
              <a:t>Terza ipotesi (termine elastico)</a:t>
            </a:r>
          </a:p>
        </p:txBody>
      </p:sp>
      <p:sp>
        <p:nvSpPr>
          <p:cNvPr id="3" name="Segnaposto contenuto 2">
            <a:extLst>
              <a:ext uri="{FF2B5EF4-FFF2-40B4-BE49-F238E27FC236}">
                <a16:creationId xmlns:a16="http://schemas.microsoft.com/office/drawing/2014/main" id="{D359C866-FAC3-40A7-11F4-84FF3B60F4A3}"/>
              </a:ext>
            </a:extLst>
          </p:cNvPr>
          <p:cNvSpPr>
            <a:spLocks noGrp="1"/>
          </p:cNvSpPr>
          <p:nvPr>
            <p:ph idx="1"/>
          </p:nvPr>
        </p:nvSpPr>
        <p:spPr>
          <a:xfrm>
            <a:off x="1693334" y="1320800"/>
            <a:ext cx="9900356" cy="4924378"/>
          </a:xfrm>
        </p:spPr>
        <p:txBody>
          <a:bodyPr>
            <a:normAutofit/>
          </a:bodyPr>
          <a:lstStyle/>
          <a:p>
            <a:pPr marL="0" indent="0" algn="just">
              <a:lnSpc>
                <a:spcPts val="1650"/>
              </a:lnSpc>
              <a:spcBef>
                <a:spcPts val="1275"/>
              </a:spcBef>
              <a:spcAft>
                <a:spcPts val="1275"/>
              </a:spcAft>
              <a:buNone/>
            </a:pPr>
            <a:endParaRPr lang="it-IT" sz="1800" b="1" dirty="0">
              <a:effectLst/>
              <a:latin typeface="Times New Roman" panose="02020603050405020304" pitchFamily="18" charset="0"/>
              <a:ea typeface="Arial" panose="020B0604020202020204" pitchFamily="34" charset="0"/>
            </a:endParaRPr>
          </a:p>
          <a:p>
            <a:pPr algn="just">
              <a:lnSpc>
                <a:spcPts val="1650"/>
              </a:lnSpc>
              <a:spcBef>
                <a:spcPts val="1275"/>
              </a:spcBef>
              <a:spcAft>
                <a:spcPts val="1275"/>
              </a:spcAft>
            </a:pPr>
            <a:r>
              <a:rPr lang="it-IT" sz="2000" b="1" spc="-10" dirty="0">
                <a:effectLst/>
                <a:latin typeface="Palatino Linotype" panose="02040502050505030304" pitchFamily="18" charset="0"/>
                <a:ea typeface="Arial" panose="020B0604020202020204" pitchFamily="34" charset="0"/>
              </a:rPr>
              <a:t>La ratio dell’eccezione: il termine rigido è volto unicamente a garantire l’affidamento del privato a fronte di una aspettativa meritevole di tutela, che non si configurerebbe quando il destinatario del provvedimento avesse indotto in errore la PA</a:t>
            </a:r>
            <a:r>
              <a:rPr lang="it-IT" sz="2000" b="1" dirty="0">
                <a:solidFill>
                  <a:srgbClr val="1C1C19"/>
                </a:solidFill>
                <a:effectLst/>
                <a:latin typeface="Palatino Linotype" panose="02040502050505030304" pitchFamily="18" charset="0"/>
                <a:ea typeface="Arial" panose="020B0604020202020204" pitchFamily="34" charset="0"/>
              </a:rPr>
              <a:t> (Cons. Stato, sez. VI, n. 2207/2021) </a:t>
            </a:r>
            <a:endParaRPr lang="it-IT" sz="2000" b="1" dirty="0">
              <a:effectLst/>
              <a:latin typeface="Palatino Linotype" panose="02040502050505030304" pitchFamily="18" charset="0"/>
              <a:ea typeface="Arial" panose="020B0604020202020204" pitchFamily="34" charset="0"/>
            </a:endParaRPr>
          </a:p>
          <a:p>
            <a:pPr algn="just">
              <a:lnSpc>
                <a:spcPts val="1650"/>
              </a:lnSpc>
              <a:spcBef>
                <a:spcPts val="1275"/>
              </a:spcBef>
              <a:spcAft>
                <a:spcPts val="1275"/>
              </a:spcAft>
            </a:pPr>
            <a:r>
              <a:rPr lang="it-IT" sz="2000" b="1" spc="-10" dirty="0">
                <a:effectLst/>
                <a:latin typeface="Palatino Linotype" panose="02040502050505030304" pitchFamily="18" charset="0"/>
                <a:ea typeface="Arial" panose="020B0604020202020204" pitchFamily="34" charset="0"/>
              </a:rPr>
              <a:t>In queste particolari ipotesi l’annullamento </a:t>
            </a:r>
            <a:r>
              <a:rPr lang="it-IT" sz="2000" b="1" dirty="0">
                <a:effectLst/>
                <a:latin typeface="Palatino Linotype" panose="02040502050505030304" pitchFamily="18" charset="0"/>
                <a:ea typeface="Arial" panose="020B0604020202020204" pitchFamily="34" charset="0"/>
              </a:rPr>
              <a:t>continua ad essere caratterizzato da discrezionalità,</a:t>
            </a:r>
            <a:r>
              <a:rPr lang="it-IT" sz="2000" b="1" dirty="0">
                <a:latin typeface="Palatino Linotype" panose="02040502050505030304" pitchFamily="18" charset="0"/>
                <a:ea typeface="Arial" panose="020B0604020202020204" pitchFamily="34" charset="0"/>
              </a:rPr>
              <a:t> p</a:t>
            </a:r>
            <a:r>
              <a:rPr lang="it-IT" sz="2000" b="1" dirty="0">
                <a:effectLst/>
                <a:latin typeface="Palatino Linotype" panose="02040502050505030304" pitchFamily="18" charset="0"/>
                <a:ea typeface="Arial" panose="020B0604020202020204" pitchFamily="34" charset="0"/>
              </a:rPr>
              <a:t>erché i provvedimenti in questione “possono essere annullati” -e non “sono annullati”- anche dopo la scadenza del termine di 12 mesi (art. 21 </a:t>
            </a:r>
            <a:r>
              <a:rPr lang="it-IT" sz="2000" b="1" dirty="0" err="1">
                <a:effectLst/>
                <a:latin typeface="Palatino Linotype" panose="02040502050505030304" pitchFamily="18" charset="0"/>
                <a:ea typeface="Arial" panose="020B0604020202020204" pitchFamily="34" charset="0"/>
              </a:rPr>
              <a:t>novies</a:t>
            </a:r>
            <a:r>
              <a:rPr lang="it-IT" sz="2000" b="1" dirty="0">
                <a:effectLst/>
                <a:latin typeface="Palatino Linotype" panose="02040502050505030304" pitchFamily="18" charset="0"/>
                <a:ea typeface="Arial" panose="020B0604020202020204" pitchFamily="34" charset="0"/>
              </a:rPr>
              <a:t>)</a:t>
            </a:r>
          </a:p>
          <a:p>
            <a:pPr algn="just">
              <a:lnSpc>
                <a:spcPts val="1650"/>
              </a:lnSpc>
              <a:spcBef>
                <a:spcPts val="1275"/>
              </a:spcBef>
              <a:spcAft>
                <a:spcPts val="1275"/>
              </a:spcAft>
            </a:pPr>
            <a:r>
              <a:rPr lang="it-IT" sz="2000" b="1" dirty="0">
                <a:latin typeface="Palatino Linotype" panose="02040502050505030304" pitchFamily="18" charset="0"/>
                <a:ea typeface="Arial" panose="020B0604020202020204" pitchFamily="34" charset="0"/>
              </a:rPr>
              <a:t>Di conseguenza,</a:t>
            </a:r>
            <a:r>
              <a:rPr lang="it-IT" sz="2000" b="1" dirty="0">
                <a:effectLst/>
                <a:latin typeface="Palatino Linotype" panose="02040502050505030304" pitchFamily="18" charset="0"/>
                <a:ea typeface="Arial" panose="020B0604020202020204" pitchFamily="34" charset="0"/>
              </a:rPr>
              <a:t> “l'accertamento penale irrevocabile del falso (è) insufficiente a imporre l'annullamento dell'atto dovendo essere effettuate comunque anche le ulteriori verifiche previste dalla norma” (Cons. Stato, sez. II, n. 9415/2023)</a:t>
            </a:r>
          </a:p>
        </p:txBody>
      </p:sp>
    </p:spTree>
    <p:extLst>
      <p:ext uri="{BB962C8B-B14F-4D97-AF65-F5344CB8AC3E}">
        <p14:creationId xmlns:p14="http://schemas.microsoft.com/office/powerpoint/2010/main" val="26472865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09AF21-08CC-B16E-5E35-375BE4EA410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F023A1F-210B-1309-4EA3-CBFCCEF8B5B5}"/>
              </a:ext>
            </a:extLst>
          </p:cNvPr>
          <p:cNvSpPr>
            <a:spLocks noGrp="1"/>
          </p:cNvSpPr>
          <p:nvPr>
            <p:ph type="title"/>
          </p:nvPr>
        </p:nvSpPr>
        <p:spPr>
          <a:xfrm>
            <a:off x="1385014" y="612822"/>
            <a:ext cx="8911687" cy="1280890"/>
          </a:xfrm>
        </p:spPr>
        <p:txBody>
          <a:bodyPr>
            <a:normAutofit/>
          </a:bodyPr>
          <a:lstStyle/>
          <a:p>
            <a:pPr algn="ctr"/>
            <a:r>
              <a:rPr lang="it-IT" sz="2800" b="1" dirty="0">
                <a:latin typeface="Palatino Linotype" panose="02040502050505030304" pitchFamily="18" charset="0"/>
              </a:rPr>
              <a:t>Terza ipotesi (</a:t>
            </a:r>
            <a:r>
              <a:rPr lang="it-IT" sz="2800" b="1">
                <a:latin typeface="Palatino Linotype" panose="02040502050505030304" pitchFamily="18" charset="0"/>
              </a:rPr>
              <a:t>termine elastico)</a:t>
            </a:r>
            <a:endParaRPr lang="it-IT" sz="2800" b="1" dirty="0">
              <a:latin typeface="Palatino Linotype" panose="02040502050505030304" pitchFamily="18" charset="0"/>
            </a:endParaRPr>
          </a:p>
        </p:txBody>
      </p:sp>
      <p:sp>
        <p:nvSpPr>
          <p:cNvPr id="3" name="Segnaposto contenuto 2">
            <a:extLst>
              <a:ext uri="{FF2B5EF4-FFF2-40B4-BE49-F238E27FC236}">
                <a16:creationId xmlns:a16="http://schemas.microsoft.com/office/drawing/2014/main" id="{88E15200-64DC-0FFE-6D6E-8884DEE45549}"/>
              </a:ext>
            </a:extLst>
          </p:cNvPr>
          <p:cNvSpPr>
            <a:spLocks noGrp="1"/>
          </p:cNvSpPr>
          <p:nvPr>
            <p:ph idx="1"/>
          </p:nvPr>
        </p:nvSpPr>
        <p:spPr>
          <a:xfrm>
            <a:off x="1659467" y="1241778"/>
            <a:ext cx="9979377" cy="5003399"/>
          </a:xfrm>
        </p:spPr>
        <p:txBody>
          <a:bodyPr>
            <a:normAutofit fontScale="77500" lnSpcReduction="20000"/>
          </a:bodyPr>
          <a:lstStyle/>
          <a:p>
            <a:pPr marL="0" indent="0" algn="just">
              <a:lnSpc>
                <a:spcPts val="1650"/>
              </a:lnSpc>
              <a:spcBef>
                <a:spcPts val="1275"/>
              </a:spcBef>
              <a:spcAft>
                <a:spcPts val="1275"/>
              </a:spcAft>
              <a:buNone/>
            </a:pPr>
            <a:endParaRPr lang="it-IT" sz="1800" b="1" dirty="0">
              <a:effectLst/>
              <a:latin typeface="Times New Roman" panose="02020603050405020304" pitchFamily="18" charset="0"/>
              <a:ea typeface="Arial" panose="020B0604020202020204" pitchFamily="34" charset="0"/>
            </a:endParaRPr>
          </a:p>
          <a:p>
            <a:pPr algn="just">
              <a:lnSpc>
                <a:spcPts val="1650"/>
              </a:lnSpc>
              <a:spcBef>
                <a:spcPts val="1275"/>
              </a:spcBef>
              <a:spcAft>
                <a:spcPts val="1275"/>
              </a:spcAft>
            </a:pPr>
            <a:r>
              <a:rPr lang="it-IT" sz="2600" b="1" dirty="0">
                <a:solidFill>
                  <a:schemeClr val="tx1"/>
                </a:solidFill>
                <a:effectLst/>
                <a:latin typeface="Palatino Linotype" panose="02040502050505030304" pitchFamily="18" charset="0"/>
                <a:ea typeface="Arial" panose="020B0604020202020204" pitchFamily="34" charset="0"/>
              </a:rPr>
              <a:t>Cons. Stato, Commissione speciale, parere  n. 839/2016 : vi è una “(unica) fattispecie di deroga ai 18 mesi prevista dall'art. 21-nonies, comma 2-bis”</a:t>
            </a:r>
          </a:p>
          <a:p>
            <a:pPr algn="just">
              <a:lnSpc>
                <a:spcPts val="1650"/>
              </a:lnSpc>
              <a:spcBef>
                <a:spcPts val="1275"/>
              </a:spcBef>
              <a:spcAft>
                <a:spcPts val="1275"/>
              </a:spcAft>
            </a:pPr>
            <a:r>
              <a:rPr lang="it-IT" sz="2600" b="1" dirty="0">
                <a:solidFill>
                  <a:schemeClr val="tx1"/>
                </a:solidFill>
                <a:latin typeface="Palatino Linotype" panose="02040502050505030304" pitchFamily="18" charset="0"/>
                <a:ea typeface="Arial" panose="020B0604020202020204" pitchFamily="34" charset="0"/>
              </a:rPr>
              <a:t>con la conseguenza </a:t>
            </a:r>
            <a:r>
              <a:rPr lang="it-IT" sz="2600" b="1" dirty="0">
                <a:solidFill>
                  <a:schemeClr val="tx1"/>
                </a:solidFill>
                <a:effectLst/>
                <a:latin typeface="Palatino Linotype" panose="02040502050505030304" pitchFamily="18" charset="0"/>
                <a:ea typeface="Arial" panose="020B0604020202020204" pitchFamily="34" charset="0"/>
              </a:rPr>
              <a:t>che sia per la dichiarazione falsa sia per quella mendace sia necessaria la copertura del giudicato penale (in senso analogo M.A. </a:t>
            </a:r>
            <a:r>
              <a:rPr lang="it-IT" sz="2600" b="1">
                <a:solidFill>
                  <a:schemeClr val="tx1"/>
                </a:solidFill>
                <a:effectLst/>
                <a:latin typeface="Palatino Linotype" panose="02040502050505030304" pitchFamily="18" charset="0"/>
                <a:ea typeface="Arial" panose="020B0604020202020204" pitchFamily="34" charset="0"/>
              </a:rPr>
              <a:t>Sandulli)</a:t>
            </a:r>
            <a:endParaRPr lang="it-IT" sz="2600" b="1" dirty="0">
              <a:solidFill>
                <a:schemeClr val="tx1"/>
              </a:solidFill>
              <a:effectLst/>
              <a:latin typeface="Palatino Linotype" panose="02040502050505030304" pitchFamily="18" charset="0"/>
              <a:ea typeface="Arial" panose="020B0604020202020204" pitchFamily="34" charset="0"/>
            </a:endParaRPr>
          </a:p>
          <a:p>
            <a:pPr algn="just">
              <a:lnSpc>
                <a:spcPts val="1650"/>
              </a:lnSpc>
              <a:spcBef>
                <a:spcPts val="1275"/>
              </a:spcBef>
              <a:spcAft>
                <a:spcPts val="1275"/>
              </a:spcAft>
            </a:pPr>
            <a:endParaRPr lang="it-IT" sz="2600" b="1" dirty="0">
              <a:solidFill>
                <a:schemeClr val="tx1"/>
              </a:solidFill>
              <a:effectLst/>
              <a:latin typeface="Palatino Linotype" panose="02040502050505030304" pitchFamily="18" charset="0"/>
              <a:ea typeface="Arial" panose="020B0604020202020204" pitchFamily="34" charset="0"/>
            </a:endParaRPr>
          </a:p>
          <a:p>
            <a:pPr algn="just">
              <a:lnSpc>
                <a:spcPts val="1650"/>
              </a:lnSpc>
              <a:spcBef>
                <a:spcPts val="1275"/>
              </a:spcBef>
              <a:spcAft>
                <a:spcPts val="1275"/>
              </a:spcAft>
            </a:pPr>
            <a:r>
              <a:rPr lang="it-IT" sz="2600" b="1" dirty="0">
                <a:solidFill>
                  <a:schemeClr val="tx1"/>
                </a:solidFill>
                <a:effectLst/>
                <a:latin typeface="Palatino Linotype" panose="02040502050505030304" pitchFamily="18" charset="0"/>
                <a:ea typeface="Arial" panose="020B0604020202020204" pitchFamily="34" charset="0"/>
              </a:rPr>
              <a:t>Invece la giurisprudenza maggioritaria richiede l’accertamento con sentenza passata in giudicato solo per le dichiarazioni false e mendaci e non per le false rappresentazioni (</a:t>
            </a:r>
            <a:r>
              <a:rPr lang="it-IT" sz="2600" b="1" dirty="0">
                <a:solidFill>
                  <a:schemeClr val="tx1"/>
                </a:solidFill>
                <a:latin typeface="Palatino Linotype" panose="02040502050505030304" pitchFamily="18" charset="0"/>
                <a:ea typeface="Arial" panose="020B0604020202020204" pitchFamily="34" charset="0"/>
              </a:rPr>
              <a:t>tra le tante </a:t>
            </a:r>
            <a:r>
              <a:rPr lang="it-IT" sz="2600" b="1" dirty="0">
                <a:solidFill>
                  <a:schemeClr val="tx1"/>
                </a:solidFill>
                <a:effectLst/>
                <a:latin typeface="Palatino Linotype" panose="02040502050505030304" pitchFamily="18" charset="0"/>
                <a:ea typeface="Arial" panose="020B0604020202020204" pitchFamily="34" charset="0"/>
              </a:rPr>
              <a:t>Cons. Stato, sez. V, n. 3940/2018, n. 1926/2021)</a:t>
            </a:r>
          </a:p>
          <a:p>
            <a:pPr algn="just">
              <a:lnSpc>
                <a:spcPts val="1650"/>
              </a:lnSpc>
              <a:spcBef>
                <a:spcPts val="1275"/>
              </a:spcBef>
              <a:spcAft>
                <a:spcPts val="1275"/>
              </a:spcAft>
            </a:pPr>
            <a:r>
              <a:rPr lang="it-IT" sz="2600" b="1" dirty="0">
                <a:solidFill>
                  <a:schemeClr val="tx1"/>
                </a:solidFill>
                <a:latin typeface="Palatino Linotype" panose="02040502050505030304" pitchFamily="18" charset="0"/>
                <a:ea typeface="Arial" panose="020B0604020202020204" pitchFamily="34" charset="0"/>
              </a:rPr>
              <a:t>l</a:t>
            </a:r>
            <a:r>
              <a:rPr lang="it-IT" sz="2600" b="1" dirty="0">
                <a:solidFill>
                  <a:schemeClr val="tx1"/>
                </a:solidFill>
                <a:effectLst/>
                <a:latin typeface="Palatino Linotype" panose="02040502050505030304" pitchFamily="18" charset="0"/>
                <a:ea typeface="Arial" panose="020B0604020202020204" pitchFamily="34" charset="0"/>
              </a:rPr>
              <a:t>e quali possono essere rilevanti al fine del superamento del termine anche in assenza di un accertamento giudiziario della falsità “purché venga accertata inequivocabilmente dall'amministrazione con i propri mezzi”(Cons. Stato, sez. VI, n. 1926/2024).</a:t>
            </a:r>
          </a:p>
          <a:p>
            <a:pPr algn="just">
              <a:lnSpc>
                <a:spcPts val="1650"/>
              </a:lnSpc>
              <a:spcBef>
                <a:spcPts val="1275"/>
              </a:spcBef>
              <a:spcAft>
                <a:spcPts val="1275"/>
              </a:spcAft>
            </a:pPr>
            <a:endParaRPr lang="it-IT" sz="2000" b="1" dirty="0">
              <a:effectLst/>
              <a:latin typeface="Palatino Linotype" panose="02040502050505030304" pitchFamily="18" charset="0"/>
              <a:ea typeface="Arial" panose="020B0604020202020204" pitchFamily="34" charset="0"/>
            </a:endParaRPr>
          </a:p>
          <a:p>
            <a:pPr algn="just">
              <a:lnSpc>
                <a:spcPts val="1650"/>
              </a:lnSpc>
              <a:spcBef>
                <a:spcPts val="1275"/>
              </a:spcBef>
              <a:spcAft>
                <a:spcPts val="1275"/>
              </a:spcAft>
            </a:pPr>
            <a:endParaRPr lang="it-IT" sz="2000" b="1" dirty="0">
              <a:effectLst/>
              <a:latin typeface="Palatino Linotype" panose="02040502050505030304" pitchFamily="18" charset="0"/>
              <a:ea typeface="Arial" panose="020B0604020202020204" pitchFamily="34" charset="0"/>
            </a:endParaRPr>
          </a:p>
          <a:p>
            <a:pPr algn="just">
              <a:lnSpc>
                <a:spcPts val="1650"/>
              </a:lnSpc>
              <a:spcBef>
                <a:spcPts val="1275"/>
              </a:spcBef>
              <a:spcAft>
                <a:spcPts val="1275"/>
              </a:spcAft>
            </a:pPr>
            <a:endParaRPr lang="it-IT" sz="1800" dirty="0">
              <a:effectLst/>
              <a:latin typeface="Arial" panose="020B0604020202020204" pitchFamily="34" charset="0"/>
              <a:ea typeface="Arial" panose="020B0604020202020204" pitchFamily="34" charset="0"/>
            </a:endParaRPr>
          </a:p>
          <a:p>
            <a:pPr algn="just">
              <a:lnSpc>
                <a:spcPts val="1650"/>
              </a:lnSpc>
              <a:spcBef>
                <a:spcPts val="1275"/>
              </a:spcBef>
              <a:spcAft>
                <a:spcPts val="1275"/>
              </a:spcAft>
            </a:pPr>
            <a:endParaRPr lang="it-IT" sz="2000" b="1" dirty="0">
              <a:effectLst/>
              <a:latin typeface="Palatino Linotype" panose="02040502050505030304" pitchFamily="18" charset="0"/>
              <a:ea typeface="Arial" panose="020B0604020202020204" pitchFamily="34" charset="0"/>
            </a:endParaRPr>
          </a:p>
        </p:txBody>
      </p:sp>
    </p:spTree>
    <p:extLst>
      <p:ext uri="{BB962C8B-B14F-4D97-AF65-F5344CB8AC3E}">
        <p14:creationId xmlns:p14="http://schemas.microsoft.com/office/powerpoint/2010/main" val="372198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5ECA88-D7E2-A70B-B90B-90B2B133E98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99B2465-5558-FDBC-BCF6-ED4BD1493558}"/>
              </a:ext>
            </a:extLst>
          </p:cNvPr>
          <p:cNvSpPr>
            <a:spLocks noGrp="1"/>
          </p:cNvSpPr>
          <p:nvPr>
            <p:ph type="ctrTitle"/>
          </p:nvPr>
        </p:nvSpPr>
        <p:spPr>
          <a:xfrm>
            <a:off x="2393244" y="677333"/>
            <a:ext cx="9064978" cy="6931378"/>
          </a:xfrm>
        </p:spPr>
        <p:txBody>
          <a:bodyPr>
            <a:normAutofit fontScale="90000"/>
          </a:bodyPr>
          <a:lstStyle/>
          <a:p>
            <a:r>
              <a:rPr lang="it-IT" sz="2700" b="1" dirty="0">
                <a:solidFill>
                  <a:srgbClr val="212121"/>
                </a:solidFill>
                <a:latin typeface="Palatino Linotype" panose="02040502050505030304" pitchFamily="18" charset="0"/>
              </a:rPr>
              <a:t>La </a:t>
            </a:r>
            <a:r>
              <a:rPr lang="it-IT" sz="2700" b="1" dirty="0">
                <a:latin typeface="Palatino Linotype" panose="02040502050505030304" pitchFamily="18" charset="0"/>
                <a:ea typeface="Arial" panose="020B0604020202020204" pitchFamily="34" charset="0"/>
              </a:rPr>
              <a:t>d</a:t>
            </a:r>
            <a:r>
              <a:rPr lang="it-IT" sz="2700" b="1" dirty="0">
                <a:effectLst/>
                <a:latin typeface="Palatino Linotype" panose="02040502050505030304" pitchFamily="18" charset="0"/>
                <a:ea typeface="Arial" panose="020B0604020202020204" pitchFamily="34" charset="0"/>
              </a:rPr>
              <a:t>isciplina dell’annullamento d’ufficio è data da un insieme di disposizioni normative espresse e di regole giurisprudenziali</a:t>
            </a:r>
            <a:br>
              <a:rPr lang="it-IT" sz="2700" b="1" dirty="0">
                <a:effectLst/>
                <a:latin typeface="Palatino Linotype" panose="02040502050505030304" pitchFamily="18" charset="0"/>
                <a:ea typeface="Arial" panose="020B0604020202020204" pitchFamily="34" charset="0"/>
              </a:rPr>
            </a:br>
            <a:br>
              <a:rPr lang="it-IT" sz="2700" b="1" dirty="0">
                <a:effectLst/>
                <a:latin typeface="Palatino Linotype" panose="02040502050505030304" pitchFamily="18" charset="0"/>
                <a:ea typeface="Arial" panose="020B0604020202020204" pitchFamily="34" charset="0"/>
              </a:rPr>
            </a:br>
            <a:r>
              <a:rPr lang="it-IT" sz="2700" b="1" dirty="0">
                <a:latin typeface="Palatino Linotype" panose="02040502050505030304" pitchFamily="18" charset="0"/>
                <a:ea typeface="Arial" panose="020B0604020202020204" pitchFamily="34" charset="0"/>
              </a:rPr>
              <a:t>L</a:t>
            </a:r>
            <a:r>
              <a:rPr lang="it-IT" sz="2700" b="1" dirty="0">
                <a:effectLst/>
                <a:latin typeface="Palatino Linotype" panose="02040502050505030304" pitchFamily="18" charset="0"/>
                <a:ea typeface="Arial" panose="020B0604020202020204" pitchFamily="34" charset="0"/>
              </a:rPr>
              <a:t>a configurazione dell’istituto è caratterizzata da spinte contrapposte:</a:t>
            </a:r>
            <a:br>
              <a:rPr lang="it-IT" sz="2700" b="1" dirty="0">
                <a:effectLst/>
                <a:latin typeface="Palatino Linotype" panose="02040502050505030304" pitchFamily="18" charset="0"/>
                <a:ea typeface="Arial" panose="020B0604020202020204" pitchFamily="34" charset="0"/>
              </a:rPr>
            </a:br>
            <a:br>
              <a:rPr lang="it-IT" sz="2700" b="1" dirty="0">
                <a:latin typeface="Palatino Linotype" panose="02040502050505030304" pitchFamily="18" charset="0"/>
                <a:ea typeface="Arial" panose="020B0604020202020204" pitchFamily="34" charset="0"/>
              </a:rPr>
            </a:br>
            <a:r>
              <a:rPr lang="it-IT" sz="2700" b="1" dirty="0">
                <a:effectLst/>
                <a:latin typeface="Palatino Linotype" panose="02040502050505030304" pitchFamily="18" charset="0"/>
                <a:ea typeface="Arial" panose="020B0604020202020204" pitchFamily="34" charset="0"/>
              </a:rPr>
              <a:t>il legislatore tende sempre più a fissare limiti al potere d’annullamento d’ufficio</a:t>
            </a:r>
            <a:br>
              <a:rPr lang="it-IT" sz="2700" b="1" dirty="0">
                <a:effectLst/>
                <a:latin typeface="Palatino Linotype" panose="02040502050505030304" pitchFamily="18" charset="0"/>
                <a:ea typeface="Arial" panose="020B0604020202020204" pitchFamily="34" charset="0"/>
              </a:rPr>
            </a:br>
            <a:br>
              <a:rPr lang="it-IT" sz="2700" b="1" dirty="0">
                <a:effectLst/>
                <a:latin typeface="Palatino Linotype" panose="02040502050505030304" pitchFamily="18" charset="0"/>
                <a:ea typeface="Arial" panose="020B0604020202020204" pitchFamily="34" charset="0"/>
              </a:rPr>
            </a:br>
            <a:r>
              <a:rPr lang="it-IT" sz="2700" b="1" dirty="0">
                <a:effectLst/>
                <a:latin typeface="Palatino Linotype" panose="02040502050505030304" pitchFamily="18" charset="0"/>
                <a:ea typeface="Times New Roman" panose="02020603050405020304" pitchFamily="18" charset="0"/>
              </a:rPr>
              <a:t>alcuni orientamenti giurisprudenziali forniscono una lettura riduttiva dei limiti </a:t>
            </a:r>
            <a:r>
              <a:rPr lang="it-IT" sz="2700" b="1" dirty="0">
                <a:latin typeface="Palatino Linotype" panose="02040502050505030304" pitchFamily="18" charset="0"/>
                <a:ea typeface="Times New Roman" panose="02020603050405020304" pitchFamily="18" charset="0"/>
              </a:rPr>
              <a:t>normativi</a:t>
            </a:r>
            <a:br>
              <a:rPr lang="it-IT" sz="2700" b="1" dirty="0">
                <a:effectLst/>
                <a:latin typeface="Palatino Linotype" panose="02040502050505030304" pitchFamily="18" charset="0"/>
                <a:ea typeface="Arial" panose="020B0604020202020204" pitchFamily="34" charset="0"/>
              </a:rPr>
            </a:br>
            <a:br>
              <a:rPr lang="it-IT" sz="2000" b="1" dirty="0">
                <a:effectLst/>
                <a:latin typeface="Palatino Linotype" panose="02040502050505030304" pitchFamily="18" charset="0"/>
                <a:ea typeface="Arial" panose="020B0604020202020204" pitchFamily="34" charset="0"/>
              </a:rPr>
            </a:br>
            <a:br>
              <a:rPr lang="it-IT" sz="2000" b="1" dirty="0">
                <a:effectLst/>
                <a:latin typeface="Palatino Linotype" panose="02040502050505030304" pitchFamily="18" charset="0"/>
                <a:ea typeface="Arial" panose="020B0604020202020204" pitchFamily="34" charset="0"/>
              </a:rPr>
            </a:br>
            <a:br>
              <a:rPr lang="it-IT" sz="2200" b="1" dirty="0">
                <a:solidFill>
                  <a:srgbClr val="212121"/>
                </a:solidFill>
                <a:effectLst/>
                <a:latin typeface="PalatinoLinotype"/>
              </a:rPr>
            </a:br>
            <a:br>
              <a:rPr lang="it-IT" sz="2200" b="1" dirty="0">
                <a:solidFill>
                  <a:srgbClr val="212121"/>
                </a:solidFill>
                <a:effectLst/>
                <a:latin typeface="PalatinoLinotype"/>
              </a:rPr>
            </a:br>
            <a:br>
              <a:rPr lang="it-IT" sz="2200" b="1" dirty="0">
                <a:solidFill>
                  <a:srgbClr val="212121"/>
                </a:solidFill>
                <a:effectLst/>
                <a:latin typeface="PalatinoLinotype"/>
              </a:rPr>
            </a:br>
            <a:endParaRPr lang="it-IT" dirty="0"/>
          </a:p>
        </p:txBody>
      </p:sp>
    </p:spTree>
    <p:extLst>
      <p:ext uri="{BB962C8B-B14F-4D97-AF65-F5344CB8AC3E}">
        <p14:creationId xmlns:p14="http://schemas.microsoft.com/office/powerpoint/2010/main" val="2481636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6FDB0C-0BF2-A0D5-0B42-BB60B3679FEA}"/>
              </a:ext>
            </a:extLst>
          </p:cNvPr>
          <p:cNvSpPr>
            <a:spLocks noGrp="1"/>
          </p:cNvSpPr>
          <p:nvPr>
            <p:ph type="title"/>
          </p:nvPr>
        </p:nvSpPr>
        <p:spPr/>
        <p:txBody>
          <a:bodyPr/>
          <a:lstStyle/>
          <a:p>
            <a:pPr algn="ctr"/>
            <a:r>
              <a:rPr lang="it-IT" b="1" dirty="0">
                <a:latin typeface="Palatino Linotype" panose="02040502050505030304" pitchFamily="18" charset="0"/>
              </a:rPr>
              <a:t>La mappatura degli interessi in gioco</a:t>
            </a:r>
          </a:p>
        </p:txBody>
      </p:sp>
      <p:sp>
        <p:nvSpPr>
          <p:cNvPr id="3" name="Segnaposto contenuto 2">
            <a:extLst>
              <a:ext uri="{FF2B5EF4-FFF2-40B4-BE49-F238E27FC236}">
                <a16:creationId xmlns:a16="http://schemas.microsoft.com/office/drawing/2014/main" id="{2DB63EFC-66D9-7F9B-F1D0-C8B19DE1A155}"/>
              </a:ext>
            </a:extLst>
          </p:cNvPr>
          <p:cNvSpPr>
            <a:spLocks noGrp="1"/>
          </p:cNvSpPr>
          <p:nvPr>
            <p:ph idx="1"/>
          </p:nvPr>
        </p:nvSpPr>
        <p:spPr>
          <a:xfrm>
            <a:off x="1117600" y="1761067"/>
            <a:ext cx="10984089" cy="4865511"/>
          </a:xfrm>
        </p:spPr>
        <p:txBody>
          <a:bodyPr>
            <a:normAutofit/>
          </a:bodyPr>
          <a:lstStyle/>
          <a:p>
            <a:pPr algn="just">
              <a:lnSpc>
                <a:spcPts val="1650"/>
              </a:lnSpc>
              <a:spcBef>
                <a:spcPts val="1275"/>
              </a:spcBef>
              <a:spcAft>
                <a:spcPts val="1275"/>
              </a:spcAft>
            </a:pPr>
            <a:r>
              <a:rPr lang="it-IT" sz="2900" b="1" dirty="0">
                <a:effectLst/>
                <a:latin typeface="Palatino Linotype" panose="02040502050505030304" pitchFamily="18" charset="0"/>
                <a:ea typeface="Arial" panose="020B0604020202020204" pitchFamily="34" charset="0"/>
              </a:rPr>
              <a:t>L’affidamento del privato, che ha dimensione individuale</a:t>
            </a:r>
          </a:p>
          <a:p>
            <a:pPr algn="just">
              <a:lnSpc>
                <a:spcPts val="1650"/>
              </a:lnSpc>
              <a:spcBef>
                <a:spcPts val="1275"/>
              </a:spcBef>
              <a:spcAft>
                <a:spcPts val="1275"/>
              </a:spcAft>
            </a:pPr>
            <a:endParaRPr lang="it-IT" sz="2900" b="1" dirty="0">
              <a:effectLst/>
              <a:latin typeface="Palatino Linotype" panose="02040502050505030304" pitchFamily="18" charset="0"/>
              <a:ea typeface="Arial" panose="020B0604020202020204" pitchFamily="34" charset="0"/>
            </a:endParaRPr>
          </a:p>
          <a:p>
            <a:pPr algn="just">
              <a:lnSpc>
                <a:spcPts val="1650"/>
              </a:lnSpc>
              <a:spcBef>
                <a:spcPts val="1275"/>
              </a:spcBef>
              <a:spcAft>
                <a:spcPts val="1275"/>
              </a:spcAft>
            </a:pPr>
            <a:r>
              <a:rPr lang="it-IT" sz="2900" b="1" dirty="0">
                <a:latin typeface="Palatino Linotype" panose="02040502050505030304" pitchFamily="18" charset="0"/>
                <a:ea typeface="Arial" panose="020B0604020202020204" pitchFamily="34" charset="0"/>
              </a:rPr>
              <a:t>L</a:t>
            </a:r>
            <a:r>
              <a:rPr lang="it-IT" sz="2900" b="1" dirty="0">
                <a:effectLst/>
                <a:latin typeface="Palatino Linotype" panose="02040502050505030304" pitchFamily="18" charset="0"/>
                <a:ea typeface="Arial" panose="020B0604020202020204" pitchFamily="34" charset="0"/>
              </a:rPr>
              <a:t>a certezza nelle relazioni </a:t>
            </a:r>
            <a:r>
              <a:rPr lang="it-IT" sz="2900" b="1" dirty="0">
                <a:latin typeface="Palatino Linotype" panose="02040502050505030304" pitchFamily="18" charset="0"/>
                <a:ea typeface="Arial" panose="020B0604020202020204" pitchFamily="34" charset="0"/>
              </a:rPr>
              <a:t>giuridiche</a:t>
            </a:r>
            <a:r>
              <a:rPr lang="it-IT" sz="2900" b="1" dirty="0">
                <a:effectLst/>
                <a:latin typeface="Palatino Linotype" panose="02040502050505030304" pitchFamily="18" charset="0"/>
                <a:ea typeface="Arial" panose="020B0604020202020204" pitchFamily="34" charset="0"/>
              </a:rPr>
              <a:t>, che ha valore oggettivo (Luciani)</a:t>
            </a:r>
          </a:p>
          <a:p>
            <a:pPr algn="just">
              <a:lnSpc>
                <a:spcPts val="1650"/>
              </a:lnSpc>
              <a:spcBef>
                <a:spcPts val="1275"/>
              </a:spcBef>
              <a:spcAft>
                <a:spcPts val="1275"/>
              </a:spcAft>
            </a:pPr>
            <a:endParaRPr lang="it-IT" sz="2900" b="1" dirty="0">
              <a:effectLst/>
              <a:latin typeface="Palatino Linotype" panose="02040502050505030304" pitchFamily="18" charset="0"/>
              <a:ea typeface="Arial" panose="020B0604020202020204" pitchFamily="34" charset="0"/>
            </a:endParaRPr>
          </a:p>
          <a:p>
            <a:pPr algn="just">
              <a:lnSpc>
                <a:spcPts val="1650"/>
              </a:lnSpc>
              <a:spcBef>
                <a:spcPts val="1275"/>
              </a:spcBef>
              <a:spcAft>
                <a:spcPts val="1275"/>
              </a:spcAft>
            </a:pPr>
            <a:r>
              <a:rPr lang="it-IT" sz="2900" b="1" dirty="0">
                <a:effectLst/>
                <a:latin typeface="Palatino Linotype" panose="02040502050505030304" pitchFamily="18" charset="0"/>
                <a:ea typeface="Arial" panose="020B0604020202020204" pitchFamily="34" charset="0"/>
              </a:rPr>
              <a:t>L’interesse pubblico al ripristino della legalità</a:t>
            </a:r>
          </a:p>
          <a:p>
            <a:pPr algn="just">
              <a:lnSpc>
                <a:spcPts val="1650"/>
              </a:lnSpc>
              <a:spcBef>
                <a:spcPts val="1275"/>
              </a:spcBef>
              <a:spcAft>
                <a:spcPts val="1275"/>
              </a:spcAft>
            </a:pPr>
            <a:endParaRPr lang="it-IT" sz="2900" b="1" dirty="0">
              <a:effectLst/>
              <a:latin typeface="Palatino Linotype" panose="02040502050505030304" pitchFamily="18" charset="0"/>
              <a:ea typeface="Arial" panose="020B0604020202020204" pitchFamily="34" charset="0"/>
            </a:endParaRPr>
          </a:p>
          <a:p>
            <a:pPr algn="just">
              <a:lnSpc>
                <a:spcPts val="1650"/>
              </a:lnSpc>
              <a:spcBef>
                <a:spcPts val="1275"/>
              </a:spcBef>
              <a:spcAft>
                <a:spcPts val="1275"/>
              </a:spcAft>
            </a:pPr>
            <a:r>
              <a:rPr lang="it-IT" sz="2900" b="1" dirty="0">
                <a:latin typeface="Palatino Linotype" panose="02040502050505030304" pitchFamily="18" charset="0"/>
                <a:ea typeface="Arial" panose="020B0604020202020204" pitchFamily="34" charset="0"/>
              </a:rPr>
              <a:t>L’interesse pubblico tutelato dal provvedimento da annullare</a:t>
            </a:r>
            <a:endParaRPr lang="it-IT" sz="2900" b="1" dirty="0">
              <a:effectLst/>
              <a:latin typeface="Palatino Linotype" panose="02040502050505030304" pitchFamily="18" charset="0"/>
              <a:ea typeface="Arial" panose="020B0604020202020204" pitchFamily="34" charset="0"/>
            </a:endParaRPr>
          </a:p>
          <a:p>
            <a:endParaRPr lang="it-IT" dirty="0"/>
          </a:p>
        </p:txBody>
      </p:sp>
    </p:spTree>
    <p:extLst>
      <p:ext uri="{BB962C8B-B14F-4D97-AF65-F5344CB8AC3E}">
        <p14:creationId xmlns:p14="http://schemas.microsoft.com/office/powerpoint/2010/main" val="199098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5E7D6-7FA9-0D81-790A-5F347232D9F2}"/>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28A7873-53C4-FC89-661D-88643D7A2992}"/>
              </a:ext>
            </a:extLst>
          </p:cNvPr>
          <p:cNvSpPr>
            <a:spLocks noGrp="1"/>
          </p:cNvSpPr>
          <p:nvPr>
            <p:ph type="ctrTitle"/>
          </p:nvPr>
        </p:nvSpPr>
        <p:spPr>
          <a:xfrm>
            <a:off x="2339623" y="688622"/>
            <a:ext cx="8994421" cy="5362222"/>
          </a:xfrm>
        </p:spPr>
        <p:txBody>
          <a:bodyPr>
            <a:normAutofit/>
          </a:bodyPr>
          <a:lstStyle/>
          <a:p>
            <a:r>
              <a:rPr lang="it-IT" sz="2800" b="1" dirty="0">
                <a:effectLst/>
                <a:latin typeface="Palatino Linotype" panose="02040502050505030304" pitchFamily="18" charset="0"/>
                <a:ea typeface="Arial" panose="020B0604020202020204" pitchFamily="34" charset="0"/>
              </a:rPr>
              <a:t>     Limiti di applicazione dell’annullamento d’ufficio</a:t>
            </a:r>
            <a:br>
              <a:rPr lang="it-IT" sz="2200" b="1" dirty="0"/>
            </a:br>
            <a:br>
              <a:rPr lang="it-IT" sz="2200" b="1" dirty="0"/>
            </a:br>
            <a:br>
              <a:rPr lang="it-IT" sz="2200" b="1" dirty="0"/>
            </a:br>
            <a:br>
              <a:rPr lang="it-IT" sz="2200" b="1" dirty="0"/>
            </a:br>
            <a:r>
              <a:rPr lang="it-IT" sz="2400" b="1" dirty="0">
                <a:latin typeface="Palatino Linotype" panose="02040502050505030304" pitchFamily="18" charset="0"/>
                <a:ea typeface="Arial" panose="020B0604020202020204" pitchFamily="34" charset="0"/>
              </a:rPr>
              <a:t>L</a:t>
            </a:r>
            <a:r>
              <a:rPr lang="it-IT" sz="2400" b="1" dirty="0">
                <a:effectLst/>
                <a:latin typeface="Palatino Linotype" panose="02040502050505030304" pitchFamily="18" charset="0"/>
                <a:ea typeface="Arial" panose="020B0604020202020204" pitchFamily="34" charset="0"/>
              </a:rPr>
              <a:t>imiti di applicazione dell’istituto generati dalla preferenza </a:t>
            </a:r>
            <a:r>
              <a:rPr lang="it-IT" sz="2400" b="1" dirty="0">
                <a:latin typeface="Palatino Linotype" panose="02040502050505030304" pitchFamily="18" charset="0"/>
                <a:ea typeface="Arial" panose="020B0604020202020204" pitchFamily="34" charset="0"/>
              </a:rPr>
              <a:t>nei confronti di un</a:t>
            </a:r>
            <a:r>
              <a:rPr lang="it-IT" sz="2400" b="1" dirty="0">
                <a:effectLst/>
                <a:latin typeface="Palatino Linotype" panose="02040502050505030304" pitchFamily="18" charset="0"/>
                <a:ea typeface="Arial" panose="020B0604020202020204" pitchFamily="34" charset="0"/>
              </a:rPr>
              <a:t> altro istituto di autotutela, </a:t>
            </a:r>
            <a:r>
              <a:rPr lang="it-IT" sz="2400" b="1" dirty="0">
                <a:latin typeface="Palatino Linotype" panose="02040502050505030304" pitchFamily="18" charset="0"/>
                <a:ea typeface="Arial" panose="020B0604020202020204" pitchFamily="34" charset="0"/>
              </a:rPr>
              <a:t>e cioè </a:t>
            </a:r>
            <a:r>
              <a:rPr lang="it-IT" sz="2400" b="1" dirty="0">
                <a:effectLst/>
                <a:latin typeface="Palatino Linotype" panose="02040502050505030304" pitchFamily="18" charset="0"/>
                <a:ea typeface="Arial" panose="020B0604020202020204" pitchFamily="34" charset="0"/>
              </a:rPr>
              <a:t>la convalida</a:t>
            </a:r>
            <a:br>
              <a:rPr lang="it-IT" sz="2400" b="1" dirty="0">
                <a:effectLst/>
                <a:latin typeface="Palatino Linotype" panose="02040502050505030304" pitchFamily="18" charset="0"/>
                <a:ea typeface="Arial" panose="020B0604020202020204" pitchFamily="34" charset="0"/>
              </a:rPr>
            </a:br>
            <a:br>
              <a:rPr lang="it-IT" sz="2400" b="1" dirty="0">
                <a:effectLst/>
                <a:latin typeface="Palatino Linotype" panose="02040502050505030304" pitchFamily="18" charset="0"/>
                <a:ea typeface="Arial" panose="020B0604020202020204" pitchFamily="34" charset="0"/>
              </a:rPr>
            </a:br>
            <a:r>
              <a:rPr lang="it-IT" sz="2400" b="1" dirty="0">
                <a:latin typeface="Palatino Linotype" panose="02040502050505030304" pitchFamily="18" charset="0"/>
                <a:ea typeface="Arial" panose="020B0604020202020204" pitchFamily="34" charset="0"/>
              </a:rPr>
              <a:t>L</a:t>
            </a:r>
            <a:r>
              <a:rPr lang="it-IT" sz="2400" b="1" dirty="0">
                <a:effectLst/>
                <a:latin typeface="Palatino Linotype" panose="02040502050505030304" pitchFamily="18" charset="0"/>
                <a:ea typeface="Arial" panose="020B0604020202020204" pitchFamily="34" charset="0"/>
              </a:rPr>
              <a:t>imiti di applicazione del modello generale tracciato dall’art. 21 </a:t>
            </a:r>
            <a:r>
              <a:rPr lang="it-IT" sz="2400" b="1" dirty="0" err="1">
                <a:effectLst/>
                <a:latin typeface="Palatino Linotype" panose="02040502050505030304" pitchFamily="18" charset="0"/>
                <a:ea typeface="Arial" panose="020B0604020202020204" pitchFamily="34" charset="0"/>
              </a:rPr>
              <a:t>novies</a:t>
            </a:r>
            <a:r>
              <a:rPr lang="it-IT" sz="2400" b="1" dirty="0">
                <a:effectLst/>
                <a:latin typeface="Palatino Linotype" panose="02040502050505030304" pitchFamily="18" charset="0"/>
                <a:ea typeface="Arial" panose="020B0604020202020204" pitchFamily="34" charset="0"/>
              </a:rPr>
              <a:t> della legge n. 241 del 1990, generati dalla preferenza nei confronti di altri modelli di carattere speciale</a:t>
            </a:r>
            <a:br>
              <a:rPr lang="it-IT" sz="2000" b="1" dirty="0">
                <a:effectLst/>
                <a:latin typeface="Palatino Linotype" panose="02040502050505030304" pitchFamily="18" charset="0"/>
                <a:ea typeface="Arial" panose="020B0604020202020204" pitchFamily="34" charset="0"/>
              </a:rPr>
            </a:br>
            <a:endParaRPr lang="it-IT" b="1" dirty="0"/>
          </a:p>
        </p:txBody>
      </p:sp>
    </p:spTree>
    <p:extLst>
      <p:ext uri="{BB962C8B-B14F-4D97-AF65-F5344CB8AC3E}">
        <p14:creationId xmlns:p14="http://schemas.microsoft.com/office/powerpoint/2010/main" val="3811711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C94DC-D698-B34C-399E-AF0D5C72543D}"/>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83C5744-0E78-9314-46CF-8AAA30420650}"/>
              </a:ext>
            </a:extLst>
          </p:cNvPr>
          <p:cNvSpPr>
            <a:spLocks noGrp="1"/>
          </p:cNvSpPr>
          <p:nvPr>
            <p:ph type="ctrTitle"/>
          </p:nvPr>
        </p:nvSpPr>
        <p:spPr>
          <a:xfrm>
            <a:off x="2350913" y="541867"/>
            <a:ext cx="9107310" cy="4910666"/>
          </a:xfrm>
        </p:spPr>
        <p:txBody>
          <a:bodyPr>
            <a:normAutofit fontScale="90000"/>
          </a:bodyPr>
          <a:lstStyle/>
          <a:p>
            <a:r>
              <a:rPr lang="it-IT" sz="2400" b="1" dirty="0">
                <a:effectLst/>
                <a:latin typeface="Palatino Linotype" panose="02040502050505030304" pitchFamily="18" charset="0"/>
                <a:ea typeface="Arial" panose="020B0604020202020204" pitchFamily="34" charset="0"/>
              </a:rPr>
              <a:t>Principi di economicità, di conservazione dei valori giuridici e di tutela dell’affidamento </a:t>
            </a:r>
            <a:br>
              <a:rPr lang="it-IT" sz="2400" b="1" dirty="0">
                <a:effectLst/>
                <a:latin typeface="Palatino Linotype" panose="02040502050505030304" pitchFamily="18" charset="0"/>
                <a:ea typeface="Arial" panose="020B0604020202020204" pitchFamily="34" charset="0"/>
              </a:rPr>
            </a:br>
            <a:br>
              <a:rPr lang="it-IT" sz="2400" b="1" dirty="0">
                <a:effectLst/>
                <a:latin typeface="Palatino Linotype" panose="02040502050505030304" pitchFamily="18" charset="0"/>
                <a:ea typeface="Arial" panose="020B0604020202020204" pitchFamily="34" charset="0"/>
              </a:rPr>
            </a:br>
            <a:br>
              <a:rPr lang="it-IT" sz="2400" b="1" dirty="0">
                <a:effectLst/>
                <a:latin typeface="Palatino Linotype" panose="02040502050505030304" pitchFamily="18" charset="0"/>
                <a:ea typeface="Arial" panose="020B0604020202020204" pitchFamily="34" charset="0"/>
              </a:rPr>
            </a:br>
            <a:r>
              <a:rPr lang="it-IT" sz="2400" b="1" dirty="0">
                <a:latin typeface="Palatino Linotype" panose="02040502050505030304" pitchFamily="18" charset="0"/>
              </a:rPr>
              <a:t>CONVALIDA: Art</a:t>
            </a:r>
            <a:r>
              <a:rPr lang="it-IT" sz="2400" b="1" dirty="0">
                <a:effectLst/>
                <a:latin typeface="Palatino Linotype" panose="02040502050505030304" pitchFamily="18" charset="0"/>
                <a:ea typeface="Arial" panose="020B0604020202020204" pitchFamily="34" charset="0"/>
              </a:rPr>
              <a:t>. 21 </a:t>
            </a:r>
            <a:r>
              <a:rPr lang="it-IT" sz="2400" b="1" dirty="0" err="1">
                <a:effectLst/>
                <a:latin typeface="Palatino Linotype" panose="02040502050505030304" pitchFamily="18" charset="0"/>
                <a:ea typeface="Arial" panose="020B0604020202020204" pitchFamily="34" charset="0"/>
              </a:rPr>
              <a:t>novies</a:t>
            </a:r>
            <a:r>
              <a:rPr lang="it-IT" sz="2400" b="1" dirty="0">
                <a:effectLst/>
                <a:latin typeface="Palatino Linotype" panose="02040502050505030304" pitchFamily="18" charset="0"/>
                <a:ea typeface="Arial" panose="020B0604020202020204" pitchFamily="34" charset="0"/>
              </a:rPr>
              <a:t>, comma 2, legge n. 241/1990: è fatta salva la possibilità di convalida del provvedimento annullabile, se sussistono ragioni d’interesse pubblico e purché si rispetti un termine ragionevole</a:t>
            </a:r>
            <a:br>
              <a:rPr lang="it-IT" sz="2400" b="1" dirty="0">
                <a:latin typeface="Palatino Linotype" panose="02040502050505030304" pitchFamily="18" charset="0"/>
                <a:ea typeface="Arial" panose="020B0604020202020204" pitchFamily="34" charset="0"/>
              </a:rPr>
            </a:br>
            <a:br>
              <a:rPr lang="it-IT" sz="2400" b="1" dirty="0">
                <a:effectLst/>
                <a:latin typeface="Palatino Linotype" panose="02040502050505030304" pitchFamily="18" charset="0"/>
                <a:ea typeface="Arial" panose="020B0604020202020204" pitchFamily="34" charset="0"/>
              </a:rPr>
            </a:br>
            <a:r>
              <a:rPr lang="it-IT" sz="2400" b="1" dirty="0">
                <a:effectLst/>
                <a:latin typeface="Palatino Linotype" panose="02040502050505030304" pitchFamily="18" charset="0"/>
                <a:ea typeface="Arial" panose="020B0604020202020204" pitchFamily="34" charset="0"/>
              </a:rPr>
              <a:t>ANNULLAMENTO PARZIALE: </a:t>
            </a:r>
            <a:r>
              <a:rPr lang="it-IT" sz="2400" b="1" kern="0" spc="-10" dirty="0" err="1">
                <a:effectLst/>
                <a:latin typeface="Palatino Linotype" panose="02040502050505030304" pitchFamily="18" charset="0"/>
                <a:ea typeface="Arial" panose="020B0604020202020204" pitchFamily="34" charset="0"/>
              </a:rPr>
              <a:t>Cons.Stato</a:t>
            </a:r>
            <a:r>
              <a:rPr lang="it-IT" sz="2400" b="1" kern="0" spc="-10" dirty="0">
                <a:effectLst/>
                <a:latin typeface="Palatino Linotype" panose="02040502050505030304" pitchFamily="18" charset="0"/>
                <a:ea typeface="Arial" panose="020B0604020202020204" pitchFamily="34" charset="0"/>
              </a:rPr>
              <a:t>, </a:t>
            </a:r>
            <a:r>
              <a:rPr lang="it-IT" sz="2400" b="1" kern="0" dirty="0">
                <a:effectLst/>
                <a:latin typeface="Palatino Linotype" panose="02040502050505030304" pitchFamily="18" charset="0"/>
                <a:ea typeface="Arial" panose="020B0604020202020204" pitchFamily="34" charset="0"/>
              </a:rPr>
              <a:t>sez. IV, n. 5277/2018</a:t>
            </a:r>
            <a:br>
              <a:rPr lang="it-IT" sz="2400" b="1" dirty="0">
                <a:effectLst/>
                <a:latin typeface="Palatino Linotype" panose="02040502050505030304" pitchFamily="18" charset="0"/>
                <a:ea typeface="Arial" panose="020B0604020202020204" pitchFamily="34" charset="0"/>
              </a:rPr>
            </a:br>
            <a:br>
              <a:rPr lang="it-IT" sz="2400" b="1" dirty="0">
                <a:effectLst/>
                <a:latin typeface="Palatino Linotype" panose="02040502050505030304" pitchFamily="18" charset="0"/>
                <a:ea typeface="Arial" panose="020B0604020202020204" pitchFamily="34" charset="0"/>
              </a:rPr>
            </a:br>
            <a:br>
              <a:rPr lang="it-IT" sz="2400" dirty="0">
                <a:effectLst/>
                <a:latin typeface="Palatino Linotype" panose="02040502050505030304" pitchFamily="18" charset="0"/>
                <a:ea typeface="Arial" panose="020B0604020202020204" pitchFamily="34" charset="0"/>
              </a:rPr>
            </a:br>
            <a:endParaRPr lang="it-IT" sz="2400" dirty="0"/>
          </a:p>
        </p:txBody>
      </p:sp>
    </p:spTree>
    <p:extLst>
      <p:ext uri="{BB962C8B-B14F-4D97-AF65-F5344CB8AC3E}">
        <p14:creationId xmlns:p14="http://schemas.microsoft.com/office/powerpoint/2010/main" val="3881880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B15A7F-CD3C-8DB0-6913-DBB59E81A542}"/>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A71D7C3-A2F4-FBD9-76B0-0FB038B1DDB3}"/>
              </a:ext>
            </a:extLst>
          </p:cNvPr>
          <p:cNvSpPr>
            <a:spLocks noGrp="1"/>
          </p:cNvSpPr>
          <p:nvPr>
            <p:ph type="ctrTitle"/>
          </p:nvPr>
        </p:nvSpPr>
        <p:spPr>
          <a:xfrm>
            <a:off x="2384779" y="1388533"/>
            <a:ext cx="8813799" cy="3747911"/>
          </a:xfrm>
        </p:spPr>
        <p:txBody>
          <a:bodyPr>
            <a:noAutofit/>
          </a:bodyPr>
          <a:lstStyle/>
          <a:p>
            <a:r>
              <a:rPr lang="it-IT" sz="2400" b="1" dirty="0">
                <a:solidFill>
                  <a:schemeClr val="tx1"/>
                </a:solidFill>
                <a:effectLst/>
                <a:latin typeface="Palatino Linotype" panose="02040502050505030304" pitchFamily="18" charset="0"/>
              </a:rPr>
              <a:t>       Modelli speciali di annullamento amministrativo</a:t>
            </a:r>
            <a:br>
              <a:rPr lang="it-IT" sz="2400" b="1" dirty="0">
                <a:latin typeface="Palatino Linotype" panose="02040502050505030304" pitchFamily="18" charset="0"/>
              </a:rPr>
            </a:br>
            <a:br>
              <a:rPr lang="it-IT" sz="2400" b="1" dirty="0">
                <a:latin typeface="Palatino Linotype" panose="02040502050505030304" pitchFamily="18" charset="0"/>
              </a:rPr>
            </a:br>
            <a:br>
              <a:rPr lang="it-IT" sz="2400" b="1" dirty="0">
                <a:latin typeface="Palatino Linotype" panose="02040502050505030304" pitchFamily="18" charset="0"/>
              </a:rPr>
            </a:br>
            <a:br>
              <a:rPr lang="it-IT" sz="2400" b="1" dirty="0">
                <a:latin typeface="Palatino Linotype" panose="02040502050505030304" pitchFamily="18" charset="0"/>
              </a:rPr>
            </a:br>
            <a:r>
              <a:rPr lang="it-IT" sz="2400" b="1" dirty="0">
                <a:solidFill>
                  <a:srgbClr val="212121"/>
                </a:solidFill>
                <a:latin typeface="Palatino Linotype" panose="02040502050505030304" pitchFamily="18" charset="0"/>
              </a:rPr>
              <a:t>Art. 138 T.U. enti locali (Corte cost., </a:t>
            </a:r>
            <a:r>
              <a:rPr lang="it-IT" sz="2400" b="1" kern="0" spc="-10" dirty="0">
                <a:effectLst/>
                <a:latin typeface="Palatino Linotype" panose="02040502050505030304" pitchFamily="18" charset="0"/>
                <a:ea typeface="Arial" panose="020B0604020202020204" pitchFamily="34" charset="0"/>
              </a:rPr>
              <a:t>n. 229/1989)</a:t>
            </a:r>
            <a:br>
              <a:rPr lang="it-IT" sz="2400" b="1" dirty="0">
                <a:solidFill>
                  <a:srgbClr val="212121"/>
                </a:solidFill>
                <a:latin typeface="Palatino Linotype" panose="02040502050505030304" pitchFamily="18" charset="0"/>
              </a:rPr>
            </a:br>
            <a:r>
              <a:rPr lang="it-IT" sz="2400" b="1" kern="0" dirty="0">
                <a:solidFill>
                  <a:srgbClr val="212121"/>
                </a:solidFill>
                <a:latin typeface="Palatino Linotype" panose="02040502050505030304" pitchFamily="18" charset="0"/>
              </a:rPr>
              <a:t>A</a:t>
            </a:r>
            <a:r>
              <a:rPr lang="it-IT" sz="2400" b="1" kern="0" dirty="0">
                <a:effectLst/>
                <a:latin typeface="Palatino Linotype" panose="02040502050505030304" pitchFamily="18" charset="0"/>
                <a:ea typeface="Arial" panose="020B0604020202020204" pitchFamily="34" charset="0"/>
              </a:rPr>
              <a:t>rt. 39 TU in materia edilizia</a:t>
            </a:r>
            <a:br>
              <a:rPr lang="it-IT" sz="2400" b="1" kern="0" dirty="0">
                <a:effectLst/>
                <a:latin typeface="Palatino Linotype" panose="02040502050505030304" pitchFamily="18" charset="0"/>
                <a:ea typeface="Arial" panose="020B0604020202020204" pitchFamily="34" charset="0"/>
              </a:rPr>
            </a:br>
            <a:br>
              <a:rPr lang="it-IT" sz="2400" b="1" kern="0" dirty="0">
                <a:effectLst/>
                <a:latin typeface="Palatino Linotype" panose="02040502050505030304" pitchFamily="18" charset="0"/>
                <a:ea typeface="Arial" panose="020B0604020202020204" pitchFamily="34" charset="0"/>
              </a:rPr>
            </a:br>
            <a:br>
              <a:rPr lang="it-IT" sz="2400" b="1" kern="0" dirty="0">
                <a:effectLst/>
                <a:latin typeface="Palatino Linotype" panose="02040502050505030304" pitchFamily="18" charset="0"/>
                <a:ea typeface="Arial" panose="020B0604020202020204" pitchFamily="34" charset="0"/>
              </a:rPr>
            </a:br>
            <a:r>
              <a:rPr lang="it-IT" sz="2400" b="1" kern="0" dirty="0">
                <a:solidFill>
                  <a:srgbClr val="000000"/>
                </a:solidFill>
                <a:effectLst/>
                <a:latin typeface="Palatino Linotype" panose="02040502050505030304" pitchFamily="18" charset="0"/>
                <a:ea typeface="Arial" panose="020B0604020202020204" pitchFamily="34" charset="0"/>
              </a:rPr>
              <a:t>TAR LAZIO, sez. II, ROMA, n. 1695/2018; </a:t>
            </a:r>
            <a:r>
              <a:rPr lang="it-IT" sz="2400" b="1" kern="0" dirty="0">
                <a:effectLst/>
                <a:latin typeface="Palatino Linotype" panose="02040502050505030304" pitchFamily="18" charset="0"/>
                <a:ea typeface="Arial" panose="020B0604020202020204" pitchFamily="34" charset="0"/>
              </a:rPr>
              <a:t>Cons. Stato, sez. V, n. 2119/2019</a:t>
            </a:r>
            <a:br>
              <a:rPr lang="it-IT" sz="2400" b="1" dirty="0">
                <a:latin typeface="Palatino Linotype" panose="02040502050505030304" pitchFamily="18" charset="0"/>
              </a:rPr>
            </a:br>
            <a:endParaRPr lang="it-IT" sz="2400" b="1" dirty="0">
              <a:latin typeface="Palatino Linotype" panose="02040502050505030304" pitchFamily="18" charset="0"/>
            </a:endParaRPr>
          </a:p>
        </p:txBody>
      </p:sp>
    </p:spTree>
    <p:extLst>
      <p:ext uri="{BB962C8B-B14F-4D97-AF65-F5344CB8AC3E}">
        <p14:creationId xmlns:p14="http://schemas.microsoft.com/office/powerpoint/2010/main" val="1768717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DEDB40-9477-E2DE-2F36-88729D2004A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42062A9-440C-FFAE-AC50-678C2E3E6981}"/>
              </a:ext>
            </a:extLst>
          </p:cNvPr>
          <p:cNvSpPr>
            <a:spLocks noGrp="1"/>
          </p:cNvSpPr>
          <p:nvPr>
            <p:ph type="ctrTitle"/>
          </p:nvPr>
        </p:nvSpPr>
        <p:spPr>
          <a:xfrm>
            <a:off x="2012245" y="1399822"/>
            <a:ext cx="9220199" cy="5689600"/>
          </a:xfrm>
        </p:spPr>
        <p:txBody>
          <a:bodyPr>
            <a:normAutofit fontScale="90000"/>
          </a:bodyPr>
          <a:lstStyle/>
          <a:p>
            <a:pPr algn="ctr"/>
            <a:r>
              <a:rPr lang="it-IT" sz="2400" b="1" dirty="0">
                <a:solidFill>
                  <a:schemeClr val="tx1"/>
                </a:solidFill>
                <a:effectLst/>
                <a:latin typeface="Palatino Linotype" panose="02040502050505030304" pitchFamily="18" charset="0"/>
              </a:rPr>
              <a:t>      </a:t>
            </a:r>
            <a:br>
              <a:rPr lang="it-IT" sz="2400" b="1" dirty="0">
                <a:solidFill>
                  <a:schemeClr val="tx1"/>
                </a:solidFill>
                <a:effectLst/>
                <a:latin typeface="Palatino Linotype" panose="02040502050505030304" pitchFamily="18" charset="0"/>
              </a:rPr>
            </a:br>
            <a:br>
              <a:rPr lang="it-IT" sz="2400" b="1" dirty="0">
                <a:solidFill>
                  <a:schemeClr val="tx1"/>
                </a:solidFill>
                <a:effectLst/>
                <a:latin typeface="Palatino Linotype" panose="02040502050505030304" pitchFamily="18" charset="0"/>
              </a:rPr>
            </a:br>
            <a:br>
              <a:rPr lang="it-IT" sz="2400" b="1" dirty="0">
                <a:solidFill>
                  <a:schemeClr val="tx1"/>
                </a:solidFill>
                <a:effectLst/>
                <a:latin typeface="Palatino Linotype" panose="02040502050505030304" pitchFamily="18" charset="0"/>
              </a:rPr>
            </a:br>
            <a:br>
              <a:rPr lang="it-IT" sz="2400" b="1" dirty="0">
                <a:solidFill>
                  <a:schemeClr val="tx1"/>
                </a:solidFill>
                <a:effectLst/>
                <a:latin typeface="Palatino Linotype" panose="02040502050505030304" pitchFamily="18" charset="0"/>
              </a:rPr>
            </a:br>
            <a:r>
              <a:rPr lang="it-IT" sz="2400" b="1" dirty="0">
                <a:solidFill>
                  <a:schemeClr val="tx1"/>
                </a:solidFill>
                <a:effectLst/>
                <a:latin typeface="Palatino Linotype" panose="02040502050505030304" pitchFamily="18" charset="0"/>
              </a:rPr>
              <a:t> </a:t>
            </a:r>
            <a:br>
              <a:rPr lang="it-IT" sz="2400" b="1" dirty="0">
                <a:solidFill>
                  <a:schemeClr val="tx1"/>
                </a:solidFill>
                <a:effectLst/>
                <a:latin typeface="Palatino Linotype" panose="02040502050505030304" pitchFamily="18" charset="0"/>
              </a:rPr>
            </a:br>
            <a:br>
              <a:rPr lang="it-IT" sz="2400" b="1" dirty="0">
                <a:solidFill>
                  <a:schemeClr val="tx1"/>
                </a:solidFill>
                <a:effectLst/>
                <a:latin typeface="Palatino Linotype" panose="02040502050505030304" pitchFamily="18" charset="0"/>
              </a:rPr>
            </a:br>
            <a:br>
              <a:rPr lang="it-IT" sz="2400" b="1" dirty="0">
                <a:solidFill>
                  <a:schemeClr val="tx1"/>
                </a:solidFill>
                <a:effectLst/>
                <a:latin typeface="Palatino Linotype" panose="02040502050505030304" pitchFamily="18" charset="0"/>
              </a:rPr>
            </a:br>
            <a:r>
              <a:rPr lang="it-IT" sz="2400" b="1" dirty="0">
                <a:solidFill>
                  <a:schemeClr val="tx1"/>
                </a:solidFill>
                <a:effectLst/>
                <a:latin typeface="Palatino Linotype" panose="02040502050505030304" pitchFamily="18" charset="0"/>
              </a:rPr>
              <a:t>Modello generale di annullamento amministrativo </a:t>
            </a:r>
            <a:br>
              <a:rPr lang="it-IT" sz="2400" b="1" dirty="0">
                <a:solidFill>
                  <a:schemeClr val="tx1"/>
                </a:solidFill>
                <a:effectLst/>
                <a:latin typeface="Palatino Linotype" panose="02040502050505030304" pitchFamily="18" charset="0"/>
              </a:rPr>
            </a:br>
            <a:r>
              <a:rPr lang="it-IT" sz="2400" b="1" dirty="0">
                <a:solidFill>
                  <a:schemeClr val="tx1"/>
                </a:solidFill>
                <a:effectLst/>
                <a:latin typeface="Palatino Linotype" panose="02040502050505030304" pitchFamily="18" charset="0"/>
              </a:rPr>
              <a:t>        (art. 21 </a:t>
            </a:r>
            <a:r>
              <a:rPr lang="it-IT" sz="2400" b="1" dirty="0" err="1">
                <a:solidFill>
                  <a:schemeClr val="tx1"/>
                </a:solidFill>
                <a:effectLst/>
                <a:latin typeface="Palatino Linotype" panose="02040502050505030304" pitchFamily="18" charset="0"/>
              </a:rPr>
              <a:t>novies</a:t>
            </a:r>
            <a:r>
              <a:rPr lang="it-IT" sz="2400" b="1" dirty="0">
                <a:solidFill>
                  <a:schemeClr val="tx1"/>
                </a:solidFill>
                <a:effectLst/>
                <a:latin typeface="Palatino Linotype" panose="02040502050505030304" pitchFamily="18" charset="0"/>
              </a:rPr>
              <a:t>, legge n. 241/1990)</a:t>
            </a:r>
            <a:br>
              <a:rPr lang="it-IT" sz="2400" b="1" dirty="0">
                <a:latin typeface="Palatino Linotype" panose="02040502050505030304" pitchFamily="18" charset="0"/>
              </a:rPr>
            </a:br>
            <a:br>
              <a:rPr lang="it-IT" sz="2400" b="1" dirty="0">
                <a:latin typeface="Palatino Linotype" panose="02040502050505030304" pitchFamily="18" charset="0"/>
              </a:rPr>
            </a:br>
            <a:br>
              <a:rPr lang="it-IT" sz="2400" b="1" dirty="0">
                <a:latin typeface="Palatino Linotype" panose="02040502050505030304" pitchFamily="18" charset="0"/>
              </a:rPr>
            </a:br>
            <a:br>
              <a:rPr lang="it-IT" sz="2400" b="1" dirty="0">
                <a:latin typeface="Palatino Linotype" panose="02040502050505030304" pitchFamily="18" charset="0"/>
              </a:rPr>
            </a:br>
            <a:r>
              <a:rPr lang="it-IT" sz="2400" b="1" dirty="0">
                <a:latin typeface="Palatino Linotype" panose="02040502050505030304" pitchFamily="18" charset="0"/>
              </a:rPr>
              <a:t>Tre distinte regole dal punto di vista temporale</a:t>
            </a:r>
            <a:br>
              <a:rPr lang="it-IT" sz="2000" b="1" kern="0" dirty="0">
                <a:effectLst/>
                <a:latin typeface="Palatino Linotype" panose="02040502050505030304" pitchFamily="18" charset="0"/>
                <a:ea typeface="Arial" panose="020B0604020202020204" pitchFamily="34" charset="0"/>
              </a:rPr>
            </a:br>
            <a:br>
              <a:rPr lang="it-IT" sz="2000" b="1" kern="0" dirty="0">
                <a:effectLst/>
                <a:latin typeface="Palatino Linotype" panose="02040502050505030304" pitchFamily="18" charset="0"/>
                <a:ea typeface="Arial" panose="020B0604020202020204" pitchFamily="34" charset="0"/>
              </a:rPr>
            </a:br>
            <a:br>
              <a:rPr lang="it-IT" sz="2000" dirty="0">
                <a:effectLst/>
                <a:latin typeface="Palatino Linotype" panose="02040502050505030304" pitchFamily="18" charset="0"/>
                <a:ea typeface="Arial" panose="020B0604020202020204" pitchFamily="34" charset="0"/>
              </a:rPr>
            </a:br>
            <a:r>
              <a:rPr lang="it-IT" sz="2200" b="1" dirty="0">
                <a:effectLst/>
                <a:latin typeface="Palatino Linotype" panose="02040502050505030304" pitchFamily="18" charset="0"/>
                <a:ea typeface="Arial" panose="020B0604020202020204" pitchFamily="34" charset="0"/>
              </a:rPr>
              <a:t>1) la previsione di un termine elastico secondo il canone di ragionevolezza per l’esercizio del potere d’annullamento d’ufficio valevole in via generale (comma 1)</a:t>
            </a:r>
            <a:br>
              <a:rPr lang="it-IT" sz="2200" b="1" dirty="0">
                <a:effectLst/>
                <a:latin typeface="Palatino Linotype" panose="02040502050505030304" pitchFamily="18" charset="0"/>
                <a:ea typeface="Arial" panose="020B0604020202020204" pitchFamily="34" charset="0"/>
              </a:rPr>
            </a:br>
            <a:br>
              <a:rPr lang="it-IT" sz="2200" b="1" dirty="0">
                <a:effectLst/>
                <a:latin typeface="Palatino Linotype" panose="02040502050505030304" pitchFamily="18" charset="0"/>
                <a:ea typeface="Arial" panose="020B0604020202020204" pitchFamily="34" charset="0"/>
              </a:rPr>
            </a:br>
            <a:r>
              <a:rPr lang="it-IT" sz="2200" b="1" dirty="0">
                <a:effectLst/>
                <a:latin typeface="Palatino Linotype" panose="02040502050505030304" pitchFamily="18" charset="0"/>
                <a:ea typeface="Arial" panose="020B0604020202020204" pitchFamily="34" charset="0"/>
              </a:rPr>
              <a:t>2) la previsione di un termine rigido di 12 mesi valevole per i soli provvedimenti autorizzativi e attributivi di vantaggi economici (comma 1)</a:t>
            </a:r>
            <a:br>
              <a:rPr lang="it-IT" sz="2200" b="1" dirty="0">
                <a:effectLst/>
                <a:latin typeface="Palatino Linotype" panose="02040502050505030304" pitchFamily="18" charset="0"/>
                <a:ea typeface="Arial" panose="020B0604020202020204" pitchFamily="34" charset="0"/>
              </a:rPr>
            </a:br>
            <a:br>
              <a:rPr lang="it-IT" sz="2200" b="1" dirty="0">
                <a:effectLst/>
                <a:latin typeface="Palatino Linotype" panose="02040502050505030304" pitchFamily="18" charset="0"/>
                <a:ea typeface="Arial" panose="020B0604020202020204" pitchFamily="34" charset="0"/>
              </a:rPr>
            </a:br>
            <a:r>
              <a:rPr lang="it-IT" sz="2200" b="1" dirty="0">
                <a:effectLst/>
                <a:latin typeface="Palatino Linotype" panose="02040502050505030304" pitchFamily="18" charset="0"/>
                <a:ea typeface="Arial" panose="020B0604020202020204" pitchFamily="34" charset="0"/>
              </a:rPr>
              <a:t>3) la riespansione del termine ragionevole anche per tali provvedimenti in specifiche ipotesi, tassativamente previste (comma 2 </a:t>
            </a:r>
            <a:r>
              <a:rPr lang="it-IT" sz="2200" b="1" i="1" dirty="0">
                <a:effectLst/>
                <a:latin typeface="Palatino Linotype" panose="02040502050505030304" pitchFamily="18" charset="0"/>
                <a:ea typeface="Arial" panose="020B0604020202020204" pitchFamily="34" charset="0"/>
              </a:rPr>
              <a:t>bis</a:t>
            </a:r>
            <a:r>
              <a:rPr lang="it-IT" sz="2200" b="1" dirty="0">
                <a:effectLst/>
                <a:latin typeface="Palatino Linotype" panose="02040502050505030304" pitchFamily="18" charset="0"/>
                <a:ea typeface="Arial" panose="020B0604020202020204" pitchFamily="34" charset="0"/>
              </a:rPr>
              <a:t>)</a:t>
            </a:r>
            <a:br>
              <a:rPr lang="it-IT" sz="2200" b="1" dirty="0">
                <a:effectLst/>
                <a:latin typeface="Palatino Linotype" panose="02040502050505030304" pitchFamily="18" charset="0"/>
                <a:ea typeface="Arial" panose="020B0604020202020204" pitchFamily="34" charset="0"/>
              </a:rPr>
            </a:br>
            <a:br>
              <a:rPr lang="it-IT" sz="2200" b="1" dirty="0">
                <a:effectLst/>
                <a:latin typeface="Palatino Linotype" panose="02040502050505030304" pitchFamily="18" charset="0"/>
                <a:ea typeface="Arial" panose="020B0604020202020204" pitchFamily="34" charset="0"/>
              </a:rPr>
            </a:br>
            <a:br>
              <a:rPr lang="it-IT" sz="2200" b="1" dirty="0">
                <a:latin typeface="Palatino Linotype" panose="02040502050505030304" pitchFamily="18" charset="0"/>
              </a:rPr>
            </a:br>
            <a:endParaRPr lang="it-IT" sz="2200" b="1" dirty="0">
              <a:latin typeface="Palatino Linotype" panose="02040502050505030304" pitchFamily="18" charset="0"/>
            </a:endParaRPr>
          </a:p>
        </p:txBody>
      </p:sp>
    </p:spTree>
    <p:extLst>
      <p:ext uri="{BB962C8B-B14F-4D97-AF65-F5344CB8AC3E}">
        <p14:creationId xmlns:p14="http://schemas.microsoft.com/office/powerpoint/2010/main" val="3582033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902E9D-5726-525D-19F3-663B5BBBB3FD}"/>
              </a:ext>
            </a:extLst>
          </p:cNvPr>
          <p:cNvSpPr>
            <a:spLocks noGrp="1"/>
          </p:cNvSpPr>
          <p:nvPr>
            <p:ph type="title"/>
          </p:nvPr>
        </p:nvSpPr>
        <p:spPr>
          <a:xfrm>
            <a:off x="1385014" y="612822"/>
            <a:ext cx="8911687" cy="1280890"/>
          </a:xfrm>
        </p:spPr>
        <p:txBody>
          <a:bodyPr>
            <a:normAutofit/>
          </a:bodyPr>
          <a:lstStyle/>
          <a:p>
            <a:pPr algn="ctr"/>
            <a:r>
              <a:rPr lang="it-IT" sz="2800" b="1" dirty="0">
                <a:latin typeface="Palatino Linotype" panose="02040502050505030304" pitchFamily="18" charset="0"/>
              </a:rPr>
              <a:t>Prima ipotesi (termine elastico)</a:t>
            </a:r>
          </a:p>
        </p:txBody>
      </p:sp>
      <p:sp>
        <p:nvSpPr>
          <p:cNvPr id="3" name="Segnaposto contenuto 2">
            <a:extLst>
              <a:ext uri="{FF2B5EF4-FFF2-40B4-BE49-F238E27FC236}">
                <a16:creationId xmlns:a16="http://schemas.microsoft.com/office/drawing/2014/main" id="{9117F5B0-0E10-9F38-9B60-4920803B1CAF}"/>
              </a:ext>
            </a:extLst>
          </p:cNvPr>
          <p:cNvSpPr>
            <a:spLocks noGrp="1"/>
          </p:cNvSpPr>
          <p:nvPr>
            <p:ph idx="1"/>
          </p:nvPr>
        </p:nvSpPr>
        <p:spPr/>
        <p:txBody>
          <a:bodyPr>
            <a:normAutofit/>
          </a:bodyPr>
          <a:lstStyle/>
          <a:p>
            <a:r>
              <a:rPr lang="it-IT" sz="2000" b="1" dirty="0">
                <a:latin typeface="Palatino Linotype" panose="02040502050505030304" pitchFamily="18" charset="0"/>
              </a:rPr>
              <a:t>L’</a:t>
            </a:r>
            <a:r>
              <a:rPr lang="it-IT" sz="2000" b="1" dirty="0">
                <a:effectLst/>
                <a:latin typeface="Palatino Linotype" panose="02040502050505030304" pitchFamily="18" charset="0"/>
                <a:ea typeface="Arial" panose="020B0604020202020204" pitchFamily="34" charset="0"/>
              </a:rPr>
              <a:t>Adunanza Plenaria n. 8 del 2017 si è espressa sul </a:t>
            </a:r>
            <a:r>
              <a:rPr lang="it-IT" sz="2000" b="1" dirty="0" err="1">
                <a:effectLst/>
                <a:latin typeface="Palatino Linotype" panose="02040502050505030304" pitchFamily="18" charset="0"/>
                <a:ea typeface="Arial" panose="020B0604020202020204" pitchFamily="34" charset="0"/>
              </a:rPr>
              <a:t>dies</a:t>
            </a:r>
            <a:r>
              <a:rPr lang="it-IT" sz="2000" b="1" dirty="0">
                <a:effectLst/>
                <a:latin typeface="Palatino Linotype" panose="02040502050505030304" pitchFamily="18" charset="0"/>
                <a:ea typeface="Arial" panose="020B0604020202020204" pitchFamily="34" charset="0"/>
              </a:rPr>
              <a:t> a quo del termine ragionevole di esercizio del potere</a:t>
            </a:r>
          </a:p>
          <a:p>
            <a:pPr marL="0" indent="0">
              <a:buNone/>
            </a:pPr>
            <a:endParaRPr lang="it-IT" sz="2000" b="1" dirty="0">
              <a:effectLst/>
              <a:latin typeface="Palatino Linotype" panose="02040502050505030304" pitchFamily="18" charset="0"/>
              <a:ea typeface="Arial" panose="020B0604020202020204" pitchFamily="34" charset="0"/>
            </a:endParaRPr>
          </a:p>
          <a:p>
            <a:pPr algn="just">
              <a:lnSpc>
                <a:spcPts val="1350"/>
              </a:lnSpc>
            </a:pPr>
            <a:r>
              <a:rPr lang="it-IT" sz="2000" b="1" dirty="0">
                <a:effectLst/>
                <a:latin typeface="Palatino Linotype" panose="02040502050505030304" pitchFamily="18" charset="0"/>
                <a:ea typeface="Arial" panose="020B0604020202020204" pitchFamily="34" charset="0"/>
              </a:rPr>
              <a:t>ritenendo che esso decorra non dall’adozione o formazione del titolo, </a:t>
            </a:r>
          </a:p>
          <a:p>
            <a:pPr algn="just">
              <a:lnSpc>
                <a:spcPts val="1650"/>
              </a:lnSpc>
              <a:spcBef>
                <a:spcPts val="1275"/>
              </a:spcBef>
              <a:spcAft>
                <a:spcPts val="1275"/>
              </a:spcAft>
            </a:pPr>
            <a:endParaRPr lang="it-IT" sz="2000" b="1" dirty="0">
              <a:effectLst/>
              <a:latin typeface="Palatino Linotype" panose="02040502050505030304" pitchFamily="18" charset="0"/>
              <a:ea typeface="Arial" panose="020B0604020202020204" pitchFamily="34" charset="0"/>
            </a:endParaRPr>
          </a:p>
          <a:p>
            <a:pPr algn="just">
              <a:lnSpc>
                <a:spcPts val="1650"/>
              </a:lnSpc>
              <a:spcBef>
                <a:spcPts val="1275"/>
              </a:spcBef>
              <a:spcAft>
                <a:spcPts val="1275"/>
              </a:spcAft>
            </a:pPr>
            <a:r>
              <a:rPr lang="it-IT" sz="2000" b="1" dirty="0">
                <a:effectLst/>
                <a:latin typeface="Palatino Linotype" panose="02040502050505030304" pitchFamily="18" charset="0"/>
                <a:ea typeface="Arial" panose="020B0604020202020204" pitchFamily="34" charset="0"/>
              </a:rPr>
              <a:t>ma dal momento in cui l'amministrazione “è venuta concretamente a conoscenza dei profili di illegittimità dell'atto” </a:t>
            </a:r>
          </a:p>
          <a:p>
            <a:pPr algn="just">
              <a:lnSpc>
                <a:spcPts val="1650"/>
              </a:lnSpc>
              <a:spcBef>
                <a:spcPts val="1275"/>
              </a:spcBef>
              <a:spcAft>
                <a:spcPts val="1275"/>
              </a:spcAft>
            </a:pPr>
            <a:r>
              <a:rPr lang="it-IT" sz="2000" b="1" dirty="0">
                <a:effectLst/>
                <a:latin typeface="Palatino Linotype" panose="02040502050505030304" pitchFamily="18" charset="0"/>
                <a:ea typeface="Arial" panose="020B0604020202020204" pitchFamily="34" charset="0"/>
              </a:rPr>
              <a:t>oppure nel caso di titoli rilasciati sulla base di dichiarazioni non veritiere “dal momento in cui l'amministrazione ha appreso della non veridicità”.</a:t>
            </a:r>
          </a:p>
          <a:p>
            <a:endParaRPr lang="it-IT" dirty="0"/>
          </a:p>
        </p:txBody>
      </p:sp>
    </p:spTree>
    <p:extLst>
      <p:ext uri="{BB962C8B-B14F-4D97-AF65-F5344CB8AC3E}">
        <p14:creationId xmlns:p14="http://schemas.microsoft.com/office/powerpoint/2010/main" val="19536846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A6DE7-3A58-A9B9-31AD-F635AEDD3A8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F11F7F9-5E59-39FF-FD72-9D7378C99E1C}"/>
              </a:ext>
            </a:extLst>
          </p:cNvPr>
          <p:cNvSpPr>
            <a:spLocks noGrp="1"/>
          </p:cNvSpPr>
          <p:nvPr>
            <p:ph type="title"/>
          </p:nvPr>
        </p:nvSpPr>
        <p:spPr>
          <a:xfrm>
            <a:off x="1385014" y="612822"/>
            <a:ext cx="8911687" cy="1280890"/>
          </a:xfrm>
        </p:spPr>
        <p:txBody>
          <a:bodyPr>
            <a:normAutofit/>
          </a:bodyPr>
          <a:lstStyle/>
          <a:p>
            <a:pPr algn="ctr"/>
            <a:r>
              <a:rPr lang="it-IT" sz="2800" b="1" dirty="0">
                <a:latin typeface="Palatino Linotype" panose="02040502050505030304" pitchFamily="18" charset="0"/>
              </a:rPr>
              <a:t>Prima ipotesi (termine elastico)</a:t>
            </a:r>
          </a:p>
        </p:txBody>
      </p:sp>
      <p:sp>
        <p:nvSpPr>
          <p:cNvPr id="3" name="Segnaposto contenuto 2">
            <a:extLst>
              <a:ext uri="{FF2B5EF4-FFF2-40B4-BE49-F238E27FC236}">
                <a16:creationId xmlns:a16="http://schemas.microsoft.com/office/drawing/2014/main" id="{D259085B-46AC-C8A2-7061-C615CB7D0D78}"/>
              </a:ext>
            </a:extLst>
          </p:cNvPr>
          <p:cNvSpPr>
            <a:spLocks noGrp="1"/>
          </p:cNvSpPr>
          <p:nvPr>
            <p:ph idx="1"/>
          </p:nvPr>
        </p:nvSpPr>
        <p:spPr/>
        <p:txBody>
          <a:bodyPr>
            <a:normAutofit/>
          </a:bodyPr>
          <a:lstStyle/>
          <a:p>
            <a:r>
              <a:rPr lang="it-IT" sz="2000" b="1" dirty="0">
                <a:latin typeface="Palatino Linotype" panose="02040502050505030304" pitchFamily="18" charset="0"/>
              </a:rPr>
              <a:t>Critiche dottrinali (M.A. Sandulli, </a:t>
            </a:r>
            <a:r>
              <a:rPr lang="it-IT" sz="2000" b="1" dirty="0" err="1">
                <a:latin typeface="Palatino Linotype" panose="02040502050505030304" pitchFamily="18" charset="0"/>
              </a:rPr>
              <a:t>Bertonazzi</a:t>
            </a:r>
            <a:r>
              <a:rPr lang="it-IT" sz="2000" b="1" dirty="0">
                <a:latin typeface="Palatino Linotype" panose="02040502050505030304" pitchFamily="18" charset="0"/>
              </a:rPr>
              <a:t>, M. Trimarchi): </a:t>
            </a:r>
          </a:p>
          <a:p>
            <a:r>
              <a:rPr lang="it-IT" sz="2000" b="1" dirty="0">
                <a:latin typeface="Palatino Linotype" panose="02040502050505030304" pitchFamily="18" charset="0"/>
              </a:rPr>
              <a:t>si tratta di una inedita lettura creativa in </a:t>
            </a:r>
            <a:r>
              <a:rPr lang="it-IT" sz="2000" b="1" dirty="0" err="1">
                <a:latin typeface="Palatino Linotype" panose="02040502050505030304" pitchFamily="18" charset="0"/>
              </a:rPr>
              <a:t>malam</a:t>
            </a:r>
            <a:r>
              <a:rPr lang="it-IT" sz="2000" b="1" dirty="0">
                <a:latin typeface="Palatino Linotype" panose="02040502050505030304" pitchFamily="18" charset="0"/>
              </a:rPr>
              <a:t> </a:t>
            </a:r>
            <a:r>
              <a:rPr lang="it-IT" sz="2000" b="1" dirty="0" err="1">
                <a:latin typeface="Palatino Linotype" panose="02040502050505030304" pitchFamily="18" charset="0"/>
              </a:rPr>
              <a:t>partem</a:t>
            </a:r>
            <a:r>
              <a:rPr lang="it-IT" sz="2000" b="1" dirty="0">
                <a:latin typeface="Palatino Linotype" panose="02040502050505030304" pitchFamily="18" charset="0"/>
              </a:rPr>
              <a:t> per gli amministrati</a:t>
            </a:r>
          </a:p>
          <a:p>
            <a:r>
              <a:rPr lang="it-IT" sz="2000" b="1" dirty="0">
                <a:latin typeface="Palatino Linotype" panose="02040502050505030304" pitchFamily="18" charset="0"/>
              </a:rPr>
              <a:t>che svuota della sua portata precettiva la disposizione</a:t>
            </a:r>
          </a:p>
          <a:p>
            <a:r>
              <a:rPr lang="it-IT" sz="2000" b="1" dirty="0">
                <a:latin typeface="Palatino Linotype" panose="02040502050505030304" pitchFamily="18" charset="0"/>
              </a:rPr>
              <a:t>negando qualsiasi efficacia al tempo quale fattore di limitazione del potere di annullamento</a:t>
            </a:r>
          </a:p>
          <a:p>
            <a:r>
              <a:rPr lang="it-IT" sz="2000" b="1" dirty="0">
                <a:latin typeface="Palatino Linotype" panose="02040502050505030304" pitchFamily="18" charset="0"/>
              </a:rPr>
              <a:t>Tenuto anche conto che è la stessa PA ad affermare quando ha avuto conoscenza del vizio</a:t>
            </a:r>
          </a:p>
          <a:p>
            <a:pPr marL="0" indent="0">
              <a:buNone/>
            </a:pPr>
            <a:endParaRPr lang="it-IT" sz="2000" b="1" dirty="0">
              <a:effectLst/>
              <a:latin typeface="Palatino Linotype" panose="02040502050505030304" pitchFamily="18" charset="0"/>
              <a:ea typeface="Arial" panose="020B0604020202020204" pitchFamily="34" charset="0"/>
            </a:endParaRPr>
          </a:p>
          <a:p>
            <a:pPr marL="0" indent="0">
              <a:buNone/>
            </a:pPr>
            <a:endParaRPr lang="it-IT" sz="2000" b="1" dirty="0">
              <a:effectLst/>
              <a:latin typeface="Palatino Linotype" panose="02040502050505030304" pitchFamily="18" charset="0"/>
              <a:ea typeface="Arial" panose="020B0604020202020204" pitchFamily="34" charset="0"/>
            </a:endParaRPr>
          </a:p>
          <a:p>
            <a:endParaRPr lang="it-IT" dirty="0"/>
          </a:p>
        </p:txBody>
      </p:sp>
    </p:spTree>
    <p:extLst>
      <p:ext uri="{BB962C8B-B14F-4D97-AF65-F5344CB8AC3E}">
        <p14:creationId xmlns:p14="http://schemas.microsoft.com/office/powerpoint/2010/main" val="68215668"/>
      </p:ext>
    </p:extLst>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Filo</Template>
  <TotalTime>150</TotalTime>
  <Words>1163</Words>
  <Application>Microsoft Macintosh PowerPoint</Application>
  <PresentationFormat>Widescreen</PresentationFormat>
  <Paragraphs>56</Paragraphs>
  <Slides>13</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13</vt:i4>
      </vt:variant>
    </vt:vector>
  </HeadingPairs>
  <TitlesOfParts>
    <vt:vector size="20" baseType="lpstr">
      <vt:lpstr>Arial</vt:lpstr>
      <vt:lpstr>Century Gothic</vt:lpstr>
      <vt:lpstr>Palatino Linotype</vt:lpstr>
      <vt:lpstr>PalatinoLinotype</vt:lpstr>
      <vt:lpstr>Times New Roman</vt:lpstr>
      <vt:lpstr>Wingdings 3</vt:lpstr>
      <vt:lpstr>Filo</vt:lpstr>
      <vt:lpstr>Le varie forme dell’autotutela amministrativa    L’annullamento d’ufficio: i limiti di applicazione, la ragionevolezza e la dimensione temporale del suo esercizio   Margherita Ramajoli  </vt:lpstr>
      <vt:lpstr>La disciplina dell’annullamento d’ufficio è data da un insieme di disposizioni normative espresse e di regole giurisprudenziali  La configurazione dell’istituto è caratterizzata da spinte contrapposte:  il legislatore tende sempre più a fissare limiti al potere d’annullamento d’ufficio  alcuni orientamenti giurisprudenziali forniscono una lettura riduttiva dei limiti normativi      </vt:lpstr>
      <vt:lpstr>La mappatura degli interessi in gioco</vt:lpstr>
      <vt:lpstr>     Limiti di applicazione dell’annullamento d’ufficio    Limiti di applicazione dell’istituto generati dalla preferenza nei confronti di un altro istituto di autotutela, e cioè la convalida  Limiti di applicazione del modello generale tracciato dall’art. 21 novies della legge n. 241 del 1990, generati dalla preferenza nei confronti di altri modelli di carattere speciale </vt:lpstr>
      <vt:lpstr>Principi di economicità, di conservazione dei valori giuridici e di tutela dell’affidamento    CONVALIDA: Art. 21 novies, comma 2, legge n. 241/1990: è fatta salva la possibilità di convalida del provvedimento annullabile, se sussistono ragioni d’interesse pubblico e purché si rispetti un termine ragionevole  ANNULLAMENTO PARZIALE: Cons.Stato, sez. IV, n. 5277/2018   </vt:lpstr>
      <vt:lpstr>       Modelli speciali di annullamento amministrativo    Art. 138 T.U. enti locali (Corte cost., n. 229/1989) Art. 39 TU in materia edilizia   TAR LAZIO, sez. II, ROMA, n. 1695/2018; Cons. Stato, sez. V, n. 2119/2019 </vt:lpstr>
      <vt:lpstr>              Modello generale di annullamento amministrativo          (art. 21 novies, legge n. 241/1990)    Tre distinte regole dal punto di vista temporale   1) la previsione di un termine elastico secondo il canone di ragionevolezza per l’esercizio del potere d’annullamento d’ufficio valevole in via generale (comma 1)  2) la previsione di un termine rigido di 12 mesi valevole per i soli provvedimenti autorizzativi e attributivi di vantaggi economici (comma 1)  3) la riespansione del termine ragionevole anche per tali provvedimenti in specifiche ipotesi, tassativamente previste (comma 2 bis)   </vt:lpstr>
      <vt:lpstr>Prima ipotesi (termine elastico)</vt:lpstr>
      <vt:lpstr>Prima ipotesi (termine elastico)</vt:lpstr>
      <vt:lpstr>Seconda ipotesi (termine rigido)</vt:lpstr>
      <vt:lpstr>Seconda ipotesi (termine rigido)</vt:lpstr>
      <vt:lpstr>Terza ipotesi (termine elastico)</vt:lpstr>
      <vt:lpstr>Terza ipotesi (termine elastico)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Margherita Maria Ramajoli</dc:creator>
  <cp:lastModifiedBy>Margherita Maria Ramajoli</cp:lastModifiedBy>
  <cp:revision>7</cp:revision>
  <dcterms:created xsi:type="dcterms:W3CDTF">2025-03-05T11:44:28Z</dcterms:created>
  <dcterms:modified xsi:type="dcterms:W3CDTF">2025-03-05T20:37:41Z</dcterms:modified>
</cp:coreProperties>
</file>