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8" r:id="rId2"/>
    <p:sldId id="1939" r:id="rId3"/>
    <p:sldId id="1821" r:id="rId4"/>
    <p:sldId id="1941" r:id="rId5"/>
    <p:sldId id="1940" r:id="rId6"/>
    <p:sldId id="1942" r:id="rId7"/>
    <p:sldId id="1943" r:id="rId8"/>
    <p:sldId id="1944" r:id="rId9"/>
    <p:sldId id="1948" r:id="rId10"/>
    <p:sldId id="1946" r:id="rId11"/>
    <p:sldId id="1947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47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>
      <p:cViewPr varScale="1">
        <p:scale>
          <a:sx n="83" d="100"/>
          <a:sy n="83" d="100"/>
        </p:scale>
        <p:origin x="13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6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E26E9-AEEC-495E-AC09-4AC8ED39767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0222B-6DA1-4175-B222-2A593654D5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297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23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802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4239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pertina testo - Bian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765" y="1672314"/>
            <a:ext cx="8392496" cy="438582"/>
          </a:xfrm>
        </p:spPr>
        <p:txBody>
          <a:bodyPr lIns="0" tIns="0" rIns="0" bIns="0" anchor="t" anchorCtr="0">
            <a:spAutoFit/>
          </a:bodyPr>
          <a:lstStyle>
            <a:lvl1pPr algn="l">
              <a:defRPr sz="285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696" y="2243181"/>
            <a:ext cx="8392496" cy="877163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2850">
                <a:solidFill>
                  <a:srgbClr val="003A70"/>
                </a:solidFill>
                <a:latin typeface="Luiss Sans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1704" y="3891534"/>
            <a:ext cx="4174435" cy="547200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165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5 marzo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397565" y="6138000"/>
            <a:ext cx="8348870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795131" y="6138000"/>
            <a:ext cx="7553739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6632" y="5066132"/>
            <a:ext cx="2442857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7669" y="795858"/>
            <a:ext cx="5167313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15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395268" y="500699"/>
            <a:ext cx="4164806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15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22074141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836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05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2605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537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365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3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34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133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532BA-3E0E-4FB8-9FE6-EA7B9B5D1FD7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EDF01-61C1-4CD6-AEF1-4838E3F640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539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>
            <a:extLst>
              <a:ext uri="{FF2B5EF4-FFF2-40B4-BE49-F238E27FC236}">
                <a16:creationId xmlns:a16="http://schemas.microsoft.com/office/drawing/2014/main" id="{07B17CF2-442B-DB46-8CDE-F9F11AA52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704" y="1520825"/>
            <a:ext cx="8392496" cy="738664"/>
          </a:xfrm>
        </p:spPr>
        <p:txBody>
          <a:bodyPr/>
          <a:lstStyle/>
          <a:p>
            <a:r>
              <a:rPr lang="it-IT" sz="2400" b="0" dirty="0"/>
              <a:t>Prof. Bernardo Giorgio Mattarella</a:t>
            </a:r>
            <a:br>
              <a:rPr lang="it-IT" sz="2400" b="0" dirty="0"/>
            </a:br>
            <a:r>
              <a:rPr lang="it-IT" sz="2400" b="0" dirty="0"/>
              <a:t>bmattarella@luiss.it</a:t>
            </a:r>
          </a:p>
        </p:txBody>
      </p:sp>
      <p:sp>
        <p:nvSpPr>
          <p:cNvPr id="13" name="Sottotitolo 12">
            <a:extLst>
              <a:ext uri="{FF2B5EF4-FFF2-40B4-BE49-F238E27FC236}">
                <a16:creationId xmlns:a16="http://schemas.microsoft.com/office/drawing/2014/main" id="{4045F4FA-6ED4-9E4E-92D1-83B58EEBD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891" y="2600638"/>
            <a:ext cx="8392496" cy="1231106"/>
          </a:xfrm>
        </p:spPr>
        <p:txBody>
          <a:bodyPr/>
          <a:lstStyle/>
          <a:p>
            <a:pPr algn="ctr"/>
            <a:r>
              <a:rPr lang="it-IT" sz="4000" b="1" dirty="0"/>
              <a:t>Autotutela amministrativa, princìpi generali, tutela dell’affidamento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B0C88-B3C8-7347-83E8-516872AF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1704" y="4149080"/>
            <a:ext cx="4174435" cy="547200"/>
          </a:xfrm>
        </p:spPr>
        <p:txBody>
          <a:bodyPr/>
          <a:lstStyle/>
          <a:p>
            <a:r>
              <a:rPr lang="it-IT" dirty="0"/>
              <a:t>Roma, Consiglio di Stato, 6 marzo 2025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B313C7-E88B-A041-82F9-0207DAD412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/>
              <a:t>Libera Università Internazionale </a:t>
            </a:r>
          </a:p>
          <a:p>
            <a:r>
              <a:rPr lang="it-IT" dirty="0"/>
              <a:t>degli Studi Sociali Guido </a:t>
            </a:r>
            <a:r>
              <a:rPr lang="it-IT" dirty="0" err="1"/>
              <a:t>Carli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447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EDC04-CA08-E097-87D7-C29C04FAD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9D7153-B885-B939-CD76-B6B3B4CB8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884396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6. Fonti ed effetti dell’affidamento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D59715-9236-E6A4-8F59-C5A99620F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980728"/>
            <a:ext cx="9144001" cy="5440962"/>
          </a:xfrm>
        </p:spPr>
        <p:txBody>
          <a:bodyPr>
            <a:normAutofit fontScale="700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Fondamento dell’affidamento: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Non qualsiasi relazione tra p.a. e privato</a:t>
            </a:r>
            <a:endParaRPr lang="it-IT" altLang="it-IT" sz="4700" i="1" dirty="0"/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Esigenza di differenziazione &gt; «soglie»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Normalmente un beneficio specifico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Comportamenti rilevanti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Atti giuridici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Comportamenti giuridicamente significativi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Comportamenti giuridicamente non significativi?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1DFEAE3-70D9-00CB-A26F-DA438847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B7BE447-0B77-E344-A326-A6110B7C3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10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1C73771-1AC3-67B7-C174-2177EEC5E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4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12512-CC3D-8014-B229-A02538355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E56C5C-FDEE-7742-CB38-953E3053A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679017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6. Fonti ed effetti dell’affidamento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2D89F1-B586-7E01-594B-65F1E6D90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64704"/>
            <a:ext cx="9144001" cy="5760640"/>
          </a:xfrm>
        </p:spPr>
        <p:txBody>
          <a:bodyPr>
            <a:normAutofit fontScale="550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Possibili effetti dell’affidamento: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Esaurimento del potere</a:t>
            </a:r>
            <a:endParaRPr lang="it-IT" altLang="it-IT" sz="4700" i="1" dirty="0"/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 err="1"/>
              <a:t>Riesercizio</a:t>
            </a:r>
            <a:r>
              <a:rPr lang="it-IT" altLang="it-IT" sz="4700" dirty="0"/>
              <a:t> del potere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Indennizzo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La tecnica dominante: il </a:t>
            </a:r>
            <a:r>
              <a:rPr lang="it-IT" altLang="it-IT" sz="5100" dirty="0" err="1"/>
              <a:t>riesercizio</a:t>
            </a:r>
            <a:r>
              <a:rPr lang="it-IT" altLang="it-IT" sz="5100" dirty="0"/>
              <a:t> del potere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Con adeguata ponderazione dell’interesse privato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Gli altri princìpi: ragionevolezza, proporzionalità ecc.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Diritto o interesse legittimo?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600" dirty="0"/>
              <a:t>Tutela complessivamente limitata &gt; critiche della dottrina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Buona fede oggettiva e soggettiva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Il frequente difetto di entrambe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E i dilemmi del giudice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6FBE539-1944-8C7D-4A25-EC6A072C8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F4C27A-E2F6-8044-F3B6-08AAE00D6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11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E90494F-1C0E-130E-A10E-7EC8D6A05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99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A87D6-8CCA-8A62-7092-42D43F267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9FB8A8-3DE6-DC76-8A8D-2EF097D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961487"/>
          </a:xfrm>
        </p:spPr>
        <p:txBody>
          <a:bodyPr>
            <a:normAutofit/>
          </a:bodyPr>
          <a:lstStyle/>
          <a:p>
            <a:pPr algn="ctr"/>
            <a:r>
              <a:rPr lang="it-IT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Sommario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30B2D6-8712-6CFE-E05A-B20DA8841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altLang="it-IT" sz="3300" dirty="0"/>
              <a:t>Nozione e ambito dell’autotutela amministrativa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sz="3300" dirty="0"/>
              <a:t>L’autotutela: obbligo o privilegio?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sz="3300" dirty="0"/>
              <a:t>Un principio neutro: il principio di legalità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sz="3300" dirty="0"/>
              <a:t>Un principio alleato: la separazione dei poteri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sz="3300" dirty="0"/>
              <a:t>Un principio oppositore: la tutela dell’affidamento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sz="3300" dirty="0"/>
              <a:t>Fonti ed effetti dell’affidamento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6371C1-EA62-3CCA-440F-7CB0EA8BF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E7E4-BA05-359B-7F69-92A67AC3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2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CE1556E-FE14-BED7-D49E-CA4ECBC91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36200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CD8E14-2FFF-4C71-A262-A2C694AD0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884396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1. Nozione e ambito dell’autotutela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A8EBEB6-FCB0-4405-A2FB-7A79A8CA5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8920AF8-6188-470B-A5E7-06343A7E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3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9151ADA-2159-41FD-A946-9223BE411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D006C62F-8802-1E52-3620-0FEF8F8FE957}"/>
              </a:ext>
            </a:extLst>
          </p:cNvPr>
          <p:cNvSpPr txBox="1"/>
          <p:nvPr/>
        </p:nvSpPr>
        <p:spPr>
          <a:xfrm>
            <a:off x="179514" y="948841"/>
            <a:ext cx="4248471" cy="48320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t-IT" sz="2800" dirty="0"/>
              <a:t>F. Benvenuti (1959):</a:t>
            </a:r>
            <a:r>
              <a:rPr lang="it-IT" altLang="it-IT" sz="2800" dirty="0"/>
              <a:t> «quella parte di attività amministrativa con la quale la stessa pubblica amministrazione provvede a risolvere i conflitti, potenziali o attuali, insorgenti con gli altri soggetti, in relazione ai suoi provvedimenti od alle sue pretese</a:t>
            </a:r>
            <a:r>
              <a:rPr lang="it-IT" sz="2800" dirty="0"/>
              <a:t>»</a:t>
            </a:r>
            <a:endParaRPr lang="it-IT" altLang="it-IT" sz="28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F078170-A32D-0432-32FA-71E6F487E1F0}"/>
              </a:ext>
            </a:extLst>
          </p:cNvPr>
          <p:cNvSpPr txBox="1"/>
          <p:nvPr/>
        </p:nvSpPr>
        <p:spPr>
          <a:xfrm>
            <a:off x="4716016" y="948841"/>
            <a:ext cx="4248471" cy="52629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t-IT" sz="2800" dirty="0"/>
              <a:t>M.S. Giannini (1970):</a:t>
            </a:r>
            <a:r>
              <a:rPr lang="it-IT" altLang="it-IT" sz="2800" dirty="0"/>
              <a:t> «Sembra quindi sia più esatta la spiegazione […] che l’autotutela attenga ai procedimenti di esecuzione del provvedimento, [più precisamente a realizzare l’interesse pubblico quale definito da un provvedimento, contro coloro che vi si oppongono di fatto</a:t>
            </a:r>
            <a:r>
              <a:rPr lang="it-IT" sz="2800" dirty="0"/>
              <a:t>»</a:t>
            </a:r>
            <a:endParaRPr lang="it-IT" altLang="it-IT" sz="2800" dirty="0"/>
          </a:p>
        </p:txBody>
      </p:sp>
    </p:spTree>
    <p:extLst>
      <p:ext uri="{BB962C8B-B14F-4D97-AF65-F5344CB8AC3E}">
        <p14:creationId xmlns:p14="http://schemas.microsoft.com/office/powerpoint/2010/main" val="205318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uiExpand="1" build="allAtOnce" animBg="1"/>
      <p:bldP spid="8" grpId="1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AD43B-1D20-E185-1A16-0B8E24AEB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63E4B4-9FE2-5EF6-E44B-89BBC4FDF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884396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1. Nozione e ambito dell’autotutela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0FDAAD-614A-2722-2B55-F419526E4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124744"/>
            <a:ext cx="9144001" cy="5040560"/>
          </a:xfrm>
        </p:spPr>
        <p:txBody>
          <a:bodyPr>
            <a:normAutofit fontScale="550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800" dirty="0"/>
              <a:t>Le altre autotutele</a:t>
            </a:r>
          </a:p>
          <a:p>
            <a:pPr marL="898525" lvl="1" indent="-498475">
              <a:spcAft>
                <a:spcPts val="600"/>
              </a:spcAft>
            </a:pPr>
            <a:r>
              <a:rPr lang="it-IT" altLang="it-IT" sz="4700" dirty="0"/>
              <a:t>Autotutela privata</a:t>
            </a:r>
          </a:p>
          <a:p>
            <a:pPr marL="898525" lvl="1" indent="-498475">
              <a:spcAft>
                <a:spcPts val="600"/>
              </a:spcAft>
            </a:pPr>
            <a:r>
              <a:rPr lang="it-IT" altLang="it-IT" sz="4700" dirty="0"/>
              <a:t>Autotutela sindacale</a:t>
            </a:r>
          </a:p>
          <a:p>
            <a:pPr marL="898525" lvl="1" indent="-498475">
              <a:spcAft>
                <a:spcPts val="600"/>
              </a:spcAft>
            </a:pPr>
            <a:r>
              <a:rPr lang="it-IT" altLang="it-IT" sz="4700" dirty="0"/>
              <a:t>Autodichia</a:t>
            </a:r>
          </a:p>
          <a:p>
            <a:pPr marL="898525" lvl="1" indent="-498475">
              <a:spcAft>
                <a:spcPts val="600"/>
              </a:spcAft>
            </a:pPr>
            <a:r>
              <a:rPr lang="it-IT" altLang="it-IT" sz="4700" dirty="0"/>
              <a:t>Autotutela nel diritto internazionale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800" dirty="0"/>
              <a:t>Elemento costante: rapporto con la giurisdizione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Sostituzione del giudice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O inversione dell’onere di agire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800" dirty="0"/>
              <a:t>Dimensione giuridica e dimensione fattuale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800" dirty="0"/>
              <a:t>Applicazione del diritto o privilegio?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3C9448B-B017-FFFE-A23C-6AFE82CC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B480293-487B-6E65-882C-B9323A56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4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89C04D2-34FA-6D98-EBA7-D67885DD1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99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771F-D0BE-7DA3-2A8A-AA9A06907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283B0F-A141-E82B-CDA6-9EA984FC4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884396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1. Nozione e ambito dell’autotutela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E6A946-FA2D-789F-8F0C-A724A24B3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980728"/>
            <a:ext cx="9144001" cy="5440962"/>
          </a:xfrm>
        </p:spPr>
        <p:txBody>
          <a:bodyPr>
            <a:normAutofit fontScale="625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L’autotutela esecutiva e i suoi limiti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L’autotutela decisoria e l’inesauribilità del potere</a:t>
            </a:r>
          </a:p>
          <a:p>
            <a:pPr marL="714375" lvl="1" indent="-314325">
              <a:spcAft>
                <a:spcPts val="600"/>
              </a:spcAft>
            </a:pPr>
            <a:r>
              <a:rPr lang="it-IT" altLang="it-IT" sz="4700" dirty="0"/>
              <a:t>L’autotutela della </a:t>
            </a:r>
            <a:r>
              <a:rPr lang="it-IT" altLang="it-IT" sz="4700" i="1" dirty="0" err="1"/>
              <a:t>rulemaking</a:t>
            </a:r>
            <a:endParaRPr lang="it-IT" altLang="it-IT" sz="4700" i="1" dirty="0"/>
          </a:p>
          <a:p>
            <a:pPr marL="714375" lvl="1" indent="-314325">
              <a:spcAft>
                <a:spcPts val="600"/>
              </a:spcAft>
            </a:pPr>
            <a:r>
              <a:rPr lang="it-IT" altLang="it-IT" sz="4700" dirty="0"/>
              <a:t>La non autotutela dell’</a:t>
            </a:r>
            <a:r>
              <a:rPr lang="it-IT" altLang="it-IT" sz="4700" i="1" dirty="0" err="1"/>
              <a:t>adjudication</a:t>
            </a:r>
            <a:endParaRPr lang="it-IT" altLang="it-IT" sz="4700" dirty="0"/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L’autotutela delle funzioni private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L’annullamento d’ufficio come atto di autotutela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Gli altri provvedimenti di secondo grado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Il problema della revoca</a:t>
            </a:r>
          </a:p>
          <a:p>
            <a:pPr marL="668338" lvl="1" indent="-268288">
              <a:spcAft>
                <a:spcPts val="600"/>
              </a:spcAft>
            </a:pPr>
            <a:r>
              <a:rPr lang="it-IT" altLang="it-IT" sz="4700" dirty="0"/>
              <a:t>La revoca di atti consensuali</a:t>
            </a:r>
          </a:p>
          <a:p>
            <a:pPr marL="668338" lvl="1" indent="-268288">
              <a:spcAft>
                <a:spcPts val="600"/>
              </a:spcAft>
            </a:pPr>
            <a:r>
              <a:rPr lang="it-IT" altLang="it-IT" sz="4700" dirty="0"/>
              <a:t>La revoca retroattiva di atti istantanei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DEEB6EE-9483-F499-88F5-C39942CF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427CB66-5DBE-236E-9F6E-FDE4DE13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5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ADA78BF-F04D-BAB2-3138-609D5B8CC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3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2192F-DED1-C989-4236-D2B6D79E7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4FEA8-15D8-ECE4-483F-4727B99F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668372"/>
          </a:xfrm>
        </p:spPr>
        <p:txBody>
          <a:bodyPr>
            <a:normAutofit fontScale="90000"/>
          </a:bodyPr>
          <a:lstStyle/>
          <a:p>
            <a:pPr algn="ctr"/>
            <a:r>
              <a:rPr lang="it-IT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2. L’autotutela: obbligo o privilegio?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6CF891-BDDA-FA75-FE0E-18CEEAAC7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64704"/>
            <a:ext cx="9144001" cy="5685080"/>
          </a:xfrm>
        </p:spPr>
        <p:txBody>
          <a:bodyPr>
            <a:normAutofit fontScale="550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L’obbligo: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La natura doverosa dell’annullamento d’ufficio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L’interesse alla legalità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I ricorsi amministrativi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Il privilegio: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La discrezionalità dell’annullamento d’ufficio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Il peso dell’interesse pubblico specifico (es. finanziario)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I tempi lunghi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Il potere amministrativo come (blanda) manifestazione di autotutela</a:t>
            </a:r>
          </a:p>
          <a:p>
            <a:pPr marL="668338" lvl="1" indent="-268288">
              <a:spcAft>
                <a:spcPts val="600"/>
              </a:spcAft>
            </a:pPr>
            <a:r>
              <a:rPr lang="it-IT" altLang="it-IT" sz="4700" dirty="0"/>
              <a:t>L’amministrazione come esecuzione di legge</a:t>
            </a:r>
          </a:p>
          <a:p>
            <a:pPr marL="668338" lvl="1" indent="-268288">
              <a:spcAft>
                <a:spcPts val="600"/>
              </a:spcAft>
            </a:pPr>
            <a:r>
              <a:rPr lang="it-IT" altLang="it-IT" sz="4700" dirty="0"/>
              <a:t>L’inversione dell’onere di agire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E7523B-14E3-76FB-5170-83E181802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5BA32DF-72B8-D756-9D74-1A5136F2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6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6922C4B-8FBB-37BE-34E5-0050223AD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36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ED353-0C52-73A4-4752-E2DE6719A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73EBE-38E1-5AD2-6F25-C77938CFD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316444"/>
          </a:xfrm>
        </p:spPr>
        <p:txBody>
          <a:bodyPr>
            <a:noAutofit/>
          </a:bodyPr>
          <a:lstStyle/>
          <a:p>
            <a:pPr algn="ctr"/>
            <a: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3. Un principio neutro:</a:t>
            </a:r>
            <a:b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</a:br>
            <a: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il principio di legalità</a:t>
            </a:r>
            <a:endParaRPr lang="it-IT" sz="4000" u="sng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990474-0821-7300-DB44-55D51FBE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217052"/>
            <a:ext cx="9144001" cy="5308292"/>
          </a:xfrm>
        </p:spPr>
        <p:txBody>
          <a:bodyPr>
            <a:normAutofit fontScale="550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Fondamento e limite dell’autotutela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Fondamento: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L’amministrazione come esecuzione di legge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La «pienezza della competenza»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L’annullamento d’ufficio come rimedio all’illegalità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La legalità europea e l’autotutela doverosa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Limite: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Esigenza di bilanciamento del privilegio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Controllo giurisdizionale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Regole sostanziali e procedurali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I limiti della giurisprudenza Ue e </a:t>
            </a:r>
            <a:r>
              <a:rPr lang="it-IT" altLang="it-IT" sz="4700" dirty="0" err="1"/>
              <a:t>Cedu</a:t>
            </a:r>
            <a:endParaRPr lang="it-IT" altLang="it-IT" sz="47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10209D0-510D-8B3B-18E2-DDCA88C3B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3C936DC-8284-87D1-1632-73830D6D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7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DE23E0F-6DE4-53BF-1451-B04C1E083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0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DAB4A-8BAB-F8AB-9326-0392B957F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2E3B24-0D99-EF83-B421-CC1BE604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1100420"/>
          </a:xfrm>
        </p:spPr>
        <p:txBody>
          <a:bodyPr>
            <a:noAutofit/>
          </a:bodyPr>
          <a:lstStyle/>
          <a:p>
            <a:pPr algn="ctr"/>
            <a: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4. Un principio alleato:</a:t>
            </a:r>
            <a:b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</a:br>
            <a: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la separazione dei poteri</a:t>
            </a:r>
            <a:endParaRPr lang="it-IT" sz="3600" u="sng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29E1A4-D309-61C3-3B05-C60FD6EBA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340768"/>
            <a:ext cx="9144001" cy="5080922"/>
          </a:xfrm>
        </p:spPr>
        <p:txBody>
          <a:bodyPr>
            <a:normAutofit fontScale="625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Il parallelismo tra giudice e amministrazione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I limiti ai poteri del giudice (ordinario)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Il potere di annullamento dell’amministrazione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E il suo trasferimento al </a:t>
            </a:r>
            <a:r>
              <a:rPr lang="it-IT" altLang="it-IT" sz="4700" dirty="0" err="1"/>
              <a:t>g.a</a:t>
            </a:r>
            <a:r>
              <a:rPr lang="it-IT" altLang="it-IT" sz="4700" dirty="0"/>
              <a:t>.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La «pienezza della competenza»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100" dirty="0"/>
              <a:t>L’annullamento d’ufficio come potere discrezionale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L’insindacabilità della valutazione di merito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700" dirty="0"/>
              <a:t>La situazione giuridica del privato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182A185-F03A-037E-DD28-CEE29ADAA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BD7DAA6-BDFB-95D4-8463-A9ED97626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8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F69FA17-028B-CD63-A636-B200D5087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24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E918F-F64A-8914-5879-5538759CA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871145-C9B5-0826-E0EB-718AA0382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24"/>
            <a:ext cx="9144000" cy="1100420"/>
          </a:xfrm>
        </p:spPr>
        <p:txBody>
          <a:bodyPr>
            <a:noAutofit/>
          </a:bodyPr>
          <a:lstStyle/>
          <a:p>
            <a:pPr algn="ctr"/>
            <a: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5. Un principio oppositore:</a:t>
            </a:r>
            <a:b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</a:br>
            <a:r>
              <a:rPr lang="it-IT" altLang="it-IT" sz="4000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la tutela dell’affidamento</a:t>
            </a:r>
            <a:endParaRPr lang="it-IT" sz="3600" u="sng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1146E4-5D86-6F71-B029-B1920D7EE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340768"/>
            <a:ext cx="9144001" cy="5080922"/>
          </a:xfrm>
        </p:spPr>
        <p:txBody>
          <a:bodyPr>
            <a:normAutofit fontScale="62500" lnSpcReduction="20000"/>
          </a:bodyPr>
          <a:lstStyle/>
          <a:p>
            <a:pPr marL="268288" indent="-268288">
              <a:spcAft>
                <a:spcPts val="600"/>
              </a:spcAft>
            </a:pPr>
            <a:r>
              <a:rPr lang="it-IT" altLang="it-IT" sz="5400" dirty="0"/>
              <a:t>L’emersione nella scienza giuridica e nella giurisprudenza</a:t>
            </a:r>
            <a:endParaRPr lang="it-IT" altLang="it-IT" sz="5100" dirty="0"/>
          </a:p>
          <a:p>
            <a:pPr marL="268288" indent="-268288">
              <a:spcAft>
                <a:spcPts val="600"/>
              </a:spcAft>
            </a:pPr>
            <a:r>
              <a:rPr lang="it-IT" altLang="it-IT" sz="5400" dirty="0"/>
              <a:t>L’assorbimento di altre questioni</a:t>
            </a:r>
            <a:endParaRPr lang="it-IT" altLang="it-IT" sz="5100" dirty="0"/>
          </a:p>
          <a:p>
            <a:pPr marL="806450" lvl="1" indent="-406400">
              <a:spcAft>
                <a:spcPts val="600"/>
              </a:spcAft>
            </a:pPr>
            <a:r>
              <a:rPr lang="it-IT" altLang="it-IT" sz="4800" dirty="0"/>
              <a:t>I «diritti quesiti»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800" dirty="0"/>
              <a:t>La retroattività</a:t>
            </a:r>
          </a:p>
          <a:p>
            <a:pPr marL="806450" lvl="1" indent="-406400">
              <a:spcAft>
                <a:spcPts val="600"/>
              </a:spcAft>
            </a:pPr>
            <a:r>
              <a:rPr lang="it-IT" altLang="it-IT" sz="4800" dirty="0"/>
              <a:t>L’interesse oppositivo all’annullamento d’ufficio</a:t>
            </a:r>
            <a:endParaRPr lang="it-IT" altLang="it-IT" sz="4700" dirty="0"/>
          </a:p>
          <a:p>
            <a:pPr marL="268288" indent="-268288">
              <a:spcAft>
                <a:spcPts val="600"/>
              </a:spcAft>
            </a:pPr>
            <a:r>
              <a:rPr lang="it-IT" altLang="it-IT" sz="5400" dirty="0"/>
              <a:t>Certezza o buona fede?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400" dirty="0"/>
              <a:t>L’affidamento nel diritto privato</a:t>
            </a:r>
          </a:p>
          <a:p>
            <a:pPr marL="268288" indent="-268288">
              <a:spcAft>
                <a:spcPts val="600"/>
              </a:spcAft>
            </a:pPr>
            <a:r>
              <a:rPr lang="it-IT" altLang="it-IT" sz="5400" dirty="0"/>
              <a:t>L’affidamento nella giurisprudenza costituzionale</a:t>
            </a:r>
            <a:endParaRPr lang="it-IT" altLang="it-IT" sz="51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37E49A-7118-A121-ED78-B5F64B52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85908" y="6449785"/>
            <a:ext cx="2458092" cy="397669"/>
          </a:xfrm>
        </p:spPr>
        <p:txBody>
          <a:bodyPr/>
          <a:lstStyle/>
          <a:p>
            <a:r>
              <a:rPr lang="it-IT" sz="1350" b="1" dirty="0">
                <a:solidFill>
                  <a:schemeClr val="accent5"/>
                </a:solidFill>
              </a:rPr>
              <a:t>Prof. B.G. Mattarella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33F1DB-B78F-D2C1-85A7-65BA0372A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12863"/>
            <a:ext cx="2057400" cy="273844"/>
          </a:xfrm>
        </p:spPr>
        <p:txBody>
          <a:bodyPr/>
          <a:lstStyle/>
          <a:p>
            <a:pPr algn="ctr"/>
            <a:fld id="{77F46C3B-D7C6-4557-A686-FBE9373D9892}" type="slidenum">
              <a:rPr lang="it-IT" sz="1350"/>
              <a:pPr algn="ctr"/>
              <a:t>9</a:t>
            </a:fld>
            <a:endParaRPr lang="it-IT" sz="135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C3CC85B-FEF0-2956-4C9A-88C9D0766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1690"/>
            <a:ext cx="2610464" cy="43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4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688</Words>
  <Application>Microsoft Office PowerPoint</Application>
  <PresentationFormat>Presentazione su schermo (4:3)</PresentationFormat>
  <Paragraphs>121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Arial Rounded MT Bold</vt:lpstr>
      <vt:lpstr>Calibri</vt:lpstr>
      <vt:lpstr>Luiss Sans</vt:lpstr>
      <vt:lpstr>Luiss type</vt:lpstr>
      <vt:lpstr>Tema di Office</vt:lpstr>
      <vt:lpstr>Prof. Bernardo Giorgio Mattarella bmattarella@luiss.it</vt:lpstr>
      <vt:lpstr>Sommario</vt:lpstr>
      <vt:lpstr>1. Nozione e ambito dell’autotutela</vt:lpstr>
      <vt:lpstr>1. Nozione e ambito dell’autotutela</vt:lpstr>
      <vt:lpstr>1. Nozione e ambito dell’autotutela</vt:lpstr>
      <vt:lpstr>2. L’autotutela: obbligo o privilegio?</vt:lpstr>
      <vt:lpstr>3. Un principio neutro: il principio di legalità</vt:lpstr>
      <vt:lpstr>4. Un principio alleato: la separazione dei poteri</vt:lpstr>
      <vt:lpstr>5. Un principio oppositore: la tutela dell’affidamento</vt:lpstr>
      <vt:lpstr>6. Fonti ed effetti dell’affidamento</vt:lpstr>
      <vt:lpstr>6. Fonti ed effetti dell’affidamento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amministrativo II  A.A. 2018/2019</dc:title>
  <dc:creator>Bernardo Giorgio Mattarella</dc:creator>
  <cp:lastModifiedBy>Bernardo Giorgio Mattarella</cp:lastModifiedBy>
  <cp:revision>656</cp:revision>
  <dcterms:created xsi:type="dcterms:W3CDTF">2018-09-10T15:28:26Z</dcterms:created>
  <dcterms:modified xsi:type="dcterms:W3CDTF">2025-03-05T22:43:43Z</dcterms:modified>
</cp:coreProperties>
</file>