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BB6C-F657-484F-AE2F-5D452E2AEC2D}" type="datetimeFigureOut">
              <a:rPr lang="it-IT" smtClean="0"/>
              <a:t>06/03/2025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1763-ED3E-4992-B132-060A02CC8E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78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BB6C-F657-484F-AE2F-5D452E2AEC2D}" type="datetimeFigureOut">
              <a:rPr lang="it-IT" smtClean="0"/>
              <a:t>06/03/2025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1763-ED3E-4992-B132-060A02CC8E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390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BB6C-F657-484F-AE2F-5D452E2AEC2D}" type="datetimeFigureOut">
              <a:rPr lang="it-IT" smtClean="0"/>
              <a:t>06/03/2025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1763-ED3E-4992-B132-060A02CC8E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890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BB6C-F657-484F-AE2F-5D452E2AEC2D}" type="datetimeFigureOut">
              <a:rPr lang="it-IT" smtClean="0"/>
              <a:t>06/03/2025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1763-ED3E-4992-B132-060A02CC8E92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2305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BB6C-F657-484F-AE2F-5D452E2AEC2D}" type="datetimeFigureOut">
              <a:rPr lang="it-IT" smtClean="0"/>
              <a:t>06/03/2025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1763-ED3E-4992-B132-060A02CC8E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286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BB6C-F657-484F-AE2F-5D452E2AEC2D}" type="datetimeFigureOut">
              <a:rPr lang="it-IT" smtClean="0"/>
              <a:t>06/03/2025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1763-ED3E-4992-B132-060A02CC8E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941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BB6C-F657-484F-AE2F-5D452E2AEC2D}" type="datetimeFigureOut">
              <a:rPr lang="it-IT" smtClean="0"/>
              <a:t>06/03/2025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1763-ED3E-4992-B132-060A02CC8E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36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BB6C-F657-484F-AE2F-5D452E2AEC2D}" type="datetimeFigureOut">
              <a:rPr lang="it-IT" smtClean="0"/>
              <a:t>06/03/2025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1763-ED3E-4992-B132-060A02CC8E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592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BB6C-F657-484F-AE2F-5D452E2AEC2D}" type="datetimeFigureOut">
              <a:rPr lang="it-IT" smtClean="0"/>
              <a:t>06/03/2025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1763-ED3E-4992-B132-060A02CC8E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599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BB6C-F657-484F-AE2F-5D452E2AEC2D}" type="datetimeFigureOut">
              <a:rPr lang="it-IT" smtClean="0"/>
              <a:t>06/03/2025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1763-ED3E-4992-B132-060A02CC8E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59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BB6C-F657-484F-AE2F-5D452E2AEC2D}" type="datetimeFigureOut">
              <a:rPr lang="it-IT" smtClean="0"/>
              <a:t>06/03/2025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1763-ED3E-4992-B132-060A02CC8E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741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BB6C-F657-484F-AE2F-5D452E2AEC2D}" type="datetimeFigureOut">
              <a:rPr lang="it-IT" smtClean="0"/>
              <a:t>06/03/2025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1763-ED3E-4992-B132-060A02CC8E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20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BB6C-F657-484F-AE2F-5D452E2AEC2D}" type="datetimeFigureOut">
              <a:rPr lang="it-IT" smtClean="0"/>
              <a:t>06/03/2025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1763-ED3E-4992-B132-060A02CC8E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616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BB6C-F657-484F-AE2F-5D452E2AEC2D}" type="datetimeFigureOut">
              <a:rPr lang="it-IT" smtClean="0"/>
              <a:t>06/03/2025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1763-ED3E-4992-B132-060A02CC8E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49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BB6C-F657-484F-AE2F-5D452E2AEC2D}" type="datetimeFigureOut">
              <a:rPr lang="it-IT" smtClean="0"/>
              <a:t>06/03/2025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1763-ED3E-4992-B132-060A02CC8E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9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BB6C-F657-484F-AE2F-5D452E2AEC2D}" type="datetimeFigureOut">
              <a:rPr lang="it-IT" smtClean="0"/>
              <a:t>06/03/2025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1763-ED3E-4992-B132-060A02CC8E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00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BB6C-F657-484F-AE2F-5D452E2AEC2D}" type="datetimeFigureOut">
              <a:rPr lang="it-IT" smtClean="0"/>
              <a:t>06/03/2025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1763-ED3E-4992-B132-060A02CC8E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852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68BB6C-F657-484F-AE2F-5D452E2AEC2D}" type="datetimeFigureOut">
              <a:rPr lang="it-IT" smtClean="0"/>
              <a:t>06/03/2025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31763-ED3E-4992-B132-060A02CC8E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3710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4" y="85899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4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12650" y="-706582"/>
            <a:ext cx="8825658" cy="3329581"/>
          </a:xfrm>
        </p:spPr>
        <p:txBody>
          <a:bodyPr/>
          <a:lstStyle/>
          <a:p>
            <a:r>
              <a:rPr lang="it-IT" sz="4000" dirty="0" smtClean="0">
                <a:solidFill>
                  <a:srgbClr val="FFC000"/>
                </a:solidFill>
              </a:rPr>
              <a:t>AUTOTUTELA DOVEROSA</a:t>
            </a:r>
            <a:r>
              <a:rPr lang="it-IT" sz="4000" dirty="0">
                <a:solidFill>
                  <a:srgbClr val="FFC000"/>
                </a:solidFill>
              </a:rPr>
              <a:t> </a:t>
            </a:r>
            <a:r>
              <a:rPr lang="it-IT" sz="4000" dirty="0" smtClean="0">
                <a:solidFill>
                  <a:srgbClr val="FFC000"/>
                </a:solidFill>
              </a:rPr>
              <a:t>E NEI CONFRONTI DEL DIRITTO COMUNITARIO </a:t>
            </a:r>
            <a:endParaRPr lang="it-IT" sz="4000" dirty="0">
              <a:solidFill>
                <a:srgbClr val="FFC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630" y="3738288"/>
            <a:ext cx="8825658" cy="1274285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tx2"/>
                </a:solidFill>
              </a:rPr>
              <a:t>Definizione </a:t>
            </a:r>
            <a:r>
              <a:rPr lang="it-IT" sz="3200" dirty="0">
                <a:solidFill>
                  <a:schemeClr val="tx2"/>
                </a:solidFill>
              </a:rPr>
              <a:t>di autotutela </a:t>
            </a:r>
            <a:r>
              <a:rPr lang="it-IT" sz="3200" dirty="0" smtClean="0">
                <a:solidFill>
                  <a:schemeClr val="tx2"/>
                </a:solidFill>
              </a:rPr>
              <a:t>doverosa</a:t>
            </a:r>
            <a:r>
              <a:rPr lang="it-IT" sz="3200" dirty="0">
                <a:solidFill>
                  <a:schemeClr val="tx2"/>
                </a:solidFill>
              </a:rPr>
              <a:t>;</a:t>
            </a:r>
            <a:r>
              <a:rPr lang="it-IT" sz="3200" dirty="0" smtClean="0">
                <a:solidFill>
                  <a:schemeClr val="tx2"/>
                </a:solidFill>
              </a:rPr>
              <a:t> RELATIVO FONDAMENTO TEORICO; classificazione tassonomica:</a:t>
            </a:r>
          </a:p>
          <a:p>
            <a:r>
              <a:rPr lang="it-IT" sz="3200" dirty="0" err="1" smtClean="0">
                <a:solidFill>
                  <a:schemeClr val="tx2"/>
                </a:solidFill>
              </a:rPr>
              <a:t>autodoverosità</a:t>
            </a:r>
            <a:r>
              <a:rPr lang="it-IT" sz="3200" dirty="0" smtClean="0">
                <a:solidFill>
                  <a:schemeClr val="tx2"/>
                </a:solidFill>
              </a:rPr>
              <a:t> </a:t>
            </a:r>
            <a:r>
              <a:rPr lang="it-IT" sz="3200" dirty="0" err="1" smtClean="0">
                <a:solidFill>
                  <a:schemeClr val="tx2"/>
                </a:solidFill>
              </a:rPr>
              <a:t>nell’an</a:t>
            </a:r>
            <a:r>
              <a:rPr lang="it-IT" sz="3200" dirty="0" smtClean="0">
                <a:solidFill>
                  <a:schemeClr val="tx2"/>
                </a:solidFill>
              </a:rPr>
              <a:t>, nel </a:t>
            </a:r>
            <a:r>
              <a:rPr lang="it-IT" sz="3200" dirty="0" err="1" smtClean="0">
                <a:solidFill>
                  <a:schemeClr val="tx2"/>
                </a:solidFill>
              </a:rPr>
              <a:t>quomodo</a:t>
            </a:r>
            <a:r>
              <a:rPr lang="it-IT" sz="3200" dirty="0" smtClean="0">
                <a:solidFill>
                  <a:schemeClr val="tx2"/>
                </a:solidFill>
              </a:rPr>
              <a:t>, nel quid</a:t>
            </a:r>
          </a:p>
        </p:txBody>
      </p:sp>
    </p:spTree>
    <p:extLst>
      <p:ext uri="{BB962C8B-B14F-4D97-AF65-F5344CB8AC3E}">
        <p14:creationId xmlns:p14="http://schemas.microsoft.com/office/powerpoint/2010/main" val="398954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4220" y="303088"/>
            <a:ext cx="9404723" cy="1400530"/>
          </a:xfrm>
        </p:spPr>
        <p:txBody>
          <a:bodyPr/>
          <a:lstStyle/>
          <a:p>
            <a:r>
              <a:rPr lang="it-IT" sz="4000" dirty="0">
                <a:solidFill>
                  <a:srgbClr val="FFC000"/>
                </a:solidFill>
              </a:rPr>
              <a:t>AUTOTUTELA VINCOLATA </a:t>
            </a:r>
            <a:r>
              <a:rPr lang="it-IT" dirty="0" smtClean="0">
                <a:solidFill>
                  <a:srgbClr val="FFC000"/>
                </a:solidFill>
              </a:rPr>
              <a:t>NELL’AN:</a:t>
            </a:r>
            <a:r>
              <a:rPr lang="it-IT" dirty="0">
                <a:solidFill>
                  <a:srgbClr val="FFC000"/>
                </a:solidFill>
              </a:rPr>
              <a:t/>
            </a:r>
            <a:br>
              <a:rPr lang="it-IT" dirty="0">
                <a:solidFill>
                  <a:srgbClr val="FFC000"/>
                </a:solidFill>
              </a:rPr>
            </a:b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3200" dirty="0" smtClean="0"/>
              <a:t>19</a:t>
            </a:r>
            <a:r>
              <a:rPr lang="it-IT" sz="3200" dirty="0"/>
              <a:t>, comma 4, della l. n. 241 del </a:t>
            </a:r>
            <a:r>
              <a:rPr lang="it-IT" sz="3200" dirty="0" smtClean="0"/>
              <a:t>1990 (</a:t>
            </a:r>
            <a:r>
              <a:rPr lang="it-IT" sz="3200" dirty="0" err="1" smtClean="0"/>
              <a:t>Cons</a:t>
            </a:r>
            <a:r>
              <a:rPr lang="it-IT" sz="3200" dirty="0"/>
              <a:t>. Stato Sez. VI, 08 luglio 2021, n. </a:t>
            </a:r>
            <a:r>
              <a:rPr lang="it-IT" sz="3200" dirty="0" smtClean="0"/>
              <a:t>5208)</a:t>
            </a:r>
          </a:p>
          <a:p>
            <a:r>
              <a:rPr lang="it-IT" sz="3200" dirty="0" smtClean="0"/>
              <a:t>Tesi dottrinale che assume la doverosità nell’attivazione dell’autotutela.</a:t>
            </a:r>
          </a:p>
          <a:p>
            <a:r>
              <a:rPr lang="it-IT" sz="3200" dirty="0" smtClean="0"/>
              <a:t>Conferma della tradizionale tesi in ordine alla tendenziale facoltatività nell’attivazione del procedimento di autotutela </a:t>
            </a:r>
            <a:endParaRPr lang="it-IT" sz="3200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3097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 smtClean="0">
                <a:solidFill>
                  <a:srgbClr val="FFC000"/>
                </a:solidFill>
              </a:rPr>
              <a:t>Autotutela vincolata nel </a:t>
            </a:r>
            <a:r>
              <a:rPr lang="it-IT" sz="4400" dirty="0" err="1" smtClean="0">
                <a:solidFill>
                  <a:srgbClr val="FFC000"/>
                </a:solidFill>
              </a:rPr>
              <a:t>quomodo</a:t>
            </a:r>
            <a:r>
              <a:rPr lang="it-IT" sz="4400" dirty="0" smtClean="0"/>
              <a:t>: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200" dirty="0"/>
              <a:t>l’art. 39 del </a:t>
            </a:r>
            <a:r>
              <a:rPr lang="it-IT" sz="3200" dirty="0" err="1"/>
              <a:t>d.P.R.</a:t>
            </a:r>
            <a:r>
              <a:rPr lang="it-IT" sz="3200" dirty="0"/>
              <a:t> n. 380 </a:t>
            </a:r>
            <a:r>
              <a:rPr lang="it-IT" sz="3200" dirty="0" smtClean="0"/>
              <a:t>del 2001;</a:t>
            </a:r>
          </a:p>
          <a:p>
            <a:r>
              <a:rPr lang="it-IT" sz="3200" dirty="0" smtClean="0"/>
              <a:t>21-</a:t>
            </a:r>
            <a:r>
              <a:rPr lang="it-IT" sz="3200" dirty="0"/>
              <a:t> </a:t>
            </a:r>
            <a:r>
              <a:rPr lang="it-IT" sz="3200" i="1" dirty="0" err="1"/>
              <a:t>nonies</a:t>
            </a:r>
            <a:r>
              <a:rPr lang="it-IT" sz="3200" dirty="0"/>
              <a:t>, comma 2 </a:t>
            </a:r>
            <a:r>
              <a:rPr lang="it-IT" sz="3200" i="1" dirty="0" smtClean="0"/>
              <a:t>bis</a:t>
            </a:r>
            <a:r>
              <a:rPr lang="it-IT" sz="3200" dirty="0"/>
              <a:t> </a:t>
            </a:r>
            <a:r>
              <a:rPr lang="it-IT" sz="3200" dirty="0" smtClean="0"/>
              <a:t>(</a:t>
            </a:r>
            <a:r>
              <a:rPr lang="it-IT" sz="3200" dirty="0"/>
              <a:t>Consiglio di Stato , Sez. II, 2 novembre 2023, n.9415</a:t>
            </a:r>
            <a:r>
              <a:rPr lang="it-IT" sz="3200" dirty="0" smtClean="0"/>
              <a:t>)</a:t>
            </a:r>
          </a:p>
          <a:p>
            <a:r>
              <a:rPr lang="it-IT" sz="3200" dirty="0" smtClean="0"/>
              <a:t>art. 138, TUEL; art. 2, comma 3, </a:t>
            </a:r>
            <a:r>
              <a:rPr lang="it-IT" sz="3200" dirty="0" err="1" smtClean="0"/>
              <a:t>lett.p</a:t>
            </a:r>
            <a:r>
              <a:rPr lang="it-IT" sz="3200" dirty="0" smtClean="0"/>
              <a:t>, legge n. 400/88 </a:t>
            </a:r>
            <a:endParaRPr lang="it-IT" sz="32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4385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 smtClean="0">
                <a:solidFill>
                  <a:srgbClr val="FFC000"/>
                </a:solidFill>
              </a:rPr>
              <a:t>AUTOTUTELA VINCOLATA NEL QUID</a:t>
            </a:r>
            <a:br>
              <a:rPr lang="it-IT" sz="4400" dirty="0" smtClean="0">
                <a:solidFill>
                  <a:srgbClr val="FFC000"/>
                </a:solidFill>
              </a:rPr>
            </a:br>
            <a:r>
              <a:rPr lang="it-IT" sz="4400" dirty="0" smtClean="0">
                <a:solidFill>
                  <a:srgbClr val="FFC000"/>
                </a:solidFill>
              </a:rPr>
              <a:t> </a:t>
            </a:r>
            <a:endParaRPr lang="it-IT" sz="4400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sz="3800" dirty="0" smtClean="0"/>
              <a:t>art</a:t>
            </a:r>
            <a:r>
              <a:rPr lang="it-IT" sz="3800" dirty="0"/>
              <a:t>. 6, comma 17 della l. n. 127 del </a:t>
            </a:r>
            <a:r>
              <a:rPr lang="it-IT" sz="3800" dirty="0" smtClean="0"/>
              <a:t>1997 </a:t>
            </a:r>
          </a:p>
          <a:p>
            <a:pPr algn="just"/>
            <a:r>
              <a:rPr lang="it-IT" sz="3800" dirty="0" smtClean="0"/>
              <a:t>art</a:t>
            </a:r>
            <a:r>
              <a:rPr lang="it-IT" sz="3800" dirty="0"/>
              <a:t>. </a:t>
            </a:r>
            <a:r>
              <a:rPr lang="it-IT" sz="3800" dirty="0" smtClean="0"/>
              <a:t>122, comma 2, </a:t>
            </a:r>
            <a:r>
              <a:rPr lang="it-IT" sz="3800" dirty="0" err="1" smtClean="0"/>
              <a:t>lett</a:t>
            </a:r>
            <a:r>
              <a:rPr lang="it-IT" sz="3800" dirty="0" smtClean="0"/>
              <a:t>. a) e b) </a:t>
            </a:r>
            <a:r>
              <a:rPr lang="it-IT" sz="3800" dirty="0"/>
              <a:t>del d.lgs. n. 36 del 2023 </a:t>
            </a:r>
            <a:r>
              <a:rPr lang="it-IT" sz="3800" dirty="0" smtClean="0"/>
              <a:t>(Adunanza Plenaria 2 aprile 2020,n.10 in relazione al previgente codice dei contratti pubblici)</a:t>
            </a:r>
          </a:p>
          <a:p>
            <a:pPr algn="just"/>
            <a:r>
              <a:rPr lang="it-IT" sz="3800" dirty="0" smtClean="0"/>
              <a:t>Art. 94, codice antimafia</a:t>
            </a:r>
          </a:p>
          <a:p>
            <a:pPr algn="just"/>
            <a:r>
              <a:rPr lang="it-IT" sz="3800" dirty="0" smtClean="0"/>
              <a:t>Recupero di aiuti di </a:t>
            </a:r>
            <a:r>
              <a:rPr lang="it-IT" sz="3800" dirty="0"/>
              <a:t>stato </a:t>
            </a:r>
            <a:r>
              <a:rPr lang="it-IT" sz="3800" dirty="0" smtClean="0"/>
              <a:t>illegittimi (Consiglio </a:t>
            </a:r>
            <a:r>
              <a:rPr lang="it-IT" sz="3800" dirty="0"/>
              <a:t>di Stato, Sez. IV, 26 novembre 2024, n. </a:t>
            </a:r>
            <a:r>
              <a:rPr lang="it-IT" sz="3800" dirty="0" smtClean="0"/>
              <a:t>9492)</a:t>
            </a:r>
          </a:p>
          <a:p>
            <a:pPr algn="just"/>
            <a:r>
              <a:rPr lang="it-IT" sz="3800" dirty="0" smtClean="0"/>
              <a:t>Superamento della teorica dell’interesse pubblico in re </a:t>
            </a:r>
            <a:r>
              <a:rPr lang="it-IT" sz="3800" dirty="0" err="1" smtClean="0"/>
              <a:t>ipsa</a:t>
            </a:r>
            <a:r>
              <a:rPr lang="it-IT" sz="3800" dirty="0" smtClean="0"/>
              <a:t>: Adunanza plenaria. 8/2017; Abrogazione dell’art</a:t>
            </a:r>
            <a:r>
              <a:rPr lang="it-IT" sz="3800" dirty="0"/>
              <a:t>. 1, comma 136, della l. n. 311 del </a:t>
            </a:r>
            <a:r>
              <a:rPr lang="it-IT" sz="3800" dirty="0" smtClean="0"/>
              <a:t>2004</a:t>
            </a:r>
            <a:endParaRPr lang="it-IT" sz="3800" dirty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1754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0317" y="-1197627"/>
            <a:ext cx="8825658" cy="3329581"/>
          </a:xfrm>
        </p:spPr>
        <p:txBody>
          <a:bodyPr/>
          <a:lstStyle/>
          <a:p>
            <a:r>
              <a:rPr lang="it-IT" sz="4400" dirty="0" smtClean="0">
                <a:solidFill>
                  <a:srgbClr val="FFC000"/>
                </a:solidFill>
              </a:rPr>
              <a:t>Autotutela e diritto </a:t>
            </a:r>
            <a:r>
              <a:rPr lang="it-IT" sz="4400" dirty="0" err="1" smtClean="0">
                <a:solidFill>
                  <a:srgbClr val="FFC000"/>
                </a:solidFill>
              </a:rPr>
              <a:t>eurounitario</a:t>
            </a:r>
            <a:r>
              <a:rPr lang="it-IT" sz="4400" dirty="0" smtClean="0">
                <a:solidFill>
                  <a:srgbClr val="FFC000"/>
                </a:solidFill>
              </a:rPr>
              <a:t> </a:t>
            </a:r>
            <a:endParaRPr lang="it-IT" sz="4400" dirty="0">
              <a:solidFill>
                <a:srgbClr val="FFC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20317" y="2595155"/>
            <a:ext cx="8918287" cy="1053737"/>
          </a:xfrm>
        </p:spPr>
        <p:txBody>
          <a:bodyPr>
            <a:normAutofit fontScale="25000" lnSpcReduction="20000"/>
          </a:bodyPr>
          <a:lstStyle/>
          <a:p>
            <a:r>
              <a:rPr lang="it-IT" sz="11200" dirty="0" smtClean="0">
                <a:solidFill>
                  <a:srgbClr val="FFC000"/>
                </a:solidFill>
              </a:rPr>
              <a:t>Regola</a:t>
            </a:r>
            <a:r>
              <a:rPr lang="it-IT" sz="11200" dirty="0" smtClean="0">
                <a:solidFill>
                  <a:schemeClr val="tx2"/>
                </a:solidFill>
              </a:rPr>
              <a:t> : discrezionalità (Corte di giustizia, 12 luglio 1957, cause riunite 7/56 e 3/57 </a:t>
            </a:r>
            <a:r>
              <a:rPr lang="it-IT" sz="11200" dirty="0" err="1" smtClean="0">
                <a:solidFill>
                  <a:schemeClr val="tx2"/>
                </a:solidFill>
              </a:rPr>
              <a:t>Algera</a:t>
            </a:r>
            <a:r>
              <a:rPr lang="it-IT" sz="11200" dirty="0" smtClean="0">
                <a:solidFill>
                  <a:schemeClr val="tx2"/>
                </a:solidFill>
              </a:rPr>
              <a:t> ; adunanza plenaria 18/2021)</a:t>
            </a:r>
          </a:p>
          <a:p>
            <a:r>
              <a:rPr lang="it-IT" sz="11200" dirty="0" smtClean="0">
                <a:solidFill>
                  <a:srgbClr val="FFC000"/>
                </a:solidFill>
              </a:rPr>
              <a:t>Eccezion</a:t>
            </a:r>
            <a:r>
              <a:rPr lang="it-IT" sz="11200" dirty="0" smtClean="0">
                <a:solidFill>
                  <a:schemeClr val="tx2"/>
                </a:solidFill>
              </a:rPr>
              <a:t>i: </a:t>
            </a:r>
          </a:p>
          <a:p>
            <a:r>
              <a:rPr lang="it-IT" sz="11200" dirty="0" smtClean="0">
                <a:solidFill>
                  <a:schemeClr val="tx2"/>
                </a:solidFill>
              </a:rPr>
              <a:t>i)obbligo di recupero degli aiuti di stato </a:t>
            </a:r>
            <a:r>
              <a:rPr lang="it-IT" sz="11200" dirty="0" smtClean="0">
                <a:solidFill>
                  <a:schemeClr val="tx2"/>
                </a:solidFill>
              </a:rPr>
              <a:t>RITENUTI Incompatibili con il mercato dell’unione dalla commissione</a:t>
            </a:r>
            <a:r>
              <a:rPr lang="it-IT" sz="11200" dirty="0" smtClean="0">
                <a:solidFill>
                  <a:schemeClr val="tx2"/>
                </a:solidFill>
              </a:rPr>
              <a:t> </a:t>
            </a:r>
            <a:r>
              <a:rPr lang="it-IT" sz="11200" dirty="0" smtClean="0">
                <a:solidFill>
                  <a:schemeClr val="tx2"/>
                </a:solidFill>
              </a:rPr>
              <a:t>20 marzo 1997, c-24/95, </a:t>
            </a:r>
            <a:r>
              <a:rPr lang="it-IT" sz="11200" dirty="0" err="1" smtClean="0">
                <a:solidFill>
                  <a:schemeClr val="tx2"/>
                </a:solidFill>
              </a:rPr>
              <a:t>alcan</a:t>
            </a:r>
            <a:r>
              <a:rPr lang="it-IT" sz="11200" dirty="0" smtClean="0">
                <a:solidFill>
                  <a:schemeClr val="tx2"/>
                </a:solidFill>
              </a:rPr>
              <a:t>; Corte di giustizia 18 luglio 2007, c-119/05, Lucchini ; </a:t>
            </a:r>
          </a:p>
          <a:p>
            <a:r>
              <a:rPr lang="it-IT" sz="11200" dirty="0" smtClean="0">
                <a:solidFill>
                  <a:schemeClr val="tx2"/>
                </a:solidFill>
              </a:rPr>
              <a:t>ii)Corte di giustizia 13 gennaio 2004, C-453/00,  </a:t>
            </a:r>
            <a:r>
              <a:rPr lang="it-IT" sz="11200" dirty="0" err="1" smtClean="0">
                <a:solidFill>
                  <a:schemeClr val="tx2"/>
                </a:solidFill>
              </a:rPr>
              <a:t>Kühne</a:t>
            </a:r>
            <a:r>
              <a:rPr lang="it-IT" sz="11200" dirty="0" smtClean="0">
                <a:solidFill>
                  <a:schemeClr val="tx2"/>
                </a:solidFill>
              </a:rPr>
              <a:t> &amp; </a:t>
            </a:r>
            <a:r>
              <a:rPr lang="it-IT" sz="11200" dirty="0" err="1" smtClean="0">
                <a:solidFill>
                  <a:schemeClr val="tx2"/>
                </a:solidFill>
              </a:rPr>
              <a:t>Heitz</a:t>
            </a:r>
            <a:r>
              <a:rPr lang="it-IT" sz="11200" dirty="0" smtClean="0">
                <a:solidFill>
                  <a:schemeClr val="tx2"/>
                </a:solidFill>
              </a:rPr>
              <a:t>; 12 febbraio 2008, C‑2/06,Kempter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0280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97</TotalTime>
  <Words>341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Ione</vt:lpstr>
      <vt:lpstr>Presentazione standard di PowerPoint</vt:lpstr>
      <vt:lpstr>AUTOTUTELA DOVEROSA E NEI CONFRONTI DEL DIRITTO COMUNITARIO </vt:lpstr>
      <vt:lpstr>AUTOTUTELA VINCOLATA NELL’AN: </vt:lpstr>
      <vt:lpstr>Autotutela vincolata nel quomodo:</vt:lpstr>
      <vt:lpstr>AUTOTUTELA VINCOLATA NEL QUID  </vt:lpstr>
      <vt:lpstr>Autotutela e diritto eurounitario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AUTOTUTELA DOVEROSA </dc:title>
  <dc:creator>FURNO Luigi</dc:creator>
  <cp:lastModifiedBy>FURNO Luigi</cp:lastModifiedBy>
  <cp:revision>15</cp:revision>
  <dcterms:created xsi:type="dcterms:W3CDTF">2025-03-01T08:43:23Z</dcterms:created>
  <dcterms:modified xsi:type="dcterms:W3CDTF">2025-03-06T14:22:56Z</dcterms:modified>
</cp:coreProperties>
</file>