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2" r:id="rId26"/>
    <p:sldId id="283" r:id="rId27"/>
    <p:sldId id="284" r:id="rId28"/>
    <p:sldId id="286" r:id="rId29"/>
    <p:sldId id="287" r:id="rId30"/>
    <p:sldId id="288" r:id="rId31"/>
    <p:sldId id="289" r:id="rId32"/>
    <p:sldId id="290" r:id="rId33"/>
    <p:sldId id="291" r:id="rId34"/>
    <p:sldId id="292" r:id="rId35"/>
    <p:sldId id="293" r:id="rId36"/>
    <p:sldId id="294" r:id="rId37"/>
    <p:sldId id="295" r:id="rId38"/>
    <p:sldId id="296" r:id="rId39"/>
    <p:sldId id="297" r:id="rId40"/>
    <p:sldId id="298" r:id="rId41"/>
    <p:sldId id="299" r:id="rId42"/>
    <p:sldId id="300" r:id="rId43"/>
    <p:sldId id="301" r:id="rId44"/>
    <p:sldId id="302" r:id="rId45"/>
    <p:sldId id="303" r:id="rId46"/>
    <p:sldId id="304" r:id="rId47"/>
    <p:sldId id="305" r:id="rId48"/>
    <p:sldId id="306" r:id="rId49"/>
    <p:sldId id="307" r:id="rId50"/>
    <p:sldId id="308" r:id="rId51"/>
    <p:sldId id="309" r:id="rId52"/>
    <p:sldId id="310" r:id="rId53"/>
    <p:sldId id="311" r:id="rId54"/>
    <p:sldId id="312" r:id="rId55"/>
    <p:sldId id="313" r:id="rId56"/>
    <p:sldId id="314" r:id="rId57"/>
    <p:sldId id="315" r:id="rId58"/>
    <p:sldId id="316" r:id="rId59"/>
    <p:sldId id="317" r:id="rId60"/>
    <p:sldId id="318" r:id="rId61"/>
    <p:sldId id="319" r:id="rId62"/>
    <p:sldId id="320" r:id="rId63"/>
    <p:sldId id="321" r:id="rId64"/>
    <p:sldId id="322" r:id="rId65"/>
    <p:sldId id="323" r:id="rId6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rancesco Graziano" initials="FG" lastIdx="1" clrIdx="0">
    <p:extLst>
      <p:ext uri="{19B8F6BF-5375-455C-9EA6-DF929625EA0E}">
        <p15:presenceInfo xmlns:p15="http://schemas.microsoft.com/office/powerpoint/2012/main" userId="S::francesco.graziano@giustizia.it::49405751-5a57-4740-91c2-c84155ea402d"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p:scale>
          <a:sx n="80" d="100"/>
          <a:sy n="80" d="100"/>
        </p:scale>
        <p:origin x="880" y="-32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presProps" Target="presProps.xml"/><Relationship Id="rId7" Type="http://schemas.openxmlformats.org/officeDocument/2006/relationships/slide" Target="slides/slide6.xml"/><Relationship Id="rId71"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viewProps" Target="view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commentAuthors" Target="commentAuthor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le 1"/>
          <p:cNvSpPr>
            <a:spLocks noGrp="1"/>
          </p:cNvSpPr>
          <p:nvPr>
            <p:ph type="ctrTitle"/>
          </p:nvPr>
        </p:nvSpPr>
        <p:spPr>
          <a:xfrm>
            <a:off x="866442" y="1447801"/>
            <a:ext cx="6620968" cy="3329581"/>
          </a:xfrm>
        </p:spPr>
        <p:txBody>
          <a:bodyPr anchor="b"/>
          <a:lstStyle>
            <a:lvl1pPr>
              <a:defRPr sz="7200"/>
            </a:lvl1pPr>
          </a:lstStyle>
          <a:p>
            <a:r>
              <a:rPr lang="it-IT"/>
              <a:t>Fare clic per modificare lo stile del titolo dello schema</a:t>
            </a:r>
            <a:endParaRPr lang="en-US" dirty="0"/>
          </a:p>
        </p:txBody>
      </p:sp>
      <p:sp>
        <p:nvSpPr>
          <p:cNvPr id="3" name="Subtitle 2"/>
          <p:cNvSpPr>
            <a:spLocks noGrp="1"/>
          </p:cNvSpPr>
          <p:nvPr>
            <p:ph type="subTitle" idx="1"/>
          </p:nvPr>
        </p:nvSpPr>
        <p:spPr>
          <a:xfrm>
            <a:off x="866442" y="4777380"/>
            <a:ext cx="662096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5619722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Immagine panoramica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3" y="4800587"/>
            <a:ext cx="6620967" cy="566738"/>
          </a:xfrm>
        </p:spPr>
        <p:txBody>
          <a:bodyPr anchor="b">
            <a:normAutofit/>
          </a:bodyPr>
          <a:lstStyle>
            <a:lvl1pPr algn="l">
              <a:defRPr sz="24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866442" y="685800"/>
            <a:ext cx="662096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3" y="5367325"/>
            <a:ext cx="662096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BCAD085-E8A6-8845-BD4E-CB4CCA059FC4}"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7012919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866442" y="1447800"/>
            <a:ext cx="6620968" cy="1981200"/>
          </a:xfrm>
        </p:spPr>
        <p:txBody>
          <a:bodyPr/>
          <a:lstStyle>
            <a:lvl1pPr>
              <a:defRPr sz="4800"/>
            </a:lvl1pPr>
          </a:lstStyle>
          <a:p>
            <a:r>
              <a:rPr lang="it-IT"/>
              <a:t>Fare clic per modificare lo stile del titolo dello schema</a:t>
            </a:r>
            <a:endParaRPr lang="en-US" dirty="0"/>
          </a:p>
        </p:txBody>
      </p:sp>
      <p:sp>
        <p:nvSpPr>
          <p:cNvPr id="8" name="Text Placeholder 3"/>
          <p:cNvSpPr>
            <a:spLocks noGrp="1"/>
          </p:cNvSpPr>
          <p:nvPr>
            <p:ph type="body" sz="half" idx="2"/>
          </p:nvPr>
        </p:nvSpPr>
        <p:spPr>
          <a:xfrm>
            <a:off x="866442" y="3657600"/>
            <a:ext cx="6620968"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29025148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1181409" y="1447800"/>
            <a:ext cx="6001049" cy="2323374"/>
          </a:xfrm>
        </p:spPr>
        <p:txBody>
          <a:bodyPr/>
          <a:lstStyle>
            <a:lvl1pPr>
              <a:defRPr sz="4800"/>
            </a:lvl1pPr>
          </a:lstStyle>
          <a:p>
            <a:r>
              <a:rPr lang="it-IT"/>
              <a:t>Fare clic per modificare lo stile del titolo dello schema</a:t>
            </a:r>
            <a:endParaRPr lang="en-US" dirty="0"/>
          </a:p>
        </p:txBody>
      </p:sp>
      <p:sp>
        <p:nvSpPr>
          <p:cNvPr id="11" name="Text Placeholder 3"/>
          <p:cNvSpPr>
            <a:spLocks noGrp="1"/>
          </p:cNvSpPr>
          <p:nvPr>
            <p:ph type="body" sz="half" idx="14"/>
          </p:nvPr>
        </p:nvSpPr>
        <p:spPr>
          <a:xfrm>
            <a:off x="1448177" y="3771174"/>
            <a:ext cx="546115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it-IT"/>
              <a:t>Fare clic per modificare gli stili del testo dello schema</a:t>
            </a:r>
          </a:p>
        </p:txBody>
      </p:sp>
      <p:sp>
        <p:nvSpPr>
          <p:cNvPr id="10" name="Text Placeholder 3"/>
          <p:cNvSpPr>
            <a:spLocks noGrp="1"/>
          </p:cNvSpPr>
          <p:nvPr>
            <p:ph type="body" sz="half" idx="2"/>
          </p:nvPr>
        </p:nvSpPr>
        <p:spPr>
          <a:xfrm>
            <a:off x="866442" y="4350657"/>
            <a:ext cx="6620968"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
        <p:nvSpPr>
          <p:cNvPr id="12" name="TextBox 11"/>
          <p:cNvSpPr txBox="1"/>
          <p:nvPr/>
        </p:nvSpPr>
        <p:spPr>
          <a:xfrm>
            <a:off x="673897" y="971253"/>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
        <p:nvSpPr>
          <p:cNvPr id="15" name="TextBox 14"/>
          <p:cNvSpPr txBox="1"/>
          <p:nvPr/>
        </p:nvSpPr>
        <p:spPr>
          <a:xfrm>
            <a:off x="6999690" y="2613787"/>
            <a:ext cx="601591"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sz="12200" dirty="0"/>
              <a:t>”</a:t>
            </a:r>
          </a:p>
        </p:txBody>
      </p:sp>
    </p:spTree>
    <p:extLst>
      <p:ext uri="{BB962C8B-B14F-4D97-AF65-F5344CB8AC3E}">
        <p14:creationId xmlns:p14="http://schemas.microsoft.com/office/powerpoint/2010/main" val="237861887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866441" y="3124201"/>
            <a:ext cx="6620969" cy="1653180"/>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15775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on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74834" y="1981200"/>
            <a:ext cx="22107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6" name="Text Placeholder 3"/>
          <p:cNvSpPr>
            <a:spLocks noGrp="1"/>
          </p:cNvSpPr>
          <p:nvPr>
            <p:ph type="body" sz="half" idx="15"/>
          </p:nvPr>
        </p:nvSpPr>
        <p:spPr>
          <a:xfrm>
            <a:off x="489475" y="2667000"/>
            <a:ext cx="219608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3504" y="1981200"/>
            <a:ext cx="2202754"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19" name="Text Placeholder 3"/>
          <p:cNvSpPr>
            <a:spLocks noGrp="1"/>
          </p:cNvSpPr>
          <p:nvPr>
            <p:ph type="body" sz="half" idx="16"/>
          </p:nvPr>
        </p:nvSpPr>
        <p:spPr>
          <a:xfrm>
            <a:off x="2905586" y="2667000"/>
            <a:ext cx="2210671"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1981200"/>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0" name="Text Placeholder 3"/>
          <p:cNvSpPr>
            <a:spLocks noGrp="1"/>
          </p:cNvSpPr>
          <p:nvPr>
            <p:ph type="body" sz="half" idx="17"/>
          </p:nvPr>
        </p:nvSpPr>
        <p:spPr>
          <a:xfrm>
            <a:off x="5344917" y="2667000"/>
            <a:ext cx="2199658"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7" name="Straight Connector 16"/>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4328676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colonne immagin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489475" y="4250949"/>
            <a:ext cx="22056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29" name="Picture Placeholder 2"/>
          <p:cNvSpPr>
            <a:spLocks noGrp="1" noChangeAspect="1"/>
          </p:cNvSpPr>
          <p:nvPr>
            <p:ph type="pic" idx="15"/>
          </p:nvPr>
        </p:nvSpPr>
        <p:spPr>
          <a:xfrm>
            <a:off x="489475" y="2209800"/>
            <a:ext cx="2205612"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2" name="Text Placeholder 3"/>
          <p:cNvSpPr>
            <a:spLocks noGrp="1"/>
          </p:cNvSpPr>
          <p:nvPr>
            <p:ph type="body" sz="half" idx="18"/>
          </p:nvPr>
        </p:nvSpPr>
        <p:spPr>
          <a:xfrm>
            <a:off x="489475" y="4827212"/>
            <a:ext cx="2205612"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Text Placeholder 4"/>
          <p:cNvSpPr>
            <a:spLocks noGrp="1"/>
          </p:cNvSpPr>
          <p:nvPr>
            <p:ph type="body" sz="quarter" idx="3"/>
          </p:nvPr>
        </p:nvSpPr>
        <p:spPr>
          <a:xfrm>
            <a:off x="2917792" y="4250949"/>
            <a:ext cx="21984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0" name="Picture Placeholder 2"/>
          <p:cNvSpPr>
            <a:spLocks noGrp="1" noChangeAspect="1"/>
          </p:cNvSpPr>
          <p:nvPr>
            <p:ph type="pic" idx="21"/>
          </p:nvPr>
        </p:nvSpPr>
        <p:spPr>
          <a:xfrm>
            <a:off x="2917791" y="2209800"/>
            <a:ext cx="2198466"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3" name="Text Placeholder 3"/>
          <p:cNvSpPr>
            <a:spLocks noGrp="1"/>
          </p:cNvSpPr>
          <p:nvPr>
            <p:ph type="body" sz="half" idx="19"/>
          </p:nvPr>
        </p:nvSpPr>
        <p:spPr>
          <a:xfrm>
            <a:off x="2916776" y="4827211"/>
            <a:ext cx="2201378"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14" name="Text Placeholder 4"/>
          <p:cNvSpPr>
            <a:spLocks noGrp="1"/>
          </p:cNvSpPr>
          <p:nvPr>
            <p:ph type="body" sz="quarter" idx="13"/>
          </p:nvPr>
        </p:nvSpPr>
        <p:spPr>
          <a:xfrm>
            <a:off x="5344917" y="4250949"/>
            <a:ext cx="219965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31" name="Picture Placeholder 2"/>
          <p:cNvSpPr>
            <a:spLocks noGrp="1" noChangeAspect="1"/>
          </p:cNvSpPr>
          <p:nvPr>
            <p:ph type="pic" idx="22"/>
          </p:nvPr>
        </p:nvSpPr>
        <p:spPr>
          <a:xfrm>
            <a:off x="5344916" y="2209800"/>
            <a:ext cx="219965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24" name="Text Placeholder 3"/>
          <p:cNvSpPr>
            <a:spLocks noGrp="1"/>
          </p:cNvSpPr>
          <p:nvPr>
            <p:ph type="body" sz="half" idx="20"/>
          </p:nvPr>
        </p:nvSpPr>
        <p:spPr>
          <a:xfrm>
            <a:off x="5344824" y="4827209"/>
            <a:ext cx="2202571"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cxnSp>
        <p:nvCxnSpPr>
          <p:cNvPr id="19" name="Straight Connector 18"/>
          <p:cNvCxnSpPr/>
          <p:nvPr/>
        </p:nvCxnSpPr>
        <p:spPr>
          <a:xfrm>
            <a:off x="2795334"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5223030"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4"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19370774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p:txBody>
          <a:bodyPr vert="eaVert" anchor="t" anchorCtr="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629178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229782" y="430214"/>
            <a:ext cx="1314793" cy="5826125"/>
          </a:xfrm>
        </p:spPr>
        <p:txBody>
          <a:bodyPr vert="eaVert" anchor="b" anchorCtr="0"/>
          <a:lstStyle/>
          <a:p>
            <a:r>
              <a:rPr lang="it-IT"/>
              <a:t>Fare clic per modificare lo stile del titolo dello schema</a:t>
            </a:r>
            <a:endParaRPr lang="en-US" dirty="0"/>
          </a:p>
        </p:txBody>
      </p:sp>
      <p:sp>
        <p:nvSpPr>
          <p:cNvPr id="3" name="Vertical Text Placeholder 2"/>
          <p:cNvSpPr>
            <a:spLocks noGrp="1"/>
          </p:cNvSpPr>
          <p:nvPr>
            <p:ph type="body" orient="vert" idx="1"/>
          </p:nvPr>
        </p:nvSpPr>
        <p:spPr>
          <a:xfrm>
            <a:off x="489475" y="773205"/>
            <a:ext cx="5568812" cy="5483134"/>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7809071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7199304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866443" y="2861734"/>
            <a:ext cx="6620967" cy="1915647"/>
          </a:xfrm>
        </p:spPr>
        <p:txBody>
          <a:bodyPr anchor="b"/>
          <a:lstStyle>
            <a:lvl1pPr algn="l">
              <a:defRPr sz="4000" b="0" cap="none"/>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66442" y="4777381"/>
            <a:ext cx="662096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gli stili del testo dello schema</a:t>
            </a:r>
          </a:p>
        </p:txBody>
      </p:sp>
      <p:sp>
        <p:nvSpPr>
          <p:cNvPr id="4" name="Date Placeholder 3"/>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3631624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3" name="Content Placeholder 2"/>
          <p:cNvSpPr>
            <a:spLocks noGrp="1"/>
          </p:cNvSpPr>
          <p:nvPr>
            <p:ph sz="half" idx="1"/>
          </p:nvPr>
        </p:nvSpPr>
        <p:spPr>
          <a:xfrm>
            <a:off x="827700" y="2060576"/>
            <a:ext cx="3298113"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4241975" y="2056093"/>
            <a:ext cx="3298115"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5BCAD085-E8A6-8845-BD4E-CB4CCA059FC4}"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0930310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1905000"/>
            <a:ext cx="3298112"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Content Placeholder 3"/>
          <p:cNvSpPr>
            <a:spLocks noGrp="1"/>
          </p:cNvSpPr>
          <p:nvPr>
            <p:ph sz="half" idx="2"/>
          </p:nvPr>
        </p:nvSpPr>
        <p:spPr>
          <a:xfrm>
            <a:off x="827700"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4241976" y="1905000"/>
            <a:ext cx="3298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Content Placeholder 5"/>
          <p:cNvSpPr>
            <a:spLocks noGrp="1"/>
          </p:cNvSpPr>
          <p:nvPr>
            <p:ph sz="quarter" idx="4"/>
          </p:nvPr>
        </p:nvSpPr>
        <p:spPr>
          <a:xfrm>
            <a:off x="4241976" y="2514600"/>
            <a:ext cx="3298113"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5BCAD085-E8A6-8845-BD4E-CB4CCA059FC4}" type="datetimeFigureOut">
              <a:rPr lang="en-US" smtClean="0"/>
              <a:t>3/6/2025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02725682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 dello schema</a:t>
            </a:r>
            <a:endParaRPr lang="en-US" dirty="0"/>
          </a:p>
        </p:txBody>
      </p:sp>
      <p:sp>
        <p:nvSpPr>
          <p:cNvPr id="7" name="Date Placeholder 2"/>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3"/>
          <p:cNvSpPr>
            <a:spLocks noGrp="1"/>
          </p:cNvSpPr>
          <p:nvPr>
            <p:ph type="ftr" sz="quarter" idx="11"/>
          </p:nvPr>
        </p:nvSpPr>
        <p:spPr/>
        <p:txBody>
          <a:bodyPr/>
          <a:lstStyle/>
          <a:p>
            <a:endParaRPr lang="en-US"/>
          </a:p>
        </p:txBody>
      </p:sp>
      <p:sp>
        <p:nvSpPr>
          <p:cNvPr id="6" name="Slide Number Placeholder 4"/>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406928821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2"/>
          <p:cNvSpPr>
            <a:spLocks noGrp="1"/>
          </p:cNvSpPr>
          <p:nvPr>
            <p:ph type="ftr" sz="quarter" idx="11"/>
          </p:nvPr>
        </p:nvSpPr>
        <p:spPr/>
        <p:txBody>
          <a:bodyPr/>
          <a:lstStyle/>
          <a:p>
            <a:endParaRPr lang="en-US"/>
          </a:p>
        </p:txBody>
      </p:sp>
      <p:sp>
        <p:nvSpPr>
          <p:cNvPr id="6" name="Slide Number Placeholder 3"/>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28437230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6441" y="1447800"/>
            <a:ext cx="2551462" cy="1447800"/>
          </a:xfrm>
        </p:spPr>
        <p:txBody>
          <a:bodyPr anchor="b"/>
          <a:lstStyle>
            <a:lvl1pPr algn="l">
              <a:defRPr sz="2400" b="0"/>
            </a:lvl1pPr>
          </a:lstStyle>
          <a:p>
            <a:r>
              <a:rPr lang="it-IT"/>
              <a:t>Fare clic per modificare lo stile del titolo dello schema</a:t>
            </a:r>
            <a:endParaRPr lang="en-US" dirty="0"/>
          </a:p>
        </p:txBody>
      </p:sp>
      <p:sp>
        <p:nvSpPr>
          <p:cNvPr id="3" name="Content Placeholder 2"/>
          <p:cNvSpPr>
            <a:spLocks noGrp="1"/>
          </p:cNvSpPr>
          <p:nvPr>
            <p:ph idx="1"/>
          </p:nvPr>
        </p:nvSpPr>
        <p:spPr>
          <a:xfrm>
            <a:off x="3589397" y="1447800"/>
            <a:ext cx="3898013"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866441" y="3129281"/>
            <a:ext cx="2551462"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7" name="Date Placeholder 4"/>
          <p:cNvSpPr>
            <a:spLocks noGrp="1"/>
          </p:cNvSpPr>
          <p:nvPr>
            <p:ph type="dt" sz="half" idx="10"/>
          </p:nvPr>
        </p:nvSpPr>
        <p:spPr/>
        <p:txBody>
          <a:bodyPr/>
          <a:lstStyle/>
          <a:p>
            <a:fld id="{5BCAD085-E8A6-8845-BD4E-CB4CCA059FC4}" type="datetimeFigureOut">
              <a:rPr lang="en-US" smtClean="0"/>
              <a:t>3/6/2025</a:t>
            </a:fld>
            <a:endParaRPr lang="en-US"/>
          </a:p>
        </p:txBody>
      </p:sp>
      <p:sp>
        <p:nvSpPr>
          <p:cNvPr id="5" name="Footer Placeholder 5"/>
          <p:cNvSpPr>
            <a:spLocks noGrp="1"/>
          </p:cNvSpPr>
          <p:nvPr>
            <p:ph type="ftr" sz="quarter" idx="11"/>
          </p:nvPr>
        </p:nvSpPr>
        <p:spPr/>
        <p:txBody>
          <a:bodyPr/>
          <a:lstStyle/>
          <a:p>
            <a:endParaRPr lang="en-US"/>
          </a:p>
        </p:txBody>
      </p:sp>
      <p:sp>
        <p:nvSpPr>
          <p:cNvPr id="6"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91529452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865656" y="1854192"/>
            <a:ext cx="3820674" cy="1574808"/>
          </a:xfrm>
        </p:spPr>
        <p:txBody>
          <a:bodyPr anchor="b">
            <a:normAutofit/>
          </a:bodyPr>
          <a:lstStyle>
            <a:lvl1pPr algn="l">
              <a:defRPr sz="3600" b="0"/>
            </a:lvl1pPr>
          </a:lstStyle>
          <a:p>
            <a:r>
              <a:rPr lang="it-IT"/>
              <a:t>Fare clic per modificare lo stile del titolo dello schema</a:t>
            </a:r>
            <a:endParaRPr lang="en-US" dirty="0"/>
          </a:p>
        </p:txBody>
      </p:sp>
      <p:sp>
        <p:nvSpPr>
          <p:cNvPr id="3" name="Picture Placeholder 2"/>
          <p:cNvSpPr>
            <a:spLocks noGrp="1" noChangeAspect="1"/>
          </p:cNvSpPr>
          <p:nvPr>
            <p:ph type="pic" idx="1"/>
          </p:nvPr>
        </p:nvSpPr>
        <p:spPr>
          <a:xfrm>
            <a:off x="5213517" y="1143000"/>
            <a:ext cx="2400925"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866441" y="3657600"/>
            <a:ext cx="3814728"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gli stili del testo dello schema</a:t>
            </a:r>
          </a:p>
        </p:txBody>
      </p:sp>
      <p:sp>
        <p:nvSpPr>
          <p:cNvPr id="5" name="Date Placeholder 4"/>
          <p:cNvSpPr>
            <a:spLocks noGrp="1"/>
          </p:cNvSpPr>
          <p:nvPr>
            <p:ph type="dt" sz="half" idx="10"/>
          </p:nvPr>
        </p:nvSpPr>
        <p:spPr/>
        <p:txBody>
          <a:bodyPr/>
          <a:lstStyle/>
          <a:p>
            <a:fld id="{5BCAD085-E8A6-8845-BD4E-CB4CCA059FC4}" type="datetimeFigureOut">
              <a:rPr lang="en-US" smtClean="0"/>
              <a:t>3/6/2025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a:t>
            </a:fld>
            <a:endParaRPr lang="en-US"/>
          </a:p>
        </p:txBody>
      </p:sp>
    </p:spTree>
    <p:extLst>
      <p:ext uri="{BB962C8B-B14F-4D97-AF65-F5344CB8AC3E}">
        <p14:creationId xmlns:p14="http://schemas.microsoft.com/office/powerpoint/2010/main" val="3949571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2" name="Oval 21"/>
          <p:cNvSpPr/>
          <p:nvPr/>
        </p:nvSpPr>
        <p:spPr>
          <a:xfrm>
            <a:off x="629943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457200"/>
            <a:ext cx="1600200" cy="1600200"/>
          </a:xfrm>
          <a:prstGeom prst="ellipse">
            <a:avLst/>
          </a:prstGeom>
          <a:gradFill flip="none" rotWithShape="1">
            <a:gsLst>
              <a:gs pos="0">
                <a:schemeClr val="bg2">
                  <a:lumMod val="60000"/>
                  <a:lumOff val="40000"/>
                  <a:alpha val="14000"/>
                </a:schemeClr>
              </a:gs>
              <a:gs pos="73000">
                <a:schemeClr val="bg2">
                  <a:lumMod val="60000"/>
                  <a:lumOff val="40000"/>
                  <a:alpha val="0"/>
                </a:schemeClr>
              </a:gs>
              <a:gs pos="36000">
                <a:schemeClr val="bg2">
                  <a:lumMod val="60000"/>
                  <a:lumOff val="40000"/>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6096000"/>
            <a:ext cx="990600" cy="990600"/>
          </a:xfrm>
          <a:prstGeom prst="ellipse">
            <a:avLst/>
          </a:prstGeom>
          <a:gradFill flip="none" rotWithShape="1">
            <a:gsLst>
              <a:gs pos="0">
                <a:schemeClr val="bg2">
                  <a:lumMod val="60000"/>
                  <a:lumOff val="40000"/>
                  <a:alpha val="9000"/>
                </a:schemeClr>
              </a:gs>
              <a:gs pos="66000">
                <a:schemeClr val="bg2">
                  <a:lumMod val="60000"/>
                  <a:lumOff val="40000"/>
                  <a:alpha val="0"/>
                </a:schemeClr>
              </a:gs>
              <a:gs pos="36000">
                <a:schemeClr val="bg2">
                  <a:lumMod val="60000"/>
                  <a:lumOff val="40000"/>
                  <a:alpha val="5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3988" y="2667000"/>
            <a:ext cx="4191000" cy="4191000"/>
          </a:xfrm>
          <a:prstGeom prst="ellipse">
            <a:avLst/>
          </a:prstGeom>
          <a:gradFill flip="none" rotWithShape="1">
            <a:gsLst>
              <a:gs pos="0">
                <a:schemeClr val="bg2">
                  <a:lumMod val="60000"/>
                  <a:lumOff val="40000"/>
                  <a:alpha val="11000"/>
                </a:schemeClr>
              </a:gs>
              <a:gs pos="75000">
                <a:schemeClr val="bg2">
                  <a:lumMod val="60000"/>
                  <a:lumOff val="40000"/>
                  <a:alpha val="0"/>
                </a:schemeClr>
              </a:gs>
              <a:gs pos="36000">
                <a:schemeClr val="bg2">
                  <a:lumMod val="60000"/>
                  <a:lumOff val="40000"/>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39788" y="2895600"/>
            <a:ext cx="2362200" cy="2362200"/>
          </a:xfrm>
          <a:prstGeom prst="ellipse">
            <a:avLst/>
          </a:prstGeom>
          <a:gradFill flip="none" rotWithShape="1">
            <a:gsLst>
              <a:gs pos="0">
                <a:schemeClr val="bg2">
                  <a:lumMod val="60000"/>
                  <a:lumOff val="40000"/>
                  <a:alpha val="8000"/>
                </a:schemeClr>
              </a:gs>
              <a:gs pos="72000">
                <a:schemeClr val="bg2">
                  <a:lumMod val="60000"/>
                  <a:lumOff val="40000"/>
                  <a:alpha val="0"/>
                </a:schemeClr>
              </a:gs>
              <a:gs pos="36000">
                <a:schemeClr val="bg2">
                  <a:lumMod val="60000"/>
                  <a:lumOff val="40000"/>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Rectangle 1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484710" y="452718"/>
            <a:ext cx="7055380" cy="1400530"/>
          </a:xfrm>
          <a:prstGeom prst="rect">
            <a:avLst/>
          </a:prstGeom>
        </p:spPr>
        <p:txBody>
          <a:bodyPr vert="horz" lIns="91440" tIns="45720" rIns="91440" bIns="45720" rtlCol="0" anchor="t">
            <a:noAutofit/>
          </a:bodyPr>
          <a:lstStyle/>
          <a:p>
            <a:r>
              <a:rPr lang="it-IT"/>
              <a:t>Fare clic per modificare lo stile del titolo dello schema</a:t>
            </a:r>
            <a:endParaRPr lang="en-US" dirty="0"/>
          </a:p>
        </p:txBody>
      </p:sp>
      <p:sp>
        <p:nvSpPr>
          <p:cNvPr id="3" name="Text Placeholder 2"/>
          <p:cNvSpPr>
            <a:spLocks noGrp="1"/>
          </p:cNvSpPr>
          <p:nvPr>
            <p:ph type="body" idx="1"/>
          </p:nvPr>
        </p:nvSpPr>
        <p:spPr>
          <a:xfrm>
            <a:off x="827700" y="2052925"/>
            <a:ext cx="6711654" cy="4195481"/>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rot="5400000">
            <a:off x="7494989" y="1828771"/>
            <a:ext cx="990599" cy="22865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BCAD085-E8A6-8845-BD4E-CB4CCA059FC4}" type="datetimeFigureOut">
              <a:rPr lang="en-US" smtClean="0"/>
              <a:t>3/6/2025</a:t>
            </a:fld>
            <a:endParaRPr lang="en-US"/>
          </a:p>
        </p:txBody>
      </p:sp>
      <p:sp>
        <p:nvSpPr>
          <p:cNvPr id="5" name="Footer Placeholder 4"/>
          <p:cNvSpPr>
            <a:spLocks noGrp="1"/>
          </p:cNvSpPr>
          <p:nvPr>
            <p:ph type="ftr" sz="quarter" idx="3"/>
          </p:nvPr>
        </p:nvSpPr>
        <p:spPr>
          <a:xfrm rot="5400000">
            <a:off x="6233335" y="3263371"/>
            <a:ext cx="3859795" cy="228660"/>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a:p>
        </p:txBody>
      </p:sp>
      <p:sp>
        <p:nvSpPr>
          <p:cNvPr id="6" name="Slide Number Placeholder 5"/>
          <p:cNvSpPr>
            <a:spLocks noGrp="1"/>
          </p:cNvSpPr>
          <p:nvPr>
            <p:ph type="sldNum" sz="quarter" idx="4"/>
          </p:nvPr>
        </p:nvSpPr>
        <p:spPr bwMode="gray">
          <a:xfrm>
            <a:off x="7766431" y="295736"/>
            <a:ext cx="628813" cy="767687"/>
          </a:xfrm>
          <a:prstGeom prst="rect">
            <a:avLst/>
          </a:prstGeom>
        </p:spPr>
        <p:txBody>
          <a:bodyPr vert="horz" lIns="91440" tIns="45720" rIns="91440" bIns="45720" rtlCol="0" anchor="b"/>
          <a:lstStyle>
            <a:lvl1pPr algn="ctr">
              <a:defRPr sz="2801" b="0" i="0">
                <a:solidFill>
                  <a:schemeClr val="tx1">
                    <a:tint val="75000"/>
                  </a:schemeClr>
                </a:solidFill>
              </a:defRPr>
            </a:lvl1pPr>
          </a:lstStyle>
          <a:p>
            <a:fld id="{C1FF6DA9-008F-8B48-92A6-B652298478BF}" type="slidenum">
              <a:rPr lang="en-US" smtClean="0"/>
              <a:t>‹N›</a:t>
            </a:fld>
            <a:endParaRPr lang="en-US"/>
          </a:p>
        </p:txBody>
      </p:sp>
    </p:spTree>
    <p:extLst>
      <p:ext uri="{BB962C8B-B14F-4D97-AF65-F5344CB8AC3E}">
        <p14:creationId xmlns:p14="http://schemas.microsoft.com/office/powerpoint/2010/main" val="2507829650"/>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7"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6" indent="-342906" algn="l" defTabSz="457207"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62" indent="-285755" algn="l" defTabSz="457207"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20"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2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3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14642"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49"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57"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64" indent="-228604" algn="l" defTabSz="457207"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7" rtl="0" eaLnBrk="1" latinLnBrk="0" hangingPunct="1">
        <a:defRPr sz="1800" kern="1200">
          <a:solidFill>
            <a:schemeClr val="tx1"/>
          </a:solidFill>
          <a:latin typeface="+mn-lt"/>
          <a:ea typeface="+mn-ea"/>
          <a:cs typeface="+mn-cs"/>
        </a:defRPr>
      </a:lvl1pPr>
      <a:lvl2pPr marL="457207" algn="l" defTabSz="457207" rtl="0" eaLnBrk="1" latinLnBrk="0" hangingPunct="1">
        <a:defRPr sz="1800" kern="1200">
          <a:solidFill>
            <a:schemeClr val="tx1"/>
          </a:solidFill>
          <a:latin typeface="+mn-lt"/>
          <a:ea typeface="+mn-ea"/>
          <a:cs typeface="+mn-cs"/>
        </a:defRPr>
      </a:lvl2pPr>
      <a:lvl3pPr marL="914415" algn="l" defTabSz="457207" rtl="0" eaLnBrk="1" latinLnBrk="0" hangingPunct="1">
        <a:defRPr sz="1800" kern="1200">
          <a:solidFill>
            <a:schemeClr val="tx1"/>
          </a:solidFill>
          <a:latin typeface="+mn-lt"/>
          <a:ea typeface="+mn-ea"/>
          <a:cs typeface="+mn-cs"/>
        </a:defRPr>
      </a:lvl3pPr>
      <a:lvl4pPr marL="1371622" algn="l" defTabSz="457207" rtl="0" eaLnBrk="1" latinLnBrk="0" hangingPunct="1">
        <a:defRPr sz="1800" kern="1200">
          <a:solidFill>
            <a:schemeClr val="tx1"/>
          </a:solidFill>
          <a:latin typeface="+mn-lt"/>
          <a:ea typeface="+mn-ea"/>
          <a:cs typeface="+mn-cs"/>
        </a:defRPr>
      </a:lvl4pPr>
      <a:lvl5pPr marL="1828831" algn="l" defTabSz="457207" rtl="0" eaLnBrk="1" latinLnBrk="0" hangingPunct="1">
        <a:defRPr sz="1800" kern="1200">
          <a:solidFill>
            <a:schemeClr val="tx1"/>
          </a:solidFill>
          <a:latin typeface="+mn-lt"/>
          <a:ea typeface="+mn-ea"/>
          <a:cs typeface="+mn-cs"/>
        </a:defRPr>
      </a:lvl5pPr>
      <a:lvl6pPr marL="2286038" algn="l" defTabSz="457207" rtl="0" eaLnBrk="1" latinLnBrk="0" hangingPunct="1">
        <a:defRPr sz="1800" kern="1200">
          <a:solidFill>
            <a:schemeClr val="tx1"/>
          </a:solidFill>
          <a:latin typeface="+mn-lt"/>
          <a:ea typeface="+mn-ea"/>
          <a:cs typeface="+mn-cs"/>
        </a:defRPr>
      </a:lvl6pPr>
      <a:lvl7pPr marL="2743246" algn="l" defTabSz="457207" rtl="0" eaLnBrk="1" latinLnBrk="0" hangingPunct="1">
        <a:defRPr sz="1800" kern="1200">
          <a:solidFill>
            <a:schemeClr val="tx1"/>
          </a:solidFill>
          <a:latin typeface="+mn-lt"/>
          <a:ea typeface="+mn-ea"/>
          <a:cs typeface="+mn-cs"/>
        </a:defRPr>
      </a:lvl7pPr>
      <a:lvl8pPr marL="3200453" algn="l" defTabSz="457207" rtl="0" eaLnBrk="1" latinLnBrk="0" hangingPunct="1">
        <a:defRPr sz="1800" kern="1200">
          <a:solidFill>
            <a:schemeClr val="tx1"/>
          </a:solidFill>
          <a:latin typeface="+mn-lt"/>
          <a:ea typeface="+mn-ea"/>
          <a:cs typeface="+mn-cs"/>
        </a:defRPr>
      </a:lvl8pPr>
      <a:lvl9pPr marL="3657661" algn="l" defTabSz="457207"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2054812"/>
          </a:xfrm>
        </p:spPr>
        <p:txBody>
          <a:bodyPr>
            <a:normAutofit fontScale="90000"/>
          </a:bodyPr>
          <a:lstStyle/>
          <a:p>
            <a:pPr algn="just"/>
            <a:r>
              <a:rPr lang="it-IT" dirty="0">
                <a:latin typeface="Verdana Pro" panose="020B0604030504040204" pitchFamily="34" charset="0"/>
              </a:rPr>
              <a:t>Danno da annullamento di provvedimento favorevole e riparto di giurisdizione</a:t>
            </a:r>
            <a:endParaRPr dirty="0">
              <a:latin typeface="Verdana Pro" panose="020B0604030504040204" pitchFamily="34" charset="0"/>
            </a:endParaRPr>
          </a:p>
        </p:txBody>
      </p:sp>
      <p:sp>
        <p:nvSpPr>
          <p:cNvPr id="3" name="Content Placeholder 2"/>
          <p:cNvSpPr>
            <a:spLocks noGrp="1"/>
          </p:cNvSpPr>
          <p:nvPr>
            <p:ph idx="1"/>
          </p:nvPr>
        </p:nvSpPr>
        <p:spPr>
          <a:xfrm>
            <a:off x="377073" y="3091992"/>
            <a:ext cx="8078770" cy="3156413"/>
          </a:xfrm>
        </p:spPr>
        <p:txBody>
          <a:bodyPr/>
          <a:lstStyle/>
          <a:p>
            <a:endParaRPr lang="it-IT" dirty="0"/>
          </a:p>
          <a:p>
            <a:endParaRPr lang="it-IT" dirty="0"/>
          </a:p>
          <a:p>
            <a:pPr algn="just"/>
            <a:r>
              <a:rPr lang="it-IT" sz="2400" dirty="0">
                <a:latin typeface="Verdana Pro" panose="020B0604030504040204" pitchFamily="34" charset="0"/>
              </a:rPr>
              <a:t>Con riguardo alla giurisdizione sul danno da provvedimento favorevole successivamente annullato, si registra un fecondo dibattito, involgente, tra l’altro, i massimi organi giurisdizionali nazionali, che ha dato adito a plurime impostazioni. </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7700" y="2052925"/>
            <a:ext cx="7260498" cy="4195481"/>
          </a:xfrm>
        </p:spPr>
        <p:txBody>
          <a:bodyPr>
            <a:normAutofit/>
          </a:bodyPr>
          <a:lstStyle/>
          <a:p>
            <a:pPr algn="just"/>
            <a:r>
              <a:rPr lang="it-IT" sz="2400" dirty="0"/>
              <a:t>Questo indirizzo giunge a ritenere che non sia decisivo individuare la materia di cui trattasi, poiché la situazione giuridica soggettiva azionata sarebbe un interesse legittimo e, pertanto, anche al di fuori dell’area della giurisdizione esclusiva si avrebbe comunque una cognizione generale di legittimità di spettanza del giudice amministrativo. A questa soluzione si è arrivati seguendo percorsi interpretativi dissimili.</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7699" y="2498103"/>
            <a:ext cx="7665851" cy="3750303"/>
          </a:xfrm>
        </p:spPr>
        <p:txBody>
          <a:bodyPr>
            <a:normAutofit/>
          </a:bodyPr>
          <a:lstStyle/>
          <a:p>
            <a:pPr algn="just"/>
            <a:r>
              <a:rPr lang="it-IT" sz="4000" dirty="0"/>
              <a:t>Una prima tesi è incline a qualificare l’interesse legittimo in disamina come pretensivo. </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7699" y="2052925"/>
            <a:ext cx="7646997" cy="4195481"/>
          </a:xfrm>
        </p:spPr>
        <p:txBody>
          <a:bodyPr>
            <a:normAutofit fontScale="85000" lnSpcReduction="10000"/>
          </a:bodyPr>
          <a:lstStyle/>
          <a:p>
            <a:pPr algn="just"/>
            <a:r>
              <a:rPr lang="it-IT" dirty="0"/>
              <a:t>Difatti, si è ritenuto che, nella dinamica della fattispecie in oggetto, la natura della posizione giuridica soggettiva muti al mutare dell’esplicazione autoritativa: in particolare, prima dell’adozione del provvedimento favorevole il privato sarebbe titolare di un interesse legittimo, posto in correlazione con il potere, che si atteggia a situazione sussistente ma dall’effetto tipico ancora in stadio potenziale; in seguito all’adozione del provvedimento favorevole, il consociato beneficerebbe di un ampliamento della propria sfera giuridica, cosicché sorgerebbe, grazie alla costitutività dell’atto amministrativo che definisce il procedimento accogliendo l’istanza del cittadino, un nuovo diritto soggettivo, da esercitare nei rapporti orizzontali; poi, successivamente all’annullamento del provvedimento ampliativo, attesa l’estinzione del diritto creato in via imperativa, riemergerebbe l’interesse legittimo pretensivo, il cui bene della vita è il medesimo che in precedenza era stato conseguito, per poi essere sottratto.</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7699" y="2052925"/>
            <a:ext cx="7392473" cy="4195481"/>
          </a:xfrm>
        </p:spPr>
        <p:txBody>
          <a:bodyPr>
            <a:normAutofit lnSpcReduction="10000"/>
          </a:bodyPr>
          <a:lstStyle/>
          <a:p>
            <a:pPr algn="just"/>
            <a:r>
              <a:rPr lang="it-IT" dirty="0"/>
              <a:t>In senso contrario, potrebbe osservarsi che la qualificazione della posizione del privato è da effettuarsi a monte ed in astratto, sul piano legislativo, proprio nel momento in cui si compie la scelta politica di tutelare in via giuridica una pretesa, e si sceglie la modalità attraverso cui apprestare questa protezione. Ne deriva che il privato in dialogo con il potere è sempre titolare di un interesse legittimo, sia prima che dopo l’adozione del provvedimento, mentre il diritto soggettivo si affianca ad esso, rappresentando la tutela assoluta ed incondizionata garantita nei rapporti orizzontali con altri consociati, anche in via contestuale all’esercizio delle facoltà proprie dell’interesse legittimo stesso.</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47483" y="2209801"/>
            <a:ext cx="7449034" cy="4195481"/>
          </a:xfrm>
        </p:spPr>
        <p:txBody>
          <a:bodyPr>
            <a:normAutofit fontScale="85000" lnSpcReduction="20000"/>
          </a:bodyPr>
          <a:lstStyle/>
          <a:p>
            <a:pPr algn="just"/>
            <a:r>
              <a:rPr lang="it-IT" dirty="0"/>
              <a:t>Una seconda tesi sembra incline a qualificare la posizione azionata in termini di interesse legittimo oppositivo. Questa impostazione ritiene che, ad essere frustrata e, dunque, a dover essere risarcita, sia la pretesa a conservare il bene della vita, conseguito grazie al provvedimento favorevole di primo grado, che si concreta, dialogando con il potere di seconde cure, nell’interesse legittimo oppositivo all’esercizio dell’autotutela decisoria. Lo stesso può dirsi per la pretesa alla legittimità dell’agire amministrativo, che pur si risolve nell’aspirazione a conservare l’utilità acquisita, in virtù della stabilità delle decisioni conformi a legge. Pertanto, si ritiene che il rapporto amministrativo sia una relazione che, al pari di quelle fra privati, possa essere governata dal principio generale dell’affidamento. Infatti, il privato ripone fiducia sulla stabilità dell’assetto di interessi, così come conformato dalla pregressa azione amministrativa, e, quindi, il venire contra factum proprium, per via imperativa o per intervento demolitorio giurisdizionale che sanziona l’illegittimità, incide sulla posizione giuridica soggettiva correlata a tale affidamento sul potere.</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7700" y="2052925"/>
            <a:ext cx="7826106" cy="4352357"/>
          </a:xfrm>
        </p:spPr>
        <p:txBody>
          <a:bodyPr>
            <a:noAutofit/>
          </a:bodyPr>
          <a:lstStyle/>
          <a:p>
            <a:pPr algn="just">
              <a:lnSpc>
                <a:spcPct val="170000"/>
              </a:lnSpc>
              <a:spcBef>
                <a:spcPts val="0"/>
              </a:spcBef>
            </a:pPr>
            <a:r>
              <a:rPr lang="it-IT" sz="1100" dirty="0"/>
              <a:t>Anche questa tesi è stata criticata. Nello specifico, si è notato come la soluzione dell’Adunanza Plenaria sembra porsi in contrasto con la giurisprudenza costituzionale in ordine alla nozione di comportamento amministrativo. Invero, mentre la Consulta (Corte cost., 6 luglio 2004, n. 204, Corte cost., 11 maggio 2006, n. 191) e poi il legislatore nel codice del processo amministrativo (con l’art. 7) hanno impiegato questo concetto al fine di definire la possibile area della giurisdizione esclusiva del giudice amministrativo, per declinare la natura qualitativa e non quantitativa della formula «particolari materie» dell’art. 103 Cost., l’orientamento in esame pare riconoscere la possibilità che si stagli un comportamento amministrativo anche nell’ambito della cognizione generale di legittimità. Dunque, verrebbe a rompersi lo schema secondo cui bisognerebbe distinguere fra atti e comportamenti, nonché fra legittimità ed illiceità, con la conseguenza di rilievo sistematico che nel primo caso vi sarebbero interessi legittimi, mentre, nel secondo, diritti soggettivi. L’adunanza plenaria, in effetti, colloca l’ibrida figura del comportamento amministrativo anche nelle fattispecie in cui il rapporto intersoggettivo è connotato dalla coppia potestà-interesse legittimo, benché non giunga esplicitamente a qualificare la situazione giuridica azionata dal privato, limitandosi a parlare di aspettativa correlata all’interesse legittimo, nel prisma del principio generale dell’affidamento che governa anche le relazioni pubblicistiche.</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271518" y="2052925"/>
            <a:ext cx="8099484" cy="4195481"/>
          </a:xfrm>
        </p:spPr>
        <p:txBody>
          <a:bodyPr>
            <a:normAutofit/>
          </a:bodyPr>
          <a:lstStyle/>
          <a:p>
            <a:pPr algn="just"/>
            <a:r>
              <a:rPr lang="it-IT" sz="2200" dirty="0"/>
              <a:t>Inoltre, sono state sottolineate anche delle perplessità inerenti alla pretesa fatta valere in giudizio a fini risarcitori. La giurisprudenza della Plenaria, proprio con la premessa che l’affidamento può informare anche i rapporti di diritto amministrativo, sembra giungere a ritenere che il danno incida su un interesse legittimo, trasformatosi, con il conseguimento del bene della vita tramite il provvedimento favorevole, da pretensivo a oppositivo, stante l’aspirazione a conservare l’utilità conseguita, in opposizione a quanto possa minare la stabilità dell’ampliamento della sfera giuridica. </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7700" y="2052925"/>
            <a:ext cx="7656424" cy="4195481"/>
          </a:xfrm>
        </p:spPr>
        <p:txBody>
          <a:bodyPr>
            <a:normAutofit fontScale="92500" lnSpcReduction="20000"/>
          </a:bodyPr>
          <a:lstStyle/>
          <a:p>
            <a:pPr algn="just">
              <a:lnSpc>
                <a:spcPct val="150000"/>
              </a:lnSpc>
              <a:spcBef>
                <a:spcPts val="0"/>
              </a:spcBef>
            </a:pPr>
            <a:r>
              <a:rPr lang="it-IT" sz="1600" dirty="0"/>
              <a:t>L’obiezione consta del rilievo secondo cui, a ben vedere, la stessa tutela condannatoria accordata dall’orientamento in discorso si presenta distonica rispetto alla premessa circa la natura della posizione azionata. Infatti, si è evidenziato che, qualora si fosse rimasti coerenti con il punto di partenza del ragionamento di cui alla parte motiva, si sarebbe dovuti giungere a quantificare il danno-conseguenza e, quindi, il quantum dell’obbligazione risarcitoria in misura pari al valore del bene della vita oggetto dell’interesse legittimo. In realtà, si è affermato che ciò che si risarcisce non è il substrato materiale della posizione in dialogo con il potere, poiché il provvedimento favorevole è illegittimo e la pretesa è infondata. Ne conseguirebbe che il risarcimento verte su un differente bene della vita che, per converso, è di spettanza del privato, non risultando sacrificabile in nome dell’interesse pubblico. </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484710" y="2052925"/>
            <a:ext cx="7726036" cy="4195481"/>
          </a:xfrm>
        </p:spPr>
        <p:txBody>
          <a:bodyPr>
            <a:normAutofit/>
          </a:bodyPr>
          <a:lstStyle/>
          <a:p>
            <a:pPr algn="just"/>
            <a:r>
              <a:rPr lang="it-IT" dirty="0"/>
              <a:t>D’altronde, si è avvertito che la stessa giurisprudenza in questione ristora le spese sostenute inutilmente e le occasioni perdute a causa dell’affidamento, non già l’interesse positivo. Emerge infatti chiaramente dalla giurisprudenza amministrativa che oggetto del risarcimento è l’interesse negativo. Pertanto, almeno sul piano dell’oggetto dell’obbligazione risarcitoria, la responsabilità da provvedimento favorevole successivamente annullato andrebbe accostata alle figure di responsabilità precontrattuale, del pari connotate dal ristoro dell’interesse negativo.</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301658" y="1743959"/>
            <a:ext cx="8357632" cy="4543719"/>
          </a:xfrm>
        </p:spPr>
        <p:txBody>
          <a:bodyPr>
            <a:noAutofit/>
          </a:bodyPr>
          <a:lstStyle/>
          <a:p>
            <a:pPr algn="just">
              <a:lnSpc>
                <a:spcPct val="170000"/>
              </a:lnSpc>
              <a:spcBef>
                <a:spcPts val="0"/>
              </a:spcBef>
            </a:pPr>
            <a:r>
              <a:rPr lang="it-IT" sz="1200" dirty="0"/>
              <a:t>Proprio tali osservazioni critiche hanno dato adito all’ipotesi di una soluzione intermedia, volta a distinguere i casi in cui la giurisdizione appartiene al giudice ordinario da quelli in cui spetta al giudice amministrativo. Secondo questo indirizzo mediano, in caso di danno da provvedimento favorevole successivamente annullato si avrebbe la lesione di un diritto soggettivo, in forza di un comportamento amministrativo scorretto. La natura di diritto soggettivo emergerebbe dal modo in cui l’ordinamento protegge la pretesa di cui si parla, atteso che l’amministrazione non potrebbe, per curare in concreto l’interesse pubblico individuato dal legislatore, menomare la posizione del consociato, avendo piuttosto l’obbligo di soddisfarla. Si osserva come non si possa predicare la consistenza di interesse legittimo proprio perché un’eventuale conculcazione dell’aspirazione al conseguimento o alla conservazione del bene della vita non potrebbe presentare i caratteri del fisiologico dipanarsi dell’agire amministrativo, bensì integrerebbe una fattispecie patologica di illiceità. Segnatamente, si verterebbe sulla libertà di autodeterminazione negoziale, precipitato della libertà di iniziativa economica privata presidiata in Costituzione dall’art. 41, ed oggi rinforzata dall’armamentario sovranazionale europeo.</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it-IT" sz="4000" dirty="0">
                <a:latin typeface="Verdana Pro" panose="020B0604030504040204" pitchFamily="34" charset="0"/>
              </a:rPr>
              <a:t>L’art. 7 c.p.a.</a:t>
            </a:r>
          </a:p>
        </p:txBody>
      </p:sp>
      <p:sp>
        <p:nvSpPr>
          <p:cNvPr id="3" name="Content Placeholder 2"/>
          <p:cNvSpPr>
            <a:spLocks noGrp="1"/>
          </p:cNvSpPr>
          <p:nvPr>
            <p:ph idx="1"/>
          </p:nvPr>
        </p:nvSpPr>
        <p:spPr>
          <a:xfrm>
            <a:off x="827700" y="2052925"/>
            <a:ext cx="7477314" cy="4195481"/>
          </a:xfrm>
        </p:spPr>
        <p:txBody>
          <a:bodyPr>
            <a:normAutofit/>
          </a:bodyPr>
          <a:lstStyle/>
          <a:p>
            <a:pPr algn="just"/>
            <a:r>
              <a:rPr lang="it-IT" sz="2200" dirty="0"/>
              <a:t>Il dato letterale della disposizione cui occorre far imprescindibile riferimento, ovvero l’art. 7 c.p.a., non è apparso finora sufficiente per una soluzione che appiani i contrasti. In particolare, muovendo dallo statuto metodologico delineatosi a seguito dell’enucleazione, ad opera della Consulta, del principio qualitativo dall’art. 103 della Carta fondamentale, si può giungere ad esiti differenti in merito alla devoluzione delle controversie di cui si parla. </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311085" y="2052925"/>
            <a:ext cx="8286160" cy="4195481"/>
          </a:xfrm>
        </p:spPr>
        <p:txBody>
          <a:bodyPr>
            <a:normAutofit/>
          </a:bodyPr>
          <a:lstStyle/>
          <a:p>
            <a:pPr algn="just"/>
            <a:r>
              <a:rPr lang="it-IT" sz="2400" dirty="0"/>
              <a:t>Tale qualificazione in punto di danno-evento sarebbe confermata dal contenuto del dovere di ristoro, quindi dal cosiddetto danno-conseguenza: si fa riferimento alle spese sostenute per aver fatto assegnamento sull’esistenza del provvedimento ampliativo, in chiave di danno emergente, nonché, in linea di lucro cessante, alla perdita delle chance contrattuali alternative.</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7700" y="3200400"/>
            <a:ext cx="6477340" cy="3048006"/>
          </a:xfrm>
        </p:spPr>
        <p:txBody>
          <a:bodyPr>
            <a:normAutofit/>
          </a:bodyPr>
          <a:lstStyle/>
          <a:p>
            <a:pPr algn="just"/>
            <a:r>
              <a:rPr lang="it-IT" sz="2800" dirty="0"/>
              <a:t>La natura di comportamento amministrativo, invece, emergerebbe dal plastico collegamento del contegno scorretto con l’esercizio del potere, almeno in via mediata. </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7700" y="2052925"/>
            <a:ext cx="7666060" cy="4195481"/>
          </a:xfrm>
        </p:spPr>
        <p:txBody>
          <a:bodyPr>
            <a:normAutofit fontScale="77500" lnSpcReduction="20000"/>
          </a:bodyPr>
          <a:lstStyle/>
          <a:p>
            <a:pPr algn="just">
              <a:lnSpc>
                <a:spcPct val="160000"/>
              </a:lnSpc>
              <a:spcBef>
                <a:spcPts val="0"/>
              </a:spcBef>
            </a:pPr>
            <a:r>
              <a:rPr lang="it-IT" dirty="0"/>
              <a:t>Per giungere a tale esito qualificatorio l’impostazione in discorso nota come l’assunto da cui muove la tesi delle Sezioni Unite, secondo la quale l’annullamento del provvedimento comporterebbe l’uscita dallo schermo di cognizione giudiziale di qualsivoglia profilo connesso alla presenza autoritativa dell’amministrazione, sia infondato. E ciò, in quanto la vicenda fattuale si svolge interamente in un contesto procedimentale, dunque nell’ambito dell’edizione della potestà. Ne conseguirebbe che il giudice chiamato ad esaminare la fattispecie a scopi risarcitori sarebbe costretto a scandagliare il potere, in relazione, ad esempio, al tipo di vizio che inficia l’atto già demolito, o ad eventuali profili di colpa dell’amministrazione e/o del cittadino. </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8436" y="2611120"/>
            <a:ext cx="7827884" cy="3637286"/>
          </a:xfrm>
        </p:spPr>
        <p:txBody>
          <a:bodyPr>
            <a:normAutofit fontScale="92500" lnSpcReduction="20000"/>
          </a:bodyPr>
          <a:lstStyle/>
          <a:p>
            <a:pPr algn="just">
              <a:lnSpc>
                <a:spcPct val="150000"/>
              </a:lnSpc>
              <a:spcBef>
                <a:spcPts val="0"/>
              </a:spcBef>
            </a:pPr>
            <a:r>
              <a:rPr lang="it-IT" sz="2400" dirty="0"/>
              <a:t>In punto di giurisdizione, alla luce di quanto rimarcato, poiché si sostiene trattarsi di comportamento amministrativo, nei sensi di cui alla giurisprudenza costituzionale e delle previsioni del legislatore del processo amministrativo, va operata la distinzione fra le materie in cui vi è giurisdizione esclusiva e quelle in cui i diritti soggettivi sono conoscibili solo dal giudice ordinario. </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3600" dirty="0">
                <a:solidFill>
                  <a:srgbClr val="EBEBEB"/>
                </a:solidFill>
              </a:rPr>
              <a:t>L’orientamento dell’Adunanza Plenaria del Consiglio di Stato</a:t>
            </a:r>
            <a:endParaRPr dirty="0"/>
          </a:p>
        </p:txBody>
      </p:sp>
      <p:sp>
        <p:nvSpPr>
          <p:cNvPr id="3" name="Content Placeholder 2"/>
          <p:cNvSpPr>
            <a:spLocks noGrp="1"/>
          </p:cNvSpPr>
          <p:nvPr>
            <p:ph idx="1"/>
          </p:nvPr>
        </p:nvSpPr>
        <p:spPr>
          <a:xfrm>
            <a:off x="827700" y="3048000"/>
            <a:ext cx="7523820" cy="3200406"/>
          </a:xfrm>
        </p:spPr>
        <p:txBody>
          <a:bodyPr/>
          <a:lstStyle/>
          <a:p>
            <a:pPr algn="just">
              <a:lnSpc>
                <a:spcPct val="150000"/>
              </a:lnSpc>
              <a:spcBef>
                <a:spcPts val="0"/>
              </a:spcBef>
            </a:pPr>
            <a:r>
              <a:rPr lang="it-IT" dirty="0"/>
              <a:t>La cognizione spetterebbe al giudice amministrativo, quindi, nelle fattispecie inerenti alle procedure di evidenza pubblica, che costituiscono un ampio spettro della casistica sul danno da provvedimento favorevole poi annullato.</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t>Il riparto di giurisdizione in materia di revoca di contributi e sovvenzioni pubbliche</a:t>
            </a:r>
          </a:p>
        </p:txBody>
      </p:sp>
      <p:sp>
        <p:nvSpPr>
          <p:cNvPr id="3" name="Content Placeholder 2"/>
          <p:cNvSpPr>
            <a:spLocks noGrp="1"/>
          </p:cNvSpPr>
          <p:nvPr>
            <p:ph idx="1"/>
          </p:nvPr>
        </p:nvSpPr>
        <p:spPr>
          <a:xfrm>
            <a:off x="827700" y="2052925"/>
            <a:ext cx="7401900" cy="4195481"/>
          </a:xfrm>
        </p:spPr>
        <p:txBody>
          <a:bodyPr>
            <a:normAutofit/>
          </a:bodyPr>
          <a:lstStyle/>
          <a:p>
            <a:pPr algn="just">
              <a:lnSpc>
                <a:spcPct val="150000"/>
              </a:lnSpc>
              <a:spcBef>
                <a:spcPts val="0"/>
              </a:spcBef>
            </a:pPr>
            <a:r>
              <a:rPr lang="it-IT" sz="2800" dirty="0"/>
              <a:t>Il riparto di giurisdizione in materia di revoca dei provvedimenti concessori di contributi e sovvenzioni pubbliche discende da un rigoroso e consolidato orientamento dell’Adunanza Plenaria e delle Sezioni Unite. </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a:t>
            </a:r>
            <a:endParaRPr dirty="0"/>
          </a:p>
        </p:txBody>
      </p:sp>
      <p:sp>
        <p:nvSpPr>
          <p:cNvPr id="3" name="Content Placeholder 2"/>
          <p:cNvSpPr>
            <a:spLocks noGrp="1"/>
          </p:cNvSpPr>
          <p:nvPr>
            <p:ph idx="1"/>
          </p:nvPr>
        </p:nvSpPr>
        <p:spPr>
          <a:xfrm>
            <a:off x="827700" y="2052925"/>
            <a:ext cx="7838780" cy="4195481"/>
          </a:xfrm>
        </p:spPr>
        <p:txBody>
          <a:bodyPr>
            <a:normAutofit lnSpcReduction="10000"/>
          </a:bodyPr>
          <a:lstStyle/>
          <a:p>
            <a:pPr algn="just">
              <a:lnSpc>
                <a:spcPct val="150000"/>
              </a:lnSpc>
              <a:spcBef>
                <a:spcPts val="0"/>
              </a:spcBef>
            </a:pPr>
            <a:r>
              <a:rPr lang="it-IT" sz="2400" dirty="0"/>
              <a:t>In ragione di tale orientamento, mentre al giudice ordinario sono riservate le questioni susseguenti all’erogazione del finanziamento - in particolare, la revoca del beneficio - il giudice amministrativo è deputato a sindacare la precedente fase, più propriamente pubblicistica, ossia quella di erogazione del contributo o sovvenzione.</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a:t>
            </a:r>
            <a:endParaRPr dirty="0"/>
          </a:p>
        </p:txBody>
      </p:sp>
      <p:sp>
        <p:nvSpPr>
          <p:cNvPr id="3" name="Content Placeholder 2"/>
          <p:cNvSpPr>
            <a:spLocks noGrp="1"/>
          </p:cNvSpPr>
          <p:nvPr>
            <p:ph idx="1"/>
          </p:nvPr>
        </p:nvSpPr>
        <p:spPr>
          <a:xfrm>
            <a:off x="827700" y="2052925"/>
            <a:ext cx="7828620" cy="4195481"/>
          </a:xfrm>
        </p:spPr>
        <p:txBody>
          <a:bodyPr>
            <a:normAutofit/>
          </a:bodyPr>
          <a:lstStyle/>
          <a:p>
            <a:pPr algn="just">
              <a:lnSpc>
                <a:spcPct val="150000"/>
              </a:lnSpc>
              <a:spcBef>
                <a:spcPts val="0"/>
              </a:spcBef>
            </a:pPr>
            <a:r>
              <a:rPr lang="it-IT" dirty="0"/>
              <a:t>La ragione che sostiene siffatta divaricazione affonda nella tradizionale distinzione tra fase genetica dell’obbligazione, frutto di un procedimento amministrativo ove campeggiano poteri autoritativi, e fase esecutiva dell’obbligazione stessa, laddove il beneficiario del contributo o della sovvenzione è tenuto al rigoroso rispetto delle regole che presiedono al suo impiego - e dunque, in concreto, alla spesa - con relativi ed assai stringenti obblighi di rendicontazione.</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a:t>
            </a:r>
            <a:endParaRPr dirty="0"/>
          </a:p>
        </p:txBody>
      </p:sp>
      <p:sp>
        <p:nvSpPr>
          <p:cNvPr id="3" name="Content Placeholder 2"/>
          <p:cNvSpPr>
            <a:spLocks noGrp="1"/>
          </p:cNvSpPr>
          <p:nvPr>
            <p:ph idx="1"/>
          </p:nvPr>
        </p:nvSpPr>
        <p:spPr>
          <a:xfrm>
            <a:off x="484710" y="2174240"/>
            <a:ext cx="7419770" cy="4074166"/>
          </a:xfrm>
        </p:spPr>
        <p:txBody>
          <a:bodyPr>
            <a:normAutofit lnSpcReduction="10000"/>
          </a:bodyPr>
          <a:lstStyle/>
          <a:p>
            <a:pPr algn="just">
              <a:lnSpc>
                <a:spcPct val="150000"/>
              </a:lnSpc>
              <a:spcBef>
                <a:spcPts val="0"/>
              </a:spcBef>
            </a:pPr>
            <a:r>
              <a:rPr lang="it-IT" dirty="0"/>
              <a:t>Orbene, se nella fase genetica si può parlare nitidamente di una relazione che vede l’esercizio di poteri pubblici, con una posizione del richiedente il beneficio qualificabile in termini di interesse legittimo, in quella esecutiva, erogato il contributo o la sovvenzione e stipulata la convenzione ad esso accessiva, non vi è più esercizio di potere, ma una relazione contrattuale paritetica, con il conseguente riconoscimento della titolarità di un diritto soggettivo perfetto.</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a:t>
            </a:r>
            <a:endParaRPr dirty="0"/>
          </a:p>
        </p:txBody>
      </p:sp>
      <p:sp>
        <p:nvSpPr>
          <p:cNvPr id="3" name="Content Placeholder 2"/>
          <p:cNvSpPr>
            <a:spLocks noGrp="1"/>
          </p:cNvSpPr>
          <p:nvPr>
            <p:ph idx="1"/>
          </p:nvPr>
        </p:nvSpPr>
        <p:spPr>
          <a:xfrm>
            <a:off x="264160" y="2052925"/>
            <a:ext cx="8260080" cy="4195481"/>
          </a:xfrm>
        </p:spPr>
        <p:txBody>
          <a:bodyPr>
            <a:normAutofit/>
          </a:bodyPr>
          <a:lstStyle/>
          <a:p>
            <a:pPr algn="just">
              <a:lnSpc>
                <a:spcPct val="150000"/>
              </a:lnSpc>
              <a:spcBef>
                <a:spcPts val="0"/>
              </a:spcBef>
            </a:pPr>
            <a:r>
              <a:rPr lang="it-IT" dirty="0"/>
              <a:t>In particolare, occorre fare riferimento alla nota Adunanza Plenaria n. 6 del 29 gennaio 2014, ove si considera irrilevante la formale qualificazione del provvedimento come revoca, muovendosi esso «nell’ambito di un rapporto ormai paritetico», nel quale «l’Amministrazione fa valere le conseguenze derivanti dall’inadempimento del privato alle obbligazioni assunte per ottenere la sovvenzione».</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3600" dirty="0"/>
              <a:t>L’orientamento delle Sezioni Unite della Corte di cassazione </a:t>
            </a:r>
            <a:endParaRPr sz="3600" dirty="0"/>
          </a:p>
        </p:txBody>
      </p:sp>
      <p:sp>
        <p:nvSpPr>
          <p:cNvPr id="3" name="Content Placeholder 2"/>
          <p:cNvSpPr>
            <a:spLocks noGrp="1"/>
          </p:cNvSpPr>
          <p:nvPr>
            <p:ph idx="1"/>
          </p:nvPr>
        </p:nvSpPr>
        <p:spPr/>
        <p:txBody>
          <a:bodyPr>
            <a:noAutofit/>
          </a:bodyPr>
          <a:lstStyle/>
          <a:p>
            <a:pPr algn="just"/>
            <a:r>
              <a:rPr lang="it-IT" sz="1700" dirty="0"/>
              <a:t>Da una parte, vi è l’orientamento che afferma la giurisdizione del giudice ordinario. Il presupposto di quest’indirizzo è rappresentato dalla consistenza di diritto soggettivo della posizione giuridica che si tutela. All’uopo, la giurisprudenza della Cassazione, nell’evidenziare che il danno patito dall’attore non deriva dal provvedimento favorevole, né dall’atto di secondo grado che sacrifica l’interesse legittimo giustamente, osserva che la situazione del privato è protetta in modo assoluto ed incondizionato, senza che rivesta alcun ruolo l’interesse pubblico, e si risolve nella pretesa a non subire interferenze indebite nella propria sfera di libertà negoziale. A fronte di tale diritto, la pubblica amministrazione sarebbe titolare di un obbligo di buona fede oggettiva, non esistendo margini potestativi per scalfire l’intangibile diritto alla correttezza del consociato.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gli arresti delle Sezioni Unite</a:t>
            </a:r>
            <a:endParaRPr dirty="0"/>
          </a:p>
        </p:txBody>
      </p:sp>
      <p:sp>
        <p:nvSpPr>
          <p:cNvPr id="3" name="Content Placeholder 2"/>
          <p:cNvSpPr>
            <a:spLocks noGrp="1"/>
          </p:cNvSpPr>
          <p:nvPr>
            <p:ph idx="1"/>
          </p:nvPr>
        </p:nvSpPr>
        <p:spPr>
          <a:xfrm>
            <a:off x="827700" y="2052925"/>
            <a:ext cx="6711654" cy="4591715"/>
          </a:xfrm>
        </p:spPr>
        <p:txBody>
          <a:bodyPr>
            <a:noAutofit/>
          </a:bodyPr>
          <a:lstStyle/>
          <a:p>
            <a:pPr algn="just">
              <a:lnSpc>
                <a:spcPct val="170000"/>
              </a:lnSpc>
              <a:spcBef>
                <a:spcPts val="0"/>
              </a:spcBef>
            </a:pPr>
            <a:r>
              <a:rPr lang="it-IT" sz="900" dirty="0"/>
              <a:t>Vanno, poi, ricordate anche Corte di cassazione, Sez. un., ordinanza del 30 luglio 2020, n. 16457: «La controversia promossa per ottenere l’annullamento del provvedimento di revoca di un finanziamento pubblico concerne una posizione di diritto soggettivo ed è pertanto devoluta alla giurisdizione del giudice ordinario tutte le volte in cui l’amministrazione abbia inteso far valere la decadenza del beneficiario dal contributo in ragione della mancata osservanza, da parte sua, di obblighi al cui adempimento la legge o il provvedimento condizionano l’erogazione, mentre riguarda una posizione di interesse legittimo (con conseguente devoluzione al giudice amministrativo) allorché la mancata erogazione del finanziamento, pur oggetto di specifico provvedimento di attribuzione, sia dipesa dall’esercizio di poteri di autotutela dell’amministrazione, la quale abbia inteso annullare il provvedimento stesso per vizi originari di legittimità o revocarlo per contrasto originario con l’interesse pubblico»; Id., ordinanza del 9 agosto 2018, n. 20683; Consiglio di Stato, Sez. VI, 12 settembre 2017, n. 4323: «In base al concorde orientamento delle Sezioni unite della Corte di Cassazione dell’Adunanza Plenaria del Consiglio di Stato, deve ritenersi in materia di contributi e finanziamenti che: a) è configurabile una situazione soggettiva d’interesse legittimo, con conseguente giurisdizione del giudice amministrativo, quanto la controversia riguardi una fase procedimentale precedente al provvedimento discrezionale attributivo del beneficio, oppure quando la concessione del beneficio sia stata annullata o revocata per vizi di legittimità o per contrasto iniziale con il pubblico interesse; b) qualora invece la controversia attenga alla fase di erogazione o di ripetizione del contributo sul presupposto di un inadempimento del beneficiario o dell’acclarato sviamento dei fondi acquisiti rispetto al programma finanziato, la giurisdizione spetta al giudice ordinario, anche se si siano impugnati atti di revoca o di decadenza». </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a:t>
            </a:r>
            <a:endParaRPr dirty="0"/>
          </a:p>
        </p:txBody>
      </p:sp>
      <p:sp>
        <p:nvSpPr>
          <p:cNvPr id="3" name="Content Placeholder 2"/>
          <p:cNvSpPr>
            <a:spLocks noGrp="1"/>
          </p:cNvSpPr>
          <p:nvPr>
            <p:ph idx="1"/>
          </p:nvPr>
        </p:nvSpPr>
        <p:spPr/>
        <p:txBody>
          <a:bodyPr>
            <a:normAutofit fontScale="85000" lnSpcReduction="20000"/>
          </a:bodyPr>
          <a:lstStyle/>
          <a:p>
            <a:pPr algn="just"/>
            <a:r>
              <a:rPr lang="it-IT" dirty="0"/>
              <a:t>Di recente, Consiglio di Stato, Sez. III, 18 dicembre 2020, n. 8156: «In materia di controversie riguardanti la concessione o la revoca di contributi e sovvenzioni pubbliche, deve ritenersi che sono devolute alla giurisdizione del G.O., tra le altre, le controversie attinenti alla fase di erogazione o di ripetizione del contributo sul presupposto di un addotto inadempimento del beneficiario alle condizioni statuite in sede di erogazione o dello sviamento acclarato dei fondi acquisiti rispetto al programma finanziato, anche se si faccia questione di atti denominati “revoca”,” decadenza” o “risoluzione, purché essi si fondino sull’inadempimento alle obbligazioni assunte di fronte alla concessione del contributo. In tale evenienza, infatti, il privato è titolare di un diritto soggettivo perfetto, come tale tutelabile dinanzi al giudice ordinario, attenendo la controversia alla fase esecutiva del rapporto di sovvenzione e all’inadempimento degli obblighi cui è subordinato il concreto provvedimento di attribuzione».</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t-IT" sz="2800" dirty="0">
                <a:solidFill>
                  <a:srgbClr val="EBEBEB"/>
                </a:solidFill>
              </a:rPr>
              <a:t>Il riparto di giurisdizione in materia di revoca di contributi e sovvenzioni pubbliche</a:t>
            </a:r>
            <a:r>
              <a:rPr dirty="0"/>
              <a:t> </a:t>
            </a:r>
          </a:p>
        </p:txBody>
      </p:sp>
      <p:sp>
        <p:nvSpPr>
          <p:cNvPr id="3" name="Content Placeholder 2"/>
          <p:cNvSpPr>
            <a:spLocks noGrp="1"/>
          </p:cNvSpPr>
          <p:nvPr>
            <p:ph idx="1"/>
          </p:nvPr>
        </p:nvSpPr>
        <p:spPr>
          <a:xfrm>
            <a:off x="827699" y="2052925"/>
            <a:ext cx="7441657" cy="4195481"/>
          </a:xfrm>
        </p:spPr>
        <p:txBody>
          <a:bodyPr>
            <a:normAutofit fontScale="92500" lnSpcReduction="20000"/>
          </a:bodyPr>
          <a:lstStyle/>
          <a:p>
            <a:pPr algn="just"/>
            <a:r>
              <a:rPr lang="it-IT" dirty="0"/>
              <a:t>Ancora, Cass. civ., sez. un., ordinanza del 20 maggio 2024, n. 13992, secondo cui «La controversia avente ad oggetto la revoca d'ufficio della concessione di un finanziamento pubblico per vizi di legittimità originari rientra nella giurisdizione del giudice amministrativo, poiché, attenendo al corretto esercizio del potere di autotutela e non al corretto adempimento degli obblighi imposti al destinatario della sovvenzione, incide su posizioni di interesse legittimo. (Nella specie, la S.C. ha dichiarato la giurisdizione amministrativa sulla domanda di accertamento dell'illegittimità di un definanziamento disposto d'ufficio, poiché la sovvenzione, seppur in precedenza concessa e liquidata, era stata caducata a causa della violazione dei principi dell'evidenza pubblica, essendo stato finanziato un progetto di acquisto di un immobile, che non indicava in modo adeguato i criteri valutativi per la scelta delle offerte).». </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p:txBody>
          <a:bodyPr>
            <a:normAutofit/>
          </a:bodyPr>
          <a:lstStyle/>
          <a:p>
            <a:pPr algn="just">
              <a:lnSpc>
                <a:spcPct val="150000"/>
              </a:lnSpc>
              <a:spcBef>
                <a:spcPts val="0"/>
              </a:spcBef>
            </a:pPr>
            <a:r>
              <a:rPr lang="it-IT" sz="2800" dirty="0"/>
              <a:t>Diverse obiezioni possono sollevarsi a fronte di siffatto orientamento.</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73711" y="609594"/>
            <a:ext cx="7108466" cy="1307264"/>
          </a:xfrm>
        </p:spPr>
        <p:txBody>
          <a:bodyPr>
            <a:normAutofit fontScale="90000"/>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827700" y="2052925"/>
            <a:ext cx="7584780" cy="4195481"/>
          </a:xfrm>
        </p:spPr>
        <p:txBody>
          <a:bodyPr>
            <a:normAutofit/>
          </a:bodyPr>
          <a:lstStyle/>
          <a:p>
            <a:pPr algn="just"/>
            <a:r>
              <a:rPr lang="it-IT" sz="2400" dirty="0"/>
              <a:t>La prima - forse la più evidente - è quella secondo cui, operando nei termini proposti dalla costante giurisprudenza, si corre il rischio di dar luogo ad un sindacato dal respiro corto, sia per la differente portata della cognizione da parte del giudice civile e amministrativo sia per i differenti strumenti, in particolare quelli istruttori e cautelari, che caratterizzano le due giurisdizioni. </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342669" y="2052925"/>
            <a:ext cx="8109567" cy="4195481"/>
          </a:xfrm>
        </p:spPr>
        <p:txBody>
          <a:bodyPr>
            <a:normAutofit fontScale="85000" lnSpcReduction="10000"/>
          </a:bodyPr>
          <a:lstStyle/>
          <a:p>
            <a:pPr algn="just"/>
            <a:r>
              <a:rPr lang="it-IT" dirty="0"/>
              <a:t>È, infatti, innegabile che il giudice amministrativo sia più a suo agio nei confronti delle amministrazioni pubbliche, non solo per il background storico–culturale che lo caratterizza, ma anche perché dotato di poteri istruttori officiosi (a prescindere dai noti limiti in materia di diritti soggettivi), tesi a riequilibrare il gap informativo e documentale, in tesi (oggi, probabilmente, in misura più contenuta), esistente tra parte pubblica e privata; inoltre, pur non potendo assicurare la tutela sommaria “anticipatoria” ex artt. 186-bis c.p.c. e ss. (un tempo prevista dalla legge 21 luglio 2000, n. 205 e poi sostanzialmente espunta dal c.p.a.), il giudice amministrativo è in grado di sospendere rapidamente l’atto lesivo (il periculum, dati gli importi, è, per lo più, in re ipsa, soprattutto quando la revoca sia seguita dalla cartella esattoriale), mentre il giudice ordinario può adattare alla specie la tutela ex art. 700 c.p.c., comunque non pienamente sovrapponibile a quella ex artt. 55 e ss. del c.p.a. (né è detto che il rito semplificato ex art. 702 bis c.p.c. sia sempre ammesso, anzi, sovente, la complessità delle vicende dedotte, richiede la conversione nel rito ordinario).</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827700" y="2052925"/>
            <a:ext cx="7537072" cy="4195481"/>
          </a:xfrm>
        </p:spPr>
        <p:txBody>
          <a:bodyPr>
            <a:normAutofit/>
          </a:bodyPr>
          <a:lstStyle/>
          <a:p>
            <a:pPr algn="just"/>
            <a:r>
              <a:rPr lang="it-IT" dirty="0"/>
              <a:t>Peraltro, si tratta - ma questo è un dato di minore rilevanza - di un sistema di riparto che crea un certo disagio e che, in effetti, pare mal digerito dagli stessi operatori del diritto, se si considerano le continue incertezze cui esso dà luogo circa la individuazione del giudice (giurisdizionalmente) competente, come testimoniano, tra l’altro, i numerosi arresti delle Sezioni Unite in sede di regolamento di giurisdizione, come anche le ripetute pronunce del giudice amministrativo che dichiarano il difetto di giurisdizione dinanzi all’azione di annullamento della determinazione di revoca.</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t-IT" sz="2800" dirty="0">
                <a:solidFill>
                  <a:srgbClr val="EBEBEB"/>
                </a:solidFill>
              </a:rPr>
              <a:t>Il riparto di giurisdizione in materia di revoca di contributi e sovvenzioni pubbliche: obiezioni e critiche.</a:t>
            </a:r>
            <a:r>
              <a:rPr dirty="0"/>
              <a:t> </a:t>
            </a:r>
          </a:p>
        </p:txBody>
      </p:sp>
      <p:sp>
        <p:nvSpPr>
          <p:cNvPr id="3" name="Content Placeholder 2"/>
          <p:cNvSpPr>
            <a:spLocks noGrp="1"/>
          </p:cNvSpPr>
          <p:nvPr>
            <p:ph idx="1"/>
          </p:nvPr>
        </p:nvSpPr>
        <p:spPr>
          <a:xfrm>
            <a:off x="827700" y="2679590"/>
            <a:ext cx="7648390" cy="3568816"/>
          </a:xfrm>
        </p:spPr>
        <p:txBody>
          <a:bodyPr/>
          <a:lstStyle/>
          <a:p>
            <a:pPr algn="just"/>
            <a:r>
              <a:rPr lang="it-IT" dirty="0"/>
              <a:t>Insomma, non può agevolmente sostenersi che sia indifferente soggiacere al sindacato dell’uno o dell’altro giudice, essendo per definizione (e salvo eccezioni) quello ordinario il giudice del rapporto e quello amministrativo il giudice dell’atto, con conseguenze affatto marginali. </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230588" y="2052925"/>
            <a:ext cx="8412480" cy="4195481"/>
          </a:xfrm>
        </p:spPr>
        <p:txBody>
          <a:bodyPr>
            <a:normAutofit/>
          </a:bodyPr>
          <a:lstStyle/>
          <a:p>
            <a:pPr algn="just"/>
            <a:r>
              <a:rPr lang="it-IT" dirty="0"/>
              <a:t>Si consideri, peraltro, che la revoca di un finanziamento pubblico può essere frutto - anzi, spesso, lo è per note ragioni attinenti alla complessità e farraginosità della normativa in materia - di procedimenti istruttori approssimativi, condotti ex post e con documentazioni carenti, sopralluoghi mai (o tardivamente) eseguiti e così via. Se, dunque, è vero che occorre accertare il corretto impiego delle risorse erogate, una valutazione approfondita e specificamente relativa al modus agendi della pubblica amministrazione (e dell’ente di credito convenzionato) nel corso della procedura risulta sovente necessaria e talora determinante per lo scrutinio della decisione.</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214685" y="2052925"/>
            <a:ext cx="8436333" cy="4195481"/>
          </a:xfrm>
        </p:spPr>
        <p:txBody>
          <a:bodyPr>
            <a:normAutofit/>
          </a:bodyPr>
          <a:lstStyle/>
          <a:p>
            <a:pPr algn="just"/>
            <a:r>
              <a:rPr lang="it-IT" dirty="0"/>
              <a:t>A rendere ulteriormente delicata la materia sta anche il fatto che, sovente, gli importi erogati - in due (o tre) tranchès - presentano una certa consistenza; sicché, il provvedimento di revoca è in grado di determinare gravissime situazioni di difficoltà negli operatori economici, i quali, da un lato, non sono in grado di restituire quanto già ricevuto (perché presumibilmente speso, o non più disponibile per le ragioni più disparate), dall’altro lato, normalmente subiscono l’immediata revoca dei fidi e delle scoperture bancarie necessari all’attività d’impresa, discendendone l’apertura di procedimenti in sede fallimentare a prescindere dall’esito dell’eventuale contenzioso (la cui rapidità è esiziale), ove non si riesca a paralizzare tempestivamente l’atto di revoca in sede cautelare.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8"/>
            <a:ext cx="7055380" cy="1400530"/>
          </a:xfrm>
        </p:spPr>
        <p:txBody>
          <a:bodyPr>
            <a:normAutofit/>
          </a:bodyPr>
          <a:lstStyle/>
          <a:p>
            <a:pPr algn="just"/>
            <a:r>
              <a:rPr lang="it-IT" sz="3600" dirty="0">
                <a:solidFill>
                  <a:srgbClr val="EBEBEB"/>
                </a:solidFill>
              </a:rPr>
              <a:t>L’orientamento delle Sezioni Unite della Corte di cassazione </a:t>
            </a:r>
            <a:endParaRPr dirty="0"/>
          </a:p>
        </p:txBody>
      </p:sp>
      <p:sp>
        <p:nvSpPr>
          <p:cNvPr id="3" name="Content Placeholder 2"/>
          <p:cNvSpPr>
            <a:spLocks noGrp="1"/>
          </p:cNvSpPr>
          <p:nvPr>
            <p:ph idx="1"/>
          </p:nvPr>
        </p:nvSpPr>
        <p:spPr/>
        <p:txBody>
          <a:bodyPr/>
          <a:lstStyle/>
          <a:p>
            <a:pPr algn="just"/>
            <a:r>
              <a:rPr lang="it-IT" dirty="0"/>
              <a:t>Definita la natura della situazione giuridica soggettiva azionata, questa giurisprudenza prosegue nella valutazione della sussistenza del collegamento, pur indiretto, con l’esercizio del potere, per scoprire se, nei casi in cui vi sia giurisdizione esclusiva alla stregua della norma catalogo del codice di rito, debba affermarsi la giurisdizione del giudice amministrativo. </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748187" y="1941607"/>
            <a:ext cx="7719952" cy="4195481"/>
          </a:xfrm>
        </p:spPr>
        <p:txBody>
          <a:bodyPr>
            <a:normAutofit fontScale="85000" lnSpcReduction="20000"/>
          </a:bodyPr>
          <a:lstStyle/>
          <a:p>
            <a:pPr algn="just"/>
            <a:r>
              <a:rPr lang="it-IT" dirty="0"/>
              <a:t>Si veda, ad esempio, l’ordinanza di rigetto, pronunciata ex art. 700 c.p.c., dal Tribunale delle Imprese di Palermo, in data 28 febbraio 2020, in cui si legge: «</a:t>
            </a:r>
            <a:r>
              <a:rPr lang="it-IT" i="1" dirty="0"/>
              <a:t>Ora, relativamente al fumus boni </a:t>
            </a:r>
            <a:r>
              <a:rPr lang="it-IT" i="1" dirty="0" err="1"/>
              <a:t>juris</a:t>
            </a:r>
            <a:r>
              <a:rPr lang="it-IT" i="1" dirty="0"/>
              <a:t> è bene premettere che il giudizio di merito ha ad oggetto non già l’annullamento dell’atto di revoca adottato dall’amministrazione ma l’accertamento del contributo effettivamente spettante all’impresa oggi ricorrente; in quest’ottica, i vizi strettamente procedimentali dedotti dal ricorrente; in questa ottica, i vizi strettamente procedimentali dedotti dal ricorrente in tale giudizio (e nel presente sub procedimento di inibitoria istaurato per assicurare l’utilità connessa alla futura pronuncia di merito), tra cui quelli di violazione dei termini del procedimento ex art. 2 l. 241/90, insufficienza della motivazione, contraddittorietà degli atti e carenza di istruttoria, non rilevano se non nella misura in cui si siano tradotti in una non corretta determinazione delle agevolazioni concesse al cui accertamento è volto il presente giudizio. Tanto in coerenza con l’usuale struttura del giudizio civile, incentrata non già sull’atto ma sul rapporto</a:t>
            </a:r>
            <a:r>
              <a:rPr lang="it-IT" dirty="0"/>
              <a:t>».</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827699" y="2052925"/>
            <a:ext cx="7505267" cy="4195481"/>
          </a:xfrm>
        </p:spPr>
        <p:txBody>
          <a:bodyPr/>
          <a:lstStyle/>
          <a:p>
            <a:pPr algn="just"/>
            <a:r>
              <a:rPr lang="it-IT" dirty="0"/>
              <a:t>La tenuta del sistema di riparto della giurisdizione disegnato dalla costante giurisprudenza ha spesso mostrato incertezze nel corso delle singole (e specifiche) vicende processuali, rendendo necessario porre alcuni distinguo. </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318051" y="2209801"/>
            <a:ext cx="8086477" cy="3395869"/>
          </a:xfrm>
        </p:spPr>
        <p:txBody>
          <a:bodyPr>
            <a:normAutofit/>
          </a:bodyPr>
          <a:lstStyle/>
          <a:p>
            <a:pPr algn="just"/>
            <a:r>
              <a:rPr lang="it-IT" dirty="0"/>
              <a:t>Invero, è emersa progressivamente la necessità di considerare se il provvedimento di revoca sia frutto di una contestazione direttamente attinente all’inadempimento rispetto ad una clausola convenzionale o latamente normativa. Vi sono, infatti, alcuni casi nei quali la revoca discende da un - più o meno espresso - esercizio di potere discrezionale, riportando la giurisdizione davanti al giudice amministrativo data la presenza di una posizione di interesse legittimo.</a:t>
            </a:r>
            <a:r>
              <a:rPr dirty="0"/>
              <a:t> </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270344" y="2052925"/>
            <a:ext cx="8372724" cy="3918505"/>
          </a:xfrm>
        </p:spPr>
        <p:txBody>
          <a:bodyPr>
            <a:normAutofit fontScale="92500" lnSpcReduction="20000"/>
          </a:bodyPr>
          <a:lstStyle/>
          <a:p>
            <a:pPr algn="just"/>
            <a:r>
              <a:rPr lang="it-IT" dirty="0"/>
              <a:t>Ciò ha condotto la Sesta Sezione del Consiglio di Stato - pur non disconoscendo l’Adunanza Plenaria n. 6 del 2014 - a rilevare che il criterio di riparto adottato talora vada in crisi, in quanto «</a:t>
            </a:r>
            <a:r>
              <a:rPr lang="it-IT" i="1" dirty="0"/>
              <a:t>possono sorgere problemi applicativi, ogni volta che il procedimento di sovvenzione pubblica, pur prevedendo una valutazione discrezionale o tecnico–discrezionale ai fini dell’attribuzione di punteggi ai richiedenti e della formazione di una graduatoria delle domande ammissibili, sia strutturato in forme più complesse di quella elementare … che registra una fase di concessione … ed una fase di erogazione ... ciò che assume valore dirimente, non è tanto la collocazione del vizio riscontrato rispetto alla fase del procedimento, quanto invece la natura della situazione soggettiva su cui interviene il potere amministrativo (della quale, la collocazione nella sequenza delle fasi è soltanto indice rivelatore, e per questo motivo viene utilizzato nella ricostruzione offerta dalla Plenaria</a:t>
            </a:r>
            <a:r>
              <a:rPr lang="it-IT" dirty="0"/>
              <a:t>)» (Consiglio di Stato, Sez. VI, 14 aprile 2015, n. 1914). </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376852" y="2817934"/>
            <a:ext cx="8062622" cy="3153410"/>
          </a:xfrm>
        </p:spPr>
        <p:txBody>
          <a:bodyPr>
            <a:normAutofit lnSpcReduction="10000"/>
          </a:bodyPr>
          <a:lstStyle/>
          <a:p>
            <a:pPr algn="just">
              <a:lnSpc>
                <a:spcPct val="150000"/>
              </a:lnSpc>
              <a:spcBef>
                <a:spcPts val="0"/>
              </a:spcBef>
            </a:pPr>
            <a:r>
              <a:rPr lang="it-IT" dirty="0"/>
              <a:t>I dubbi (saggiamente) espressi da una parte della giurisprudenza del Consiglio di Stato rendono evidente come nella materia in esame risulti talora assai complesso individuare, con assoluta certezza, quando ci si trovi dinanzi all’esercizio di poteri discrezionali (autoritativi) o negoziali (paritetici) e dunque al cospetto di interessi legittimi o diritti soggettivi.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413469" y="2122998"/>
            <a:ext cx="8006962" cy="3768920"/>
          </a:xfrm>
        </p:spPr>
        <p:txBody>
          <a:bodyPr>
            <a:normAutofit fontScale="85000" lnSpcReduction="10000"/>
          </a:bodyPr>
          <a:lstStyle/>
          <a:p>
            <a:pPr algn="just"/>
            <a:r>
              <a:rPr lang="it-IT" dirty="0"/>
              <a:t>Ciò, a maggior ragione, se si considera che la revoca di un finanziamento pubblico (a prescindere dalla singola vicenda dedotta), presenta un carattere tendenzialmente ancipite: è vero, infatti, che essa discende da un inadempimento, tale da avvicinarla ad un’ipotesi di recesso negoziale; è anche vero, però, che la medesima risolve l’atto autoritativo concessorio “a monte” e dispone la restituzione di quanto versato in acconto. Il provvedimento di “revoca/recesso”, nella buona sostanza, non incide sulla convenzione accessiva - pur facendo, ovviamente, leva su essa - in forza del rilevato inadempimento, ma anzitutto sull’atto di erogazione del contributo, o meglio, sui suoi effetti, esattamente come avviene in caso di revoca. L’atto originario, pertanto, non viene annullato, mancando in specie alcun vizio di legittimità, ma ne è paralizzata l’efficacia, discendendone sia la mancata erogazione del saldo sia la restituzione dell’acconto.</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214685" y="2052925"/>
            <a:ext cx="8420431" cy="4195481"/>
          </a:xfrm>
        </p:spPr>
        <p:txBody>
          <a:bodyPr>
            <a:normAutofit fontScale="85000" lnSpcReduction="20000"/>
          </a:bodyPr>
          <a:lstStyle/>
          <a:p>
            <a:pPr algn="just"/>
            <a:r>
              <a:rPr lang="it-IT" dirty="0"/>
              <a:t>Non vi è, a ben guardare, (forse, soltanto, v. infra) un recesso contrattuale, la cui efficacia investa esclusivamente la convenzione intervenuta inter partes, bensì la revoca tout court dell’intero contributo in ragione della violazione delle prescrizioni normative e convenzionali poste ab initio. Il contributo è, infatti, erogato previa adozione di un apposito provvedimento autoritativo, sottoponendo l’attuazione del programma di finanziamento alla normativa relativa (esempio, l. 19 dicembre 1992, n. 488) e alle circolari applicative, riportati nella convenzione accessiva al provvedimento concessorio. Pertanto, sostenere in senso assoluto che, in specie, siano assenti i profili autoritativi propri della revoca ed una valutazione inerente all’interesse pubblico significa, a ben guardare, dare evidenza solo ad una parte della complessa vicenda sottesa alla procedura amministrativa nella sua interezza. Ritenere, cioè, quale diretta conseguenza, che, a fronte di un simile provvedimento la posizione sia sicuramente di diritto soggettivo, urta in primis con la presenza delle garanzie procedimentali poste dalla l. n. 241 del 1990 e poi anche con l’obiettiva incidenza del provvedimento di recesso/revoca sull’atto originario di concessione.</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800" dirty="0">
                <a:solidFill>
                  <a:srgbClr val="EBEBEB"/>
                </a:solidFill>
              </a:rPr>
              <a:t>Il riparto di giurisdizione in materia di revoca di contributi e sovvenzioni pubbliche: obiezioni e critiche.</a:t>
            </a:r>
            <a:endParaRPr dirty="0"/>
          </a:p>
        </p:txBody>
      </p:sp>
      <p:sp>
        <p:nvSpPr>
          <p:cNvPr id="3" name="Content Placeholder 2"/>
          <p:cNvSpPr>
            <a:spLocks noGrp="1"/>
          </p:cNvSpPr>
          <p:nvPr>
            <p:ph idx="1"/>
          </p:nvPr>
        </p:nvSpPr>
        <p:spPr>
          <a:xfrm>
            <a:off x="262393" y="2353586"/>
            <a:ext cx="8452237" cy="3417742"/>
          </a:xfrm>
        </p:spPr>
        <p:txBody>
          <a:bodyPr/>
          <a:lstStyle/>
          <a:p>
            <a:pPr algn="just">
              <a:lnSpc>
                <a:spcPct val="150000"/>
              </a:lnSpc>
              <a:spcBef>
                <a:spcPts val="0"/>
              </a:spcBef>
            </a:pPr>
            <a:r>
              <a:rPr lang="it-IT" dirty="0"/>
              <a:t>Va poi considerato che la regola di riparto della giurisdizione, posta in termini di principio, presenta una tenuta limitata quando - e non è infrequente che accada - ci si trovi dinanzi ad atti convenzionali (ad esempio, di pianificazione e sviluppo dei territori, cui è indirizzato l’intervento pubblico), dai quali il finanziamento discende de plano e dai quali è pressoché integralmente regolato.</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t-IT" sz="2400" dirty="0">
                <a:solidFill>
                  <a:srgbClr val="EBEBEB"/>
                </a:solidFill>
              </a:rPr>
              <a:t>Il riparto di giurisdizione in materia di revoca di contributi e sovvenzioni pubbliche: obiezioni e critiche (i patti territoriali).</a:t>
            </a:r>
            <a:endParaRPr sz="2400" dirty="0"/>
          </a:p>
        </p:txBody>
      </p:sp>
      <p:sp>
        <p:nvSpPr>
          <p:cNvPr id="3" name="Content Placeholder 2"/>
          <p:cNvSpPr>
            <a:spLocks noGrp="1"/>
          </p:cNvSpPr>
          <p:nvPr>
            <p:ph idx="1"/>
          </p:nvPr>
        </p:nvSpPr>
        <p:spPr>
          <a:xfrm>
            <a:off x="190831" y="1726921"/>
            <a:ext cx="8269357" cy="4195481"/>
          </a:xfrm>
        </p:spPr>
        <p:txBody>
          <a:bodyPr>
            <a:normAutofit/>
          </a:bodyPr>
          <a:lstStyle/>
          <a:p>
            <a:pPr algn="just">
              <a:lnSpc>
                <a:spcPct val="150000"/>
              </a:lnSpc>
              <a:spcBef>
                <a:spcPts val="0"/>
              </a:spcBef>
            </a:pPr>
            <a:r>
              <a:rPr lang="it-IT" dirty="0"/>
              <a:t>Infatti, in materia di patti territoriali, in considerazione della loro riconosciuta natura di accordi procedimentali, la giurisprudenza, ai sensi dell’art. 11, comma 5, l. n. 241 del 1990 ed in virtù dell’art. 133, comma 1, lett. a), n. 2), c.p.a. (in cui la disposizione, già contenuta nella legge sul procedimento amministrativo, è confluita), ha affermato ricadersi in una fattispecie rientrante nella giurisdizione amministrativa esclusiva (Corte di Cassazione, Sez. un., 23 marzo 2009, n. 6960; Id., 8 luglio 2008, n. 18630; Id., 29 marzo 2013, n. 7940).</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373711" y="2052925"/>
            <a:ext cx="8150087" cy="4195481"/>
          </a:xfrm>
        </p:spPr>
        <p:txBody>
          <a:bodyPr>
            <a:normAutofit/>
          </a:bodyPr>
          <a:lstStyle/>
          <a:p>
            <a:pPr algn="just"/>
            <a:r>
              <a:rPr lang="it-IT" dirty="0"/>
              <a:t>Pertanto, lo spostamento della giurisdizione, che, normalmente non dovrebbe determinare sfasature evidenti nella tutela, in questo caso - in una misura che appare particolarmente sensibile (non è una novità la diversa caratura dei poteri del giudice ordinario e del giudice amministrativo, ovviamente) - si traduce nella possibilità di proporre censure diverse: quando, infatti, il provvedimento di revoca appartiene alla giurisdizione esclusiva del giudice amministrativo, la tutela che quest’ultimo assicura comprende i vizi procedimentali e provvedimentali (i vizi, in sostanza, inerenti alla gestione del potere nel suo complesso) come anche l’esame circa l’adempimento agli obblighi convenzionali propri del provvedimento concessorio.</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it-IT" sz="3600" dirty="0">
                <a:solidFill>
                  <a:srgbClr val="EBEBEB"/>
                </a:solidFill>
              </a:rPr>
              <a:t>L’orientamento delle Sezioni Unite della Corte di cassazione </a:t>
            </a:r>
            <a:endParaRPr dirty="0"/>
          </a:p>
        </p:txBody>
      </p:sp>
      <p:sp>
        <p:nvSpPr>
          <p:cNvPr id="3" name="Content Placeholder 2"/>
          <p:cNvSpPr>
            <a:spLocks noGrp="1"/>
          </p:cNvSpPr>
          <p:nvPr>
            <p:ph idx="1"/>
          </p:nvPr>
        </p:nvSpPr>
        <p:spPr/>
        <p:txBody>
          <a:bodyPr>
            <a:normAutofit fontScale="92500" lnSpcReduction="20000"/>
          </a:bodyPr>
          <a:lstStyle/>
          <a:p>
            <a:pPr algn="just"/>
            <a:r>
              <a:rPr lang="it-IT" dirty="0"/>
              <a:t>Sul punto, la soluzione delle Sezioni Unite pare tranchant. Si sostiene che a rilevare sia il thema decidendum, non già la fattispecie concreta così come si è verificata effettivamente al di fuori del processo, poiché l’annullamento del provvedimento illegittimo fa sì che non vi siano più questioni inerenti alle modalità di esercizio del potere da vagliare giudizialmente. Ne deriverebbe un oggetto del giudizio scevro da profili amministrativistici in senso obiettivo, restando da esaminare solamente la configurabilità di un affidamento qualificato e, quindi, meritevole di protezione giuridica. Di risulta, si tratterebbe di un mero comportamento materiale, privo di alcun collegamento, neppure in via mediata, con la situazione giuridica soggettiva attiva della pubblica amministrazione, nonché con la sua edizione dialogica. </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190831" y="2052925"/>
            <a:ext cx="8674873" cy="4195481"/>
          </a:xfrm>
        </p:spPr>
        <p:txBody>
          <a:bodyPr>
            <a:normAutofit/>
          </a:bodyPr>
          <a:lstStyle/>
          <a:p>
            <a:pPr algn="just">
              <a:lnSpc>
                <a:spcPct val="150000"/>
              </a:lnSpc>
              <a:spcBef>
                <a:spcPts val="0"/>
              </a:spcBef>
            </a:pPr>
            <a:r>
              <a:rPr lang="it-IT" dirty="0"/>
              <a:t>Ne deriva una geometria variabile della giurisdizione, propria del riparto per situazioni giuridiche soggettive o per materia, nel senso che è differente la latitudine delle censure proponibili e scrutinabili anche quando ci si trovi nella fase esecutiva, ossia dinanzi ad un provvedimento di recesso/revoca del finanziamento, determinando, così, una sensibile differenza quanto alla tutela erogata. </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206734" y="2052926"/>
            <a:ext cx="8317064" cy="3584550"/>
          </a:xfrm>
        </p:spPr>
        <p:txBody>
          <a:bodyPr>
            <a:normAutofit fontScale="92500" lnSpcReduction="20000"/>
          </a:bodyPr>
          <a:lstStyle/>
          <a:p>
            <a:pPr algn="just">
              <a:lnSpc>
                <a:spcPct val="150000"/>
              </a:lnSpc>
              <a:spcBef>
                <a:spcPts val="0"/>
              </a:spcBef>
            </a:pPr>
            <a:r>
              <a:rPr lang="it-IT" dirty="0"/>
              <a:t>In secondo luogo, l’estensione della giurisdizione esclusiva, in quanto frutto della assimilazione dei patti territoriali e degli accordi di programma alla generale categoria degli accordi ex art. 11 l. n. 241 del 1990, è, in sé, parimenti discutibile in relazione ai presupposti dai quali discende l’affermato riparto di giurisdizione. Tale assimilazione, anzi, mostra una fondamentale contraddizione in grado di mettere in crisi (se non in toto, sicuramente in parte qua) il sistema costruito dall’Adunanza Plenaria e dalle Sezioni Unite.</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p:txBody>
          <a:bodyPr/>
          <a:lstStyle/>
          <a:p>
            <a:pPr algn="just"/>
            <a:endParaRPr lang="it-IT" dirty="0"/>
          </a:p>
          <a:p>
            <a:pPr algn="ctr"/>
            <a:r>
              <a:rPr lang="it-IT" sz="2800" dirty="0"/>
              <a:t>La contraddizione è la seguente. </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214685" y="2052925"/>
            <a:ext cx="8460188" cy="4195481"/>
          </a:xfrm>
        </p:spPr>
        <p:txBody>
          <a:bodyPr/>
          <a:lstStyle/>
          <a:p>
            <a:pPr algn="just">
              <a:lnSpc>
                <a:spcPct val="150000"/>
              </a:lnSpc>
              <a:spcBef>
                <a:spcPts val="0"/>
              </a:spcBef>
            </a:pPr>
            <a:r>
              <a:rPr lang="it-IT" dirty="0"/>
              <a:t>Come noto, l’art. 11 l. n. 241 del 1990, al comma 4, contiene una clausola che prevede la facoltà - diremmo meglio: l’obbligo - di recesso dall’accordo per motivi sopravvenuti di pubblico interesse, facendo salva la corresponsione di un indennizzo. </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135172" y="2219904"/>
            <a:ext cx="8595360" cy="3838992"/>
          </a:xfrm>
        </p:spPr>
        <p:txBody>
          <a:bodyPr>
            <a:normAutofit/>
          </a:bodyPr>
          <a:lstStyle/>
          <a:p>
            <a:pPr algn="just"/>
            <a:r>
              <a:rPr lang="it-IT" dirty="0"/>
              <a:t>Orbene, costituisce un dato su cui la dottrina si è ampiamente consolidata quello per il quale, in realtà, non si tratta di una ipotesi di recesso negoziale (ex art. 1373 c.c.), bensì dell’esercizio del potere di autotutela, con una fondamentale differenza: diversamente dalla revoca “ordinaria” - per la quale vige attualmente l’art. 21 quinquies l. n. 241 del 1990 (invero, antecedente al comma 4 dell’art. 11) - il “recesso” dall’accordo è consentito solo per sopravvenuti motivi di interesse pubblico, non melius re perpensa. Si tratta, dunque, di una specifica ipotesi di revoca - parimenti garantita da un indennizzo - ancorché la norma parli di recesso.</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103367" y="1853248"/>
            <a:ext cx="8682824" cy="4395158"/>
          </a:xfrm>
        </p:spPr>
        <p:txBody>
          <a:bodyPr>
            <a:normAutofit/>
          </a:bodyPr>
          <a:lstStyle/>
          <a:p>
            <a:pPr algn="just"/>
            <a:r>
              <a:rPr lang="it-IT" dirty="0"/>
              <a:t>Stando così le cose, l’assimilazione della revoca dei finanziamenti pubblici, in presenza di accordi e convenzioni in genere, al recesso contrattuale e la correlativa applicazione della clausola posta in origine al comma 5 dell’art. 11 e poi refluita nell’art. 133, comma 1, lett. a) c.p.a., sembrerebbe, invero, affetta da una certa incoerenza: se, cioè, il recesso dall’accordo va inteso quale espressione del potere di revoca, sostenere - come fanno le Sezioni Unite e l’Adunanza Plenaria - che, al di là del nomen, il provvedimento (di revoca, appunto) adottato nella materia dei finanziamenti pubblici sia da intendere alla stregua di un recesso contrattuale, non pare corretto.</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286246" y="2052926"/>
            <a:ext cx="8404530" cy="3473232"/>
          </a:xfrm>
        </p:spPr>
        <p:txBody>
          <a:bodyPr/>
          <a:lstStyle/>
          <a:p>
            <a:pPr algn="just">
              <a:lnSpc>
                <a:spcPct val="150000"/>
              </a:lnSpc>
              <a:spcBef>
                <a:spcPts val="0"/>
              </a:spcBef>
            </a:pPr>
            <a:r>
              <a:rPr lang="it-IT" dirty="0"/>
              <a:t>Peraltro, in senso generalissimo, la stessa applicazione dell’art. 133 c.p.a. è, per la verità, discutibile, dal momento che la norma fa riferimento alle controversie in tema di «</a:t>
            </a:r>
            <a:r>
              <a:rPr lang="it-IT" i="1" dirty="0"/>
              <a:t>formazione, conclusione ed esecuzione</a:t>
            </a:r>
            <a:r>
              <a:rPr lang="it-IT" dirty="0"/>
              <a:t>» degli accordi, ove la revoca/recesso rientra “a fatica”, considerato che la deroga all’ordinario criterio di riparto è operata da norme speciali di tassativa interpretazione. </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246491" y="2052925"/>
            <a:ext cx="8293210" cy="4195481"/>
          </a:xfrm>
        </p:spPr>
        <p:txBody>
          <a:bodyPr/>
          <a:lstStyle/>
          <a:p>
            <a:pPr algn="just">
              <a:lnSpc>
                <a:spcPct val="150000"/>
              </a:lnSpc>
              <a:spcBef>
                <a:spcPts val="0"/>
              </a:spcBef>
            </a:pPr>
            <a:r>
              <a:rPr lang="it-IT" dirty="0"/>
              <a:t>A prescindere da questo preliminare rilievo - superato de facto, proprio per garantire l’omogeneità della tutela - resta fermo che, in specie, l’estensione della giurisdizione esclusiva non può determinare una modifica della natura dell’atto, se si muove dal presupposto, che parrebbe pacifico, secondo cui si tratta di revoca e non di recesso. </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302150" y="2458441"/>
            <a:ext cx="8086475" cy="2837127"/>
          </a:xfrm>
        </p:spPr>
        <p:txBody>
          <a:bodyPr/>
          <a:lstStyle/>
          <a:p>
            <a:pPr algn="just">
              <a:lnSpc>
                <a:spcPct val="150000"/>
              </a:lnSpc>
              <a:spcBef>
                <a:spcPts val="0"/>
              </a:spcBef>
            </a:pPr>
            <a:r>
              <a:rPr lang="it-IT" dirty="0"/>
              <a:t>Quel che ne discende, su un piano sistematico sembra ben più rilevante, perché il medesimo atto verrebbe considerato ora un provvedimento, frutto dell’esercizio dei poteri di autotutela, ora un atto negoziale.</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135172" y="2219008"/>
            <a:ext cx="8412480" cy="3418467"/>
          </a:xfrm>
        </p:spPr>
        <p:txBody>
          <a:bodyPr>
            <a:normAutofit/>
          </a:bodyPr>
          <a:lstStyle/>
          <a:p>
            <a:pPr algn="just"/>
            <a:r>
              <a:rPr lang="it-IT" dirty="0"/>
              <a:t>Partendo dal presupposto che, in specie, la giurisdizione esclusiva è ragionevolmente e condivisibilmente estesa alle controversie che nascono dal “recesso” da finanziamenti preceduti da atti consensuali, non vi è ragione per differenziare tale ipotesi da quella “ordinaria” di “recesso”. Ma se non vi è ragione per operare alcuna differenza relativamente all’atto, ne discende a contrario che, se è assimilabile alla revoca il recesso dall’accordo, parimenti deve ritenersi per quel che concerne l’ordinaria revoca del finanziamento.</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10" y="452717"/>
            <a:ext cx="7055380" cy="1687167"/>
          </a:xfrm>
        </p:spPr>
        <p:txBody>
          <a:bodyPr>
            <a:normAutofit fontScale="90000"/>
          </a:bodyPr>
          <a:lstStyle/>
          <a:p>
            <a:pPr algn="just"/>
            <a:r>
              <a:rPr lang="it-IT" sz="3600" dirty="0">
                <a:solidFill>
                  <a:srgbClr val="EBEBEB"/>
                </a:solidFill>
              </a:rPr>
              <a:t>L’orientamento delle Sezioni Unite della Corte di cassazione: i due indirizzi interpretativi. </a:t>
            </a:r>
            <a:endParaRPr dirty="0"/>
          </a:p>
        </p:txBody>
      </p:sp>
      <p:sp>
        <p:nvSpPr>
          <p:cNvPr id="3" name="Content Placeholder 2"/>
          <p:cNvSpPr>
            <a:spLocks noGrp="1"/>
          </p:cNvSpPr>
          <p:nvPr>
            <p:ph idx="1"/>
          </p:nvPr>
        </p:nvSpPr>
        <p:spPr>
          <a:xfrm>
            <a:off x="828436" y="2251945"/>
            <a:ext cx="7495432" cy="4195481"/>
          </a:xfrm>
        </p:spPr>
        <p:txBody>
          <a:bodyPr>
            <a:normAutofit fontScale="85000" lnSpcReduction="10000"/>
          </a:bodyPr>
          <a:lstStyle/>
          <a:p>
            <a:endParaRPr lang="it-IT" dirty="0"/>
          </a:p>
          <a:p>
            <a:endParaRPr lang="it-IT" dirty="0"/>
          </a:p>
          <a:p>
            <a:pPr algn="just"/>
            <a:r>
              <a:rPr lang="it-IT" sz="2600" dirty="0"/>
              <a:t>Nell’ambito di questa impostazione si distinguono </a:t>
            </a:r>
            <a:r>
              <a:rPr lang="it-IT" sz="2600"/>
              <a:t>due indirizzi </a:t>
            </a:r>
            <a:r>
              <a:rPr lang="it-IT" sz="2600" dirty="0"/>
              <a:t>pretori che non convergono sulla natura giuridica della responsabilità dell’amministrazione da comportamento scorretto. Se, infatti, da un lato, vi è il tradizionale indirizzo che sposa la tesi della natura extracontrattuale della responsabilità in discorso, dall’altro lato emerge la ricostruzione che opina nel senso dell’inadempimento di una previa obbligazione, con conseguente rifluire della fattispecie sotto le insegne del modello di cui all’art. 1218 c.c..</a:t>
            </a:r>
            <a:endParaRPr sz="2600" dirty="0"/>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(i patti territoriali).</a:t>
            </a:r>
            <a:endParaRPr dirty="0"/>
          </a:p>
        </p:txBody>
      </p:sp>
      <p:sp>
        <p:nvSpPr>
          <p:cNvPr id="3" name="Content Placeholder 2"/>
          <p:cNvSpPr>
            <a:spLocks noGrp="1"/>
          </p:cNvSpPr>
          <p:nvPr>
            <p:ph idx="1"/>
          </p:nvPr>
        </p:nvSpPr>
        <p:spPr>
          <a:xfrm>
            <a:off x="484710" y="2458442"/>
            <a:ext cx="7753577" cy="4195481"/>
          </a:xfrm>
        </p:spPr>
        <p:txBody>
          <a:bodyPr/>
          <a:lstStyle/>
          <a:p>
            <a:pPr algn="just">
              <a:lnSpc>
                <a:spcPct val="150000"/>
              </a:lnSpc>
              <a:spcBef>
                <a:spcPts val="0"/>
              </a:spcBef>
            </a:pPr>
            <a:r>
              <a:rPr lang="it-IT" dirty="0"/>
              <a:t>Questa contraddizione non è, in fondo, del tutto sconosciuta alla giurisprudenza, la quale, non a caso, prova ordinariamente a superarla distinguendo tra forma del provvedimento e substantia dello stesso.</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(la Sesta Sezione del C.d.S.).</a:t>
            </a:r>
            <a:endParaRPr dirty="0"/>
          </a:p>
        </p:txBody>
      </p:sp>
      <p:sp>
        <p:nvSpPr>
          <p:cNvPr id="3" name="Content Placeholder 2"/>
          <p:cNvSpPr>
            <a:spLocks noGrp="1"/>
          </p:cNvSpPr>
          <p:nvPr>
            <p:ph idx="1"/>
          </p:nvPr>
        </p:nvSpPr>
        <p:spPr>
          <a:xfrm>
            <a:off x="294199" y="2052925"/>
            <a:ext cx="8515846" cy="4195481"/>
          </a:xfrm>
        </p:spPr>
        <p:txBody>
          <a:bodyPr>
            <a:normAutofit/>
          </a:bodyPr>
          <a:lstStyle/>
          <a:p>
            <a:pPr algn="just"/>
            <a:r>
              <a:rPr lang="it-IT" dirty="0"/>
              <a:t>Si è, invece, dell’idea che, come sostenuto in altra articolata ordinanza di rimessione, dalla Sesta Sezione del Consiglio di Stato, le controversie in materia di revoca dei contributi, finanziamenti e/o sovvenzioni pubbliche in genere dovrebbero essere sottoposte alla cognizione del giudice amministrativo - se conseguenti ad accordi in sede esclusiva, altrimenti in sede di legittimità - anzitutto perché si tratta di un atto autoritativo che refluisce direttamente sul provvedimento di erogazione del beneficio; inoltre, perché ciò garantirebbe univocità di indirizzo, sindacato, ampiezza di censura e poteri giurisdizionali e consentirebbe di superare in via definitiva ogni incertezza circa l’individuazione del giudice, da cui il continuo pronunciamento delle Sezioni Unite in sede di regolamento di giurisdizione.</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(la Sesta Sezione del C.d.S.).</a:t>
            </a:r>
            <a:endParaRPr dirty="0"/>
          </a:p>
        </p:txBody>
      </p:sp>
      <p:sp>
        <p:nvSpPr>
          <p:cNvPr id="3" name="Content Placeholder 2"/>
          <p:cNvSpPr>
            <a:spLocks noGrp="1"/>
          </p:cNvSpPr>
          <p:nvPr>
            <p:ph idx="1"/>
          </p:nvPr>
        </p:nvSpPr>
        <p:spPr>
          <a:xfrm>
            <a:off x="1" y="2052925"/>
            <a:ext cx="8857752" cy="4195481"/>
          </a:xfrm>
        </p:spPr>
        <p:txBody>
          <a:bodyPr>
            <a:normAutofit fontScale="47500" lnSpcReduction="20000"/>
          </a:bodyPr>
          <a:lstStyle/>
          <a:p>
            <a:pPr algn="just"/>
            <a:r>
              <a:rPr lang="it-IT" dirty="0"/>
              <a:t>Gli argomenti criticamente proposti, in sede di rimessione, dalla Sesta Sezione, con ordinanza del 15 luglio 2013, n. 3789, sono i seguenti: «</a:t>
            </a:r>
            <a:r>
              <a:rPr lang="it-IT" i="1" dirty="0"/>
              <a:t>a) il potere di autotutela della P.A., esercitato mediante un atto di revoca (o di decadenza), in base ai principi del </a:t>
            </a:r>
            <a:r>
              <a:rPr lang="it-IT" i="1" dirty="0" err="1"/>
              <a:t>contrarius</a:t>
            </a:r>
            <a:r>
              <a:rPr lang="it-IT" i="1" dirty="0"/>
              <a:t> </a:t>
            </a:r>
            <a:r>
              <a:rPr lang="it-IT" i="1" dirty="0" err="1"/>
              <a:t>actus</a:t>
            </a:r>
            <a:r>
              <a:rPr lang="it-IT" i="1" dirty="0"/>
              <a:t>, incide di per sé sempre su posizioni d’interesse legittimo (come si evince dalla pacifica giurisprudenza della Corte di cassazione e del Consiglio di Stato attinente ai casi in cui una concessione di un bene pubblico o di un servizio pubblico sia ritirata per qualsiasi ragione, anche nell’ipotesi d’inadempimento del concessionario); b) l’art. 7 del codice del processo amministrativo dispone che il giudice amministrativo ha giurisdizione nelle controversie “riguardanti provvedimenti, atti (…) riconducibili anche mediatamente all’esercizio” del potere pubblico, fra i quali rientrerebbe anche il provvedimento di ritiro di un precedente atto a sua volta di natura autoritativa; c) la configurabilità di un potere autoritativo e di un correlativo interesse legittimo, in presenza dell’esercizio del potere di autotutela, risulta più rispondente alle esigenze di certezza del diritto pubblico (divenendo l’atto di revoca inoppugnabile, nel caso di mancata tempestiva impugnazione) ed a quelle di corretta gestione del denaro pubblico, poiché l’esercizio del medesimo potere autoritativo agevola non solo il rapido recupero della somma in ipotesi non dovuta, ma anche la conseguente erogazione dei relativi importi ad altri soggetti, con ulteriori atti aventi natura autoritativa (onde neppure si giustificherebbe sul piano della logica giuridica l’attribuzione alla giurisdizione civile della controversia riguardante la legittimità dell’atto di ritiro, mentre indubbiamente sussiste quella amministrativa per le controversie riguardanti la fase di ulteriore attribuzione delle risorse recuperate a seguito dell’atto di ritiro); d) la sussistenza della giurisdizione amministrativa potrebbe anche essere affermata, in via esclusiva, in considerazione dell’art. 12 della legge n. 241 del 1990, riguardante i “provvedimenti attributivi di vantaggi economici”, che disciplina la “concessione di sovvenzioni, contributi, sussidi ed ausili finanziari”, attribuendo il nomen iuris di concessione a qualsiasi provvedimento che disponga l’erogazione del denaro pubblico. Sotto tale profilo, potrebbe, allora, risultare rilevante l’art. 133, comma 1, lettera b), cod. proc. amm. sulla sussistenza della giurisdizione esclusiva per le “controversie aventi ad oggetto atti e provvedimenti relativi a rapporti di concessione di beni pubblici”. e) la portata applicativa delle disposizioni di legge sopra richiamate non sarebbe riducibile in via interpretativa, per il rilievo da attribuire all’art. 44 della legge 18 giugno 2009, n. 69, che ha condotto all’approvazione del codice del processo amministrativo, disponendo che il riassetto del medesimo dovesse avvenire “al fine di adeguare le norme vigenti alla giurisprudenza della Corte costituzionale e delle giurisdizioni superiori, di coordinarle con le norme del codice di procedura civile in quanto espressione di princìpi generali e di assicurare la concentrazione delle tutele”). Infatti, la finalità di adeguamento alla giurisprudenza della Corte costituzionale ha consentito l’elaborazione dell’art. 7 del codice, ripetitivo di espressioni contenute nelle sentenze della Corte stessa 6 luglio 2004, n. 204 e 11 maggio 2006, n. 191”; f) la necessità di assicurare la concentrazione delle tutele, con conseguente attribuzione “attribuzione alla giurisdizione amministrativa delle controversie riguardanti – per il tramite dell’esercizio del potere di autotutela – il ritiro dei provvedimenti “attributivi di vantaggi economici”, aventi ex lege natura concessoria, e dunque delle controversie che peraltro già di per sé potevano essere riferite ai rapporti inerenti alla concessione di un bene pubblico (il denaro), prima ancora delle modificazioni disposte dal codice del processo amministrativo</a:t>
            </a:r>
            <a:r>
              <a:rPr lang="it-IT" dirty="0"/>
              <a:t>».</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(la Sesta Sezione del C.d.S.).</a:t>
            </a:r>
            <a:endParaRPr dirty="0"/>
          </a:p>
        </p:txBody>
      </p:sp>
      <p:sp>
        <p:nvSpPr>
          <p:cNvPr id="3" name="Content Placeholder 2"/>
          <p:cNvSpPr>
            <a:spLocks noGrp="1"/>
          </p:cNvSpPr>
          <p:nvPr>
            <p:ph idx="1"/>
          </p:nvPr>
        </p:nvSpPr>
        <p:spPr>
          <a:xfrm>
            <a:off x="222637" y="1940118"/>
            <a:ext cx="8698725" cy="2711395"/>
          </a:xfrm>
        </p:spPr>
        <p:txBody>
          <a:bodyPr/>
          <a:lstStyle/>
          <a:p>
            <a:pPr algn="just">
              <a:lnSpc>
                <a:spcPct val="150000"/>
              </a:lnSpc>
              <a:spcBef>
                <a:spcPts val="0"/>
              </a:spcBef>
            </a:pPr>
            <a:r>
              <a:rPr lang="it-IT" dirty="0"/>
              <a:t>La soluzione, pertanto, potrebbe, semplicemente, essere quella di riconoscere al provvedimento in questione la sua reale natura di revoca, abbandonandone l’incerta qualificazione in termini di recesso negoziale, dalla quale incertezze discendono sul riparto di giurisdizione e sulla conseguente tutela processuale. </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(la Sesta Sezione del C.d.S.).</a:t>
            </a:r>
            <a:endParaRPr dirty="0"/>
          </a:p>
        </p:txBody>
      </p:sp>
      <p:sp>
        <p:nvSpPr>
          <p:cNvPr id="3" name="Content Placeholder 2"/>
          <p:cNvSpPr>
            <a:spLocks noGrp="1"/>
          </p:cNvSpPr>
          <p:nvPr>
            <p:ph idx="1"/>
          </p:nvPr>
        </p:nvSpPr>
        <p:spPr>
          <a:xfrm>
            <a:off x="190831" y="1853248"/>
            <a:ext cx="8539701" cy="4195481"/>
          </a:xfrm>
        </p:spPr>
        <p:txBody>
          <a:bodyPr>
            <a:normAutofit/>
          </a:bodyPr>
          <a:lstStyle/>
          <a:p>
            <a:pPr algn="just"/>
            <a:r>
              <a:rPr lang="it-IT" dirty="0"/>
              <a:t>Ciò consentirebbe, in un’ottica di sistema, di ricomporre opportunamente l’evidente discrasia tra forma e sostanza del provvedimento, giustificata, come pure si diceva, dal fatto che i provvedimenti oggetto di sindacato presentano indubbiamente una facies assimilabile alla revoca e non al recesso, cui è collegata la presenza dell’interesse legittimo piuttosto che del diritto soggettivo, anche tenuto conto del fatto che il soggetto pubblico erogatore è nelle condizioni di disporre inaudita altera parte la revoca del contributo (e di ottenerne, in forza di potestà a carattere esecutorio, la restituzione).</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just"/>
            <a:r>
              <a:rPr lang="it-IT" sz="2400" dirty="0">
                <a:solidFill>
                  <a:srgbClr val="EBEBEB"/>
                </a:solidFill>
              </a:rPr>
              <a:t>Il riparto di giurisdizione in materia di revoca di contributi e sovvenzioni pubbliche: obiezioni e critiche (la Sesta Sezione del C.d.S.).</a:t>
            </a:r>
            <a:endParaRPr dirty="0"/>
          </a:p>
        </p:txBody>
      </p:sp>
      <p:sp>
        <p:nvSpPr>
          <p:cNvPr id="3" name="Content Placeholder 2"/>
          <p:cNvSpPr>
            <a:spLocks noGrp="1"/>
          </p:cNvSpPr>
          <p:nvPr>
            <p:ph idx="1"/>
          </p:nvPr>
        </p:nvSpPr>
        <p:spPr>
          <a:xfrm>
            <a:off x="246491" y="2490246"/>
            <a:ext cx="8491992" cy="3457329"/>
          </a:xfrm>
        </p:spPr>
        <p:txBody>
          <a:bodyPr>
            <a:normAutofit/>
          </a:bodyPr>
          <a:lstStyle/>
          <a:p>
            <a:pPr algn="just"/>
            <a:r>
              <a:rPr lang="it-IT" dirty="0"/>
              <a:t>In altri termini, il sindacato del giudice ordinario e del giudice amministrativo presenta caratteri molto diversi, incidendo sui vizi deducibili e sulle stesse domande: il giudice ordinario non annulla l’atto di recesso, ne accerta l’illegittimità e lo disapplica; il giudice amministrativo, accertata l’illegittimità, lo annulla anche per vizi attinenti alla fase istruttoria e procedimentale e non solo relativi al rapporto, ossia alla violazione degli obblighi scaturenti dalla erogazione della prima tranche di finanziamento da rendicontare opportunamente.</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t-IT" sz="3200" dirty="0">
                <a:solidFill>
                  <a:srgbClr val="EBEBEB"/>
                </a:solidFill>
              </a:rPr>
              <a:t>L’orientamento delle Sezioni Unite della Corte di cassazione: i due filoni interpretativi. </a:t>
            </a:r>
            <a:endParaRPr dirty="0"/>
          </a:p>
        </p:txBody>
      </p:sp>
      <p:sp>
        <p:nvSpPr>
          <p:cNvPr id="3" name="Content Placeholder 2"/>
          <p:cNvSpPr>
            <a:spLocks noGrp="1"/>
          </p:cNvSpPr>
          <p:nvPr>
            <p:ph idx="1"/>
          </p:nvPr>
        </p:nvSpPr>
        <p:spPr/>
        <p:txBody>
          <a:bodyPr>
            <a:normAutofit/>
          </a:bodyPr>
          <a:lstStyle/>
          <a:p>
            <a:pPr algn="just"/>
            <a:r>
              <a:rPr lang="it-IT" dirty="0"/>
              <a:t>Si è affacciato così nella giurisprudenza sul riparto di giurisdizione l’argomento della natura giuridica di tale responsabilità, al fine di radicare la cognizione del giudice ordinario. In particolare, si è sostenuto che l’instaurazione di un contatto sociale qualificato tra l’ente pubblico ed il cittadino, facendo sorgere un’obbligazione in capo all’amministrazione, assumerebbe rilievo in punto di giurisdizione, giacché il rapporto debito-credito delineerebbe uno spazio cognitorio giudiziale del tutto civilistico, concernente un comportamento meramente materiale privo di correlazione con il potere amministrativo.</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just"/>
            <a:r>
              <a:rPr lang="it-IT" sz="3200" dirty="0">
                <a:solidFill>
                  <a:srgbClr val="EBEBEB"/>
                </a:solidFill>
              </a:rPr>
              <a:t>L’orientamento delle Sezioni Unite della Corte di cassazione: i due filoni interpretativi. </a:t>
            </a:r>
            <a:endParaRPr dirty="0"/>
          </a:p>
        </p:txBody>
      </p:sp>
      <p:sp>
        <p:nvSpPr>
          <p:cNvPr id="3" name="Content Placeholder 2"/>
          <p:cNvSpPr>
            <a:spLocks noGrp="1"/>
          </p:cNvSpPr>
          <p:nvPr>
            <p:ph idx="1"/>
          </p:nvPr>
        </p:nvSpPr>
        <p:spPr/>
        <p:txBody>
          <a:bodyPr>
            <a:normAutofit/>
          </a:bodyPr>
          <a:lstStyle/>
          <a:p>
            <a:pPr algn="just"/>
            <a:r>
              <a:rPr lang="it-IT" dirty="0"/>
              <a:t>In definitiva, la cognizione spetterebbe, secondo questa prima impostazione, sempre al giudice ordinario: in caso di assenza di giurisdizione esclusiva del giudice amministrativo, poiché si verterebbe su diritti soggettivi, mentre, in caso di materia allocata per esigenze di concentrazione presso il giudice speciale, perché non si rinverrebbe quel legame minimo richiesto dalla giurisprudenza costituzionale prima, e dal legislatore del codice processuale poi, allo scopo di radicare in astratto ed in concreto la giurisdizione contemplata sin dall’art. 103 Cost..</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84709" y="452718"/>
            <a:ext cx="7188709" cy="1400530"/>
          </a:xfrm>
        </p:spPr>
        <p:txBody>
          <a:bodyPr>
            <a:normAutofit/>
          </a:bodyPr>
          <a:lstStyle/>
          <a:p>
            <a:pPr algn="just"/>
            <a:r>
              <a:rPr lang="it-IT" sz="3600" dirty="0"/>
              <a:t>L’orientamento dell’Adunanza Plenaria del Consiglio di Stato</a:t>
            </a:r>
            <a:endParaRPr sz="3600" dirty="0"/>
          </a:p>
        </p:txBody>
      </p:sp>
      <p:sp>
        <p:nvSpPr>
          <p:cNvPr id="3" name="Content Placeholder 2"/>
          <p:cNvSpPr>
            <a:spLocks noGrp="1"/>
          </p:cNvSpPr>
          <p:nvPr>
            <p:ph idx="1"/>
          </p:nvPr>
        </p:nvSpPr>
        <p:spPr/>
        <p:txBody>
          <a:bodyPr>
            <a:normAutofit/>
          </a:bodyPr>
          <a:lstStyle/>
          <a:p>
            <a:pPr algn="just"/>
            <a:r>
              <a:rPr lang="it-IT" sz="2400" dirty="0"/>
              <a:t>Al contrario, un differente orientamento, sviluppatosi nella giurisprudenza amministrativa, e coronato con una pronuncia dell’Adunanza Plenaria, sostiene che la giurisdizione spetti, per le fattispecie di danno da provvedimento favorevole poi annullato, sempre al giudice amministrativo, così delineando un contrasto netto con le Sezioni Unite. </a:t>
            </a: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e">
  <a:themeElements>
    <a:clrScheme name="Ione">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F9C9D"/>
      </a:accent5>
      <a:accent6>
        <a:srgbClr val="9E5E9B"/>
      </a:accent6>
      <a:hlink>
        <a:srgbClr val="58C1BA"/>
      </a:hlink>
      <a:folHlink>
        <a:srgbClr val="9DD0CB"/>
      </a:folHlink>
    </a:clrScheme>
    <a:fontScheme name="Ione">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e">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205</TotalTime>
  <Words>7870</Words>
  <Application>Microsoft Office PowerPoint</Application>
  <PresentationFormat>Presentazione su schermo (4:3)</PresentationFormat>
  <Paragraphs>135</Paragraphs>
  <Slides>65</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65</vt:i4>
      </vt:variant>
    </vt:vector>
  </HeadingPairs>
  <TitlesOfParts>
    <vt:vector size="70" baseType="lpstr">
      <vt:lpstr>Arial</vt:lpstr>
      <vt:lpstr>Century Gothic</vt:lpstr>
      <vt:lpstr>Verdana Pro</vt:lpstr>
      <vt:lpstr>Wingdings 3</vt:lpstr>
      <vt:lpstr>Ione</vt:lpstr>
      <vt:lpstr>Danno da annullamento di provvedimento favorevole e riparto di giurisdizione</vt:lpstr>
      <vt:lpstr>L’art. 7 c.p.a.</vt:lpstr>
      <vt:lpstr>L’orientamento delle Sezioni Unite della Corte di cassazione </vt:lpstr>
      <vt:lpstr>L’orientamento delle Sezioni Unite della Corte di cassazione </vt:lpstr>
      <vt:lpstr>L’orientamento delle Sezioni Unite della Corte di cassazione </vt:lpstr>
      <vt:lpstr>L’orientamento delle Sezioni Unite della Corte di cassazione: i due indirizzi interpretativi. </vt:lpstr>
      <vt:lpstr>L’orientamento delle Sezioni Unite della Corte di cassazione: i due filoni interpretativi. </vt:lpstr>
      <vt:lpstr>L’orientamento delle Sezioni Unite della Corte di cassazione: i due filoni interpretativi. </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L’orientamento dell’Adunanza Plenaria del Consiglio di Stato</vt:lpstr>
      <vt:lpstr>Il riparto di giurisdizione in materia di revoca di contributi e sovvenzioni pubbliche</vt:lpstr>
      <vt:lpstr>Il riparto di giurisdizione in materia di revoca di contributi e sovvenzioni pubbliche</vt:lpstr>
      <vt:lpstr>Il riparto di giurisdizione in materia di revoca di contributi e sovvenzioni pubbliche</vt:lpstr>
      <vt:lpstr>Il riparto di giurisdizione in materia di revoca di contributi e sovvenzioni pubbliche</vt:lpstr>
      <vt:lpstr>Il riparto di giurisdizione in materia di revoca di contributi e sovvenzioni pubbliche</vt:lpstr>
      <vt:lpstr>Il riparto di giurisdizione in materia di revoca di contributi e sovvenzioni pubbliche: gli arresti delle Sezioni Unite</vt:lpstr>
      <vt:lpstr>Il riparto di giurisdizione in materia di revoca di contributi e sovvenzioni pubbliche.</vt:lpstr>
      <vt:lpstr>Il riparto di giurisdizione in materia di revoca di contributi e sovvenzioni pubbliche </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 </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(i patti territoriali).</vt:lpstr>
      <vt:lpstr>Il riparto di giurisdizione in materia di revoca di contributi e sovvenzioni pubbliche: obiezioni e critiche (la Sesta Sezione del C.d.S.).</vt:lpstr>
      <vt:lpstr>Il riparto di giurisdizione in materia di revoca di contributi e sovvenzioni pubbliche: obiezioni e critiche (la Sesta Sezione del C.d.S.).</vt:lpstr>
      <vt:lpstr>Il riparto di giurisdizione in materia di revoca di contributi e sovvenzioni pubbliche: obiezioni e critiche (la Sesta Sezione del C.d.S.).</vt:lpstr>
      <vt:lpstr>Il riparto di giurisdizione in materia di revoca di contributi e sovvenzioni pubbliche: obiezioni e critiche (la Sesta Sezione del C.d.S.).</vt:lpstr>
      <vt:lpstr>Il riparto di giurisdizione in materia di revoca di contributi e sovvenzioni pubbliche: obiezioni e critiche (la Sesta Sezione del C.d.S.).</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 riguardo alla giurisdizione sul dann</dc:title>
  <dc:subject/>
  <dc:creator/>
  <cp:keywords/>
  <dc:description>generated using python-pptx</dc:description>
  <cp:lastModifiedBy>Francesco Graziano</cp:lastModifiedBy>
  <cp:revision>21</cp:revision>
  <dcterms:created xsi:type="dcterms:W3CDTF">2013-01-27T09:14:16Z</dcterms:created>
  <dcterms:modified xsi:type="dcterms:W3CDTF">2025-03-06T11:14:23Z</dcterms:modified>
  <cp:category/>
</cp:coreProperties>
</file>