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74" r:id="rId12"/>
    <p:sldId id="266" r:id="rId13"/>
    <p:sldId id="267" r:id="rId14"/>
    <p:sldId id="268" r:id="rId15"/>
    <p:sldId id="269" r:id="rId16"/>
    <p:sldId id="270" r:id="rId17"/>
    <p:sldId id="271" r:id="rId18"/>
    <p:sldId id="275" r:id="rId19"/>
    <p:sldId id="276" r:id="rId20"/>
    <p:sldId id="273" r:id="rId21"/>
    <p:sldId id="277"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86" autoAdjust="0"/>
    <p:restoredTop sz="94660"/>
  </p:normalViewPr>
  <p:slideViewPr>
    <p:cSldViewPr snapToGrid="0">
      <p:cViewPr varScale="1">
        <p:scale>
          <a:sx n="69" d="100"/>
          <a:sy n="69" d="100"/>
        </p:scale>
        <p:origin x="572"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it-IT" smtClean="0"/>
              <a:t>Fare clic per modificare lo stile del titolo</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Fare clic sull'icona per inserire un'immagine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smtClean="0"/>
              <a:t>Modifica gli stili del testo dello schema</a:t>
            </a:r>
          </a:p>
        </p:txBody>
      </p:sp>
      <p:sp>
        <p:nvSpPr>
          <p:cNvPr id="3" name="Date Placeholder 2"/>
          <p:cNvSpPr>
            <a:spLocks noGrp="1"/>
          </p:cNvSpPr>
          <p:nvPr>
            <p:ph type="dt" sz="half" idx="10"/>
          </p:nvPr>
        </p:nvSpPr>
        <p:spPr/>
        <p:txBody>
          <a:bodyPr/>
          <a:lstStyle/>
          <a:p>
            <a:fld id="{B61BEF0D-F0BB-DE4B-95CE-6DB70DBA9567}" type="datetimeFigureOut">
              <a:rPr lang="en-US" dirty="0"/>
              <a:pPr/>
              <a:t>1/10/2025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it-IT" smtClean="0"/>
              <a:t>Fare clic per modificare lo stile del titolo</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smtClean="0"/>
              <a:t>Modifica gli stili del testo dello schema</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it-IT" smtClean="0"/>
              <a:t>Fare clic per modificare lo stile del titolo</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it-IT" smtClean="0"/>
              <a:t>Modifica gli stili del testo dello schema</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it-IT" smtClean="0"/>
              <a:t>Fare clic per modificare lo stile del titolo</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it-IT" smtClean="0"/>
              <a:t>Modifica gli stili del testo dello schema</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p:txBody>
          <a:bodyPr vert="eaVert" ancho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idx="1"/>
          </p:nvPr>
        </p:nvSpPr>
        <p:spPr/>
        <p:txBody>
          <a:bodyPr anchor="ct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it-IT" smtClean="0"/>
              <a:t>Fare clic per modificare lo stile del titolo</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it-IT" smtClean="0"/>
              <a:t>Fare clic per modificare lo stile del titolo</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1/10/2025</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4212" y="296091"/>
            <a:ext cx="8001000" cy="3361509"/>
          </a:xfrm>
        </p:spPr>
        <p:txBody>
          <a:bodyPr>
            <a:normAutofit fontScale="90000"/>
          </a:bodyPr>
          <a:lstStyle/>
          <a:p>
            <a:pPr>
              <a:lnSpc>
                <a:spcPct val="107000"/>
              </a:lnSpc>
              <a:spcAft>
                <a:spcPts val="800"/>
              </a:spcAft>
            </a:pPr>
            <a:r>
              <a:rPr lang="it-IT" dirty="0" smtClean="0">
                <a:latin typeface="Trebuchet MS" panose="020B0603020202020204" pitchFamily="34" charset="0"/>
                <a:ea typeface="Calibri" panose="020F0502020204030204" pitchFamily="34" charset="0"/>
                <a:cs typeface="Times New Roman" panose="02020603050405020304" pitchFamily="18" charset="0"/>
              </a:rPr>
              <a:t/>
            </a:r>
            <a:br>
              <a:rPr lang="it-IT" dirty="0" smtClean="0">
                <a:latin typeface="Trebuchet MS" panose="020B0603020202020204" pitchFamily="34" charset="0"/>
                <a:ea typeface="Calibri" panose="020F0502020204030204" pitchFamily="34" charset="0"/>
                <a:cs typeface="Times New Roman" panose="02020603050405020304" pitchFamily="18" charset="0"/>
              </a:rPr>
            </a:br>
            <a:r>
              <a:rPr lang="it-IT" dirty="0" smtClean="0">
                <a:latin typeface="Trebuchet MS" panose="020B0603020202020204" pitchFamily="34" charset="0"/>
                <a:ea typeface="Calibri" panose="020F0502020204030204" pitchFamily="34" charset="0"/>
                <a:cs typeface="Times New Roman" panose="02020603050405020304" pitchFamily="18" charset="0"/>
              </a:rPr>
              <a:t>Profili </a:t>
            </a:r>
            <a:r>
              <a:rPr lang="it-IT" dirty="0">
                <a:latin typeface="Trebuchet MS" panose="020B0603020202020204" pitchFamily="34" charset="0"/>
                <a:ea typeface="Calibri" panose="020F0502020204030204" pitchFamily="34" charset="0"/>
                <a:cs typeface="Times New Roman" panose="02020603050405020304" pitchFamily="18" charset="0"/>
              </a:rPr>
              <a:t>rilevanti di diritto dell’Unione europea e della C.E.D.U.</a:t>
            </a:r>
            <a:r>
              <a:rPr lang="it-IT" sz="4000" dirty="0">
                <a:latin typeface="Calibri" panose="020F0502020204030204" pitchFamily="34" charset="0"/>
                <a:ea typeface="Calibri" panose="020F0502020204030204" pitchFamily="34" charset="0"/>
                <a:cs typeface="Times New Roman" panose="02020603050405020304" pitchFamily="18" charset="0"/>
              </a:rPr>
              <a:t/>
            </a:r>
            <a:br>
              <a:rPr lang="it-IT" sz="4000" dirty="0">
                <a:latin typeface="Calibri" panose="020F0502020204030204" pitchFamily="34" charset="0"/>
                <a:ea typeface="Calibri" panose="020F0502020204030204" pitchFamily="34" charset="0"/>
                <a:cs typeface="Times New Roman" panose="02020603050405020304" pitchFamily="18" charset="0"/>
              </a:rPr>
            </a:br>
            <a:r>
              <a:rPr lang="it-IT" sz="4000" dirty="0">
                <a:latin typeface="Calibri" panose="020F0502020204030204" pitchFamily="34" charset="0"/>
                <a:ea typeface="Calibri" panose="020F0502020204030204" pitchFamily="34" charset="0"/>
                <a:cs typeface="Times New Roman" panose="02020603050405020304" pitchFamily="18" charset="0"/>
              </a:rPr>
              <a:t/>
            </a:r>
            <a:br>
              <a:rPr lang="it-IT" sz="4000" dirty="0">
                <a:latin typeface="Calibri" panose="020F0502020204030204" pitchFamily="34" charset="0"/>
                <a:ea typeface="Calibri" panose="020F0502020204030204" pitchFamily="34" charset="0"/>
                <a:cs typeface="Times New Roman" panose="02020603050405020304" pitchFamily="18" charset="0"/>
              </a:rPr>
            </a:br>
            <a:endParaRPr lang="it-IT" dirty="0"/>
          </a:p>
        </p:txBody>
      </p:sp>
      <p:sp>
        <p:nvSpPr>
          <p:cNvPr id="3" name="Sottotitolo 2"/>
          <p:cNvSpPr>
            <a:spLocks noGrp="1"/>
          </p:cNvSpPr>
          <p:nvPr>
            <p:ph type="subTitle" idx="1"/>
          </p:nvPr>
        </p:nvSpPr>
        <p:spPr>
          <a:xfrm>
            <a:off x="684212" y="3843866"/>
            <a:ext cx="6400800" cy="2739813"/>
          </a:xfrm>
          <a:solidFill>
            <a:schemeClr val="tx2">
              <a:lumMod val="40000"/>
              <a:lumOff val="60000"/>
            </a:schemeClr>
          </a:solidFill>
          <a:ln>
            <a:solidFill>
              <a:srgbClr val="FF0000"/>
            </a:solidFill>
          </a:ln>
        </p:spPr>
        <p:txBody>
          <a:bodyPr>
            <a:noAutofit/>
          </a:bodyPr>
          <a:lstStyle/>
          <a:p>
            <a:pPr algn="ctr"/>
            <a:r>
              <a:rPr lang="it-IT" sz="4400" dirty="0">
                <a:latin typeface="Algerian" panose="04020705040A02060702" pitchFamily="82" charset="0"/>
                <a:ea typeface="Calibri" panose="020F0502020204030204" pitchFamily="34" charset="0"/>
                <a:cs typeface="Times New Roman" panose="02020603050405020304" pitchFamily="18" charset="0"/>
              </a:rPr>
              <a:t>“</a:t>
            </a:r>
            <a:r>
              <a:rPr lang="it-IT" sz="4400" b="1" dirty="0">
                <a:effectLst>
                  <a:outerShdw blurRad="38100" dist="38100" dir="2700000" algn="tl">
                    <a:srgbClr val="000000">
                      <a:alpha val="43137"/>
                    </a:srgbClr>
                  </a:outerShdw>
                </a:effectLst>
                <a:latin typeface="Bahnschrift SemiBold Condensed" panose="020B0502040204020203" pitchFamily="34" charset="0"/>
                <a:ea typeface="Calibri" panose="020F0502020204030204" pitchFamily="34" charset="0"/>
                <a:cs typeface="Times New Roman" panose="02020603050405020304" pitchFamily="18" charset="0"/>
              </a:rPr>
              <a:t>L’ottemperanza alle sentenze </a:t>
            </a:r>
            <a:endParaRPr lang="it-IT" sz="4400" b="1" dirty="0" smtClean="0">
              <a:effectLst>
                <a:outerShdw blurRad="38100" dist="38100" dir="2700000" algn="tl">
                  <a:srgbClr val="000000">
                    <a:alpha val="43137"/>
                  </a:srgbClr>
                </a:outerShdw>
              </a:effectLst>
              <a:latin typeface="Bahnschrift SemiBold Condensed" panose="020B0502040204020203" pitchFamily="34" charset="0"/>
              <a:ea typeface="Calibri" panose="020F0502020204030204" pitchFamily="34" charset="0"/>
              <a:cs typeface="Times New Roman" panose="02020603050405020304" pitchFamily="18" charset="0"/>
            </a:endParaRPr>
          </a:p>
          <a:p>
            <a:pPr algn="ctr"/>
            <a:r>
              <a:rPr lang="it-IT" sz="4400" b="1" dirty="0" smtClean="0">
                <a:effectLst>
                  <a:outerShdw blurRad="38100" dist="38100" dir="2700000" algn="tl">
                    <a:srgbClr val="000000">
                      <a:alpha val="43137"/>
                    </a:srgbClr>
                  </a:outerShdw>
                </a:effectLst>
                <a:latin typeface="Bahnschrift SemiBold Condensed" panose="020B0502040204020203" pitchFamily="34" charset="0"/>
                <a:ea typeface="Calibri" panose="020F0502020204030204" pitchFamily="34" charset="0"/>
                <a:cs typeface="Times New Roman" panose="02020603050405020304" pitchFamily="18" charset="0"/>
              </a:rPr>
              <a:t>della </a:t>
            </a:r>
            <a:r>
              <a:rPr lang="it-IT" sz="4400" b="1" dirty="0">
                <a:effectLst>
                  <a:outerShdw blurRad="38100" dist="38100" dir="2700000" algn="tl">
                    <a:srgbClr val="000000">
                      <a:alpha val="43137"/>
                    </a:srgbClr>
                  </a:outerShdw>
                </a:effectLst>
                <a:latin typeface="Bahnschrift SemiBold Condensed" panose="020B0502040204020203" pitchFamily="34" charset="0"/>
                <a:ea typeface="Calibri" panose="020F0502020204030204" pitchFamily="34" charset="0"/>
                <a:cs typeface="Times New Roman" panose="02020603050405020304" pitchFamily="18" charset="0"/>
              </a:rPr>
              <a:t>Corte </a:t>
            </a:r>
            <a:r>
              <a:rPr lang="it-IT" sz="4400" b="1" dirty="0" smtClean="0">
                <a:effectLst>
                  <a:outerShdw blurRad="38100" dist="38100" dir="2700000" algn="tl">
                    <a:srgbClr val="000000">
                      <a:alpha val="43137"/>
                    </a:srgbClr>
                  </a:outerShdw>
                </a:effectLst>
                <a:latin typeface="Bahnschrift SemiBold Condensed" panose="020B0502040204020203" pitchFamily="34" charset="0"/>
                <a:ea typeface="Calibri" panose="020F0502020204030204" pitchFamily="34" charset="0"/>
                <a:cs typeface="Times New Roman" panose="02020603050405020304" pitchFamily="18" charset="0"/>
              </a:rPr>
              <a:t>EDU»</a:t>
            </a:r>
            <a:r>
              <a:rPr lang="it-IT" sz="3200" b="1" dirty="0">
                <a:effectLst>
                  <a:outerShdw blurRad="38100" dist="38100" dir="2700000" algn="tl">
                    <a:srgbClr val="000000">
                      <a:alpha val="43137"/>
                    </a:srgbClr>
                  </a:outerShdw>
                </a:effectLst>
                <a:latin typeface="Bahnschrift SemiBold Condensed" panose="020B0502040204020203" pitchFamily="34" charset="0"/>
                <a:ea typeface="Calibri" panose="020F0502020204030204" pitchFamily="34" charset="0"/>
                <a:cs typeface="Times New Roman" panose="02020603050405020304" pitchFamily="18" charset="0"/>
              </a:rPr>
              <a:t/>
            </a:r>
            <a:br>
              <a:rPr lang="it-IT" sz="3200" b="1" dirty="0">
                <a:effectLst>
                  <a:outerShdw blurRad="38100" dist="38100" dir="2700000" algn="tl">
                    <a:srgbClr val="000000">
                      <a:alpha val="43137"/>
                    </a:srgbClr>
                  </a:outerShdw>
                </a:effectLst>
                <a:latin typeface="Bahnschrift SemiBold Condensed" panose="020B0502040204020203" pitchFamily="34" charset="0"/>
                <a:ea typeface="Calibri" panose="020F0502020204030204" pitchFamily="34" charset="0"/>
                <a:cs typeface="Times New Roman" panose="02020603050405020304" pitchFamily="18" charset="0"/>
              </a:rPr>
            </a:br>
            <a:r>
              <a:rPr lang="it-IT" sz="3200" b="1" dirty="0" smtClean="0">
                <a:effectLst>
                  <a:outerShdw blurRad="38100" dist="38100" dir="2700000" algn="tl">
                    <a:srgbClr val="000000">
                      <a:alpha val="43137"/>
                    </a:srgbClr>
                  </a:outerShdw>
                </a:effectLst>
                <a:latin typeface="Bahnschrift SemiBold Condensed" panose="020B0502040204020203" pitchFamily="34" charset="0"/>
                <a:ea typeface="Calibri" panose="020F0502020204030204" pitchFamily="34" charset="0"/>
                <a:cs typeface="Times New Roman" panose="02020603050405020304" pitchFamily="18" charset="0"/>
              </a:rPr>
              <a:t>                                                     </a:t>
            </a:r>
          </a:p>
          <a:p>
            <a:pPr algn="r"/>
            <a:r>
              <a:rPr lang="it-IT" sz="3200" b="1" dirty="0" smtClean="0">
                <a:effectLst>
                  <a:outerShdw blurRad="38100" dist="38100" dir="2700000" algn="tl">
                    <a:srgbClr val="000000">
                      <a:alpha val="43137"/>
                    </a:srgbClr>
                  </a:outerShdw>
                </a:effectLst>
                <a:latin typeface="Bahnschrift SemiBold Condensed" panose="020B0502040204020203" pitchFamily="34" charset="0"/>
                <a:ea typeface="Calibri" panose="020F0502020204030204" pitchFamily="34" charset="0"/>
                <a:cs typeface="Times New Roman" panose="02020603050405020304" pitchFamily="18" charset="0"/>
              </a:rPr>
              <a:t>A </a:t>
            </a:r>
            <a:r>
              <a:rPr lang="it-IT" sz="3200" b="1" dirty="0">
                <a:effectLst>
                  <a:outerShdw blurRad="38100" dist="38100" dir="2700000" algn="tl">
                    <a:srgbClr val="000000">
                      <a:alpha val="43137"/>
                    </a:srgbClr>
                  </a:outerShdw>
                </a:effectLst>
                <a:latin typeface="Bahnschrift SemiBold Condensed" panose="020B0502040204020203" pitchFamily="34" charset="0"/>
                <a:ea typeface="Calibri" panose="020F0502020204030204" pitchFamily="34" charset="0"/>
                <a:cs typeface="Times New Roman" panose="02020603050405020304" pitchFamily="18" charset="0"/>
              </a:rPr>
              <a:t>cura di Rita Tricarico</a:t>
            </a:r>
            <a:endParaRPr lang="it-IT" sz="3200" b="1" dirty="0">
              <a:effectLst>
                <a:outerShdw blurRad="38100" dist="38100" dir="2700000" algn="tl">
                  <a:srgbClr val="000000">
                    <a:alpha val="43137"/>
                  </a:srgbClr>
                </a:outerShdw>
              </a:effectLst>
              <a:latin typeface="Bahnschrift SemiBold Condensed" panose="020B0502040204020203" pitchFamily="34" charset="0"/>
            </a:endParaRPr>
          </a:p>
        </p:txBody>
      </p:sp>
    </p:spTree>
    <p:extLst>
      <p:ext uri="{BB962C8B-B14F-4D97-AF65-F5344CB8AC3E}">
        <p14:creationId xmlns:p14="http://schemas.microsoft.com/office/powerpoint/2010/main" val="40714044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4212" y="685800"/>
            <a:ext cx="8001000" cy="2013858"/>
          </a:xfrm>
        </p:spPr>
        <p:txBody>
          <a:bodyPr>
            <a:normAutofit fontScale="90000"/>
          </a:bodyPr>
          <a:lstStyle/>
          <a:p>
            <a:r>
              <a:rPr lang="it-IT" dirty="0" smtClean="0"/>
              <a:t>Il regolamento amichevole ed il controllo del Comitato</a:t>
            </a:r>
            <a:endParaRPr lang="it-IT" dirty="0"/>
          </a:p>
        </p:txBody>
      </p:sp>
      <p:sp>
        <p:nvSpPr>
          <p:cNvPr id="3" name="Sottotitolo 2"/>
          <p:cNvSpPr>
            <a:spLocks noGrp="1"/>
          </p:cNvSpPr>
          <p:nvPr>
            <p:ph type="subTitle" idx="1"/>
          </p:nvPr>
        </p:nvSpPr>
        <p:spPr>
          <a:xfrm>
            <a:off x="684211" y="2699659"/>
            <a:ext cx="9731239" cy="3091542"/>
          </a:xfrm>
        </p:spPr>
        <p:txBody>
          <a:bodyPr>
            <a:normAutofit fontScale="70000" lnSpcReduction="20000"/>
          </a:bodyPr>
          <a:lstStyle/>
          <a:p>
            <a:pPr algn="just">
              <a:lnSpc>
                <a:spcPct val="107000"/>
              </a:lnSpc>
              <a:spcAft>
                <a:spcPts val="800"/>
              </a:spcAft>
            </a:pPr>
            <a:r>
              <a:rPr lang="it-IT" sz="2400" dirty="0" smtClean="0">
                <a:latin typeface="Trebuchet MS" panose="020B0603020202020204" pitchFamily="34" charset="0"/>
                <a:ea typeface="Calibri" panose="020F0502020204030204" pitchFamily="34" charset="0"/>
                <a:cs typeface="Times New Roman" panose="02020603050405020304" pitchFamily="18" charset="0"/>
              </a:rPr>
              <a:t>Con l’entrata </a:t>
            </a:r>
            <a:r>
              <a:rPr lang="it-IT" sz="2400" dirty="0">
                <a:latin typeface="Trebuchet MS" panose="020B0603020202020204" pitchFamily="34" charset="0"/>
                <a:ea typeface="Calibri" panose="020F0502020204030204" pitchFamily="34" charset="0"/>
                <a:cs typeface="Times New Roman" panose="02020603050405020304" pitchFamily="18" charset="0"/>
              </a:rPr>
              <a:t>in vigore del Protocollo n. 14, il Comitato dei ministri è divenuto competente a supervisionare anche l’esecuzione delle decisioni della Corte </a:t>
            </a:r>
            <a:r>
              <a:rPr lang="it-IT" sz="2400" dirty="0" err="1">
                <a:latin typeface="Trebuchet MS" panose="020B0603020202020204" pitchFamily="34" charset="0"/>
                <a:ea typeface="Calibri" panose="020F0502020204030204" pitchFamily="34" charset="0"/>
                <a:cs typeface="Times New Roman" panose="02020603050405020304" pitchFamily="18" charset="0"/>
              </a:rPr>
              <a:t>Edu</a:t>
            </a:r>
            <a:r>
              <a:rPr lang="it-IT" sz="2400" dirty="0">
                <a:latin typeface="Trebuchet MS" panose="020B0603020202020204" pitchFamily="34" charset="0"/>
                <a:ea typeface="Calibri" panose="020F0502020204030204" pitchFamily="34" charset="0"/>
                <a:cs typeface="Times New Roman" panose="02020603050405020304" pitchFamily="18" charset="0"/>
              </a:rPr>
              <a:t> che hanno disposto la cancellazione della causa dal ruolo a seguito dell’accettazione, da parte del ricorrente e del governo convenuto, di una proposta di regolamento amichevole formulata dalla Corte stessa (art. 39 </a:t>
            </a:r>
            <a:r>
              <a:rPr lang="it-IT" sz="2400" dirty="0" err="1">
                <a:latin typeface="Trebuchet MS" panose="020B0603020202020204" pitchFamily="34" charset="0"/>
                <a:ea typeface="Calibri" panose="020F0502020204030204" pitchFamily="34" charset="0"/>
                <a:cs typeface="Times New Roman" panose="02020603050405020304" pitchFamily="18" charset="0"/>
              </a:rPr>
              <a:t>Cedu</a:t>
            </a:r>
            <a:r>
              <a:rPr lang="it-IT" sz="2400" dirty="0">
                <a:latin typeface="Trebuchet MS" panose="020B0603020202020204" pitchFamily="34" charset="0"/>
                <a:ea typeface="Calibri" panose="020F0502020204030204" pitchFamily="34" charset="0"/>
                <a:cs typeface="Times New Roman" panose="02020603050405020304" pitchFamily="18" charset="0"/>
              </a:rPr>
              <a:t>).</a:t>
            </a:r>
            <a:endParaRPr lang="it-IT" sz="1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it-IT" sz="2400" dirty="0">
                <a:latin typeface="Trebuchet MS" panose="020B0603020202020204" pitchFamily="34" charset="0"/>
                <a:ea typeface="Calibri" panose="020F0502020204030204" pitchFamily="34" charset="0"/>
                <a:cs typeface="Times New Roman" panose="02020603050405020304" pitchFamily="18" charset="0"/>
              </a:rPr>
              <a:t>Tale procedura implica che il ricorrente accetti di rinunciare a ogni pretesa nei confronti dello Stato convenuto in merito ai fatti all’origine del ricorso e che il governo riconosca l’avvenuta violazione della Convenzione e si impegni a corrispondere una somma a titolo di equa soddisfazione e/o ad adottare delle misure specifiche. In questo caso il Comitato dei Ministri sorveglia </a:t>
            </a:r>
            <a:r>
              <a:rPr lang="it-IT" sz="2400" dirty="0" smtClean="0">
                <a:latin typeface="Trebuchet MS" panose="020B0603020202020204" pitchFamily="34" charset="0"/>
                <a:ea typeface="Calibri" panose="020F0502020204030204" pitchFamily="34" charset="0"/>
                <a:cs typeface="Times New Roman" panose="02020603050405020304" pitchFamily="18" charset="0"/>
              </a:rPr>
              <a:t>sull’esecuzione </a:t>
            </a:r>
            <a:r>
              <a:rPr lang="it-IT" sz="2400" dirty="0">
                <a:latin typeface="Trebuchet MS" panose="020B0603020202020204" pitchFamily="34" charset="0"/>
                <a:ea typeface="Calibri" panose="020F0502020204030204" pitchFamily="34" charset="0"/>
                <a:cs typeface="Times New Roman" panose="02020603050405020304" pitchFamily="18" charset="0"/>
              </a:rPr>
              <a:t>dei termini della composizione amichevole quali figurano nella decisione.</a:t>
            </a:r>
            <a:endParaRPr lang="it-IT" sz="1800" dirty="0">
              <a:latin typeface="Calibri" panose="020F0502020204030204" pitchFamily="34" charset="0"/>
              <a:ea typeface="Calibri" panose="020F0502020204030204" pitchFamily="34" charset="0"/>
              <a:cs typeface="Times New Roman" panose="02020603050405020304" pitchFamily="18" charset="0"/>
            </a:endParaRPr>
          </a:p>
          <a:p>
            <a:endParaRPr lang="it-IT" dirty="0"/>
          </a:p>
        </p:txBody>
      </p:sp>
    </p:spTree>
    <p:extLst>
      <p:ext uri="{BB962C8B-B14F-4D97-AF65-F5344CB8AC3E}">
        <p14:creationId xmlns:p14="http://schemas.microsoft.com/office/powerpoint/2010/main" val="8443290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4212" y="548640"/>
            <a:ext cx="7989525" cy="1907177"/>
          </a:xfrm>
        </p:spPr>
        <p:txBody>
          <a:bodyPr>
            <a:normAutofit fontScale="90000"/>
          </a:bodyPr>
          <a:lstStyle/>
          <a:p>
            <a:r>
              <a:rPr lang="it-IT" dirty="0" smtClean="0"/>
              <a:t>Il meccanismo di recepimento interno al nostro ordinamento</a:t>
            </a:r>
            <a:endParaRPr lang="it-IT" dirty="0"/>
          </a:p>
        </p:txBody>
      </p:sp>
      <p:sp>
        <p:nvSpPr>
          <p:cNvPr id="3" name="Sottotitolo 2"/>
          <p:cNvSpPr>
            <a:spLocks noGrp="1"/>
          </p:cNvSpPr>
          <p:nvPr>
            <p:ph type="subTitle" idx="1"/>
          </p:nvPr>
        </p:nvSpPr>
        <p:spPr>
          <a:xfrm>
            <a:off x="684212" y="2455817"/>
            <a:ext cx="11298782" cy="3953692"/>
          </a:xfrm>
        </p:spPr>
        <p:txBody>
          <a:bodyPr>
            <a:normAutofit fontScale="70000" lnSpcReduction="20000"/>
          </a:bodyPr>
          <a:lstStyle/>
          <a:p>
            <a:pPr algn="ctr"/>
            <a:r>
              <a:rPr lang="it-IT" sz="3100" b="1" dirty="0" smtClean="0">
                <a:effectLst>
                  <a:outerShdw blurRad="38100" dist="38100" dir="2700000" algn="tl">
                    <a:srgbClr val="000000">
                      <a:alpha val="43137"/>
                    </a:srgbClr>
                  </a:outerShdw>
                </a:effectLst>
              </a:rPr>
              <a:t>Il ruolo del Presidente del Consiglio dei Ministri.</a:t>
            </a:r>
          </a:p>
          <a:p>
            <a:pPr algn="just">
              <a:lnSpc>
                <a:spcPct val="107000"/>
              </a:lnSpc>
              <a:spcAft>
                <a:spcPts val="800"/>
              </a:spcAft>
            </a:pPr>
            <a:r>
              <a:rPr lang="it-IT" sz="2400" dirty="0">
                <a:solidFill>
                  <a:srgbClr val="0C0C0F"/>
                </a:solidFill>
                <a:latin typeface="Trebuchet MS" panose="020B0603020202020204" pitchFamily="34" charset="0"/>
                <a:ea typeface="Times New Roman" panose="02020603050405020304" pitchFamily="18" charset="0"/>
                <a:cs typeface="Times New Roman" panose="02020603050405020304" pitchFamily="18" charset="0"/>
              </a:rPr>
              <a:t>A</a:t>
            </a:r>
            <a:r>
              <a:rPr lang="it-IT" sz="2400" dirty="0" smtClean="0">
                <a:solidFill>
                  <a:srgbClr val="0C0C0F"/>
                </a:solidFill>
                <a:latin typeface="Trebuchet MS" panose="020B0603020202020204" pitchFamily="34" charset="0"/>
                <a:ea typeface="Times New Roman" panose="02020603050405020304" pitchFamily="18" charset="0"/>
                <a:cs typeface="Times New Roman" panose="02020603050405020304" pitchFamily="18" charset="0"/>
              </a:rPr>
              <a:t>l </a:t>
            </a:r>
            <a:r>
              <a:rPr lang="it-IT" sz="2400" dirty="0">
                <a:solidFill>
                  <a:srgbClr val="0C0C0F"/>
                </a:solidFill>
                <a:latin typeface="Trebuchet MS" panose="020B0603020202020204" pitchFamily="34" charset="0"/>
                <a:ea typeface="Times New Roman" panose="02020603050405020304" pitchFamily="18" charset="0"/>
                <a:cs typeface="Times New Roman" panose="02020603050405020304" pitchFamily="18" charset="0"/>
              </a:rPr>
              <a:t>Presidente del Consiglio dei Ministri  </a:t>
            </a:r>
            <a:r>
              <a:rPr lang="it-IT" sz="2400" dirty="0" smtClean="0">
                <a:solidFill>
                  <a:srgbClr val="0C0C0F"/>
                </a:solidFill>
                <a:latin typeface="Trebuchet MS" panose="020B0603020202020204" pitchFamily="34" charset="0"/>
                <a:ea typeface="Times New Roman" panose="02020603050405020304" pitchFamily="18" charset="0"/>
                <a:cs typeface="Times New Roman" panose="02020603050405020304" pitchFamily="18" charset="0"/>
              </a:rPr>
              <a:t>sono state affidate </a:t>
            </a:r>
            <a:r>
              <a:rPr lang="it-IT" sz="2400" dirty="0">
                <a:solidFill>
                  <a:srgbClr val="0C0C0F"/>
                </a:solidFill>
                <a:latin typeface="Trebuchet MS" panose="020B0603020202020204" pitchFamily="34" charset="0"/>
                <a:ea typeface="Times New Roman" panose="02020603050405020304" pitchFamily="18" charset="0"/>
                <a:cs typeface="Times New Roman" panose="02020603050405020304" pitchFamily="18" charset="0"/>
              </a:rPr>
              <a:t>le funzioni di “promuove[re] gli adempimenti di competenza governativa conseguenti alle pronunce della Corte europea dei diritti dell'uomo emanate nei confronti dello Stato italiano; comunica[re] tempestivamente alle Camere le medesime pronunce ai fini dell'esame da parte delle competenti Commissioni parlamentari permanenti e presenta[re] annualmente al Parlamento una relazione sullo stato di esecuzione delle suddette pronunce (art. 1 legge n. 12 del 2006, recante disposizioni in materia di pronunce della Corte europea dei diritti dell’uomo: ha introdotto la lettera a bis) al comma 3 dell’art. 5 della l. 400 del 1988). </a:t>
            </a:r>
            <a:endParaRPr lang="it-IT" sz="2400" dirty="0" smtClean="0">
              <a:solidFill>
                <a:srgbClr val="0C0C0F"/>
              </a:solidFill>
              <a:latin typeface="Trebuchet MS" panose="020B0603020202020204" pitchFamily="34" charset="0"/>
              <a:ea typeface="Times New Roman" panose="02020603050405020304" pitchFamily="18" charset="0"/>
              <a:cs typeface="Times New Roman" panose="02020603050405020304" pitchFamily="18" charset="0"/>
            </a:endParaRPr>
          </a:p>
          <a:p>
            <a:pPr algn="just">
              <a:lnSpc>
                <a:spcPct val="107000"/>
              </a:lnSpc>
              <a:spcAft>
                <a:spcPts val="800"/>
              </a:spcAft>
            </a:pPr>
            <a:r>
              <a:rPr lang="it-IT" sz="2400" dirty="0" smtClean="0">
                <a:solidFill>
                  <a:srgbClr val="0C0C0F"/>
                </a:solidFill>
                <a:latin typeface="Trebuchet MS" panose="020B0603020202020204" pitchFamily="34" charset="0"/>
                <a:ea typeface="Times New Roman" panose="02020603050405020304" pitchFamily="18" charset="0"/>
                <a:cs typeface="Times New Roman" panose="02020603050405020304" pitchFamily="18" charset="0"/>
              </a:rPr>
              <a:t>Al </a:t>
            </a:r>
            <a:r>
              <a:rPr lang="it-IT" sz="2400" dirty="0">
                <a:solidFill>
                  <a:srgbClr val="0C0C0F"/>
                </a:solidFill>
                <a:latin typeface="Trebuchet MS" panose="020B0603020202020204" pitchFamily="34" charset="0"/>
                <a:ea typeface="Times New Roman" panose="02020603050405020304" pitchFamily="18" charset="0"/>
                <a:cs typeface="Times New Roman" panose="02020603050405020304" pitchFamily="18" charset="0"/>
              </a:rPr>
              <a:t>Dipartimento per gli affari giuridici e legislativi – Ufficio contenzioso e per la consulenza giuridica – è stata attribuita la cura di tutti gli adempimenti conseguenti alle pronunce stesse (D.P.C.M. 1° febbraio 2007</a:t>
            </a:r>
            <a:r>
              <a:rPr lang="it-IT" sz="2400" dirty="0" smtClean="0">
                <a:solidFill>
                  <a:srgbClr val="0C0C0F"/>
                </a:solidFill>
                <a:latin typeface="Trebuchet MS" panose="020B0603020202020204" pitchFamily="34" charset="0"/>
                <a:ea typeface="Times New Roman" panose="02020603050405020304" pitchFamily="18" charset="0"/>
                <a:cs typeface="Times New Roman" panose="02020603050405020304" pitchFamily="18" charset="0"/>
              </a:rPr>
              <a:t>).  ( </a:t>
            </a:r>
            <a:r>
              <a:rPr lang="it-IT" sz="2400" dirty="0" err="1" smtClean="0">
                <a:solidFill>
                  <a:srgbClr val="0C0C0F"/>
                </a:solidFill>
                <a:latin typeface="Trebuchet MS" panose="020B0603020202020204" pitchFamily="34" charset="0"/>
                <a:ea typeface="Times New Roman" panose="02020603050405020304" pitchFamily="18" charset="0"/>
                <a:cs typeface="Times New Roman" panose="02020603050405020304" pitchFamily="18" charset="0"/>
              </a:rPr>
              <a:t>cfr</a:t>
            </a:r>
            <a:r>
              <a:rPr lang="it-IT" sz="2400" dirty="0" smtClean="0">
                <a:solidFill>
                  <a:srgbClr val="0C0C0F"/>
                </a:solidFill>
                <a:latin typeface="Trebuchet MS" panose="020B0603020202020204" pitchFamily="34" charset="0"/>
                <a:ea typeface="Times New Roman" panose="02020603050405020304" pitchFamily="18" charset="0"/>
                <a:cs typeface="Times New Roman" panose="02020603050405020304" pitchFamily="18" charset="0"/>
              </a:rPr>
              <a:t> </a:t>
            </a:r>
            <a:r>
              <a:rPr lang="it-IT" sz="2400" dirty="0">
                <a:solidFill>
                  <a:srgbClr val="0C0C0F"/>
                </a:solidFill>
                <a:latin typeface="Trebuchet MS" panose="020B0603020202020204" pitchFamily="34" charset="0"/>
                <a:ea typeface="Times New Roman" panose="02020603050405020304" pitchFamily="18" charset="0"/>
                <a:cs typeface="Times New Roman" panose="02020603050405020304" pitchFamily="18" charset="0"/>
              </a:rPr>
              <a:t>Raccomandazione CM/</a:t>
            </a:r>
            <a:r>
              <a:rPr lang="it-IT" sz="2400" dirty="0" err="1">
                <a:solidFill>
                  <a:srgbClr val="0C0C0F"/>
                </a:solidFill>
                <a:latin typeface="Trebuchet MS" panose="020B0603020202020204" pitchFamily="34" charset="0"/>
                <a:ea typeface="Times New Roman" panose="02020603050405020304" pitchFamily="18" charset="0"/>
                <a:cs typeface="Times New Roman" panose="02020603050405020304" pitchFamily="18" charset="0"/>
              </a:rPr>
              <a:t>Rec</a:t>
            </a:r>
            <a:r>
              <a:rPr lang="it-IT" sz="2400" dirty="0">
                <a:solidFill>
                  <a:srgbClr val="0C0C0F"/>
                </a:solidFill>
                <a:latin typeface="Trebuchet MS" panose="020B0603020202020204" pitchFamily="34" charset="0"/>
                <a:ea typeface="Times New Roman" panose="02020603050405020304" pitchFamily="18" charset="0"/>
                <a:cs typeface="Times New Roman" panose="02020603050405020304" pitchFamily="18" charset="0"/>
              </a:rPr>
              <a:t> (2008</a:t>
            </a:r>
            <a:r>
              <a:rPr lang="it-IT" sz="2400" dirty="0" smtClean="0">
                <a:solidFill>
                  <a:srgbClr val="0C0C0F"/>
                </a:solidFill>
                <a:latin typeface="Trebuchet MS" panose="020B0603020202020204" pitchFamily="34" charset="0"/>
                <a:ea typeface="Times New Roman" panose="02020603050405020304" pitchFamily="18" charset="0"/>
                <a:cs typeface="Times New Roman" panose="02020603050405020304" pitchFamily="18" charset="0"/>
              </a:rPr>
              <a:t>) 2 </a:t>
            </a:r>
            <a:r>
              <a:rPr lang="it-IT" sz="2400" dirty="0">
                <a:solidFill>
                  <a:srgbClr val="0C0C0F"/>
                </a:solidFill>
                <a:latin typeface="Trebuchet MS" panose="020B0603020202020204" pitchFamily="34" charset="0"/>
                <a:ea typeface="Times New Roman" panose="02020603050405020304" pitchFamily="18" charset="0"/>
                <a:cs typeface="Times New Roman" panose="02020603050405020304" pitchFamily="18" charset="0"/>
              </a:rPr>
              <a:t>adottata in occasione della 1017ª riunione dei Delegati dei Ministri del 6 febbraio 2008, </a:t>
            </a:r>
            <a:r>
              <a:rPr lang="it-IT" sz="2400" dirty="0" smtClean="0">
                <a:solidFill>
                  <a:srgbClr val="0C0C0F"/>
                </a:solidFill>
                <a:latin typeface="Trebuchet MS" panose="020B0603020202020204" pitchFamily="34" charset="0"/>
                <a:ea typeface="Times New Roman" panose="02020603050405020304" pitchFamily="18" charset="0"/>
                <a:cs typeface="Times New Roman" panose="02020603050405020304" pitchFamily="18" charset="0"/>
              </a:rPr>
              <a:t>con la quale il Comitato dei Ministri ha </a:t>
            </a:r>
            <a:r>
              <a:rPr lang="it-IT" sz="2400" dirty="0">
                <a:solidFill>
                  <a:srgbClr val="0C0C0F"/>
                </a:solidFill>
                <a:latin typeface="Trebuchet MS" panose="020B0603020202020204" pitchFamily="34" charset="0"/>
                <a:ea typeface="Times New Roman" panose="02020603050405020304" pitchFamily="18" charset="0"/>
                <a:cs typeface="Times New Roman" panose="02020603050405020304" pitchFamily="18" charset="0"/>
              </a:rPr>
              <a:t>invitato gli Stati membri a designare un coordinatore – persona fisica o ufficio – per l’esecuzione delle sentenze a livello </a:t>
            </a:r>
            <a:r>
              <a:rPr lang="it-IT" sz="2400" dirty="0" smtClean="0">
                <a:solidFill>
                  <a:srgbClr val="0C0C0F"/>
                </a:solidFill>
                <a:latin typeface="Trebuchet MS" panose="020B0603020202020204" pitchFamily="34" charset="0"/>
                <a:ea typeface="Times New Roman" panose="02020603050405020304" pitchFamily="18" charset="0"/>
                <a:cs typeface="Times New Roman" panose="02020603050405020304" pitchFamily="18" charset="0"/>
              </a:rPr>
              <a:t>interno) .</a:t>
            </a:r>
            <a:endParaRPr lang="it-IT" sz="1800" dirty="0">
              <a:latin typeface="Calibri" panose="020F0502020204030204" pitchFamily="34" charset="0"/>
              <a:ea typeface="Calibri" panose="020F0502020204030204" pitchFamily="34" charset="0"/>
              <a:cs typeface="Times New Roman" panose="02020603050405020304" pitchFamily="18" charset="0"/>
            </a:endParaRPr>
          </a:p>
          <a:p>
            <a:pPr algn="just"/>
            <a:endParaRPr lang="it-IT" dirty="0" smtClean="0"/>
          </a:p>
          <a:p>
            <a:pPr algn="just"/>
            <a:endParaRPr lang="it-IT" dirty="0"/>
          </a:p>
        </p:txBody>
      </p:sp>
    </p:spTree>
    <p:extLst>
      <p:ext uri="{BB962C8B-B14F-4D97-AF65-F5344CB8AC3E}">
        <p14:creationId xmlns:p14="http://schemas.microsoft.com/office/powerpoint/2010/main" val="39300249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4212" y="685799"/>
            <a:ext cx="8001000" cy="864327"/>
          </a:xfrm>
        </p:spPr>
        <p:txBody>
          <a:bodyPr/>
          <a:lstStyle/>
          <a:p>
            <a:r>
              <a:rPr lang="it-IT" b="1" dirty="0" smtClean="0">
                <a:solidFill>
                  <a:srgbClr val="FFFF00"/>
                </a:solidFill>
                <a:effectLst>
                  <a:outerShdw blurRad="38100" dist="38100" dir="2700000" algn="tl">
                    <a:srgbClr val="000000">
                      <a:alpha val="43137"/>
                    </a:srgbClr>
                  </a:outerShdw>
                </a:effectLst>
              </a:rPr>
              <a:t>L’azione di rivalsa</a:t>
            </a:r>
            <a:endParaRPr lang="it-IT" b="1" dirty="0">
              <a:solidFill>
                <a:srgbClr val="FFFF00"/>
              </a:solidFill>
              <a:effectLst>
                <a:outerShdw blurRad="38100" dist="38100" dir="2700000" algn="tl">
                  <a:srgbClr val="000000">
                    <a:alpha val="43137"/>
                  </a:srgbClr>
                </a:outerShdw>
              </a:effectLst>
            </a:endParaRPr>
          </a:p>
        </p:txBody>
      </p:sp>
      <p:sp>
        <p:nvSpPr>
          <p:cNvPr id="3" name="Sottotitolo 2"/>
          <p:cNvSpPr>
            <a:spLocks noGrp="1"/>
          </p:cNvSpPr>
          <p:nvPr>
            <p:ph type="subTitle" idx="1"/>
          </p:nvPr>
        </p:nvSpPr>
        <p:spPr>
          <a:xfrm>
            <a:off x="684212" y="1550127"/>
            <a:ext cx="8764588" cy="4241074"/>
          </a:xfrm>
        </p:spPr>
        <p:txBody>
          <a:bodyPr>
            <a:normAutofit/>
          </a:bodyPr>
          <a:lstStyle/>
          <a:p>
            <a:pPr algn="just">
              <a:lnSpc>
                <a:spcPct val="107000"/>
              </a:lnSpc>
              <a:spcAft>
                <a:spcPts val="800"/>
              </a:spcAft>
            </a:pPr>
            <a:r>
              <a:rPr lang="it-IT" sz="2400" dirty="0">
                <a:solidFill>
                  <a:srgbClr val="0C0C0F"/>
                </a:solidFill>
                <a:latin typeface="Trebuchet MS" panose="020B0603020202020204" pitchFamily="34" charset="0"/>
                <a:ea typeface="Times New Roman" panose="02020603050405020304" pitchFamily="18" charset="0"/>
                <a:cs typeface="Times New Roman" panose="02020603050405020304" pitchFamily="18" charset="0"/>
              </a:rPr>
              <a:t>Lo Stato ha diritto di rivalersi sulle regioni, sulle province autonome, sugli enti territoriali, sugli altri enti pubblici e sui soggetti equiparati, i quali si siano resi responsabili di violazioni delle disposizioni della Convenzione per la salvaguardia dei diritti dell'uomo e delle libertà </a:t>
            </a:r>
            <a:r>
              <a:rPr lang="it-IT" sz="2400" dirty="0" smtClean="0">
                <a:solidFill>
                  <a:srgbClr val="0C0C0F"/>
                </a:solidFill>
                <a:latin typeface="Trebuchet MS" panose="020B0603020202020204" pitchFamily="34" charset="0"/>
                <a:ea typeface="Times New Roman" panose="02020603050405020304" pitchFamily="18" charset="0"/>
                <a:cs typeface="Times New Roman" panose="02020603050405020304" pitchFamily="18" charset="0"/>
              </a:rPr>
              <a:t>fondamentali e </a:t>
            </a:r>
            <a:r>
              <a:rPr lang="it-IT" sz="2400" dirty="0">
                <a:solidFill>
                  <a:srgbClr val="0C0C0F"/>
                </a:solidFill>
                <a:latin typeface="Trebuchet MS" panose="020B0603020202020204" pitchFamily="34" charset="0"/>
                <a:ea typeface="Times New Roman" panose="02020603050405020304" pitchFamily="18" charset="0"/>
                <a:cs typeface="Times New Roman" panose="02020603050405020304" pitchFamily="18" charset="0"/>
              </a:rPr>
              <a:t>dei relativi Protocolli addizionali, degli oneri finanziari sostenuti per dare esecuzione alle sentenze di condanna rese dalla Corte europea dei diritti dell'uomo nei confronti dello Stato in conseguenza delle suddette violazioni.</a:t>
            </a:r>
            <a:endParaRPr lang="it-IT" sz="1800" dirty="0">
              <a:latin typeface="Calibri" panose="020F0502020204030204" pitchFamily="34" charset="0"/>
              <a:ea typeface="Calibri" panose="020F0502020204030204" pitchFamily="34" charset="0"/>
              <a:cs typeface="Times New Roman" panose="02020603050405020304" pitchFamily="18" charset="0"/>
            </a:endParaRPr>
          </a:p>
          <a:p>
            <a:endParaRPr lang="it-IT" dirty="0"/>
          </a:p>
        </p:txBody>
      </p:sp>
    </p:spTree>
    <p:extLst>
      <p:ext uri="{BB962C8B-B14F-4D97-AF65-F5344CB8AC3E}">
        <p14:creationId xmlns:p14="http://schemas.microsoft.com/office/powerpoint/2010/main" val="35031379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84212" y="3901441"/>
            <a:ext cx="8534400" cy="1994262"/>
          </a:xfrm>
        </p:spPr>
        <p:txBody>
          <a:bodyPr>
            <a:noAutofit/>
          </a:bodyPr>
          <a:lstStyle/>
          <a:p>
            <a:r>
              <a:rPr lang="it-IT" b="1" dirty="0" smtClean="0">
                <a:solidFill>
                  <a:srgbClr val="FFFF00"/>
                </a:solidFill>
                <a:effectLst>
                  <a:outerShdw blurRad="38100" dist="38100" dir="2700000" algn="tl">
                    <a:srgbClr val="000000">
                      <a:alpha val="43137"/>
                    </a:srgbClr>
                  </a:outerShdw>
                </a:effectLst>
                <a:latin typeface="Trebuchet MS" panose="020B0603020202020204" pitchFamily="34" charset="0"/>
                <a:ea typeface="Times New Roman" panose="02020603050405020304" pitchFamily="18" charset="0"/>
                <a:cs typeface="Times New Roman" panose="02020603050405020304" pitchFamily="18" charset="0"/>
              </a:rPr>
              <a:t>Il rimedio dell’ottemperanza </a:t>
            </a:r>
            <a:r>
              <a:rPr lang="it-IT" b="1" dirty="0">
                <a:solidFill>
                  <a:srgbClr val="FFFF00"/>
                </a:solidFill>
                <a:effectLst>
                  <a:outerShdw blurRad="38100" dist="38100" dir="2700000" algn="tl">
                    <a:srgbClr val="000000">
                      <a:alpha val="43137"/>
                    </a:srgbClr>
                  </a:outerShdw>
                </a:effectLst>
                <a:latin typeface="Trebuchet MS" panose="020B0603020202020204" pitchFamily="34" charset="0"/>
                <a:ea typeface="Times New Roman" panose="02020603050405020304" pitchFamily="18" charset="0"/>
                <a:cs typeface="Times New Roman" panose="02020603050405020304" pitchFamily="18" charset="0"/>
              </a:rPr>
              <a:t>per dare esecuzione alle sentenze della </a:t>
            </a:r>
            <a:r>
              <a:rPr lang="it-IT" b="1" dirty="0" smtClean="0">
                <a:solidFill>
                  <a:srgbClr val="FFFF00"/>
                </a:solidFill>
                <a:effectLst>
                  <a:outerShdw blurRad="38100" dist="38100" dir="2700000" algn="tl">
                    <a:srgbClr val="000000">
                      <a:alpha val="43137"/>
                    </a:srgbClr>
                  </a:outerShdw>
                </a:effectLst>
                <a:latin typeface="Trebuchet MS" panose="020B0603020202020204" pitchFamily="34" charset="0"/>
                <a:ea typeface="Times New Roman" panose="02020603050405020304" pitchFamily="18" charset="0"/>
                <a:cs typeface="Times New Roman" panose="02020603050405020304" pitchFamily="18" charset="0"/>
              </a:rPr>
              <a:t>Corte EDU </a:t>
            </a:r>
            <a:r>
              <a:rPr lang="it-IT" b="1" dirty="0">
                <a:solidFill>
                  <a:srgbClr val="FFFF00"/>
                </a:solidFill>
                <a:effectLst>
                  <a:outerShdw blurRad="38100" dist="38100" dir="2700000" algn="tl">
                    <a:srgbClr val="000000">
                      <a:alpha val="43137"/>
                    </a:srgbClr>
                  </a:outerShdw>
                </a:effectLst>
                <a:latin typeface="Trebuchet MS" panose="020B0603020202020204" pitchFamily="34" charset="0"/>
                <a:ea typeface="Times New Roman" panose="02020603050405020304" pitchFamily="18" charset="0"/>
                <a:cs typeface="Times New Roman" panose="02020603050405020304" pitchFamily="18" charset="0"/>
              </a:rPr>
              <a:t>pronunciate nei confronti del nostro stato</a:t>
            </a:r>
            <a:endParaRPr lang="it-IT" b="1" dirty="0">
              <a:solidFill>
                <a:srgbClr val="FFFF00"/>
              </a:solidFill>
              <a:effectLst>
                <a:outerShdw blurRad="38100" dist="38100" dir="2700000" algn="tl">
                  <a:srgbClr val="000000">
                    <a:alpha val="43137"/>
                  </a:srgbClr>
                </a:outerShdw>
              </a:effectLst>
            </a:endParaRPr>
          </a:p>
        </p:txBody>
      </p:sp>
      <p:sp>
        <p:nvSpPr>
          <p:cNvPr id="3" name="Segnaposto contenuto 2"/>
          <p:cNvSpPr>
            <a:spLocks noGrp="1"/>
          </p:cNvSpPr>
          <p:nvPr>
            <p:ph idx="1"/>
          </p:nvPr>
        </p:nvSpPr>
        <p:spPr/>
        <p:txBody>
          <a:bodyPr/>
          <a:lstStyle/>
          <a:p>
            <a:pPr algn="just">
              <a:lnSpc>
                <a:spcPts val="1800"/>
              </a:lnSpc>
              <a:spcAft>
                <a:spcPts val="750"/>
              </a:spcAft>
            </a:pPr>
            <a:r>
              <a:rPr lang="it-IT" dirty="0" smtClean="0"/>
              <a:t>Il No della giurisprudenza: </a:t>
            </a:r>
            <a:r>
              <a:rPr lang="it-IT" dirty="0" smtClean="0">
                <a:solidFill>
                  <a:srgbClr val="4A4A4A"/>
                </a:solidFill>
                <a:latin typeface="Trebuchet MS" panose="020B0603020202020204" pitchFamily="34" charset="0"/>
                <a:ea typeface="Times New Roman" panose="02020603050405020304" pitchFamily="18" charset="0"/>
              </a:rPr>
              <a:t>("</a:t>
            </a:r>
            <a:r>
              <a:rPr lang="it-IT" dirty="0">
                <a:solidFill>
                  <a:srgbClr val="4A4A4A"/>
                </a:solidFill>
                <a:latin typeface="Trebuchet MS" panose="020B0603020202020204" pitchFamily="34" charset="0"/>
                <a:ea typeface="Times New Roman" panose="02020603050405020304" pitchFamily="18" charset="0"/>
              </a:rPr>
              <a:t>le decisioni della Corte europea non sono assimilabili ad un titolo esecutivo giudiziale suscettibile di esecuzione forzata nei confronti dello Stato contraente condannato dalla Corte, poiché nessuna disposizione della Convenzione prevede meccanismi esecutivi diretti di tali provvedimenti. Esse, in altre parole, creano reciproci vincoli obbligatori tra gli Stati membri e non danno luogo ad obbligazioni di tipo privato nei confronti dei ricorrenti vittoriosi, ciò che urterebbe contro la lettera della Convenzione e i comuni principi di diritto internazionale riconosciuti dagli Stati contraenti" (</a:t>
            </a:r>
            <a:r>
              <a:rPr lang="it-IT" dirty="0" err="1">
                <a:solidFill>
                  <a:srgbClr val="4A4A4A"/>
                </a:solidFill>
                <a:latin typeface="Trebuchet MS" panose="020B0603020202020204" pitchFamily="34" charset="0"/>
                <a:ea typeface="Times New Roman" panose="02020603050405020304" pitchFamily="18" charset="0"/>
              </a:rPr>
              <a:t>T.a.r</a:t>
            </a:r>
            <a:r>
              <a:rPr lang="it-IT" dirty="0">
                <a:solidFill>
                  <a:srgbClr val="4A4A4A"/>
                </a:solidFill>
                <a:latin typeface="Trebuchet MS" panose="020B0603020202020204" pitchFamily="34" charset="0"/>
                <a:ea typeface="Times New Roman" panose="02020603050405020304" pitchFamily="18" charset="0"/>
              </a:rPr>
              <a:t>. Sicilia, Catania, 6 febbraio 2014, n. 424</a:t>
            </a:r>
            <a:r>
              <a:rPr lang="it-IT" dirty="0" smtClean="0">
                <a:solidFill>
                  <a:srgbClr val="4A4A4A"/>
                </a:solidFill>
                <a:latin typeface="Trebuchet MS" panose="020B0603020202020204" pitchFamily="34" charset="0"/>
                <a:ea typeface="Times New Roman" panose="02020603050405020304" pitchFamily="18" charset="0"/>
              </a:rPr>
              <a:t>)</a:t>
            </a:r>
            <a:endParaRPr lang="it-IT" sz="18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525132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84211" y="4789714"/>
            <a:ext cx="9269685" cy="1204686"/>
          </a:xfrm>
        </p:spPr>
        <p:txBody>
          <a:bodyPr>
            <a:normAutofit/>
          </a:bodyPr>
          <a:lstStyle/>
          <a:p>
            <a:r>
              <a:rPr lang="it-IT" dirty="0" smtClean="0"/>
              <a:t>Giudice di primo e secondo grado sulla stessa linea del NO</a:t>
            </a:r>
            <a:endParaRPr lang="it-IT" dirty="0"/>
          </a:p>
        </p:txBody>
      </p:sp>
      <p:sp>
        <p:nvSpPr>
          <p:cNvPr id="3" name="Segnaposto testo 2"/>
          <p:cNvSpPr>
            <a:spLocks noGrp="1"/>
          </p:cNvSpPr>
          <p:nvPr>
            <p:ph type="body" idx="1"/>
          </p:nvPr>
        </p:nvSpPr>
        <p:spPr>
          <a:xfrm>
            <a:off x="972080" y="391886"/>
            <a:ext cx="4649787" cy="792480"/>
          </a:xfrm>
        </p:spPr>
        <p:txBody>
          <a:bodyPr/>
          <a:lstStyle/>
          <a:p>
            <a:r>
              <a:rPr lang="it-IT" sz="2400" dirty="0">
                <a:solidFill>
                  <a:srgbClr val="0C0C0F"/>
                </a:solidFill>
                <a:latin typeface="Trebuchet MS" panose="020B0603020202020204" pitchFamily="34" charset="0"/>
                <a:ea typeface="Times New Roman" panose="02020603050405020304" pitchFamily="18" charset="0"/>
                <a:cs typeface="Times New Roman" panose="02020603050405020304" pitchFamily="18" charset="0"/>
              </a:rPr>
              <a:t>Tar Lazio, Roma, I, </a:t>
            </a:r>
            <a:r>
              <a:rPr lang="it-IT" sz="2400" dirty="0" err="1" smtClean="0">
                <a:solidFill>
                  <a:srgbClr val="0C0C0F"/>
                </a:solidFill>
                <a:latin typeface="Trebuchet MS" panose="020B0603020202020204" pitchFamily="34" charset="0"/>
                <a:ea typeface="Times New Roman" panose="02020603050405020304" pitchFamily="18" charset="0"/>
                <a:cs typeface="Times New Roman" panose="02020603050405020304" pitchFamily="18" charset="0"/>
              </a:rPr>
              <a:t>sez</a:t>
            </a:r>
            <a:r>
              <a:rPr lang="it-IT" sz="2400" dirty="0" smtClean="0">
                <a:solidFill>
                  <a:srgbClr val="0C0C0F"/>
                </a:solidFill>
                <a:latin typeface="Trebuchet MS" panose="020B0603020202020204" pitchFamily="34" charset="0"/>
                <a:ea typeface="Times New Roman" panose="02020603050405020304" pitchFamily="18" charset="0"/>
                <a:cs typeface="Times New Roman" panose="02020603050405020304" pitchFamily="18" charset="0"/>
              </a:rPr>
              <a:t>,  </a:t>
            </a:r>
            <a:r>
              <a:rPr lang="it-IT" sz="2400" dirty="0" err="1" smtClean="0">
                <a:solidFill>
                  <a:srgbClr val="0C0C0F"/>
                </a:solidFill>
                <a:latin typeface="Trebuchet MS" panose="020B0603020202020204" pitchFamily="34" charset="0"/>
                <a:ea typeface="Times New Roman" panose="02020603050405020304" pitchFamily="18" charset="0"/>
                <a:cs typeface="Times New Roman" panose="02020603050405020304" pitchFamily="18" charset="0"/>
              </a:rPr>
              <a:t>sent</a:t>
            </a:r>
            <a:r>
              <a:rPr lang="it-IT" sz="2400" dirty="0" smtClean="0">
                <a:solidFill>
                  <a:srgbClr val="0C0C0F"/>
                </a:solidFill>
                <a:latin typeface="Trebuchet MS" panose="020B0603020202020204" pitchFamily="34" charset="0"/>
                <a:ea typeface="Times New Roman" panose="02020603050405020304" pitchFamily="18" charset="0"/>
                <a:cs typeface="Times New Roman" panose="02020603050405020304" pitchFamily="18" charset="0"/>
              </a:rPr>
              <a:t>. n</a:t>
            </a:r>
            <a:r>
              <a:rPr lang="it-IT" sz="2400" dirty="0">
                <a:solidFill>
                  <a:srgbClr val="0C0C0F"/>
                </a:solidFill>
                <a:latin typeface="Trebuchet MS" panose="020B0603020202020204" pitchFamily="34" charset="0"/>
                <a:ea typeface="Times New Roman" panose="02020603050405020304" pitchFamily="18" charset="0"/>
                <a:cs typeface="Times New Roman" panose="02020603050405020304" pitchFamily="18" charset="0"/>
              </a:rPr>
              <a:t>. 9564 del </a:t>
            </a:r>
            <a:r>
              <a:rPr lang="it-IT" sz="2400" dirty="0" smtClean="0">
                <a:solidFill>
                  <a:srgbClr val="0C0C0F"/>
                </a:solidFill>
                <a:latin typeface="Trebuchet MS" panose="020B0603020202020204" pitchFamily="34" charset="0"/>
                <a:ea typeface="Times New Roman" panose="02020603050405020304" pitchFamily="18" charset="0"/>
                <a:cs typeface="Times New Roman" panose="02020603050405020304" pitchFamily="18" charset="0"/>
              </a:rPr>
              <a:t>2014</a:t>
            </a:r>
            <a:endParaRPr lang="it-IT" sz="2400" dirty="0"/>
          </a:p>
        </p:txBody>
      </p:sp>
      <p:sp>
        <p:nvSpPr>
          <p:cNvPr id="4" name="Segnaposto contenuto 3"/>
          <p:cNvSpPr>
            <a:spLocks noGrp="1"/>
          </p:cNvSpPr>
          <p:nvPr>
            <p:ph sz="half" idx="2"/>
          </p:nvPr>
        </p:nvSpPr>
        <p:spPr>
          <a:xfrm>
            <a:off x="684212" y="1507814"/>
            <a:ext cx="4937655" cy="3030538"/>
          </a:xfrm>
        </p:spPr>
        <p:txBody>
          <a:bodyPr>
            <a:normAutofit/>
          </a:bodyPr>
          <a:lstStyle/>
          <a:p>
            <a:pPr algn="just">
              <a:lnSpc>
                <a:spcPct val="107000"/>
              </a:lnSpc>
              <a:spcAft>
                <a:spcPts val="800"/>
              </a:spcAft>
            </a:pPr>
            <a:r>
              <a:rPr lang="it-IT" dirty="0" smtClean="0">
                <a:solidFill>
                  <a:srgbClr val="0C0C0F"/>
                </a:solidFill>
                <a:latin typeface="Trebuchet MS" panose="020B0603020202020204" pitchFamily="34" charset="0"/>
                <a:ea typeface="Times New Roman" panose="02020603050405020304" pitchFamily="18" charset="0"/>
                <a:cs typeface="Times New Roman" panose="02020603050405020304" pitchFamily="18" charset="0"/>
              </a:rPr>
              <a:t>ha </a:t>
            </a:r>
            <a:r>
              <a:rPr lang="it-IT" dirty="0">
                <a:solidFill>
                  <a:srgbClr val="0C0C0F"/>
                </a:solidFill>
                <a:latin typeface="Trebuchet MS" panose="020B0603020202020204" pitchFamily="34" charset="0"/>
                <a:ea typeface="Times New Roman" panose="02020603050405020304" pitchFamily="18" charset="0"/>
                <a:cs typeface="Times New Roman" panose="02020603050405020304" pitchFamily="18" charset="0"/>
              </a:rPr>
              <a:t>dichiarato l'inammissibilità del ricorso per l’ottemperanza di una sentenza della Corte europea dei diritti dell'uomo sotto il profilo dell'incompatibilità dell'azione per l'ottemperanza con il sistema di esecuzione delle sentenze emesse dalla suddetta Corte.</a:t>
            </a:r>
            <a:endParaRPr lang="it-IT" sz="1600" dirty="0">
              <a:latin typeface="Calibri" panose="020F0502020204030204" pitchFamily="34" charset="0"/>
              <a:ea typeface="Calibri" panose="020F0502020204030204" pitchFamily="34" charset="0"/>
              <a:cs typeface="Times New Roman" panose="02020603050405020304" pitchFamily="18" charset="0"/>
            </a:endParaRPr>
          </a:p>
          <a:p>
            <a:endParaRPr lang="it-IT" dirty="0"/>
          </a:p>
        </p:txBody>
      </p:sp>
      <p:sp>
        <p:nvSpPr>
          <p:cNvPr id="5" name="Segnaposto testo 4"/>
          <p:cNvSpPr>
            <a:spLocks noGrp="1"/>
          </p:cNvSpPr>
          <p:nvPr>
            <p:ph type="body" sz="quarter" idx="3"/>
          </p:nvPr>
        </p:nvSpPr>
        <p:spPr>
          <a:xfrm>
            <a:off x="5712823" y="391886"/>
            <a:ext cx="5031377" cy="693541"/>
          </a:xfrm>
        </p:spPr>
        <p:txBody>
          <a:bodyPr/>
          <a:lstStyle/>
          <a:p>
            <a:r>
              <a:rPr lang="it-IT" sz="2400" dirty="0" err="1" smtClean="0">
                <a:solidFill>
                  <a:srgbClr val="0C0C0F"/>
                </a:solidFill>
                <a:latin typeface="Trebuchet MS" panose="020B0603020202020204" pitchFamily="34" charset="0"/>
                <a:ea typeface="Times New Roman" panose="02020603050405020304" pitchFamily="18" charset="0"/>
                <a:cs typeface="Times New Roman" panose="02020603050405020304" pitchFamily="18" charset="0"/>
              </a:rPr>
              <a:t>Cons</a:t>
            </a:r>
            <a:r>
              <a:rPr lang="it-IT" sz="2400" dirty="0" smtClean="0">
                <a:solidFill>
                  <a:srgbClr val="0C0C0F"/>
                </a:solidFill>
                <a:latin typeface="Trebuchet MS" panose="020B0603020202020204" pitchFamily="34" charset="0"/>
                <a:ea typeface="Times New Roman" panose="02020603050405020304" pitchFamily="18" charset="0"/>
                <a:cs typeface="Times New Roman" panose="02020603050405020304" pitchFamily="18" charset="0"/>
              </a:rPr>
              <a:t>. .St., sez. </a:t>
            </a:r>
            <a:r>
              <a:rPr lang="it-IT" sz="2400" dirty="0">
                <a:solidFill>
                  <a:srgbClr val="0C0C0F"/>
                </a:solidFill>
                <a:latin typeface="Trebuchet MS" panose="020B0603020202020204" pitchFamily="34" charset="0"/>
                <a:ea typeface="Times New Roman" panose="02020603050405020304" pitchFamily="18" charset="0"/>
                <a:cs typeface="Times New Roman" panose="02020603050405020304" pitchFamily="18" charset="0"/>
              </a:rPr>
              <a:t>V, </a:t>
            </a:r>
            <a:r>
              <a:rPr lang="it-IT" sz="2400" dirty="0" err="1" smtClean="0">
                <a:solidFill>
                  <a:srgbClr val="0C0C0F"/>
                </a:solidFill>
                <a:latin typeface="Trebuchet MS" panose="020B0603020202020204" pitchFamily="34" charset="0"/>
                <a:ea typeface="Times New Roman" panose="02020603050405020304" pitchFamily="18" charset="0"/>
                <a:cs typeface="Times New Roman" panose="02020603050405020304" pitchFamily="18" charset="0"/>
              </a:rPr>
              <a:t>sent</a:t>
            </a:r>
            <a:r>
              <a:rPr lang="it-IT" sz="2400" dirty="0" smtClean="0">
                <a:solidFill>
                  <a:srgbClr val="0C0C0F"/>
                </a:solidFill>
                <a:latin typeface="Trebuchet MS" panose="020B0603020202020204" pitchFamily="34" charset="0"/>
                <a:ea typeface="Times New Roman" panose="02020603050405020304" pitchFamily="18" charset="0"/>
                <a:cs typeface="Times New Roman" panose="02020603050405020304" pitchFamily="18" charset="0"/>
              </a:rPr>
              <a:t>. </a:t>
            </a:r>
            <a:r>
              <a:rPr lang="it-IT" sz="2400" dirty="0">
                <a:solidFill>
                  <a:srgbClr val="0C0C0F"/>
                </a:solidFill>
                <a:latin typeface="Trebuchet MS" panose="020B0603020202020204" pitchFamily="34" charset="0"/>
                <a:ea typeface="Times New Roman" panose="02020603050405020304" pitchFamily="18" charset="0"/>
                <a:cs typeface="Times New Roman" panose="02020603050405020304" pitchFamily="18" charset="0"/>
              </a:rPr>
              <a:t>n. 2866 del </a:t>
            </a:r>
            <a:r>
              <a:rPr lang="it-IT" sz="2400" dirty="0" smtClean="0">
                <a:solidFill>
                  <a:srgbClr val="0C0C0F"/>
                </a:solidFill>
                <a:latin typeface="Trebuchet MS" panose="020B0603020202020204" pitchFamily="34" charset="0"/>
                <a:ea typeface="Times New Roman" panose="02020603050405020304" pitchFamily="18" charset="0"/>
                <a:cs typeface="Times New Roman" panose="02020603050405020304" pitchFamily="18" charset="0"/>
              </a:rPr>
              <a:t>2015</a:t>
            </a:r>
            <a:endParaRPr lang="it-IT" sz="2400" dirty="0"/>
          </a:p>
        </p:txBody>
      </p:sp>
      <p:sp>
        <p:nvSpPr>
          <p:cNvPr id="6" name="Segnaposto contenuto 5"/>
          <p:cNvSpPr>
            <a:spLocks noGrp="1"/>
          </p:cNvSpPr>
          <p:nvPr>
            <p:ph sz="quarter" idx="4"/>
          </p:nvPr>
        </p:nvSpPr>
        <p:spPr>
          <a:xfrm>
            <a:off x="5806544" y="975360"/>
            <a:ext cx="4937655" cy="4223658"/>
          </a:xfrm>
        </p:spPr>
        <p:txBody>
          <a:bodyPr>
            <a:normAutofit fontScale="47500" lnSpcReduction="20000"/>
          </a:bodyPr>
          <a:lstStyle/>
          <a:p>
            <a:pPr algn="just">
              <a:lnSpc>
                <a:spcPct val="107000"/>
              </a:lnSpc>
              <a:spcAft>
                <a:spcPts val="800"/>
              </a:spcAft>
            </a:pPr>
            <a:endParaRPr lang="it-IT" sz="2900" dirty="0" smtClean="0">
              <a:solidFill>
                <a:srgbClr val="0C0C0F"/>
              </a:solidFill>
              <a:latin typeface="Trebuchet MS" panose="020B0603020202020204" pitchFamily="34" charset="0"/>
              <a:ea typeface="Times New Roman" panose="02020603050405020304" pitchFamily="18" charset="0"/>
              <a:cs typeface="Times New Roman" panose="02020603050405020304" pitchFamily="18" charset="0"/>
            </a:endParaRPr>
          </a:p>
          <a:p>
            <a:pPr algn="just">
              <a:lnSpc>
                <a:spcPct val="107000"/>
              </a:lnSpc>
              <a:spcAft>
                <a:spcPts val="800"/>
              </a:spcAft>
            </a:pPr>
            <a:r>
              <a:rPr lang="it-IT" sz="2900" dirty="0" smtClean="0">
                <a:solidFill>
                  <a:srgbClr val="0C0C0F"/>
                </a:solidFill>
                <a:latin typeface="Trebuchet MS" panose="020B0603020202020204" pitchFamily="34" charset="0"/>
                <a:ea typeface="Times New Roman" panose="02020603050405020304" pitchFamily="18" charset="0"/>
                <a:cs typeface="Times New Roman" panose="02020603050405020304" pitchFamily="18" charset="0"/>
              </a:rPr>
              <a:t>le </a:t>
            </a:r>
            <a:r>
              <a:rPr lang="it-IT" sz="2900" dirty="0">
                <a:solidFill>
                  <a:srgbClr val="0C0C0F"/>
                </a:solidFill>
                <a:latin typeface="Trebuchet MS" panose="020B0603020202020204" pitchFamily="34" charset="0"/>
                <a:ea typeface="Times New Roman" panose="02020603050405020304" pitchFamily="18" charset="0"/>
                <a:cs typeface="Times New Roman" panose="02020603050405020304" pitchFamily="18" charset="0"/>
              </a:rPr>
              <a:t>pronunce della Corte europea dei diritti dell'uomo non sono espressamente contemplate tra i titoli per l'esecuzione dei quali può essere proposta, ai sensi dell'art. 112 </a:t>
            </a:r>
            <a:r>
              <a:rPr lang="it-IT" sz="2900" dirty="0" err="1">
                <a:solidFill>
                  <a:srgbClr val="0C0C0F"/>
                </a:solidFill>
                <a:latin typeface="Trebuchet MS" panose="020B0603020202020204" pitchFamily="34" charset="0"/>
                <a:ea typeface="Times New Roman" panose="02020603050405020304" pitchFamily="18" charset="0"/>
                <a:cs typeface="Times New Roman" panose="02020603050405020304" pitchFamily="18" charset="0"/>
              </a:rPr>
              <a:t>c.p.a</a:t>
            </a:r>
            <a:r>
              <a:rPr lang="it-IT" sz="2900" dirty="0">
                <a:solidFill>
                  <a:srgbClr val="0C0C0F"/>
                </a:solidFill>
                <a:latin typeface="Trebuchet MS" panose="020B0603020202020204" pitchFamily="34" charset="0"/>
                <a:ea typeface="Times New Roman" panose="02020603050405020304" pitchFamily="18" charset="0"/>
                <a:cs typeface="Times New Roman" panose="02020603050405020304" pitchFamily="18" charset="0"/>
              </a:rPr>
              <a:t>., l'azione di </a:t>
            </a:r>
            <a:r>
              <a:rPr lang="it-IT" sz="2900" dirty="0" smtClean="0">
                <a:solidFill>
                  <a:srgbClr val="0C0C0F"/>
                </a:solidFill>
                <a:latin typeface="Trebuchet MS" panose="020B0603020202020204" pitchFamily="34" charset="0"/>
                <a:ea typeface="Times New Roman" panose="02020603050405020304" pitchFamily="18" charset="0"/>
                <a:cs typeface="Times New Roman" panose="02020603050405020304" pitchFamily="18" charset="0"/>
              </a:rPr>
              <a:t>ottemperanza;</a:t>
            </a:r>
          </a:p>
          <a:p>
            <a:pPr algn="just">
              <a:lnSpc>
                <a:spcPct val="107000"/>
              </a:lnSpc>
              <a:spcAft>
                <a:spcPts val="800"/>
              </a:spcAft>
            </a:pPr>
            <a:r>
              <a:rPr lang="it-IT" sz="2900" dirty="0">
                <a:solidFill>
                  <a:srgbClr val="0C0C0F"/>
                </a:solidFill>
                <a:latin typeface="Trebuchet MS" panose="020B0603020202020204" pitchFamily="34" charset="0"/>
                <a:ea typeface="Times New Roman" panose="02020603050405020304" pitchFamily="18" charset="0"/>
                <a:cs typeface="Times New Roman" panose="02020603050405020304" pitchFamily="18" charset="0"/>
              </a:rPr>
              <a:t>-</a:t>
            </a:r>
            <a:r>
              <a:rPr lang="it-IT" sz="2900" dirty="0" smtClean="0">
                <a:solidFill>
                  <a:srgbClr val="0C0C0F"/>
                </a:solidFill>
                <a:latin typeface="Trebuchet MS" panose="020B0603020202020204" pitchFamily="34" charset="0"/>
                <a:ea typeface="Times New Roman" panose="02020603050405020304" pitchFamily="18" charset="0"/>
                <a:cs typeface="Times New Roman" panose="02020603050405020304" pitchFamily="18" charset="0"/>
              </a:rPr>
              <a:t>  non </a:t>
            </a:r>
            <a:r>
              <a:rPr lang="it-IT" sz="2900" dirty="0">
                <a:solidFill>
                  <a:srgbClr val="0C0C0F"/>
                </a:solidFill>
                <a:latin typeface="Trebuchet MS" panose="020B0603020202020204" pitchFamily="34" charset="0"/>
                <a:ea typeface="Times New Roman" panose="02020603050405020304" pitchFamily="18" charset="0"/>
                <a:cs typeface="Times New Roman" panose="02020603050405020304" pitchFamily="18" charset="0"/>
              </a:rPr>
              <a:t>può dedursi un ampliamento della nozione evincibile dalla lettera d) del comma 2 del suddetto articolo (in riferimento alle sentenze passate in giudicato e altri provvedimenti ad essi equiparati per i quali non sia previsto il rimedio dell'ottemperanza) soprattutto perché gli strumenti di adeguamento a decisioni di giudici non nazionali trovano compiuta regolamentazione in altri settori dell'ordinamento (e in generale dalla legge n. 218 del 1995: "Riforma del sistema italiano di diritto internazionale privato" che, all'art. 2, fa rinvio ai modi di applicazione delle diverse convenzioni internazionali).</a:t>
            </a:r>
            <a:endParaRPr lang="it-IT" sz="2900" dirty="0">
              <a:latin typeface="Calibri" panose="020F0502020204030204" pitchFamily="34" charset="0"/>
              <a:ea typeface="Calibri" panose="020F0502020204030204" pitchFamily="34" charset="0"/>
              <a:cs typeface="Times New Roman" panose="02020603050405020304" pitchFamily="18" charset="0"/>
            </a:endParaRPr>
          </a:p>
          <a:p>
            <a:endParaRPr lang="it-IT" dirty="0"/>
          </a:p>
        </p:txBody>
      </p:sp>
    </p:spTree>
    <p:extLst>
      <p:ext uri="{BB962C8B-B14F-4D97-AF65-F5344CB8AC3E}">
        <p14:creationId xmlns:p14="http://schemas.microsoft.com/office/powerpoint/2010/main" val="8241221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parola della Corte Costituzionale</a:t>
            </a:r>
            <a:endParaRPr lang="it-IT" dirty="0"/>
          </a:p>
        </p:txBody>
      </p:sp>
      <p:sp>
        <p:nvSpPr>
          <p:cNvPr id="3" name="Segnaposto contenuto 2"/>
          <p:cNvSpPr>
            <a:spLocks noGrp="1"/>
          </p:cNvSpPr>
          <p:nvPr>
            <p:ph idx="1"/>
          </p:nvPr>
        </p:nvSpPr>
        <p:spPr/>
        <p:txBody>
          <a:bodyPr/>
          <a:lstStyle/>
          <a:p>
            <a:pPr algn="just"/>
            <a:r>
              <a:rPr lang="it-IT" dirty="0" smtClean="0">
                <a:solidFill>
                  <a:srgbClr val="4A4A4A"/>
                </a:solidFill>
                <a:latin typeface="Trebuchet MS" panose="020B0603020202020204" pitchFamily="34" charset="0"/>
                <a:ea typeface="Calibri" panose="020F0502020204030204" pitchFamily="34" charset="0"/>
                <a:cs typeface="Times New Roman" panose="02020603050405020304" pitchFamily="18" charset="0"/>
              </a:rPr>
              <a:t>In merito all’</a:t>
            </a:r>
            <a:r>
              <a:rPr lang="it-IT" dirty="0" err="1" smtClean="0">
                <a:solidFill>
                  <a:srgbClr val="4A4A4A"/>
                </a:solidFill>
                <a:latin typeface="Trebuchet MS" panose="020B0603020202020204" pitchFamily="34" charset="0"/>
                <a:ea typeface="Calibri" panose="020F0502020204030204" pitchFamily="34" charset="0"/>
                <a:cs typeface="Times New Roman" panose="02020603050405020304" pitchFamily="18" charset="0"/>
              </a:rPr>
              <a:t>ottemperabilità</a:t>
            </a:r>
            <a:r>
              <a:rPr lang="it-IT" dirty="0" smtClean="0">
                <a:solidFill>
                  <a:srgbClr val="4A4A4A"/>
                </a:solidFill>
                <a:latin typeface="Trebuchet MS" panose="020B0603020202020204" pitchFamily="34" charset="0"/>
                <a:ea typeface="Calibri" panose="020F0502020204030204" pitchFamily="34" charset="0"/>
                <a:cs typeface="Times New Roman" panose="02020603050405020304" pitchFamily="18" charset="0"/>
              </a:rPr>
              <a:t> della decisioni della Corte </a:t>
            </a:r>
            <a:r>
              <a:rPr lang="it-IT" dirty="0" err="1" smtClean="0">
                <a:solidFill>
                  <a:srgbClr val="4A4A4A"/>
                </a:solidFill>
                <a:latin typeface="Trebuchet MS" panose="020B0603020202020204" pitchFamily="34" charset="0"/>
                <a:ea typeface="Calibri" panose="020F0502020204030204" pitchFamily="34" charset="0"/>
                <a:cs typeface="Times New Roman" panose="02020603050405020304" pitchFamily="18" charset="0"/>
              </a:rPr>
              <a:t>Edu</a:t>
            </a:r>
            <a:r>
              <a:rPr lang="it-IT" dirty="0" smtClean="0">
                <a:solidFill>
                  <a:srgbClr val="4A4A4A"/>
                </a:solidFill>
                <a:latin typeface="Trebuchet MS" panose="020B0603020202020204" pitchFamily="34" charset="0"/>
                <a:ea typeface="Calibri" panose="020F0502020204030204" pitchFamily="34" charset="0"/>
                <a:cs typeface="Times New Roman" panose="02020603050405020304" pitchFamily="18" charset="0"/>
              </a:rPr>
              <a:t> con la sentenza </a:t>
            </a:r>
            <a:r>
              <a:rPr lang="it-IT" dirty="0">
                <a:solidFill>
                  <a:srgbClr val="4A4A4A"/>
                </a:solidFill>
                <a:latin typeface="Trebuchet MS" panose="020B0603020202020204" pitchFamily="34" charset="0"/>
                <a:ea typeface="Calibri" panose="020F0502020204030204" pitchFamily="34" charset="0"/>
                <a:cs typeface="Times New Roman" panose="02020603050405020304" pitchFamily="18" charset="0"/>
              </a:rPr>
              <a:t>n. 129 del </a:t>
            </a:r>
            <a:r>
              <a:rPr lang="it-IT" dirty="0" smtClean="0">
                <a:solidFill>
                  <a:srgbClr val="4A4A4A"/>
                </a:solidFill>
                <a:latin typeface="Trebuchet MS" panose="020B0603020202020204" pitchFamily="34" charset="0"/>
                <a:ea typeface="Calibri" panose="020F0502020204030204" pitchFamily="34" charset="0"/>
                <a:cs typeface="Times New Roman" panose="02020603050405020304" pitchFamily="18" charset="0"/>
              </a:rPr>
              <a:t>2008 la Corte Costituzionale evidenzia la carenza nell'ordinamento </a:t>
            </a:r>
            <a:r>
              <a:rPr lang="it-IT" dirty="0">
                <a:solidFill>
                  <a:srgbClr val="4A4A4A"/>
                </a:solidFill>
                <a:latin typeface="Trebuchet MS" panose="020B0603020202020204" pitchFamily="34" charset="0"/>
                <a:ea typeface="Calibri" panose="020F0502020204030204" pitchFamily="34" charset="0"/>
                <a:cs typeface="Times New Roman" panose="02020603050405020304" pitchFamily="18" charset="0"/>
              </a:rPr>
              <a:t>nazionale di strumenti preordinati a garantire l'effettività del citato articolo 46 della Convenzione europea dei diritti </a:t>
            </a:r>
            <a:r>
              <a:rPr lang="it-IT" dirty="0" smtClean="0">
                <a:solidFill>
                  <a:srgbClr val="4A4A4A"/>
                </a:solidFill>
                <a:latin typeface="Trebuchet MS" panose="020B0603020202020204" pitchFamily="34" charset="0"/>
                <a:ea typeface="Calibri" panose="020F0502020204030204" pitchFamily="34" charset="0"/>
                <a:cs typeface="Times New Roman" panose="02020603050405020304" pitchFamily="18" charset="0"/>
              </a:rPr>
              <a:t>dell'uomo.</a:t>
            </a:r>
            <a:endParaRPr lang="it-IT" dirty="0"/>
          </a:p>
        </p:txBody>
      </p:sp>
    </p:spTree>
    <p:extLst>
      <p:ext uri="{BB962C8B-B14F-4D97-AF65-F5344CB8AC3E}">
        <p14:creationId xmlns:p14="http://schemas.microsoft.com/office/powerpoint/2010/main" val="1098086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4212" y="685799"/>
            <a:ext cx="8001000" cy="1604555"/>
          </a:xfrm>
        </p:spPr>
        <p:txBody>
          <a:bodyPr/>
          <a:lstStyle/>
          <a:p>
            <a:r>
              <a:rPr lang="it-IT" dirty="0" smtClean="0"/>
              <a:t>Gli argomenti </a:t>
            </a:r>
            <a:br>
              <a:rPr lang="it-IT" dirty="0" smtClean="0"/>
            </a:br>
            <a:r>
              <a:rPr lang="it-IT" i="1" dirty="0" smtClean="0"/>
              <a:t>a contrario</a:t>
            </a:r>
            <a:endParaRPr lang="it-IT" i="1" dirty="0"/>
          </a:p>
        </p:txBody>
      </p:sp>
      <p:sp>
        <p:nvSpPr>
          <p:cNvPr id="3" name="Sottotitolo 2"/>
          <p:cNvSpPr>
            <a:spLocks noGrp="1"/>
          </p:cNvSpPr>
          <p:nvPr>
            <p:ph type="subTitle" idx="1"/>
          </p:nvPr>
        </p:nvSpPr>
        <p:spPr>
          <a:xfrm>
            <a:off x="684212" y="2290355"/>
            <a:ext cx="9435148" cy="3500846"/>
          </a:xfrm>
        </p:spPr>
        <p:txBody>
          <a:bodyPr>
            <a:normAutofit fontScale="62500" lnSpcReduction="20000"/>
          </a:bodyPr>
          <a:lstStyle/>
          <a:p>
            <a:pPr algn="just">
              <a:lnSpc>
                <a:spcPct val="200000"/>
              </a:lnSpc>
              <a:spcAft>
                <a:spcPts val="750"/>
              </a:spcAft>
            </a:pPr>
            <a:r>
              <a:rPr lang="it-IT" sz="2400" dirty="0">
                <a:solidFill>
                  <a:srgbClr val="4A4A4A"/>
                </a:solidFill>
                <a:latin typeface="Trebuchet MS" panose="020B0603020202020204" pitchFamily="34" charset="0"/>
                <a:ea typeface="Times New Roman" panose="02020603050405020304" pitchFamily="18" charset="0"/>
              </a:rPr>
              <a:t>In senso contrario si è peraltro </a:t>
            </a:r>
            <a:r>
              <a:rPr lang="it-IT" sz="2400" dirty="0" smtClean="0">
                <a:solidFill>
                  <a:srgbClr val="4A4A4A"/>
                </a:solidFill>
                <a:latin typeface="Trebuchet MS" panose="020B0603020202020204" pitchFamily="34" charset="0"/>
                <a:ea typeface="Times New Roman" panose="02020603050405020304" pitchFamily="18" charset="0"/>
              </a:rPr>
              <a:t>osservato:</a:t>
            </a:r>
          </a:p>
          <a:p>
            <a:pPr algn="just">
              <a:lnSpc>
                <a:spcPct val="200000"/>
              </a:lnSpc>
              <a:spcAft>
                <a:spcPts val="750"/>
              </a:spcAft>
            </a:pPr>
            <a:r>
              <a:rPr lang="it-IT" sz="2400" dirty="0" smtClean="0">
                <a:solidFill>
                  <a:srgbClr val="4A4A4A"/>
                </a:solidFill>
                <a:latin typeface="Trebuchet MS" panose="020B0603020202020204" pitchFamily="34" charset="0"/>
                <a:ea typeface="Times New Roman" panose="02020603050405020304" pitchFamily="18" charset="0"/>
              </a:rPr>
              <a:t>- che </a:t>
            </a:r>
            <a:r>
              <a:rPr lang="it-IT" sz="2400" dirty="0">
                <a:solidFill>
                  <a:srgbClr val="4A4A4A"/>
                </a:solidFill>
                <a:latin typeface="Trebuchet MS" panose="020B0603020202020204" pitchFamily="34" charset="0"/>
                <a:ea typeface="Times New Roman" panose="02020603050405020304" pitchFamily="18" charset="0"/>
              </a:rPr>
              <a:t>il sistema di esecuzione delle sentenze EDU, per quanto rafforzato dalle recenti modifiche, non offre al singolo individuo una via di accesso diretta (che non sia un’istanza al Comitato dei ministri o, sul piano interno, la possibile attivazione della procedura del silenzio</a:t>
            </a:r>
            <a:r>
              <a:rPr lang="it-IT" sz="2400" dirty="0" smtClean="0">
                <a:solidFill>
                  <a:srgbClr val="4A4A4A"/>
                </a:solidFill>
                <a:latin typeface="Trebuchet MS" panose="020B0603020202020204" pitchFamily="34" charset="0"/>
                <a:ea typeface="Times New Roman" panose="02020603050405020304" pitchFamily="18" charset="0"/>
              </a:rPr>
              <a:t>);</a:t>
            </a:r>
          </a:p>
          <a:p>
            <a:pPr algn="just">
              <a:lnSpc>
                <a:spcPct val="200000"/>
              </a:lnSpc>
              <a:spcAft>
                <a:spcPts val="750"/>
              </a:spcAft>
            </a:pPr>
            <a:r>
              <a:rPr lang="it-IT" sz="2400" dirty="0" smtClean="0">
                <a:solidFill>
                  <a:srgbClr val="4A4A4A"/>
                </a:solidFill>
                <a:latin typeface="Trebuchet MS" panose="020B0603020202020204" pitchFamily="34" charset="0"/>
                <a:ea typeface="Times New Roman" panose="02020603050405020304" pitchFamily="18" charset="0"/>
              </a:rPr>
              <a:t> - che </a:t>
            </a:r>
            <a:r>
              <a:rPr lang="it-IT" sz="2400" dirty="0">
                <a:solidFill>
                  <a:srgbClr val="4A4A4A"/>
                </a:solidFill>
                <a:latin typeface="Trebuchet MS" panose="020B0603020202020204" pitchFamily="34" charset="0"/>
                <a:ea typeface="Times New Roman" panose="02020603050405020304" pitchFamily="18" charset="0"/>
              </a:rPr>
              <a:t>il dato testuale dell’art. 112 </a:t>
            </a:r>
            <a:r>
              <a:rPr lang="it-IT" sz="2400" dirty="0" err="1">
                <a:solidFill>
                  <a:srgbClr val="4A4A4A"/>
                </a:solidFill>
                <a:latin typeface="Trebuchet MS" panose="020B0603020202020204" pitchFamily="34" charset="0"/>
                <a:ea typeface="Times New Roman" panose="02020603050405020304" pitchFamily="18" charset="0"/>
              </a:rPr>
              <a:t>c.p.a</a:t>
            </a:r>
            <a:r>
              <a:rPr lang="it-IT" sz="2400" dirty="0">
                <a:solidFill>
                  <a:srgbClr val="4A4A4A"/>
                </a:solidFill>
                <a:latin typeface="Trebuchet MS" panose="020B0603020202020204" pitchFamily="34" charset="0"/>
                <a:ea typeface="Times New Roman" panose="02020603050405020304" pitchFamily="18" charset="0"/>
              </a:rPr>
              <a:t>. non è determinante, se pensiamo come non sia stato determinante nel caso dell’esecuzione delle decisioni rese sul ricorso straordinario; che, su un piano più generale, il Sistema </a:t>
            </a:r>
            <a:r>
              <a:rPr lang="it-IT" sz="2400" dirty="0" err="1">
                <a:solidFill>
                  <a:srgbClr val="4A4A4A"/>
                </a:solidFill>
                <a:latin typeface="Trebuchet MS" panose="020B0603020202020204" pitchFamily="34" charset="0"/>
                <a:ea typeface="Times New Roman" panose="02020603050405020304" pitchFamily="18" charset="0"/>
              </a:rPr>
              <a:t>Cedu</a:t>
            </a:r>
            <a:r>
              <a:rPr lang="it-IT" sz="2400" dirty="0">
                <a:solidFill>
                  <a:srgbClr val="4A4A4A"/>
                </a:solidFill>
                <a:latin typeface="Trebuchet MS" panose="020B0603020202020204" pitchFamily="34" charset="0"/>
                <a:ea typeface="Times New Roman" panose="02020603050405020304" pitchFamily="18" charset="0"/>
              </a:rPr>
              <a:t> già fuoriesce, per molti aspetti, dalla tradizione del diritto internazionale.</a:t>
            </a:r>
            <a:endParaRPr lang="it-IT" sz="2000" dirty="0">
              <a:latin typeface="Times New Roman" panose="02020603050405020304" pitchFamily="18" charset="0"/>
              <a:ea typeface="Times New Roman" panose="02020603050405020304" pitchFamily="18" charset="0"/>
            </a:endParaRPr>
          </a:p>
          <a:p>
            <a:endParaRPr lang="it-IT" dirty="0"/>
          </a:p>
        </p:txBody>
      </p:sp>
    </p:spTree>
    <p:extLst>
      <p:ext uri="{BB962C8B-B14F-4D97-AF65-F5344CB8AC3E}">
        <p14:creationId xmlns:p14="http://schemas.microsoft.com/office/powerpoint/2010/main" val="15569262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smtClean="0">
                <a:solidFill>
                  <a:srgbClr val="FFFF00"/>
                </a:solidFill>
                <a:effectLst>
                  <a:outerShdw blurRad="38100" dist="38100" dir="2700000" algn="tl">
                    <a:srgbClr val="000000">
                      <a:alpha val="43137"/>
                    </a:srgbClr>
                  </a:outerShdw>
                </a:effectLst>
              </a:rPr>
              <a:t>La questione della revocabilità della sentenza in contrasto con sentenza definitiva </a:t>
            </a:r>
            <a:r>
              <a:rPr lang="it-IT" b="1" dirty="0" err="1" smtClean="0">
                <a:solidFill>
                  <a:srgbClr val="FFFF00"/>
                </a:solidFill>
                <a:effectLst>
                  <a:outerShdw blurRad="38100" dist="38100" dir="2700000" algn="tl">
                    <a:srgbClr val="000000">
                      <a:alpha val="43137"/>
                    </a:srgbClr>
                  </a:outerShdw>
                </a:effectLst>
              </a:rPr>
              <a:t>Cedu</a:t>
            </a:r>
            <a:endParaRPr lang="it-IT" b="1" dirty="0">
              <a:solidFill>
                <a:srgbClr val="FFFF00"/>
              </a:solidFill>
              <a:effectLst>
                <a:outerShdw blurRad="38100" dist="38100" dir="2700000" algn="tl">
                  <a:srgbClr val="000000">
                    <a:alpha val="43137"/>
                  </a:srgbClr>
                </a:outerShdw>
              </a:effectLst>
            </a:endParaRPr>
          </a:p>
        </p:txBody>
      </p:sp>
      <p:sp>
        <p:nvSpPr>
          <p:cNvPr id="3" name="Segnaposto testo 2"/>
          <p:cNvSpPr>
            <a:spLocks noGrp="1"/>
          </p:cNvSpPr>
          <p:nvPr>
            <p:ph type="body" idx="1"/>
          </p:nvPr>
        </p:nvSpPr>
        <p:spPr/>
        <p:txBody>
          <a:bodyPr/>
          <a:lstStyle/>
          <a:p>
            <a:r>
              <a:rPr lang="it-IT" dirty="0" smtClean="0"/>
              <a:t>L’approdo alle diverse soluzioni per le sentenze amministrative, civili (391 quater </a:t>
            </a:r>
            <a:r>
              <a:rPr lang="it-IT" dirty="0" err="1" smtClean="0"/>
              <a:t>c.p.c.</a:t>
            </a:r>
            <a:r>
              <a:rPr lang="it-IT" dirty="0" smtClean="0"/>
              <a:t>) e penali (628 bic c.p.p.).</a:t>
            </a:r>
          </a:p>
          <a:p>
            <a:r>
              <a:rPr lang="it-IT" dirty="0" smtClean="0"/>
              <a:t>La prospettiva dell’apertura del processo dinanzi alla </a:t>
            </a:r>
            <a:r>
              <a:rPr lang="it-IT" dirty="0" err="1" smtClean="0"/>
              <a:t>Cedu</a:t>
            </a:r>
            <a:r>
              <a:rPr lang="it-IT" dirty="0" smtClean="0"/>
              <a:t> ai terzi  nella decisione della Corte Costituzionale n. 123/2017.</a:t>
            </a:r>
            <a:endParaRPr lang="it-IT" dirty="0"/>
          </a:p>
        </p:txBody>
      </p:sp>
      <p:sp>
        <p:nvSpPr>
          <p:cNvPr id="4" name="Freccia a destra 3"/>
          <p:cNvSpPr/>
          <p:nvPr/>
        </p:nvSpPr>
        <p:spPr>
          <a:xfrm>
            <a:off x="7733212" y="5442858"/>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8363861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4211" y="685799"/>
            <a:ext cx="10541137" cy="2971801"/>
          </a:xfrm>
        </p:spPr>
        <p:txBody>
          <a:bodyPr>
            <a:normAutofit/>
          </a:bodyPr>
          <a:lstStyle/>
          <a:p>
            <a:pPr algn="ctr"/>
            <a:r>
              <a:rPr lang="it-IT" dirty="0" smtClean="0"/>
              <a:t>La questione di legittimità costituzionale sollevata dall’Adunanza Plenaria</a:t>
            </a:r>
            <a:endParaRPr lang="it-IT" dirty="0"/>
          </a:p>
        </p:txBody>
      </p:sp>
      <p:sp>
        <p:nvSpPr>
          <p:cNvPr id="3" name="Sottotitolo 2"/>
          <p:cNvSpPr>
            <a:spLocks noGrp="1"/>
          </p:cNvSpPr>
          <p:nvPr>
            <p:ph type="subTitle" idx="1"/>
          </p:nvPr>
        </p:nvSpPr>
        <p:spPr>
          <a:xfrm>
            <a:off x="684211" y="3843867"/>
            <a:ext cx="10358257" cy="1947333"/>
          </a:xfrm>
        </p:spPr>
        <p:txBody>
          <a:bodyPr>
            <a:normAutofit fontScale="92500"/>
          </a:bodyPr>
          <a:lstStyle/>
          <a:p>
            <a:pPr algn="just"/>
            <a:r>
              <a:rPr lang="it-IT" sz="2400" dirty="0" smtClean="0">
                <a:solidFill>
                  <a:srgbClr val="4A4A4A"/>
                </a:solidFill>
                <a:latin typeface="Trebuchet MS" panose="020B0603020202020204" pitchFamily="34" charset="0"/>
                <a:ea typeface="Calibri" panose="020F0502020204030204" pitchFamily="34" charset="0"/>
                <a:cs typeface="Times New Roman" panose="02020603050405020304" pitchFamily="18" charset="0"/>
              </a:rPr>
              <a:t>Con </a:t>
            </a:r>
            <a:r>
              <a:rPr lang="it-IT" sz="2400" dirty="0">
                <a:solidFill>
                  <a:srgbClr val="4A4A4A"/>
                </a:solidFill>
                <a:latin typeface="Trebuchet MS" panose="020B0603020202020204" pitchFamily="34" charset="0"/>
                <a:ea typeface="Calibri" panose="020F0502020204030204" pitchFamily="34" charset="0"/>
                <a:cs typeface="Times New Roman" panose="02020603050405020304" pitchFamily="18" charset="0"/>
              </a:rPr>
              <a:t>ordinanza n. 2 del 2015, l’Adunanza plenaria del Consiglio di Stato ha sollevato la questione di legittimità costituzionale degli </a:t>
            </a:r>
            <a:r>
              <a:rPr lang="it-IT" sz="2400" dirty="0" smtClean="0">
                <a:solidFill>
                  <a:srgbClr val="4A4A4A"/>
                </a:solidFill>
                <a:latin typeface="Trebuchet MS" panose="020B0603020202020204" pitchFamily="34" charset="0"/>
                <a:ea typeface="Calibri" panose="020F0502020204030204" pitchFamily="34" charset="0"/>
                <a:cs typeface="Times New Roman" panose="02020603050405020304" pitchFamily="18" charset="0"/>
              </a:rPr>
              <a:t>artt</a:t>
            </a:r>
            <a:r>
              <a:rPr lang="it-IT" sz="2400" dirty="0">
                <a:solidFill>
                  <a:srgbClr val="4A4A4A"/>
                </a:solidFill>
                <a:latin typeface="Trebuchet MS" panose="020B0603020202020204" pitchFamily="34" charset="0"/>
                <a:ea typeface="Calibri" panose="020F0502020204030204" pitchFamily="34" charset="0"/>
                <a:cs typeface="Times New Roman" panose="02020603050405020304" pitchFamily="18" charset="0"/>
              </a:rPr>
              <a:t>. 106 </a:t>
            </a:r>
            <a:r>
              <a:rPr lang="it-IT" sz="2400" dirty="0" err="1">
                <a:solidFill>
                  <a:srgbClr val="4A4A4A"/>
                </a:solidFill>
                <a:latin typeface="Trebuchet MS" panose="020B0603020202020204" pitchFamily="34" charset="0"/>
                <a:ea typeface="Calibri" panose="020F0502020204030204" pitchFamily="34" charset="0"/>
                <a:cs typeface="Times New Roman" panose="02020603050405020304" pitchFamily="18" charset="0"/>
              </a:rPr>
              <a:t>c.p.a</a:t>
            </a:r>
            <a:r>
              <a:rPr lang="it-IT" sz="2400" dirty="0">
                <a:solidFill>
                  <a:srgbClr val="4A4A4A"/>
                </a:solidFill>
                <a:latin typeface="Trebuchet MS" panose="020B0603020202020204" pitchFamily="34" charset="0"/>
                <a:ea typeface="Calibri" panose="020F0502020204030204" pitchFamily="34" charset="0"/>
                <a:cs typeface="Times New Roman" panose="02020603050405020304" pitchFamily="18" charset="0"/>
              </a:rPr>
              <a:t>. e 395 e 396 </a:t>
            </a:r>
            <a:r>
              <a:rPr lang="it-IT" sz="2400" dirty="0" err="1">
                <a:solidFill>
                  <a:srgbClr val="4A4A4A"/>
                </a:solidFill>
                <a:latin typeface="Trebuchet MS" panose="020B0603020202020204" pitchFamily="34" charset="0"/>
                <a:ea typeface="Calibri" panose="020F0502020204030204" pitchFamily="34" charset="0"/>
                <a:cs typeface="Times New Roman" panose="02020603050405020304" pitchFamily="18" charset="0"/>
              </a:rPr>
              <a:t>c.p.c.</a:t>
            </a:r>
            <a:r>
              <a:rPr lang="it-IT" sz="2400" dirty="0">
                <a:solidFill>
                  <a:srgbClr val="4A4A4A"/>
                </a:solidFill>
                <a:latin typeface="Trebuchet MS" panose="020B0603020202020204" pitchFamily="34" charset="0"/>
                <a:ea typeface="Calibri" panose="020F0502020204030204" pitchFamily="34" charset="0"/>
                <a:cs typeface="Times New Roman" panose="02020603050405020304" pitchFamily="18" charset="0"/>
              </a:rPr>
              <a:t> in relazione agli artt. 117, comma 1, 111 e 24 </a:t>
            </a:r>
            <a:r>
              <a:rPr lang="it-IT" sz="2400" dirty="0" err="1">
                <a:solidFill>
                  <a:srgbClr val="4A4A4A"/>
                </a:solidFill>
                <a:latin typeface="Trebuchet MS" panose="020B0603020202020204" pitchFamily="34" charset="0"/>
                <a:ea typeface="Calibri" panose="020F0502020204030204" pitchFamily="34" charset="0"/>
                <a:cs typeface="Times New Roman" panose="02020603050405020304" pitchFamily="18" charset="0"/>
              </a:rPr>
              <a:t>Cost</a:t>
            </a:r>
            <a:r>
              <a:rPr lang="it-IT" sz="2400" dirty="0">
                <a:solidFill>
                  <a:srgbClr val="4A4A4A"/>
                </a:solidFill>
                <a:latin typeface="Trebuchet MS" panose="020B0603020202020204" pitchFamily="34" charset="0"/>
                <a:ea typeface="Calibri" panose="020F0502020204030204" pitchFamily="34" charset="0"/>
                <a:cs typeface="Times New Roman" panose="02020603050405020304" pitchFamily="18" charset="0"/>
              </a:rPr>
              <a:t>., nella parte in cui non prevedono un diverso caso di revocazione della sentenza quando ciò sia necessario per conformarsi ad una sentenza definitiva della Corte </a:t>
            </a:r>
            <a:r>
              <a:rPr lang="it-IT" sz="2400" dirty="0" err="1" smtClean="0">
                <a:solidFill>
                  <a:srgbClr val="4A4A4A"/>
                </a:solidFill>
                <a:latin typeface="Trebuchet MS" panose="020B0603020202020204" pitchFamily="34" charset="0"/>
                <a:ea typeface="Calibri" panose="020F0502020204030204" pitchFamily="34" charset="0"/>
                <a:cs typeface="Times New Roman" panose="02020603050405020304" pitchFamily="18" charset="0"/>
              </a:rPr>
              <a:t>Edu</a:t>
            </a:r>
            <a:r>
              <a:rPr lang="it-IT" sz="2400" dirty="0" smtClean="0">
                <a:solidFill>
                  <a:srgbClr val="4A4A4A"/>
                </a:solidFill>
                <a:latin typeface="Trebuchet MS" panose="020B0603020202020204" pitchFamily="34" charset="0"/>
                <a:ea typeface="Calibri" panose="020F0502020204030204" pitchFamily="34" charset="0"/>
                <a:cs typeface="Times New Roman" panose="02020603050405020304" pitchFamily="18" charset="0"/>
              </a:rPr>
              <a:t>.</a:t>
            </a:r>
            <a:endParaRPr lang="it-IT" dirty="0"/>
          </a:p>
        </p:txBody>
      </p:sp>
      <p:sp>
        <p:nvSpPr>
          <p:cNvPr id="4" name="Freccia in giù 3"/>
          <p:cNvSpPr/>
          <p:nvPr/>
        </p:nvSpPr>
        <p:spPr>
          <a:xfrm>
            <a:off x="5712463" y="801189"/>
            <a:ext cx="484632" cy="52338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6983980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7085012" y="348343"/>
            <a:ext cx="3657600" cy="1175658"/>
          </a:xfrm>
          <a:solidFill>
            <a:schemeClr val="accent1">
              <a:lumMod val="40000"/>
              <a:lumOff val="60000"/>
            </a:schemeClr>
          </a:solidFill>
          <a:ln w="28575">
            <a:solidFill>
              <a:schemeClr val="tx1"/>
            </a:solidFill>
          </a:ln>
        </p:spPr>
        <p:txBody>
          <a:bodyPr>
            <a:normAutofit fontScale="90000"/>
          </a:bodyPr>
          <a:lstStyle/>
          <a:p>
            <a:pPr algn="ctr"/>
            <a:r>
              <a:rPr lang="it-IT" b="1" dirty="0" smtClean="0">
                <a:solidFill>
                  <a:schemeClr val="bg1"/>
                </a:solidFill>
                <a:effectLst>
                  <a:outerShdw blurRad="38100" dist="38100" dir="2700000" algn="tl">
                    <a:srgbClr val="000000">
                      <a:alpha val="43137"/>
                    </a:srgbClr>
                  </a:outerShdw>
                </a:effectLst>
              </a:rPr>
              <a:t>I rilievi della Corte </a:t>
            </a:r>
            <a:r>
              <a:rPr lang="it-IT" b="1" dirty="0" err="1" smtClean="0">
                <a:solidFill>
                  <a:schemeClr val="bg1"/>
                </a:solidFill>
                <a:effectLst>
                  <a:outerShdw blurRad="38100" dist="38100" dir="2700000" algn="tl">
                    <a:srgbClr val="000000">
                      <a:alpha val="43137"/>
                    </a:srgbClr>
                  </a:outerShdw>
                </a:effectLst>
              </a:rPr>
              <a:t>sulLa</a:t>
            </a:r>
            <a:r>
              <a:rPr lang="it-IT" b="1" dirty="0" smtClean="0">
                <a:solidFill>
                  <a:schemeClr val="bg1"/>
                </a:solidFill>
                <a:effectLst>
                  <a:outerShdw blurRad="38100" dist="38100" dir="2700000" algn="tl">
                    <a:srgbClr val="000000">
                      <a:alpha val="43137"/>
                    </a:srgbClr>
                  </a:outerShdw>
                </a:effectLst>
              </a:rPr>
              <a:t> riapertura del  processo non penale</a:t>
            </a:r>
            <a:endParaRPr lang="it-IT" b="1" dirty="0">
              <a:solidFill>
                <a:schemeClr val="bg1"/>
              </a:solidFill>
              <a:effectLst>
                <a:outerShdw blurRad="38100" dist="38100" dir="2700000" algn="tl">
                  <a:srgbClr val="000000">
                    <a:alpha val="43137"/>
                  </a:srgbClr>
                </a:outerShdw>
              </a:effectLst>
            </a:endParaRPr>
          </a:p>
        </p:txBody>
      </p:sp>
      <p:sp>
        <p:nvSpPr>
          <p:cNvPr id="3" name="Segnaposto contenuto 2"/>
          <p:cNvSpPr>
            <a:spLocks noGrp="1"/>
          </p:cNvSpPr>
          <p:nvPr>
            <p:ph idx="1"/>
          </p:nvPr>
        </p:nvSpPr>
        <p:spPr>
          <a:xfrm>
            <a:off x="684212" y="685800"/>
            <a:ext cx="5943601" cy="6002383"/>
          </a:xfrm>
          <a:solidFill>
            <a:schemeClr val="bg2">
              <a:lumMod val="40000"/>
              <a:lumOff val="60000"/>
            </a:schemeClr>
          </a:solidFill>
        </p:spPr>
        <p:txBody>
          <a:bodyPr>
            <a:normAutofit fontScale="77500" lnSpcReduction="20000"/>
          </a:bodyPr>
          <a:lstStyle/>
          <a:p>
            <a:pPr algn="just">
              <a:lnSpc>
                <a:spcPts val="1800"/>
              </a:lnSpc>
              <a:spcAft>
                <a:spcPts val="750"/>
              </a:spcAft>
            </a:pPr>
            <a:r>
              <a:rPr lang="it-IT" dirty="0" smtClean="0">
                <a:solidFill>
                  <a:srgbClr val="4A4A4A"/>
                </a:solidFill>
                <a:latin typeface="Trebuchet MS" panose="020B0603020202020204" pitchFamily="34" charset="0"/>
                <a:ea typeface="Times New Roman" panose="02020603050405020304" pitchFamily="18" charset="0"/>
              </a:rPr>
              <a:t>La questione è stata decisa </a:t>
            </a:r>
            <a:r>
              <a:rPr lang="it-IT" dirty="0">
                <a:solidFill>
                  <a:srgbClr val="4A4A4A"/>
                </a:solidFill>
                <a:latin typeface="Trebuchet MS" panose="020B0603020202020204" pitchFamily="34" charset="0"/>
                <a:ea typeface="Times New Roman" panose="02020603050405020304" pitchFamily="18" charset="0"/>
              </a:rPr>
              <a:t>con sentenza </a:t>
            </a:r>
            <a:r>
              <a:rPr lang="it-IT" b="1" dirty="0">
                <a:solidFill>
                  <a:srgbClr val="4A4A4A"/>
                </a:solidFill>
                <a:effectLst>
                  <a:outerShdw blurRad="38100" dist="38100" dir="2700000" algn="tl">
                    <a:srgbClr val="000000">
                      <a:alpha val="43137"/>
                    </a:srgbClr>
                  </a:outerShdw>
                </a:effectLst>
                <a:latin typeface="Trebuchet MS" panose="020B0603020202020204" pitchFamily="34" charset="0"/>
                <a:ea typeface="Times New Roman" panose="02020603050405020304" pitchFamily="18" charset="0"/>
              </a:rPr>
              <a:t>n. 123 del 2017</a:t>
            </a:r>
            <a:r>
              <a:rPr lang="it-IT" dirty="0">
                <a:solidFill>
                  <a:srgbClr val="4A4A4A"/>
                </a:solidFill>
                <a:latin typeface="Trebuchet MS" panose="020B0603020202020204" pitchFamily="34" charset="0"/>
                <a:ea typeface="Times New Roman" panose="02020603050405020304" pitchFamily="18" charset="0"/>
              </a:rPr>
              <a:t>, nella quale la Consulta ha affermato che mai era stata indicata dalla Corte </a:t>
            </a:r>
            <a:r>
              <a:rPr lang="it-IT" dirty="0" err="1">
                <a:solidFill>
                  <a:srgbClr val="4A4A4A"/>
                </a:solidFill>
                <a:latin typeface="Trebuchet MS" panose="020B0603020202020204" pitchFamily="34" charset="0"/>
                <a:ea typeface="Times New Roman" panose="02020603050405020304" pitchFamily="18" charset="0"/>
              </a:rPr>
              <a:t>Edu</a:t>
            </a:r>
            <a:r>
              <a:rPr lang="it-IT" dirty="0">
                <a:solidFill>
                  <a:srgbClr val="4A4A4A"/>
                </a:solidFill>
                <a:latin typeface="Trebuchet MS" panose="020B0603020202020204" pitchFamily="34" charset="0"/>
                <a:ea typeface="Times New Roman" panose="02020603050405020304" pitchFamily="18" charset="0"/>
              </a:rPr>
              <a:t> la misura della riapertura dei processi civili e amministrativi quando lo Stato destinatario della pronunzia di condanna non aveva già introdotto, nell’esercizio delle sue prerogative, strumenti normativi tesi alla revisione delle sentenze passate in </a:t>
            </a:r>
            <a:r>
              <a:rPr lang="it-IT" dirty="0" smtClean="0">
                <a:solidFill>
                  <a:srgbClr val="4A4A4A"/>
                </a:solidFill>
                <a:latin typeface="Trebuchet MS" panose="020B0603020202020204" pitchFamily="34" charset="0"/>
                <a:ea typeface="Times New Roman" panose="02020603050405020304" pitchFamily="18" charset="0"/>
              </a:rPr>
              <a:t>giudicato;</a:t>
            </a:r>
            <a:endParaRPr lang="it-IT" sz="1800" dirty="0">
              <a:latin typeface="Times New Roman" panose="02020603050405020304" pitchFamily="18" charset="0"/>
              <a:ea typeface="Times New Roman" panose="02020603050405020304" pitchFamily="18" charset="0"/>
            </a:endParaRPr>
          </a:p>
          <a:p>
            <a:pPr algn="just">
              <a:lnSpc>
                <a:spcPts val="1800"/>
              </a:lnSpc>
            </a:pPr>
            <a:r>
              <a:rPr lang="it-IT" dirty="0">
                <a:solidFill>
                  <a:srgbClr val="4A4A4A"/>
                </a:solidFill>
                <a:latin typeface="Trebuchet MS" panose="020B0603020202020204" pitchFamily="34" charset="0"/>
                <a:ea typeface="Times New Roman" panose="02020603050405020304" pitchFamily="18" charset="0"/>
              </a:rPr>
              <a:t>In definitiva, la riapertura del processo non penale, con il conseguente travolgimento del giudicato, compete alle scelte del legislatore, al quale spetta in via prioritaria il compito di addivenire ad una “delicata ponderazione, alla luce dell’art. 24 </a:t>
            </a:r>
            <a:r>
              <a:rPr lang="it-IT" dirty="0" err="1">
                <a:solidFill>
                  <a:srgbClr val="4A4A4A"/>
                </a:solidFill>
                <a:latin typeface="Trebuchet MS" panose="020B0603020202020204" pitchFamily="34" charset="0"/>
                <a:ea typeface="Times New Roman" panose="02020603050405020304" pitchFamily="18" charset="0"/>
              </a:rPr>
              <a:t>Cost</a:t>
            </a:r>
            <a:r>
              <a:rPr lang="it-IT" dirty="0">
                <a:solidFill>
                  <a:srgbClr val="4A4A4A"/>
                </a:solidFill>
                <a:latin typeface="Trebuchet MS" panose="020B0603020202020204" pitchFamily="34" charset="0"/>
                <a:ea typeface="Times New Roman" panose="02020603050405020304" pitchFamily="18" charset="0"/>
              </a:rPr>
              <a:t>., fra il diritto di azione degli interessati e il diritto di difesa dei terzi</a:t>
            </a:r>
            <a:r>
              <a:rPr lang="it-IT" dirty="0" smtClean="0">
                <a:solidFill>
                  <a:srgbClr val="4A4A4A"/>
                </a:solidFill>
                <a:latin typeface="Trebuchet MS" panose="020B0603020202020204" pitchFamily="34" charset="0"/>
                <a:ea typeface="Times New Roman" panose="02020603050405020304" pitchFamily="18" charset="0"/>
              </a:rPr>
              <a:t>”;</a:t>
            </a:r>
            <a:endParaRPr lang="it-IT" sz="1800" dirty="0">
              <a:latin typeface="Times New Roman" panose="02020603050405020304" pitchFamily="18" charset="0"/>
              <a:ea typeface="Times New Roman" panose="02020603050405020304" pitchFamily="18" charset="0"/>
            </a:endParaRPr>
          </a:p>
          <a:p>
            <a:pPr algn="just"/>
            <a:r>
              <a:rPr lang="it-IT" dirty="0">
                <a:solidFill>
                  <a:srgbClr val="4A4A4A"/>
                </a:solidFill>
                <a:latin typeface="Trebuchet MS" panose="020B0603020202020204" pitchFamily="34" charset="0"/>
                <a:ea typeface="Calibri" panose="020F0502020204030204" pitchFamily="34" charset="0"/>
                <a:cs typeface="Times New Roman" panose="02020603050405020304" pitchFamily="18" charset="0"/>
              </a:rPr>
              <a:t>l’eventuale apertura della Corte </a:t>
            </a:r>
            <a:r>
              <a:rPr lang="it-IT" dirty="0" err="1">
                <a:solidFill>
                  <a:srgbClr val="4A4A4A"/>
                </a:solidFill>
                <a:latin typeface="Trebuchet MS" panose="020B0603020202020204" pitchFamily="34" charset="0"/>
                <a:ea typeface="Calibri" panose="020F0502020204030204" pitchFamily="34" charset="0"/>
                <a:cs typeface="Times New Roman" panose="02020603050405020304" pitchFamily="18" charset="0"/>
              </a:rPr>
              <a:t>Edu</a:t>
            </a:r>
            <a:r>
              <a:rPr lang="it-IT" dirty="0">
                <a:solidFill>
                  <a:srgbClr val="4A4A4A"/>
                </a:solidFill>
                <a:latin typeface="Trebuchet MS" panose="020B0603020202020204" pitchFamily="34" charset="0"/>
                <a:ea typeface="Calibri" panose="020F0502020204030204" pitchFamily="34" charset="0"/>
                <a:cs typeface="Times New Roman" panose="02020603050405020304" pitchFamily="18" charset="0"/>
              </a:rPr>
              <a:t> a una prassi capace di generalizzare l’intervento dei terzi nel processo innanzi a sé, attraverso la disposizione dell’art. 36, par. 2, </a:t>
            </a:r>
            <a:r>
              <a:rPr lang="it-IT" dirty="0" err="1">
                <a:solidFill>
                  <a:srgbClr val="4A4A4A"/>
                </a:solidFill>
                <a:latin typeface="Trebuchet MS" panose="020B0603020202020204" pitchFamily="34" charset="0"/>
                <a:ea typeface="Calibri" panose="020F0502020204030204" pitchFamily="34" charset="0"/>
                <a:cs typeface="Times New Roman" panose="02020603050405020304" pitchFamily="18" charset="0"/>
              </a:rPr>
              <a:t>Cedu</a:t>
            </a:r>
            <a:r>
              <a:rPr lang="it-IT" dirty="0">
                <a:solidFill>
                  <a:srgbClr val="4A4A4A"/>
                </a:solidFill>
                <a:latin typeface="Trebuchet MS" panose="020B0603020202020204" pitchFamily="34" charset="0"/>
                <a:ea typeface="Calibri" panose="020F0502020204030204" pitchFamily="34" charset="0"/>
                <a:cs typeface="Times New Roman" panose="02020603050405020304" pitchFamily="18" charset="0"/>
              </a:rPr>
              <a:t> o, comunque, la modifica dello strumento convenzionale nel senso di una maggiore tutela delle posizioni dei terzi, avrebbe potuto essere proficua: una sistematica apertura del processo convenzionale ai terzi – per mutamento delle fonti convenzionali o in forza di una loro interpretazione </a:t>
            </a:r>
            <a:r>
              <a:rPr lang="it-IT" dirty="0" err="1">
                <a:solidFill>
                  <a:srgbClr val="4A4A4A"/>
                </a:solidFill>
                <a:latin typeface="Trebuchet MS" panose="020B0603020202020204" pitchFamily="34" charset="0"/>
                <a:ea typeface="Calibri" panose="020F0502020204030204" pitchFamily="34" charset="0"/>
                <a:cs typeface="Times New Roman" panose="02020603050405020304" pitchFamily="18" charset="0"/>
              </a:rPr>
              <a:t>adeguatrice</a:t>
            </a:r>
            <a:r>
              <a:rPr lang="it-IT" dirty="0">
                <a:solidFill>
                  <a:srgbClr val="4A4A4A"/>
                </a:solidFill>
                <a:latin typeface="Trebuchet MS" panose="020B0603020202020204" pitchFamily="34" charset="0"/>
                <a:ea typeface="Calibri" panose="020F0502020204030204" pitchFamily="34" charset="0"/>
                <a:cs typeface="Times New Roman" panose="02020603050405020304" pitchFamily="18" charset="0"/>
              </a:rPr>
              <a:t> da parte della Corte </a:t>
            </a:r>
            <a:r>
              <a:rPr lang="it-IT" dirty="0" err="1">
                <a:solidFill>
                  <a:srgbClr val="4A4A4A"/>
                </a:solidFill>
                <a:latin typeface="Trebuchet MS" panose="020B0603020202020204" pitchFamily="34" charset="0"/>
                <a:ea typeface="Calibri" panose="020F0502020204030204" pitchFamily="34" charset="0"/>
                <a:cs typeface="Times New Roman" panose="02020603050405020304" pitchFamily="18" charset="0"/>
              </a:rPr>
              <a:t>Edu</a:t>
            </a:r>
            <a:r>
              <a:rPr lang="it-IT" dirty="0">
                <a:solidFill>
                  <a:srgbClr val="4A4A4A"/>
                </a:solidFill>
                <a:latin typeface="Trebuchet MS" panose="020B0603020202020204" pitchFamily="34" charset="0"/>
                <a:ea typeface="Calibri" panose="020F0502020204030204" pitchFamily="34" charset="0"/>
                <a:cs typeface="Times New Roman" panose="02020603050405020304" pitchFamily="18" charset="0"/>
              </a:rPr>
              <a:t> – avrebbe reso più agevole l’opera del legislatore nazionale.</a:t>
            </a:r>
            <a:endParaRPr lang="it-IT" dirty="0"/>
          </a:p>
        </p:txBody>
      </p:sp>
      <p:sp>
        <p:nvSpPr>
          <p:cNvPr id="4" name="Segnaposto testo 3"/>
          <p:cNvSpPr>
            <a:spLocks noGrp="1"/>
          </p:cNvSpPr>
          <p:nvPr>
            <p:ph type="body" sz="half" idx="2"/>
          </p:nvPr>
        </p:nvSpPr>
        <p:spPr>
          <a:xfrm>
            <a:off x="7085012" y="1637212"/>
            <a:ext cx="3657600" cy="4981302"/>
          </a:xfrm>
          <a:solidFill>
            <a:schemeClr val="tx2">
              <a:lumMod val="20000"/>
              <a:lumOff val="80000"/>
            </a:schemeClr>
          </a:solidFill>
        </p:spPr>
        <p:txBody>
          <a:bodyPr>
            <a:normAutofit fontScale="92500" lnSpcReduction="10000"/>
          </a:bodyPr>
          <a:lstStyle/>
          <a:p>
            <a:pPr algn="just"/>
            <a:r>
              <a:rPr lang="it-IT" dirty="0" smtClean="0">
                <a:solidFill>
                  <a:srgbClr val="4A4A4A"/>
                </a:solidFill>
                <a:latin typeface="Trebuchet MS" panose="020B0603020202020204" pitchFamily="34" charset="0"/>
                <a:ea typeface="Calibri" panose="020F0502020204030204" pitchFamily="34" charset="0"/>
                <a:cs typeface="Times New Roman" panose="02020603050405020304" pitchFamily="18" charset="0"/>
              </a:rPr>
              <a:t>-gli effetti </a:t>
            </a:r>
            <a:r>
              <a:rPr lang="it-IT" dirty="0">
                <a:solidFill>
                  <a:srgbClr val="4A4A4A"/>
                </a:solidFill>
                <a:latin typeface="Trebuchet MS" panose="020B0603020202020204" pitchFamily="34" charset="0"/>
                <a:ea typeface="Calibri" panose="020F0502020204030204" pitchFamily="34" charset="0"/>
                <a:cs typeface="Times New Roman" panose="02020603050405020304" pitchFamily="18" charset="0"/>
              </a:rPr>
              <a:t>di cosa giudicata delle sentenze della Corte </a:t>
            </a:r>
            <a:r>
              <a:rPr lang="it-IT" dirty="0" err="1">
                <a:solidFill>
                  <a:srgbClr val="4A4A4A"/>
                </a:solidFill>
                <a:latin typeface="Trebuchet MS" panose="020B0603020202020204" pitchFamily="34" charset="0"/>
                <a:ea typeface="Calibri" panose="020F0502020204030204" pitchFamily="34" charset="0"/>
                <a:cs typeface="Times New Roman" panose="02020603050405020304" pitchFamily="18" charset="0"/>
              </a:rPr>
              <a:t>Edu</a:t>
            </a:r>
            <a:r>
              <a:rPr lang="it-IT" dirty="0">
                <a:solidFill>
                  <a:srgbClr val="4A4A4A"/>
                </a:solidFill>
                <a:latin typeface="Trebuchet MS" panose="020B0603020202020204" pitchFamily="34" charset="0"/>
                <a:ea typeface="Calibri" panose="020F0502020204030204" pitchFamily="34" charset="0"/>
                <a:cs typeface="Times New Roman" panose="02020603050405020304" pitchFamily="18" charset="0"/>
              </a:rPr>
              <a:t> rispetto ai processi civili e amministrativi, i cui esiti contrastano con la </a:t>
            </a:r>
            <a:r>
              <a:rPr lang="it-IT" dirty="0" err="1">
                <a:solidFill>
                  <a:srgbClr val="4A4A4A"/>
                </a:solidFill>
                <a:latin typeface="Trebuchet MS" panose="020B0603020202020204" pitchFamily="34" charset="0"/>
                <a:ea typeface="Calibri" panose="020F0502020204030204" pitchFamily="34" charset="0"/>
                <a:cs typeface="Times New Roman" panose="02020603050405020304" pitchFamily="18" charset="0"/>
              </a:rPr>
              <a:t>Cedu</a:t>
            </a:r>
            <a:r>
              <a:rPr lang="it-IT" dirty="0">
                <a:solidFill>
                  <a:srgbClr val="4A4A4A"/>
                </a:solidFill>
                <a:latin typeface="Trebuchet MS" panose="020B0603020202020204" pitchFamily="34" charset="0"/>
                <a:ea typeface="Calibri" panose="020F0502020204030204" pitchFamily="34" charset="0"/>
                <a:cs typeface="Times New Roman" panose="02020603050405020304" pitchFamily="18" charset="0"/>
              </a:rPr>
              <a:t>, non possono essere trattati in modo omogeneo rispetto a quelli che promanano da sentenza del giudice europeo rese in ambito </a:t>
            </a:r>
            <a:r>
              <a:rPr lang="it-IT" dirty="0" smtClean="0">
                <a:solidFill>
                  <a:srgbClr val="4A4A4A"/>
                </a:solidFill>
                <a:latin typeface="Trebuchet MS" panose="020B0603020202020204" pitchFamily="34" charset="0"/>
                <a:ea typeface="Calibri" panose="020F0502020204030204" pitchFamily="34" charset="0"/>
                <a:cs typeface="Times New Roman" panose="02020603050405020304" pitchFamily="18" charset="0"/>
              </a:rPr>
              <a:t>penale (in evidenza il rischio del </a:t>
            </a:r>
            <a:r>
              <a:rPr lang="it-IT" dirty="0">
                <a:solidFill>
                  <a:srgbClr val="4A4A4A"/>
                </a:solidFill>
                <a:latin typeface="Trebuchet MS" panose="020B0603020202020204" pitchFamily="34" charset="0"/>
                <a:ea typeface="Calibri" panose="020F0502020204030204" pitchFamily="34" charset="0"/>
                <a:cs typeface="Times New Roman" panose="02020603050405020304" pitchFamily="18" charset="0"/>
              </a:rPr>
              <a:t>sacrificio degli interessi di </a:t>
            </a:r>
            <a:r>
              <a:rPr lang="it-IT" dirty="0" smtClean="0">
                <a:solidFill>
                  <a:srgbClr val="4A4A4A"/>
                </a:solidFill>
                <a:latin typeface="Trebuchet MS" panose="020B0603020202020204" pitchFamily="34" charset="0"/>
                <a:ea typeface="Calibri" panose="020F0502020204030204" pitchFamily="34" charset="0"/>
                <a:cs typeface="Times New Roman" panose="02020603050405020304" pitchFamily="18" charset="0"/>
              </a:rPr>
              <a:t>dei terzi compresenti nel processo amministrativo e civile ma  estranei al giudizio dinanzi alla Corte EDU in </a:t>
            </a:r>
            <a:r>
              <a:rPr lang="it-IT" dirty="0">
                <a:solidFill>
                  <a:srgbClr val="4A4A4A"/>
                </a:solidFill>
                <a:latin typeface="Trebuchet MS" panose="020B0603020202020204" pitchFamily="34" charset="0"/>
                <a:ea typeface="Calibri" panose="020F0502020204030204" pitchFamily="34" charset="0"/>
                <a:cs typeface="Times New Roman" panose="02020603050405020304" pitchFamily="18" charset="0"/>
              </a:rPr>
              <a:t>assenza di un previo </a:t>
            </a:r>
            <a:r>
              <a:rPr lang="it-IT" dirty="0" smtClean="0">
                <a:solidFill>
                  <a:srgbClr val="4A4A4A"/>
                </a:solidFill>
                <a:latin typeface="Trebuchet MS" panose="020B0603020202020204" pitchFamily="34" charset="0"/>
                <a:ea typeface="Calibri" panose="020F0502020204030204" pitchFamily="34" charset="0"/>
                <a:cs typeface="Times New Roman" panose="02020603050405020304" pitchFamily="18" charset="0"/>
              </a:rPr>
              <a:t>contraddittorio);</a:t>
            </a:r>
          </a:p>
          <a:p>
            <a:pPr algn="just"/>
            <a:r>
              <a:rPr lang="it-IT" dirty="0" smtClean="0">
                <a:solidFill>
                  <a:srgbClr val="4A4A4A"/>
                </a:solidFill>
                <a:latin typeface="Trebuchet MS" panose="020B0603020202020204" pitchFamily="34" charset="0"/>
                <a:ea typeface="Calibri" panose="020F0502020204030204" pitchFamily="34" charset="0"/>
                <a:cs typeface="Times New Roman" panose="02020603050405020304" pitchFamily="18" charset="0"/>
              </a:rPr>
              <a:t>-nel </a:t>
            </a:r>
            <a:r>
              <a:rPr lang="it-IT" dirty="0">
                <a:solidFill>
                  <a:srgbClr val="4A4A4A"/>
                </a:solidFill>
                <a:latin typeface="Trebuchet MS" panose="020B0603020202020204" pitchFamily="34" charset="0"/>
                <a:ea typeface="Calibri" panose="020F0502020204030204" pitchFamily="34" charset="0"/>
                <a:cs typeface="Times New Roman" panose="02020603050405020304" pitchFamily="18" charset="0"/>
              </a:rPr>
              <a:t>processo </a:t>
            </a:r>
            <a:r>
              <a:rPr lang="it-IT" dirty="0" smtClean="0">
                <a:solidFill>
                  <a:srgbClr val="4A4A4A"/>
                </a:solidFill>
                <a:latin typeface="Trebuchet MS" panose="020B0603020202020204" pitchFamily="34" charset="0"/>
                <a:ea typeface="Calibri" panose="020F0502020204030204" pitchFamily="34" charset="0"/>
                <a:cs typeface="Times New Roman" panose="02020603050405020304" pitchFamily="18" charset="0"/>
              </a:rPr>
              <a:t>civile come in quello amministrativo, </a:t>
            </a:r>
            <a:r>
              <a:rPr lang="it-IT" dirty="0">
                <a:solidFill>
                  <a:srgbClr val="4A4A4A"/>
                </a:solidFill>
                <a:latin typeface="Trebuchet MS" panose="020B0603020202020204" pitchFamily="34" charset="0"/>
                <a:ea typeface="Calibri" panose="020F0502020204030204" pitchFamily="34" charset="0"/>
                <a:cs typeface="Times New Roman" panose="02020603050405020304" pitchFamily="18" charset="0"/>
              </a:rPr>
              <a:t>non si pone, al contrario di quanto avviene nel contesto penalistico, un problema di compressione della libertà personale che giustifichi il sacrificio della stabilità della res </a:t>
            </a:r>
            <a:r>
              <a:rPr lang="it-IT" dirty="0" smtClean="0">
                <a:solidFill>
                  <a:srgbClr val="4A4A4A"/>
                </a:solidFill>
                <a:latin typeface="Trebuchet MS" panose="020B0603020202020204" pitchFamily="34" charset="0"/>
                <a:ea typeface="Calibri" panose="020F0502020204030204" pitchFamily="34" charset="0"/>
                <a:cs typeface="Times New Roman" panose="02020603050405020304" pitchFamily="18" charset="0"/>
              </a:rPr>
              <a:t>iudicata.</a:t>
            </a:r>
            <a:endParaRPr lang="it-IT" dirty="0"/>
          </a:p>
        </p:txBody>
      </p:sp>
    </p:spTree>
    <p:extLst>
      <p:ext uri="{BB962C8B-B14F-4D97-AF65-F5344CB8AC3E}">
        <p14:creationId xmlns:p14="http://schemas.microsoft.com/office/powerpoint/2010/main" val="1411639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solidFill>
            <a:schemeClr val="bg2">
              <a:lumMod val="60000"/>
              <a:lumOff val="40000"/>
            </a:schemeClr>
          </a:solidFill>
          <a:ln w="19050">
            <a:solidFill>
              <a:schemeClr val="tx1"/>
            </a:solidFill>
          </a:ln>
        </p:spPr>
        <p:txBody>
          <a:bodyPr>
            <a:normAutofit/>
          </a:bodyPr>
          <a:lstStyle/>
          <a:p>
            <a:pPr>
              <a:lnSpc>
                <a:spcPct val="107000"/>
              </a:lnSpc>
              <a:spcAft>
                <a:spcPts val="800"/>
              </a:spcAft>
            </a:pPr>
            <a:r>
              <a:rPr lang="it-IT" i="1" dirty="0" smtClean="0">
                <a:latin typeface="Trebuchet MS" panose="020B0603020202020204" pitchFamily="34" charset="0"/>
                <a:ea typeface="Calibri" panose="020F0502020204030204" pitchFamily="34" charset="0"/>
                <a:cs typeface="Times New Roman" panose="02020603050405020304" pitchFamily="18" charset="0"/>
              </a:rPr>
              <a:t>Le </a:t>
            </a:r>
            <a:r>
              <a:rPr lang="it-IT" i="1" dirty="0">
                <a:latin typeface="Trebuchet MS" panose="020B0603020202020204" pitchFamily="34" charset="0"/>
                <a:ea typeface="Calibri" panose="020F0502020204030204" pitchFamily="34" charset="0"/>
                <a:cs typeface="Times New Roman" panose="02020603050405020304" pitchFamily="18" charset="0"/>
              </a:rPr>
              <a:t>Alte Parti contraenti si impegnano a conformarsi alle sentenze definitive della Corte sulle controversie nelle quali sono </a:t>
            </a:r>
            <a:r>
              <a:rPr lang="it-IT" i="1" dirty="0" smtClean="0">
                <a:latin typeface="Trebuchet MS" panose="020B0603020202020204" pitchFamily="34" charset="0"/>
                <a:ea typeface="Calibri" panose="020F0502020204030204" pitchFamily="34" charset="0"/>
                <a:cs typeface="Times New Roman" panose="02020603050405020304" pitchFamily="18" charset="0"/>
              </a:rPr>
              <a:t>parti</a:t>
            </a:r>
            <a:r>
              <a:rPr lang="it-IT" dirty="0" smtClean="0">
                <a:latin typeface="Trebuchet MS" panose="020B0603020202020204" pitchFamily="34" charset="0"/>
                <a:ea typeface="Calibri" panose="020F0502020204030204" pitchFamily="34" charset="0"/>
                <a:cs typeface="Times New Roman" panose="02020603050405020304" pitchFamily="18" charset="0"/>
              </a:rPr>
              <a:t>.</a:t>
            </a:r>
            <a:r>
              <a:rPr lang="it-IT" sz="2400" dirty="0">
                <a:latin typeface="Calibri" panose="020F0502020204030204" pitchFamily="34" charset="0"/>
                <a:ea typeface="Calibri" panose="020F0502020204030204" pitchFamily="34" charset="0"/>
                <a:cs typeface="Times New Roman" panose="02020603050405020304" pitchFamily="18" charset="0"/>
              </a:rPr>
              <a:t/>
            </a:r>
            <a:br>
              <a:rPr lang="it-IT" sz="2400" dirty="0">
                <a:latin typeface="Calibri" panose="020F0502020204030204" pitchFamily="34" charset="0"/>
                <a:ea typeface="Calibri" panose="020F0502020204030204" pitchFamily="34" charset="0"/>
                <a:cs typeface="Times New Roman" panose="02020603050405020304" pitchFamily="18" charset="0"/>
              </a:rPr>
            </a:br>
            <a:endParaRPr lang="it-IT" dirty="0"/>
          </a:p>
        </p:txBody>
      </p:sp>
      <p:sp>
        <p:nvSpPr>
          <p:cNvPr id="3" name="Segnaposto testo 2"/>
          <p:cNvSpPr>
            <a:spLocks noGrp="1"/>
          </p:cNvSpPr>
          <p:nvPr>
            <p:ph type="body" sz="quarter" idx="13"/>
          </p:nvPr>
        </p:nvSpPr>
        <p:spPr>
          <a:ln w="38100">
            <a:solidFill>
              <a:schemeClr val="tx1"/>
            </a:solidFill>
          </a:ln>
        </p:spPr>
        <p:txBody>
          <a:bodyPr>
            <a:normAutofit lnSpcReduction="10000"/>
          </a:bodyPr>
          <a:lstStyle/>
          <a:p>
            <a:r>
              <a:rPr lang="it-IT" dirty="0">
                <a:latin typeface="Trebuchet MS" panose="020B0603020202020204" pitchFamily="34" charset="0"/>
                <a:ea typeface="Calibri" panose="020F0502020204030204" pitchFamily="34" charset="0"/>
                <a:cs typeface="Times New Roman" panose="02020603050405020304" pitchFamily="18" charset="0"/>
              </a:rPr>
              <a:t>ART. 46, comma 1, CEDU: </a:t>
            </a:r>
            <a:endParaRPr lang="it-IT" dirty="0"/>
          </a:p>
        </p:txBody>
      </p:sp>
      <p:sp>
        <p:nvSpPr>
          <p:cNvPr id="4" name="Segnaposto testo 3"/>
          <p:cNvSpPr>
            <a:spLocks noGrp="1"/>
          </p:cNvSpPr>
          <p:nvPr>
            <p:ph type="body" idx="1"/>
          </p:nvPr>
        </p:nvSpPr>
        <p:spPr/>
        <p:txBody>
          <a:bodyPr>
            <a:normAutofit fontScale="92500"/>
          </a:bodyPr>
          <a:lstStyle/>
          <a:p>
            <a:pPr algn="just"/>
            <a:r>
              <a:rPr lang="it-IT" dirty="0">
                <a:latin typeface="Trebuchet MS" panose="020B0603020202020204" pitchFamily="34" charset="0"/>
                <a:ea typeface="Calibri" panose="020F0502020204030204" pitchFamily="34" charset="0"/>
                <a:cs typeface="Times New Roman" panose="02020603050405020304" pitchFamily="18" charset="0"/>
              </a:rPr>
              <a:t>Da questa norma si evince che l’obbligo di conformarsi grava sugli Stati membri, vincolandoli sul piano del diritto internazionale, come ha espressamente riconosciuto la Corte costituzionale già dalle pronunce gemelle del 2007, rientrando tra gli obblighi internazionali </a:t>
            </a:r>
            <a:r>
              <a:rPr lang="it-IT" dirty="0" smtClean="0">
                <a:latin typeface="Trebuchet MS" panose="020B0603020202020204" pitchFamily="34" charset="0"/>
                <a:ea typeface="Calibri" panose="020F0502020204030204" pitchFamily="34" charset="0"/>
                <a:cs typeface="Times New Roman" panose="02020603050405020304" pitchFamily="18" charset="0"/>
              </a:rPr>
              <a:t>ai quali </a:t>
            </a:r>
            <a:r>
              <a:rPr lang="it-IT" dirty="0">
                <a:latin typeface="Trebuchet MS" panose="020B0603020202020204" pitchFamily="34" charset="0"/>
                <a:ea typeface="Calibri" panose="020F0502020204030204" pitchFamily="34" charset="0"/>
                <a:cs typeface="Times New Roman" panose="02020603050405020304" pitchFamily="18" charset="0"/>
              </a:rPr>
              <a:t>anche l’attività legislativa deve conformarsi ai sensi dell’art. 117, comma 1, </a:t>
            </a:r>
            <a:r>
              <a:rPr lang="it-IT" dirty="0" err="1">
                <a:latin typeface="Trebuchet MS" panose="020B0603020202020204" pitchFamily="34" charset="0"/>
                <a:ea typeface="Calibri" panose="020F0502020204030204" pitchFamily="34" charset="0"/>
                <a:cs typeface="Times New Roman" panose="02020603050405020304" pitchFamily="18" charset="0"/>
              </a:rPr>
              <a:t>Cost</a:t>
            </a:r>
            <a:endParaRPr lang="it-IT" dirty="0"/>
          </a:p>
        </p:txBody>
      </p:sp>
    </p:spTree>
    <p:extLst>
      <p:ext uri="{BB962C8B-B14F-4D97-AF65-F5344CB8AC3E}">
        <p14:creationId xmlns:p14="http://schemas.microsoft.com/office/powerpoint/2010/main" val="6907858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84212" y="5233850"/>
            <a:ext cx="10410508" cy="1506583"/>
          </a:xfrm>
        </p:spPr>
        <p:txBody>
          <a:bodyPr>
            <a:normAutofit fontScale="90000"/>
          </a:bodyPr>
          <a:lstStyle/>
          <a:p>
            <a:r>
              <a:rPr lang="it-IT" dirty="0" smtClean="0"/>
              <a:t>La questione dell’applicabilità della Nuova ipotesi di revocazione di cui all’articolo 391 quater </a:t>
            </a:r>
            <a:r>
              <a:rPr lang="it-IT" dirty="0" err="1" smtClean="0"/>
              <a:t>c.p.c.</a:t>
            </a:r>
            <a:r>
              <a:rPr lang="it-IT" dirty="0" smtClean="0"/>
              <a:t> </a:t>
            </a:r>
            <a:r>
              <a:rPr lang="it-IT" dirty="0" smtClean="0"/>
              <a:t>al processo amministrativo </a:t>
            </a:r>
            <a:endParaRPr lang="it-IT" dirty="0"/>
          </a:p>
        </p:txBody>
      </p:sp>
      <p:sp>
        <p:nvSpPr>
          <p:cNvPr id="3" name="Segnaposto testo 2"/>
          <p:cNvSpPr>
            <a:spLocks noGrp="1"/>
          </p:cNvSpPr>
          <p:nvPr>
            <p:ph type="body" idx="1"/>
          </p:nvPr>
        </p:nvSpPr>
        <p:spPr/>
        <p:txBody>
          <a:bodyPr/>
          <a:lstStyle/>
          <a:p>
            <a:r>
              <a:rPr lang="it-IT" dirty="0" smtClean="0"/>
              <a:t>Argomenti contrari</a:t>
            </a:r>
            <a:endParaRPr lang="it-IT" dirty="0"/>
          </a:p>
        </p:txBody>
      </p:sp>
      <p:sp>
        <p:nvSpPr>
          <p:cNvPr id="4" name="Segnaposto contenuto 3"/>
          <p:cNvSpPr>
            <a:spLocks noGrp="1"/>
          </p:cNvSpPr>
          <p:nvPr>
            <p:ph sz="half" idx="2"/>
          </p:nvPr>
        </p:nvSpPr>
        <p:spPr>
          <a:xfrm>
            <a:off x="684211" y="1270529"/>
            <a:ext cx="4937655" cy="3797860"/>
          </a:xfrm>
        </p:spPr>
        <p:txBody>
          <a:bodyPr>
            <a:normAutofit fontScale="70000" lnSpcReduction="20000"/>
          </a:bodyPr>
          <a:lstStyle/>
          <a:p>
            <a:pPr algn="just">
              <a:lnSpc>
                <a:spcPts val="1800"/>
              </a:lnSpc>
            </a:pPr>
            <a:r>
              <a:rPr lang="it-IT" dirty="0">
                <a:solidFill>
                  <a:srgbClr val="4A4A4A"/>
                </a:solidFill>
                <a:latin typeface="Trebuchet MS" panose="020B0603020202020204" pitchFamily="34" charset="0"/>
                <a:ea typeface="Times New Roman" panose="02020603050405020304" pitchFamily="18" charset="0"/>
              </a:rPr>
              <a:t>L’art. 106 </a:t>
            </a:r>
            <a:r>
              <a:rPr lang="it-IT" dirty="0" err="1">
                <a:solidFill>
                  <a:srgbClr val="4A4A4A"/>
                </a:solidFill>
                <a:latin typeface="Trebuchet MS" panose="020B0603020202020204" pitchFamily="34" charset="0"/>
                <a:ea typeface="Times New Roman" panose="02020603050405020304" pitchFamily="18" charset="0"/>
              </a:rPr>
              <a:t>c.p.a</a:t>
            </a:r>
            <a:r>
              <a:rPr lang="it-IT" dirty="0">
                <a:solidFill>
                  <a:srgbClr val="4A4A4A"/>
                </a:solidFill>
                <a:latin typeface="Trebuchet MS" panose="020B0603020202020204" pitchFamily="34" charset="0"/>
                <a:ea typeface="Times New Roman" panose="02020603050405020304" pitchFamily="18" charset="0"/>
              </a:rPr>
              <a:t>., non interessato dalle modifiche operate dal d.lgs. n. 149 del 2022, continua ad individuare i casi di revocazione delle sentenze del giudice amministrativo facendo espresso rinvio agli artt. 395 e 396 </a:t>
            </a:r>
            <a:r>
              <a:rPr lang="it-IT" dirty="0" err="1">
                <a:solidFill>
                  <a:srgbClr val="4A4A4A"/>
                </a:solidFill>
                <a:latin typeface="Trebuchet MS" panose="020B0603020202020204" pitchFamily="34" charset="0"/>
                <a:ea typeface="Times New Roman" panose="02020603050405020304" pitchFamily="18" charset="0"/>
              </a:rPr>
              <a:t>c.p.c.</a:t>
            </a:r>
            <a:endParaRPr lang="it-IT" sz="1800" dirty="0">
              <a:latin typeface="Times New Roman" panose="02020603050405020304" pitchFamily="18" charset="0"/>
              <a:ea typeface="Times New Roman" panose="02020603050405020304" pitchFamily="18" charset="0"/>
            </a:endParaRPr>
          </a:p>
          <a:p>
            <a:pPr algn="just">
              <a:lnSpc>
                <a:spcPts val="1800"/>
              </a:lnSpc>
            </a:pPr>
            <a:r>
              <a:rPr lang="it-IT" dirty="0" smtClean="0">
                <a:solidFill>
                  <a:srgbClr val="4A4A4A"/>
                </a:solidFill>
                <a:latin typeface="Trebuchet MS" panose="020B0603020202020204" pitchFamily="34" charset="0"/>
                <a:ea typeface="Times New Roman" panose="02020603050405020304" pitchFamily="18" charset="0"/>
              </a:rPr>
              <a:t>l’ultimo </a:t>
            </a:r>
            <a:r>
              <a:rPr lang="it-IT" dirty="0">
                <a:solidFill>
                  <a:srgbClr val="4A4A4A"/>
                </a:solidFill>
                <a:latin typeface="Trebuchet MS" panose="020B0603020202020204" pitchFamily="34" charset="0"/>
                <a:ea typeface="Times New Roman" panose="02020603050405020304" pitchFamily="18" charset="0"/>
              </a:rPr>
              <a:t>comma dell’art. 362 </a:t>
            </a:r>
            <a:r>
              <a:rPr lang="it-IT" dirty="0" err="1">
                <a:solidFill>
                  <a:srgbClr val="4A4A4A"/>
                </a:solidFill>
                <a:latin typeface="Trebuchet MS" panose="020B0603020202020204" pitchFamily="34" charset="0"/>
                <a:ea typeface="Times New Roman" panose="02020603050405020304" pitchFamily="18" charset="0"/>
              </a:rPr>
              <a:t>c.p.c.</a:t>
            </a:r>
            <a:r>
              <a:rPr lang="it-IT" dirty="0">
                <a:solidFill>
                  <a:srgbClr val="4A4A4A"/>
                </a:solidFill>
                <a:latin typeface="Trebuchet MS" panose="020B0603020202020204" pitchFamily="34" charset="0"/>
                <a:ea typeface="Times New Roman" panose="02020603050405020304" pitchFamily="18" charset="0"/>
              </a:rPr>
              <a:t> prevede la possibilità di proporre ricorso per revocazione ai sensi dell’art. 391 quater </a:t>
            </a:r>
            <a:r>
              <a:rPr lang="it-IT" dirty="0" err="1">
                <a:solidFill>
                  <a:srgbClr val="4A4A4A"/>
                </a:solidFill>
                <a:latin typeface="Trebuchet MS" panose="020B0603020202020204" pitchFamily="34" charset="0"/>
                <a:ea typeface="Times New Roman" panose="02020603050405020304" pitchFamily="18" charset="0"/>
              </a:rPr>
              <a:t>c.p.c.</a:t>
            </a:r>
            <a:r>
              <a:rPr lang="it-IT" dirty="0">
                <a:solidFill>
                  <a:srgbClr val="4A4A4A"/>
                </a:solidFill>
                <a:latin typeface="Trebuchet MS" panose="020B0603020202020204" pitchFamily="34" charset="0"/>
                <a:ea typeface="Times New Roman" panose="02020603050405020304" pitchFamily="18" charset="0"/>
              </a:rPr>
              <a:t> solo per le decisioni dei giudici ordinari passate in giudicato.</a:t>
            </a:r>
            <a:endParaRPr lang="it-IT" sz="1800" dirty="0">
              <a:latin typeface="Times New Roman" panose="02020603050405020304" pitchFamily="18" charset="0"/>
              <a:ea typeface="Times New Roman" panose="02020603050405020304" pitchFamily="18" charset="0"/>
            </a:endParaRPr>
          </a:p>
          <a:p>
            <a:pPr algn="just"/>
            <a:r>
              <a:rPr lang="it-IT" dirty="0">
                <a:solidFill>
                  <a:srgbClr val="4A4A4A"/>
                </a:solidFill>
                <a:latin typeface="Trebuchet MS" panose="020B0603020202020204" pitchFamily="34" charset="0"/>
                <a:ea typeface="Calibri" panose="020F0502020204030204" pitchFamily="34" charset="0"/>
                <a:cs typeface="Times New Roman" panose="02020603050405020304" pitchFamily="18" charset="0"/>
              </a:rPr>
              <a:t>il codice del processo amministrativo individua i casi revocazione, sicché non risulta integrato il presupposto per l’operatività del rinvio esterno di cui all’art. 39, comma 1 </a:t>
            </a:r>
            <a:r>
              <a:rPr lang="it-IT" dirty="0" err="1">
                <a:solidFill>
                  <a:srgbClr val="4A4A4A"/>
                </a:solidFill>
                <a:latin typeface="Trebuchet MS" panose="020B0603020202020204" pitchFamily="34" charset="0"/>
                <a:ea typeface="Calibri" panose="020F0502020204030204" pitchFamily="34" charset="0"/>
                <a:cs typeface="Times New Roman" panose="02020603050405020304" pitchFamily="18" charset="0"/>
              </a:rPr>
              <a:t>c.p.c.</a:t>
            </a:r>
            <a:r>
              <a:rPr lang="it-IT" dirty="0">
                <a:solidFill>
                  <a:srgbClr val="4A4A4A"/>
                </a:solidFill>
                <a:latin typeface="Trebuchet MS" panose="020B0603020202020204" pitchFamily="34" charset="0"/>
                <a:ea typeface="Calibri" panose="020F0502020204030204" pitchFamily="34" charset="0"/>
                <a:cs typeface="Times New Roman" panose="02020603050405020304" pitchFamily="18" charset="0"/>
              </a:rPr>
              <a:t>, un’esegesi formalistica del tessuto normativo porterebbe ad escludere l’estensione dell’istituto alla giurisdizione </a:t>
            </a:r>
            <a:r>
              <a:rPr lang="it-IT" dirty="0" smtClean="0">
                <a:solidFill>
                  <a:srgbClr val="4A4A4A"/>
                </a:solidFill>
                <a:latin typeface="Trebuchet MS" panose="020B0603020202020204" pitchFamily="34" charset="0"/>
                <a:ea typeface="Calibri" panose="020F0502020204030204" pitchFamily="34" charset="0"/>
                <a:cs typeface="Times New Roman" panose="02020603050405020304" pitchFamily="18" charset="0"/>
              </a:rPr>
              <a:t>amministrativa.</a:t>
            </a:r>
            <a:endParaRPr lang="it-IT" dirty="0"/>
          </a:p>
        </p:txBody>
      </p:sp>
      <p:sp>
        <p:nvSpPr>
          <p:cNvPr id="5" name="Segnaposto testo 4"/>
          <p:cNvSpPr>
            <a:spLocks noGrp="1"/>
          </p:cNvSpPr>
          <p:nvPr>
            <p:ph type="body" sz="quarter" idx="3"/>
          </p:nvPr>
        </p:nvSpPr>
        <p:spPr/>
        <p:txBody>
          <a:bodyPr/>
          <a:lstStyle/>
          <a:p>
            <a:r>
              <a:rPr lang="it-IT" dirty="0" smtClean="0"/>
              <a:t>Argomento </a:t>
            </a:r>
          </a:p>
          <a:p>
            <a:endParaRPr lang="it-IT" dirty="0"/>
          </a:p>
          <a:p>
            <a:endParaRPr lang="it-IT" dirty="0" smtClean="0"/>
          </a:p>
          <a:p>
            <a:r>
              <a:rPr lang="it-IT" dirty="0" smtClean="0"/>
              <a:t>Argomenti favorevoli</a:t>
            </a:r>
            <a:endParaRPr lang="it-IT" dirty="0"/>
          </a:p>
        </p:txBody>
      </p:sp>
      <p:sp>
        <p:nvSpPr>
          <p:cNvPr id="6" name="Segnaposto contenuto 5"/>
          <p:cNvSpPr>
            <a:spLocks noGrp="1"/>
          </p:cNvSpPr>
          <p:nvPr>
            <p:ph sz="quarter" idx="4"/>
          </p:nvPr>
        </p:nvSpPr>
        <p:spPr>
          <a:xfrm>
            <a:off x="5806545" y="1262062"/>
            <a:ext cx="4929188" cy="4041458"/>
          </a:xfrm>
        </p:spPr>
        <p:txBody>
          <a:bodyPr>
            <a:normAutofit fontScale="62500" lnSpcReduction="20000"/>
          </a:bodyPr>
          <a:lstStyle/>
          <a:p>
            <a:pPr algn="just">
              <a:lnSpc>
                <a:spcPts val="1800"/>
              </a:lnSpc>
            </a:pPr>
            <a:r>
              <a:rPr lang="it-IT" dirty="0" smtClean="0">
                <a:solidFill>
                  <a:srgbClr val="4A4A4A"/>
                </a:solidFill>
                <a:latin typeface="Trebuchet MS" panose="020B0603020202020204" pitchFamily="34" charset="0"/>
                <a:ea typeface="Times New Roman" panose="02020603050405020304" pitchFamily="18" charset="0"/>
              </a:rPr>
              <a:t>Ex artt</a:t>
            </a:r>
            <a:r>
              <a:rPr lang="it-IT" dirty="0">
                <a:solidFill>
                  <a:srgbClr val="4A4A4A"/>
                </a:solidFill>
                <a:latin typeface="Trebuchet MS" panose="020B0603020202020204" pitchFamily="34" charset="0"/>
                <a:ea typeface="Times New Roman" panose="02020603050405020304" pitchFamily="18" charset="0"/>
              </a:rPr>
              <a:t>. 103, 111 </a:t>
            </a:r>
            <a:r>
              <a:rPr lang="it-IT" dirty="0" err="1">
                <a:solidFill>
                  <a:srgbClr val="4A4A4A"/>
                </a:solidFill>
                <a:latin typeface="Trebuchet MS" panose="020B0603020202020204" pitchFamily="34" charset="0"/>
                <a:ea typeface="Times New Roman" panose="02020603050405020304" pitchFamily="18" charset="0"/>
              </a:rPr>
              <a:t>u.c.</a:t>
            </a:r>
            <a:r>
              <a:rPr lang="it-IT" dirty="0">
                <a:solidFill>
                  <a:srgbClr val="4A4A4A"/>
                </a:solidFill>
                <a:latin typeface="Trebuchet MS" panose="020B0603020202020204" pitchFamily="34" charset="0"/>
                <a:ea typeface="Times New Roman" panose="02020603050405020304" pitchFamily="18" charset="0"/>
              </a:rPr>
              <a:t> e 125 </a:t>
            </a:r>
            <a:r>
              <a:rPr lang="it-IT" dirty="0" err="1">
                <a:solidFill>
                  <a:srgbClr val="4A4A4A"/>
                </a:solidFill>
                <a:latin typeface="Trebuchet MS" panose="020B0603020202020204" pitchFamily="34" charset="0"/>
                <a:ea typeface="Times New Roman" panose="02020603050405020304" pitchFamily="18" charset="0"/>
              </a:rPr>
              <a:t>Cost</a:t>
            </a:r>
            <a:r>
              <a:rPr lang="it-IT" dirty="0">
                <a:solidFill>
                  <a:srgbClr val="4A4A4A"/>
                </a:solidFill>
                <a:latin typeface="Trebuchet MS" panose="020B0603020202020204" pitchFamily="34" charset="0"/>
                <a:ea typeface="Times New Roman" panose="02020603050405020304" pitchFamily="18" charset="0"/>
              </a:rPr>
              <a:t>., il Consiglio di Stato è l’organo di vertice del sistema di giustizia amministrativa, sistema che deve garantire, con riferimento ai diritti soggettivi ricadenti nell’area di giurisdizione, tutela di pari efficacia rispetto a quella assicurata dal giudice </a:t>
            </a:r>
            <a:r>
              <a:rPr lang="it-IT" dirty="0" smtClean="0">
                <a:solidFill>
                  <a:srgbClr val="4A4A4A"/>
                </a:solidFill>
                <a:latin typeface="Trebuchet MS" panose="020B0603020202020204" pitchFamily="34" charset="0"/>
                <a:ea typeface="Times New Roman" panose="02020603050405020304" pitchFamily="18" charset="0"/>
              </a:rPr>
              <a:t>ordinario.</a:t>
            </a:r>
            <a:r>
              <a:rPr lang="it-IT" sz="1800" dirty="0" smtClean="0">
                <a:latin typeface="Times New Roman" panose="02020603050405020304" pitchFamily="18" charset="0"/>
                <a:ea typeface="Times New Roman" panose="02020603050405020304" pitchFamily="18" charset="0"/>
              </a:rPr>
              <a:t> </a:t>
            </a:r>
            <a:r>
              <a:rPr lang="it-IT" sz="1800" dirty="0" err="1" smtClean="0">
                <a:latin typeface="Times New Roman" panose="02020603050405020304" pitchFamily="18" charset="0"/>
                <a:ea typeface="Times New Roman" panose="02020603050405020304" pitchFamily="18" charset="0"/>
              </a:rPr>
              <a:t>Sicchè</a:t>
            </a:r>
            <a:r>
              <a:rPr lang="it-IT" sz="1800" dirty="0" smtClean="0">
                <a:latin typeface="Times New Roman" panose="02020603050405020304" pitchFamily="18" charset="0"/>
                <a:ea typeface="Times New Roman" panose="02020603050405020304" pitchFamily="18" charset="0"/>
              </a:rPr>
              <a:t> alle </a:t>
            </a:r>
            <a:r>
              <a:rPr lang="it-IT" dirty="0" smtClean="0">
                <a:solidFill>
                  <a:srgbClr val="4A4A4A"/>
                </a:solidFill>
                <a:latin typeface="Trebuchet MS" panose="020B0603020202020204" pitchFamily="34" charset="0"/>
                <a:ea typeface="Times New Roman" panose="02020603050405020304" pitchFamily="18" charset="0"/>
              </a:rPr>
              <a:t>decisioni </a:t>
            </a:r>
            <a:r>
              <a:rPr lang="it-IT" dirty="0">
                <a:solidFill>
                  <a:srgbClr val="4A4A4A"/>
                </a:solidFill>
                <a:latin typeface="Trebuchet MS" panose="020B0603020202020204" pitchFamily="34" charset="0"/>
                <a:ea typeface="Times New Roman" panose="02020603050405020304" pitchFamily="18" charset="0"/>
              </a:rPr>
              <a:t>del giudice amministrativo passate in cosa giudicata non può non applicarsi, ove esse abbiano comportato una lesione di un «diritto di stato della persona» accertato dalla Corte di Strasburgo e non altrimenti rimediabile, l’istituto in commento, necessario per assicurare piena tutela ai diritti fondamentali.</a:t>
            </a:r>
            <a:endParaRPr lang="it-IT" sz="1800" dirty="0">
              <a:latin typeface="Times New Roman" panose="02020603050405020304" pitchFamily="18" charset="0"/>
              <a:ea typeface="Times New Roman" panose="02020603050405020304" pitchFamily="18" charset="0"/>
            </a:endParaRPr>
          </a:p>
          <a:p>
            <a:pPr algn="just">
              <a:lnSpc>
                <a:spcPts val="1800"/>
              </a:lnSpc>
            </a:pPr>
            <a:r>
              <a:rPr lang="it-IT" dirty="0">
                <a:solidFill>
                  <a:srgbClr val="4A4A4A"/>
                </a:solidFill>
                <a:latin typeface="Trebuchet MS" panose="020B0603020202020204" pitchFamily="34" charset="0"/>
                <a:ea typeface="Times New Roman" panose="02020603050405020304" pitchFamily="18" charset="0"/>
              </a:rPr>
              <a:t>Diversamente opinando, nelle controversie devolute alla giurisdizione amministrativa si verrebbe a creare un deficit di tutela, rispetto alle corrispondenti situazioni attribuite alla cognizione del giudice ordinario, che integrerebbe la violazione degli artt. 3, 24 e 113 </a:t>
            </a:r>
            <a:r>
              <a:rPr lang="it-IT" dirty="0" err="1">
                <a:solidFill>
                  <a:srgbClr val="4A4A4A"/>
                </a:solidFill>
                <a:latin typeface="Trebuchet MS" panose="020B0603020202020204" pitchFamily="34" charset="0"/>
                <a:ea typeface="Times New Roman" panose="02020603050405020304" pitchFamily="18" charset="0"/>
              </a:rPr>
              <a:t>Cost</a:t>
            </a:r>
            <a:r>
              <a:rPr lang="it-IT" dirty="0">
                <a:solidFill>
                  <a:srgbClr val="4A4A4A"/>
                </a:solidFill>
                <a:latin typeface="Trebuchet MS" panose="020B0603020202020204" pitchFamily="34" charset="0"/>
                <a:ea typeface="Times New Roman" panose="02020603050405020304" pitchFamily="18" charset="0"/>
              </a:rPr>
              <a:t>.</a:t>
            </a:r>
            <a:endParaRPr lang="it-IT" sz="1800" dirty="0">
              <a:latin typeface="Times New Roman" panose="02020603050405020304" pitchFamily="18" charset="0"/>
              <a:ea typeface="Times New Roman" panose="02020603050405020304" pitchFamily="18" charset="0"/>
            </a:endParaRPr>
          </a:p>
          <a:p>
            <a:endParaRPr lang="it-IT" dirty="0"/>
          </a:p>
        </p:txBody>
      </p:sp>
    </p:spTree>
    <p:extLst>
      <p:ext uri="{BB962C8B-B14F-4D97-AF65-F5344CB8AC3E}">
        <p14:creationId xmlns:p14="http://schemas.microsoft.com/office/powerpoint/2010/main" val="13997494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4211" y="357051"/>
            <a:ext cx="10941731" cy="3300549"/>
          </a:xfrm>
          <a:ln w="28575">
            <a:solidFill>
              <a:schemeClr val="tx1"/>
            </a:solidFill>
          </a:ln>
        </p:spPr>
        <p:txBody>
          <a:bodyPr>
            <a:normAutofit fontScale="90000"/>
          </a:bodyPr>
          <a:lstStyle/>
          <a:p>
            <a:pPr algn="just"/>
            <a:r>
              <a:rPr lang="it-IT" dirty="0" smtClean="0">
                <a:solidFill>
                  <a:srgbClr val="0066CC"/>
                </a:solidFill>
                <a:latin typeface="Titillium Web"/>
              </a:rPr>
              <a:t>L’apertura alla revocazione delle sentenze del G.A. per contrasto con la </a:t>
            </a:r>
            <a:r>
              <a:rPr lang="it-IT" dirty="0" err="1" smtClean="0">
                <a:solidFill>
                  <a:srgbClr val="0066CC"/>
                </a:solidFill>
                <a:latin typeface="Titillium Web"/>
              </a:rPr>
              <a:t>CedU</a:t>
            </a:r>
            <a:r>
              <a:rPr lang="it-IT" dirty="0" smtClean="0">
                <a:solidFill>
                  <a:srgbClr val="0066CC"/>
                </a:solidFill>
                <a:latin typeface="Titillium Web"/>
              </a:rPr>
              <a:t>: Consiglio </a:t>
            </a:r>
            <a:r>
              <a:rPr lang="it-IT" dirty="0">
                <a:solidFill>
                  <a:srgbClr val="0066CC"/>
                </a:solidFill>
                <a:latin typeface="Titillium Web"/>
              </a:rPr>
              <a:t>di </a:t>
            </a:r>
            <a:r>
              <a:rPr lang="it-IT" dirty="0" smtClean="0">
                <a:solidFill>
                  <a:srgbClr val="0066CC"/>
                </a:solidFill>
                <a:latin typeface="Titillium Web"/>
              </a:rPr>
              <a:t>Stato, sez. VII, 19 </a:t>
            </a:r>
            <a:r>
              <a:rPr lang="it-IT" dirty="0">
                <a:solidFill>
                  <a:srgbClr val="0066CC"/>
                </a:solidFill>
                <a:latin typeface="Titillium Web"/>
              </a:rPr>
              <a:t>novembre 2024, n. 9308 </a:t>
            </a:r>
            <a:endParaRPr lang="it-IT" dirty="0"/>
          </a:p>
        </p:txBody>
      </p:sp>
      <p:sp>
        <p:nvSpPr>
          <p:cNvPr id="3" name="Sottotitolo 2"/>
          <p:cNvSpPr>
            <a:spLocks noGrp="1"/>
          </p:cNvSpPr>
          <p:nvPr>
            <p:ph type="subTitle" idx="1"/>
          </p:nvPr>
        </p:nvSpPr>
        <p:spPr>
          <a:xfrm>
            <a:off x="684211" y="3735977"/>
            <a:ext cx="10941731" cy="2577737"/>
          </a:xfrm>
          <a:ln w="57150">
            <a:solidFill>
              <a:schemeClr val="tx1"/>
            </a:solidFill>
          </a:ln>
        </p:spPr>
        <p:txBody>
          <a:bodyPr>
            <a:normAutofit fontScale="32500" lnSpcReduction="20000"/>
          </a:bodyPr>
          <a:lstStyle/>
          <a:p>
            <a:pPr algn="just"/>
            <a:r>
              <a:rPr lang="it-IT" sz="5100" dirty="0">
                <a:solidFill>
                  <a:srgbClr val="333333"/>
                </a:solidFill>
                <a:latin typeface="Titillium Web"/>
              </a:rPr>
              <a:t/>
            </a:r>
            <a:br>
              <a:rPr lang="it-IT" sz="5100" dirty="0">
                <a:solidFill>
                  <a:srgbClr val="333333"/>
                </a:solidFill>
                <a:latin typeface="Titillium Web"/>
              </a:rPr>
            </a:br>
            <a:r>
              <a:rPr lang="it-IT" sz="5100" i="1" dirty="0">
                <a:solidFill>
                  <a:srgbClr val="333333"/>
                </a:solidFill>
                <a:latin typeface="Titillium Web"/>
              </a:rPr>
              <a:t>È applicabile al processo amministrativo la revocazione per contrarietà alla Convenzione europea dei diritti dell'uomo (CEDU), prevista dall’art. 391-quater </a:t>
            </a:r>
            <a:r>
              <a:rPr lang="it-IT" sz="5100" i="1" dirty="0" err="1">
                <a:solidFill>
                  <a:srgbClr val="333333"/>
                </a:solidFill>
                <a:latin typeface="Titillium Web"/>
              </a:rPr>
              <a:t>c.p.c.</a:t>
            </a:r>
            <a:r>
              <a:rPr lang="it-IT" sz="5100" i="1" dirty="0">
                <a:solidFill>
                  <a:srgbClr val="333333"/>
                </a:solidFill>
                <a:latin typeface="Titillium Web"/>
              </a:rPr>
              <a:t>, introdotto dall’art. 3, comma 28, </a:t>
            </a:r>
            <a:r>
              <a:rPr lang="it-IT" sz="5100" i="1" dirty="0" err="1">
                <a:solidFill>
                  <a:srgbClr val="333333"/>
                </a:solidFill>
                <a:latin typeface="Titillium Web"/>
              </a:rPr>
              <a:t>lett</a:t>
            </a:r>
            <a:r>
              <a:rPr lang="it-IT" sz="5100" i="1" dirty="0">
                <a:solidFill>
                  <a:srgbClr val="333333"/>
                </a:solidFill>
                <a:latin typeface="Titillium Web"/>
              </a:rPr>
              <a:t>. o), del </a:t>
            </a:r>
            <a:r>
              <a:rPr lang="it-IT" sz="5100" i="1" dirty="0" err="1">
                <a:solidFill>
                  <a:srgbClr val="333333"/>
                </a:solidFill>
                <a:latin typeface="Titillium Web"/>
              </a:rPr>
              <a:t>d.lgs.n</a:t>
            </a:r>
            <a:r>
              <a:rPr lang="it-IT" sz="5100" i="1" dirty="0">
                <a:solidFill>
                  <a:srgbClr val="333333"/>
                </a:solidFill>
                <a:latin typeface="Titillium Web"/>
              </a:rPr>
              <a:t>. 149 del 10 ottobre 2022, per l’evidente analogia esistente fra le sentenze del giudice amministrativo e quelle del giudice civile, laddove la norma citata non può essere estesa alla differente ipotesi di contrasto con le sentenze della Corte di giustizia UE, perché le tecniche di tutela delle situazioni soggettive </a:t>
            </a:r>
            <a:r>
              <a:rPr lang="it-IT" sz="5100" i="1" dirty="0" err="1">
                <a:solidFill>
                  <a:srgbClr val="333333"/>
                </a:solidFill>
                <a:latin typeface="Titillium Web"/>
              </a:rPr>
              <a:t>unionali</a:t>
            </a:r>
            <a:r>
              <a:rPr lang="it-IT" sz="5100" i="1" dirty="0">
                <a:solidFill>
                  <a:srgbClr val="333333"/>
                </a:solidFill>
                <a:latin typeface="Titillium Web"/>
              </a:rPr>
              <a:t> sono sensibilmente diverse, e decisamente più significative, rispetto a quelle dettate dall’ordinamento CEDU a protezione dei principi euro-convenzionali in materia di stato delle persone, di tal che il rimedio di cui si discute apparirebbe ultroneo laddove venisse esteso – oltre il dato testuale – anche alle </a:t>
            </a:r>
            <a:r>
              <a:rPr lang="it-IT" sz="5100" i="1" dirty="0" smtClean="0">
                <a:solidFill>
                  <a:srgbClr val="333333"/>
                </a:solidFill>
                <a:latin typeface="Titillium Web"/>
              </a:rPr>
              <a:t>prime.</a:t>
            </a:r>
          </a:p>
          <a:p>
            <a:pPr algn="just"/>
            <a:r>
              <a:rPr lang="it-IT" dirty="0">
                <a:solidFill>
                  <a:srgbClr val="333333"/>
                </a:solidFill>
                <a:latin typeface="Titillium Web"/>
              </a:rPr>
              <a:t/>
            </a:r>
            <a:br>
              <a:rPr lang="it-IT" dirty="0">
                <a:solidFill>
                  <a:srgbClr val="333333"/>
                </a:solidFill>
                <a:latin typeface="Titillium Web"/>
              </a:rPr>
            </a:br>
            <a:endParaRPr lang="it-IT" dirty="0">
              <a:solidFill>
                <a:srgbClr val="333333"/>
              </a:solidFill>
              <a:latin typeface="Titillium Web"/>
            </a:endParaRPr>
          </a:p>
          <a:p>
            <a:endParaRPr lang="it-IT" dirty="0"/>
          </a:p>
        </p:txBody>
      </p:sp>
    </p:spTree>
    <p:extLst>
      <p:ext uri="{BB962C8B-B14F-4D97-AF65-F5344CB8AC3E}">
        <p14:creationId xmlns:p14="http://schemas.microsoft.com/office/powerpoint/2010/main" val="1511020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302520" y="3988526"/>
            <a:ext cx="8534400" cy="1762033"/>
          </a:xfrm>
        </p:spPr>
        <p:txBody>
          <a:bodyPr/>
          <a:lstStyle/>
          <a:p>
            <a:r>
              <a:rPr lang="it-IT" b="1" dirty="0" smtClean="0">
                <a:solidFill>
                  <a:srgbClr val="FFFF00"/>
                </a:solidFill>
                <a:effectLst>
                  <a:outerShdw blurRad="38100" dist="38100" dir="2700000" algn="tl">
                    <a:srgbClr val="000000">
                      <a:alpha val="43137"/>
                    </a:srgbClr>
                  </a:outerShdw>
                </a:effectLst>
              </a:rPr>
              <a:t>Le Decisioni della Corte EDU</a:t>
            </a:r>
            <a:endParaRPr lang="it-IT" b="1" dirty="0">
              <a:solidFill>
                <a:srgbClr val="FFFF00"/>
              </a:solidFill>
              <a:effectLst>
                <a:outerShdw blurRad="38100" dist="38100" dir="2700000" algn="tl">
                  <a:srgbClr val="000000">
                    <a:alpha val="43137"/>
                  </a:srgbClr>
                </a:outerShdw>
              </a:effectLst>
            </a:endParaRPr>
          </a:p>
        </p:txBody>
      </p:sp>
      <p:sp>
        <p:nvSpPr>
          <p:cNvPr id="3" name="Segnaposto contenuto 2"/>
          <p:cNvSpPr>
            <a:spLocks noGrp="1"/>
          </p:cNvSpPr>
          <p:nvPr>
            <p:ph idx="1"/>
          </p:nvPr>
        </p:nvSpPr>
        <p:spPr/>
        <p:txBody>
          <a:bodyPr/>
          <a:lstStyle/>
          <a:p>
            <a:r>
              <a:rPr lang="it-IT" dirty="0" smtClean="0"/>
              <a:t>Sentenze (viene decisa nel merito la questione a valle del vaglio di ricevibilità),</a:t>
            </a:r>
          </a:p>
          <a:p>
            <a:r>
              <a:rPr lang="it-IT" dirty="0" smtClean="0"/>
              <a:t>Decisioni (di irricevibilità o di carattere interpretativo);</a:t>
            </a:r>
            <a:endParaRPr lang="it-IT" dirty="0"/>
          </a:p>
        </p:txBody>
      </p:sp>
    </p:spTree>
    <p:extLst>
      <p:ext uri="{BB962C8B-B14F-4D97-AF65-F5344CB8AC3E}">
        <p14:creationId xmlns:p14="http://schemas.microsoft.com/office/powerpoint/2010/main" val="4932956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84211" y="1010194"/>
            <a:ext cx="8534401" cy="1584960"/>
          </a:xfrm>
        </p:spPr>
        <p:txBody>
          <a:bodyPr>
            <a:normAutofit fontScale="90000"/>
          </a:bodyPr>
          <a:lstStyle/>
          <a:p>
            <a:pPr algn="just"/>
            <a:r>
              <a:rPr lang="it-IT" dirty="0" smtClean="0"/>
              <a:t>Le sentenze Definitive Dalle quali discende l’obbligo di conformarsi degli Stati</a:t>
            </a:r>
            <a:endParaRPr lang="it-IT" dirty="0"/>
          </a:p>
        </p:txBody>
      </p:sp>
      <p:sp>
        <p:nvSpPr>
          <p:cNvPr id="3" name="Segnaposto testo 2"/>
          <p:cNvSpPr>
            <a:spLocks noGrp="1"/>
          </p:cNvSpPr>
          <p:nvPr>
            <p:ph type="body" idx="1"/>
          </p:nvPr>
        </p:nvSpPr>
        <p:spPr>
          <a:xfrm>
            <a:off x="684213" y="2595154"/>
            <a:ext cx="8534400" cy="3399246"/>
          </a:xfrm>
        </p:spPr>
        <p:txBody>
          <a:bodyPr>
            <a:normAutofit lnSpcReduction="10000"/>
          </a:bodyPr>
          <a:lstStyle/>
          <a:p>
            <a:pPr algn="just">
              <a:lnSpc>
                <a:spcPct val="107000"/>
              </a:lnSpc>
              <a:spcAft>
                <a:spcPts val="800"/>
              </a:spcAft>
            </a:pPr>
            <a:r>
              <a:rPr lang="it-IT" dirty="0" smtClean="0">
                <a:latin typeface="Trebuchet MS" panose="020B0603020202020204" pitchFamily="34" charset="0"/>
                <a:ea typeface="Calibri" panose="020F0502020204030204" pitchFamily="34" charset="0"/>
                <a:cs typeface="Times New Roman" panose="02020603050405020304" pitchFamily="18" charset="0"/>
              </a:rPr>
              <a:t>In </a:t>
            </a:r>
            <a:r>
              <a:rPr lang="it-IT" dirty="0">
                <a:latin typeface="Trebuchet MS" panose="020B0603020202020204" pitchFamily="34" charset="0"/>
                <a:ea typeface="Calibri" panose="020F0502020204030204" pitchFamily="34" charset="0"/>
                <a:cs typeface="Times New Roman" panose="02020603050405020304" pitchFamily="18" charset="0"/>
              </a:rPr>
              <a:t>base all’art. 44 della Convenzione, </a:t>
            </a:r>
            <a:r>
              <a:rPr lang="it-IT" dirty="0" smtClean="0">
                <a:latin typeface="Trebuchet MS" panose="020B0603020202020204" pitchFamily="34" charset="0"/>
                <a:ea typeface="Calibri" panose="020F0502020204030204" pitchFamily="34" charset="0"/>
                <a:cs typeface="Times New Roman" panose="02020603050405020304" pitchFamily="18" charset="0"/>
              </a:rPr>
              <a:t>le sentenze emesse </a:t>
            </a:r>
            <a:r>
              <a:rPr lang="it-IT" dirty="0">
                <a:latin typeface="Trebuchet MS" panose="020B0603020202020204" pitchFamily="34" charset="0"/>
                <a:ea typeface="Calibri" panose="020F0502020204030204" pitchFamily="34" charset="0"/>
                <a:cs typeface="Times New Roman" panose="02020603050405020304" pitchFamily="18" charset="0"/>
              </a:rPr>
              <a:t>dalle Camere </a:t>
            </a:r>
            <a:r>
              <a:rPr lang="it-IT" dirty="0" smtClean="0">
                <a:latin typeface="Trebuchet MS" panose="020B0603020202020204" pitchFamily="34" charset="0"/>
                <a:ea typeface="Calibri" panose="020F0502020204030204" pitchFamily="34" charset="0"/>
                <a:cs typeface="Times New Roman" panose="02020603050405020304" pitchFamily="18" charset="0"/>
              </a:rPr>
              <a:t>sono definitive, acquisendo </a:t>
            </a:r>
            <a:r>
              <a:rPr lang="it-IT" dirty="0">
                <a:latin typeface="Trebuchet MS" panose="020B0603020202020204" pitchFamily="34" charset="0"/>
                <a:ea typeface="Calibri" panose="020F0502020204030204" pitchFamily="34" charset="0"/>
                <a:cs typeface="Times New Roman" panose="02020603050405020304" pitchFamily="18" charset="0"/>
              </a:rPr>
              <a:t>forza di giudicato, dopo tre mesi dalla </a:t>
            </a:r>
            <a:r>
              <a:rPr lang="it-IT" dirty="0" smtClean="0">
                <a:latin typeface="Trebuchet MS" panose="020B0603020202020204" pitchFamily="34" charset="0"/>
                <a:ea typeface="Calibri" panose="020F0502020204030204" pitchFamily="34" charset="0"/>
                <a:cs typeface="Times New Roman" panose="02020603050405020304" pitchFamily="18" charset="0"/>
              </a:rPr>
              <a:t>pubblicazione.</a:t>
            </a:r>
            <a:r>
              <a:rPr lang="it-IT" sz="1400" dirty="0" smtClean="0">
                <a:latin typeface="Calibri" panose="020F0502020204030204" pitchFamily="34" charset="0"/>
                <a:ea typeface="Calibri" panose="020F0502020204030204" pitchFamily="34" charset="0"/>
                <a:cs typeface="Times New Roman" panose="02020603050405020304" pitchFamily="18" charset="0"/>
              </a:rPr>
              <a:t> </a:t>
            </a:r>
            <a:r>
              <a:rPr lang="it-IT" dirty="0" smtClean="0">
                <a:latin typeface="Trebuchet MS" panose="020B0603020202020204" pitchFamily="34" charset="0"/>
                <a:ea typeface="Calibri" panose="020F0502020204030204" pitchFamily="34" charset="0"/>
                <a:cs typeface="Times New Roman" panose="02020603050405020304" pitchFamily="18" charset="0"/>
              </a:rPr>
              <a:t>Entro </a:t>
            </a:r>
            <a:r>
              <a:rPr lang="it-IT" dirty="0">
                <a:latin typeface="Trebuchet MS" panose="020B0603020202020204" pitchFamily="34" charset="0"/>
                <a:ea typeface="Calibri" panose="020F0502020204030204" pitchFamily="34" charset="0"/>
                <a:cs typeface="Times New Roman" panose="02020603050405020304" pitchFamily="18" charset="0"/>
              </a:rPr>
              <a:t>il termine di tre mesi è possibile, per le parti, chiedere il rinvio alla Grande Camera: un collegio di cinque giudici della sezione deve ritemere la domanda meritevole di accoglimento, in ragione della natura e delle caratteristiche della questione giuridica oggetto del ricorso. S</a:t>
            </a:r>
            <a:r>
              <a:rPr lang="it-IT" dirty="0" smtClean="0">
                <a:latin typeface="Trebuchet MS" panose="020B0603020202020204" pitchFamily="34" charset="0"/>
                <a:ea typeface="Calibri" panose="020F0502020204030204" pitchFamily="34" charset="0"/>
                <a:cs typeface="Times New Roman" panose="02020603050405020304" pitchFamily="18" charset="0"/>
              </a:rPr>
              <a:t>e il rinvio viene accordato</a:t>
            </a:r>
            <a:r>
              <a:rPr lang="it-IT" dirty="0">
                <a:latin typeface="Trebuchet MS" panose="020B0603020202020204" pitchFamily="34" charset="0"/>
                <a:ea typeface="Calibri" panose="020F0502020204030204" pitchFamily="34" charset="0"/>
                <a:cs typeface="Times New Roman" panose="02020603050405020304" pitchFamily="18" charset="0"/>
              </a:rPr>
              <a:t>, la pronuncia poi adottata dalla Grande Camera è immediatamente definitiva.</a:t>
            </a:r>
            <a:endParaRPr lang="it-IT"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it-IT" dirty="0">
                <a:latin typeface="Trebuchet MS" panose="020B0603020202020204" pitchFamily="34" charset="0"/>
                <a:ea typeface="Calibri" panose="020F0502020204030204" pitchFamily="34" charset="0"/>
                <a:cs typeface="Times New Roman" panose="02020603050405020304" pitchFamily="18" charset="0"/>
              </a:rPr>
              <a:t>Le sentenze di una Camera sono definitive anche prima dei tre mesi quando e dal momento in cui le parti dichiarano di non volere il rinvio alla Grande Camera o la richiesta di rinvio viene respinta.</a:t>
            </a:r>
            <a:endParaRPr lang="it-IT" sz="1400" dirty="0">
              <a:latin typeface="Calibri" panose="020F0502020204030204" pitchFamily="34" charset="0"/>
              <a:ea typeface="Calibri" panose="020F0502020204030204" pitchFamily="34" charset="0"/>
              <a:cs typeface="Times New Roman" panose="02020603050405020304" pitchFamily="18" charset="0"/>
            </a:endParaRPr>
          </a:p>
          <a:p>
            <a:endParaRPr lang="it-IT" dirty="0"/>
          </a:p>
        </p:txBody>
      </p:sp>
    </p:spTree>
    <p:extLst>
      <p:ext uri="{BB962C8B-B14F-4D97-AF65-F5344CB8AC3E}">
        <p14:creationId xmlns:p14="http://schemas.microsoft.com/office/powerpoint/2010/main" val="4248555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smtClean="0">
                <a:solidFill>
                  <a:srgbClr val="FFFF00"/>
                </a:solidFill>
                <a:effectLst>
                  <a:outerShdw blurRad="38100" dist="38100" dir="2700000" algn="tl">
                    <a:srgbClr val="000000">
                      <a:alpha val="43137"/>
                    </a:srgbClr>
                  </a:outerShdw>
                </a:effectLst>
              </a:rPr>
              <a:t>Il controllo sulla esecuzione della decisione della Corte</a:t>
            </a:r>
            <a:endParaRPr lang="it-IT" b="1" dirty="0">
              <a:solidFill>
                <a:srgbClr val="FFFF00"/>
              </a:solidFill>
              <a:effectLst>
                <a:outerShdw blurRad="38100" dist="38100" dir="2700000" algn="tl">
                  <a:srgbClr val="000000">
                    <a:alpha val="43137"/>
                  </a:srgbClr>
                </a:outerShdw>
              </a:effectLst>
            </a:endParaRPr>
          </a:p>
        </p:txBody>
      </p:sp>
      <p:sp>
        <p:nvSpPr>
          <p:cNvPr id="3" name="Segnaposto contenuto 2"/>
          <p:cNvSpPr>
            <a:spLocks noGrp="1"/>
          </p:cNvSpPr>
          <p:nvPr>
            <p:ph idx="1"/>
          </p:nvPr>
        </p:nvSpPr>
        <p:spPr/>
        <p:txBody>
          <a:bodyPr/>
          <a:lstStyle/>
          <a:p>
            <a:pPr algn="just">
              <a:lnSpc>
                <a:spcPct val="107000"/>
              </a:lnSpc>
              <a:spcAft>
                <a:spcPts val="800"/>
              </a:spcAft>
            </a:pPr>
            <a:r>
              <a:rPr lang="it-IT" dirty="0">
                <a:latin typeface="Trebuchet MS" panose="020B0603020202020204" pitchFamily="34" charset="0"/>
                <a:ea typeface="Calibri" panose="020F0502020204030204" pitchFamily="34" charset="0"/>
                <a:cs typeface="Times New Roman" panose="02020603050405020304" pitchFamily="18" charset="0"/>
              </a:rPr>
              <a:t>Esiste un organo specifico che si occupa della procedura relativa al controllo dell’esecuzione delle sentenze (ex art. 46 della Convenzione): esso è il Comitato dei ministri, un organo politico intergovernativo.</a:t>
            </a:r>
            <a:endParaRPr lang="it-IT"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it-IT" dirty="0">
                <a:latin typeface="Trebuchet MS" panose="020B0603020202020204" pitchFamily="34" charset="0"/>
                <a:ea typeface="Calibri" panose="020F0502020204030204" pitchFamily="34" charset="0"/>
                <a:cs typeface="Times New Roman" panose="02020603050405020304" pitchFamily="18" charset="0"/>
              </a:rPr>
              <a:t>Il sistema di controllo del Comitato si fonda sul concetto della sorveglianza continua: lo Stato contro cui è emanata una sentenza di condanna è tenuto costantemente sotto controllo dal Comitato fin tanto che esso – lo Stato - non adempia a quanto deciso dalla Corte.</a:t>
            </a:r>
            <a:endParaRPr lang="it-IT" sz="1600" dirty="0">
              <a:latin typeface="Calibri" panose="020F0502020204030204" pitchFamily="34" charset="0"/>
              <a:ea typeface="Calibri" panose="020F0502020204030204" pitchFamily="34" charset="0"/>
              <a:cs typeface="Times New Roman" panose="02020603050405020304" pitchFamily="18" charset="0"/>
            </a:endParaRPr>
          </a:p>
          <a:p>
            <a:endParaRPr lang="it-IT" dirty="0"/>
          </a:p>
        </p:txBody>
      </p:sp>
    </p:spTree>
    <p:extLst>
      <p:ext uri="{BB962C8B-B14F-4D97-AF65-F5344CB8AC3E}">
        <p14:creationId xmlns:p14="http://schemas.microsoft.com/office/powerpoint/2010/main" val="36488019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principio Di sussidiarietà che governa la fase di esecuzione</a:t>
            </a:r>
            <a:endParaRPr lang="it-IT" dirty="0"/>
          </a:p>
        </p:txBody>
      </p:sp>
      <p:sp>
        <p:nvSpPr>
          <p:cNvPr id="3" name="Segnaposto contenuto 2"/>
          <p:cNvSpPr>
            <a:spLocks noGrp="1"/>
          </p:cNvSpPr>
          <p:nvPr>
            <p:ph idx="1"/>
          </p:nvPr>
        </p:nvSpPr>
        <p:spPr/>
        <p:txBody>
          <a:bodyPr/>
          <a:lstStyle/>
          <a:p>
            <a:pPr algn="just">
              <a:lnSpc>
                <a:spcPct val="107000"/>
              </a:lnSpc>
              <a:spcAft>
                <a:spcPts val="800"/>
              </a:spcAft>
            </a:pPr>
            <a:r>
              <a:rPr lang="it-IT" dirty="0">
                <a:latin typeface="Trebuchet MS" panose="020B0603020202020204" pitchFamily="34" charset="0"/>
                <a:ea typeface="Calibri" panose="020F0502020204030204" pitchFamily="34" charset="0"/>
                <a:cs typeface="Times New Roman" panose="02020603050405020304" pitchFamily="18" charset="0"/>
              </a:rPr>
              <a:t>Il principio di sussidiarietà, vigente fra lo Stato e la realtà stessa della Convenzione, è applicato anche alla fase dell’esecuzione. Invero, è lo Stato a dover individuare, </a:t>
            </a:r>
            <a:r>
              <a:rPr lang="it-IT" i="1" dirty="0">
                <a:latin typeface="Trebuchet MS" panose="020B0603020202020204" pitchFamily="34" charset="0"/>
                <a:ea typeface="Calibri" panose="020F0502020204030204" pitchFamily="34" charset="0"/>
                <a:cs typeface="Times New Roman" panose="02020603050405020304" pitchFamily="18" charset="0"/>
              </a:rPr>
              <a:t>in primis</a:t>
            </a:r>
            <a:r>
              <a:rPr lang="it-IT" dirty="0">
                <a:latin typeface="Trebuchet MS" panose="020B0603020202020204" pitchFamily="34" charset="0"/>
                <a:ea typeface="Calibri" panose="020F0502020204030204" pitchFamily="34" charset="0"/>
                <a:cs typeface="Times New Roman" panose="02020603050405020304" pitchFamily="18" charset="0"/>
              </a:rPr>
              <a:t>, le misure necessarie </a:t>
            </a:r>
            <a:r>
              <a:rPr lang="it-IT" dirty="0" smtClean="0">
                <a:latin typeface="Trebuchet MS" panose="020B0603020202020204" pitchFamily="34" charset="0"/>
                <a:ea typeface="Calibri" panose="020F0502020204030204" pitchFamily="34" charset="0"/>
                <a:cs typeface="Times New Roman" panose="02020603050405020304" pitchFamily="18" charset="0"/>
              </a:rPr>
              <a:t>per conformarsi </a:t>
            </a:r>
            <a:r>
              <a:rPr lang="it-IT" dirty="0">
                <a:latin typeface="Trebuchet MS" panose="020B0603020202020204" pitchFamily="34" charset="0"/>
                <a:ea typeface="Calibri" panose="020F0502020204030204" pitchFamily="34" charset="0"/>
                <a:cs typeface="Times New Roman" panose="02020603050405020304" pitchFamily="18" charset="0"/>
              </a:rPr>
              <a:t>a quanto stabilito dalla </a:t>
            </a:r>
            <a:r>
              <a:rPr lang="it-IT" dirty="0" smtClean="0">
                <a:latin typeface="Trebuchet MS" panose="020B0603020202020204" pitchFamily="34" charset="0"/>
                <a:ea typeface="Calibri" panose="020F0502020204030204" pitchFamily="34" charset="0"/>
                <a:cs typeface="Times New Roman" panose="02020603050405020304" pitchFamily="18" charset="0"/>
              </a:rPr>
              <a:t>Corte: dovrà </a:t>
            </a:r>
            <a:r>
              <a:rPr lang="it-IT" dirty="0">
                <a:latin typeface="Trebuchet MS" panose="020B0603020202020204" pitchFamily="34" charset="0"/>
                <a:ea typeface="Calibri" panose="020F0502020204030204" pitchFamily="34" charset="0"/>
                <a:cs typeface="Times New Roman" panose="02020603050405020304" pitchFamily="18" charset="0"/>
              </a:rPr>
              <a:t>presentare </a:t>
            </a:r>
            <a:r>
              <a:rPr lang="it-IT" dirty="0" smtClean="0">
                <a:latin typeface="Trebuchet MS" panose="020B0603020202020204" pitchFamily="34" charset="0"/>
                <a:ea typeface="Calibri" panose="020F0502020204030204" pitchFamily="34" charset="0"/>
                <a:cs typeface="Times New Roman" panose="02020603050405020304" pitchFamily="18" charset="0"/>
              </a:rPr>
              <a:t>piani </a:t>
            </a:r>
            <a:r>
              <a:rPr lang="it-IT" dirty="0">
                <a:latin typeface="Trebuchet MS" panose="020B0603020202020204" pitchFamily="34" charset="0"/>
                <a:ea typeface="Calibri" panose="020F0502020204030204" pitchFamily="34" charset="0"/>
                <a:cs typeface="Times New Roman" panose="02020603050405020304" pitchFamily="18" charset="0"/>
              </a:rPr>
              <a:t>e/o bilanci d’azione con i quali informerà il Comitato delle misure progettate e predisposte per dar piena esecuzione ed attuazione alle sentenze dei Giudici di Strasburgo.</a:t>
            </a:r>
            <a:endParaRPr lang="it-IT" sz="1600" dirty="0">
              <a:latin typeface="Calibri" panose="020F0502020204030204" pitchFamily="34" charset="0"/>
              <a:ea typeface="Calibri" panose="020F0502020204030204" pitchFamily="34" charset="0"/>
              <a:cs typeface="Times New Roman" panose="02020603050405020304" pitchFamily="18" charset="0"/>
            </a:endParaRPr>
          </a:p>
          <a:p>
            <a:endParaRPr lang="it-IT" dirty="0"/>
          </a:p>
        </p:txBody>
      </p:sp>
    </p:spTree>
    <p:extLst>
      <p:ext uri="{BB962C8B-B14F-4D97-AF65-F5344CB8AC3E}">
        <p14:creationId xmlns:p14="http://schemas.microsoft.com/office/powerpoint/2010/main" val="21519805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La collaborazione Del Comitato dei Ministri e della Corte nella fase di esecuzione</a:t>
            </a:r>
            <a:endParaRPr lang="it-IT" dirty="0"/>
          </a:p>
        </p:txBody>
      </p:sp>
      <p:sp>
        <p:nvSpPr>
          <p:cNvPr id="3" name="Segnaposto contenuto 2"/>
          <p:cNvSpPr>
            <a:spLocks noGrp="1"/>
          </p:cNvSpPr>
          <p:nvPr>
            <p:ph idx="1"/>
          </p:nvPr>
        </p:nvSpPr>
        <p:spPr/>
        <p:txBody>
          <a:bodyPr/>
          <a:lstStyle/>
          <a:p>
            <a:pPr algn="just">
              <a:lnSpc>
                <a:spcPct val="107000"/>
              </a:lnSpc>
              <a:spcAft>
                <a:spcPts val="800"/>
              </a:spcAft>
            </a:pPr>
            <a:r>
              <a:rPr lang="it-IT" dirty="0">
                <a:latin typeface="Trebuchet MS" panose="020B0603020202020204" pitchFamily="34" charset="0"/>
                <a:ea typeface="Calibri" panose="020F0502020204030204" pitchFamily="34" charset="0"/>
                <a:cs typeface="Times New Roman" panose="02020603050405020304" pitchFamily="18" charset="0"/>
              </a:rPr>
              <a:t>S</a:t>
            </a:r>
            <a:r>
              <a:rPr lang="it-IT" dirty="0" smtClean="0">
                <a:latin typeface="Trebuchet MS" panose="020B0603020202020204" pitchFamily="34" charset="0"/>
                <a:ea typeface="Calibri" panose="020F0502020204030204" pitchFamily="34" charset="0"/>
                <a:cs typeface="Times New Roman" panose="02020603050405020304" pitchFamily="18" charset="0"/>
              </a:rPr>
              <a:t>olo </a:t>
            </a:r>
            <a:r>
              <a:rPr lang="it-IT" dirty="0">
                <a:latin typeface="Trebuchet MS" panose="020B0603020202020204" pitchFamily="34" charset="0"/>
                <a:ea typeface="Calibri" panose="020F0502020204030204" pitchFamily="34" charset="0"/>
                <a:cs typeface="Times New Roman" panose="02020603050405020304" pitchFamily="18" charset="0"/>
              </a:rPr>
              <a:t>qualora se ne presenti la necessità, il Comitato si impegnerà a prestare allo Stato una collaborazione sulla predisposizione e/o messa in pratica dei piani di azione (con anche, per esempio, pareri di esperti o programmi di cooperazione).</a:t>
            </a:r>
            <a:endParaRPr lang="it-IT"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it-IT" dirty="0">
                <a:latin typeface="Trebuchet MS" panose="020B0603020202020204" pitchFamily="34" charset="0"/>
                <a:ea typeface="Calibri" panose="020F0502020204030204" pitchFamily="34" charset="0"/>
                <a:cs typeface="Times New Roman" panose="02020603050405020304" pitchFamily="18" charset="0"/>
              </a:rPr>
              <a:t>Eccezionalmente, per aiutare lo Stato convenuto ad assolvere alle sue obbligazioni ex art. 46 </a:t>
            </a:r>
            <a:r>
              <a:rPr lang="it-IT" dirty="0" err="1">
                <a:latin typeface="Trebuchet MS" panose="020B0603020202020204" pitchFamily="34" charset="0"/>
                <a:ea typeface="Calibri" panose="020F0502020204030204" pitchFamily="34" charset="0"/>
                <a:cs typeface="Times New Roman" panose="02020603050405020304" pitchFamily="18" charset="0"/>
              </a:rPr>
              <a:t>Cedu</a:t>
            </a:r>
            <a:r>
              <a:rPr lang="it-IT" dirty="0">
                <a:latin typeface="Trebuchet MS" panose="020B0603020202020204" pitchFamily="34" charset="0"/>
                <a:ea typeface="Calibri" panose="020F0502020204030204" pitchFamily="34" charset="0"/>
                <a:cs typeface="Times New Roman" panose="02020603050405020304" pitchFamily="18" charset="0"/>
              </a:rPr>
              <a:t>, la Corte può indicare i tipi di misure da adottare per far cessare la violazione strutturale che ha constatato. In questo contesto, può formulare una pluralità di opzioni la cui scelta e realizzazione restano affidate alla discrezionalità dello Stato.</a:t>
            </a:r>
            <a:endParaRPr lang="it-IT" sz="1600" dirty="0">
              <a:latin typeface="Calibri" panose="020F0502020204030204" pitchFamily="34" charset="0"/>
              <a:ea typeface="Calibri" panose="020F0502020204030204" pitchFamily="34" charset="0"/>
              <a:cs typeface="Times New Roman" panose="02020603050405020304" pitchFamily="18" charset="0"/>
            </a:endParaRPr>
          </a:p>
          <a:p>
            <a:endParaRPr lang="it-IT" dirty="0"/>
          </a:p>
        </p:txBody>
      </p:sp>
    </p:spTree>
    <p:extLst>
      <p:ext uri="{BB962C8B-B14F-4D97-AF65-F5344CB8AC3E}">
        <p14:creationId xmlns:p14="http://schemas.microsoft.com/office/powerpoint/2010/main" val="20392864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4212" y="685800"/>
            <a:ext cx="8001000" cy="1099458"/>
          </a:xfrm>
        </p:spPr>
        <p:txBody>
          <a:bodyPr/>
          <a:lstStyle/>
          <a:p>
            <a:r>
              <a:rPr lang="it-IT" dirty="0" smtClean="0"/>
              <a:t>I tipologia di misure</a:t>
            </a:r>
            <a:endParaRPr lang="it-IT" dirty="0"/>
          </a:p>
        </p:txBody>
      </p:sp>
      <p:sp>
        <p:nvSpPr>
          <p:cNvPr id="3" name="Sottotitolo 2"/>
          <p:cNvSpPr>
            <a:spLocks noGrp="1"/>
          </p:cNvSpPr>
          <p:nvPr>
            <p:ph type="subTitle" idx="1"/>
          </p:nvPr>
        </p:nvSpPr>
        <p:spPr>
          <a:xfrm>
            <a:off x="684211" y="1785259"/>
            <a:ext cx="8538165" cy="4598124"/>
          </a:xfrm>
        </p:spPr>
        <p:txBody>
          <a:bodyPr>
            <a:normAutofit/>
          </a:bodyPr>
          <a:lstStyle/>
          <a:p>
            <a:pPr algn="just">
              <a:lnSpc>
                <a:spcPct val="107000"/>
              </a:lnSpc>
              <a:spcAft>
                <a:spcPts val="800"/>
              </a:spcAft>
            </a:pPr>
            <a:r>
              <a:rPr lang="it-IT" sz="2000" dirty="0" smtClean="0">
                <a:latin typeface="Arial" panose="020B0604020202020204" pitchFamily="34" charset="0"/>
                <a:ea typeface="Calibri" panose="020F0502020204030204" pitchFamily="34" charset="0"/>
                <a:cs typeface="Arial" panose="020B0604020202020204" pitchFamily="34" charset="0"/>
              </a:rPr>
              <a:t>All’interno della  sentenza possono essere presenti</a:t>
            </a:r>
            <a:r>
              <a:rPr lang="it-IT" sz="2000" dirty="0">
                <a:latin typeface="Arial" panose="020B0604020202020204" pitchFamily="34" charset="0"/>
                <a:ea typeface="Calibri" panose="020F0502020204030204" pitchFamily="34" charset="0"/>
                <a:cs typeface="Arial" panose="020B0604020202020204" pitchFamily="34" charset="0"/>
              </a:rPr>
              <a:t>, oltre che le c.d. misure individuali necessarie al caso concreto, anche le dovute c.d. misure generali. </a:t>
            </a:r>
          </a:p>
          <a:p>
            <a:pPr algn="just">
              <a:lnSpc>
                <a:spcPct val="107000"/>
              </a:lnSpc>
              <a:spcAft>
                <a:spcPts val="800"/>
              </a:spcAft>
            </a:pPr>
            <a:r>
              <a:rPr lang="it-IT" sz="2000" dirty="0">
                <a:latin typeface="Arial" panose="020B0604020202020204" pitchFamily="34" charset="0"/>
                <a:ea typeface="Calibri" panose="020F0502020204030204" pitchFamily="34" charset="0"/>
                <a:cs typeface="Arial" panose="020B0604020202020204" pitchFamily="34" charset="0"/>
              </a:rPr>
              <a:t>Nel dettaglio, le misure individuali mirano tanto a porre fine alla violazione della Convenzione constatata dalla Corte E.D.U., quanto ad assicurare al ricorrente la </a:t>
            </a:r>
            <a:r>
              <a:rPr lang="it-IT" sz="2000" i="1" dirty="0" err="1">
                <a:latin typeface="Arial" panose="020B0604020202020204" pitchFamily="34" charset="0"/>
                <a:ea typeface="Calibri" panose="020F0502020204030204" pitchFamily="34" charset="0"/>
                <a:cs typeface="Arial" panose="020B0604020202020204" pitchFamily="34" charset="0"/>
              </a:rPr>
              <a:t>restitutio</a:t>
            </a:r>
            <a:r>
              <a:rPr lang="it-IT" sz="2000" i="1" dirty="0">
                <a:latin typeface="Arial" panose="020B0604020202020204" pitchFamily="34" charset="0"/>
                <a:ea typeface="Calibri" panose="020F0502020204030204" pitchFamily="34" charset="0"/>
                <a:cs typeface="Arial" panose="020B0604020202020204" pitchFamily="34" charset="0"/>
              </a:rPr>
              <a:t> in </a:t>
            </a:r>
            <a:r>
              <a:rPr lang="it-IT" sz="2000" i="1" dirty="0" err="1">
                <a:latin typeface="Arial" panose="020B0604020202020204" pitchFamily="34" charset="0"/>
                <a:ea typeface="Calibri" panose="020F0502020204030204" pitchFamily="34" charset="0"/>
                <a:cs typeface="Arial" panose="020B0604020202020204" pitchFamily="34" charset="0"/>
              </a:rPr>
              <a:t>integrum</a:t>
            </a:r>
            <a:r>
              <a:rPr lang="it-IT" sz="2000" dirty="0">
                <a:latin typeface="Arial" panose="020B0604020202020204" pitchFamily="34" charset="0"/>
                <a:ea typeface="Calibri" panose="020F0502020204030204" pitchFamily="34" charset="0"/>
                <a:cs typeface="Arial" panose="020B0604020202020204" pitchFamily="34" charset="0"/>
              </a:rPr>
              <a:t> - attraverso l’eliminazione delle conseguenze di tale violazione. </a:t>
            </a:r>
            <a:endParaRPr lang="it-IT" sz="2000" dirty="0" smtClean="0">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it-IT" sz="2000" dirty="0">
                <a:latin typeface="Arial" panose="020B0604020202020204" pitchFamily="34" charset="0"/>
                <a:ea typeface="Calibri" panose="020F0502020204030204" pitchFamily="34" charset="0"/>
                <a:cs typeface="Arial" panose="020B0604020202020204" pitchFamily="34" charset="0"/>
              </a:rPr>
              <a:t>Le misure generali mirano perciò ad evitare che violazioni simili a quelle riscontrate nella sentenza in esecuzione possano reiterarsi, fornendo una soluzione al problema generale.</a:t>
            </a:r>
          </a:p>
          <a:p>
            <a:pPr algn="just">
              <a:lnSpc>
                <a:spcPct val="107000"/>
              </a:lnSpc>
              <a:spcAft>
                <a:spcPts val="800"/>
              </a:spcAft>
            </a:pPr>
            <a:endParaRPr lang="it-IT" sz="1800" dirty="0">
              <a:latin typeface="Calibri" panose="020F0502020204030204" pitchFamily="34" charset="0"/>
              <a:ea typeface="Calibri" panose="020F0502020204030204" pitchFamily="34" charset="0"/>
              <a:cs typeface="Times New Roman" panose="02020603050405020304" pitchFamily="18" charset="0"/>
            </a:endParaRPr>
          </a:p>
          <a:p>
            <a:endParaRPr lang="it-IT" dirty="0"/>
          </a:p>
        </p:txBody>
      </p:sp>
    </p:spTree>
    <p:extLst>
      <p:ext uri="{BB962C8B-B14F-4D97-AF65-F5344CB8AC3E}">
        <p14:creationId xmlns:p14="http://schemas.microsoft.com/office/powerpoint/2010/main" val="42249348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4212" y="685800"/>
            <a:ext cx="8001000" cy="1186544"/>
          </a:xfrm>
        </p:spPr>
        <p:txBody>
          <a:bodyPr/>
          <a:lstStyle/>
          <a:p>
            <a:r>
              <a:rPr lang="it-IT" dirty="0" smtClean="0"/>
              <a:t>Le sentenze Pilota</a:t>
            </a:r>
            <a:endParaRPr lang="it-IT" dirty="0"/>
          </a:p>
        </p:txBody>
      </p:sp>
      <p:sp>
        <p:nvSpPr>
          <p:cNvPr id="3" name="Sottotitolo 2"/>
          <p:cNvSpPr>
            <a:spLocks noGrp="1"/>
          </p:cNvSpPr>
          <p:nvPr>
            <p:ph type="subTitle" idx="1"/>
          </p:nvPr>
        </p:nvSpPr>
        <p:spPr>
          <a:xfrm>
            <a:off x="684211" y="1872345"/>
            <a:ext cx="10758851" cy="3918856"/>
          </a:xfrm>
        </p:spPr>
        <p:txBody>
          <a:bodyPr>
            <a:normAutofit fontScale="92500"/>
          </a:bodyPr>
          <a:lstStyle/>
          <a:p>
            <a:pPr algn="just"/>
            <a:r>
              <a:rPr lang="it-IT" sz="2400" dirty="0" smtClean="0">
                <a:latin typeface="Trebuchet MS" panose="020B0603020202020204" pitchFamily="34" charset="0"/>
                <a:ea typeface="Calibri" panose="020F0502020204030204" pitchFamily="34" charset="0"/>
                <a:cs typeface="Times New Roman" panose="02020603050405020304" pitchFamily="18" charset="0"/>
              </a:rPr>
              <a:t>Traggono </a:t>
            </a:r>
            <a:r>
              <a:rPr lang="it-IT" sz="2400" dirty="0">
                <a:latin typeface="Trebuchet MS" panose="020B0603020202020204" pitchFamily="34" charset="0"/>
                <a:ea typeface="Calibri" panose="020F0502020204030204" pitchFamily="34" charset="0"/>
                <a:cs typeface="Times New Roman" panose="02020603050405020304" pitchFamily="18" charset="0"/>
              </a:rPr>
              <a:t>origine dalla circostanza che spesso vengono presentati alla Corte numerosi ricorsi relativi alla stessa situazione giuridica interna all'ordinamento dello Stato convenuto. Normalmente questi ricorsi scaturiscono da un contesto interno di carattere generale (in quanto coinvolgente una pluralità di persone) in contrasto con la CEDU, </a:t>
            </a:r>
            <a:r>
              <a:rPr lang="it-IT" sz="2400" dirty="0" smtClean="0">
                <a:latin typeface="Trebuchet MS" panose="020B0603020202020204" pitchFamily="34" charset="0"/>
                <a:ea typeface="Calibri" panose="020F0502020204030204" pitchFamily="34" charset="0"/>
                <a:cs typeface="Times New Roman" panose="02020603050405020304" pitchFamily="18" charset="0"/>
              </a:rPr>
              <a:t>mettendo </a:t>
            </a:r>
            <a:r>
              <a:rPr lang="it-IT" sz="2400" dirty="0">
                <a:latin typeface="Trebuchet MS" panose="020B0603020202020204" pitchFamily="34" charset="0"/>
                <a:ea typeface="Calibri" panose="020F0502020204030204" pitchFamily="34" charset="0"/>
                <a:cs typeface="Times New Roman" panose="02020603050405020304" pitchFamily="18" charset="0"/>
              </a:rPr>
              <a:t>in evidenza un problema di carattere strutturale nell'ordinamento dello Stato convenuto. In queste sentenze la Corte non si limita a individuare il problema che il caso presenta, ma si spinge sino a indicare le misure più idonee per risolverlo. Se lo Stato responsabile della violazione strutturale accertata dalla sentenza pilota adotta le misure generali necessarie, la Corte procede alla cancellazione dal ruolo degli altri ricorsi relativi alla medesima questione; in caso contrario, essa ne riprende l'esame. </a:t>
            </a:r>
            <a:endParaRPr lang="it-IT" dirty="0"/>
          </a:p>
        </p:txBody>
      </p:sp>
    </p:spTree>
    <p:extLst>
      <p:ext uri="{BB962C8B-B14F-4D97-AF65-F5344CB8AC3E}">
        <p14:creationId xmlns:p14="http://schemas.microsoft.com/office/powerpoint/2010/main" val="3041395996"/>
      </p:ext>
    </p:extLst>
  </p:cSld>
  <p:clrMapOvr>
    <a:masterClrMapping/>
  </p:clrMapOvr>
</p:sld>
</file>

<file path=ppt/theme/theme1.xml><?xml version="1.0" encoding="utf-8"?>
<a:theme xmlns:a="http://schemas.openxmlformats.org/drawingml/2006/main" name="Sezion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128</TotalTime>
  <Words>2715</Words>
  <Application>Microsoft Office PowerPoint</Application>
  <PresentationFormat>Widescreen</PresentationFormat>
  <Paragraphs>76</Paragraphs>
  <Slides>21</Slides>
  <Notes>0</Notes>
  <HiddenSlides>0</HiddenSlides>
  <MMClips>0</MMClips>
  <ScaleCrop>false</ScaleCrop>
  <HeadingPairs>
    <vt:vector size="6" baseType="variant">
      <vt:variant>
        <vt:lpstr>Caratteri utilizzati</vt:lpstr>
      </vt:variant>
      <vt:variant>
        <vt:i4>9</vt:i4>
      </vt:variant>
      <vt:variant>
        <vt:lpstr>Tema</vt:lpstr>
      </vt:variant>
      <vt:variant>
        <vt:i4>1</vt:i4>
      </vt:variant>
      <vt:variant>
        <vt:lpstr>Titoli diapositive</vt:lpstr>
      </vt:variant>
      <vt:variant>
        <vt:i4>21</vt:i4>
      </vt:variant>
    </vt:vector>
  </HeadingPairs>
  <TitlesOfParts>
    <vt:vector size="31" baseType="lpstr">
      <vt:lpstr>Algerian</vt:lpstr>
      <vt:lpstr>Arial</vt:lpstr>
      <vt:lpstr>Bahnschrift SemiBold Condensed</vt:lpstr>
      <vt:lpstr>Calibri</vt:lpstr>
      <vt:lpstr>Century Gothic</vt:lpstr>
      <vt:lpstr>Times New Roman</vt:lpstr>
      <vt:lpstr>Titillium Web</vt:lpstr>
      <vt:lpstr>Trebuchet MS</vt:lpstr>
      <vt:lpstr>Wingdings 3</vt:lpstr>
      <vt:lpstr>Sezione</vt:lpstr>
      <vt:lpstr> Profili rilevanti di diritto dell’Unione europea e della C.E.D.U.  </vt:lpstr>
      <vt:lpstr>Le Alte Parti contraenti si impegnano a conformarsi alle sentenze definitive della Corte sulle controversie nelle quali sono parti. </vt:lpstr>
      <vt:lpstr>Le Decisioni della Corte EDU</vt:lpstr>
      <vt:lpstr>Le sentenze Definitive Dalle quali discende l’obbligo di conformarsi degli Stati</vt:lpstr>
      <vt:lpstr>Il controllo sulla esecuzione della decisione della Corte</vt:lpstr>
      <vt:lpstr>Il principio Di sussidiarietà che governa la fase di esecuzione</vt:lpstr>
      <vt:lpstr>La collaborazione Del Comitato dei Ministri e della Corte nella fase di esecuzione</vt:lpstr>
      <vt:lpstr>I tipologia di misure</vt:lpstr>
      <vt:lpstr>Le sentenze Pilota</vt:lpstr>
      <vt:lpstr>Il regolamento amichevole ed il controllo del Comitato</vt:lpstr>
      <vt:lpstr>Il meccanismo di recepimento interno al nostro ordinamento</vt:lpstr>
      <vt:lpstr>L’azione di rivalsa</vt:lpstr>
      <vt:lpstr>Il rimedio dell’ottemperanza per dare esecuzione alle sentenze della Corte EDU pronunciate nei confronti del nostro stato</vt:lpstr>
      <vt:lpstr>Giudice di primo e secondo grado sulla stessa linea del NO</vt:lpstr>
      <vt:lpstr>La parola della Corte Costituzionale</vt:lpstr>
      <vt:lpstr>Gli argomenti  a contrario</vt:lpstr>
      <vt:lpstr>La questione della revocabilità della sentenza in contrasto con sentenza definitiva Cedu</vt:lpstr>
      <vt:lpstr>La questione di legittimità costituzionale sollevata dall’Adunanza Plenaria</vt:lpstr>
      <vt:lpstr>I rilievi della Corte sulLa riapertura del  processo non penale</vt:lpstr>
      <vt:lpstr>La questione dell’applicabilità della Nuova ipotesi di revocazione di cui all’articolo 391 quater c.p.c. al processo amministrativo </vt:lpstr>
      <vt:lpstr>L’apertura alla revocazione delle sentenze del G.A. per contrasto con la CedU: Consiglio di Stato, sez. VII, 19 novembre 2024, n. 9308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Profili rilevanti di diritto dell’Unione europea e della C.E.D.U.</dc:title>
  <dc:creator>GALLO Monica</dc:creator>
  <cp:lastModifiedBy>TRICARICO Rita</cp:lastModifiedBy>
  <cp:revision>16</cp:revision>
  <dcterms:created xsi:type="dcterms:W3CDTF">2025-01-08T17:02:48Z</dcterms:created>
  <dcterms:modified xsi:type="dcterms:W3CDTF">2025-01-10T07:53:12Z</dcterms:modified>
</cp:coreProperties>
</file>