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4" r:id="rId1"/>
  </p:sldMasterIdLst>
  <p:sldIdLst>
    <p:sldId id="256" r:id="rId2"/>
    <p:sldId id="262" r:id="rId3"/>
    <p:sldId id="269" r:id="rId4"/>
    <p:sldId id="257" r:id="rId5"/>
    <p:sldId id="258" r:id="rId6"/>
    <p:sldId id="259" r:id="rId7"/>
    <p:sldId id="260" r:id="rId8"/>
    <p:sldId id="261" r:id="rId9"/>
    <p:sldId id="263" r:id="rId10"/>
    <p:sldId id="264" r:id="rId11"/>
    <p:sldId id="265" r:id="rId12"/>
    <p:sldId id="266"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58" autoAdjust="0"/>
    <p:restoredTop sz="94660"/>
  </p:normalViewPr>
  <p:slideViewPr>
    <p:cSldViewPr snapToGrid="0">
      <p:cViewPr>
        <p:scale>
          <a:sx n="138" d="100"/>
          <a:sy n="138" d="100"/>
        </p:scale>
        <p:origin x="-464" y="-4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a:t>Fare clic per modificare lo stile del titolo</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6/24/25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3201186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4AAD347D-5ACD-4C99-B74B-A9C85AD731AF}" type="datetimeFigureOut">
              <a:rPr lang="en-US" smtClean="0"/>
              <a:t>6/24/25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19922782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4AAD347D-5ACD-4C99-B74B-A9C85AD731AF}" type="datetimeFigureOut">
              <a:rPr lang="en-US" smtClean="0"/>
              <a:t>6/24/25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331292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4509A250-FF31-4206-8172-F9D3106AACB1}" type="datetimeFigureOut">
              <a:rPr lang="en-US" smtClean="0"/>
              <a:t>6/24/25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2538774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4AAD347D-5ACD-4C99-B74B-A9C85AD731AF}" type="datetimeFigureOut">
              <a:rPr lang="en-US" smtClean="0"/>
              <a:t>6/24/25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9387939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4AAD347D-5ACD-4C99-B74B-A9C85AD731AF}" type="datetimeFigureOut">
              <a:rPr lang="en-US" smtClean="0"/>
              <a:t>6/24/25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3557346210"/>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6/24/25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065932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6/24/25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276946767"/>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6/24/25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138314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9796027F-7875-4030-9381-8BD8C4F21935}" type="datetimeFigureOut">
              <a:rPr lang="en-US" smtClean="0"/>
              <a:t>6/24/25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22020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smtClean="0"/>
              <a:t>6/24/25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904416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smtClean="0"/>
              <a:t>6/24/25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924343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4509A250-FF31-4206-8172-F9D3106AACB1}" type="datetimeFigureOut">
              <a:rPr lang="en-US" smtClean="0"/>
              <a:t>6/24/25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717238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09A250-FF31-4206-8172-F9D3106AACB1}" type="datetimeFigureOut">
              <a:rPr lang="en-US" smtClean="0"/>
              <a:t>6/24/25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4138016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4509A250-FF31-4206-8172-F9D3106AACB1}" type="datetimeFigureOut">
              <a:rPr lang="en-US" smtClean="0"/>
              <a:t>6/24/25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3368300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‹N›</a:t>
            </a:fld>
            <a:endParaRPr lang="en-US" dirty="0"/>
          </a:p>
        </p:txBody>
      </p:sp>
      <p:sp>
        <p:nvSpPr>
          <p:cNvPr id="5" name="Date Placeholder 4"/>
          <p:cNvSpPr>
            <a:spLocks noGrp="1"/>
          </p:cNvSpPr>
          <p:nvPr>
            <p:ph type="dt" sz="half" idx="10"/>
          </p:nvPr>
        </p:nvSpPr>
        <p:spPr/>
        <p:txBody>
          <a:bodyPr/>
          <a:lstStyle/>
          <a:p>
            <a:fld id="{4509A250-FF31-4206-8172-F9D3106AACB1}" type="datetimeFigureOut">
              <a:rPr lang="en-US" smtClean="0"/>
              <a:t>6/24/25</a:t>
            </a:fld>
            <a:endParaRPr lang="en-US" dirty="0"/>
          </a:p>
        </p:txBody>
      </p:sp>
    </p:spTree>
    <p:extLst>
      <p:ext uri="{BB962C8B-B14F-4D97-AF65-F5344CB8AC3E}">
        <p14:creationId xmlns:p14="http://schemas.microsoft.com/office/powerpoint/2010/main" val="1338215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AAD347D-5ACD-4C99-B74B-A9C85AD731AF}" type="datetimeFigureOut">
              <a:rPr lang="en-US" smtClean="0"/>
              <a:t>6/24/25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02111984F565}" type="slidenum">
              <a:rPr lang="en-US" smtClean="0"/>
              <a:t>‹N›</a:t>
            </a:fld>
            <a:endParaRPr lang="en-US" dirty="0"/>
          </a:p>
        </p:txBody>
      </p:sp>
    </p:spTree>
    <p:extLst>
      <p:ext uri="{BB962C8B-B14F-4D97-AF65-F5344CB8AC3E}">
        <p14:creationId xmlns:p14="http://schemas.microsoft.com/office/powerpoint/2010/main" val="3321811616"/>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 id="2147483737" r:id="rId13"/>
    <p:sldLayoutId id="2147483738" r:id="rId14"/>
    <p:sldLayoutId id="2147483739" r:id="rId15"/>
    <p:sldLayoutId id="2147483740"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pPr algn="ctr"/>
            <a:r>
              <a:rPr lang="it-IT" sz="4800" b="1" dirty="0"/>
              <a:t>Le fonti del diritto dell’immigrazione e il sistema comune di asilo</a:t>
            </a:r>
          </a:p>
        </p:txBody>
      </p:sp>
      <p:sp>
        <p:nvSpPr>
          <p:cNvPr id="3" name="Sottotitolo 2"/>
          <p:cNvSpPr>
            <a:spLocks noGrp="1"/>
          </p:cNvSpPr>
          <p:nvPr>
            <p:ph type="subTitle" idx="1"/>
          </p:nvPr>
        </p:nvSpPr>
        <p:spPr/>
        <p:txBody>
          <a:bodyPr>
            <a:normAutofit/>
          </a:bodyPr>
          <a:lstStyle/>
          <a:p>
            <a:pPr algn="ctr"/>
            <a:r>
              <a:rPr lang="it-IT" sz="1400" b="1" dirty="0"/>
              <a:t>Prof. Antonio Cassatella – Università di Trento</a:t>
            </a:r>
          </a:p>
          <a:p>
            <a:endParaRPr lang="it-IT" sz="1400" b="1" dirty="0"/>
          </a:p>
          <a:p>
            <a:pPr algn="ctr"/>
            <a:r>
              <a:rPr lang="it-IT" sz="1400" b="1" dirty="0"/>
              <a:t>Torino, 26-27 giugno 2025</a:t>
            </a:r>
          </a:p>
        </p:txBody>
      </p:sp>
    </p:spTree>
    <p:extLst>
      <p:ext uri="{BB962C8B-B14F-4D97-AF65-F5344CB8AC3E}">
        <p14:creationId xmlns:p14="http://schemas.microsoft.com/office/powerpoint/2010/main" val="26536998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(segue)</a:t>
            </a:r>
          </a:p>
        </p:txBody>
      </p:sp>
      <p:sp>
        <p:nvSpPr>
          <p:cNvPr id="3" name="Segnaposto contenuto 2"/>
          <p:cNvSpPr>
            <a:spLocks noGrp="1"/>
          </p:cNvSpPr>
          <p:nvPr>
            <p:ph idx="1"/>
          </p:nvPr>
        </p:nvSpPr>
        <p:spPr/>
        <p:txBody>
          <a:bodyPr>
            <a:normAutofit lnSpcReduction="10000"/>
          </a:bodyPr>
          <a:lstStyle/>
          <a:p>
            <a:r>
              <a:rPr lang="it-IT" dirty="0"/>
              <a:t>meccanismo di solidarietà (art. 56 reg. n. 2024/1351):</a:t>
            </a:r>
          </a:p>
          <a:p>
            <a:pPr marL="800100" lvl="1" indent="-342900">
              <a:buFont typeface="+mj-lt"/>
              <a:buAutoNum type="alphaLcPeriod"/>
            </a:pPr>
            <a:r>
              <a:rPr lang="it-IT" b="1" dirty="0"/>
              <a:t>ricollocazione</a:t>
            </a:r>
            <a:r>
              <a:rPr lang="it-IT" dirty="0"/>
              <a:t> degli stranieri (artt. 67 e 68 reg. n. 2024/1351);</a:t>
            </a:r>
          </a:p>
          <a:p>
            <a:pPr marL="1200150" lvl="2" indent="-342900">
              <a:buFont typeface="Wingdings" panose="05000000000000000000" pitchFamily="2" charset="2"/>
              <a:buChar char="ü"/>
            </a:pPr>
            <a:r>
              <a:rPr lang="it-IT" dirty="0"/>
              <a:t>procedimento di individuazione di un differente Stato membro competente ad accordare la protezione internazionale, assistito dall’Agenzia per l’asilo;</a:t>
            </a:r>
          </a:p>
          <a:p>
            <a:pPr marL="1200150" lvl="2" indent="-342900">
              <a:buFont typeface="Wingdings" panose="05000000000000000000" pitchFamily="2" charset="2"/>
              <a:buChar char="ü"/>
            </a:pPr>
            <a:r>
              <a:rPr lang="it-IT" dirty="0"/>
              <a:t>si tiene conto di «legami significativi», di ordine familiare o culturale, con lo Stato indicato;</a:t>
            </a:r>
          </a:p>
          <a:p>
            <a:pPr marL="1200150" lvl="2" indent="-342900">
              <a:buFont typeface="Wingdings" panose="05000000000000000000" pitchFamily="2" charset="2"/>
              <a:buChar char="ü"/>
            </a:pPr>
            <a:r>
              <a:rPr lang="it-IT" dirty="0"/>
              <a:t>diversamente si procede a una equa ripartizione;</a:t>
            </a:r>
          </a:p>
          <a:p>
            <a:pPr marL="1200150" lvl="2" indent="-342900">
              <a:buFont typeface="Wingdings" panose="05000000000000000000" pitchFamily="2" charset="2"/>
              <a:buChar char="ü"/>
            </a:pPr>
            <a:r>
              <a:rPr lang="it-IT" dirty="0"/>
              <a:t>gli Stati dove sono ricollocati gli stranieri possono rifiutare la richiesta solo nel caso in cui sussistano «minacce per la sicurezza interna»: la ricollocazione «non ha luogo» (art. 67, comma 9, reg. 2024/1351);</a:t>
            </a:r>
          </a:p>
          <a:p>
            <a:pPr marL="800100" lvl="1" indent="-342900">
              <a:buFont typeface="+mj-lt"/>
              <a:buAutoNum type="alphaLcPeriod"/>
            </a:pPr>
            <a:r>
              <a:rPr lang="it-IT" b="1" dirty="0"/>
              <a:t>contributi finanziari </a:t>
            </a:r>
            <a:r>
              <a:rPr lang="it-IT" dirty="0"/>
              <a:t>dagli Stati agli Stati, per iniziative variamente connesse alla gestione dei flussi migratori, anche mediante accordi con Stati terzi;</a:t>
            </a:r>
          </a:p>
          <a:p>
            <a:pPr marL="800100" lvl="1" indent="-342900">
              <a:buFont typeface="+mj-lt"/>
              <a:buAutoNum type="alphaLcPeriod"/>
            </a:pPr>
            <a:r>
              <a:rPr lang="it-IT" b="1" dirty="0"/>
              <a:t>misure di solidarietà alternative</a:t>
            </a:r>
            <a:r>
              <a:rPr lang="it-IT" dirty="0"/>
              <a:t>, basate sul sostegno operativo (sviluppo di capacità, servizi, formazione del personale </a:t>
            </a:r>
            <a:r>
              <a:rPr lang="it-IT" dirty="0" err="1"/>
              <a:t>etc</a:t>
            </a:r>
            <a:r>
              <a:rPr lang="it-IT" dirty="0"/>
              <a:t>).</a:t>
            </a:r>
          </a:p>
        </p:txBody>
      </p:sp>
    </p:spTree>
    <p:extLst>
      <p:ext uri="{BB962C8B-B14F-4D97-AF65-F5344CB8AC3E}">
        <p14:creationId xmlns:p14="http://schemas.microsoft.com/office/powerpoint/2010/main" val="11423454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Il «momento amministrativo» della procedura</a:t>
            </a:r>
          </a:p>
        </p:txBody>
      </p:sp>
      <p:sp>
        <p:nvSpPr>
          <p:cNvPr id="3" name="Segnaposto contenuto 2"/>
          <p:cNvSpPr>
            <a:spLocks noGrp="1"/>
          </p:cNvSpPr>
          <p:nvPr>
            <p:ph idx="1"/>
          </p:nvPr>
        </p:nvSpPr>
        <p:spPr/>
        <p:txBody>
          <a:bodyPr>
            <a:normAutofit lnSpcReduction="10000"/>
          </a:bodyPr>
          <a:lstStyle/>
          <a:p>
            <a:r>
              <a:rPr lang="it-IT" dirty="0"/>
              <a:t>quali sono le «garanzie» spettanti allo straniero che chieda il riconoscimento del diritto di asilo? Rinvii «esterni»:</a:t>
            </a:r>
          </a:p>
          <a:p>
            <a:pPr algn="just">
              <a:buFont typeface="Arial" panose="020B0604020202020204" pitchFamily="34" charset="0"/>
              <a:buChar char="•"/>
            </a:pPr>
            <a:r>
              <a:rPr lang="it-IT" i="1" dirty="0"/>
              <a:t>per quanto riguarda il trattamento delle persone che rientrano nell’ambito di applicazione del presente regolamento, gli Stati membri sono vincolati dagli obblighi che a essi derivano dagli </a:t>
            </a:r>
            <a:r>
              <a:rPr lang="it-IT" b="1" i="1" dirty="0"/>
              <a:t>strumenti giuridici internazionali, compresa la pertinente giurisprudenza della Corte europea dei diritti dell’uomo</a:t>
            </a:r>
            <a:r>
              <a:rPr lang="it-IT" b="1" dirty="0"/>
              <a:t> </a:t>
            </a:r>
            <a:r>
              <a:rPr lang="it-IT" dirty="0"/>
              <a:t>(considerando n. 80 reg. 2024/1351)</a:t>
            </a:r>
          </a:p>
          <a:p>
            <a:pPr algn="just">
              <a:buFont typeface="Arial" panose="020B0604020202020204" pitchFamily="34" charset="0"/>
              <a:buChar char="•"/>
            </a:pPr>
            <a:r>
              <a:rPr lang="it-IT" i="1" dirty="0"/>
              <a:t>il regolamento i diritti fondamentali e osserva i principi garantiti dal diritto dell’Unione e internazionale, compresa la Carta di Nizza. In particolare, il presente regolamento intende assicurare il pieno rispetto del diritto d’asilo garantito dall’articolo 18 della Carta, nonché dei diritti riconosciuti ai sensi degli articoli 1, 4, 7, 24 e 47 della stessa. </a:t>
            </a:r>
            <a:r>
              <a:rPr lang="it-IT" b="1" i="1" dirty="0"/>
              <a:t>Gli Stati membri dovrebbero pertanto applicare di conseguenza il presente regolamento, nel pieno rispetto di tali diritti fondamentali</a:t>
            </a:r>
            <a:r>
              <a:rPr lang="it-IT" i="1" dirty="0"/>
              <a:t> </a:t>
            </a:r>
            <a:r>
              <a:rPr lang="it-IT" dirty="0"/>
              <a:t>(considerando n. 87 reg. 2024/1351);</a:t>
            </a:r>
          </a:p>
        </p:txBody>
      </p:sp>
    </p:spTree>
    <p:extLst>
      <p:ext uri="{BB962C8B-B14F-4D97-AF65-F5344CB8AC3E}">
        <p14:creationId xmlns:p14="http://schemas.microsoft.com/office/powerpoint/2010/main" val="11717016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(segue)</a:t>
            </a:r>
          </a:p>
        </p:txBody>
      </p:sp>
      <p:sp>
        <p:nvSpPr>
          <p:cNvPr id="3" name="Segnaposto contenuto 2"/>
          <p:cNvSpPr>
            <a:spLocks noGrp="1"/>
          </p:cNvSpPr>
          <p:nvPr>
            <p:ph idx="1"/>
          </p:nvPr>
        </p:nvSpPr>
        <p:spPr/>
        <p:txBody>
          <a:bodyPr>
            <a:normAutofit fontScale="92500"/>
          </a:bodyPr>
          <a:lstStyle/>
          <a:p>
            <a:r>
              <a:rPr lang="it-IT" dirty="0"/>
              <a:t>Particolari obblighi del richiedente:</a:t>
            </a:r>
          </a:p>
          <a:p>
            <a:pPr lvl="1" algn="just">
              <a:buFont typeface="Arial" panose="020B0604020202020204" pitchFamily="34" charset="0"/>
              <a:buChar char="•"/>
            </a:pPr>
            <a:r>
              <a:rPr lang="it-IT" b="1" dirty="0"/>
              <a:t>coopera pienamente</a:t>
            </a:r>
            <a:r>
              <a:rPr lang="it-IT" dirty="0"/>
              <a:t> con le autorità competenti degli Stati membri nella raccolta dei dati biometrici in conformità del regolamento 2024/1358 e tutti gli elementi e le informazioni di cui dispone ai fini della determinazione dello Stato membro competente, anche presentando i propri documenti di identità, se ne è in possesso (art. 17, comma 2 del reg. 2024/1351);</a:t>
            </a:r>
          </a:p>
          <a:p>
            <a:pPr lvl="1" algn="just">
              <a:buFont typeface="Arial" panose="020B0604020202020204" pitchFamily="34" charset="0"/>
              <a:buChar char="•"/>
            </a:pPr>
            <a:r>
              <a:rPr lang="it-IT" dirty="0"/>
              <a:t>deve </a:t>
            </a:r>
            <a:r>
              <a:rPr lang="it-IT" b="1" dirty="0"/>
              <a:t>essere presente </a:t>
            </a:r>
            <a:r>
              <a:rPr lang="it-IT" dirty="0"/>
              <a:t>nello Stato membro in attesa della determinazione dello Stato membro competente e, se del caso, dell’attuazione della procedura di trasferimento e nello Stato membro di ricollocazione, in attuazione della misura di solidarietà (art. 17, comma 4, del reg. 2024/1351);</a:t>
            </a:r>
          </a:p>
          <a:p>
            <a:pPr lvl="1" algn="just">
              <a:buFont typeface="Arial" panose="020B0604020202020204" pitchFamily="34" charset="0"/>
              <a:buChar char="•"/>
            </a:pPr>
            <a:r>
              <a:rPr lang="it-IT" dirty="0"/>
              <a:t>se non coopera </a:t>
            </a:r>
            <a:r>
              <a:rPr lang="it-IT" b="1" dirty="0"/>
              <a:t>non ha diritto di beneficiare delle condizioni di accoglienza</a:t>
            </a:r>
            <a:r>
              <a:rPr lang="it-IT" dirty="0"/>
              <a:t> previste dagli artt. 17-20 direttiva 2024/1346 in Stati diversi da quello in cui è presente;</a:t>
            </a:r>
          </a:p>
          <a:p>
            <a:pPr lvl="1" algn="just">
              <a:buFont typeface="Arial" panose="020B0604020202020204" pitchFamily="34" charset="0"/>
              <a:buChar char="•"/>
            </a:pPr>
            <a:r>
              <a:rPr lang="it-IT" dirty="0"/>
              <a:t>nell’applicare il presente articolo gli Stati membri </a:t>
            </a:r>
            <a:r>
              <a:rPr lang="it-IT" b="1" dirty="0"/>
              <a:t>tengono conto della situazione individuale del richiedente</a:t>
            </a:r>
            <a:r>
              <a:rPr lang="it-IT" dirty="0"/>
              <a:t>, compreso qualsiasi rischio effettivo di violazione dei diritti fondamentali nello Stato membro in cui il richiedente è tenuto ad essere presente. Le misure adottate dagli Stati membri </a:t>
            </a:r>
            <a:r>
              <a:rPr lang="it-IT" b="1" dirty="0"/>
              <a:t>sono proporzionate</a:t>
            </a:r>
            <a:r>
              <a:rPr lang="it-IT" dirty="0"/>
              <a:t> (art. 18 reg. 2024/1351);</a:t>
            </a:r>
          </a:p>
        </p:txBody>
      </p:sp>
    </p:spTree>
    <p:extLst>
      <p:ext uri="{BB962C8B-B14F-4D97-AF65-F5344CB8AC3E}">
        <p14:creationId xmlns:p14="http://schemas.microsoft.com/office/powerpoint/2010/main" val="42096521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(segue)</a:t>
            </a:r>
          </a:p>
        </p:txBody>
      </p:sp>
      <p:sp>
        <p:nvSpPr>
          <p:cNvPr id="3" name="Segnaposto contenuto 2"/>
          <p:cNvSpPr>
            <a:spLocks noGrp="1"/>
          </p:cNvSpPr>
          <p:nvPr>
            <p:ph idx="1"/>
          </p:nvPr>
        </p:nvSpPr>
        <p:spPr/>
        <p:txBody>
          <a:bodyPr>
            <a:normAutofit fontScale="62500" lnSpcReduction="20000"/>
          </a:bodyPr>
          <a:lstStyle/>
          <a:p>
            <a:r>
              <a:rPr lang="it-IT" dirty="0"/>
              <a:t>sono garantiti «diritti procedimentali» formulati in termini particolarmente analitici:</a:t>
            </a:r>
          </a:p>
          <a:p>
            <a:pPr marL="685800" lvl="1">
              <a:buFont typeface="Wingdings" panose="05000000000000000000" pitchFamily="2" charset="2"/>
              <a:buChar char="ü"/>
            </a:pPr>
            <a:r>
              <a:rPr lang="it-IT" sz="1800" dirty="0"/>
              <a:t>diritto all’</a:t>
            </a:r>
            <a:r>
              <a:rPr lang="it-IT" sz="1800" b="1" dirty="0"/>
              <a:t>informazione</a:t>
            </a:r>
            <a:r>
              <a:rPr lang="it-IT" sz="1800" dirty="0"/>
              <a:t> (art. 19 reg. 2024/1351);</a:t>
            </a:r>
          </a:p>
          <a:p>
            <a:pPr marL="685800" lvl="1">
              <a:buFont typeface="Wingdings" panose="05000000000000000000" pitchFamily="2" charset="2"/>
              <a:buChar char="ü"/>
            </a:pPr>
            <a:endParaRPr lang="it-IT" sz="1800" dirty="0"/>
          </a:p>
          <a:p>
            <a:pPr marL="685800" lvl="1">
              <a:buFont typeface="Wingdings" panose="05000000000000000000" pitchFamily="2" charset="2"/>
              <a:buChar char="ü"/>
            </a:pPr>
            <a:r>
              <a:rPr lang="it-IT" sz="1800" dirty="0"/>
              <a:t>diritto all’</a:t>
            </a:r>
            <a:r>
              <a:rPr lang="it-IT" sz="1800" b="1" dirty="0"/>
              <a:t>accessibilità alle informazioni </a:t>
            </a:r>
            <a:r>
              <a:rPr lang="it-IT" sz="1800" dirty="0"/>
              <a:t>(art. 20 reg. 2024/1351);</a:t>
            </a:r>
          </a:p>
          <a:p>
            <a:pPr marL="400050" lvl="1" indent="0">
              <a:buNone/>
            </a:pPr>
            <a:r>
              <a:rPr lang="it-IT" sz="1800" i="1" dirty="0"/>
              <a:t>sono fornite per iscritto in </a:t>
            </a:r>
            <a:r>
              <a:rPr lang="it-IT" sz="1800" b="1" i="1" dirty="0"/>
              <a:t>forma concisa, trasparente, intelligibile e facilmente accessibile</a:t>
            </a:r>
            <a:r>
              <a:rPr lang="it-IT" sz="1800" i="1" dirty="0"/>
              <a:t>, usando un linguaggio semplice e chiaro e in una lingua che il richiedente </a:t>
            </a:r>
            <a:r>
              <a:rPr lang="it-IT" sz="1800" b="1" i="1" dirty="0"/>
              <a:t>comprende o che ragionevolmente si suppone possa comprendere</a:t>
            </a:r>
            <a:endParaRPr lang="it-IT" sz="1800" b="1" dirty="0"/>
          </a:p>
          <a:p>
            <a:pPr marL="685800" lvl="1">
              <a:buFont typeface="Wingdings" panose="05000000000000000000" pitchFamily="2" charset="2"/>
              <a:buChar char="ü"/>
            </a:pPr>
            <a:endParaRPr lang="it-IT" sz="1800" dirty="0"/>
          </a:p>
          <a:p>
            <a:pPr marL="685800" lvl="1">
              <a:buFont typeface="Wingdings" panose="05000000000000000000" pitchFamily="2" charset="2"/>
              <a:buChar char="ü"/>
            </a:pPr>
            <a:r>
              <a:rPr lang="it-IT" sz="1800" dirty="0"/>
              <a:t>diritto all’</a:t>
            </a:r>
            <a:r>
              <a:rPr lang="it-IT" sz="1800" b="1" dirty="0"/>
              <a:t>orientamento legale </a:t>
            </a:r>
            <a:r>
              <a:rPr lang="it-IT" sz="1800" dirty="0"/>
              <a:t>(art. 21 reg. 2024/1351);</a:t>
            </a:r>
          </a:p>
          <a:p>
            <a:pPr marL="400050" lvl="1" indent="0" algn="just">
              <a:buNone/>
            </a:pPr>
            <a:r>
              <a:rPr lang="it-IT" sz="1800" i="1" dirty="0"/>
              <a:t>I richiedenti hanno il diritto di consultare in maniera effettiva un consulente legale o altro consulente, ammessi o autorizzati a norma del diritto nazionale, su questioni relative all’applicazione dei criteri o delle disposizioni procedurali in tutte le fasi della procedura di determinazione dello Stato membro competente prevista dal presente regolamento</a:t>
            </a:r>
            <a:r>
              <a:rPr lang="it-IT" sz="1800" dirty="0"/>
              <a:t>.</a:t>
            </a:r>
          </a:p>
          <a:p>
            <a:pPr lvl="1" indent="-342900">
              <a:buFont typeface="Wingdings" panose="05000000000000000000" pitchFamily="2" charset="2"/>
              <a:buChar char="ü"/>
            </a:pPr>
            <a:endParaRPr lang="it-IT" sz="1800" dirty="0"/>
          </a:p>
          <a:p>
            <a:pPr lvl="1" indent="-342900">
              <a:buFont typeface="Wingdings" panose="05000000000000000000" pitchFamily="2" charset="2"/>
              <a:buChar char="ü"/>
            </a:pPr>
            <a:r>
              <a:rPr lang="it-IT" sz="1800" dirty="0"/>
              <a:t>diritto al </a:t>
            </a:r>
            <a:r>
              <a:rPr lang="it-IT" sz="1800" b="1" dirty="0"/>
              <a:t>colloquio personale </a:t>
            </a:r>
            <a:r>
              <a:rPr lang="it-IT" sz="1800" dirty="0"/>
              <a:t>(art. 22 reg. 2024/1351);</a:t>
            </a:r>
          </a:p>
          <a:p>
            <a:pPr marL="400050" lvl="1" indent="0">
              <a:buNone/>
            </a:pPr>
            <a:r>
              <a:rPr lang="it-IT" sz="1800" i="1" dirty="0"/>
              <a:t>al fine di agevolare la procedura di determinazione dello Stato membro competente, le autorità competenti dello Stato membro che ha avviato la procedura di determinazione, </a:t>
            </a:r>
            <a:r>
              <a:rPr lang="it-IT" sz="1800" b="1" i="1" dirty="0"/>
              <a:t>effettuano un colloquio personale con il richiedente ai fini dell’applicazione della disciplina della presa in carico da parte di un altro Stato</a:t>
            </a:r>
            <a:r>
              <a:rPr lang="it-IT" sz="1800" i="1" dirty="0"/>
              <a:t>. Il colloquio consente inoltre al richiedente di comprendere correttamente le </a:t>
            </a:r>
            <a:r>
              <a:rPr lang="it-IT" sz="1800" b="1" i="1" dirty="0"/>
              <a:t>informazioni ricevute in conformità dell’articolo 19.</a:t>
            </a:r>
          </a:p>
          <a:p>
            <a:pPr marL="400050" lvl="1" indent="0">
              <a:buNone/>
            </a:pPr>
            <a:endParaRPr lang="it-IT" b="1" i="1" dirty="0"/>
          </a:p>
        </p:txBody>
      </p:sp>
    </p:spTree>
    <p:extLst>
      <p:ext uri="{BB962C8B-B14F-4D97-AF65-F5344CB8AC3E}">
        <p14:creationId xmlns:p14="http://schemas.microsoft.com/office/powerpoint/2010/main" val="204373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Premessa</a:t>
            </a:r>
          </a:p>
        </p:txBody>
      </p:sp>
      <p:sp>
        <p:nvSpPr>
          <p:cNvPr id="3" name="Segnaposto contenuto 2"/>
          <p:cNvSpPr>
            <a:spLocks noGrp="1"/>
          </p:cNvSpPr>
          <p:nvPr>
            <p:ph idx="1"/>
          </p:nvPr>
        </p:nvSpPr>
        <p:spPr/>
        <p:txBody>
          <a:bodyPr>
            <a:normAutofit fontScale="77500" lnSpcReduction="20000"/>
          </a:bodyPr>
          <a:lstStyle/>
          <a:p>
            <a:r>
              <a:rPr lang="it-IT" dirty="0"/>
              <a:t>Occorre contestualizzare la disciplina del c.d. diritto dell’immigrazione, sia a livello statale che </a:t>
            </a:r>
            <a:r>
              <a:rPr lang="it-IT" dirty="0" err="1"/>
              <a:t>unionale</a:t>
            </a:r>
            <a:r>
              <a:rPr lang="it-IT" dirty="0"/>
              <a:t>, tenendo conto che:</a:t>
            </a:r>
          </a:p>
          <a:p>
            <a:pPr lvl="1"/>
            <a:r>
              <a:rPr lang="it-IT" dirty="0"/>
              <a:t>si tratta di «dispositivi» di </a:t>
            </a:r>
            <a:r>
              <a:rPr lang="it-IT" b="1" dirty="0"/>
              <a:t>inclusione/esclusione</a:t>
            </a:r>
            <a:r>
              <a:rPr lang="it-IT" dirty="0"/>
              <a:t> di «terzi» dal territorio dei singoli Stati e dal territorio dell’UE;</a:t>
            </a:r>
          </a:p>
          <a:p>
            <a:pPr lvl="1"/>
            <a:r>
              <a:rPr lang="it-IT" dirty="0"/>
              <a:t>ogni dispositivo di inclusione/esclusione sottende una determinata concezione di:</a:t>
            </a:r>
          </a:p>
          <a:p>
            <a:pPr lvl="2">
              <a:buFont typeface="Arial" panose="020B0604020202020204" pitchFamily="34" charset="0"/>
              <a:buChar char="•"/>
            </a:pPr>
            <a:r>
              <a:rPr lang="it-IT" b="1" dirty="0"/>
              <a:t>sovranità territoriale</a:t>
            </a:r>
            <a:r>
              <a:rPr lang="it-IT" dirty="0"/>
              <a:t>…</a:t>
            </a:r>
          </a:p>
          <a:p>
            <a:pPr lvl="2">
              <a:buFont typeface="Arial" panose="020B0604020202020204" pitchFamily="34" charset="0"/>
              <a:buChar char="•"/>
            </a:pPr>
            <a:r>
              <a:rPr lang="it-IT" dirty="0"/>
              <a:t>… di </a:t>
            </a:r>
            <a:r>
              <a:rPr lang="it-IT" b="1" dirty="0"/>
              <a:t>territorialità della sovranità</a:t>
            </a:r>
            <a:r>
              <a:rPr lang="it-IT" dirty="0"/>
              <a:t>;</a:t>
            </a:r>
          </a:p>
          <a:p>
            <a:pPr lvl="2">
              <a:buFont typeface="Arial" panose="020B0604020202020204" pitchFamily="34" charset="0"/>
              <a:buChar char="•"/>
            </a:pPr>
            <a:r>
              <a:rPr lang="it-IT" dirty="0"/>
              <a:t>in forza di esse sono le istituzioni a esercitare </a:t>
            </a:r>
            <a:r>
              <a:rPr lang="it-IT" b="1" dirty="0"/>
              <a:t>poteri «sovrani»</a:t>
            </a:r>
            <a:r>
              <a:rPr lang="it-IT" dirty="0"/>
              <a:t> su un certo spazio a </a:t>
            </a:r>
            <a:r>
              <a:rPr lang="it-IT" b="1" dirty="0"/>
              <a:t>disporre della libertà</a:t>
            </a:r>
            <a:r>
              <a:rPr lang="it-IT" dirty="0"/>
              <a:t> degli individui a </a:t>
            </a:r>
            <a:r>
              <a:rPr lang="it-IT" b="1" dirty="0"/>
              <a:t>transitare o permanere</a:t>
            </a:r>
            <a:r>
              <a:rPr lang="it-IT" dirty="0"/>
              <a:t> su un dato territorio;</a:t>
            </a:r>
          </a:p>
          <a:p>
            <a:pPr lvl="2">
              <a:buFont typeface="Arial" panose="020B0604020202020204" pitchFamily="34" charset="0"/>
              <a:buChar char="•"/>
            </a:pPr>
            <a:r>
              <a:rPr lang="it-IT" dirty="0"/>
              <a:t>questi poteri sono essenzialmente </a:t>
            </a:r>
            <a:r>
              <a:rPr lang="it-IT" b="1" dirty="0"/>
              <a:t>«amministrativi»</a:t>
            </a:r>
            <a:r>
              <a:rPr lang="it-IT" dirty="0"/>
              <a:t>: spetta alle amministrazioni far funzionare i dispositivi esercitando un certo margine di «autorità» nei confronti della «libertà» altrui; e spetta ai </a:t>
            </a:r>
            <a:r>
              <a:rPr lang="it-IT" b="1" dirty="0"/>
              <a:t>giudici</a:t>
            </a:r>
            <a:r>
              <a:rPr lang="it-IT" dirty="0"/>
              <a:t> garantire le tutele corrispondenti;</a:t>
            </a:r>
          </a:p>
          <a:p>
            <a:pPr marL="400050" indent="-285750">
              <a:buFont typeface="Wingdings" pitchFamily="2" charset="2"/>
              <a:buChar char="v"/>
            </a:pPr>
            <a:r>
              <a:rPr lang="it-IT" dirty="0"/>
              <a:t>il giudice (</a:t>
            </a:r>
            <a:r>
              <a:rPr lang="it-IT" dirty="0" err="1"/>
              <a:t>g.o</a:t>
            </a:r>
            <a:r>
              <a:rPr lang="it-IT" dirty="0"/>
              <a:t>. e </a:t>
            </a:r>
            <a:r>
              <a:rPr lang="it-IT" dirty="0" err="1"/>
              <a:t>g.a</a:t>
            </a:r>
            <a:r>
              <a:rPr lang="it-IT" dirty="0"/>
              <a:t>.) si trova quindi a risolvere conflitti fra </a:t>
            </a:r>
            <a:r>
              <a:rPr lang="it-IT" b="1" dirty="0"/>
              <a:t>autorità e libertà</a:t>
            </a:r>
            <a:r>
              <a:rPr lang="it-IT" dirty="0"/>
              <a:t>:</a:t>
            </a:r>
          </a:p>
          <a:p>
            <a:pPr marL="800100" lvl="1">
              <a:buFont typeface="Wingdings" pitchFamily="2" charset="2"/>
              <a:buChar char="ü"/>
            </a:pPr>
            <a:r>
              <a:rPr lang="it-IT" dirty="0"/>
              <a:t>influenzati dal diritto </a:t>
            </a:r>
            <a:r>
              <a:rPr lang="it-IT" dirty="0" err="1"/>
              <a:t>unionale</a:t>
            </a:r>
            <a:r>
              <a:rPr lang="it-IT" dirty="0"/>
              <a:t> e dalle esigenze degli stessi Stati;</a:t>
            </a:r>
          </a:p>
          <a:p>
            <a:pPr marL="800100" lvl="1">
              <a:buFont typeface="Wingdings" pitchFamily="2" charset="2"/>
              <a:buChar char="ü"/>
            </a:pPr>
            <a:r>
              <a:rPr lang="it-IT" dirty="0"/>
              <a:t>attinenti a «pretese» dello straniero, che esercita o pretende di esercitare un «diritto assoluto» che il sistema di accoglienza tratta come diritto «condizionato» o come interesse legittimo;</a:t>
            </a:r>
          </a:p>
          <a:p>
            <a:pPr marL="800100" lvl="1">
              <a:buFont typeface="Wingdings" pitchFamily="2" charset="2"/>
              <a:buChar char="ü"/>
            </a:pPr>
            <a:r>
              <a:rPr lang="it-IT" dirty="0"/>
              <a:t>caratterizzati da significative ricadute sulla «qualità della vita» dello straniero;</a:t>
            </a:r>
          </a:p>
        </p:txBody>
      </p:sp>
    </p:spTree>
    <p:extLst>
      <p:ext uri="{BB962C8B-B14F-4D97-AF65-F5344CB8AC3E}">
        <p14:creationId xmlns:p14="http://schemas.microsoft.com/office/powerpoint/2010/main" val="1135019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391C3F-9F97-CCB4-343B-BEE5F0A96C7D}"/>
              </a:ext>
            </a:extLst>
          </p:cNvPr>
          <p:cNvSpPr>
            <a:spLocks noGrp="1"/>
          </p:cNvSpPr>
          <p:nvPr>
            <p:ph type="title"/>
          </p:nvPr>
        </p:nvSpPr>
        <p:spPr/>
        <p:txBody>
          <a:bodyPr/>
          <a:lstStyle/>
          <a:p>
            <a:r>
              <a:rPr lang="it-IT" b="1" dirty="0"/>
              <a:t>(segue)</a:t>
            </a:r>
          </a:p>
        </p:txBody>
      </p:sp>
      <p:sp>
        <p:nvSpPr>
          <p:cNvPr id="3" name="Segnaposto contenuto 2">
            <a:extLst>
              <a:ext uri="{FF2B5EF4-FFF2-40B4-BE49-F238E27FC236}">
                <a16:creationId xmlns:a16="http://schemas.microsoft.com/office/drawing/2014/main" id="{E0FFA64A-F821-CD01-7C2E-581AD0FFDCB5}"/>
              </a:ext>
            </a:extLst>
          </p:cNvPr>
          <p:cNvSpPr>
            <a:spLocks noGrp="1"/>
          </p:cNvSpPr>
          <p:nvPr>
            <p:ph idx="1"/>
          </p:nvPr>
        </p:nvSpPr>
        <p:spPr>
          <a:xfrm>
            <a:off x="677334" y="1270000"/>
            <a:ext cx="8596668" cy="4697471"/>
          </a:xfrm>
        </p:spPr>
        <p:txBody>
          <a:bodyPr>
            <a:normAutofit fontScale="92500" lnSpcReduction="10000"/>
          </a:bodyPr>
          <a:lstStyle/>
          <a:p>
            <a:r>
              <a:rPr lang="it-IT" dirty="0"/>
              <a:t>Una dimostrazione pratica, a partire da </a:t>
            </a:r>
            <a:r>
              <a:rPr lang="it-IT" b="1" dirty="0"/>
              <a:t>CGUE, 3.6.2025, C-460/23 K</a:t>
            </a:r>
            <a:r>
              <a:rPr lang="it-IT" dirty="0"/>
              <a:t>. </a:t>
            </a:r>
          </a:p>
          <a:p>
            <a:pPr>
              <a:buFont typeface="Arial" panose="020B0604020202020204" pitchFamily="34" charset="0"/>
              <a:buChar char="•"/>
            </a:pPr>
            <a:r>
              <a:rPr lang="it-IT" dirty="0"/>
              <a:t>caso: madre imputata di favoreggiamento all’ingresso illegale di cittadini di un Paese terzo (Afghanistan), per il solo fatto di essere giunta in Italia con la figlia e la nipote minorenni (art. 12 </a:t>
            </a:r>
            <a:r>
              <a:rPr lang="it-IT" dirty="0" err="1"/>
              <a:t>t.u.</a:t>
            </a:r>
            <a:r>
              <a:rPr lang="it-IT" dirty="0"/>
              <a:t> immigrazione);</a:t>
            </a:r>
          </a:p>
          <a:p>
            <a:pPr>
              <a:buFont typeface="Arial" panose="020B0604020202020204" pitchFamily="34" charset="0"/>
              <a:buChar char="•"/>
            </a:pPr>
            <a:r>
              <a:rPr lang="it-IT" dirty="0"/>
              <a:t>Rinvio pregiudiziale alla CGUE da parte del Tribunale di Bologna in ordine a corretta interpretazione disciplina interna, in rapporto ai principi di diritto europeo</a:t>
            </a:r>
          </a:p>
          <a:p>
            <a:pPr marL="0" indent="0" algn="just">
              <a:buNone/>
            </a:pPr>
            <a:endParaRPr lang="it-IT" i="1" u="none" strike="noStrike" dirty="0">
              <a:solidFill>
                <a:srgbClr val="000000"/>
              </a:solidFill>
              <a:effectLst/>
              <a:cs typeface="Calibri Light" panose="020F0302020204030204" pitchFamily="34" charset="0"/>
            </a:endParaRPr>
          </a:p>
          <a:p>
            <a:pPr marL="0" indent="0" algn="just">
              <a:buNone/>
            </a:pPr>
            <a:r>
              <a:rPr lang="it-IT" i="1" u="none" strike="noStrike" dirty="0">
                <a:solidFill>
                  <a:srgbClr val="000000"/>
                </a:solidFill>
                <a:effectLst/>
                <a:cs typeface="Calibri Light" panose="020F0302020204030204" pitchFamily="34" charset="0"/>
              </a:rPr>
              <a:t>Nella prospettiva degli articoli 7 e 24 della Carta, alla luce dei quali l'articolo 1, paragrafo 1, lettera a), della direttiva 2002/90 deve essere interpretato, </a:t>
            </a:r>
            <a:r>
              <a:rPr lang="it-IT" b="1" i="1" u="none" strike="noStrike" dirty="0">
                <a:solidFill>
                  <a:srgbClr val="000000"/>
                </a:solidFill>
                <a:effectLst/>
                <a:cs typeface="Calibri Light" panose="020F0302020204030204" pitchFamily="34" charset="0"/>
              </a:rPr>
              <a:t>la condotta di una persona che fa entrare illegalmente nel territorio di uno Stato membro minori cittadini di paesi terzi che l'accompagnano e di cui è effettivamente affidataria non può rientrare nei comportamenti illeciti di favoreggiamento dell'ingresso illegale</a:t>
            </a:r>
            <a:r>
              <a:rPr lang="it-IT" i="1" u="none" strike="noStrike" dirty="0">
                <a:solidFill>
                  <a:srgbClr val="000000"/>
                </a:solidFill>
                <a:effectLst/>
                <a:cs typeface="Calibri Light" panose="020F0302020204030204" pitchFamily="34" charset="0"/>
              </a:rPr>
              <a:t>, di cui a quest'ultima disposizione, anche qualora la persona in parola sia, ella stessa, entrata illegalmente in tale territorio. Un'interpretazione in senso contrario della disposizione in parola comporterebbe </a:t>
            </a:r>
            <a:r>
              <a:rPr lang="it-IT" b="1" i="1" u="none" strike="noStrike" dirty="0">
                <a:solidFill>
                  <a:srgbClr val="000000"/>
                </a:solidFill>
                <a:effectLst/>
                <a:cs typeface="Calibri Light" panose="020F0302020204030204" pitchFamily="34" charset="0"/>
              </a:rPr>
              <a:t>un'ingerenza particolarmente grave nel diritto al rispetto della vita familiare e dei diritti del minore</a:t>
            </a:r>
            <a:r>
              <a:rPr lang="it-IT" i="1" u="none" strike="noStrike" dirty="0">
                <a:solidFill>
                  <a:srgbClr val="000000"/>
                </a:solidFill>
                <a:effectLst/>
                <a:cs typeface="Calibri Light" panose="020F0302020204030204" pitchFamily="34" charset="0"/>
              </a:rPr>
              <a:t>, sanciti, rispettivamente, agli articoli 7 e 24 della Carta, al punto da pregiudicare </a:t>
            </a:r>
            <a:r>
              <a:rPr lang="it-IT" b="1" i="1" u="none" strike="noStrike" dirty="0">
                <a:solidFill>
                  <a:srgbClr val="000000"/>
                </a:solidFill>
                <a:effectLst/>
                <a:cs typeface="Calibri Light" panose="020F0302020204030204" pitchFamily="34" charset="0"/>
              </a:rPr>
              <a:t>il contenuto essenziale di tali diritti fondamentali, ai sensi dell'articolo 52, paragrafo 1, della Carta</a:t>
            </a:r>
            <a:r>
              <a:rPr lang="it-IT" b="1" i="1" dirty="0">
                <a:solidFill>
                  <a:srgbClr val="000000"/>
                </a:solidFill>
                <a:cs typeface="Calibri Light" panose="020F0302020204030204" pitchFamily="34" charset="0"/>
              </a:rPr>
              <a:t> (punti 51-52-53)</a:t>
            </a:r>
            <a:endParaRPr lang="it-IT" i="1" u="none" strike="noStrike" dirty="0">
              <a:solidFill>
                <a:srgbClr val="000000"/>
              </a:solidFill>
              <a:effectLst/>
              <a:cs typeface="Calibri Light" panose="020F0302020204030204" pitchFamily="34" charset="0"/>
            </a:endParaRPr>
          </a:p>
          <a:p>
            <a:pPr marL="0" indent="0" algn="just">
              <a:buNone/>
            </a:pPr>
            <a:endParaRPr lang="it-IT" dirty="0"/>
          </a:p>
        </p:txBody>
      </p:sp>
    </p:spTree>
    <p:extLst>
      <p:ext uri="{BB962C8B-B14F-4D97-AF65-F5344CB8AC3E}">
        <p14:creationId xmlns:p14="http://schemas.microsoft.com/office/powerpoint/2010/main" val="3818070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b="1" dirty="0"/>
              <a:t>Storicizzare le politiche pubbliche in materia di gestione dei flussi migratori…</a:t>
            </a:r>
          </a:p>
        </p:txBody>
      </p:sp>
      <p:sp>
        <p:nvSpPr>
          <p:cNvPr id="3" name="Segnaposto contenuto 2"/>
          <p:cNvSpPr>
            <a:spLocks noGrp="1"/>
          </p:cNvSpPr>
          <p:nvPr>
            <p:ph idx="1"/>
          </p:nvPr>
        </p:nvSpPr>
        <p:spPr/>
        <p:txBody>
          <a:bodyPr>
            <a:normAutofit fontScale="77500" lnSpcReduction="20000"/>
          </a:bodyPr>
          <a:lstStyle/>
          <a:p>
            <a:r>
              <a:rPr lang="it-IT" dirty="0"/>
              <a:t>fonti di diritto internazionale: Convenzione europea diritti dell’Uomo (1950) </a:t>
            </a:r>
            <a:r>
              <a:rPr lang="it-IT" b="1" dirty="0"/>
              <a:t>Convenzione di Ginevra </a:t>
            </a:r>
            <a:r>
              <a:rPr lang="it-IT" dirty="0"/>
              <a:t>sui rifugiati e relativo protocollo (1951-1967);</a:t>
            </a:r>
          </a:p>
          <a:p>
            <a:r>
              <a:rPr lang="it-IT" dirty="0"/>
              <a:t>art. </a:t>
            </a:r>
            <a:r>
              <a:rPr lang="it-IT" b="1" dirty="0"/>
              <a:t>78 TFUE e art. 18 Carta di Nizza</a:t>
            </a:r>
            <a:r>
              <a:rPr lang="it-IT" dirty="0"/>
              <a:t>: riconoscimento del diritto di asilo con rinvio alla Convenzione di Ginevra e base delle politiche attuali (v. principio di non respingimento);</a:t>
            </a:r>
          </a:p>
          <a:p>
            <a:r>
              <a:rPr lang="it-IT" dirty="0"/>
              <a:t>possiamo individuare quattro diverse </a:t>
            </a:r>
            <a:r>
              <a:rPr lang="it-IT" b="1" dirty="0"/>
              <a:t>fasi</a:t>
            </a:r>
            <a:r>
              <a:rPr lang="it-IT" dirty="0"/>
              <a:t> delle politiche europee in materia migratoria:</a:t>
            </a:r>
            <a:endParaRPr lang="it-IT" b="1" u="sng" dirty="0"/>
          </a:p>
          <a:p>
            <a:pPr lvl="1">
              <a:buFont typeface="Wingdings" panose="05000000000000000000" pitchFamily="2" charset="2"/>
              <a:buChar char="q"/>
            </a:pPr>
            <a:r>
              <a:rPr lang="it-IT" b="1" u="sng" dirty="0"/>
              <a:t>1985-1999</a:t>
            </a:r>
            <a:r>
              <a:rPr lang="it-IT" dirty="0"/>
              <a:t>: cooperazione intergovernativa mediante accordi (Schengen, 1985; Dublino, 1990): il «sistema Schengen» favoriva la circolazione interna; quello «Dublino» limitava l’accesso dall’esterno… [</a:t>
            </a:r>
            <a:r>
              <a:rPr lang="it-IT" cap="small" dirty="0"/>
              <a:t>Paoli; </a:t>
            </a:r>
            <a:r>
              <a:rPr lang="it-IT" cap="small" dirty="0" err="1"/>
              <a:t>Sciurba</a:t>
            </a:r>
            <a:r>
              <a:rPr lang="it-IT" dirty="0"/>
              <a:t>]</a:t>
            </a:r>
          </a:p>
          <a:p>
            <a:pPr lvl="1">
              <a:buFont typeface="Wingdings" panose="05000000000000000000" pitchFamily="2" charset="2"/>
              <a:buChar char="q"/>
            </a:pPr>
            <a:r>
              <a:rPr lang="it-IT" b="1" u="sng" dirty="0"/>
              <a:t>1999-2009</a:t>
            </a:r>
            <a:r>
              <a:rPr lang="it-IT" dirty="0"/>
              <a:t>: dal Trattato di Amsterdam al Trattato di Lisbona:</a:t>
            </a:r>
          </a:p>
          <a:p>
            <a:pPr marL="1200150" lvl="2" indent="-342900">
              <a:buFont typeface="+mj-lt"/>
              <a:buAutoNum type="alphaLcPeriod"/>
            </a:pPr>
            <a:r>
              <a:rPr lang="it-IT" dirty="0"/>
              <a:t>i sistemi «Schengen» e «Dublino» vengono incorporati nel diritto </a:t>
            </a:r>
            <a:r>
              <a:rPr lang="it-IT" dirty="0" err="1"/>
              <a:t>unionale</a:t>
            </a:r>
            <a:r>
              <a:rPr lang="it-IT" dirty="0"/>
              <a:t>;</a:t>
            </a:r>
          </a:p>
          <a:p>
            <a:pPr marL="1200150" lvl="2" indent="-342900">
              <a:buFont typeface="+mj-lt"/>
              <a:buAutoNum type="alphaLcPeriod"/>
            </a:pPr>
            <a:r>
              <a:rPr lang="it-IT" dirty="0"/>
              <a:t>rafforzamento delle politiche </a:t>
            </a:r>
            <a:r>
              <a:rPr lang="it-IT" dirty="0" err="1"/>
              <a:t>unionali</a:t>
            </a:r>
            <a:r>
              <a:rPr lang="it-IT" dirty="0"/>
              <a:t> mediante regolamenti e direttive di prima armonizzazione;</a:t>
            </a:r>
          </a:p>
          <a:p>
            <a:pPr marL="1200150" lvl="2" indent="-342900">
              <a:buFont typeface="+mj-lt"/>
              <a:buAutoNum type="alphaLcPeriod"/>
            </a:pPr>
            <a:r>
              <a:rPr lang="fr-FR" b="1" dirty="0"/>
              <a:t>reg. CE n. 343/2003 </a:t>
            </a:r>
            <a:r>
              <a:rPr lang="fr-FR" dirty="0"/>
              <a:t>(</a:t>
            </a:r>
            <a:r>
              <a:rPr lang="fr-FR" dirty="0" err="1"/>
              <a:t>c.d</a:t>
            </a:r>
            <a:r>
              <a:rPr lang="fr-FR" dirty="0"/>
              <a:t>. </a:t>
            </a:r>
            <a:r>
              <a:rPr lang="fr-FR" dirty="0" err="1"/>
              <a:t>Dublino</a:t>
            </a:r>
            <a:r>
              <a:rPr lang="fr-FR" dirty="0"/>
              <a:t> II):</a:t>
            </a:r>
            <a:r>
              <a:rPr lang="it-IT" dirty="0"/>
              <a:t> criteri e i meccanismi di determinazione dello Stato membro competente per l’esame di una domanda di asilo presentata in uno degli Stati membri da un cittadino di un paese terzo; </a:t>
            </a:r>
            <a:r>
              <a:rPr lang="it-IT" b="1" dirty="0"/>
              <a:t>reg. CE n. 2007/2004 </a:t>
            </a:r>
            <a:r>
              <a:rPr lang="it-IT" dirty="0"/>
              <a:t>(istituzione </a:t>
            </a:r>
            <a:r>
              <a:rPr lang="it-IT" dirty="0" err="1"/>
              <a:t>Frontex</a:t>
            </a:r>
            <a:r>
              <a:rPr lang="it-IT" dirty="0"/>
              <a:t>)</a:t>
            </a:r>
          </a:p>
          <a:p>
            <a:pPr marL="1200150" lvl="2" indent="-342900">
              <a:buFont typeface="+mj-lt"/>
              <a:buAutoNum type="alphaLcPeriod"/>
            </a:pPr>
            <a:r>
              <a:rPr lang="it-IT" b="1" dirty="0"/>
              <a:t>dir. 2001/55/CE </a:t>
            </a:r>
            <a:r>
              <a:rPr lang="it-IT" dirty="0"/>
              <a:t>(c.d. sfollati); </a:t>
            </a:r>
            <a:r>
              <a:rPr lang="it-IT" b="1" dirty="0"/>
              <a:t>dir. 2003/9/CE </a:t>
            </a:r>
            <a:r>
              <a:rPr lang="it-IT" dirty="0"/>
              <a:t>(c.d. richiedenti asilo); dir. </a:t>
            </a:r>
            <a:r>
              <a:rPr lang="it-IT" b="1" dirty="0"/>
              <a:t>2003/86/CE</a:t>
            </a:r>
            <a:r>
              <a:rPr lang="it-IT" dirty="0"/>
              <a:t> (ricongiungimento familiare); </a:t>
            </a:r>
            <a:r>
              <a:rPr lang="it-IT" b="1" dirty="0"/>
              <a:t>dir. 2003/109/CE </a:t>
            </a:r>
            <a:r>
              <a:rPr lang="it-IT" dirty="0"/>
              <a:t>(c.d. soggiornanti lungo periodo);  </a:t>
            </a:r>
            <a:r>
              <a:rPr lang="it-IT" b="1" dirty="0"/>
              <a:t>dir. 2004/83/CE</a:t>
            </a:r>
            <a:r>
              <a:rPr lang="it-IT" dirty="0"/>
              <a:t> (c.d. rifugiati); </a:t>
            </a:r>
            <a:r>
              <a:rPr lang="it-IT" b="1" dirty="0"/>
              <a:t>dir. 2005/85/CE </a:t>
            </a:r>
            <a:r>
              <a:rPr lang="it-IT" dirty="0"/>
              <a:t>(c.d. procedure); </a:t>
            </a:r>
            <a:r>
              <a:rPr lang="it-IT" b="1" dirty="0"/>
              <a:t>dir. 2008/115/CE</a:t>
            </a:r>
            <a:r>
              <a:rPr lang="it-IT" dirty="0"/>
              <a:t> (c.d. rimpatri)</a:t>
            </a:r>
          </a:p>
          <a:p>
            <a:pPr marL="1200150" lvl="2" indent="-342900">
              <a:buFont typeface="+mj-lt"/>
              <a:buAutoNum type="alphaLcPeriod"/>
            </a:pPr>
            <a:r>
              <a:rPr lang="it-IT" dirty="0"/>
              <a:t>un periodo segnato da emergenze terroristiche (attentati di Madrid, 2004; Londra, 2005);</a:t>
            </a:r>
          </a:p>
        </p:txBody>
      </p:sp>
    </p:spTree>
    <p:extLst>
      <p:ext uri="{BB962C8B-B14F-4D97-AF65-F5344CB8AC3E}">
        <p14:creationId xmlns:p14="http://schemas.microsoft.com/office/powerpoint/2010/main" val="3139792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(segue)</a:t>
            </a:r>
          </a:p>
        </p:txBody>
      </p:sp>
      <p:sp>
        <p:nvSpPr>
          <p:cNvPr id="3" name="Segnaposto contenuto 2"/>
          <p:cNvSpPr>
            <a:spLocks noGrp="1"/>
          </p:cNvSpPr>
          <p:nvPr>
            <p:ph idx="1"/>
          </p:nvPr>
        </p:nvSpPr>
        <p:spPr/>
        <p:txBody>
          <a:bodyPr>
            <a:normAutofit fontScale="77500" lnSpcReduction="20000"/>
          </a:bodyPr>
          <a:lstStyle/>
          <a:p>
            <a:pPr>
              <a:buFont typeface="Wingdings" panose="05000000000000000000" pitchFamily="2" charset="2"/>
              <a:buChar char="q"/>
            </a:pPr>
            <a:r>
              <a:rPr lang="it-IT" b="1" dirty="0"/>
              <a:t>2009-2024</a:t>
            </a:r>
            <a:r>
              <a:rPr lang="it-IT" dirty="0"/>
              <a:t>: dal Trattato di Lisbona…</a:t>
            </a:r>
          </a:p>
          <a:p>
            <a:pPr marL="800100" lvl="1" indent="-342900">
              <a:buFont typeface="+mj-lt"/>
              <a:buAutoNum type="alphaLcPeriod"/>
            </a:pPr>
            <a:r>
              <a:rPr lang="it-IT" dirty="0"/>
              <a:t>rafforzamento delle politiche </a:t>
            </a:r>
            <a:r>
              <a:rPr lang="it-IT" dirty="0" err="1"/>
              <a:t>unionali</a:t>
            </a:r>
            <a:r>
              <a:rPr lang="it-IT" dirty="0"/>
              <a:t> mediante revisione e aggiornamento della disciplina previgente: v. in particolare reg n. 604/2013 (c.d. Dublino III)</a:t>
            </a:r>
          </a:p>
          <a:p>
            <a:pPr marL="800100" lvl="1" indent="-342900">
              <a:buFont typeface="+mj-lt"/>
              <a:buAutoNum type="alphaLcPeriod"/>
            </a:pPr>
            <a:r>
              <a:rPr lang="it-IT" dirty="0"/>
              <a:t>rafforzamento di Frontex e creazione di nuove agenzie (EUUA-Agenzia per l’asilo dell’Unione Europea);</a:t>
            </a:r>
          </a:p>
          <a:p>
            <a:pPr marL="400050">
              <a:buFont typeface="Wingdings" panose="05000000000000000000" pitchFamily="2" charset="2"/>
              <a:buChar char="q"/>
            </a:pPr>
            <a:r>
              <a:rPr lang="it-IT" b="1" dirty="0"/>
              <a:t>dal 2024</a:t>
            </a:r>
            <a:r>
              <a:rPr lang="it-IT" dirty="0"/>
              <a:t>…. fase attuale:</a:t>
            </a:r>
          </a:p>
          <a:p>
            <a:pPr marL="857250" lvl="1" indent="-342900">
              <a:buFont typeface="+mj-lt"/>
              <a:buAutoNum type="alphaLcPeriod"/>
            </a:pPr>
            <a:r>
              <a:rPr lang="it-IT" dirty="0"/>
              <a:t>riforma strutturale delle politiche </a:t>
            </a:r>
            <a:r>
              <a:rPr lang="it-IT" dirty="0" err="1"/>
              <a:t>unionali</a:t>
            </a:r>
            <a:r>
              <a:rPr lang="it-IT" dirty="0"/>
              <a:t> con un unico «pacchetto» composto da </a:t>
            </a:r>
            <a:r>
              <a:rPr lang="it-IT" b="1" dirty="0"/>
              <a:t>dieci atti normativi </a:t>
            </a:r>
            <a:r>
              <a:rPr lang="it-IT" dirty="0"/>
              <a:t>(nove regolamenti e una direttiva);</a:t>
            </a:r>
          </a:p>
          <a:p>
            <a:pPr marL="857250" lvl="1" indent="-342900">
              <a:buFont typeface="+mj-lt"/>
              <a:buAutoNum type="alphaLcPeriod"/>
            </a:pPr>
            <a:r>
              <a:rPr lang="it-IT" dirty="0"/>
              <a:t>i regolamenti sostituiscono previgenti discipline e conferiscono nuove funzioni all’UE in materia di gestione dei flussi migratori;</a:t>
            </a:r>
          </a:p>
          <a:p>
            <a:pPr marL="857250" lvl="1" indent="-342900">
              <a:buFont typeface="+mj-lt"/>
              <a:buAutoNum type="alphaLcPeriod"/>
            </a:pPr>
            <a:r>
              <a:rPr lang="it-IT" dirty="0"/>
              <a:t>regolamento qualifiche (</a:t>
            </a:r>
            <a:r>
              <a:rPr lang="it-IT" b="1" dirty="0"/>
              <a:t>reg. 2024/1347</a:t>
            </a:r>
            <a:r>
              <a:rPr lang="it-IT" dirty="0"/>
              <a:t>); regolamento sulla procedura di asilo (</a:t>
            </a:r>
            <a:r>
              <a:rPr lang="it-IT" b="1" dirty="0"/>
              <a:t>reg. 2024/1348</a:t>
            </a:r>
            <a:r>
              <a:rPr lang="it-IT" dirty="0"/>
              <a:t>); regolamento sulla procedura di rimpatrio alla frontiera </a:t>
            </a:r>
            <a:r>
              <a:rPr lang="it-IT" b="1" dirty="0"/>
              <a:t>(reg. 2024/1349</a:t>
            </a:r>
            <a:r>
              <a:rPr lang="it-IT" dirty="0"/>
              <a:t>); regolamento quadro per il reinsediamento (</a:t>
            </a:r>
            <a:r>
              <a:rPr lang="it-IT" b="1" dirty="0"/>
              <a:t>reg. 2024/1350</a:t>
            </a:r>
            <a:r>
              <a:rPr lang="it-IT" dirty="0"/>
              <a:t>); regolamento sulla gestione dell’immigrazione e dell’asilo (</a:t>
            </a:r>
            <a:r>
              <a:rPr lang="it-IT" b="1" dirty="0"/>
              <a:t>reg. 2024/1351</a:t>
            </a:r>
            <a:r>
              <a:rPr lang="it-IT" dirty="0"/>
              <a:t>); regolamenti sugli accertamenti alle frontiere </a:t>
            </a:r>
            <a:r>
              <a:rPr lang="it-IT" b="1" dirty="0"/>
              <a:t>(reg. 2024/1352 </a:t>
            </a:r>
            <a:r>
              <a:rPr lang="it-IT" dirty="0"/>
              <a:t>e </a:t>
            </a:r>
            <a:r>
              <a:rPr lang="it-IT" b="1" dirty="0"/>
              <a:t>reg. 2024/1356</a:t>
            </a:r>
            <a:r>
              <a:rPr lang="it-IT" dirty="0"/>
              <a:t>); regolamento </a:t>
            </a:r>
            <a:r>
              <a:rPr lang="it-IT" dirty="0" err="1"/>
              <a:t>Eurodac</a:t>
            </a:r>
            <a:r>
              <a:rPr lang="it-IT" dirty="0"/>
              <a:t> (</a:t>
            </a:r>
            <a:r>
              <a:rPr lang="it-IT" b="1" dirty="0"/>
              <a:t>reg. 2024/1358</a:t>
            </a:r>
            <a:r>
              <a:rPr lang="it-IT" dirty="0"/>
              <a:t>); regolamento sulle situazioni di crisi e di forza maggiore (</a:t>
            </a:r>
            <a:r>
              <a:rPr lang="it-IT" b="1" dirty="0"/>
              <a:t>reg. 2024/1359</a:t>
            </a:r>
            <a:r>
              <a:rPr lang="it-IT" dirty="0"/>
              <a:t>); direttiva accoglienza (</a:t>
            </a:r>
            <a:r>
              <a:rPr lang="it-IT" b="1" dirty="0"/>
              <a:t>dir. 2024/1346</a:t>
            </a:r>
            <a:r>
              <a:rPr lang="it-IT" dirty="0"/>
              <a:t>);</a:t>
            </a:r>
          </a:p>
          <a:p>
            <a:pPr marL="857250" lvl="1" indent="-342900">
              <a:buFont typeface="+mj-lt"/>
              <a:buAutoNum type="alphaLcPeriod"/>
            </a:pPr>
            <a:r>
              <a:rPr lang="it-IT" dirty="0"/>
              <a:t>una disciplina </a:t>
            </a:r>
            <a:r>
              <a:rPr lang="it-IT" b="1" dirty="0"/>
              <a:t>differita al 1 luglio 2026</a:t>
            </a:r>
            <a:r>
              <a:rPr lang="it-IT" dirty="0"/>
              <a:t>… salvo immediata applicazione del reg. 2024/1350 e di alcune disposizioni del reg. 2024/1348;</a:t>
            </a:r>
          </a:p>
        </p:txBody>
      </p:sp>
    </p:spTree>
    <p:extLst>
      <p:ext uri="{BB962C8B-B14F-4D97-AF65-F5344CB8AC3E}">
        <p14:creationId xmlns:p14="http://schemas.microsoft.com/office/powerpoint/2010/main" val="3302819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I caratteri della fase attuale</a:t>
            </a:r>
          </a:p>
        </p:txBody>
      </p:sp>
      <p:sp>
        <p:nvSpPr>
          <p:cNvPr id="3" name="Segnaposto contenuto 2"/>
          <p:cNvSpPr>
            <a:spLocks noGrp="1"/>
          </p:cNvSpPr>
          <p:nvPr>
            <p:ph idx="1"/>
          </p:nvPr>
        </p:nvSpPr>
        <p:spPr/>
        <p:txBody>
          <a:bodyPr>
            <a:normAutofit fontScale="92500" lnSpcReduction="20000"/>
          </a:bodyPr>
          <a:lstStyle/>
          <a:p>
            <a:r>
              <a:rPr lang="it-IT" dirty="0"/>
              <a:t>La scelta delle fonti (prevalentemente regolamentari) implica:</a:t>
            </a:r>
          </a:p>
          <a:p>
            <a:pPr lvl="1">
              <a:buFont typeface="Arial" panose="020B0604020202020204" pitchFamily="34" charset="0"/>
              <a:buChar char="•"/>
            </a:pPr>
            <a:r>
              <a:rPr lang="it-IT" b="1" dirty="0"/>
              <a:t>accentramento</a:t>
            </a:r>
            <a:r>
              <a:rPr lang="it-IT" dirty="0"/>
              <a:t> delle politiche </a:t>
            </a:r>
            <a:r>
              <a:rPr lang="it-IT" dirty="0" err="1"/>
              <a:t>unionali</a:t>
            </a:r>
            <a:r>
              <a:rPr lang="it-IT" dirty="0"/>
              <a:t> e corrispondente riduzione della «sovranità» degli Stati nella gestione dei flussi migratori;</a:t>
            </a:r>
          </a:p>
          <a:p>
            <a:pPr lvl="1">
              <a:buFont typeface="Arial" panose="020B0604020202020204" pitchFamily="34" charset="0"/>
              <a:buChar char="•"/>
            </a:pPr>
            <a:r>
              <a:rPr lang="it-IT" dirty="0"/>
              <a:t>maggiore espansione dei poteri di </a:t>
            </a:r>
            <a:r>
              <a:rPr lang="it-IT" b="1" dirty="0"/>
              <a:t>amministrazione comunitaria «diretta</a:t>
            </a:r>
            <a:r>
              <a:rPr lang="it-IT" dirty="0"/>
              <a:t>»;</a:t>
            </a:r>
          </a:p>
          <a:p>
            <a:pPr lvl="1">
              <a:buFont typeface="Arial" panose="020B0604020202020204" pitchFamily="34" charset="0"/>
              <a:buChar char="•"/>
            </a:pPr>
            <a:r>
              <a:rPr lang="it-IT" dirty="0"/>
              <a:t>necessità di </a:t>
            </a:r>
            <a:r>
              <a:rPr lang="it-IT" b="1" dirty="0"/>
              <a:t>coordinare l’attività esecutiva statale con quella </a:t>
            </a:r>
            <a:r>
              <a:rPr lang="it-IT" b="1" dirty="0" err="1"/>
              <a:t>unionale</a:t>
            </a:r>
            <a:r>
              <a:rPr lang="it-IT" dirty="0"/>
              <a:t>, nella cornice della riduzione di sovranità: v. anche applicazione dell’art. 51 della </a:t>
            </a:r>
            <a:r>
              <a:rPr lang="it-IT" b="1" dirty="0"/>
              <a:t>Carta di Nizza </a:t>
            </a:r>
            <a:r>
              <a:rPr lang="it-IT" dirty="0"/>
              <a:t>e delle connesse garanzie (v. CGUE, 26.2.2013, C-617/10, </a:t>
            </a:r>
            <a:r>
              <a:rPr lang="it-IT" i="1" dirty="0" err="1"/>
              <a:t>Fransson</a:t>
            </a:r>
            <a:r>
              <a:rPr lang="it-IT" dirty="0"/>
              <a:t>);</a:t>
            </a:r>
          </a:p>
          <a:p>
            <a:pPr lvl="1">
              <a:buFont typeface="Arial" panose="020B0604020202020204" pitchFamily="34" charset="0"/>
              <a:buChar char="•"/>
            </a:pPr>
            <a:r>
              <a:rPr lang="it-IT" dirty="0"/>
              <a:t>maggiore espansione dei poteri di Commissione e Consiglio nella predisposizione di ulteriori atti esecutivi dei regolamenti;</a:t>
            </a:r>
          </a:p>
          <a:p>
            <a:pPr lvl="1">
              <a:buFont typeface="Arial" panose="020B0604020202020204" pitchFamily="34" charset="0"/>
              <a:buChar char="•"/>
            </a:pPr>
            <a:r>
              <a:rPr lang="it-IT" dirty="0"/>
              <a:t>unica eccezione: l’accoglienza dei richiedenti (dir. 2024/1346), oggetto di una disciplina differenziata in rapporto ai contesti dei singoli Stati, che impone:</a:t>
            </a:r>
          </a:p>
          <a:p>
            <a:pPr lvl="2">
              <a:buFont typeface="Wingdings" panose="05000000000000000000" pitchFamily="2" charset="2"/>
              <a:buChar char="ü"/>
            </a:pPr>
            <a:r>
              <a:rPr lang="it-IT" b="1" dirty="0"/>
              <a:t>equa distribuzione </a:t>
            </a:r>
            <a:r>
              <a:rPr lang="it-IT" dirty="0"/>
              <a:t>dei richiedenti asilo in tutti i paesi dell’UE;</a:t>
            </a:r>
          </a:p>
          <a:p>
            <a:pPr lvl="2">
              <a:buFont typeface="Wingdings" panose="05000000000000000000" pitchFamily="2" charset="2"/>
              <a:buChar char="ü"/>
            </a:pPr>
            <a:r>
              <a:rPr lang="it-IT" b="1" dirty="0"/>
              <a:t>parità di trattamento </a:t>
            </a:r>
            <a:r>
              <a:rPr lang="it-IT" dirty="0"/>
              <a:t>fra i richiedenti asilo;</a:t>
            </a:r>
          </a:p>
          <a:p>
            <a:pPr lvl="2">
              <a:buFont typeface="Wingdings" panose="05000000000000000000" pitchFamily="2" charset="2"/>
              <a:buChar char="ü"/>
            </a:pPr>
            <a:r>
              <a:rPr lang="it-IT" b="1" dirty="0"/>
              <a:t>gli strumenti </a:t>
            </a:r>
            <a:r>
              <a:rPr lang="it-IT" dirty="0"/>
              <a:t>per giungere a questi obiettivi sono comunque riservati agli Stati membri;</a:t>
            </a:r>
          </a:p>
        </p:txBody>
      </p:sp>
    </p:spTree>
    <p:extLst>
      <p:ext uri="{BB962C8B-B14F-4D97-AF65-F5344CB8AC3E}">
        <p14:creationId xmlns:p14="http://schemas.microsoft.com/office/powerpoint/2010/main" val="1289592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(segue)</a:t>
            </a:r>
          </a:p>
        </p:txBody>
      </p:sp>
      <p:sp>
        <p:nvSpPr>
          <p:cNvPr id="3" name="Segnaposto contenuto 2"/>
          <p:cNvSpPr>
            <a:spLocks noGrp="1"/>
          </p:cNvSpPr>
          <p:nvPr>
            <p:ph idx="1"/>
          </p:nvPr>
        </p:nvSpPr>
        <p:spPr/>
        <p:txBody>
          <a:bodyPr>
            <a:normAutofit/>
          </a:bodyPr>
          <a:lstStyle/>
          <a:p>
            <a:r>
              <a:rPr lang="it-IT" dirty="0"/>
              <a:t>va notato che due regolamenti (</a:t>
            </a:r>
            <a:r>
              <a:rPr lang="it-IT" b="1" dirty="0"/>
              <a:t>reg. 1047/2024 e 1048/2024</a:t>
            </a:r>
            <a:r>
              <a:rPr lang="it-IT" dirty="0"/>
              <a:t>) sono destinati a sostituire due previgenti direttive (</a:t>
            </a:r>
            <a:r>
              <a:rPr lang="it-IT" b="1" dirty="0"/>
              <a:t>dir. 2011/95</a:t>
            </a:r>
            <a:r>
              <a:rPr lang="it-IT" dirty="0"/>
              <a:t>, qualifiche, e </a:t>
            </a:r>
            <a:r>
              <a:rPr lang="it-IT" b="1" dirty="0"/>
              <a:t>dir.</a:t>
            </a:r>
            <a:r>
              <a:rPr lang="it-IT" dirty="0"/>
              <a:t> </a:t>
            </a:r>
            <a:r>
              <a:rPr lang="it-IT" b="1" dirty="0"/>
              <a:t>2013/32</a:t>
            </a:r>
            <a:r>
              <a:rPr lang="it-IT" dirty="0"/>
              <a:t>, procedure). </a:t>
            </a:r>
          </a:p>
          <a:p>
            <a:r>
              <a:rPr lang="it-IT" dirty="0"/>
              <a:t>Questo implica:</a:t>
            </a:r>
          </a:p>
          <a:p>
            <a:pPr lvl="1">
              <a:buFont typeface="Arial" panose="020B0604020202020204" pitchFamily="34" charset="0"/>
              <a:buChar char="•"/>
            </a:pPr>
            <a:r>
              <a:rPr lang="it-IT" dirty="0"/>
              <a:t>sostituzione di una disciplina «armonizzante» con una </a:t>
            </a:r>
            <a:r>
              <a:rPr lang="it-IT" b="1" dirty="0"/>
              <a:t>disciplina «uniformata»  e direttamente applicabile</a:t>
            </a:r>
            <a:r>
              <a:rPr lang="it-IT" dirty="0"/>
              <a:t>;</a:t>
            </a:r>
          </a:p>
          <a:p>
            <a:pPr lvl="1">
              <a:buFont typeface="Arial" panose="020B0604020202020204" pitchFamily="34" charset="0"/>
              <a:buChar char="•"/>
            </a:pPr>
            <a:r>
              <a:rPr lang="it-IT" b="1" dirty="0"/>
              <a:t>sostituzione delle norme statali </a:t>
            </a:r>
            <a:r>
              <a:rPr lang="it-IT" dirty="0"/>
              <a:t>emanate in attuazione delle direttive ad opera dei regolamenti;</a:t>
            </a:r>
          </a:p>
          <a:p>
            <a:pPr lvl="1">
              <a:buFont typeface="Arial" panose="020B0604020202020204" pitchFamily="34" charset="0"/>
              <a:buChar char="•"/>
            </a:pPr>
            <a:r>
              <a:rPr lang="it-IT" dirty="0"/>
              <a:t>conseguente obbligo degli Stati di abrogare le fonti interne… che comunque andranno </a:t>
            </a:r>
            <a:r>
              <a:rPr lang="it-IT" b="1" dirty="0"/>
              <a:t>disapplicate</a:t>
            </a:r>
            <a:r>
              <a:rPr lang="it-IT" dirty="0"/>
              <a:t> da parte delle amministrazioni e degli stessi giudici, sulla base dei criteri che regolano i rapporti fra fonti </a:t>
            </a:r>
            <a:r>
              <a:rPr lang="it-IT" dirty="0" err="1"/>
              <a:t>unionali</a:t>
            </a:r>
            <a:r>
              <a:rPr lang="it-IT" dirty="0"/>
              <a:t> e interne (cfr. </a:t>
            </a:r>
            <a:r>
              <a:rPr lang="it-IT" b="1" dirty="0"/>
              <a:t>CGUE 9.3.1978, C-106/77</a:t>
            </a:r>
            <a:r>
              <a:rPr lang="it-IT" dirty="0"/>
              <a:t>, </a:t>
            </a:r>
            <a:r>
              <a:rPr lang="it-IT" i="1" dirty="0" err="1"/>
              <a:t>Simmenthal</a:t>
            </a:r>
            <a:r>
              <a:rPr lang="it-IT" i="1" dirty="0"/>
              <a:t>; </a:t>
            </a:r>
            <a:r>
              <a:rPr lang="it-IT" dirty="0"/>
              <a:t>non è necessario prospettare </a:t>
            </a:r>
            <a:r>
              <a:rPr lang="it-IT" dirty="0" err="1"/>
              <a:t>q.l.c</a:t>
            </a:r>
            <a:r>
              <a:rPr lang="it-IT" dirty="0"/>
              <a:t>. o rinvio pregiudiziale: </a:t>
            </a:r>
            <a:r>
              <a:rPr lang="it-IT" b="1" dirty="0"/>
              <a:t>CGUE, 11.11.2014, C-112/13 </a:t>
            </a:r>
            <a:r>
              <a:rPr lang="it-IT" i="1" dirty="0"/>
              <a:t>A.</a:t>
            </a:r>
            <a:r>
              <a:rPr lang="it-IT" dirty="0"/>
              <a:t>)</a:t>
            </a:r>
            <a:endParaRPr lang="it-IT" i="1" dirty="0"/>
          </a:p>
          <a:p>
            <a:pPr marL="0" indent="0">
              <a:buNone/>
            </a:pPr>
            <a:endParaRPr lang="it-IT" dirty="0"/>
          </a:p>
        </p:txBody>
      </p:sp>
    </p:spTree>
    <p:extLst>
      <p:ext uri="{BB962C8B-B14F-4D97-AF65-F5344CB8AC3E}">
        <p14:creationId xmlns:p14="http://schemas.microsoft.com/office/powerpoint/2010/main" val="1636711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Il sistema comune di asilo nella disciplina attuale</a:t>
            </a:r>
          </a:p>
        </p:txBody>
      </p:sp>
      <p:sp>
        <p:nvSpPr>
          <p:cNvPr id="3" name="Segnaposto contenuto 2"/>
          <p:cNvSpPr>
            <a:spLocks noGrp="1"/>
          </p:cNvSpPr>
          <p:nvPr>
            <p:ph idx="1"/>
          </p:nvPr>
        </p:nvSpPr>
        <p:spPr/>
        <p:txBody>
          <a:bodyPr>
            <a:normAutofit lnSpcReduction="10000"/>
          </a:bodyPr>
          <a:lstStyle/>
          <a:p>
            <a:r>
              <a:rPr lang="it-IT" dirty="0"/>
              <a:t>comunicazione della Commissione al Parlamento europeo: </a:t>
            </a:r>
            <a:r>
              <a:rPr lang="it-IT" i="1" dirty="0"/>
              <a:t>Un nuovo patto sulla migrazione e l’asilo, 23.9.2020, COM(2020);</a:t>
            </a:r>
          </a:p>
          <a:p>
            <a:r>
              <a:rPr lang="it-IT" dirty="0"/>
              <a:t>regolamento n. 2024/1351</a:t>
            </a:r>
          </a:p>
          <a:p>
            <a:r>
              <a:rPr lang="it-IT" dirty="0"/>
              <a:t>obiettivo dichiarato: dare effettiva applicazione all</a:t>
            </a:r>
            <a:r>
              <a:rPr lang="it-IT" b="1" dirty="0"/>
              <a:t>’art. 80 TFUE </a:t>
            </a:r>
            <a:r>
              <a:rPr lang="it-IT" dirty="0"/>
              <a:t>in materia di principio di solidarietà e equa ripartizione degli oneri </a:t>
            </a:r>
          </a:p>
          <a:p>
            <a:r>
              <a:rPr lang="it-IT" dirty="0"/>
              <a:t>le critiche della dottrina [</a:t>
            </a:r>
            <a:r>
              <a:rPr lang="it-IT" cap="small" dirty="0"/>
              <a:t>Morgese, Rondine</a:t>
            </a:r>
            <a:r>
              <a:rPr lang="it-IT" dirty="0"/>
              <a:t>]:</a:t>
            </a:r>
          </a:p>
          <a:p>
            <a:pPr lvl="1">
              <a:buFont typeface="Wingdings" panose="05000000000000000000" pitchFamily="2" charset="2"/>
              <a:buChar char="§"/>
            </a:pPr>
            <a:r>
              <a:rPr lang="it-IT" dirty="0"/>
              <a:t>sistema che razionalizza alcune prassi e procedure già introdotte dal 2015 per affrontare la c.d. crisi migratoria;</a:t>
            </a:r>
          </a:p>
          <a:p>
            <a:pPr lvl="1">
              <a:buFont typeface="Wingdings" panose="05000000000000000000" pitchFamily="2" charset="2"/>
              <a:buChar char="§"/>
            </a:pPr>
            <a:r>
              <a:rPr lang="it-IT" dirty="0"/>
              <a:t>sistema che limita in concreto il diritto di asilo; criminalizza alcune forme di migrazione; aumenta il controllo delle frontiere; rende più rapide e meno garantistiche le procedure di espulsione</a:t>
            </a:r>
          </a:p>
          <a:p>
            <a:pPr>
              <a:buFont typeface="Wingdings" panose="05000000000000000000" pitchFamily="2" charset="2"/>
              <a:buChar char="v"/>
            </a:pPr>
            <a:r>
              <a:rPr lang="it-IT" dirty="0"/>
              <a:t>questo sistema esprime una certa idea di «territorialità» </a:t>
            </a:r>
            <a:r>
              <a:rPr lang="it-IT" dirty="0" err="1"/>
              <a:t>unionale</a:t>
            </a:r>
            <a:r>
              <a:rPr lang="it-IT" dirty="0"/>
              <a:t>…</a:t>
            </a:r>
          </a:p>
        </p:txBody>
      </p:sp>
    </p:spTree>
    <p:extLst>
      <p:ext uri="{BB962C8B-B14F-4D97-AF65-F5344CB8AC3E}">
        <p14:creationId xmlns:p14="http://schemas.microsoft.com/office/powerpoint/2010/main" val="9249391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(segue)</a:t>
            </a:r>
          </a:p>
        </p:txBody>
      </p:sp>
      <p:sp>
        <p:nvSpPr>
          <p:cNvPr id="3" name="Segnaposto contenuto 2"/>
          <p:cNvSpPr>
            <a:spLocks noGrp="1"/>
          </p:cNvSpPr>
          <p:nvPr>
            <p:ph idx="1"/>
          </p:nvPr>
        </p:nvSpPr>
        <p:spPr/>
        <p:txBody>
          <a:bodyPr>
            <a:normAutofit fontScale="62500" lnSpcReduction="20000"/>
          </a:bodyPr>
          <a:lstStyle/>
          <a:p>
            <a:r>
              <a:rPr lang="it-IT" dirty="0"/>
              <a:t>le caratteristiche essenziali del sistema:</a:t>
            </a:r>
          </a:p>
          <a:p>
            <a:pPr marL="800100" lvl="1" indent="-342900">
              <a:buFont typeface="+mj-lt"/>
              <a:buAutoNum type="arabicPeriod"/>
            </a:pPr>
            <a:r>
              <a:rPr lang="it-IT" dirty="0"/>
              <a:t>procedura integrata: si verifica il suo status al momento del primo riconoscimento alla «frontiera»; si stabilisce lo Stato competente ad accordare la protezione internazionale; altrimenti, si dispone una procedura di espulsione accelerata;</a:t>
            </a:r>
          </a:p>
          <a:p>
            <a:pPr marL="800100" lvl="1" indent="-342900">
              <a:buFont typeface="+mj-lt"/>
              <a:buAutoNum type="arabicPeriod"/>
            </a:pPr>
            <a:r>
              <a:rPr lang="it-IT" dirty="0"/>
              <a:t>la competenza a effettuare il primo </a:t>
            </a:r>
            <a:r>
              <a:rPr lang="it-IT" i="1" dirty="0"/>
              <a:t>screening </a:t>
            </a:r>
            <a:r>
              <a:rPr lang="it-IT" dirty="0"/>
              <a:t>spetta allo </a:t>
            </a:r>
            <a:r>
              <a:rPr lang="it-IT" b="1" dirty="0"/>
              <a:t>Stato in cui è registrata per la prima volta una domanda di protezione</a:t>
            </a:r>
            <a:r>
              <a:rPr lang="it-IT" dirty="0"/>
              <a:t>, anche nel caso in cui lo straniero fugga (art. 38, commi 1 e 2, reg. 2024/1351)</a:t>
            </a:r>
          </a:p>
          <a:p>
            <a:pPr marL="800100" lvl="1" indent="-342900">
              <a:buFont typeface="+mj-lt"/>
              <a:buAutoNum type="arabicPeriod"/>
            </a:pPr>
            <a:r>
              <a:rPr lang="it-IT" dirty="0"/>
              <a:t>lo Stato competente al primo </a:t>
            </a:r>
            <a:r>
              <a:rPr lang="it-IT" i="1" dirty="0"/>
              <a:t>screening</a:t>
            </a:r>
            <a:r>
              <a:rPr lang="it-IT" dirty="0"/>
              <a:t> deve prendersi </a:t>
            </a:r>
            <a:r>
              <a:rPr lang="it-IT" b="1" dirty="0"/>
              <a:t>provvisoriamente carico </a:t>
            </a:r>
            <a:r>
              <a:rPr lang="it-IT" dirty="0"/>
              <a:t>dello straniero che si trovi in altro Stato senza idoneo titolo di soggiorno o che abbia presentato al secondo Stato analoga domanda di protezione (</a:t>
            </a:r>
            <a:r>
              <a:rPr lang="it-IT" b="1" dirty="0"/>
              <a:t>es</a:t>
            </a:r>
            <a:r>
              <a:rPr lang="it-IT" dirty="0"/>
              <a:t>. se prima domanda in ITA, sarà ITA a farsi carico di straniero presente in FRA o che abbia presentato domanda «concorrente» in FRA);</a:t>
            </a:r>
          </a:p>
          <a:p>
            <a:pPr marL="800100" lvl="1" indent="-342900">
              <a:buFont typeface="+mj-lt"/>
              <a:buAutoNum type="arabicPeriod"/>
            </a:pPr>
            <a:r>
              <a:rPr lang="it-IT" dirty="0"/>
              <a:t>lo Stato competente al primo </a:t>
            </a:r>
            <a:r>
              <a:rPr lang="it-IT" i="1" dirty="0"/>
              <a:t>screening</a:t>
            </a:r>
            <a:r>
              <a:rPr lang="it-IT" dirty="0"/>
              <a:t> può chiedere che un altro Stato esamini la questione, in applicazione dei criteri stabiliti dal regolamento (artt. 39 e 40 reg. n. 2024/1351) e, in caso di risposta affermativa, disporre il </a:t>
            </a:r>
            <a:r>
              <a:rPr lang="it-IT" b="1" dirty="0"/>
              <a:t>trasferimento</a:t>
            </a:r>
            <a:r>
              <a:rPr lang="it-IT" dirty="0"/>
              <a:t> del migrante, cui spettano </a:t>
            </a:r>
            <a:r>
              <a:rPr lang="it-IT" b="1" dirty="0"/>
              <a:t>garanzie procedimentali </a:t>
            </a:r>
            <a:r>
              <a:rPr lang="it-IT" dirty="0"/>
              <a:t>e di </a:t>
            </a:r>
            <a:r>
              <a:rPr lang="it-IT" b="1" dirty="0"/>
              <a:t>ricorso a organi giurisdizionali </a:t>
            </a:r>
            <a:r>
              <a:rPr lang="it-IT" dirty="0"/>
              <a:t>(artt. 42 e 43 reg. n. 2024/1351);</a:t>
            </a:r>
          </a:p>
          <a:p>
            <a:pPr marL="800100" lvl="1" indent="-342900">
              <a:buFont typeface="+mj-lt"/>
              <a:buAutoNum type="arabicPeriod"/>
            </a:pPr>
            <a:r>
              <a:rPr lang="it-IT" dirty="0"/>
              <a:t>il fatto di essere sottoposto alla procedura </a:t>
            </a:r>
            <a:r>
              <a:rPr lang="it-IT" b="1" dirty="0"/>
              <a:t>non sottopone lo straniero a trattenimento</a:t>
            </a:r>
            <a:r>
              <a:rPr lang="it-IT" dirty="0"/>
              <a:t>, se non per motivi di «sicurezza nazionale» e «ordine pubblico», con valutazioni da effettuare caso per caso e secondo proporzionalità (art. 44 reg. n. 2024/1351);</a:t>
            </a:r>
          </a:p>
          <a:p>
            <a:pPr marL="800100" lvl="1" indent="-342900">
              <a:buFont typeface="+mj-lt"/>
              <a:buAutoNum type="arabicPeriod"/>
            </a:pPr>
            <a:r>
              <a:rPr lang="it-IT" dirty="0"/>
              <a:t>lo Stato competente a </a:t>
            </a:r>
            <a:r>
              <a:rPr lang="it-IT" b="1" dirty="0"/>
              <a:t>valutare la protezione </a:t>
            </a:r>
            <a:r>
              <a:rPr lang="it-IT" dirty="0"/>
              <a:t>si determina sulla base dei criteri stabiliti dal regolamento (artt. 24 ss. reg. n. 2024/1351):</a:t>
            </a:r>
          </a:p>
          <a:p>
            <a:pPr marL="1200150" lvl="2" indent="-342900">
              <a:buFont typeface="+mj-lt"/>
              <a:buAutoNum type="alphaLcParenR"/>
            </a:pPr>
            <a:r>
              <a:rPr lang="it-IT" dirty="0"/>
              <a:t>criteri operanti per minori non accompagnati (art. 25 reg. n. 2024/1351);</a:t>
            </a:r>
          </a:p>
          <a:p>
            <a:pPr marL="1200150" lvl="2" indent="-342900">
              <a:buFont typeface="+mj-lt"/>
              <a:buAutoNum type="alphaLcParenR"/>
            </a:pPr>
            <a:r>
              <a:rPr lang="it-IT" dirty="0"/>
              <a:t>criterio del familiare soggiornante sulla base di protezione internazionale o di permesso di soggiorno di lungo periodo (art. 26 reg. n. 2024/1351);</a:t>
            </a:r>
          </a:p>
          <a:p>
            <a:pPr marL="1200150" lvl="2" indent="-342900">
              <a:buFont typeface="+mj-lt"/>
              <a:buAutoNum type="alphaLcParenR"/>
            </a:pPr>
            <a:r>
              <a:rPr lang="it-IT" dirty="0"/>
              <a:t>criterio della titolarità di un pregresso titolo di soggiorno o visto (art. 29 reg. 2024/1351);</a:t>
            </a:r>
          </a:p>
          <a:p>
            <a:pPr marL="1200150" lvl="2" indent="-342900">
              <a:buFont typeface="+mj-lt"/>
              <a:buAutoNum type="alphaLcParenR"/>
            </a:pPr>
            <a:r>
              <a:rPr lang="it-IT" dirty="0"/>
              <a:t>criterio del possesso di un diploma o di altra qualifica rilasciata dallo Stato membro (art. 30 reg. 2024/1351);</a:t>
            </a:r>
          </a:p>
          <a:p>
            <a:pPr marL="1200150" lvl="2" indent="-342900">
              <a:buFont typeface="+mj-lt"/>
              <a:buAutoNum type="alphaLcParenR"/>
            </a:pPr>
            <a:r>
              <a:rPr lang="it-IT" dirty="0"/>
              <a:t>ingresso irregolare, con assegnazione al primo Stato membro (art. 33)</a:t>
            </a:r>
          </a:p>
          <a:p>
            <a:pPr marL="1200150" lvl="2" indent="-342900">
              <a:buFont typeface="+mj-lt"/>
              <a:buAutoNum type="alphaLcParenR"/>
            </a:pPr>
            <a:endParaRPr lang="it-IT" dirty="0"/>
          </a:p>
        </p:txBody>
      </p:sp>
    </p:spTree>
    <p:extLst>
      <p:ext uri="{BB962C8B-B14F-4D97-AF65-F5344CB8AC3E}">
        <p14:creationId xmlns:p14="http://schemas.microsoft.com/office/powerpoint/2010/main" val="1585892295"/>
      </p:ext>
    </p:extLst>
  </p:cSld>
  <p:clrMapOvr>
    <a:masterClrMapping/>
  </p:clrMapOvr>
</p:sld>
</file>

<file path=ppt/theme/theme1.xml><?xml version="1.0" encoding="utf-8"?>
<a:theme xmlns:a="http://schemas.openxmlformats.org/drawingml/2006/main" name="Sfaccettatura">
  <a:themeElements>
    <a:clrScheme name="Blu verde">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502</TotalTime>
  <Words>2603</Words>
  <Application>Microsoft Macintosh PowerPoint</Application>
  <PresentationFormat>Widescreen</PresentationFormat>
  <Paragraphs>110</Paragraphs>
  <Slides>13</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13</vt:i4>
      </vt:variant>
    </vt:vector>
  </HeadingPairs>
  <TitlesOfParts>
    <vt:vector size="19" baseType="lpstr">
      <vt:lpstr>Arial</vt:lpstr>
      <vt:lpstr>Calibri</vt:lpstr>
      <vt:lpstr>Calibri Light</vt:lpstr>
      <vt:lpstr>Wingdings</vt:lpstr>
      <vt:lpstr>Wingdings 3</vt:lpstr>
      <vt:lpstr>Sfaccettatura</vt:lpstr>
      <vt:lpstr>Le fonti del diritto dell’immigrazione e il sistema comune di asilo</vt:lpstr>
      <vt:lpstr>Premessa</vt:lpstr>
      <vt:lpstr>(segue)</vt:lpstr>
      <vt:lpstr>Storicizzare le politiche pubbliche in materia di gestione dei flussi migratori…</vt:lpstr>
      <vt:lpstr>(segue)</vt:lpstr>
      <vt:lpstr>I caratteri della fase attuale</vt:lpstr>
      <vt:lpstr>(segue)</vt:lpstr>
      <vt:lpstr>Il sistema comune di asilo nella disciplina attuale</vt:lpstr>
      <vt:lpstr>(segue)</vt:lpstr>
      <vt:lpstr>(segue)</vt:lpstr>
      <vt:lpstr>Il «momento amministrativo» della procedura</vt:lpstr>
      <vt:lpstr>(segue)</vt:lpstr>
      <vt:lpstr>(segue)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sistema europeo comune di asilo e le fonti del diritto dell’immigrazione</dc:title>
  <dc:creator>Cassatella, Antonio</dc:creator>
  <cp:lastModifiedBy>Antonio Cassatella</cp:lastModifiedBy>
  <cp:revision>32</cp:revision>
  <dcterms:created xsi:type="dcterms:W3CDTF">2025-06-23T10:14:10Z</dcterms:created>
  <dcterms:modified xsi:type="dcterms:W3CDTF">2025-06-24T18:04:52Z</dcterms:modified>
</cp:coreProperties>
</file>