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6" r:id="rId3"/>
    <p:sldId id="267" r:id="rId4"/>
    <p:sldId id="268" r:id="rId5"/>
    <p:sldId id="269" r:id="rId6"/>
    <p:sldId id="270" r:id="rId7"/>
    <p:sldId id="271" r:id="rId8"/>
    <p:sldId id="272" r:id="rId9"/>
    <p:sldId id="287" r:id="rId10"/>
    <p:sldId id="273" r:id="rId11"/>
    <p:sldId id="274" r:id="rId12"/>
    <p:sldId id="275" r:id="rId13"/>
    <p:sldId id="276" r:id="rId14"/>
    <p:sldId id="277" r:id="rId15"/>
    <p:sldId id="278" r:id="rId16"/>
    <p:sldId id="279" r:id="rId17"/>
    <p:sldId id="280" r:id="rId18"/>
    <p:sldId id="281" r:id="rId19"/>
    <p:sldId id="282" r:id="rId20"/>
    <p:sldId id="286" r:id="rId21"/>
    <p:sldId id="283" r:id="rId22"/>
    <p:sldId id="284" r:id="rId23"/>
    <p:sldId id="285"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911"/>
    <p:restoredTop sz="94698"/>
  </p:normalViewPr>
  <p:slideViewPr>
    <p:cSldViewPr snapToGrid="0">
      <p:cViewPr varScale="1">
        <p:scale>
          <a:sx n="130" d="100"/>
          <a:sy n="130" d="100"/>
        </p:scale>
        <p:origin x="192" y="2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6/26/2025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t>6/26/2025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t>6/26/2025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it-IT"/>
              <a:t>Fare clic per modificare lo stile del titolo dello schema</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t>6/26/2025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t>6/26/2025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it-IT"/>
              <a:t>Fare clic per modificare lo stile del titolo dello schema</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3" name="Date Placeholder 2"/>
          <p:cNvSpPr>
            <a:spLocks noGrp="1"/>
          </p:cNvSpPr>
          <p:nvPr>
            <p:ph type="dt" sz="half" idx="10"/>
          </p:nvPr>
        </p:nvSpPr>
        <p:spPr/>
        <p:txBody>
          <a:bodyPr/>
          <a:lstStyle/>
          <a:p>
            <a:fld id="{48A87A34-81AB-432B-8DAE-1953F412C126}" type="datetimeFigureOut">
              <a:rPr lang="en-US" dirty="0"/>
              <a:t>6/26/2025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 immagine">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it-IT"/>
              <a:t>Fare clic per modificare lo stile del titolo dello schema</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3" name="Date Placeholder 2"/>
          <p:cNvSpPr>
            <a:spLocks noGrp="1"/>
          </p:cNvSpPr>
          <p:nvPr>
            <p:ph type="dt" sz="half" idx="10"/>
          </p:nvPr>
        </p:nvSpPr>
        <p:spPr/>
        <p:txBody>
          <a:bodyPr/>
          <a:lstStyle/>
          <a:p>
            <a:fld id="{48A87A34-81AB-432B-8DAE-1953F412C126}" type="datetimeFigureOut">
              <a:rPr lang="en-US" dirty="0"/>
              <a:t>6/26/2025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6/26/2025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it-IT"/>
              <a:t>Fare clic per modificare lo stile del titolo dello schema</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6/26/2025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6/26/2025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48A87A34-81AB-432B-8DAE-1953F412C126}" type="datetimeFigureOut">
              <a:rPr lang="en-US" dirty="0"/>
              <a:t>6/26/2025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it-IT"/>
              <a:t>Fare clic per modificare lo stile del titolo dello schema</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6/26/2025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2" name="Content Placeholder 3"/>
          <p:cNvSpPr>
            <a:spLocks noGrp="1"/>
          </p:cNvSpPr>
          <p:nvPr>
            <p:ph sz="quarter" idx="13"/>
          </p:nvPr>
        </p:nvSpPr>
        <p:spPr>
          <a:xfrm>
            <a:off x="913774" y="3051012"/>
            <a:ext cx="5106027" cy="2740187"/>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3" name="Content Placeholder 5"/>
          <p:cNvSpPr>
            <a:spLocks noGrp="1"/>
          </p:cNvSpPr>
          <p:nvPr>
            <p:ph sz="quarter" idx="14"/>
          </p:nvPr>
        </p:nvSpPr>
        <p:spPr>
          <a:xfrm>
            <a:off x="6172200" y="3051012"/>
            <a:ext cx="5105401" cy="2740187"/>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6/26/2025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6/26/2025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dirty="0"/>
              <a:t>6/26/2025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it-IT"/>
              <a:t>Fare clic per modificare lo stile del titolo dello schema</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t>6/26/2025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t>6/26/2025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dirty="0"/>
              <a:pPr/>
              <a:t>6/26/2025</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5.sv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64000"/>
                <a:lumMod val="88000"/>
              </a:schemeClr>
            </a:gs>
          </a:gsLst>
          <a:lin ang="5400000" scaled="0"/>
        </a:gra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1CA2540-FD07-4286-91E4-8D0DE4E509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olo 1">
            <a:extLst>
              <a:ext uri="{FF2B5EF4-FFF2-40B4-BE49-F238E27FC236}">
                <a16:creationId xmlns:a16="http://schemas.microsoft.com/office/drawing/2014/main" id="{D75D6246-888D-DA24-10CE-42C6C431F7C7}"/>
              </a:ext>
            </a:extLst>
          </p:cNvPr>
          <p:cNvSpPr>
            <a:spLocks noGrp="1"/>
          </p:cNvSpPr>
          <p:nvPr>
            <p:ph type="ctrTitle"/>
          </p:nvPr>
        </p:nvSpPr>
        <p:spPr>
          <a:xfrm>
            <a:off x="1126762" y="1227279"/>
            <a:ext cx="4328819" cy="2509213"/>
          </a:xfrm>
        </p:spPr>
        <p:txBody>
          <a:bodyPr>
            <a:normAutofit/>
          </a:bodyPr>
          <a:lstStyle/>
          <a:p>
            <a:r>
              <a:rPr lang="it-IT" sz="4400"/>
              <a:t>Riparto di giurisdizione e immigrazione</a:t>
            </a:r>
          </a:p>
        </p:txBody>
      </p:sp>
      <p:sp>
        <p:nvSpPr>
          <p:cNvPr id="3" name="Sottotitolo 2">
            <a:extLst>
              <a:ext uri="{FF2B5EF4-FFF2-40B4-BE49-F238E27FC236}">
                <a16:creationId xmlns:a16="http://schemas.microsoft.com/office/drawing/2014/main" id="{64B3374C-AE59-02F4-AEEA-4E79AFABECCD}"/>
              </a:ext>
            </a:extLst>
          </p:cNvPr>
          <p:cNvSpPr>
            <a:spLocks noGrp="1"/>
          </p:cNvSpPr>
          <p:nvPr>
            <p:ph type="subTitle" idx="1"/>
          </p:nvPr>
        </p:nvSpPr>
        <p:spPr>
          <a:xfrm>
            <a:off x="1126762" y="3812694"/>
            <a:ext cx="4328819" cy="2371796"/>
          </a:xfrm>
        </p:spPr>
        <p:txBody>
          <a:bodyPr>
            <a:normAutofit/>
          </a:bodyPr>
          <a:lstStyle/>
          <a:p>
            <a:pPr>
              <a:lnSpc>
                <a:spcPct val="110000"/>
              </a:lnSpc>
            </a:pPr>
            <a:r>
              <a:rPr lang="it-IT">
                <a:solidFill>
                  <a:schemeClr val="tx1">
                    <a:lumMod val="50000"/>
                    <a:lumOff val="50000"/>
                  </a:schemeClr>
                </a:solidFill>
              </a:rPr>
              <a:t>Giuseppe tropea</a:t>
            </a:r>
          </a:p>
          <a:p>
            <a:pPr>
              <a:lnSpc>
                <a:spcPct val="110000"/>
              </a:lnSpc>
            </a:pPr>
            <a:r>
              <a:rPr lang="it-IT">
                <a:solidFill>
                  <a:schemeClr val="tx1">
                    <a:lumMod val="50000"/>
                    <a:lumOff val="50000"/>
                  </a:schemeClr>
                </a:solidFill>
              </a:rPr>
              <a:t>Università mediterranea di reggio calabria</a:t>
            </a:r>
          </a:p>
        </p:txBody>
      </p:sp>
      <p:pic>
        <p:nvPicPr>
          <p:cNvPr id="12" name="Picture 11">
            <a:extLst>
              <a:ext uri="{FF2B5EF4-FFF2-40B4-BE49-F238E27FC236}">
                <a16:creationId xmlns:a16="http://schemas.microsoft.com/office/drawing/2014/main" id="{214924F5-CDC2-4DFA-82F3-4843ADD678A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l="55295" t="89389" r="26987" b="24"/>
          <a:stretch/>
        </p:blipFill>
        <p:spPr>
          <a:xfrm flipH="1">
            <a:off x="0" y="-1"/>
            <a:ext cx="2596444" cy="872709"/>
          </a:xfrm>
          <a:prstGeom prst="rect">
            <a:avLst/>
          </a:prstGeom>
        </p:spPr>
      </p:pic>
      <p:pic>
        <p:nvPicPr>
          <p:cNvPr id="14" name="Picture 13">
            <a:extLst>
              <a:ext uri="{FF2B5EF4-FFF2-40B4-BE49-F238E27FC236}">
                <a16:creationId xmlns:a16="http://schemas.microsoft.com/office/drawing/2014/main" id="{AED59812-6820-446C-B994-0D059C97DC3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l="91927" t="72411" b="13751"/>
          <a:stretch/>
        </p:blipFill>
        <p:spPr>
          <a:xfrm>
            <a:off x="10473994" y="5564567"/>
            <a:ext cx="1341545" cy="1293433"/>
          </a:xfrm>
          <a:custGeom>
            <a:avLst/>
            <a:gdLst>
              <a:gd name="connsiteX0" fmla="*/ 0 w 1341545"/>
              <a:gd name="connsiteY0" fmla="*/ 0 h 1293433"/>
              <a:gd name="connsiteX1" fmla="*/ 1341545 w 1341545"/>
              <a:gd name="connsiteY1" fmla="*/ 0 h 1293433"/>
              <a:gd name="connsiteX2" fmla="*/ 1341545 w 1341545"/>
              <a:gd name="connsiteY2" fmla="*/ 1293433 h 1293433"/>
              <a:gd name="connsiteX3" fmla="*/ 150847 w 1341545"/>
              <a:gd name="connsiteY3" fmla="*/ 1293433 h 1293433"/>
              <a:gd name="connsiteX4" fmla="*/ 66240 w 1341545"/>
              <a:gd name="connsiteY4" fmla="*/ 1183451 h 1293433"/>
              <a:gd name="connsiteX5" fmla="*/ 0 w 1341545"/>
              <a:gd name="connsiteY5" fmla="*/ 1061841 h 12934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41545" h="1293433">
                <a:moveTo>
                  <a:pt x="0" y="0"/>
                </a:moveTo>
                <a:lnTo>
                  <a:pt x="1341545" y="0"/>
                </a:lnTo>
                <a:lnTo>
                  <a:pt x="1341545" y="1293433"/>
                </a:lnTo>
                <a:lnTo>
                  <a:pt x="150847" y="1293433"/>
                </a:lnTo>
                <a:lnTo>
                  <a:pt x="66240" y="1183451"/>
                </a:lnTo>
                <a:lnTo>
                  <a:pt x="0" y="1061841"/>
                </a:lnTo>
                <a:close/>
              </a:path>
            </a:pathLst>
          </a:custGeom>
        </p:spPr>
      </p:pic>
      <p:pic>
        <p:nvPicPr>
          <p:cNvPr id="7" name="Graphic 6" descr="Martelletto">
            <a:extLst>
              <a:ext uri="{FF2B5EF4-FFF2-40B4-BE49-F238E27FC236}">
                <a16:creationId xmlns:a16="http://schemas.microsoft.com/office/drawing/2014/main" id="{96D9F9C2-1F19-CBD3-82F8-9492B6A66C2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290459" y="948266"/>
            <a:ext cx="4743406" cy="4743406"/>
          </a:xfrm>
          <a:prstGeom prst="rect">
            <a:avLst/>
          </a:prstGeom>
        </p:spPr>
      </p:pic>
      <p:pic>
        <p:nvPicPr>
          <p:cNvPr id="16" name="Picture 15">
            <a:extLst>
              <a:ext uri="{FF2B5EF4-FFF2-40B4-BE49-F238E27FC236}">
                <a16:creationId xmlns:a16="http://schemas.microsoft.com/office/drawing/2014/main" id="{E844ED7C-1917-40D8-8B42-1B1C27BC5A5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5">
            <a:extLst>
              <a:ext uri="{28A0092B-C50C-407E-A947-70E740481C1C}">
                <a14:useLocalDpi xmlns:a14="http://schemas.microsoft.com/office/drawing/2010/main" val="0"/>
              </a:ext>
            </a:extLst>
          </a:blip>
          <a:srcRect l="73623" t="43915" r="1" b="18252"/>
          <a:stretch/>
        </p:blipFill>
        <p:spPr>
          <a:xfrm flipH="1">
            <a:off x="0" y="3142319"/>
            <a:ext cx="4605339" cy="3715682"/>
          </a:xfrm>
          <a:prstGeom prst="rect">
            <a:avLst/>
          </a:prstGeom>
        </p:spPr>
      </p:pic>
      <p:sp>
        <p:nvSpPr>
          <p:cNvPr id="6" name="CasellaDiTesto 5">
            <a:extLst>
              <a:ext uri="{FF2B5EF4-FFF2-40B4-BE49-F238E27FC236}">
                <a16:creationId xmlns:a16="http://schemas.microsoft.com/office/drawing/2014/main" id="{FCA036CF-0596-343F-6355-3160AF4685DD}"/>
              </a:ext>
            </a:extLst>
          </p:cNvPr>
          <p:cNvSpPr txBox="1"/>
          <p:nvPr/>
        </p:nvSpPr>
        <p:spPr>
          <a:xfrm>
            <a:off x="255639" y="5447070"/>
            <a:ext cx="5222609" cy="1200329"/>
          </a:xfrm>
          <a:prstGeom prst="rect">
            <a:avLst/>
          </a:prstGeom>
          <a:noFill/>
        </p:spPr>
        <p:txBody>
          <a:bodyPr wrap="square" rtlCol="0">
            <a:spAutoFit/>
          </a:bodyPr>
          <a:lstStyle/>
          <a:p>
            <a:r>
              <a:rPr lang="it-IT" dirty="0"/>
              <a:t>Torino, 26-27 giugno 2025. Il diritto dell’immigrazione all’incrocio tra diritto nazionale, europeo e internazionale. Sala Udienze – T.A.R. Piemonte</a:t>
            </a:r>
          </a:p>
          <a:p>
            <a:endParaRPr lang="it-IT" dirty="0"/>
          </a:p>
        </p:txBody>
      </p:sp>
    </p:spTree>
    <p:extLst>
      <p:ext uri="{BB962C8B-B14F-4D97-AF65-F5344CB8AC3E}">
        <p14:creationId xmlns:p14="http://schemas.microsoft.com/office/powerpoint/2010/main" val="39502350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84000"/>
                <a:shade val="100000"/>
                <a:hueMod val="130000"/>
                <a:satMod val="150000"/>
                <a:lumMod val="112000"/>
              </a:schemeClr>
            </a:gs>
            <a:gs pos="100000">
              <a:schemeClr val="bg1">
                <a:shade val="92000"/>
                <a:satMod val="140000"/>
                <a:lumMod val="110000"/>
              </a:schemeClr>
            </a:gs>
          </a:gsLst>
          <a:lin ang="5400000" scaled="0"/>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A9C15D4-2EE7-4D05-B87C-91D1F3B96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0"/>
            <a:ext cx="813206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ED7B0FB-9654-4441-9545-02D458B68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935" cy="6858000"/>
          </a:xfrm>
          <a:prstGeom prst="rect">
            <a:avLst/>
          </a:prstGeom>
          <a:solidFill>
            <a:schemeClr val="accent1">
              <a:lumMod val="75000"/>
            </a:schemeClr>
          </a:solidFill>
          <a:ln>
            <a:noFill/>
          </a:ln>
          <a:effectLst>
            <a:outerShdw blurRad="50800" dist="12700" algn="l" rotWithShape="0">
              <a:prstClr val="black">
                <a:alpha val="30000"/>
              </a:prstClr>
            </a:outerShdw>
          </a:effectLst>
        </p:spPr>
        <p:style>
          <a:lnRef idx="2">
            <a:schemeClr val="accent1">
              <a:shade val="50000"/>
            </a:schemeClr>
          </a:lnRef>
          <a:fillRef idx="1002">
            <a:schemeClr val="l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2E096AE4-6D54-9478-C2C3-74FF9FEE048E}"/>
              </a:ext>
            </a:extLst>
          </p:cNvPr>
          <p:cNvSpPr>
            <a:spLocks noGrp="1"/>
          </p:cNvSpPr>
          <p:nvPr>
            <p:ph type="title"/>
          </p:nvPr>
        </p:nvSpPr>
        <p:spPr>
          <a:xfrm>
            <a:off x="641074" y="1588878"/>
            <a:ext cx="2844002" cy="3680244"/>
          </a:xfrm>
        </p:spPr>
        <p:txBody>
          <a:bodyPr>
            <a:normAutofit/>
          </a:bodyPr>
          <a:lstStyle/>
          <a:p>
            <a:pPr algn="l"/>
            <a:r>
              <a:rPr lang="it-IT" sz="2400">
                <a:solidFill>
                  <a:srgbClr val="FFFFFF"/>
                </a:solidFill>
              </a:rPr>
              <a:t>Il riparto in materia di ingresso, soggiorno allontanamento. Alcuni discutibili criteri</a:t>
            </a:r>
          </a:p>
        </p:txBody>
      </p:sp>
      <p:pic>
        <p:nvPicPr>
          <p:cNvPr id="12" name="Picture 11">
            <a:extLst>
              <a:ext uri="{FF2B5EF4-FFF2-40B4-BE49-F238E27FC236}">
                <a16:creationId xmlns:a16="http://schemas.microsoft.com/office/drawing/2014/main" id="{7BB94C57-FDF3-45A3-9D1F-904523D795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r="66700" b="77917"/>
          <a:stretch/>
        </p:blipFill>
        <p:spPr>
          <a:xfrm>
            <a:off x="0" y="0"/>
            <a:ext cx="4059935" cy="1514475"/>
          </a:xfrm>
          <a:prstGeom prst="rect">
            <a:avLst/>
          </a:prstGeom>
        </p:spPr>
      </p:pic>
      <p:sp>
        <p:nvSpPr>
          <p:cNvPr id="3" name="Segnaposto contenuto 2">
            <a:extLst>
              <a:ext uri="{FF2B5EF4-FFF2-40B4-BE49-F238E27FC236}">
                <a16:creationId xmlns:a16="http://schemas.microsoft.com/office/drawing/2014/main" id="{C2DEBB9B-2317-7050-1103-4F1AC8387B5D}"/>
              </a:ext>
            </a:extLst>
          </p:cNvPr>
          <p:cNvSpPr>
            <a:spLocks noGrp="1"/>
          </p:cNvSpPr>
          <p:nvPr>
            <p:ph sz="quarter" idx="13"/>
          </p:nvPr>
        </p:nvSpPr>
        <p:spPr>
          <a:xfrm>
            <a:off x="4634794" y="1049695"/>
            <a:ext cx="6642806" cy="4758611"/>
          </a:xfrm>
        </p:spPr>
        <p:txBody>
          <a:bodyPr anchor="ctr">
            <a:normAutofit/>
          </a:bodyPr>
          <a:lstStyle/>
          <a:p>
            <a:pPr>
              <a:lnSpc>
                <a:spcPct val="110000"/>
              </a:lnSpc>
            </a:pPr>
            <a:endParaRPr lang="it-IT" sz="1300" dirty="0">
              <a:effectLst/>
              <a:latin typeface="Helvetica" pitchFamily="2" charset="0"/>
            </a:endParaRPr>
          </a:p>
          <a:p>
            <a:pPr>
              <a:lnSpc>
                <a:spcPct val="110000"/>
              </a:lnSpc>
            </a:pPr>
            <a:r>
              <a:rPr lang="it-IT" sz="1300" dirty="0">
                <a:effectLst/>
                <a:latin typeface="Helvetica" pitchFamily="2" charset="0"/>
              </a:rPr>
              <a:t>Taluni hanno proposto la discutibile distinzione fra migrante </a:t>
            </a:r>
            <a:r>
              <a:rPr lang="it-IT" sz="1300" b="1" dirty="0">
                <a:effectLst/>
                <a:latin typeface="Helvetica" pitchFamily="2" charset="0"/>
              </a:rPr>
              <a:t>volontario</a:t>
            </a:r>
            <a:r>
              <a:rPr lang="it-IT" sz="1300" dirty="0">
                <a:effectLst/>
                <a:latin typeface="Helvetica" pitchFamily="2" charset="0"/>
              </a:rPr>
              <a:t> (o economico) e migrante </a:t>
            </a:r>
            <a:r>
              <a:rPr lang="it-IT" sz="1300" b="1" dirty="0">
                <a:effectLst/>
                <a:latin typeface="Helvetica" pitchFamily="2" charset="0"/>
              </a:rPr>
              <a:t>involontario</a:t>
            </a:r>
            <a:r>
              <a:rPr lang="it-IT" sz="1300" dirty="0">
                <a:effectLst/>
                <a:latin typeface="Helvetica" pitchFamily="2" charset="0"/>
              </a:rPr>
              <a:t> (volontario è anche l’</a:t>
            </a:r>
            <a:r>
              <a:rPr lang="it-IT" sz="1300" dirty="0" err="1">
                <a:effectLst/>
                <a:latin typeface="Helvetica" pitchFamily="2" charset="0"/>
              </a:rPr>
              <a:t>asilante</a:t>
            </a:r>
            <a:r>
              <a:rPr lang="it-IT" sz="1300" dirty="0">
                <a:effectLst/>
                <a:latin typeface="Helvetica" pitchFamily="2" charset="0"/>
              </a:rPr>
              <a:t>, il familiare, lo studente)</a:t>
            </a:r>
          </a:p>
          <a:p>
            <a:pPr>
              <a:lnSpc>
                <a:spcPct val="110000"/>
              </a:lnSpc>
            </a:pPr>
            <a:r>
              <a:rPr lang="it-IT" sz="1300" dirty="0">
                <a:effectLst/>
                <a:latin typeface="Helvetica" pitchFamily="2" charset="0"/>
              </a:rPr>
              <a:t>il carattere </a:t>
            </a:r>
            <a:r>
              <a:rPr lang="it-IT" sz="1300" b="1" dirty="0">
                <a:effectLst/>
                <a:latin typeface="Helvetica" pitchFamily="2" charset="0"/>
              </a:rPr>
              <a:t>discrezionale</a:t>
            </a:r>
            <a:r>
              <a:rPr lang="it-IT" sz="1300" dirty="0">
                <a:effectLst/>
                <a:latin typeface="Helvetica" pitchFamily="2" charset="0"/>
              </a:rPr>
              <a:t> o </a:t>
            </a:r>
            <a:r>
              <a:rPr lang="it-IT" sz="1300" b="1" dirty="0">
                <a:effectLst/>
                <a:latin typeface="Helvetica" pitchFamily="2" charset="0"/>
              </a:rPr>
              <a:t>vincolato</a:t>
            </a:r>
            <a:r>
              <a:rPr lang="it-IT" sz="1300" dirty="0">
                <a:effectLst/>
                <a:latin typeface="Helvetica" pitchFamily="2" charset="0"/>
              </a:rPr>
              <a:t> del provvedimento lesivo (la giurisdizione del giudice amministrativo sussiste anche su casi di attività amministrativa vincolata; inoltre, la giurisdizione ordinaria si ha, talvolta, su provvedimenti pienamente discrezionali) </a:t>
            </a:r>
          </a:p>
          <a:p>
            <a:pPr>
              <a:lnSpc>
                <a:spcPct val="110000"/>
              </a:lnSpc>
            </a:pPr>
            <a:r>
              <a:rPr lang="it-IT" sz="1300" dirty="0">
                <a:effectLst/>
                <a:latin typeface="Helvetica" pitchFamily="2" charset="0"/>
              </a:rPr>
              <a:t>Né persuade fino in fondo che, con riguardo all’espulsione, la situazione giuridica soggettiva dello straniero possa cambiare a seconda </a:t>
            </a:r>
            <a:r>
              <a:rPr lang="it-IT" sz="1300" b="1" dirty="0">
                <a:effectLst/>
                <a:latin typeface="Helvetica" pitchFamily="2" charset="0"/>
              </a:rPr>
              <a:t>dell’autorità procedente</a:t>
            </a:r>
            <a:r>
              <a:rPr lang="it-IT" sz="1300" dirty="0">
                <a:effectLst/>
                <a:latin typeface="Helvetica" pitchFamily="2" charset="0"/>
              </a:rPr>
              <a:t>, spettando al giudice amministrativo l’espulsione ministeriale e al giudice ordinario quella prefettizia </a:t>
            </a:r>
          </a:p>
          <a:p>
            <a:pPr>
              <a:lnSpc>
                <a:spcPct val="110000"/>
              </a:lnSpc>
            </a:pPr>
            <a:r>
              <a:rPr lang="it-IT" sz="1300" dirty="0">
                <a:effectLst/>
                <a:latin typeface="Helvetica" pitchFamily="2" charset="0"/>
              </a:rPr>
              <a:t>la tesi dei </a:t>
            </a:r>
            <a:r>
              <a:rPr lang="it-IT" sz="1300" b="1" dirty="0">
                <a:effectLst/>
                <a:latin typeface="Helvetica" pitchFamily="2" charset="0"/>
              </a:rPr>
              <a:t>“diritti indegradabili</a:t>
            </a:r>
            <a:r>
              <a:rPr lang="it-IT" sz="1300" dirty="0">
                <a:effectLst/>
                <a:latin typeface="Helvetica" pitchFamily="2" charset="0"/>
              </a:rPr>
              <a:t>” è molto controversa in dottrina</a:t>
            </a:r>
            <a:r>
              <a:rPr lang="it-IT" sz="1300" dirty="0">
                <a:effectLst/>
                <a:latin typeface="Times New Roman" panose="02020603050405020304" pitchFamily="18" charset="0"/>
              </a:rPr>
              <a:t> </a:t>
            </a:r>
            <a:r>
              <a:rPr lang="it-IT" sz="1300" dirty="0">
                <a:effectLst/>
                <a:latin typeface="Helvetica" pitchFamily="2" charset="0"/>
              </a:rPr>
              <a:t>e non ha ricevuto l’avallo della Corte costituzionale </a:t>
            </a:r>
          </a:p>
          <a:p>
            <a:pPr>
              <a:lnSpc>
                <a:spcPct val="110000"/>
              </a:lnSpc>
            </a:pPr>
            <a:endParaRPr lang="it-IT" sz="1300" dirty="0">
              <a:effectLst/>
              <a:latin typeface="Helvetica" pitchFamily="2" charset="0"/>
            </a:endParaRPr>
          </a:p>
          <a:p>
            <a:pPr>
              <a:lnSpc>
                <a:spcPct val="110000"/>
              </a:lnSpc>
            </a:pPr>
            <a:endParaRPr lang="it-IT" sz="1300" dirty="0"/>
          </a:p>
        </p:txBody>
      </p:sp>
      <p:pic>
        <p:nvPicPr>
          <p:cNvPr id="14" name="Picture 13">
            <a:extLst>
              <a:ext uri="{FF2B5EF4-FFF2-40B4-BE49-F238E27FC236}">
                <a16:creationId xmlns:a16="http://schemas.microsoft.com/office/drawing/2014/main" id="{6AEBDF1A-221A-4497-BBA9-57A70D1615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78750" t="72830" b="14149"/>
          <a:stretch/>
        </p:blipFill>
        <p:spPr>
          <a:xfrm>
            <a:off x="1377059" y="5962903"/>
            <a:ext cx="2590800" cy="892925"/>
          </a:xfrm>
          <a:prstGeom prst="rect">
            <a:avLst/>
          </a:prstGeom>
        </p:spPr>
      </p:pic>
    </p:spTree>
    <p:extLst>
      <p:ext uri="{BB962C8B-B14F-4D97-AF65-F5344CB8AC3E}">
        <p14:creationId xmlns:p14="http://schemas.microsoft.com/office/powerpoint/2010/main" val="9406955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84000"/>
                <a:shade val="100000"/>
                <a:hueMod val="130000"/>
                <a:satMod val="150000"/>
                <a:lumMod val="112000"/>
              </a:schemeClr>
            </a:gs>
            <a:gs pos="100000">
              <a:schemeClr val="bg1">
                <a:shade val="92000"/>
                <a:satMod val="140000"/>
                <a:lumMod val="110000"/>
              </a:schemeClr>
            </a:gs>
          </a:gsLst>
          <a:lin ang="5400000" scaled="0"/>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A9C15D4-2EE7-4D05-B87C-91D1F3B96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0"/>
            <a:ext cx="813206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ED7B0FB-9654-4441-9545-02D458B68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935" cy="6858000"/>
          </a:xfrm>
          <a:prstGeom prst="rect">
            <a:avLst/>
          </a:prstGeom>
          <a:solidFill>
            <a:schemeClr val="accent1">
              <a:lumMod val="75000"/>
            </a:schemeClr>
          </a:solidFill>
          <a:ln>
            <a:noFill/>
          </a:ln>
          <a:effectLst>
            <a:outerShdw blurRad="50800" dist="12700" algn="l" rotWithShape="0">
              <a:prstClr val="black">
                <a:alpha val="30000"/>
              </a:prstClr>
            </a:outerShdw>
          </a:effectLst>
        </p:spPr>
        <p:style>
          <a:lnRef idx="2">
            <a:schemeClr val="accent1">
              <a:shade val="50000"/>
            </a:schemeClr>
          </a:lnRef>
          <a:fillRef idx="1002">
            <a:schemeClr val="l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BDAA9479-8815-9414-430E-E43179F20E85}"/>
              </a:ext>
            </a:extLst>
          </p:cNvPr>
          <p:cNvSpPr>
            <a:spLocks noGrp="1"/>
          </p:cNvSpPr>
          <p:nvPr>
            <p:ph type="title"/>
          </p:nvPr>
        </p:nvSpPr>
        <p:spPr>
          <a:xfrm>
            <a:off x="641074" y="1588878"/>
            <a:ext cx="2844002" cy="3680244"/>
          </a:xfrm>
        </p:spPr>
        <p:txBody>
          <a:bodyPr>
            <a:normAutofit/>
          </a:bodyPr>
          <a:lstStyle/>
          <a:p>
            <a:pPr algn="l"/>
            <a:r>
              <a:rPr lang="it-IT" sz="3100">
                <a:solidFill>
                  <a:srgbClr val="FFFFFF"/>
                </a:solidFill>
              </a:rPr>
              <a:t>Il diritto indegradabile</a:t>
            </a:r>
          </a:p>
        </p:txBody>
      </p:sp>
      <p:pic>
        <p:nvPicPr>
          <p:cNvPr id="12" name="Picture 11">
            <a:extLst>
              <a:ext uri="{FF2B5EF4-FFF2-40B4-BE49-F238E27FC236}">
                <a16:creationId xmlns:a16="http://schemas.microsoft.com/office/drawing/2014/main" id="{7BB94C57-FDF3-45A3-9D1F-904523D795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r="66700" b="77917"/>
          <a:stretch/>
        </p:blipFill>
        <p:spPr>
          <a:xfrm>
            <a:off x="0" y="0"/>
            <a:ext cx="4059935" cy="1514475"/>
          </a:xfrm>
          <a:prstGeom prst="rect">
            <a:avLst/>
          </a:prstGeom>
        </p:spPr>
      </p:pic>
      <p:sp>
        <p:nvSpPr>
          <p:cNvPr id="3" name="Segnaposto contenuto 2">
            <a:extLst>
              <a:ext uri="{FF2B5EF4-FFF2-40B4-BE49-F238E27FC236}">
                <a16:creationId xmlns:a16="http://schemas.microsoft.com/office/drawing/2014/main" id="{BAFE2654-52D5-8437-74A9-B1672BDD4423}"/>
              </a:ext>
            </a:extLst>
          </p:cNvPr>
          <p:cNvSpPr>
            <a:spLocks noGrp="1"/>
          </p:cNvSpPr>
          <p:nvPr>
            <p:ph sz="quarter" idx="13"/>
          </p:nvPr>
        </p:nvSpPr>
        <p:spPr>
          <a:xfrm>
            <a:off x="4634794" y="1049695"/>
            <a:ext cx="6642806" cy="4758611"/>
          </a:xfrm>
        </p:spPr>
        <p:txBody>
          <a:bodyPr anchor="ctr">
            <a:normAutofit/>
          </a:bodyPr>
          <a:lstStyle/>
          <a:p>
            <a:pPr>
              <a:lnSpc>
                <a:spcPct val="110000"/>
              </a:lnSpc>
            </a:pPr>
            <a:r>
              <a:rPr lang="it-IT" sz="1100" dirty="0">
                <a:effectLst/>
                <a:latin typeface="Helvetica" pitchFamily="2" charset="0"/>
              </a:rPr>
              <a:t>la categoria nasce da una duplice preoccupazione, sia di tipo </a:t>
            </a:r>
            <a:r>
              <a:rPr lang="it-IT" sz="1100" b="1" dirty="0">
                <a:effectLst/>
                <a:latin typeface="Helvetica" pitchFamily="2" charset="0"/>
              </a:rPr>
              <a:t>processuale</a:t>
            </a:r>
            <a:r>
              <a:rPr lang="it-IT" sz="1100" dirty="0">
                <a:effectLst/>
                <a:latin typeface="Helvetica" pitchFamily="2" charset="0"/>
              </a:rPr>
              <a:t> che </a:t>
            </a:r>
            <a:r>
              <a:rPr lang="it-IT" sz="1100" b="1" dirty="0">
                <a:effectLst/>
                <a:latin typeface="Helvetica" pitchFamily="2" charset="0"/>
              </a:rPr>
              <a:t>sostanziale</a:t>
            </a:r>
            <a:r>
              <a:rPr lang="it-IT" sz="1100" dirty="0">
                <a:effectLst/>
                <a:latin typeface="Helvetica" pitchFamily="2" charset="0"/>
              </a:rPr>
              <a:t>. Quella di ordine sostanziale è così compendiabile: che il “contatto” con il potere comporti una </a:t>
            </a:r>
            <a:r>
              <a:rPr lang="it-IT" sz="1100" i="1" dirty="0" err="1">
                <a:effectLst/>
                <a:latin typeface="Helvetica" pitchFamily="2" charset="0"/>
              </a:rPr>
              <a:t>deminutio</a:t>
            </a:r>
            <a:r>
              <a:rPr lang="it-IT" sz="1100" i="1" dirty="0">
                <a:effectLst/>
                <a:latin typeface="Helvetica" pitchFamily="2" charset="0"/>
              </a:rPr>
              <a:t> </a:t>
            </a:r>
            <a:r>
              <a:rPr lang="it-IT" sz="1100" dirty="0">
                <a:effectLst/>
                <a:latin typeface="Helvetica" pitchFamily="2" charset="0"/>
              </a:rPr>
              <a:t>dell’effettività della tutela, rendendo il diritto suscettibile di bilanciamento e quindi di compressione/sacrificio. Quella processuale, invece, suona così: che la transizione verso il </a:t>
            </a:r>
            <a:r>
              <a:rPr lang="it-IT" sz="1100" dirty="0" err="1">
                <a:effectLst/>
                <a:latin typeface="Helvetica" pitchFamily="2" charset="0"/>
              </a:rPr>
              <a:t>g.a</a:t>
            </a:r>
            <a:r>
              <a:rPr lang="it-IT" sz="1100" dirty="0">
                <a:effectLst/>
                <a:latin typeface="Helvetica" pitchFamily="2" charset="0"/>
              </a:rPr>
              <a:t>. determini un secco impoverimento delle tutele. Ma nonostante la smentita di tali assunti da parte della consulta </a:t>
            </a:r>
            <a:r>
              <a:rPr lang="it-IT" sz="1100" dirty="0" err="1">
                <a:effectLst/>
                <a:latin typeface="Helvetica" pitchFamily="2" charset="0"/>
              </a:rPr>
              <a:t>e’</a:t>
            </a:r>
            <a:r>
              <a:rPr lang="it-IT" sz="1100" dirty="0">
                <a:effectLst/>
                <a:latin typeface="Helvetica" pitchFamily="2" charset="0"/>
              </a:rPr>
              <a:t> rimasto in materia immigratoria il richiamo al diritto indegradabile, legato a due argomenti «rafforzativi» di contorno:</a:t>
            </a:r>
          </a:p>
          <a:p>
            <a:pPr>
              <a:lnSpc>
                <a:spcPct val="110000"/>
              </a:lnSpc>
            </a:pPr>
            <a:r>
              <a:rPr lang="it-IT" sz="1100" dirty="0">
                <a:effectLst/>
                <a:latin typeface="Helvetica" pitchFamily="2" charset="0"/>
              </a:rPr>
              <a:t>Da un lato quell’approccio ermeneutico volto a negare l’esistenza del potere a fronte di </a:t>
            </a:r>
            <a:r>
              <a:rPr lang="it-IT" sz="1100" b="1" dirty="0">
                <a:effectLst/>
                <a:latin typeface="Helvetica" pitchFamily="2" charset="0"/>
              </a:rPr>
              <a:t>fattispecie vincolate (es. respingimento alla frontiera)</a:t>
            </a:r>
          </a:p>
          <a:p>
            <a:pPr>
              <a:lnSpc>
                <a:spcPct val="110000"/>
              </a:lnSpc>
            </a:pPr>
            <a:r>
              <a:rPr lang="it-IT" sz="1100" dirty="0">
                <a:effectLst/>
                <a:latin typeface="Helvetica" pitchFamily="2" charset="0"/>
              </a:rPr>
              <a:t>Dall’altro ci imbattiamo spesso in norme </a:t>
            </a:r>
            <a:r>
              <a:rPr lang="it-IT" sz="1100" i="1" dirty="0">
                <a:effectLst/>
                <a:latin typeface="Helvetica" pitchFamily="2" charset="0"/>
              </a:rPr>
              <a:t>ad hoc </a:t>
            </a:r>
            <a:r>
              <a:rPr lang="it-IT" sz="1100" dirty="0">
                <a:effectLst/>
                <a:latin typeface="Helvetica" pitchFamily="2" charset="0"/>
              </a:rPr>
              <a:t>che in certi ambiti consegnano al </a:t>
            </a:r>
            <a:r>
              <a:rPr lang="it-IT" sz="1100" dirty="0" err="1">
                <a:effectLst/>
                <a:latin typeface="Helvetica" pitchFamily="2" charset="0"/>
              </a:rPr>
              <a:t>g.o</a:t>
            </a:r>
            <a:r>
              <a:rPr lang="it-IT" sz="1100" dirty="0">
                <a:effectLst/>
                <a:latin typeface="Helvetica" pitchFamily="2" charset="0"/>
              </a:rPr>
              <a:t>. la </a:t>
            </a:r>
            <a:r>
              <a:rPr lang="it-IT" sz="1100" b="1" dirty="0">
                <a:effectLst/>
                <a:latin typeface="Helvetica" pitchFamily="2" charset="0"/>
              </a:rPr>
              <a:t>tutela antidiscriminatoria</a:t>
            </a:r>
            <a:r>
              <a:rPr lang="it-IT" sz="1100" dirty="0">
                <a:effectLst/>
                <a:latin typeface="Helvetica" pitchFamily="2" charset="0"/>
              </a:rPr>
              <a:t>, con la procedura prevista ai sensi del d.lgs. 150/2011. Quasi una sorta di giurisdizione esclusiva del </a:t>
            </a:r>
            <a:r>
              <a:rPr lang="it-IT" sz="1100" dirty="0" err="1">
                <a:effectLst/>
                <a:latin typeface="Helvetica" pitchFamily="2" charset="0"/>
              </a:rPr>
              <a:t>g.o</a:t>
            </a:r>
            <a:r>
              <a:rPr lang="it-IT" sz="1100" dirty="0">
                <a:effectLst/>
                <a:latin typeface="Helvetica" pitchFamily="2" charset="0"/>
              </a:rPr>
              <a:t>., in cui la materia devoluta sarebbe la discriminazione. </a:t>
            </a:r>
          </a:p>
          <a:p>
            <a:pPr>
              <a:lnSpc>
                <a:spcPct val="110000"/>
              </a:lnSpc>
            </a:pPr>
            <a:r>
              <a:rPr lang="it-IT" sz="1100" dirty="0">
                <a:latin typeface="Helvetica" pitchFamily="2" charset="0"/>
              </a:rPr>
              <a:t>Ma siamo sicuri che dinanzi al </a:t>
            </a:r>
            <a:r>
              <a:rPr lang="it-IT" sz="1100" dirty="0" err="1">
                <a:latin typeface="Helvetica" pitchFamily="2" charset="0"/>
              </a:rPr>
              <a:t>g.o</a:t>
            </a:r>
            <a:r>
              <a:rPr lang="it-IT" sz="1100" dirty="0">
                <a:latin typeface="Helvetica" pitchFamily="2" charset="0"/>
              </a:rPr>
              <a:t> vi sia sempre quella pienezza di tutela che manca dinanzi al </a:t>
            </a:r>
            <a:r>
              <a:rPr lang="it-IT" sz="1100" dirty="0" err="1">
                <a:latin typeface="Helvetica" pitchFamily="2" charset="0"/>
              </a:rPr>
              <a:t>g.a</a:t>
            </a:r>
            <a:r>
              <a:rPr lang="it-IT" sz="1100" dirty="0">
                <a:latin typeface="Helvetica" pitchFamily="2" charset="0"/>
              </a:rPr>
              <a:t>.?</a:t>
            </a:r>
            <a:endParaRPr lang="it-IT" sz="1100" dirty="0">
              <a:effectLst/>
              <a:latin typeface="Helvetica" pitchFamily="2" charset="0"/>
            </a:endParaRPr>
          </a:p>
          <a:p>
            <a:pPr>
              <a:lnSpc>
                <a:spcPct val="110000"/>
              </a:lnSpc>
            </a:pPr>
            <a:endParaRPr lang="it-IT" sz="1100" dirty="0">
              <a:effectLst/>
              <a:latin typeface="Helvetica" pitchFamily="2" charset="0"/>
            </a:endParaRPr>
          </a:p>
          <a:p>
            <a:pPr>
              <a:lnSpc>
                <a:spcPct val="110000"/>
              </a:lnSpc>
            </a:pPr>
            <a:endParaRPr lang="it-IT" sz="1100" dirty="0"/>
          </a:p>
        </p:txBody>
      </p:sp>
      <p:pic>
        <p:nvPicPr>
          <p:cNvPr id="14" name="Picture 13">
            <a:extLst>
              <a:ext uri="{FF2B5EF4-FFF2-40B4-BE49-F238E27FC236}">
                <a16:creationId xmlns:a16="http://schemas.microsoft.com/office/drawing/2014/main" id="{6AEBDF1A-221A-4497-BBA9-57A70D1615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78750" t="72830" b="14149"/>
          <a:stretch/>
        </p:blipFill>
        <p:spPr>
          <a:xfrm>
            <a:off x="1377059" y="5962903"/>
            <a:ext cx="2590800" cy="892925"/>
          </a:xfrm>
          <a:prstGeom prst="rect">
            <a:avLst/>
          </a:prstGeom>
        </p:spPr>
      </p:pic>
    </p:spTree>
    <p:extLst>
      <p:ext uri="{BB962C8B-B14F-4D97-AF65-F5344CB8AC3E}">
        <p14:creationId xmlns:p14="http://schemas.microsoft.com/office/powerpoint/2010/main" val="29601123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84000"/>
                <a:shade val="100000"/>
                <a:hueMod val="130000"/>
                <a:satMod val="150000"/>
                <a:lumMod val="112000"/>
              </a:schemeClr>
            </a:gs>
            <a:gs pos="100000">
              <a:schemeClr val="bg1">
                <a:shade val="92000"/>
                <a:satMod val="140000"/>
                <a:lumMod val="110000"/>
              </a:schemeClr>
            </a:gs>
          </a:gsLst>
          <a:lin ang="5400000" scaled="0"/>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A9C15D4-2EE7-4D05-B87C-91D1F3B96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0"/>
            <a:ext cx="813206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ED7B0FB-9654-4441-9545-02D458B68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935" cy="6858000"/>
          </a:xfrm>
          <a:prstGeom prst="rect">
            <a:avLst/>
          </a:prstGeom>
          <a:solidFill>
            <a:schemeClr val="accent1">
              <a:lumMod val="75000"/>
            </a:schemeClr>
          </a:solidFill>
          <a:ln>
            <a:noFill/>
          </a:ln>
          <a:effectLst>
            <a:outerShdw blurRad="50800" dist="12700" algn="l" rotWithShape="0">
              <a:prstClr val="black">
                <a:alpha val="30000"/>
              </a:prstClr>
            </a:outerShdw>
          </a:effectLst>
        </p:spPr>
        <p:style>
          <a:lnRef idx="2">
            <a:schemeClr val="accent1">
              <a:shade val="50000"/>
            </a:schemeClr>
          </a:lnRef>
          <a:fillRef idx="1002">
            <a:schemeClr val="l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1F4476D0-4CD8-68FC-BF74-FAB937AE1786}"/>
              </a:ext>
            </a:extLst>
          </p:cNvPr>
          <p:cNvSpPr>
            <a:spLocks noGrp="1"/>
          </p:cNvSpPr>
          <p:nvPr>
            <p:ph type="title"/>
          </p:nvPr>
        </p:nvSpPr>
        <p:spPr>
          <a:xfrm>
            <a:off x="641074" y="1588878"/>
            <a:ext cx="2844002" cy="3680244"/>
          </a:xfrm>
        </p:spPr>
        <p:txBody>
          <a:bodyPr>
            <a:normAutofit/>
          </a:bodyPr>
          <a:lstStyle/>
          <a:p>
            <a:pPr algn="l"/>
            <a:r>
              <a:rPr lang="it-IT" sz="4400">
                <a:solidFill>
                  <a:srgbClr val="FFFFFF"/>
                </a:solidFill>
              </a:rPr>
              <a:t>1) Status di rifugiato e diritto d’asilo</a:t>
            </a:r>
          </a:p>
        </p:txBody>
      </p:sp>
      <p:pic>
        <p:nvPicPr>
          <p:cNvPr id="12" name="Picture 11">
            <a:extLst>
              <a:ext uri="{FF2B5EF4-FFF2-40B4-BE49-F238E27FC236}">
                <a16:creationId xmlns:a16="http://schemas.microsoft.com/office/drawing/2014/main" id="{7BB94C57-FDF3-45A3-9D1F-904523D795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r="66700" b="77917"/>
          <a:stretch/>
        </p:blipFill>
        <p:spPr>
          <a:xfrm>
            <a:off x="0" y="0"/>
            <a:ext cx="4059935" cy="1514475"/>
          </a:xfrm>
          <a:prstGeom prst="rect">
            <a:avLst/>
          </a:prstGeom>
        </p:spPr>
      </p:pic>
      <p:sp>
        <p:nvSpPr>
          <p:cNvPr id="3" name="Segnaposto contenuto 2">
            <a:extLst>
              <a:ext uri="{FF2B5EF4-FFF2-40B4-BE49-F238E27FC236}">
                <a16:creationId xmlns:a16="http://schemas.microsoft.com/office/drawing/2014/main" id="{9CAE76C5-C370-3B5E-A028-92585446E8C0}"/>
              </a:ext>
            </a:extLst>
          </p:cNvPr>
          <p:cNvSpPr>
            <a:spLocks noGrp="1"/>
          </p:cNvSpPr>
          <p:nvPr>
            <p:ph sz="quarter" idx="13"/>
          </p:nvPr>
        </p:nvSpPr>
        <p:spPr>
          <a:xfrm>
            <a:off x="4634794" y="1049695"/>
            <a:ext cx="6642806" cy="4758611"/>
          </a:xfrm>
        </p:spPr>
        <p:txBody>
          <a:bodyPr anchor="ctr">
            <a:normAutofit/>
          </a:bodyPr>
          <a:lstStyle/>
          <a:p>
            <a:pPr>
              <a:lnSpc>
                <a:spcPct val="110000"/>
              </a:lnSpc>
            </a:pPr>
            <a:r>
              <a:rPr lang="it-IT" sz="1600" dirty="0">
                <a:effectLst/>
                <a:latin typeface="Helvetica" pitchFamily="2" charset="0"/>
              </a:rPr>
              <a:t>Una simile commistione di criteri è rinvenibile con riguardo allo </a:t>
            </a:r>
            <a:r>
              <a:rPr lang="it-IT" sz="1600" i="1" dirty="0">
                <a:effectLst/>
                <a:latin typeface="Helvetica" pitchFamily="2" charset="0"/>
              </a:rPr>
              <a:t>status </a:t>
            </a:r>
            <a:r>
              <a:rPr lang="it-IT" sz="1600" dirty="0">
                <a:effectLst/>
                <a:latin typeface="Helvetica" pitchFamily="2" charset="0"/>
              </a:rPr>
              <a:t>di rifugiato e al diritto di asilo: </a:t>
            </a:r>
            <a:r>
              <a:rPr lang="it-IT" sz="1600" b="1" dirty="0">
                <a:effectLst/>
                <a:latin typeface="Helvetica" pitchFamily="2" charset="0"/>
              </a:rPr>
              <a:t>incertezza</a:t>
            </a:r>
          </a:p>
          <a:p>
            <a:pPr>
              <a:lnSpc>
                <a:spcPct val="110000"/>
              </a:lnSpc>
            </a:pPr>
            <a:r>
              <a:rPr lang="it-IT" sz="1600" dirty="0"/>
              <a:t>Altro Problema di fondo: </a:t>
            </a:r>
            <a:r>
              <a:rPr lang="it-IT" sz="1600" b="1" dirty="0"/>
              <a:t>effettività</a:t>
            </a:r>
            <a:r>
              <a:rPr lang="it-IT" sz="1600" dirty="0"/>
              <a:t> della tutela dinanzi al </a:t>
            </a:r>
            <a:r>
              <a:rPr lang="it-IT" sz="1600" dirty="0" err="1"/>
              <a:t>g.o</a:t>
            </a:r>
            <a:r>
              <a:rPr lang="it-IT" sz="1600" dirty="0"/>
              <a:t>. – è una vera giurisdizione piena? </a:t>
            </a:r>
          </a:p>
          <a:p>
            <a:pPr>
              <a:lnSpc>
                <a:spcPct val="110000"/>
              </a:lnSpc>
            </a:pPr>
            <a:r>
              <a:rPr lang="it-IT" sz="1600" dirty="0">
                <a:effectLst/>
                <a:latin typeface="Helvetica" pitchFamily="2" charset="0"/>
              </a:rPr>
              <a:t>se è vero che l’art. 113, co. 3, Cost., ha determinato il superamento della riserva di amministrazione contemplata dall’art. 4 </a:t>
            </a:r>
            <a:r>
              <a:rPr lang="it-IT" sz="1600" dirty="0" err="1">
                <a:effectLst/>
                <a:latin typeface="Helvetica" pitchFamily="2" charset="0"/>
              </a:rPr>
              <a:t>l.a.c</a:t>
            </a:r>
            <a:r>
              <a:rPr lang="it-IT" sz="1600" dirty="0">
                <a:effectLst/>
                <a:latin typeface="Helvetica" pitchFamily="2" charset="0"/>
              </a:rPr>
              <a:t>., prevedendo la possibilità per il legislatore di affidare al giudice ordinario il potere di annullare atti amministrativi, è altresì vero che in taluni casi, fra i quali proprio la disciplina della tutela del migrante, tale </a:t>
            </a:r>
            <a:r>
              <a:rPr lang="it-IT" sz="1600" i="1" dirty="0">
                <a:effectLst/>
                <a:latin typeface="Helvetica" pitchFamily="2" charset="0"/>
              </a:rPr>
              <a:t>espressa </a:t>
            </a:r>
            <a:r>
              <a:rPr lang="it-IT" sz="1600" dirty="0">
                <a:effectLst/>
                <a:latin typeface="Helvetica" pitchFamily="2" charset="0"/>
              </a:rPr>
              <a:t>devoluzione non sempre si è avuta, con quanto ne deriva in termini di problematico rispetto della riserva di legge in materia </a:t>
            </a:r>
          </a:p>
          <a:p>
            <a:pPr>
              <a:lnSpc>
                <a:spcPct val="110000"/>
              </a:lnSpc>
            </a:pPr>
            <a:endParaRPr lang="it-IT" sz="1600" dirty="0"/>
          </a:p>
        </p:txBody>
      </p:sp>
      <p:pic>
        <p:nvPicPr>
          <p:cNvPr id="14" name="Picture 13">
            <a:extLst>
              <a:ext uri="{FF2B5EF4-FFF2-40B4-BE49-F238E27FC236}">
                <a16:creationId xmlns:a16="http://schemas.microsoft.com/office/drawing/2014/main" id="{6AEBDF1A-221A-4497-BBA9-57A70D1615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78750" t="72830" b="14149"/>
          <a:stretch/>
        </p:blipFill>
        <p:spPr>
          <a:xfrm>
            <a:off x="1377059" y="5962903"/>
            <a:ext cx="2590800" cy="892925"/>
          </a:xfrm>
          <a:prstGeom prst="rect">
            <a:avLst/>
          </a:prstGeom>
        </p:spPr>
      </p:pic>
    </p:spTree>
    <p:extLst>
      <p:ext uri="{BB962C8B-B14F-4D97-AF65-F5344CB8AC3E}">
        <p14:creationId xmlns:p14="http://schemas.microsoft.com/office/powerpoint/2010/main" val="34744466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84000"/>
                <a:shade val="100000"/>
                <a:hueMod val="130000"/>
                <a:satMod val="150000"/>
                <a:lumMod val="112000"/>
              </a:schemeClr>
            </a:gs>
            <a:gs pos="100000">
              <a:schemeClr val="bg1">
                <a:shade val="92000"/>
                <a:satMod val="140000"/>
                <a:lumMod val="110000"/>
              </a:schemeClr>
            </a:gs>
          </a:gsLst>
          <a:lin ang="5400000" scaled="0"/>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A9C15D4-2EE7-4D05-B87C-91D1F3B96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0"/>
            <a:ext cx="813206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ED7B0FB-9654-4441-9545-02D458B68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935" cy="6858000"/>
          </a:xfrm>
          <a:prstGeom prst="rect">
            <a:avLst/>
          </a:prstGeom>
          <a:solidFill>
            <a:schemeClr val="accent1">
              <a:lumMod val="75000"/>
            </a:schemeClr>
          </a:solidFill>
          <a:ln>
            <a:noFill/>
          </a:ln>
          <a:effectLst>
            <a:outerShdw blurRad="50800" dist="12700" algn="l" rotWithShape="0">
              <a:prstClr val="black">
                <a:alpha val="30000"/>
              </a:prstClr>
            </a:outerShdw>
          </a:effectLst>
        </p:spPr>
        <p:style>
          <a:lnRef idx="2">
            <a:schemeClr val="accent1">
              <a:shade val="50000"/>
            </a:schemeClr>
          </a:lnRef>
          <a:fillRef idx="1002">
            <a:schemeClr val="l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624693AB-6DFB-DB97-8E79-C808FF0B985D}"/>
              </a:ext>
            </a:extLst>
          </p:cNvPr>
          <p:cNvSpPr>
            <a:spLocks noGrp="1"/>
          </p:cNvSpPr>
          <p:nvPr>
            <p:ph type="title"/>
          </p:nvPr>
        </p:nvSpPr>
        <p:spPr>
          <a:xfrm>
            <a:off x="641074" y="1588878"/>
            <a:ext cx="2844002" cy="3680244"/>
          </a:xfrm>
        </p:spPr>
        <p:txBody>
          <a:bodyPr>
            <a:normAutofit/>
          </a:bodyPr>
          <a:lstStyle/>
          <a:p>
            <a:pPr algn="l"/>
            <a:r>
              <a:rPr lang="it-IT" sz="4400">
                <a:solidFill>
                  <a:srgbClr val="FFFFFF"/>
                </a:solidFill>
              </a:rPr>
              <a:t>Il caso paesi sicuri</a:t>
            </a:r>
          </a:p>
        </p:txBody>
      </p:sp>
      <p:pic>
        <p:nvPicPr>
          <p:cNvPr id="12" name="Picture 11">
            <a:extLst>
              <a:ext uri="{FF2B5EF4-FFF2-40B4-BE49-F238E27FC236}">
                <a16:creationId xmlns:a16="http://schemas.microsoft.com/office/drawing/2014/main" id="{7BB94C57-FDF3-45A3-9D1F-904523D795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r="66700" b="77917"/>
          <a:stretch/>
        </p:blipFill>
        <p:spPr>
          <a:xfrm>
            <a:off x="0" y="0"/>
            <a:ext cx="4059935" cy="1514475"/>
          </a:xfrm>
          <a:prstGeom prst="rect">
            <a:avLst/>
          </a:prstGeom>
        </p:spPr>
      </p:pic>
      <p:sp>
        <p:nvSpPr>
          <p:cNvPr id="3" name="Segnaposto contenuto 2">
            <a:extLst>
              <a:ext uri="{FF2B5EF4-FFF2-40B4-BE49-F238E27FC236}">
                <a16:creationId xmlns:a16="http://schemas.microsoft.com/office/drawing/2014/main" id="{6A29142F-065D-2E22-AA2B-2D4C3F6C2E3B}"/>
              </a:ext>
            </a:extLst>
          </p:cNvPr>
          <p:cNvSpPr>
            <a:spLocks noGrp="1"/>
          </p:cNvSpPr>
          <p:nvPr>
            <p:ph sz="quarter" idx="13"/>
          </p:nvPr>
        </p:nvSpPr>
        <p:spPr>
          <a:xfrm>
            <a:off x="4634794" y="1049695"/>
            <a:ext cx="6642806" cy="5597290"/>
          </a:xfrm>
        </p:spPr>
        <p:txBody>
          <a:bodyPr anchor="ctr">
            <a:normAutofit/>
          </a:bodyPr>
          <a:lstStyle/>
          <a:p>
            <a:pPr>
              <a:lnSpc>
                <a:spcPct val="110000"/>
              </a:lnSpc>
            </a:pPr>
            <a:r>
              <a:rPr lang="it-IT" sz="1200" dirty="0"/>
              <a:t>Non a caso è stata necessaria </a:t>
            </a:r>
            <a:r>
              <a:rPr lang="it-IT" sz="1200" dirty="0">
                <a:effectLst/>
                <a:latin typeface="Aptos" panose="020B0004020202020204" pitchFamily="34" charset="0"/>
                <a:ea typeface="Aptos" panose="020B0004020202020204" pitchFamily="34" charset="0"/>
                <a:cs typeface="Times New Roman" panose="02020603050405020304" pitchFamily="18" charset="0"/>
              </a:rPr>
              <a:t>Corte di Giustizia del 4 ottobre 2024 e la sentenza del 19 dicembre 2024 n. 14533 della Cassazione per confermare il discusso orientamento giurisprudenziale che propende per la legittimità del sindacato del giudice ordinario sulla designazione operata dall’amministrazione</a:t>
            </a:r>
            <a:r>
              <a:rPr lang="it-IT" sz="1200" dirty="0">
                <a:effectLst/>
              </a:rPr>
              <a:t> (importante pure il superamento della tesi dell’atto politico, superamento basato su corte cost. n. 81/2012)</a:t>
            </a:r>
          </a:p>
          <a:p>
            <a:pPr>
              <a:lnSpc>
                <a:spcPct val="110000"/>
              </a:lnSpc>
            </a:pPr>
            <a:r>
              <a:rPr lang="it-IT" sz="1200" dirty="0">
                <a:effectLst/>
                <a:latin typeface="Aptos" panose="020B0004020202020204" pitchFamily="34" charset="0"/>
                <a:ea typeface="Aptos" panose="020B0004020202020204" pitchFamily="34" charset="0"/>
                <a:cs typeface="Times New Roman" panose="02020603050405020304" pitchFamily="18" charset="0"/>
              </a:rPr>
              <a:t>Un’operazione, questa, che si ritrova, </a:t>
            </a:r>
            <a:r>
              <a:rPr lang="it-IT" sz="1200" i="1" dirty="0" err="1">
                <a:effectLst/>
                <a:latin typeface="Aptos" panose="020B0004020202020204" pitchFamily="34" charset="0"/>
                <a:ea typeface="Aptos" panose="020B0004020202020204" pitchFamily="34" charset="0"/>
                <a:cs typeface="Times New Roman" panose="02020603050405020304" pitchFamily="18" charset="0"/>
              </a:rPr>
              <a:t>mutatis</a:t>
            </a:r>
            <a:r>
              <a:rPr lang="it-IT" sz="1200" i="1" dirty="0">
                <a:effectLst/>
                <a:latin typeface="Aptos" panose="020B0004020202020204" pitchFamily="34" charset="0"/>
                <a:ea typeface="Aptos" panose="020B0004020202020204" pitchFamily="34" charset="0"/>
                <a:cs typeface="Times New Roman" panose="02020603050405020304" pitchFamily="18" charset="0"/>
              </a:rPr>
              <a:t> </a:t>
            </a:r>
            <a:r>
              <a:rPr lang="it-IT" sz="1200" i="1" dirty="0" err="1">
                <a:effectLst/>
                <a:latin typeface="Aptos" panose="020B0004020202020204" pitchFamily="34" charset="0"/>
                <a:ea typeface="Aptos" panose="020B0004020202020204" pitchFamily="34" charset="0"/>
                <a:cs typeface="Times New Roman" panose="02020603050405020304" pitchFamily="18" charset="0"/>
              </a:rPr>
              <a:t>mutandis</a:t>
            </a:r>
            <a:r>
              <a:rPr lang="it-IT" sz="1200" dirty="0">
                <a:effectLst/>
                <a:latin typeface="Aptos" panose="020B0004020202020204" pitchFamily="34" charset="0"/>
                <a:ea typeface="Aptos" panose="020B0004020202020204" pitchFamily="34" charset="0"/>
                <a:cs typeface="Times New Roman" panose="02020603050405020304" pitchFamily="18" charset="0"/>
              </a:rPr>
              <a:t>, pure nel giudizio risarcitorio conclusosi con l’ordinanza delle Sezioni unite 6 marzo 2025, n. 5992, nel caso “Diciotti”, in cui si arriva a sindacare atti di alta amministrazione (di nuovo </a:t>
            </a:r>
            <a:r>
              <a:rPr lang="it-IT" sz="1200" dirty="0" err="1">
                <a:effectLst/>
                <a:latin typeface="Aptos" panose="020B0004020202020204" pitchFamily="34" charset="0"/>
                <a:ea typeface="Aptos" panose="020B0004020202020204" pitchFamily="34" charset="0"/>
                <a:cs typeface="Times New Roman" panose="02020603050405020304" pitchFamily="18" charset="0"/>
              </a:rPr>
              <a:t>dequotando</a:t>
            </a:r>
            <a:r>
              <a:rPr lang="it-IT" sz="1200" dirty="0">
                <a:effectLst/>
                <a:latin typeface="Aptos" panose="020B0004020202020204" pitchFamily="34" charset="0"/>
                <a:ea typeface="Aptos" panose="020B0004020202020204" pitchFamily="34" charset="0"/>
                <a:cs typeface="Times New Roman" panose="02020603050405020304" pitchFamily="18" charset="0"/>
              </a:rPr>
              <a:t> la tesi dell’atto politico), in quanto vincolati </a:t>
            </a:r>
            <a:r>
              <a:rPr lang="it-IT" sz="1200" dirty="0" err="1">
                <a:effectLst/>
                <a:latin typeface="Aptos" panose="020B0004020202020204" pitchFamily="34" charset="0"/>
                <a:ea typeface="Aptos" panose="020B0004020202020204" pitchFamily="34" charset="0"/>
                <a:cs typeface="Times New Roman" panose="02020603050405020304" pitchFamily="18" charset="0"/>
              </a:rPr>
              <a:t>nell’an</a:t>
            </a:r>
            <a:r>
              <a:rPr lang="it-IT" sz="1200" dirty="0">
                <a:effectLst/>
                <a:latin typeface="Aptos" panose="020B0004020202020204" pitchFamily="34" charset="0"/>
                <a:ea typeface="Aptos" panose="020B0004020202020204" pitchFamily="34" charset="0"/>
                <a:cs typeface="Times New Roman" panose="02020603050405020304" pitchFamily="18" charset="0"/>
              </a:rPr>
              <a:t> e discrezionali nel </a:t>
            </a:r>
            <a:r>
              <a:rPr lang="it-IT" sz="1200" dirty="0" err="1">
                <a:effectLst/>
                <a:latin typeface="Aptos" panose="020B0004020202020204" pitchFamily="34" charset="0"/>
                <a:ea typeface="Aptos" panose="020B0004020202020204" pitchFamily="34" charset="0"/>
                <a:cs typeface="Times New Roman" panose="02020603050405020304" pitchFamily="18" charset="0"/>
              </a:rPr>
              <a:t>quomodo</a:t>
            </a:r>
            <a:r>
              <a:rPr lang="it-IT" sz="1200" dirty="0">
                <a:effectLst/>
                <a:latin typeface="Aptos" panose="020B0004020202020204" pitchFamily="34" charset="0"/>
                <a:ea typeface="Aptos" panose="020B0004020202020204" pitchFamily="34" charset="0"/>
                <a:cs typeface="Times New Roman" panose="02020603050405020304" pitchFamily="18" charset="0"/>
              </a:rPr>
              <a:t>, inerenti all’individuazione del punto di sbarco più opportuno sul territorio nazionale.</a:t>
            </a:r>
            <a:r>
              <a:rPr lang="it-IT" sz="1200" dirty="0">
                <a:effectLst/>
              </a:rPr>
              <a:t> </a:t>
            </a:r>
          </a:p>
          <a:p>
            <a:pPr>
              <a:lnSpc>
                <a:spcPct val="110000"/>
              </a:lnSpc>
            </a:pPr>
            <a:r>
              <a:rPr lang="it-IT" sz="1200" dirty="0">
                <a:effectLst/>
                <a:latin typeface="Aptos" panose="020B0004020202020204" pitchFamily="34" charset="0"/>
                <a:ea typeface="Aptos" panose="020B0004020202020204" pitchFamily="34" charset="0"/>
                <a:cs typeface="Times New Roman" panose="02020603050405020304" pitchFamily="18" charset="0"/>
              </a:rPr>
              <a:t>A me pare, pur ritenendo condivisibili tali pronunciamenti della Cassazione, che sarebbe ormai il caso di un intervento diretto sul tema della Corte costituzionale, anche alla luce dell’ormai ammessa “</a:t>
            </a:r>
            <a:r>
              <a:rPr lang="it-IT" sz="1200" b="1" dirty="0">
                <a:effectLst/>
                <a:latin typeface="Aptos" panose="020B0004020202020204" pitchFamily="34" charset="0"/>
                <a:ea typeface="Aptos" panose="020B0004020202020204" pitchFamily="34" charset="0"/>
                <a:cs typeface="Times New Roman" panose="02020603050405020304" pitchFamily="18" charset="0"/>
              </a:rPr>
              <a:t>doppia pregiudizialità</a:t>
            </a:r>
            <a:r>
              <a:rPr lang="it-IT" sz="1200" dirty="0">
                <a:effectLst/>
                <a:latin typeface="Aptos" panose="020B0004020202020204" pitchFamily="34" charset="0"/>
                <a:ea typeface="Aptos" panose="020B0004020202020204" pitchFamily="34" charset="0"/>
                <a:cs typeface="Times New Roman" panose="02020603050405020304" pitchFamily="18" charset="0"/>
              </a:rPr>
              <a:t>” nel dialogo fra le Corti (v. da ultimo </a:t>
            </a:r>
            <a:r>
              <a:rPr lang="fr-FR" sz="1200" dirty="0">
                <a:effectLst/>
                <a:latin typeface="Aptos" panose="020B0004020202020204" pitchFamily="34" charset="0"/>
                <a:ea typeface="Aptos" panose="020B0004020202020204" pitchFamily="34" charset="0"/>
                <a:cs typeface="Times New Roman" panose="02020603050405020304" pitchFamily="18" charset="0"/>
              </a:rPr>
              <a:t>Corte </a:t>
            </a:r>
            <a:r>
              <a:rPr lang="fr-FR" sz="1200" dirty="0" err="1">
                <a:effectLst/>
                <a:latin typeface="Aptos" panose="020B0004020202020204" pitchFamily="34" charset="0"/>
                <a:ea typeface="Aptos" panose="020B0004020202020204" pitchFamily="34" charset="0"/>
                <a:cs typeface="Times New Roman" panose="02020603050405020304" pitchFamily="18" charset="0"/>
              </a:rPr>
              <a:t>cost</a:t>
            </a:r>
            <a:r>
              <a:rPr lang="fr-FR" sz="1200" dirty="0">
                <a:effectLst/>
                <a:latin typeface="Aptos" panose="020B0004020202020204" pitchFamily="34" charset="0"/>
                <a:ea typeface="Aptos" panose="020B0004020202020204" pitchFamily="34" charset="0"/>
                <a:cs typeface="Times New Roman" panose="02020603050405020304" pitchFamily="18" charset="0"/>
              </a:rPr>
              <a:t>., sent. 19 novembre 2024, n. 181)</a:t>
            </a:r>
            <a:r>
              <a:rPr lang="it-IT" sz="1200" dirty="0">
                <a:effectLst/>
                <a:latin typeface="Aptos" panose="020B0004020202020204" pitchFamily="34" charset="0"/>
                <a:ea typeface="Aptos" panose="020B0004020202020204" pitchFamily="34" charset="0"/>
                <a:cs typeface="Times New Roman" panose="02020603050405020304" pitchFamily="18" charset="0"/>
              </a:rPr>
              <a:t>, al fine soprattutto di evitare l’incertezza e la frammentarietà della disapplicazione – prima del provvedimento amministrativo, ora della fonte primaria (dopo il </a:t>
            </a:r>
            <a:r>
              <a:rPr lang="it-IT" sz="1200" dirty="0" err="1">
                <a:effectLst/>
                <a:latin typeface="Aptos" panose="020B0004020202020204" pitchFamily="34" charset="0"/>
                <a:ea typeface="Aptos" panose="020B0004020202020204" pitchFamily="34" charset="0"/>
                <a:cs typeface="Times New Roman" panose="02020603050405020304" pitchFamily="18" charset="0"/>
              </a:rPr>
              <a:t>d.l.</a:t>
            </a:r>
            <a:r>
              <a:rPr lang="it-IT" sz="1200" dirty="0">
                <a:effectLst/>
                <a:latin typeface="Aptos" panose="020B0004020202020204" pitchFamily="34" charset="0"/>
                <a:ea typeface="Aptos" panose="020B0004020202020204" pitchFamily="34" charset="0"/>
                <a:cs typeface="Times New Roman" panose="02020603050405020304" pitchFamily="18" charset="0"/>
              </a:rPr>
              <a:t> n. 158/2024) in quanto antieuropea –, e che servirebbe anche ad eventualmente censurare la tutela </a:t>
            </a:r>
            <a:r>
              <a:rPr lang="it-IT" sz="1200" dirty="0" err="1">
                <a:effectLst/>
                <a:latin typeface="Aptos" panose="020B0004020202020204" pitchFamily="34" charset="0"/>
                <a:ea typeface="Aptos" panose="020B0004020202020204" pitchFamily="34" charset="0"/>
                <a:cs typeface="Times New Roman" panose="02020603050405020304" pitchFamily="18" charset="0"/>
              </a:rPr>
              <a:t>iperaccelerata</a:t>
            </a:r>
            <a:r>
              <a:rPr lang="it-IT" sz="1200" dirty="0">
                <a:effectLst/>
                <a:latin typeface="Aptos" panose="020B0004020202020204" pitchFamily="34" charset="0"/>
                <a:ea typeface="Aptos" panose="020B0004020202020204" pitchFamily="34" charset="0"/>
                <a:cs typeface="Times New Roman" panose="02020603050405020304" pitchFamily="18" charset="0"/>
              </a:rPr>
              <a:t> dinanzi al </a:t>
            </a:r>
            <a:r>
              <a:rPr lang="it-IT" sz="1200" dirty="0" err="1">
                <a:effectLst/>
                <a:latin typeface="Aptos" panose="020B0004020202020204" pitchFamily="34" charset="0"/>
                <a:ea typeface="Aptos" panose="020B0004020202020204" pitchFamily="34" charset="0"/>
                <a:cs typeface="Times New Roman" panose="02020603050405020304" pitchFamily="18" charset="0"/>
              </a:rPr>
              <a:t>g.o</a:t>
            </a:r>
            <a:r>
              <a:rPr lang="it-IT" sz="1200" dirty="0">
                <a:effectLst/>
                <a:latin typeface="Aptos" panose="020B0004020202020204" pitchFamily="34" charset="0"/>
                <a:ea typeface="Aptos" panose="020B0004020202020204" pitchFamily="34" charset="0"/>
                <a:cs typeface="Times New Roman" panose="02020603050405020304" pitchFamily="18" charset="0"/>
              </a:rPr>
              <a:t>., lesiva fortemente del diritto di difesa </a:t>
            </a:r>
            <a:endParaRPr lang="it-IT" sz="1200" dirty="0"/>
          </a:p>
        </p:txBody>
      </p:sp>
      <p:pic>
        <p:nvPicPr>
          <p:cNvPr id="14" name="Picture 13">
            <a:extLst>
              <a:ext uri="{FF2B5EF4-FFF2-40B4-BE49-F238E27FC236}">
                <a16:creationId xmlns:a16="http://schemas.microsoft.com/office/drawing/2014/main" id="{6AEBDF1A-221A-4497-BBA9-57A70D1615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78750" t="72830" b="14149"/>
          <a:stretch/>
        </p:blipFill>
        <p:spPr>
          <a:xfrm>
            <a:off x="1377059" y="5962903"/>
            <a:ext cx="2590800" cy="892925"/>
          </a:xfrm>
          <a:prstGeom prst="rect">
            <a:avLst/>
          </a:prstGeom>
        </p:spPr>
      </p:pic>
    </p:spTree>
    <p:extLst>
      <p:ext uri="{BB962C8B-B14F-4D97-AF65-F5344CB8AC3E}">
        <p14:creationId xmlns:p14="http://schemas.microsoft.com/office/powerpoint/2010/main" val="24948766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84000"/>
                <a:shade val="100000"/>
                <a:hueMod val="130000"/>
                <a:satMod val="150000"/>
                <a:lumMod val="112000"/>
              </a:schemeClr>
            </a:gs>
            <a:gs pos="100000">
              <a:schemeClr val="bg1">
                <a:shade val="92000"/>
                <a:satMod val="140000"/>
                <a:lumMod val="110000"/>
              </a:schemeClr>
            </a:gs>
          </a:gsLst>
          <a:lin ang="5400000" scaled="0"/>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A9C15D4-2EE7-4D05-B87C-91D1F3B96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0"/>
            <a:ext cx="813206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ED7B0FB-9654-4441-9545-02D458B68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935" cy="6858000"/>
          </a:xfrm>
          <a:prstGeom prst="rect">
            <a:avLst/>
          </a:prstGeom>
          <a:solidFill>
            <a:schemeClr val="accent1">
              <a:lumMod val="75000"/>
            </a:schemeClr>
          </a:solidFill>
          <a:ln>
            <a:noFill/>
          </a:ln>
          <a:effectLst>
            <a:outerShdw blurRad="50800" dist="12700" algn="l" rotWithShape="0">
              <a:prstClr val="black">
                <a:alpha val="30000"/>
              </a:prstClr>
            </a:outerShdw>
          </a:effectLst>
        </p:spPr>
        <p:style>
          <a:lnRef idx="2">
            <a:schemeClr val="accent1">
              <a:shade val="50000"/>
            </a:schemeClr>
          </a:lnRef>
          <a:fillRef idx="1002">
            <a:schemeClr val="l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A8EBBFD1-0F5A-E849-5004-94C1CF7289E3}"/>
              </a:ext>
            </a:extLst>
          </p:cNvPr>
          <p:cNvSpPr>
            <a:spLocks noGrp="1"/>
          </p:cNvSpPr>
          <p:nvPr>
            <p:ph type="title"/>
          </p:nvPr>
        </p:nvSpPr>
        <p:spPr>
          <a:xfrm>
            <a:off x="641074" y="1588878"/>
            <a:ext cx="2844002" cy="3680244"/>
          </a:xfrm>
        </p:spPr>
        <p:txBody>
          <a:bodyPr>
            <a:normAutofit/>
          </a:bodyPr>
          <a:lstStyle/>
          <a:p>
            <a:pPr algn="l"/>
            <a:r>
              <a:rPr lang="it-IT" sz="2400">
                <a:solidFill>
                  <a:srgbClr val="FFFFFF"/>
                </a:solidFill>
              </a:rPr>
              <a:t>2) Il problema del coordinamento di giurisdizioni</a:t>
            </a:r>
          </a:p>
        </p:txBody>
      </p:sp>
      <p:pic>
        <p:nvPicPr>
          <p:cNvPr id="12" name="Picture 11">
            <a:extLst>
              <a:ext uri="{FF2B5EF4-FFF2-40B4-BE49-F238E27FC236}">
                <a16:creationId xmlns:a16="http://schemas.microsoft.com/office/drawing/2014/main" id="{7BB94C57-FDF3-45A3-9D1F-904523D795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r="66700" b="77917"/>
          <a:stretch/>
        </p:blipFill>
        <p:spPr>
          <a:xfrm>
            <a:off x="0" y="0"/>
            <a:ext cx="4059935" cy="1514475"/>
          </a:xfrm>
          <a:prstGeom prst="rect">
            <a:avLst/>
          </a:prstGeom>
        </p:spPr>
      </p:pic>
      <p:sp>
        <p:nvSpPr>
          <p:cNvPr id="3" name="Segnaposto contenuto 2">
            <a:extLst>
              <a:ext uri="{FF2B5EF4-FFF2-40B4-BE49-F238E27FC236}">
                <a16:creationId xmlns:a16="http://schemas.microsoft.com/office/drawing/2014/main" id="{62ECAA0E-6340-EFD8-63BD-6B8DD4D01875}"/>
              </a:ext>
            </a:extLst>
          </p:cNvPr>
          <p:cNvSpPr>
            <a:spLocks noGrp="1"/>
          </p:cNvSpPr>
          <p:nvPr>
            <p:ph sz="quarter" idx="13"/>
          </p:nvPr>
        </p:nvSpPr>
        <p:spPr>
          <a:xfrm>
            <a:off x="4634794" y="1049695"/>
            <a:ext cx="6642806" cy="4758611"/>
          </a:xfrm>
        </p:spPr>
        <p:txBody>
          <a:bodyPr anchor="ctr">
            <a:normAutofit/>
          </a:bodyPr>
          <a:lstStyle/>
          <a:p>
            <a:pPr>
              <a:lnSpc>
                <a:spcPct val="110000"/>
              </a:lnSpc>
            </a:pPr>
            <a:r>
              <a:rPr lang="it-IT" sz="1600" dirty="0">
                <a:effectLst/>
                <a:latin typeface="Helvetica" pitchFamily="2" charset="0"/>
              </a:rPr>
              <a:t>Si è parlato, sul punto, di sistema “a </a:t>
            </a:r>
            <a:r>
              <a:rPr lang="it-IT" sz="1600" i="1" dirty="0">
                <a:effectLst/>
                <a:latin typeface="Helvetica" pitchFamily="2" charset="0"/>
              </a:rPr>
              <a:t>matrioska</a:t>
            </a:r>
            <a:r>
              <a:rPr lang="it-IT" sz="1600" dirty="0">
                <a:effectLst/>
                <a:latin typeface="Helvetica" pitchFamily="2" charset="0"/>
              </a:rPr>
              <a:t>”</a:t>
            </a:r>
            <a:r>
              <a:rPr lang="it-IT" sz="1600" i="1" dirty="0">
                <a:effectLst/>
                <a:latin typeface="Helvetica" pitchFamily="2" charset="0"/>
              </a:rPr>
              <a:t>. </a:t>
            </a:r>
            <a:r>
              <a:rPr lang="it-IT" sz="1600" dirty="0">
                <a:effectLst/>
                <a:latin typeface="Helvetica" pitchFamily="2" charset="0"/>
              </a:rPr>
              <a:t>Si pensi al seguente caso emblematico</a:t>
            </a:r>
            <a:r>
              <a:rPr lang="it-IT" sz="1600" i="1" dirty="0">
                <a:effectLst/>
                <a:latin typeface="Helvetica" pitchFamily="2" charset="0"/>
              </a:rPr>
              <a:t>: </a:t>
            </a:r>
            <a:r>
              <a:rPr lang="it-IT" sz="1600" dirty="0">
                <a:effectLst/>
                <a:latin typeface="Helvetica" pitchFamily="2" charset="0"/>
              </a:rPr>
              <a:t>il provvedimento finale del trattenimento presso i CIE (oggi, dopo il </a:t>
            </a:r>
            <a:r>
              <a:rPr lang="it-IT" sz="1600" dirty="0" err="1">
                <a:effectLst/>
                <a:latin typeface="Helvetica" pitchFamily="2" charset="0"/>
              </a:rPr>
              <a:t>d.l.</a:t>
            </a:r>
            <a:r>
              <a:rPr lang="it-IT" sz="1600" dirty="0">
                <a:effectLst/>
                <a:latin typeface="Helvetica" pitchFamily="2" charset="0"/>
              </a:rPr>
              <a:t> n. 17/2017, i Centri di permanenza per il rimpatrio, CPR) presuppone il </a:t>
            </a:r>
            <a:r>
              <a:rPr lang="it-IT" sz="1600" b="1" dirty="0">
                <a:effectLst/>
                <a:latin typeface="Helvetica" pitchFamily="2" charset="0"/>
              </a:rPr>
              <a:t>provvedimento di accompagnamento </a:t>
            </a:r>
            <a:r>
              <a:rPr lang="it-IT" sz="1600" dirty="0">
                <a:effectLst/>
                <a:latin typeface="Helvetica" pitchFamily="2" charset="0"/>
              </a:rPr>
              <a:t>coattivo alla frontiera, che a sua volta presuppone il </a:t>
            </a:r>
            <a:r>
              <a:rPr lang="it-IT" sz="1600" b="1" dirty="0">
                <a:effectLst/>
                <a:latin typeface="Helvetica" pitchFamily="2" charset="0"/>
              </a:rPr>
              <a:t>provvedimento di espulsione</a:t>
            </a:r>
            <a:r>
              <a:rPr lang="it-IT" sz="1600" dirty="0">
                <a:effectLst/>
                <a:latin typeface="Helvetica" pitchFamily="2" charset="0"/>
              </a:rPr>
              <a:t>, che a sua volta presuppone </a:t>
            </a:r>
            <a:r>
              <a:rPr lang="it-IT" sz="1600" b="1" dirty="0">
                <a:effectLst/>
                <a:latin typeface="Helvetica" pitchFamily="2" charset="0"/>
              </a:rPr>
              <a:t>un </a:t>
            </a:r>
            <a:r>
              <a:rPr lang="it-IT" sz="1600" b="1" dirty="0">
                <a:latin typeface="Helvetica" pitchFamily="2" charset="0"/>
              </a:rPr>
              <a:t>provvedimento</a:t>
            </a:r>
            <a:r>
              <a:rPr lang="it-IT" sz="1600" b="1" dirty="0">
                <a:effectLst/>
                <a:latin typeface="Helvetica" pitchFamily="2" charset="0"/>
              </a:rPr>
              <a:t> amministrativo che ha negato, revocato o annullato il titolo legittimante il soggiorno </a:t>
            </a:r>
            <a:r>
              <a:rPr lang="it-IT" sz="1600" dirty="0">
                <a:effectLst/>
                <a:latin typeface="Helvetica" pitchFamily="2" charset="0"/>
              </a:rPr>
              <a:t>dello straniero sul territorio italiano. Il cortocircuito nasce dalla prescelta ripartizione della competenza giurisdizionale: sul </a:t>
            </a:r>
            <a:r>
              <a:rPr lang="it-IT" sz="1600" dirty="0">
                <a:latin typeface="Helvetica" pitchFamily="2" charset="0"/>
              </a:rPr>
              <a:t>provvedimento</a:t>
            </a:r>
            <a:r>
              <a:rPr lang="it-IT" sz="1600" dirty="0">
                <a:effectLst/>
                <a:latin typeface="Helvetica" pitchFamily="2" charset="0"/>
              </a:rPr>
              <a:t> alla base dell’edificio si pronuncia il giudice amministrativo, su tutti gli altri provvedimenti il giudice di pace </a:t>
            </a:r>
          </a:p>
          <a:p>
            <a:pPr>
              <a:lnSpc>
                <a:spcPct val="110000"/>
              </a:lnSpc>
            </a:pPr>
            <a:endParaRPr lang="it-IT" sz="1600" dirty="0"/>
          </a:p>
        </p:txBody>
      </p:sp>
      <p:pic>
        <p:nvPicPr>
          <p:cNvPr id="14" name="Picture 13">
            <a:extLst>
              <a:ext uri="{FF2B5EF4-FFF2-40B4-BE49-F238E27FC236}">
                <a16:creationId xmlns:a16="http://schemas.microsoft.com/office/drawing/2014/main" id="{6AEBDF1A-221A-4497-BBA9-57A70D1615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78750" t="72830" b="14149"/>
          <a:stretch/>
        </p:blipFill>
        <p:spPr>
          <a:xfrm>
            <a:off x="1377059" y="5962903"/>
            <a:ext cx="2590800" cy="892925"/>
          </a:xfrm>
          <a:prstGeom prst="rect">
            <a:avLst/>
          </a:prstGeom>
        </p:spPr>
      </p:pic>
    </p:spTree>
    <p:extLst>
      <p:ext uri="{BB962C8B-B14F-4D97-AF65-F5344CB8AC3E}">
        <p14:creationId xmlns:p14="http://schemas.microsoft.com/office/powerpoint/2010/main" val="26577572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84000"/>
                <a:shade val="100000"/>
                <a:hueMod val="130000"/>
                <a:satMod val="150000"/>
                <a:lumMod val="112000"/>
              </a:schemeClr>
            </a:gs>
            <a:gs pos="100000">
              <a:schemeClr val="bg1">
                <a:shade val="92000"/>
                <a:satMod val="140000"/>
                <a:lumMod val="110000"/>
              </a:schemeClr>
            </a:gs>
          </a:gsLst>
          <a:lin ang="5400000" scaled="0"/>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A9C15D4-2EE7-4D05-B87C-91D1F3B96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0"/>
            <a:ext cx="813206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ED7B0FB-9654-4441-9545-02D458B68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935" cy="6858000"/>
          </a:xfrm>
          <a:prstGeom prst="rect">
            <a:avLst/>
          </a:prstGeom>
          <a:solidFill>
            <a:schemeClr val="accent1">
              <a:lumMod val="75000"/>
            </a:schemeClr>
          </a:solidFill>
          <a:ln>
            <a:noFill/>
          </a:ln>
          <a:effectLst>
            <a:outerShdw blurRad="50800" dist="12700" algn="l" rotWithShape="0">
              <a:prstClr val="black">
                <a:alpha val="30000"/>
              </a:prstClr>
            </a:outerShdw>
          </a:effectLst>
        </p:spPr>
        <p:style>
          <a:lnRef idx="2">
            <a:schemeClr val="accent1">
              <a:shade val="50000"/>
            </a:schemeClr>
          </a:lnRef>
          <a:fillRef idx="1002">
            <a:schemeClr val="l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54424831-73E2-674E-F3C2-91E1A5DF8AEB}"/>
              </a:ext>
            </a:extLst>
          </p:cNvPr>
          <p:cNvSpPr>
            <a:spLocks noGrp="1"/>
          </p:cNvSpPr>
          <p:nvPr>
            <p:ph type="title"/>
          </p:nvPr>
        </p:nvSpPr>
        <p:spPr>
          <a:xfrm>
            <a:off x="641074" y="1588878"/>
            <a:ext cx="2844002" cy="3680244"/>
          </a:xfrm>
        </p:spPr>
        <p:txBody>
          <a:bodyPr>
            <a:normAutofit fontScale="90000"/>
          </a:bodyPr>
          <a:lstStyle/>
          <a:p>
            <a:pPr algn="l"/>
            <a:r>
              <a:rPr lang="it-IT" sz="3100" dirty="0">
                <a:solidFill>
                  <a:srgbClr val="FFFFFF"/>
                </a:solidFill>
              </a:rPr>
              <a:t>(Segue) orientamento restrittivo della Cass. (es. Cass. </a:t>
            </a:r>
            <a:r>
              <a:rPr lang="it-IT" sz="3100" dirty="0" err="1">
                <a:solidFill>
                  <a:srgbClr val="FFFFFF"/>
                </a:solidFill>
              </a:rPr>
              <a:t>Civ</a:t>
            </a:r>
            <a:r>
              <a:rPr lang="it-IT" sz="3100" dirty="0">
                <a:solidFill>
                  <a:srgbClr val="FFFFFF"/>
                </a:solidFill>
              </a:rPr>
              <a:t>, sez. I, ordinanza del 2 febbraio 2022, n. 10480)</a:t>
            </a:r>
            <a:br>
              <a:rPr lang="it-IT" sz="3100" dirty="0">
                <a:solidFill>
                  <a:srgbClr val="FFFFFF"/>
                </a:solidFill>
              </a:rPr>
            </a:br>
            <a:endParaRPr lang="it-IT" sz="3100" dirty="0">
              <a:solidFill>
                <a:srgbClr val="FFFFFF"/>
              </a:solidFill>
            </a:endParaRPr>
          </a:p>
        </p:txBody>
      </p:sp>
      <p:pic>
        <p:nvPicPr>
          <p:cNvPr id="12" name="Picture 11">
            <a:extLst>
              <a:ext uri="{FF2B5EF4-FFF2-40B4-BE49-F238E27FC236}">
                <a16:creationId xmlns:a16="http://schemas.microsoft.com/office/drawing/2014/main" id="{7BB94C57-FDF3-45A3-9D1F-904523D795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r="66700" b="77917"/>
          <a:stretch/>
        </p:blipFill>
        <p:spPr>
          <a:xfrm>
            <a:off x="0" y="0"/>
            <a:ext cx="4059935" cy="1514475"/>
          </a:xfrm>
          <a:prstGeom prst="rect">
            <a:avLst/>
          </a:prstGeom>
        </p:spPr>
      </p:pic>
      <p:sp>
        <p:nvSpPr>
          <p:cNvPr id="3" name="Segnaposto contenuto 2">
            <a:extLst>
              <a:ext uri="{FF2B5EF4-FFF2-40B4-BE49-F238E27FC236}">
                <a16:creationId xmlns:a16="http://schemas.microsoft.com/office/drawing/2014/main" id="{F64B75F6-3FC9-B51C-CCC1-2B3DAE9565BE}"/>
              </a:ext>
            </a:extLst>
          </p:cNvPr>
          <p:cNvSpPr>
            <a:spLocks noGrp="1"/>
          </p:cNvSpPr>
          <p:nvPr>
            <p:ph sz="quarter" idx="13"/>
          </p:nvPr>
        </p:nvSpPr>
        <p:spPr>
          <a:xfrm>
            <a:off x="4634794" y="656491"/>
            <a:ext cx="6642806" cy="5151815"/>
          </a:xfrm>
        </p:spPr>
        <p:txBody>
          <a:bodyPr anchor="ctr">
            <a:normAutofit fontScale="70000" lnSpcReduction="20000"/>
          </a:bodyPr>
          <a:lstStyle/>
          <a:p>
            <a:pPr>
              <a:lnSpc>
                <a:spcPct val="110000"/>
              </a:lnSpc>
            </a:pPr>
            <a:endParaRPr lang="it-IT" sz="1300" b="1" dirty="0">
              <a:effectLst/>
              <a:latin typeface="Helvetica" pitchFamily="2" charset="0"/>
            </a:endParaRPr>
          </a:p>
          <a:p>
            <a:pPr>
              <a:lnSpc>
                <a:spcPct val="110000"/>
              </a:lnSpc>
            </a:pPr>
            <a:endParaRPr lang="it-IT" sz="1300" b="1" dirty="0">
              <a:latin typeface="Helvetica" pitchFamily="2" charset="0"/>
            </a:endParaRPr>
          </a:p>
          <a:p>
            <a:pPr>
              <a:lnSpc>
                <a:spcPct val="110000"/>
              </a:lnSpc>
            </a:pPr>
            <a:endParaRPr lang="it-IT" sz="1300" b="1" dirty="0">
              <a:effectLst/>
              <a:latin typeface="Helvetica" pitchFamily="2" charset="0"/>
            </a:endParaRPr>
          </a:p>
          <a:p>
            <a:pPr marL="0" indent="0">
              <a:lnSpc>
                <a:spcPct val="110000"/>
              </a:lnSpc>
              <a:buNone/>
            </a:pPr>
            <a:endParaRPr lang="it-IT" sz="1800" b="1" dirty="0">
              <a:effectLst/>
              <a:latin typeface="Helvetica" pitchFamily="2" charset="0"/>
            </a:endParaRPr>
          </a:p>
          <a:p>
            <a:pPr>
              <a:lnSpc>
                <a:spcPct val="110000"/>
              </a:lnSpc>
            </a:pPr>
            <a:r>
              <a:rPr lang="it-IT" sz="1800" b="1" dirty="0">
                <a:effectLst/>
                <a:latin typeface="Helvetica" pitchFamily="2" charset="0"/>
              </a:rPr>
              <a:t>«non è consentito al giudice dell’opposizione all’espulsione sindacare </a:t>
            </a:r>
            <a:r>
              <a:rPr lang="it-IT" sz="1800" b="1" i="1" dirty="0" err="1">
                <a:effectLst/>
                <a:latin typeface="Helvetica" pitchFamily="2" charset="0"/>
              </a:rPr>
              <a:t>incidenter</a:t>
            </a:r>
            <a:r>
              <a:rPr lang="it-IT" sz="1800" b="1" i="1" dirty="0">
                <a:effectLst/>
                <a:latin typeface="Helvetica" pitchFamily="2" charset="0"/>
              </a:rPr>
              <a:t> tantum </a:t>
            </a:r>
            <a:r>
              <a:rPr lang="it-IT" sz="1800" b="1" dirty="0">
                <a:effectLst/>
                <a:latin typeface="Helvetica" pitchFamily="2" charset="0"/>
              </a:rPr>
              <a:t>la legittimità di un atto assunto a premessa della stessa espulsione»</a:t>
            </a:r>
          </a:p>
          <a:p>
            <a:pPr>
              <a:lnSpc>
                <a:spcPct val="110000"/>
              </a:lnSpc>
            </a:pPr>
            <a:r>
              <a:rPr lang="it-IT" sz="1800" dirty="0">
                <a:effectLst/>
                <a:latin typeface="Helvetica" pitchFamily="2" charset="0"/>
              </a:rPr>
              <a:t>i due giudizi riguarderebbero </a:t>
            </a:r>
            <a:r>
              <a:rPr lang="it-IT" sz="1800" b="1" dirty="0">
                <a:effectLst/>
                <a:latin typeface="Helvetica" pitchFamily="2" charset="0"/>
              </a:rPr>
              <a:t>piani giuridici distinti</a:t>
            </a:r>
            <a:r>
              <a:rPr lang="it-IT" sz="1800" dirty="0">
                <a:effectLst/>
                <a:latin typeface="Helvetica" pitchFamily="2" charset="0"/>
              </a:rPr>
              <a:t> e il giudicato amministrativo comporterebbe solo effetti materiali sull’espulsione ma non ne costituirebbe l’antecedente logico-giuridico. </a:t>
            </a:r>
          </a:p>
          <a:p>
            <a:pPr>
              <a:lnSpc>
                <a:spcPct val="110000"/>
              </a:lnSpc>
            </a:pPr>
            <a:r>
              <a:rPr lang="it-IT" sz="1800" dirty="0">
                <a:effectLst/>
                <a:latin typeface="Helvetica" pitchFamily="2" charset="0"/>
              </a:rPr>
              <a:t>il giudice ordinario deve limitarsi ad attestare l’esistenza della revoca (o comunque del diniego o dell’annullamento del titolo di soggiorno), posto che questa, in via immediata, e quand’anche penda ricorso innanzi al giudice amministrativo sulla sua legittimità, ha fatto venir meno il diritto dello straniero a trattenersi in Italia. </a:t>
            </a:r>
            <a:r>
              <a:rPr lang="it-IT" sz="1800" b="1" dirty="0">
                <a:effectLst/>
                <a:latin typeface="Helvetica" pitchFamily="2" charset="0"/>
              </a:rPr>
              <a:t>Il giudice ordinario non potrebbe quindi sindacare né disapplicare l’atto presupposto </a:t>
            </a:r>
          </a:p>
          <a:p>
            <a:pPr>
              <a:lnSpc>
                <a:spcPct val="110000"/>
              </a:lnSpc>
            </a:pPr>
            <a:r>
              <a:rPr lang="it-IT" sz="1800" dirty="0">
                <a:effectLst/>
                <a:latin typeface="Helvetica" pitchFamily="2" charset="0"/>
              </a:rPr>
              <a:t>da qui l’esclusione di qualsiasi rapporto di </a:t>
            </a:r>
            <a:r>
              <a:rPr lang="it-IT" sz="1800" b="1" dirty="0">
                <a:effectLst/>
                <a:latin typeface="Helvetica" pitchFamily="2" charset="0"/>
              </a:rPr>
              <a:t>pregiudizialità</a:t>
            </a:r>
            <a:r>
              <a:rPr lang="it-IT" sz="1800" dirty="0">
                <a:effectLst/>
                <a:latin typeface="Helvetica" pitchFamily="2" charset="0"/>
              </a:rPr>
              <a:t> del processo amministrativo</a:t>
            </a:r>
            <a:r>
              <a:rPr lang="it-IT" sz="1800" dirty="0">
                <a:latin typeface="Times New Roman" panose="02020603050405020304" pitchFamily="18" charset="0"/>
              </a:rPr>
              <a:t> </a:t>
            </a:r>
            <a:r>
              <a:rPr lang="it-IT" sz="1800" dirty="0">
                <a:effectLst/>
                <a:latin typeface="Helvetica" pitchFamily="2" charset="0"/>
              </a:rPr>
              <a:t>rispetto a quello pendente innanzi al giudice ordinario e avente ad oggetto la verifica della legittimità dell’espulsione; da qui, anche, la non configurabilità della sospensione necessaria </a:t>
            </a:r>
            <a:r>
              <a:rPr lang="it-IT" sz="1800" i="1" dirty="0">
                <a:effectLst/>
                <a:latin typeface="Helvetica" pitchFamily="2" charset="0"/>
              </a:rPr>
              <a:t>ex </a:t>
            </a:r>
            <a:r>
              <a:rPr lang="it-IT" sz="1800" dirty="0">
                <a:effectLst/>
                <a:latin typeface="Helvetica" pitchFamily="2" charset="0"/>
              </a:rPr>
              <a:t>art. 295 </a:t>
            </a:r>
            <a:r>
              <a:rPr lang="it-IT" sz="1800" dirty="0" err="1">
                <a:effectLst/>
                <a:latin typeface="Helvetica" pitchFamily="2" charset="0"/>
              </a:rPr>
              <a:t>c.p.c</a:t>
            </a:r>
            <a:r>
              <a:rPr lang="it-IT" sz="1800" dirty="0">
                <a:effectLst/>
                <a:latin typeface="Helvetica" pitchFamily="2" charset="0"/>
              </a:rPr>
              <a:t> </a:t>
            </a:r>
          </a:p>
          <a:p>
            <a:pPr>
              <a:lnSpc>
                <a:spcPct val="110000"/>
              </a:lnSpc>
            </a:pPr>
            <a:endParaRPr lang="it-IT" sz="1300" dirty="0">
              <a:effectLst/>
              <a:latin typeface="Helvetica" pitchFamily="2" charset="0"/>
            </a:endParaRPr>
          </a:p>
          <a:p>
            <a:pPr>
              <a:lnSpc>
                <a:spcPct val="110000"/>
              </a:lnSpc>
            </a:pPr>
            <a:endParaRPr lang="it-IT" sz="1300" dirty="0">
              <a:effectLst/>
              <a:latin typeface="Helvetica" pitchFamily="2" charset="0"/>
            </a:endParaRPr>
          </a:p>
          <a:p>
            <a:pPr>
              <a:lnSpc>
                <a:spcPct val="110000"/>
              </a:lnSpc>
            </a:pPr>
            <a:endParaRPr lang="it-IT" sz="1300" dirty="0">
              <a:effectLst/>
              <a:latin typeface="Helvetica" pitchFamily="2" charset="0"/>
            </a:endParaRPr>
          </a:p>
          <a:p>
            <a:pPr>
              <a:lnSpc>
                <a:spcPct val="110000"/>
              </a:lnSpc>
            </a:pPr>
            <a:endParaRPr lang="it-IT" sz="1300" dirty="0">
              <a:effectLst/>
              <a:latin typeface="Helvetica" pitchFamily="2" charset="0"/>
            </a:endParaRPr>
          </a:p>
          <a:p>
            <a:pPr>
              <a:lnSpc>
                <a:spcPct val="110000"/>
              </a:lnSpc>
            </a:pPr>
            <a:endParaRPr lang="it-IT" sz="1300" dirty="0"/>
          </a:p>
        </p:txBody>
      </p:sp>
      <p:pic>
        <p:nvPicPr>
          <p:cNvPr id="14" name="Picture 13">
            <a:extLst>
              <a:ext uri="{FF2B5EF4-FFF2-40B4-BE49-F238E27FC236}">
                <a16:creationId xmlns:a16="http://schemas.microsoft.com/office/drawing/2014/main" id="{6AEBDF1A-221A-4497-BBA9-57A70D1615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78750" t="72830" b="14149"/>
          <a:stretch/>
        </p:blipFill>
        <p:spPr>
          <a:xfrm>
            <a:off x="1377059" y="5962903"/>
            <a:ext cx="2590800" cy="892925"/>
          </a:xfrm>
          <a:prstGeom prst="rect">
            <a:avLst/>
          </a:prstGeom>
        </p:spPr>
      </p:pic>
    </p:spTree>
    <p:extLst>
      <p:ext uri="{BB962C8B-B14F-4D97-AF65-F5344CB8AC3E}">
        <p14:creationId xmlns:p14="http://schemas.microsoft.com/office/powerpoint/2010/main" val="24078508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84000"/>
                <a:shade val="100000"/>
                <a:hueMod val="130000"/>
                <a:satMod val="150000"/>
                <a:lumMod val="112000"/>
              </a:schemeClr>
            </a:gs>
            <a:gs pos="100000">
              <a:schemeClr val="bg1">
                <a:shade val="92000"/>
                <a:satMod val="140000"/>
                <a:lumMod val="110000"/>
              </a:schemeClr>
            </a:gs>
          </a:gsLst>
          <a:lin ang="5400000" scaled="0"/>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A9C15D4-2EE7-4D05-B87C-91D1F3B96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0"/>
            <a:ext cx="813206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ED7B0FB-9654-4441-9545-02D458B68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935" cy="6858000"/>
          </a:xfrm>
          <a:prstGeom prst="rect">
            <a:avLst/>
          </a:prstGeom>
          <a:solidFill>
            <a:schemeClr val="accent1">
              <a:lumMod val="75000"/>
            </a:schemeClr>
          </a:solidFill>
          <a:ln>
            <a:noFill/>
          </a:ln>
          <a:effectLst>
            <a:outerShdw blurRad="50800" dist="12700" algn="l" rotWithShape="0">
              <a:prstClr val="black">
                <a:alpha val="30000"/>
              </a:prstClr>
            </a:outerShdw>
          </a:effectLst>
        </p:spPr>
        <p:style>
          <a:lnRef idx="2">
            <a:schemeClr val="accent1">
              <a:shade val="50000"/>
            </a:schemeClr>
          </a:lnRef>
          <a:fillRef idx="1002">
            <a:schemeClr val="l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27844819-5691-A065-D770-00A93149127B}"/>
              </a:ext>
            </a:extLst>
          </p:cNvPr>
          <p:cNvSpPr>
            <a:spLocks noGrp="1"/>
          </p:cNvSpPr>
          <p:nvPr>
            <p:ph type="title"/>
          </p:nvPr>
        </p:nvSpPr>
        <p:spPr>
          <a:xfrm>
            <a:off x="641074" y="1588878"/>
            <a:ext cx="2844002" cy="3680244"/>
          </a:xfrm>
        </p:spPr>
        <p:txBody>
          <a:bodyPr>
            <a:normAutofit/>
          </a:bodyPr>
          <a:lstStyle/>
          <a:p>
            <a:pPr algn="l"/>
            <a:r>
              <a:rPr lang="it-IT" sz="4400">
                <a:solidFill>
                  <a:srgbClr val="FFFFFF"/>
                </a:solidFill>
              </a:rPr>
              <a:t>(segue) Critiche</a:t>
            </a:r>
          </a:p>
        </p:txBody>
      </p:sp>
      <p:pic>
        <p:nvPicPr>
          <p:cNvPr id="12" name="Picture 11">
            <a:extLst>
              <a:ext uri="{FF2B5EF4-FFF2-40B4-BE49-F238E27FC236}">
                <a16:creationId xmlns:a16="http://schemas.microsoft.com/office/drawing/2014/main" id="{7BB94C57-FDF3-45A3-9D1F-904523D795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r="66700" b="77917"/>
          <a:stretch/>
        </p:blipFill>
        <p:spPr>
          <a:xfrm>
            <a:off x="0" y="0"/>
            <a:ext cx="4059935" cy="1514475"/>
          </a:xfrm>
          <a:prstGeom prst="rect">
            <a:avLst/>
          </a:prstGeom>
        </p:spPr>
      </p:pic>
      <p:sp>
        <p:nvSpPr>
          <p:cNvPr id="3" name="Segnaposto contenuto 2">
            <a:extLst>
              <a:ext uri="{FF2B5EF4-FFF2-40B4-BE49-F238E27FC236}">
                <a16:creationId xmlns:a16="http://schemas.microsoft.com/office/drawing/2014/main" id="{791166BC-0F71-E036-654E-E3B76E371B25}"/>
              </a:ext>
            </a:extLst>
          </p:cNvPr>
          <p:cNvSpPr>
            <a:spLocks noGrp="1"/>
          </p:cNvSpPr>
          <p:nvPr>
            <p:ph sz="quarter" idx="13"/>
          </p:nvPr>
        </p:nvSpPr>
        <p:spPr>
          <a:xfrm>
            <a:off x="4634794" y="1049695"/>
            <a:ext cx="6642806" cy="4758611"/>
          </a:xfrm>
        </p:spPr>
        <p:txBody>
          <a:bodyPr anchor="ctr">
            <a:normAutofit/>
          </a:bodyPr>
          <a:lstStyle/>
          <a:p>
            <a:pPr>
              <a:lnSpc>
                <a:spcPct val="110000"/>
              </a:lnSpc>
            </a:pPr>
            <a:r>
              <a:rPr lang="it-IT" sz="1100" dirty="0">
                <a:effectLst/>
                <a:latin typeface="Helvetica" pitchFamily="2" charset="0"/>
              </a:rPr>
              <a:t>Tale indirizzo giurisprudenziale ha fatto parlare di «</a:t>
            </a:r>
            <a:r>
              <a:rPr lang="it-IT" sz="1100" b="1" dirty="0">
                <a:effectLst/>
                <a:latin typeface="Helvetica" pitchFamily="2" charset="0"/>
              </a:rPr>
              <a:t>giudice notaio</a:t>
            </a:r>
            <a:r>
              <a:rPr lang="it-IT" sz="1100" dirty="0">
                <a:effectLst/>
                <a:latin typeface="Helvetica" pitchFamily="2" charset="0"/>
              </a:rPr>
              <a:t>», e di una giurisprudenza che trascura la portata della storica </a:t>
            </a:r>
            <a:r>
              <a:rPr lang="it-IT" sz="1100" b="1" dirty="0">
                <a:effectLst/>
                <a:latin typeface="Helvetica" pitchFamily="2" charset="0"/>
              </a:rPr>
              <a:t>sentenza n. 105/2001 </a:t>
            </a:r>
            <a:r>
              <a:rPr lang="it-IT" sz="1100" dirty="0">
                <a:effectLst/>
                <a:latin typeface="Helvetica" pitchFamily="2" charset="0"/>
              </a:rPr>
              <a:t>della Corte costituzionale, la quale ha invece affermato che il controllo giurisdizionale sull’espulsione e sul trattenimento deve essere «</a:t>
            </a:r>
            <a:r>
              <a:rPr lang="it-IT" sz="1100" b="1" dirty="0">
                <a:effectLst/>
                <a:latin typeface="Helvetica" pitchFamily="2" charset="0"/>
              </a:rPr>
              <a:t>pieno</a:t>
            </a:r>
            <a:r>
              <a:rPr lang="it-IT" sz="1100" dirty="0">
                <a:effectLst/>
                <a:latin typeface="Helvetica" pitchFamily="2" charset="0"/>
              </a:rPr>
              <a:t>, e non un riscontro meramente esteriore», in quanto afferisce a misure incidenti sulla libertà personale dello straniero </a:t>
            </a:r>
          </a:p>
          <a:p>
            <a:pPr>
              <a:lnSpc>
                <a:spcPct val="110000"/>
              </a:lnSpc>
            </a:pPr>
            <a:r>
              <a:rPr lang="it-IT" sz="1100" dirty="0">
                <a:effectLst/>
                <a:latin typeface="Helvetica" pitchFamily="2" charset="0"/>
              </a:rPr>
              <a:t>Si ricorda che la Corte costituzionale, investita, in riferimento agli artt. 3 e 24 Cost., di una questione di legittimità costituzionale nella parte in cui il TUI del 1998 non devolve ad un unico giudice (segnatamente, al giudice amministrativo), le controversie relative al soggiorno degli stranieri in Italia, con </a:t>
            </a:r>
            <a:r>
              <a:rPr lang="it-IT" sz="1100" b="1" dirty="0" err="1">
                <a:effectLst/>
                <a:latin typeface="Helvetica" pitchFamily="2" charset="0"/>
              </a:rPr>
              <a:t>ord</a:t>
            </a:r>
            <a:r>
              <a:rPr lang="it-IT" sz="1100" b="1" dirty="0">
                <a:effectLst/>
                <a:latin typeface="Helvetica" pitchFamily="2" charset="0"/>
              </a:rPr>
              <a:t>. n. 414/2001 </a:t>
            </a:r>
            <a:r>
              <a:rPr lang="it-IT" sz="1100" dirty="0">
                <a:effectLst/>
                <a:latin typeface="Helvetica" pitchFamily="2" charset="0"/>
              </a:rPr>
              <a:t>ha significativamente rilevato che, «dovendosi escludere l’esistenza di pregiudizialità amministrativa nella materia considerata, il soggetto privato avrebbe potuto trovare </a:t>
            </a:r>
            <a:r>
              <a:rPr lang="it-IT" sz="1100" b="1" dirty="0">
                <a:effectLst/>
                <a:latin typeface="Helvetica" pitchFamily="2" charset="0"/>
              </a:rPr>
              <a:t>piena tutela </a:t>
            </a:r>
            <a:r>
              <a:rPr lang="it-IT" sz="1100" dirty="0">
                <a:effectLst/>
                <a:latin typeface="Helvetica" pitchFamily="2" charset="0"/>
              </a:rPr>
              <a:t>contro il provvedimento di espulsione davanti al giudice ordinario, che </a:t>
            </a:r>
            <a:r>
              <a:rPr lang="it-IT" sz="1100" b="1" dirty="0">
                <a:effectLst/>
                <a:latin typeface="Helvetica" pitchFamily="2" charset="0"/>
              </a:rPr>
              <a:t>avrebbe potuto esercitare un sindacato incidentale </a:t>
            </a:r>
            <a:r>
              <a:rPr lang="it-IT" sz="1100" dirty="0">
                <a:effectLst/>
                <a:latin typeface="Helvetica" pitchFamily="2" charset="0"/>
              </a:rPr>
              <a:t>sul presupposto atto di rifiuto o di rinnovo del permesso di soggiorno (e disapplicarlo), con effetti di illegittimità derivata sull’atto oggetto della sua giurisdizione piena, ovviamente se ritualmente adita». </a:t>
            </a:r>
          </a:p>
          <a:p>
            <a:pPr>
              <a:lnSpc>
                <a:spcPct val="110000"/>
              </a:lnSpc>
            </a:pPr>
            <a:r>
              <a:rPr lang="it-IT" sz="1100" dirty="0"/>
              <a:t>Anche il diniego in via subordinata della sospensione non si concilia più bene con l’interpretazione estensiva della sospensione (impropria) fatta da ad </a:t>
            </a:r>
            <a:r>
              <a:rPr lang="it-IT" sz="1100" dirty="0" err="1"/>
              <a:t>plen</a:t>
            </a:r>
            <a:r>
              <a:rPr lang="it-IT" sz="1100" dirty="0"/>
              <a:t>. n. 4/2024</a:t>
            </a:r>
          </a:p>
        </p:txBody>
      </p:sp>
      <p:pic>
        <p:nvPicPr>
          <p:cNvPr id="14" name="Picture 13">
            <a:extLst>
              <a:ext uri="{FF2B5EF4-FFF2-40B4-BE49-F238E27FC236}">
                <a16:creationId xmlns:a16="http://schemas.microsoft.com/office/drawing/2014/main" id="{6AEBDF1A-221A-4497-BBA9-57A70D1615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78750" t="72830" b="14149"/>
          <a:stretch/>
        </p:blipFill>
        <p:spPr>
          <a:xfrm>
            <a:off x="1377059" y="5962903"/>
            <a:ext cx="2590800" cy="892925"/>
          </a:xfrm>
          <a:prstGeom prst="rect">
            <a:avLst/>
          </a:prstGeom>
        </p:spPr>
      </p:pic>
    </p:spTree>
    <p:extLst>
      <p:ext uri="{BB962C8B-B14F-4D97-AF65-F5344CB8AC3E}">
        <p14:creationId xmlns:p14="http://schemas.microsoft.com/office/powerpoint/2010/main" val="17816027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84000"/>
                <a:shade val="100000"/>
                <a:hueMod val="130000"/>
                <a:satMod val="150000"/>
                <a:lumMod val="112000"/>
              </a:schemeClr>
            </a:gs>
            <a:gs pos="100000">
              <a:schemeClr val="bg1">
                <a:shade val="92000"/>
                <a:satMod val="140000"/>
                <a:lumMod val="110000"/>
              </a:schemeClr>
            </a:gs>
          </a:gsLst>
          <a:lin ang="5400000" scaled="0"/>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A9C15D4-2EE7-4D05-B87C-91D1F3B96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0"/>
            <a:ext cx="813206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ED7B0FB-9654-4441-9545-02D458B68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935" cy="6858000"/>
          </a:xfrm>
          <a:prstGeom prst="rect">
            <a:avLst/>
          </a:prstGeom>
          <a:solidFill>
            <a:schemeClr val="accent1">
              <a:lumMod val="75000"/>
            </a:schemeClr>
          </a:solidFill>
          <a:ln>
            <a:noFill/>
          </a:ln>
          <a:effectLst>
            <a:outerShdw blurRad="50800" dist="12700" algn="l" rotWithShape="0">
              <a:prstClr val="black">
                <a:alpha val="30000"/>
              </a:prstClr>
            </a:outerShdw>
          </a:effectLst>
        </p:spPr>
        <p:style>
          <a:lnRef idx="2">
            <a:schemeClr val="accent1">
              <a:shade val="50000"/>
            </a:schemeClr>
          </a:lnRef>
          <a:fillRef idx="1002">
            <a:schemeClr val="l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64B13FCE-4940-D004-5049-3848A8919F3F}"/>
              </a:ext>
            </a:extLst>
          </p:cNvPr>
          <p:cNvSpPr>
            <a:spLocks noGrp="1"/>
          </p:cNvSpPr>
          <p:nvPr>
            <p:ph type="title"/>
          </p:nvPr>
        </p:nvSpPr>
        <p:spPr>
          <a:xfrm>
            <a:off x="641074" y="1588878"/>
            <a:ext cx="2844002" cy="3680244"/>
          </a:xfrm>
        </p:spPr>
        <p:txBody>
          <a:bodyPr>
            <a:normAutofit/>
          </a:bodyPr>
          <a:lstStyle/>
          <a:p>
            <a:pPr algn="l"/>
            <a:r>
              <a:rPr lang="it-IT" sz="2800">
                <a:solidFill>
                  <a:srgbClr val="FFFFFF"/>
                </a:solidFill>
              </a:rPr>
              <a:t>Interesse legittimo fondamentale</a:t>
            </a:r>
          </a:p>
        </p:txBody>
      </p:sp>
      <p:pic>
        <p:nvPicPr>
          <p:cNvPr id="12" name="Picture 11">
            <a:extLst>
              <a:ext uri="{FF2B5EF4-FFF2-40B4-BE49-F238E27FC236}">
                <a16:creationId xmlns:a16="http://schemas.microsoft.com/office/drawing/2014/main" id="{7BB94C57-FDF3-45A3-9D1F-904523D795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r="66700" b="77917"/>
          <a:stretch/>
        </p:blipFill>
        <p:spPr>
          <a:xfrm>
            <a:off x="0" y="0"/>
            <a:ext cx="4059935" cy="1514475"/>
          </a:xfrm>
          <a:prstGeom prst="rect">
            <a:avLst/>
          </a:prstGeom>
        </p:spPr>
      </p:pic>
      <p:sp>
        <p:nvSpPr>
          <p:cNvPr id="3" name="Segnaposto contenuto 2">
            <a:extLst>
              <a:ext uri="{FF2B5EF4-FFF2-40B4-BE49-F238E27FC236}">
                <a16:creationId xmlns:a16="http://schemas.microsoft.com/office/drawing/2014/main" id="{0AE7A037-C680-79AB-61AA-003FA18B6FB2}"/>
              </a:ext>
            </a:extLst>
          </p:cNvPr>
          <p:cNvSpPr>
            <a:spLocks noGrp="1"/>
          </p:cNvSpPr>
          <p:nvPr>
            <p:ph sz="quarter" idx="13"/>
          </p:nvPr>
        </p:nvSpPr>
        <p:spPr>
          <a:xfrm>
            <a:off x="4634794" y="1049695"/>
            <a:ext cx="6642806" cy="4758611"/>
          </a:xfrm>
        </p:spPr>
        <p:txBody>
          <a:bodyPr anchor="ctr">
            <a:normAutofit lnSpcReduction="10000"/>
          </a:bodyPr>
          <a:lstStyle/>
          <a:p>
            <a:pPr>
              <a:lnSpc>
                <a:spcPct val="110000"/>
              </a:lnSpc>
            </a:pPr>
            <a:endParaRPr lang="it-IT" sz="1200" dirty="0">
              <a:effectLst/>
              <a:latin typeface="Helvetica" pitchFamily="2" charset="0"/>
            </a:endParaRPr>
          </a:p>
          <a:p>
            <a:pPr>
              <a:lnSpc>
                <a:spcPct val="110000"/>
              </a:lnSpc>
            </a:pPr>
            <a:endParaRPr lang="it-IT" sz="1200" dirty="0">
              <a:effectLst/>
              <a:latin typeface="Helvetica" pitchFamily="2" charset="0"/>
            </a:endParaRPr>
          </a:p>
          <a:p>
            <a:pPr>
              <a:lnSpc>
                <a:spcPct val="110000"/>
              </a:lnSpc>
            </a:pPr>
            <a:r>
              <a:rPr lang="it-IT" sz="1200" dirty="0">
                <a:effectLst/>
                <a:latin typeface="Helvetica" pitchFamily="2" charset="0"/>
              </a:rPr>
              <a:t>bisogna distinguere i casi in cui vi siano forme di </a:t>
            </a:r>
            <a:r>
              <a:rPr lang="it-IT" sz="1200" b="1" dirty="0">
                <a:effectLst/>
                <a:latin typeface="Helvetica" pitchFamily="2" charset="0"/>
              </a:rPr>
              <a:t>giurisdizione “esclusiva”</a:t>
            </a:r>
            <a:r>
              <a:rPr lang="it-IT" sz="1200" dirty="0">
                <a:effectLst/>
                <a:latin typeface="Helvetica" pitchFamily="2" charset="0"/>
              </a:rPr>
              <a:t> del giudice ordinario o del </a:t>
            </a:r>
            <a:r>
              <a:rPr lang="it-IT" sz="1200" dirty="0" err="1">
                <a:effectLst/>
                <a:latin typeface="Helvetica" pitchFamily="2" charset="0"/>
              </a:rPr>
              <a:t>g.a</a:t>
            </a:r>
            <a:r>
              <a:rPr lang="it-IT" sz="1200" dirty="0">
                <a:effectLst/>
                <a:latin typeface="Helvetica" pitchFamily="2" charset="0"/>
              </a:rPr>
              <a:t>., e i casi in cui il legislatore taccia</a:t>
            </a:r>
          </a:p>
          <a:p>
            <a:pPr>
              <a:lnSpc>
                <a:spcPct val="110000"/>
              </a:lnSpc>
            </a:pPr>
            <a:r>
              <a:rPr lang="it-IT" sz="1200" dirty="0">
                <a:effectLst/>
                <a:latin typeface="Helvetica" pitchFamily="2" charset="0"/>
              </a:rPr>
              <a:t>Esistono ambiti che intercettano talune materie di giurisdizione esclusiva del giudice amministrativo, come nei casi del </a:t>
            </a:r>
            <a:r>
              <a:rPr lang="it-IT" sz="1200" b="1" dirty="0">
                <a:effectLst/>
                <a:latin typeface="Helvetica" pitchFamily="2" charset="0"/>
              </a:rPr>
              <a:t>welfare locale </a:t>
            </a:r>
            <a:r>
              <a:rPr lang="it-IT" sz="1200" dirty="0">
                <a:effectLst/>
                <a:latin typeface="Helvetica" pitchFamily="2" charset="0"/>
              </a:rPr>
              <a:t>nel settore: si pensi al tema dei finanziamenti pubblici in materia di accoglienza dei richiedenti asilo e alla loro eventuale revoca. </a:t>
            </a:r>
          </a:p>
          <a:p>
            <a:pPr>
              <a:lnSpc>
                <a:spcPct val="110000"/>
              </a:lnSpc>
            </a:pPr>
            <a:r>
              <a:rPr lang="it-IT" sz="1200" dirty="0">
                <a:effectLst/>
                <a:latin typeface="Helvetica" pitchFamily="2" charset="0"/>
              </a:rPr>
              <a:t>In caso di mancata previsione devolutiva della giurisdizione esclusiva del </a:t>
            </a:r>
            <a:r>
              <a:rPr lang="it-IT" sz="1200" dirty="0" err="1">
                <a:effectLst/>
                <a:latin typeface="Helvetica" pitchFamily="2" charset="0"/>
              </a:rPr>
              <a:t>g.o</a:t>
            </a:r>
            <a:r>
              <a:rPr lang="it-IT" sz="1200" dirty="0">
                <a:effectLst/>
                <a:latin typeface="Helvetica" pitchFamily="2" charset="0"/>
              </a:rPr>
              <a:t>. continuare a sostenere la giurisdizione del giudice ordinario appare anacronistico. Per effetto di questa regola di riparto la realtà italiana è unica ed isolata in Europa, dove spesso i provvedimenti in materia di respingimenti vengono sindacati, in tempi brevissimi</a:t>
            </a:r>
            <a:r>
              <a:rPr lang="it-IT" sz="1200" dirty="0">
                <a:latin typeface="Times New Roman" panose="02020603050405020304" pitchFamily="18" charset="0"/>
              </a:rPr>
              <a:t>,</a:t>
            </a:r>
            <a:r>
              <a:rPr lang="it-IT" sz="1200" dirty="0">
                <a:effectLst/>
                <a:latin typeface="Times New Roman" panose="02020603050405020304" pitchFamily="18" charset="0"/>
              </a:rPr>
              <a:t> </a:t>
            </a:r>
            <a:r>
              <a:rPr lang="it-IT" sz="1200" dirty="0">
                <a:effectLst/>
                <a:latin typeface="Helvetica" pitchFamily="2" charset="0"/>
              </a:rPr>
              <a:t>dai giudici amministrativi. </a:t>
            </a:r>
          </a:p>
          <a:p>
            <a:pPr>
              <a:lnSpc>
                <a:spcPct val="110000"/>
              </a:lnSpc>
            </a:pPr>
            <a:r>
              <a:rPr lang="it-IT" sz="1200" dirty="0">
                <a:effectLst/>
                <a:latin typeface="Helvetica" pitchFamily="2" charset="0"/>
              </a:rPr>
              <a:t>Come si è già rilevato, la sussistenza di poteri conferiti dalla legge alla pubblica amministrazione, anche quando il bene della vita coinvolto è proiezione di un diritto fondamentale, trova conferma nel riconoscimento, ad opera della Corte costituzionale, della idoneità del giudice amministrativo «ad offrire piena tutela ai diritti soggettivi, anche costituzionalmente garantiti, coinvolti nell’esercizio della funzione amministrativa»</a:t>
            </a:r>
          </a:p>
          <a:p>
            <a:pPr>
              <a:lnSpc>
                <a:spcPct val="110000"/>
              </a:lnSpc>
            </a:pPr>
            <a:endParaRPr lang="it-IT" sz="1100" dirty="0">
              <a:effectLst/>
              <a:latin typeface="Helvetica" pitchFamily="2" charset="0"/>
            </a:endParaRPr>
          </a:p>
          <a:p>
            <a:pPr>
              <a:lnSpc>
                <a:spcPct val="110000"/>
              </a:lnSpc>
            </a:pPr>
            <a:endParaRPr lang="it-IT" sz="1100" dirty="0">
              <a:effectLst/>
              <a:latin typeface="Helvetica" pitchFamily="2" charset="0"/>
            </a:endParaRPr>
          </a:p>
          <a:p>
            <a:pPr>
              <a:lnSpc>
                <a:spcPct val="110000"/>
              </a:lnSpc>
            </a:pPr>
            <a:endParaRPr lang="it-IT" sz="1100" dirty="0"/>
          </a:p>
        </p:txBody>
      </p:sp>
      <p:pic>
        <p:nvPicPr>
          <p:cNvPr id="14" name="Picture 13">
            <a:extLst>
              <a:ext uri="{FF2B5EF4-FFF2-40B4-BE49-F238E27FC236}">
                <a16:creationId xmlns:a16="http://schemas.microsoft.com/office/drawing/2014/main" id="{6AEBDF1A-221A-4497-BBA9-57A70D1615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78750" t="72830" b="14149"/>
          <a:stretch/>
        </p:blipFill>
        <p:spPr>
          <a:xfrm>
            <a:off x="1377059" y="5962903"/>
            <a:ext cx="2590800" cy="892925"/>
          </a:xfrm>
          <a:prstGeom prst="rect">
            <a:avLst/>
          </a:prstGeom>
        </p:spPr>
      </p:pic>
    </p:spTree>
    <p:extLst>
      <p:ext uri="{BB962C8B-B14F-4D97-AF65-F5344CB8AC3E}">
        <p14:creationId xmlns:p14="http://schemas.microsoft.com/office/powerpoint/2010/main" val="15539288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84000"/>
                <a:shade val="100000"/>
                <a:hueMod val="130000"/>
                <a:satMod val="150000"/>
                <a:lumMod val="112000"/>
              </a:schemeClr>
            </a:gs>
            <a:gs pos="100000">
              <a:schemeClr val="bg1">
                <a:shade val="92000"/>
                <a:satMod val="140000"/>
                <a:lumMod val="110000"/>
              </a:schemeClr>
            </a:gs>
          </a:gsLst>
          <a:lin ang="5400000" scaled="0"/>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A9C15D4-2EE7-4D05-B87C-91D1F3B96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0"/>
            <a:ext cx="813206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ED7B0FB-9654-4441-9545-02D458B68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935" cy="6858000"/>
          </a:xfrm>
          <a:prstGeom prst="rect">
            <a:avLst/>
          </a:prstGeom>
          <a:solidFill>
            <a:schemeClr val="accent1">
              <a:lumMod val="75000"/>
            </a:schemeClr>
          </a:solidFill>
          <a:ln>
            <a:noFill/>
          </a:ln>
          <a:effectLst>
            <a:outerShdw blurRad="50800" dist="12700" algn="l" rotWithShape="0">
              <a:prstClr val="black">
                <a:alpha val="30000"/>
              </a:prstClr>
            </a:outerShdw>
          </a:effectLst>
        </p:spPr>
        <p:style>
          <a:lnRef idx="2">
            <a:schemeClr val="accent1">
              <a:shade val="50000"/>
            </a:schemeClr>
          </a:lnRef>
          <a:fillRef idx="1002">
            <a:schemeClr val="l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A349DB3E-7CC7-4315-28E9-1182EA2FC034}"/>
              </a:ext>
            </a:extLst>
          </p:cNvPr>
          <p:cNvSpPr>
            <a:spLocks noGrp="1"/>
          </p:cNvSpPr>
          <p:nvPr>
            <p:ph type="title"/>
          </p:nvPr>
        </p:nvSpPr>
        <p:spPr>
          <a:xfrm>
            <a:off x="641074" y="1588878"/>
            <a:ext cx="2844002" cy="3680244"/>
          </a:xfrm>
        </p:spPr>
        <p:txBody>
          <a:bodyPr>
            <a:normAutofit/>
          </a:bodyPr>
          <a:lstStyle/>
          <a:p>
            <a:pPr algn="l"/>
            <a:r>
              <a:rPr lang="it-IT" sz="4400">
                <a:solidFill>
                  <a:srgbClr val="FFFFFF"/>
                </a:solidFill>
              </a:rPr>
              <a:t>Piano del potere</a:t>
            </a:r>
          </a:p>
        </p:txBody>
      </p:sp>
      <p:pic>
        <p:nvPicPr>
          <p:cNvPr id="12" name="Picture 11">
            <a:extLst>
              <a:ext uri="{FF2B5EF4-FFF2-40B4-BE49-F238E27FC236}">
                <a16:creationId xmlns:a16="http://schemas.microsoft.com/office/drawing/2014/main" id="{7BB94C57-FDF3-45A3-9D1F-904523D795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r="66700" b="77917"/>
          <a:stretch/>
        </p:blipFill>
        <p:spPr>
          <a:xfrm>
            <a:off x="0" y="0"/>
            <a:ext cx="4059935" cy="1514475"/>
          </a:xfrm>
          <a:prstGeom prst="rect">
            <a:avLst/>
          </a:prstGeom>
        </p:spPr>
      </p:pic>
      <p:sp>
        <p:nvSpPr>
          <p:cNvPr id="3" name="Segnaposto contenuto 2">
            <a:extLst>
              <a:ext uri="{FF2B5EF4-FFF2-40B4-BE49-F238E27FC236}">
                <a16:creationId xmlns:a16="http://schemas.microsoft.com/office/drawing/2014/main" id="{15CF4453-400C-F6E5-C5CE-AE07BB45648A}"/>
              </a:ext>
            </a:extLst>
          </p:cNvPr>
          <p:cNvSpPr>
            <a:spLocks noGrp="1"/>
          </p:cNvSpPr>
          <p:nvPr>
            <p:ph sz="quarter" idx="13"/>
          </p:nvPr>
        </p:nvSpPr>
        <p:spPr>
          <a:xfrm>
            <a:off x="4634794" y="1049695"/>
            <a:ext cx="6642806" cy="4758611"/>
          </a:xfrm>
        </p:spPr>
        <p:txBody>
          <a:bodyPr anchor="ctr">
            <a:normAutofit lnSpcReduction="10000"/>
          </a:bodyPr>
          <a:lstStyle/>
          <a:p>
            <a:pPr>
              <a:lnSpc>
                <a:spcPct val="110000"/>
              </a:lnSpc>
            </a:pPr>
            <a:endParaRPr lang="it-IT" sz="1400" dirty="0">
              <a:effectLst/>
              <a:latin typeface="Helvetica" pitchFamily="2" charset="0"/>
            </a:endParaRPr>
          </a:p>
          <a:p>
            <a:pPr>
              <a:lnSpc>
                <a:spcPct val="110000"/>
              </a:lnSpc>
            </a:pPr>
            <a:endParaRPr lang="it-IT" sz="1400" dirty="0">
              <a:effectLst/>
              <a:latin typeface="Helvetica" pitchFamily="2" charset="0"/>
            </a:endParaRPr>
          </a:p>
          <a:p>
            <a:pPr>
              <a:lnSpc>
                <a:spcPct val="110000"/>
              </a:lnSpc>
            </a:pPr>
            <a:r>
              <a:rPr lang="it-IT" sz="1400" dirty="0">
                <a:effectLst/>
                <a:latin typeface="Helvetica" pitchFamily="2" charset="0"/>
              </a:rPr>
              <a:t>È il tema della nuova forma di Stato in cui opera l’attività spiccatamente creativa del</a:t>
            </a:r>
            <a:r>
              <a:rPr lang="it-IT" sz="1400" dirty="0">
                <a:latin typeface="Helvetica" pitchFamily="2" charset="0"/>
              </a:rPr>
              <a:t> </a:t>
            </a:r>
            <a:r>
              <a:rPr lang="it-IT" sz="1400" dirty="0">
                <a:effectLst/>
                <a:latin typeface="Helvetica" pitchFamily="2" charset="0"/>
              </a:rPr>
              <a:t>giudice, che mi pare dimostri la necessità di </a:t>
            </a:r>
            <a:r>
              <a:rPr lang="it-IT" sz="1400" b="1" dirty="0">
                <a:effectLst/>
                <a:latin typeface="Helvetica" pitchFamily="2" charset="0"/>
              </a:rPr>
              <a:t>superare la “retorica dei diritti</a:t>
            </a:r>
            <a:r>
              <a:rPr lang="it-IT" sz="1400" b="1" dirty="0">
                <a:latin typeface="Helvetica" pitchFamily="2" charset="0"/>
              </a:rPr>
              <a:t> </a:t>
            </a:r>
            <a:r>
              <a:rPr lang="it-IT" sz="1400" b="1" dirty="0">
                <a:effectLst/>
                <a:latin typeface="Helvetica" pitchFamily="2" charset="0"/>
              </a:rPr>
              <a:t>umani</a:t>
            </a:r>
            <a:r>
              <a:rPr lang="it-IT" sz="1400" dirty="0">
                <a:effectLst/>
                <a:latin typeface="Helvetica" pitchFamily="2" charset="0"/>
              </a:rPr>
              <a:t>” anche in questo settore</a:t>
            </a:r>
          </a:p>
          <a:p>
            <a:pPr>
              <a:lnSpc>
                <a:spcPct val="110000"/>
              </a:lnSpc>
            </a:pPr>
            <a:r>
              <a:rPr lang="it-IT" sz="1400" dirty="0"/>
              <a:t>Si deve quindi considerare il problema in una chiave più ampia, sia perché la presenza – anche sul piano delle fonti – di uno Stato amministrativo non viene affatto meno, sia perché alla prospettiva dei diritti e delle libertà fondamentali va affiancata quella legata a valori meta-individuali pur sempre sussistenti, come la coesione e la sicurezza delle collettività locali e nazionali (v. anche Tulumello)</a:t>
            </a:r>
          </a:p>
          <a:p>
            <a:pPr>
              <a:lnSpc>
                <a:spcPct val="110000"/>
              </a:lnSpc>
            </a:pPr>
            <a:r>
              <a:rPr lang="it-IT" sz="1400" dirty="0"/>
              <a:t>I diritti cd. fondamentali, cioè quelli con forti premesse costituzionali, vivono solo nella dialettica del bilanciamento/condizionalità (Bin), intesa non in accezione compromissoria e “diminutiva”, ma come irrinunciabile sede di traduzione della norma di principio in dato di realtà, e quindi come sede di inveramento e concretizzazione. </a:t>
            </a:r>
            <a:r>
              <a:rPr lang="it-IT" sz="1400" b="1" dirty="0"/>
              <a:t>Il pubblico potere non va banalmente inteso come limite, ma come presidio di effettività</a:t>
            </a:r>
          </a:p>
          <a:p>
            <a:pPr>
              <a:lnSpc>
                <a:spcPct val="110000"/>
              </a:lnSpc>
            </a:pPr>
            <a:endParaRPr lang="it-IT" sz="1400" dirty="0"/>
          </a:p>
          <a:p>
            <a:pPr>
              <a:lnSpc>
                <a:spcPct val="110000"/>
              </a:lnSpc>
            </a:pPr>
            <a:endParaRPr lang="it-IT" sz="1400" dirty="0"/>
          </a:p>
          <a:p>
            <a:pPr>
              <a:lnSpc>
                <a:spcPct val="110000"/>
              </a:lnSpc>
            </a:pPr>
            <a:endParaRPr lang="it-IT" sz="1400" dirty="0"/>
          </a:p>
        </p:txBody>
      </p:sp>
      <p:pic>
        <p:nvPicPr>
          <p:cNvPr id="14" name="Picture 13">
            <a:extLst>
              <a:ext uri="{FF2B5EF4-FFF2-40B4-BE49-F238E27FC236}">
                <a16:creationId xmlns:a16="http://schemas.microsoft.com/office/drawing/2014/main" id="{6AEBDF1A-221A-4497-BBA9-57A70D1615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78750" t="72830" b="14149"/>
          <a:stretch/>
        </p:blipFill>
        <p:spPr>
          <a:xfrm>
            <a:off x="1377059" y="5962903"/>
            <a:ext cx="2590800" cy="892925"/>
          </a:xfrm>
          <a:prstGeom prst="rect">
            <a:avLst/>
          </a:prstGeom>
        </p:spPr>
      </p:pic>
    </p:spTree>
    <p:extLst>
      <p:ext uri="{BB962C8B-B14F-4D97-AF65-F5344CB8AC3E}">
        <p14:creationId xmlns:p14="http://schemas.microsoft.com/office/powerpoint/2010/main" val="33855068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84000"/>
                <a:shade val="100000"/>
                <a:hueMod val="130000"/>
                <a:satMod val="150000"/>
                <a:lumMod val="112000"/>
              </a:schemeClr>
            </a:gs>
            <a:gs pos="100000">
              <a:schemeClr val="bg1">
                <a:shade val="92000"/>
                <a:satMod val="140000"/>
                <a:lumMod val="110000"/>
              </a:schemeClr>
            </a:gs>
          </a:gsLst>
          <a:lin ang="5400000" scaled="0"/>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A9C15D4-2EE7-4D05-B87C-91D1F3B96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0"/>
            <a:ext cx="813206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ED7B0FB-9654-4441-9545-02D458B68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935" cy="6858000"/>
          </a:xfrm>
          <a:prstGeom prst="rect">
            <a:avLst/>
          </a:prstGeom>
          <a:solidFill>
            <a:schemeClr val="accent1">
              <a:lumMod val="75000"/>
            </a:schemeClr>
          </a:solidFill>
          <a:ln>
            <a:noFill/>
          </a:ln>
          <a:effectLst>
            <a:outerShdw blurRad="50800" dist="12700" algn="l" rotWithShape="0">
              <a:prstClr val="black">
                <a:alpha val="30000"/>
              </a:prstClr>
            </a:outerShdw>
          </a:effectLst>
        </p:spPr>
        <p:style>
          <a:lnRef idx="2">
            <a:schemeClr val="accent1">
              <a:shade val="50000"/>
            </a:schemeClr>
          </a:lnRef>
          <a:fillRef idx="1002">
            <a:schemeClr val="l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B1FF09A1-3B8A-4A8B-6E3D-8AAA38A20AA0}"/>
              </a:ext>
            </a:extLst>
          </p:cNvPr>
          <p:cNvSpPr>
            <a:spLocks noGrp="1"/>
          </p:cNvSpPr>
          <p:nvPr>
            <p:ph type="title"/>
          </p:nvPr>
        </p:nvSpPr>
        <p:spPr>
          <a:xfrm>
            <a:off x="641074" y="1588878"/>
            <a:ext cx="2844002" cy="3680244"/>
          </a:xfrm>
        </p:spPr>
        <p:txBody>
          <a:bodyPr>
            <a:normAutofit/>
          </a:bodyPr>
          <a:lstStyle/>
          <a:p>
            <a:pPr algn="l"/>
            <a:r>
              <a:rPr lang="it-IT" sz="3700">
                <a:solidFill>
                  <a:srgbClr val="FFFFFF"/>
                </a:solidFill>
              </a:rPr>
              <a:t>Piano del sindacato (Cassatella)</a:t>
            </a:r>
          </a:p>
        </p:txBody>
      </p:sp>
      <p:pic>
        <p:nvPicPr>
          <p:cNvPr id="12" name="Picture 11">
            <a:extLst>
              <a:ext uri="{FF2B5EF4-FFF2-40B4-BE49-F238E27FC236}">
                <a16:creationId xmlns:a16="http://schemas.microsoft.com/office/drawing/2014/main" id="{7BB94C57-FDF3-45A3-9D1F-904523D795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r="66700" b="77917"/>
          <a:stretch/>
        </p:blipFill>
        <p:spPr>
          <a:xfrm>
            <a:off x="0" y="0"/>
            <a:ext cx="4059935" cy="1514475"/>
          </a:xfrm>
          <a:prstGeom prst="rect">
            <a:avLst/>
          </a:prstGeom>
        </p:spPr>
      </p:pic>
      <p:sp>
        <p:nvSpPr>
          <p:cNvPr id="3" name="Segnaposto contenuto 2">
            <a:extLst>
              <a:ext uri="{FF2B5EF4-FFF2-40B4-BE49-F238E27FC236}">
                <a16:creationId xmlns:a16="http://schemas.microsoft.com/office/drawing/2014/main" id="{29E95CD5-3402-79AD-3B56-58319CDEC29A}"/>
              </a:ext>
            </a:extLst>
          </p:cNvPr>
          <p:cNvSpPr>
            <a:spLocks noGrp="1"/>
          </p:cNvSpPr>
          <p:nvPr>
            <p:ph sz="quarter" idx="13"/>
          </p:nvPr>
        </p:nvSpPr>
        <p:spPr>
          <a:xfrm>
            <a:off x="4634794" y="1049695"/>
            <a:ext cx="6642806" cy="4758611"/>
          </a:xfrm>
        </p:spPr>
        <p:txBody>
          <a:bodyPr anchor="ctr">
            <a:normAutofit/>
          </a:bodyPr>
          <a:lstStyle/>
          <a:p>
            <a:pPr>
              <a:lnSpc>
                <a:spcPct val="110000"/>
              </a:lnSpc>
            </a:pPr>
            <a:endParaRPr lang="it-IT" sz="1700" dirty="0"/>
          </a:p>
          <a:p>
            <a:pPr>
              <a:lnSpc>
                <a:spcPct val="110000"/>
              </a:lnSpc>
            </a:pPr>
            <a:r>
              <a:rPr lang="it-IT" sz="1700" dirty="0"/>
              <a:t>Il giudice amministrativo in questo settore opera spesso in una logica sostanziale e para-equitativa, come nella tradizione della giustizia graziosa.</a:t>
            </a:r>
          </a:p>
          <a:p>
            <a:pPr>
              <a:lnSpc>
                <a:spcPct val="110000"/>
              </a:lnSpc>
            </a:pPr>
            <a:r>
              <a:rPr lang="it-IT" sz="1700" dirty="0"/>
              <a:t>Altri hanno parlato di sindacato </a:t>
            </a:r>
            <a:r>
              <a:rPr lang="it-IT" sz="1700" b="1" dirty="0"/>
              <a:t>incrementale</a:t>
            </a:r>
            <a:r>
              <a:rPr lang="it-IT" sz="1700" dirty="0"/>
              <a:t> (Nocelli)</a:t>
            </a:r>
          </a:p>
          <a:p>
            <a:pPr>
              <a:lnSpc>
                <a:spcPct val="110000"/>
              </a:lnSpc>
            </a:pPr>
            <a:r>
              <a:rPr lang="it-IT" sz="1700" b="1" dirty="0"/>
              <a:t>tipologico</a:t>
            </a:r>
            <a:r>
              <a:rPr lang="it-IT" sz="1700" dirty="0"/>
              <a:t> (riformulazione della fattispecie astratta che porta ad individuare in maggior dettaglio le circostanze che legittimano l’emanazione del provvedimento); </a:t>
            </a:r>
            <a:r>
              <a:rPr lang="it-IT" sz="1700" b="1" dirty="0"/>
              <a:t>assiologico</a:t>
            </a:r>
            <a:r>
              <a:rPr lang="it-IT" sz="1700" dirty="0"/>
              <a:t> (in base al quale si sottopone a sindacato il modo attraverso cui la p.a. ha conferito valore ai presupposti della decisione); </a:t>
            </a:r>
            <a:r>
              <a:rPr lang="it-IT" sz="1700" b="1" dirty="0"/>
              <a:t>analogico</a:t>
            </a:r>
            <a:r>
              <a:rPr lang="it-IT" sz="1700" dirty="0"/>
              <a:t> (in cui addirittura il giudice si spinge a valutare la “giustizia sostanziale” della decisione impugnata dallo straniero).</a:t>
            </a:r>
          </a:p>
          <a:p>
            <a:pPr>
              <a:lnSpc>
                <a:spcPct val="110000"/>
              </a:lnSpc>
            </a:pPr>
            <a:r>
              <a:rPr lang="it-IT" sz="1700" dirty="0"/>
              <a:t>Da giudizio sull’atto a giudizio sul rapporto…</a:t>
            </a:r>
          </a:p>
          <a:p>
            <a:pPr>
              <a:lnSpc>
                <a:spcPct val="110000"/>
              </a:lnSpc>
            </a:pPr>
            <a:endParaRPr lang="it-IT" sz="1700" dirty="0"/>
          </a:p>
          <a:p>
            <a:pPr>
              <a:lnSpc>
                <a:spcPct val="110000"/>
              </a:lnSpc>
            </a:pPr>
            <a:endParaRPr lang="it-IT" sz="1700" dirty="0"/>
          </a:p>
        </p:txBody>
      </p:sp>
      <p:pic>
        <p:nvPicPr>
          <p:cNvPr id="14" name="Picture 13">
            <a:extLst>
              <a:ext uri="{FF2B5EF4-FFF2-40B4-BE49-F238E27FC236}">
                <a16:creationId xmlns:a16="http://schemas.microsoft.com/office/drawing/2014/main" id="{6AEBDF1A-221A-4497-BBA9-57A70D1615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78750" t="72830" b="14149"/>
          <a:stretch/>
        </p:blipFill>
        <p:spPr>
          <a:xfrm>
            <a:off x="1377059" y="5962903"/>
            <a:ext cx="2590800" cy="892925"/>
          </a:xfrm>
          <a:prstGeom prst="rect">
            <a:avLst/>
          </a:prstGeom>
        </p:spPr>
      </p:pic>
    </p:spTree>
    <p:extLst>
      <p:ext uri="{BB962C8B-B14F-4D97-AF65-F5344CB8AC3E}">
        <p14:creationId xmlns:p14="http://schemas.microsoft.com/office/powerpoint/2010/main" val="12029854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84000"/>
                <a:shade val="100000"/>
                <a:hueMod val="130000"/>
                <a:satMod val="150000"/>
                <a:lumMod val="112000"/>
              </a:schemeClr>
            </a:gs>
            <a:gs pos="100000">
              <a:schemeClr val="bg1">
                <a:shade val="92000"/>
                <a:satMod val="140000"/>
                <a:lumMod val="110000"/>
              </a:schemeClr>
            </a:gs>
          </a:gsLst>
          <a:lin ang="5400000" scaled="0"/>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A9C15D4-2EE7-4D05-B87C-91D1F3B96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0"/>
            <a:ext cx="813206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ED7B0FB-9654-4441-9545-02D458B68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935" cy="6858000"/>
          </a:xfrm>
          <a:prstGeom prst="rect">
            <a:avLst/>
          </a:prstGeom>
          <a:solidFill>
            <a:schemeClr val="accent1">
              <a:lumMod val="75000"/>
            </a:schemeClr>
          </a:solidFill>
          <a:ln>
            <a:noFill/>
          </a:ln>
          <a:effectLst>
            <a:outerShdw blurRad="50800" dist="12700" algn="l" rotWithShape="0">
              <a:prstClr val="black">
                <a:alpha val="30000"/>
              </a:prstClr>
            </a:outerShdw>
          </a:effectLst>
        </p:spPr>
        <p:style>
          <a:lnRef idx="2">
            <a:schemeClr val="accent1">
              <a:shade val="50000"/>
            </a:schemeClr>
          </a:lnRef>
          <a:fillRef idx="1002">
            <a:schemeClr val="l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D23B28C2-0571-AA9A-CA8B-DD0C0D1EB00F}"/>
              </a:ext>
            </a:extLst>
          </p:cNvPr>
          <p:cNvSpPr>
            <a:spLocks noGrp="1"/>
          </p:cNvSpPr>
          <p:nvPr>
            <p:ph type="title"/>
          </p:nvPr>
        </p:nvSpPr>
        <p:spPr>
          <a:xfrm>
            <a:off x="641074" y="1588878"/>
            <a:ext cx="2844002" cy="3680244"/>
          </a:xfrm>
        </p:spPr>
        <p:txBody>
          <a:bodyPr>
            <a:normAutofit/>
          </a:bodyPr>
          <a:lstStyle/>
          <a:p>
            <a:pPr algn="l"/>
            <a:r>
              <a:rPr lang="it-IT" sz="4400">
                <a:solidFill>
                  <a:srgbClr val="FFFFFF"/>
                </a:solidFill>
              </a:rPr>
              <a:t>Paradossi e incertezze</a:t>
            </a:r>
          </a:p>
        </p:txBody>
      </p:sp>
      <p:pic>
        <p:nvPicPr>
          <p:cNvPr id="12" name="Picture 11">
            <a:extLst>
              <a:ext uri="{FF2B5EF4-FFF2-40B4-BE49-F238E27FC236}">
                <a16:creationId xmlns:a16="http://schemas.microsoft.com/office/drawing/2014/main" id="{7BB94C57-FDF3-45A3-9D1F-904523D795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r="66700" b="77917"/>
          <a:stretch/>
        </p:blipFill>
        <p:spPr>
          <a:xfrm>
            <a:off x="0" y="0"/>
            <a:ext cx="4059935" cy="1514475"/>
          </a:xfrm>
          <a:prstGeom prst="rect">
            <a:avLst/>
          </a:prstGeom>
        </p:spPr>
      </p:pic>
      <p:sp>
        <p:nvSpPr>
          <p:cNvPr id="3" name="Segnaposto contenuto 2">
            <a:extLst>
              <a:ext uri="{FF2B5EF4-FFF2-40B4-BE49-F238E27FC236}">
                <a16:creationId xmlns:a16="http://schemas.microsoft.com/office/drawing/2014/main" id="{C83E8B09-5F73-29D9-3C7C-C6165FEA8831}"/>
              </a:ext>
            </a:extLst>
          </p:cNvPr>
          <p:cNvSpPr>
            <a:spLocks noGrp="1"/>
          </p:cNvSpPr>
          <p:nvPr>
            <p:ph sz="quarter" idx="13"/>
          </p:nvPr>
        </p:nvSpPr>
        <p:spPr>
          <a:xfrm>
            <a:off x="4634794" y="1049695"/>
            <a:ext cx="6642806" cy="4758611"/>
          </a:xfrm>
        </p:spPr>
        <p:txBody>
          <a:bodyPr anchor="ctr">
            <a:normAutofit/>
          </a:bodyPr>
          <a:lstStyle/>
          <a:p>
            <a:pPr>
              <a:lnSpc>
                <a:spcPct val="110000"/>
              </a:lnSpc>
            </a:pPr>
            <a:r>
              <a:rPr lang="it-IT" sz="1700">
                <a:effectLst/>
                <a:latin typeface="Helvetica" pitchFamily="2" charset="0"/>
              </a:rPr>
              <a:t>Esistono dei settori nei quali oggi si evidenzia uno strano </a:t>
            </a:r>
            <a:r>
              <a:rPr lang="it-IT" sz="1700" b="1">
                <a:effectLst/>
                <a:latin typeface="Helvetica" pitchFamily="2" charset="0"/>
              </a:rPr>
              <a:t>paradosso</a:t>
            </a:r>
            <a:r>
              <a:rPr lang="it-IT" sz="1700">
                <a:effectLst/>
                <a:latin typeface="Helvetica" pitchFamily="2" charset="0"/>
              </a:rPr>
              <a:t>: a fronte </a:t>
            </a:r>
            <a:r>
              <a:rPr lang="it-IT" sz="1700" b="1">
                <a:effectLst/>
                <a:latin typeface="Helvetica" pitchFamily="2" charset="0"/>
              </a:rPr>
              <a:t>dell’urgenza</a:t>
            </a:r>
            <a:r>
              <a:rPr lang="it-IT" sz="1700">
                <a:effectLst/>
                <a:latin typeface="Helvetica" pitchFamily="2" charset="0"/>
              </a:rPr>
              <a:t> della tutela di quelli che vengono pressoché </a:t>
            </a:r>
            <a:r>
              <a:rPr lang="it-IT" sz="1700" err="1">
                <a:effectLst/>
                <a:latin typeface="Helvetica" pitchFamily="2" charset="0"/>
              </a:rPr>
              <a:t>unanimamente</a:t>
            </a:r>
            <a:r>
              <a:rPr lang="it-IT" sz="1700">
                <a:effectLst/>
                <a:latin typeface="Helvetica" pitchFamily="2" charset="0"/>
              </a:rPr>
              <a:t> riconosciuti come diritti fondamentali, vi è una </a:t>
            </a:r>
            <a:r>
              <a:rPr lang="it-IT" sz="1700" b="1">
                <a:effectLst/>
                <a:latin typeface="Helvetica" pitchFamily="2" charset="0"/>
              </a:rPr>
              <a:t>persistente</a:t>
            </a:r>
            <a:r>
              <a:rPr lang="it-IT" sz="1700">
                <a:effectLst/>
                <a:latin typeface="Helvetica" pitchFamily="2" charset="0"/>
              </a:rPr>
              <a:t> </a:t>
            </a:r>
            <a:r>
              <a:rPr lang="it-IT" sz="1700" b="1">
                <a:effectLst/>
                <a:latin typeface="Helvetica" pitchFamily="2" charset="0"/>
              </a:rPr>
              <a:t>incertezza</a:t>
            </a:r>
            <a:r>
              <a:rPr lang="it-IT" sz="1700">
                <a:effectLst/>
                <a:latin typeface="Helvetica" pitchFamily="2" charset="0"/>
              </a:rPr>
              <a:t> quanto al giudice competente, specie dopo la nota presa di posizione della Corte costituzionale con la sentenza n. 140 del 2007 sulla compatibilità tra diritti fondamentali e giurisdizione esclusiva del giudice amministrativo, incertezza da cui derivano serie lacune in termini di effettività e concentrazione della tutela (art. 7, co. 7, </a:t>
            </a:r>
            <a:r>
              <a:rPr lang="it-IT" sz="1700" err="1">
                <a:effectLst/>
                <a:latin typeface="Helvetica" pitchFamily="2" charset="0"/>
              </a:rPr>
              <a:t>c.p.a</a:t>
            </a:r>
            <a:r>
              <a:rPr lang="it-IT" sz="1700">
                <a:effectLst/>
                <a:latin typeface="Helvetica" pitchFamily="2" charset="0"/>
              </a:rPr>
              <a:t>.). </a:t>
            </a:r>
          </a:p>
          <a:p>
            <a:pPr>
              <a:lnSpc>
                <a:spcPct val="110000"/>
              </a:lnSpc>
            </a:pPr>
            <a:endParaRPr lang="it-IT" sz="1700"/>
          </a:p>
        </p:txBody>
      </p:sp>
      <p:pic>
        <p:nvPicPr>
          <p:cNvPr id="14" name="Picture 13">
            <a:extLst>
              <a:ext uri="{FF2B5EF4-FFF2-40B4-BE49-F238E27FC236}">
                <a16:creationId xmlns:a16="http://schemas.microsoft.com/office/drawing/2014/main" id="{6AEBDF1A-221A-4497-BBA9-57A70D1615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78750" t="72830" b="14149"/>
          <a:stretch/>
        </p:blipFill>
        <p:spPr>
          <a:xfrm>
            <a:off x="1377059" y="5962903"/>
            <a:ext cx="2590800" cy="892925"/>
          </a:xfrm>
          <a:prstGeom prst="rect">
            <a:avLst/>
          </a:prstGeom>
        </p:spPr>
      </p:pic>
    </p:spTree>
    <p:extLst>
      <p:ext uri="{BB962C8B-B14F-4D97-AF65-F5344CB8AC3E}">
        <p14:creationId xmlns:p14="http://schemas.microsoft.com/office/powerpoint/2010/main" val="37061436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84000"/>
                <a:shade val="100000"/>
                <a:hueMod val="130000"/>
                <a:satMod val="150000"/>
                <a:lumMod val="112000"/>
              </a:schemeClr>
            </a:gs>
            <a:gs pos="100000">
              <a:schemeClr val="bg1">
                <a:shade val="92000"/>
                <a:satMod val="140000"/>
                <a:lumMod val="110000"/>
              </a:schemeClr>
            </a:gs>
          </a:gsLst>
          <a:lin ang="5400000" scaled="0"/>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A9C15D4-2EE7-4D05-B87C-91D1F3B96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0"/>
            <a:ext cx="813206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ED7B0FB-9654-4441-9545-02D458B68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935" cy="6858000"/>
          </a:xfrm>
          <a:prstGeom prst="rect">
            <a:avLst/>
          </a:prstGeom>
          <a:solidFill>
            <a:schemeClr val="accent1">
              <a:lumMod val="75000"/>
            </a:schemeClr>
          </a:solidFill>
          <a:ln>
            <a:noFill/>
          </a:ln>
          <a:effectLst>
            <a:outerShdw blurRad="50800" dist="12700" algn="l" rotWithShape="0">
              <a:prstClr val="black">
                <a:alpha val="30000"/>
              </a:prstClr>
            </a:outerShdw>
          </a:effectLst>
        </p:spPr>
        <p:style>
          <a:lnRef idx="2">
            <a:schemeClr val="accent1">
              <a:shade val="50000"/>
            </a:schemeClr>
          </a:lnRef>
          <a:fillRef idx="1002">
            <a:schemeClr val="l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784EB954-75D7-5765-9E89-FC13578383E4}"/>
              </a:ext>
            </a:extLst>
          </p:cNvPr>
          <p:cNvSpPr>
            <a:spLocks noGrp="1"/>
          </p:cNvSpPr>
          <p:nvPr>
            <p:ph type="title"/>
          </p:nvPr>
        </p:nvSpPr>
        <p:spPr>
          <a:xfrm>
            <a:off x="641074" y="1588878"/>
            <a:ext cx="2844002" cy="3680244"/>
          </a:xfrm>
        </p:spPr>
        <p:txBody>
          <a:bodyPr>
            <a:normAutofit/>
          </a:bodyPr>
          <a:lstStyle/>
          <a:p>
            <a:pPr algn="l"/>
            <a:r>
              <a:rPr lang="it-IT" sz="3700">
                <a:solidFill>
                  <a:srgbClr val="FFFFFF"/>
                </a:solidFill>
                <a:effectLst/>
                <a:latin typeface="Helvetica" pitchFamily="2" charset="0"/>
              </a:rPr>
              <a:t>Es. Cons Stato, sez. III, 5 agosto 2022, n. 6935</a:t>
            </a:r>
            <a:br>
              <a:rPr lang="it-IT" sz="3700">
                <a:solidFill>
                  <a:srgbClr val="FFFFFF"/>
                </a:solidFill>
                <a:effectLst/>
                <a:latin typeface="Helvetica" pitchFamily="2" charset="0"/>
              </a:rPr>
            </a:br>
            <a:endParaRPr lang="it-IT" sz="3700">
              <a:solidFill>
                <a:srgbClr val="FFFFFF"/>
              </a:solidFill>
            </a:endParaRPr>
          </a:p>
        </p:txBody>
      </p:sp>
      <p:pic>
        <p:nvPicPr>
          <p:cNvPr id="12" name="Picture 11">
            <a:extLst>
              <a:ext uri="{FF2B5EF4-FFF2-40B4-BE49-F238E27FC236}">
                <a16:creationId xmlns:a16="http://schemas.microsoft.com/office/drawing/2014/main" id="{7BB94C57-FDF3-45A3-9D1F-904523D795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r="66700" b="77917"/>
          <a:stretch/>
        </p:blipFill>
        <p:spPr>
          <a:xfrm>
            <a:off x="0" y="0"/>
            <a:ext cx="4059935" cy="1514475"/>
          </a:xfrm>
          <a:prstGeom prst="rect">
            <a:avLst/>
          </a:prstGeom>
        </p:spPr>
      </p:pic>
      <p:sp>
        <p:nvSpPr>
          <p:cNvPr id="3" name="Segnaposto contenuto 2">
            <a:extLst>
              <a:ext uri="{FF2B5EF4-FFF2-40B4-BE49-F238E27FC236}">
                <a16:creationId xmlns:a16="http://schemas.microsoft.com/office/drawing/2014/main" id="{93C09C96-5482-EDE5-F598-033F54642CE8}"/>
              </a:ext>
            </a:extLst>
          </p:cNvPr>
          <p:cNvSpPr>
            <a:spLocks noGrp="1"/>
          </p:cNvSpPr>
          <p:nvPr>
            <p:ph sz="quarter" idx="13"/>
          </p:nvPr>
        </p:nvSpPr>
        <p:spPr>
          <a:xfrm>
            <a:off x="4634794" y="251460"/>
            <a:ext cx="6642806" cy="5932169"/>
          </a:xfrm>
        </p:spPr>
        <p:txBody>
          <a:bodyPr anchor="ctr">
            <a:normAutofit/>
          </a:bodyPr>
          <a:lstStyle/>
          <a:p>
            <a:pPr marL="0" indent="0" algn="just">
              <a:lnSpc>
                <a:spcPct val="110000"/>
              </a:lnSpc>
              <a:buNone/>
            </a:pPr>
            <a:r>
              <a:rPr lang="it-IT" sz="1700" dirty="0">
                <a:effectLst/>
                <a:latin typeface="Helvetica" pitchFamily="2" charset="0"/>
              </a:rPr>
              <a:t>Ha ritenuto di poter dare rilevanza alle </a:t>
            </a:r>
            <a:r>
              <a:rPr lang="it-IT" sz="1700" b="1" dirty="0">
                <a:effectLst/>
                <a:latin typeface="Helvetica" pitchFamily="2" charset="0"/>
              </a:rPr>
              <a:t>sopravvenienze</a:t>
            </a:r>
            <a:r>
              <a:rPr lang="it-IT" sz="1700" dirty="0">
                <a:effectLst/>
                <a:latin typeface="Helvetica" pitchFamily="2" charset="0"/>
              </a:rPr>
              <a:t> (id est: i redditi dell’anno</a:t>
            </a:r>
            <a:r>
              <a:rPr lang="it-IT" sz="1700" dirty="0">
                <a:latin typeface="Helvetica" pitchFamily="2" charset="0"/>
              </a:rPr>
              <a:t> </a:t>
            </a:r>
            <a:r>
              <a:rPr lang="it-IT" sz="1700" dirty="0">
                <a:effectLst/>
                <a:latin typeface="Helvetica" pitchFamily="2" charset="0"/>
              </a:rPr>
              <a:t>successivo rispetto a quello preso di riferimento per il rinnovo del permesso</a:t>
            </a:r>
            <a:r>
              <a:rPr lang="it-IT" sz="1700" dirty="0">
                <a:latin typeface="Helvetica" pitchFamily="2" charset="0"/>
              </a:rPr>
              <a:t> </a:t>
            </a:r>
            <a:r>
              <a:rPr lang="it-IT" sz="1700" dirty="0">
                <a:effectLst/>
                <a:latin typeface="Helvetica" pitchFamily="2" charset="0"/>
              </a:rPr>
              <a:t>di soggiorno, tradizionalmente considerati irrilevanti in materia di immigrazione),</a:t>
            </a:r>
            <a:r>
              <a:rPr lang="it-IT" sz="1700" dirty="0">
                <a:latin typeface="Helvetica" pitchFamily="2" charset="0"/>
              </a:rPr>
              <a:t> </a:t>
            </a:r>
            <a:r>
              <a:rPr lang="it-IT" sz="1700" dirty="0">
                <a:effectLst/>
                <a:latin typeface="Helvetica" pitchFamily="2" charset="0"/>
              </a:rPr>
              <a:t>superando la qualificazione del giudizio come meramente </a:t>
            </a:r>
            <a:r>
              <a:rPr lang="it-IT" sz="1700" dirty="0" err="1">
                <a:effectLst/>
                <a:latin typeface="Helvetica" pitchFamily="2" charset="0"/>
              </a:rPr>
              <a:t>impugnatorio</a:t>
            </a:r>
            <a:r>
              <a:rPr lang="it-IT" sz="1700" dirty="0">
                <a:effectLst/>
                <a:latin typeface="Helvetica" pitchFamily="2" charset="0"/>
              </a:rPr>
              <a:t>:</a:t>
            </a:r>
            <a:r>
              <a:rPr lang="it-IT" sz="1700" dirty="0">
                <a:latin typeface="Helvetica" pitchFamily="2" charset="0"/>
              </a:rPr>
              <a:t> </a:t>
            </a:r>
            <a:r>
              <a:rPr lang="it-IT" sz="1700" dirty="0">
                <a:effectLst/>
                <a:latin typeface="Helvetica" pitchFamily="2" charset="0"/>
              </a:rPr>
              <a:t>in questa nuova prospettiva, quando il giudizio involga diritti fondamentali della persona (da porre in bilanciamento con i valori della sicurezza e della sostenibilità dei flussi migratori), questo </a:t>
            </a:r>
            <a:r>
              <a:rPr lang="it-IT" sz="1700" b="1" dirty="0">
                <a:effectLst/>
                <a:latin typeface="Helvetica" pitchFamily="2" charset="0"/>
              </a:rPr>
              <a:t>non deve avere come baricentro l’atto bensì il rapporto</a:t>
            </a:r>
            <a:r>
              <a:rPr lang="it-IT" sz="1700" dirty="0">
                <a:effectLst/>
                <a:latin typeface="Helvetica" pitchFamily="2" charset="0"/>
              </a:rPr>
              <a:t>, e deve tendere allo scrutinio della fondatezza</a:t>
            </a:r>
            <a:r>
              <a:rPr lang="it-IT" sz="1700" dirty="0">
                <a:latin typeface="Helvetica" pitchFamily="2" charset="0"/>
              </a:rPr>
              <a:t> </a:t>
            </a:r>
            <a:r>
              <a:rPr lang="it-IT" sz="1700" dirty="0">
                <a:effectLst/>
                <a:latin typeface="Helvetica" pitchFamily="2" charset="0"/>
              </a:rPr>
              <a:t>della pretesa sostanziale azionata.</a:t>
            </a:r>
          </a:p>
          <a:p>
            <a:pPr>
              <a:lnSpc>
                <a:spcPct val="110000"/>
              </a:lnSpc>
            </a:pPr>
            <a:endParaRPr lang="it-IT" sz="1700" dirty="0"/>
          </a:p>
        </p:txBody>
      </p:sp>
      <p:pic>
        <p:nvPicPr>
          <p:cNvPr id="14" name="Picture 13">
            <a:extLst>
              <a:ext uri="{FF2B5EF4-FFF2-40B4-BE49-F238E27FC236}">
                <a16:creationId xmlns:a16="http://schemas.microsoft.com/office/drawing/2014/main" id="{6AEBDF1A-221A-4497-BBA9-57A70D1615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78750" t="72830" b="14149"/>
          <a:stretch/>
        </p:blipFill>
        <p:spPr>
          <a:xfrm>
            <a:off x="1377059" y="5962903"/>
            <a:ext cx="2590800" cy="892925"/>
          </a:xfrm>
          <a:prstGeom prst="rect">
            <a:avLst/>
          </a:prstGeom>
        </p:spPr>
      </p:pic>
    </p:spTree>
    <p:extLst>
      <p:ext uri="{BB962C8B-B14F-4D97-AF65-F5344CB8AC3E}">
        <p14:creationId xmlns:p14="http://schemas.microsoft.com/office/powerpoint/2010/main" val="37104752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84000"/>
                <a:shade val="100000"/>
                <a:hueMod val="130000"/>
                <a:satMod val="150000"/>
                <a:lumMod val="112000"/>
              </a:schemeClr>
            </a:gs>
            <a:gs pos="100000">
              <a:schemeClr val="bg1">
                <a:shade val="92000"/>
                <a:satMod val="140000"/>
                <a:lumMod val="110000"/>
              </a:schemeClr>
            </a:gs>
          </a:gsLst>
          <a:lin ang="5400000" scaled="0"/>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A9C15D4-2EE7-4D05-B87C-91D1F3B96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0"/>
            <a:ext cx="813206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ED7B0FB-9654-4441-9545-02D458B68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935" cy="6858000"/>
          </a:xfrm>
          <a:prstGeom prst="rect">
            <a:avLst/>
          </a:prstGeom>
          <a:solidFill>
            <a:schemeClr val="accent1">
              <a:lumMod val="75000"/>
            </a:schemeClr>
          </a:solidFill>
          <a:ln>
            <a:noFill/>
          </a:ln>
          <a:effectLst>
            <a:outerShdw blurRad="50800" dist="12700" algn="l" rotWithShape="0">
              <a:prstClr val="black">
                <a:alpha val="30000"/>
              </a:prstClr>
            </a:outerShdw>
          </a:effectLst>
        </p:spPr>
        <p:style>
          <a:lnRef idx="2">
            <a:schemeClr val="accent1">
              <a:shade val="50000"/>
            </a:schemeClr>
          </a:lnRef>
          <a:fillRef idx="1002">
            <a:schemeClr val="l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B72DDCEF-7B1D-03B6-F23E-895B4B2EC199}"/>
              </a:ext>
            </a:extLst>
          </p:cNvPr>
          <p:cNvSpPr>
            <a:spLocks noGrp="1"/>
          </p:cNvSpPr>
          <p:nvPr>
            <p:ph type="title"/>
          </p:nvPr>
        </p:nvSpPr>
        <p:spPr>
          <a:xfrm>
            <a:off x="641074" y="1588878"/>
            <a:ext cx="2844002" cy="3680244"/>
          </a:xfrm>
        </p:spPr>
        <p:txBody>
          <a:bodyPr>
            <a:normAutofit/>
          </a:bodyPr>
          <a:lstStyle/>
          <a:p>
            <a:pPr algn="l"/>
            <a:r>
              <a:rPr lang="it-IT" sz="3400">
                <a:solidFill>
                  <a:srgbClr val="FFFFFF"/>
                </a:solidFill>
              </a:rPr>
              <a:t>In chiusura torniamo sulla cittadinanza</a:t>
            </a:r>
          </a:p>
        </p:txBody>
      </p:sp>
      <p:pic>
        <p:nvPicPr>
          <p:cNvPr id="12" name="Picture 11">
            <a:extLst>
              <a:ext uri="{FF2B5EF4-FFF2-40B4-BE49-F238E27FC236}">
                <a16:creationId xmlns:a16="http://schemas.microsoft.com/office/drawing/2014/main" id="{7BB94C57-FDF3-45A3-9D1F-904523D795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r="66700" b="77917"/>
          <a:stretch/>
        </p:blipFill>
        <p:spPr>
          <a:xfrm>
            <a:off x="0" y="0"/>
            <a:ext cx="4059935" cy="1514475"/>
          </a:xfrm>
          <a:prstGeom prst="rect">
            <a:avLst/>
          </a:prstGeom>
        </p:spPr>
      </p:pic>
      <p:sp>
        <p:nvSpPr>
          <p:cNvPr id="3" name="Segnaposto contenuto 2">
            <a:extLst>
              <a:ext uri="{FF2B5EF4-FFF2-40B4-BE49-F238E27FC236}">
                <a16:creationId xmlns:a16="http://schemas.microsoft.com/office/drawing/2014/main" id="{1890351C-492D-B7E6-6902-1C8F25B311DB}"/>
              </a:ext>
            </a:extLst>
          </p:cNvPr>
          <p:cNvSpPr>
            <a:spLocks noGrp="1"/>
          </p:cNvSpPr>
          <p:nvPr>
            <p:ph sz="quarter" idx="13"/>
          </p:nvPr>
        </p:nvSpPr>
        <p:spPr>
          <a:xfrm>
            <a:off x="4634794" y="235391"/>
            <a:ext cx="6642806" cy="5572916"/>
          </a:xfrm>
        </p:spPr>
        <p:txBody>
          <a:bodyPr anchor="ctr">
            <a:normAutofit fontScale="92500" lnSpcReduction="10000"/>
          </a:bodyPr>
          <a:lstStyle/>
          <a:p>
            <a:pPr>
              <a:lnSpc>
                <a:spcPct val="110000"/>
              </a:lnSpc>
              <a:spcAft>
                <a:spcPts val="800"/>
              </a:spcAft>
            </a:pPr>
            <a:endParaRPr lang="it-IT" sz="12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0000"/>
              </a:lnSpc>
              <a:spcAft>
                <a:spcPts val="800"/>
              </a:spcAft>
            </a:pPr>
            <a:r>
              <a:rPr lang="it-IT" sz="1200" dirty="0">
                <a:effectLst/>
                <a:latin typeface="Times New Roman" panose="02020603050405020304" pitchFamily="18" charset="0"/>
                <a:ea typeface="Calibri" panose="020F0502020204030204" pitchFamily="34" charset="0"/>
                <a:cs typeface="Times New Roman" panose="02020603050405020304" pitchFamily="18" charset="0"/>
              </a:rPr>
              <a:t>La </a:t>
            </a:r>
            <a:r>
              <a:rPr lang="it-IT" sz="1200" b="1" dirty="0">
                <a:effectLst/>
                <a:latin typeface="Times New Roman" panose="02020603050405020304" pitchFamily="18" charset="0"/>
                <a:ea typeface="Calibri" panose="020F0502020204030204" pitchFamily="34" charset="0"/>
                <a:cs typeface="Times New Roman" panose="02020603050405020304" pitchFamily="18" charset="0"/>
              </a:rPr>
              <a:t>disabilità</a:t>
            </a:r>
            <a:r>
              <a:rPr lang="it-IT" sz="1200" dirty="0">
                <a:effectLst/>
                <a:latin typeface="Times New Roman" panose="02020603050405020304" pitchFamily="18" charset="0"/>
                <a:ea typeface="Calibri" panose="020F0502020204030204" pitchFamily="34" charset="0"/>
                <a:cs typeface="Times New Roman" panose="02020603050405020304" pitchFamily="18" charset="0"/>
              </a:rPr>
              <a:t> può risultare una condizione discriminatoria anche sotto un diverso profilo, quello dell’accesso alla cittadinanza italiana (che già aveva costituito oggetto della a Corte costituzionale nella sentenza n. 258 del 2017).</a:t>
            </a:r>
            <a:endParaRPr lang="it-IT" sz="1200" dirty="0">
              <a:effectLst/>
              <a:latin typeface="Calibri" panose="020F0502020204030204" pitchFamily="34" charset="0"/>
              <a:ea typeface="Calibri" panose="020F0502020204030204" pitchFamily="34" charset="0"/>
              <a:cs typeface="Times New Roman" panose="02020603050405020304" pitchFamily="18" charset="0"/>
            </a:endParaRPr>
          </a:p>
          <a:p>
            <a:pPr indent="449580">
              <a:lnSpc>
                <a:spcPct val="110000"/>
              </a:lnSpc>
              <a:spcAft>
                <a:spcPts val="800"/>
              </a:spcAft>
            </a:pPr>
            <a:r>
              <a:rPr lang="it-IT" sz="1200" b="1" dirty="0">
                <a:effectLst/>
                <a:latin typeface="Times New Roman" panose="02020603050405020304" pitchFamily="18" charset="0"/>
                <a:ea typeface="Calibri" panose="020F0502020204030204" pitchFamily="34" charset="0"/>
                <a:cs typeface="Times New Roman" panose="02020603050405020304" pitchFamily="18" charset="0"/>
              </a:rPr>
              <a:t>Il T.A.R. dell’Emilia-Romagna, sezione staccata di Parma, con ordinanza n. 145/2024 </a:t>
            </a:r>
            <a:r>
              <a:rPr lang="it-IT" sz="1200" dirty="0">
                <a:effectLst/>
                <a:latin typeface="Times New Roman" panose="02020603050405020304" pitchFamily="18" charset="0"/>
                <a:ea typeface="Calibri" panose="020F0502020204030204" pitchFamily="34" charset="0"/>
                <a:cs typeface="Times New Roman" panose="02020603050405020304" pitchFamily="18" charset="0"/>
              </a:rPr>
              <a:t>ha sollevato questione di legittimità costituzionale dell’art. 9.1 della Legge 5 febbraio 1992, n. 91, introdotto dall’art.14, comma 1, lettera a-bis del Decreto Legge 4 ottobre 2018, n. 113, convertito con modificazioni dalla Legge 1 dicembre 2018, n. 132, per violazione degli articoli 2, 3, 10 e 38 della Costituzione, ritenendo che tale disposizione “abbia operato una indebita preclusione della concessione della cittadinanza italiana a quei soggetti che, in ragione della impossibilità di apprendere la lingua per gravi disabilità e certificati deficit cognitivi, non siano nelle condizioni di documentare la conoscenza della lingua italiana” (la fattispecie è quella di soggetto affetto da gravi limitazioni alla capacità di apprendimento linguistico derivanti handicap).</a:t>
            </a:r>
            <a:endParaRPr lang="it-IT" sz="1200" dirty="0">
              <a:effectLst/>
              <a:latin typeface="Calibri" panose="020F0502020204030204" pitchFamily="34" charset="0"/>
              <a:ea typeface="Calibri" panose="020F0502020204030204" pitchFamily="34" charset="0"/>
              <a:cs typeface="Times New Roman" panose="02020603050405020304" pitchFamily="18" charset="0"/>
            </a:endParaRPr>
          </a:p>
          <a:p>
            <a:pPr indent="449580">
              <a:lnSpc>
                <a:spcPct val="110000"/>
              </a:lnSpc>
              <a:spcAft>
                <a:spcPts val="800"/>
              </a:spcAft>
            </a:pPr>
            <a:r>
              <a:rPr lang="it-IT" sz="1200" dirty="0">
                <a:effectLst/>
                <a:latin typeface="Times New Roman" panose="02020603050405020304" pitchFamily="18" charset="0"/>
                <a:ea typeface="Calibri" panose="020F0502020204030204" pitchFamily="34" charset="0"/>
                <a:cs typeface="Times New Roman" panose="02020603050405020304" pitchFamily="18" charset="0"/>
              </a:rPr>
              <a:t>La questione è stata accolta dalla Corte costituzionale con </a:t>
            </a:r>
            <a:r>
              <a:rPr lang="it-IT" sz="1200" b="1" dirty="0">
                <a:effectLst/>
                <a:latin typeface="Times New Roman" panose="02020603050405020304" pitchFamily="18" charset="0"/>
                <a:ea typeface="Calibri" panose="020F0502020204030204" pitchFamily="34" charset="0"/>
                <a:cs typeface="Times New Roman" panose="02020603050405020304" pitchFamily="18" charset="0"/>
              </a:rPr>
              <a:t>la sentenza n. 25 del 7 marzo 2025</a:t>
            </a:r>
            <a:r>
              <a:rPr lang="it-IT" sz="1200" dirty="0">
                <a:effectLst/>
                <a:latin typeface="Times New Roman" panose="02020603050405020304" pitchFamily="18" charset="0"/>
                <a:ea typeface="Calibri" panose="020F0502020204030204" pitchFamily="34" charset="0"/>
                <a:cs typeface="Times New Roman" panose="02020603050405020304" pitchFamily="18" charset="0"/>
              </a:rPr>
              <a:t>, che ha dichiarato l'illegittimità costituzionale dell'art. 9.1 della legge 5 febbraio 1992, n. 91 (Nuove norme sulla cittadinanza), introdotto dall'art. 14, comma 1, lettera a-bis), del decreto-legge 4 ottobre 2018, n. 113, convertito, con modificazioni, nella legge 1° dicembre 2018, n. 132, nella parte in cui non esonera dalla prova della conoscenza della lingua italiana il richiedente affetto da gravi limitazioni alla capacità di apprendimento linguistico derivanti dall'età, da patologie o da disabilità, attestate mediante certificazione rilasciata dalla struttura sanitaria pubblica</a:t>
            </a:r>
            <a:endParaRPr lang="it-IT"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0000"/>
              </a:lnSpc>
            </a:pPr>
            <a:endParaRPr lang="it-IT" sz="1000" dirty="0"/>
          </a:p>
        </p:txBody>
      </p:sp>
      <p:pic>
        <p:nvPicPr>
          <p:cNvPr id="14" name="Picture 13">
            <a:extLst>
              <a:ext uri="{FF2B5EF4-FFF2-40B4-BE49-F238E27FC236}">
                <a16:creationId xmlns:a16="http://schemas.microsoft.com/office/drawing/2014/main" id="{6AEBDF1A-221A-4497-BBA9-57A70D1615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78750" t="72830" b="14149"/>
          <a:stretch/>
        </p:blipFill>
        <p:spPr>
          <a:xfrm>
            <a:off x="1377059" y="5962903"/>
            <a:ext cx="2590800" cy="892925"/>
          </a:xfrm>
          <a:prstGeom prst="rect">
            <a:avLst/>
          </a:prstGeom>
        </p:spPr>
      </p:pic>
    </p:spTree>
    <p:extLst>
      <p:ext uri="{BB962C8B-B14F-4D97-AF65-F5344CB8AC3E}">
        <p14:creationId xmlns:p14="http://schemas.microsoft.com/office/powerpoint/2010/main" val="11915736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84000"/>
                <a:shade val="100000"/>
                <a:hueMod val="130000"/>
                <a:satMod val="150000"/>
                <a:lumMod val="112000"/>
              </a:schemeClr>
            </a:gs>
            <a:gs pos="100000">
              <a:schemeClr val="bg1">
                <a:shade val="92000"/>
                <a:satMod val="140000"/>
                <a:lumMod val="110000"/>
              </a:schemeClr>
            </a:gs>
          </a:gsLst>
          <a:lin ang="5400000" scaled="0"/>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A9C15D4-2EE7-4D05-B87C-91D1F3B96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0"/>
            <a:ext cx="813206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ED7B0FB-9654-4441-9545-02D458B68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935" cy="6858000"/>
          </a:xfrm>
          <a:prstGeom prst="rect">
            <a:avLst/>
          </a:prstGeom>
          <a:solidFill>
            <a:schemeClr val="accent1">
              <a:lumMod val="75000"/>
            </a:schemeClr>
          </a:solidFill>
          <a:ln>
            <a:noFill/>
          </a:ln>
          <a:effectLst>
            <a:outerShdw blurRad="50800" dist="12700" algn="l" rotWithShape="0">
              <a:prstClr val="black">
                <a:alpha val="30000"/>
              </a:prstClr>
            </a:outerShdw>
          </a:effectLst>
        </p:spPr>
        <p:style>
          <a:lnRef idx="2">
            <a:schemeClr val="accent1">
              <a:shade val="50000"/>
            </a:schemeClr>
          </a:lnRef>
          <a:fillRef idx="1002">
            <a:schemeClr val="l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9D8D9406-D3DD-7194-FC53-1F0691A8FB51}"/>
              </a:ext>
            </a:extLst>
          </p:cNvPr>
          <p:cNvSpPr>
            <a:spLocks noGrp="1"/>
          </p:cNvSpPr>
          <p:nvPr>
            <p:ph type="title"/>
          </p:nvPr>
        </p:nvSpPr>
        <p:spPr>
          <a:xfrm>
            <a:off x="641074" y="1588878"/>
            <a:ext cx="2844002" cy="3680244"/>
          </a:xfrm>
        </p:spPr>
        <p:txBody>
          <a:bodyPr>
            <a:normAutofit/>
          </a:bodyPr>
          <a:lstStyle/>
          <a:p>
            <a:pPr algn="l"/>
            <a:r>
              <a:rPr lang="it-IT" sz="4400">
                <a:solidFill>
                  <a:srgbClr val="FFFFFF"/>
                </a:solidFill>
              </a:rPr>
              <a:t>Segue: cons. stato, sez. iii, n. 599/2025</a:t>
            </a:r>
          </a:p>
        </p:txBody>
      </p:sp>
      <p:pic>
        <p:nvPicPr>
          <p:cNvPr id="12" name="Picture 11">
            <a:extLst>
              <a:ext uri="{FF2B5EF4-FFF2-40B4-BE49-F238E27FC236}">
                <a16:creationId xmlns:a16="http://schemas.microsoft.com/office/drawing/2014/main" id="{7BB94C57-FDF3-45A3-9D1F-904523D795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r="66700" b="77917"/>
          <a:stretch/>
        </p:blipFill>
        <p:spPr>
          <a:xfrm>
            <a:off x="0" y="0"/>
            <a:ext cx="4059935" cy="1514475"/>
          </a:xfrm>
          <a:prstGeom prst="rect">
            <a:avLst/>
          </a:prstGeom>
        </p:spPr>
      </p:pic>
      <p:sp>
        <p:nvSpPr>
          <p:cNvPr id="3" name="Segnaposto contenuto 2">
            <a:extLst>
              <a:ext uri="{FF2B5EF4-FFF2-40B4-BE49-F238E27FC236}">
                <a16:creationId xmlns:a16="http://schemas.microsoft.com/office/drawing/2014/main" id="{9446D20C-68BA-4E7E-84BD-D28E97BF00C3}"/>
              </a:ext>
            </a:extLst>
          </p:cNvPr>
          <p:cNvSpPr>
            <a:spLocks noGrp="1"/>
          </p:cNvSpPr>
          <p:nvPr>
            <p:ph sz="quarter" idx="13"/>
          </p:nvPr>
        </p:nvSpPr>
        <p:spPr>
          <a:xfrm>
            <a:off x="4634794" y="1049695"/>
            <a:ext cx="6642806" cy="4758611"/>
          </a:xfrm>
        </p:spPr>
        <p:txBody>
          <a:bodyPr anchor="ctr">
            <a:normAutofit/>
          </a:bodyPr>
          <a:lstStyle/>
          <a:p>
            <a:pPr indent="449580">
              <a:lnSpc>
                <a:spcPct val="110000"/>
              </a:lnSpc>
              <a:spcAft>
                <a:spcPts val="800"/>
              </a:spcAft>
            </a:pPr>
            <a:r>
              <a:rPr lang="it-IT" sz="1400" dirty="0">
                <a:effectLst/>
                <a:latin typeface="Times New Roman" panose="02020603050405020304" pitchFamily="18" charset="0"/>
                <a:ea typeface="Calibri" panose="020F0502020204030204" pitchFamily="34" charset="0"/>
                <a:cs typeface="Times New Roman" panose="02020603050405020304" pitchFamily="18" charset="0"/>
              </a:rPr>
              <a:t>ha esaminato il caso di un diniego di concessione della cittadinanza italiana motivato sulla base del fatto che l’interessata, totalmente inabile al lavoro, percepisse una pensione di invalidità e l’indennità di accompagnamento, e fosse per tale ragione priva del requisito reddituale per l’accesso alla cittadinanza.</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0000"/>
              </a:lnSpc>
            </a:pPr>
            <a:r>
              <a:rPr lang="it-IT" sz="1400" dirty="0">
                <a:effectLst/>
                <a:latin typeface="Times New Roman" panose="02020603050405020304" pitchFamily="18" charset="0"/>
                <a:ea typeface="Calibri" panose="020F0502020204030204" pitchFamily="34" charset="0"/>
              </a:rPr>
              <a:t>La pronuncia ha affermato che una simile valutazione di tale requisito si risolve in una </a:t>
            </a:r>
            <a:r>
              <a:rPr lang="it-IT" sz="1400" b="1" dirty="0">
                <a:effectLst/>
                <a:latin typeface="Times New Roman" panose="02020603050405020304" pitchFamily="18" charset="0"/>
                <a:ea typeface="Calibri" panose="020F0502020204030204" pitchFamily="34" charset="0"/>
              </a:rPr>
              <a:t>forma indiretta di discriminazione sulla base della condizione di disabilità del soggetto</a:t>
            </a:r>
            <a:r>
              <a:rPr lang="it-IT" sz="1400" dirty="0">
                <a:effectLst/>
                <a:latin typeface="Times New Roman" panose="02020603050405020304" pitchFamily="18" charset="0"/>
                <a:ea typeface="Calibri" panose="020F0502020204030204" pitchFamily="34" charset="0"/>
              </a:rPr>
              <a:t>: “l’amministrazione avrebbe dovuto vagliare, nel rispetto di un esercizio costituzionalmente orientato del relativo potere, e per evitare che il riscontro del dato reddituale si risolva indirettamente in un elemento illegittimamente discriminatorio, non già la mera natura del dato reddituale considerato ostativo, ma la situazione reddituale e patrimoniale della ricorrente, in specifica relazione alle peculiari condizioni della stessa”.</a:t>
            </a:r>
            <a:r>
              <a:rPr lang="it-IT" sz="1400" dirty="0">
                <a:effectLst/>
              </a:rPr>
              <a:t> </a:t>
            </a:r>
            <a:endParaRPr lang="it-IT" sz="1400" dirty="0"/>
          </a:p>
        </p:txBody>
      </p:sp>
      <p:pic>
        <p:nvPicPr>
          <p:cNvPr id="14" name="Picture 13">
            <a:extLst>
              <a:ext uri="{FF2B5EF4-FFF2-40B4-BE49-F238E27FC236}">
                <a16:creationId xmlns:a16="http://schemas.microsoft.com/office/drawing/2014/main" id="{6AEBDF1A-221A-4497-BBA9-57A70D1615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78750" t="72830" b="14149"/>
          <a:stretch/>
        </p:blipFill>
        <p:spPr>
          <a:xfrm>
            <a:off x="1377059" y="5962903"/>
            <a:ext cx="2590800" cy="892925"/>
          </a:xfrm>
          <a:prstGeom prst="rect">
            <a:avLst/>
          </a:prstGeom>
        </p:spPr>
      </p:pic>
    </p:spTree>
    <p:extLst>
      <p:ext uri="{BB962C8B-B14F-4D97-AF65-F5344CB8AC3E}">
        <p14:creationId xmlns:p14="http://schemas.microsoft.com/office/powerpoint/2010/main" val="29405142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84000"/>
                <a:shade val="100000"/>
                <a:hueMod val="130000"/>
                <a:satMod val="150000"/>
                <a:lumMod val="112000"/>
              </a:schemeClr>
            </a:gs>
            <a:gs pos="100000">
              <a:schemeClr val="bg1">
                <a:shade val="92000"/>
                <a:satMod val="140000"/>
                <a:lumMod val="110000"/>
              </a:schemeClr>
            </a:gs>
          </a:gsLst>
          <a:lin ang="5400000" scaled="0"/>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A9C15D4-2EE7-4D05-B87C-91D1F3B96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0"/>
            <a:ext cx="813206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ED7B0FB-9654-4441-9545-02D458B68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935" cy="6858000"/>
          </a:xfrm>
          <a:prstGeom prst="rect">
            <a:avLst/>
          </a:prstGeom>
          <a:solidFill>
            <a:schemeClr val="accent1">
              <a:lumMod val="75000"/>
            </a:schemeClr>
          </a:solidFill>
          <a:ln>
            <a:noFill/>
          </a:ln>
          <a:effectLst>
            <a:outerShdw blurRad="50800" dist="12700" algn="l" rotWithShape="0">
              <a:prstClr val="black">
                <a:alpha val="30000"/>
              </a:prstClr>
            </a:outerShdw>
          </a:effectLst>
        </p:spPr>
        <p:style>
          <a:lnRef idx="2">
            <a:schemeClr val="accent1">
              <a:shade val="50000"/>
            </a:schemeClr>
          </a:lnRef>
          <a:fillRef idx="1002">
            <a:schemeClr val="l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69E96EF3-4BE0-48F6-C544-81C70E96A822}"/>
              </a:ext>
            </a:extLst>
          </p:cNvPr>
          <p:cNvSpPr>
            <a:spLocks noGrp="1"/>
          </p:cNvSpPr>
          <p:nvPr>
            <p:ph type="title"/>
          </p:nvPr>
        </p:nvSpPr>
        <p:spPr>
          <a:xfrm>
            <a:off x="641074" y="1588878"/>
            <a:ext cx="2844002" cy="3680244"/>
          </a:xfrm>
        </p:spPr>
        <p:txBody>
          <a:bodyPr>
            <a:normAutofit/>
          </a:bodyPr>
          <a:lstStyle/>
          <a:p>
            <a:pPr algn="l"/>
            <a:r>
              <a:rPr lang="it-IT" sz="3400">
                <a:solidFill>
                  <a:srgbClr val="FFFFFF"/>
                </a:solidFill>
              </a:rPr>
              <a:t>conclusioni</a:t>
            </a:r>
          </a:p>
        </p:txBody>
      </p:sp>
      <p:pic>
        <p:nvPicPr>
          <p:cNvPr id="12" name="Picture 11">
            <a:extLst>
              <a:ext uri="{FF2B5EF4-FFF2-40B4-BE49-F238E27FC236}">
                <a16:creationId xmlns:a16="http://schemas.microsoft.com/office/drawing/2014/main" id="{7BB94C57-FDF3-45A3-9D1F-904523D795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r="66700" b="77917"/>
          <a:stretch/>
        </p:blipFill>
        <p:spPr>
          <a:xfrm>
            <a:off x="0" y="0"/>
            <a:ext cx="4059935" cy="1514475"/>
          </a:xfrm>
          <a:prstGeom prst="rect">
            <a:avLst/>
          </a:prstGeom>
        </p:spPr>
      </p:pic>
      <p:sp>
        <p:nvSpPr>
          <p:cNvPr id="3" name="Segnaposto contenuto 2">
            <a:extLst>
              <a:ext uri="{FF2B5EF4-FFF2-40B4-BE49-F238E27FC236}">
                <a16:creationId xmlns:a16="http://schemas.microsoft.com/office/drawing/2014/main" id="{C1B5F544-23C4-18A7-9B9B-E5E1E87021FF}"/>
              </a:ext>
            </a:extLst>
          </p:cNvPr>
          <p:cNvSpPr>
            <a:spLocks noGrp="1"/>
          </p:cNvSpPr>
          <p:nvPr>
            <p:ph sz="quarter" idx="13"/>
          </p:nvPr>
        </p:nvSpPr>
        <p:spPr>
          <a:xfrm>
            <a:off x="4634794" y="1049695"/>
            <a:ext cx="6642806" cy="4758611"/>
          </a:xfrm>
        </p:spPr>
        <p:txBody>
          <a:bodyPr anchor="ctr">
            <a:normAutofit/>
          </a:bodyPr>
          <a:lstStyle/>
          <a:p>
            <a:pPr>
              <a:lnSpc>
                <a:spcPct val="110000"/>
              </a:lnSpc>
            </a:pPr>
            <a:r>
              <a:rPr lang="it-IT" sz="1900">
                <a:effectLst/>
                <a:latin typeface="Helvetica" pitchFamily="2" charset="0"/>
              </a:rPr>
              <a:t>In questo senso, anche il giudice amministrativo recupera un ruolo fondamentale, non solo e non tanto per la ricchezza dei suoi poteri decisori e per l’ormai consolidato principio di atipicità delle azioni dinnanzi a lui esperibili, ma ancor prima per la peculiare capacità di indagare la razionalità intrinseca delle scelte selettive, che sono quelle in cui, in una società di crescenti bisogni e non infinite risorse economiche, si misura, in concreto e a prescindere dalle opzioni qualificatorie, l’effettività della situazione giuridica considerata. </a:t>
            </a:r>
          </a:p>
          <a:p>
            <a:pPr>
              <a:lnSpc>
                <a:spcPct val="110000"/>
              </a:lnSpc>
            </a:pPr>
            <a:endParaRPr lang="it-IT" sz="1900"/>
          </a:p>
        </p:txBody>
      </p:sp>
      <p:pic>
        <p:nvPicPr>
          <p:cNvPr id="14" name="Picture 13">
            <a:extLst>
              <a:ext uri="{FF2B5EF4-FFF2-40B4-BE49-F238E27FC236}">
                <a16:creationId xmlns:a16="http://schemas.microsoft.com/office/drawing/2014/main" id="{6AEBDF1A-221A-4497-BBA9-57A70D1615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78750" t="72830" b="14149"/>
          <a:stretch/>
        </p:blipFill>
        <p:spPr>
          <a:xfrm>
            <a:off x="1377059" y="5962903"/>
            <a:ext cx="2590800" cy="892925"/>
          </a:xfrm>
          <a:prstGeom prst="rect">
            <a:avLst/>
          </a:prstGeom>
        </p:spPr>
      </p:pic>
    </p:spTree>
    <p:extLst>
      <p:ext uri="{BB962C8B-B14F-4D97-AF65-F5344CB8AC3E}">
        <p14:creationId xmlns:p14="http://schemas.microsoft.com/office/powerpoint/2010/main" val="548425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84000"/>
                <a:shade val="100000"/>
                <a:hueMod val="130000"/>
                <a:satMod val="150000"/>
                <a:lumMod val="112000"/>
              </a:schemeClr>
            </a:gs>
            <a:gs pos="100000">
              <a:schemeClr val="bg1">
                <a:shade val="92000"/>
                <a:satMod val="140000"/>
                <a:lumMod val="110000"/>
              </a:schemeClr>
            </a:gs>
          </a:gsLst>
          <a:lin ang="5400000" scaled="0"/>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A9C15D4-2EE7-4D05-B87C-91D1F3B96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0"/>
            <a:ext cx="813206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ED7B0FB-9654-4441-9545-02D458B68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935" cy="6858000"/>
          </a:xfrm>
          <a:prstGeom prst="rect">
            <a:avLst/>
          </a:prstGeom>
          <a:solidFill>
            <a:schemeClr val="accent1">
              <a:lumMod val="75000"/>
            </a:schemeClr>
          </a:solidFill>
          <a:ln>
            <a:noFill/>
          </a:ln>
          <a:effectLst>
            <a:outerShdw blurRad="50800" dist="12700" algn="l" rotWithShape="0">
              <a:prstClr val="black">
                <a:alpha val="30000"/>
              </a:prstClr>
            </a:outerShdw>
          </a:effectLst>
        </p:spPr>
        <p:style>
          <a:lnRef idx="2">
            <a:schemeClr val="accent1">
              <a:shade val="50000"/>
            </a:schemeClr>
          </a:lnRef>
          <a:fillRef idx="1002">
            <a:schemeClr val="l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585415AE-A322-F435-90E5-30749E3D149A}"/>
              </a:ext>
            </a:extLst>
          </p:cNvPr>
          <p:cNvSpPr>
            <a:spLocks noGrp="1"/>
          </p:cNvSpPr>
          <p:nvPr>
            <p:ph type="title"/>
          </p:nvPr>
        </p:nvSpPr>
        <p:spPr>
          <a:xfrm>
            <a:off x="641074" y="1588878"/>
            <a:ext cx="2844002" cy="3680244"/>
          </a:xfrm>
        </p:spPr>
        <p:txBody>
          <a:bodyPr>
            <a:normAutofit/>
          </a:bodyPr>
          <a:lstStyle/>
          <a:p>
            <a:pPr algn="l"/>
            <a:r>
              <a:rPr lang="it-IT" sz="3100">
                <a:solidFill>
                  <a:srgbClr val="FFFFFF"/>
                </a:solidFill>
              </a:rPr>
              <a:t>immigrazione</a:t>
            </a:r>
          </a:p>
        </p:txBody>
      </p:sp>
      <p:pic>
        <p:nvPicPr>
          <p:cNvPr id="12" name="Picture 11">
            <a:extLst>
              <a:ext uri="{FF2B5EF4-FFF2-40B4-BE49-F238E27FC236}">
                <a16:creationId xmlns:a16="http://schemas.microsoft.com/office/drawing/2014/main" id="{7BB94C57-FDF3-45A3-9D1F-904523D795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r="66700" b="77917"/>
          <a:stretch/>
        </p:blipFill>
        <p:spPr>
          <a:xfrm>
            <a:off x="0" y="0"/>
            <a:ext cx="4059935" cy="1514475"/>
          </a:xfrm>
          <a:prstGeom prst="rect">
            <a:avLst/>
          </a:prstGeom>
        </p:spPr>
      </p:pic>
      <p:sp>
        <p:nvSpPr>
          <p:cNvPr id="3" name="Segnaposto contenuto 2">
            <a:extLst>
              <a:ext uri="{FF2B5EF4-FFF2-40B4-BE49-F238E27FC236}">
                <a16:creationId xmlns:a16="http://schemas.microsoft.com/office/drawing/2014/main" id="{9706BBD6-A31D-0823-1DFE-17F8ABA5C391}"/>
              </a:ext>
            </a:extLst>
          </p:cNvPr>
          <p:cNvSpPr>
            <a:spLocks noGrp="1"/>
          </p:cNvSpPr>
          <p:nvPr>
            <p:ph sz="quarter" idx="13"/>
          </p:nvPr>
        </p:nvSpPr>
        <p:spPr>
          <a:xfrm>
            <a:off x="4634794" y="1049695"/>
            <a:ext cx="6642806" cy="4758611"/>
          </a:xfrm>
        </p:spPr>
        <p:txBody>
          <a:bodyPr anchor="ctr">
            <a:normAutofit/>
          </a:bodyPr>
          <a:lstStyle/>
          <a:p>
            <a:pPr>
              <a:lnSpc>
                <a:spcPct val="110000"/>
              </a:lnSpc>
            </a:pPr>
            <a:r>
              <a:rPr lang="it-IT" sz="1700" b="1">
                <a:effectLst/>
                <a:latin typeface="Helvetica" pitchFamily="2" charset="0"/>
              </a:rPr>
              <a:t>L’immigrazione</a:t>
            </a:r>
            <a:r>
              <a:rPr lang="it-IT" sz="1700">
                <a:effectLst/>
                <a:latin typeface="Helvetica" pitchFamily="2" charset="0"/>
              </a:rPr>
              <a:t> rientra certamente fra i detti settori </a:t>
            </a:r>
          </a:p>
          <a:p>
            <a:pPr>
              <a:lnSpc>
                <a:spcPct val="110000"/>
              </a:lnSpc>
            </a:pPr>
            <a:r>
              <a:rPr lang="it-IT" sz="1700">
                <a:effectLst/>
                <a:latin typeface="Helvetica" pitchFamily="2" charset="0"/>
              </a:rPr>
              <a:t>In questo caso i problemi processuali spesso derivano da molteplici questioni irrisolte già a livello sostanziale, come il carattere </a:t>
            </a:r>
            <a:r>
              <a:rPr lang="it-IT" sz="1700" b="1">
                <a:effectLst/>
                <a:latin typeface="Helvetica" pitchFamily="2" charset="0"/>
              </a:rPr>
              <a:t>discrezionale o vincolato </a:t>
            </a:r>
            <a:r>
              <a:rPr lang="it-IT" sz="1700">
                <a:effectLst/>
                <a:latin typeface="Helvetica" pitchFamily="2" charset="0"/>
              </a:rPr>
              <a:t>dell’atto, la nozione di </a:t>
            </a:r>
            <a:r>
              <a:rPr lang="it-IT" sz="1700" b="1">
                <a:effectLst/>
                <a:latin typeface="Helvetica" pitchFamily="2" charset="0"/>
              </a:rPr>
              <a:t>condotta discriminatoria</a:t>
            </a:r>
            <a:r>
              <a:rPr lang="it-IT" sz="1700">
                <a:effectLst/>
                <a:latin typeface="Helvetica" pitchFamily="2" charset="0"/>
              </a:rPr>
              <a:t>, la crisi (e la </a:t>
            </a:r>
            <a:r>
              <a:rPr lang="it-IT" sz="1700" i="1">
                <a:effectLst/>
                <a:latin typeface="Helvetica" pitchFamily="2" charset="0"/>
              </a:rPr>
              <a:t>critica</a:t>
            </a:r>
            <a:r>
              <a:rPr lang="it-IT" sz="1700">
                <a:effectLst/>
                <a:latin typeface="Helvetica" pitchFamily="2" charset="0"/>
              </a:rPr>
              <a:t>) dell’età dei diritti, che va ripensata, specie a fronte di un contesto giurisdizionale che – almeno dalla nota sentenza della Consulta n. 85 del 2013 sul caso Ilva – tende a rifuggire dall’idea di un diritto “tiranno” rispetto agli altri, come ha evidenziato in modo plastico la vicenda del Covid-19</a:t>
            </a:r>
            <a:r>
              <a:rPr lang="it-IT" sz="1700">
                <a:effectLst/>
                <a:latin typeface="Times New Roman" panose="02020603050405020304" pitchFamily="18" charset="0"/>
              </a:rPr>
              <a:t> </a:t>
            </a:r>
            <a:endParaRPr lang="it-IT" sz="1700">
              <a:effectLst/>
              <a:latin typeface="Helvetica" pitchFamily="2" charset="0"/>
            </a:endParaRPr>
          </a:p>
          <a:p>
            <a:pPr>
              <a:lnSpc>
                <a:spcPct val="110000"/>
              </a:lnSpc>
            </a:pPr>
            <a:endParaRPr lang="it-IT" sz="1700"/>
          </a:p>
        </p:txBody>
      </p:sp>
      <p:pic>
        <p:nvPicPr>
          <p:cNvPr id="14" name="Picture 13">
            <a:extLst>
              <a:ext uri="{FF2B5EF4-FFF2-40B4-BE49-F238E27FC236}">
                <a16:creationId xmlns:a16="http://schemas.microsoft.com/office/drawing/2014/main" id="{6AEBDF1A-221A-4497-BBA9-57A70D1615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78750" t="72830" b="14149"/>
          <a:stretch/>
        </p:blipFill>
        <p:spPr>
          <a:xfrm>
            <a:off x="1377059" y="5962903"/>
            <a:ext cx="2590800" cy="892925"/>
          </a:xfrm>
          <a:prstGeom prst="rect">
            <a:avLst/>
          </a:prstGeom>
        </p:spPr>
      </p:pic>
    </p:spTree>
    <p:extLst>
      <p:ext uri="{BB962C8B-B14F-4D97-AF65-F5344CB8AC3E}">
        <p14:creationId xmlns:p14="http://schemas.microsoft.com/office/powerpoint/2010/main" val="1547677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84000"/>
                <a:shade val="100000"/>
                <a:hueMod val="130000"/>
                <a:satMod val="150000"/>
                <a:lumMod val="112000"/>
              </a:schemeClr>
            </a:gs>
            <a:gs pos="100000">
              <a:schemeClr val="bg1">
                <a:shade val="92000"/>
                <a:satMod val="140000"/>
                <a:lumMod val="110000"/>
              </a:schemeClr>
            </a:gs>
          </a:gsLst>
          <a:lin ang="5400000" scaled="0"/>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A9C15D4-2EE7-4D05-B87C-91D1F3B96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0"/>
            <a:ext cx="813206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ED7B0FB-9654-4441-9545-02D458B68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935" cy="6858000"/>
          </a:xfrm>
          <a:prstGeom prst="rect">
            <a:avLst/>
          </a:prstGeom>
          <a:solidFill>
            <a:schemeClr val="accent1">
              <a:lumMod val="75000"/>
            </a:schemeClr>
          </a:solidFill>
          <a:ln>
            <a:noFill/>
          </a:ln>
          <a:effectLst>
            <a:outerShdw blurRad="50800" dist="12700" algn="l" rotWithShape="0">
              <a:prstClr val="black">
                <a:alpha val="30000"/>
              </a:prstClr>
            </a:outerShdw>
          </a:effectLst>
        </p:spPr>
        <p:style>
          <a:lnRef idx="2">
            <a:schemeClr val="accent1">
              <a:shade val="50000"/>
            </a:schemeClr>
          </a:lnRef>
          <a:fillRef idx="1002">
            <a:schemeClr val="l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C867D451-D67F-A92A-9CC9-9AB10BE65919}"/>
              </a:ext>
            </a:extLst>
          </p:cNvPr>
          <p:cNvSpPr>
            <a:spLocks noGrp="1"/>
          </p:cNvSpPr>
          <p:nvPr>
            <p:ph type="title"/>
          </p:nvPr>
        </p:nvSpPr>
        <p:spPr>
          <a:xfrm>
            <a:off x="641074" y="1588878"/>
            <a:ext cx="2844002" cy="3680244"/>
          </a:xfrm>
        </p:spPr>
        <p:txBody>
          <a:bodyPr>
            <a:normAutofit/>
          </a:bodyPr>
          <a:lstStyle/>
          <a:p>
            <a:pPr algn="l"/>
            <a:r>
              <a:rPr lang="it-IT" sz="2100">
                <a:solidFill>
                  <a:srgbClr val="FFFFFF"/>
                </a:solidFill>
              </a:rPr>
              <a:t>Crisi dell’indegradabilità</a:t>
            </a:r>
          </a:p>
        </p:txBody>
      </p:sp>
      <p:pic>
        <p:nvPicPr>
          <p:cNvPr id="12" name="Picture 11">
            <a:extLst>
              <a:ext uri="{FF2B5EF4-FFF2-40B4-BE49-F238E27FC236}">
                <a16:creationId xmlns:a16="http://schemas.microsoft.com/office/drawing/2014/main" id="{7BB94C57-FDF3-45A3-9D1F-904523D795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r="66700" b="77917"/>
          <a:stretch/>
        </p:blipFill>
        <p:spPr>
          <a:xfrm>
            <a:off x="0" y="0"/>
            <a:ext cx="4059935" cy="1514475"/>
          </a:xfrm>
          <a:prstGeom prst="rect">
            <a:avLst/>
          </a:prstGeom>
        </p:spPr>
      </p:pic>
      <p:sp>
        <p:nvSpPr>
          <p:cNvPr id="3" name="Segnaposto contenuto 2">
            <a:extLst>
              <a:ext uri="{FF2B5EF4-FFF2-40B4-BE49-F238E27FC236}">
                <a16:creationId xmlns:a16="http://schemas.microsoft.com/office/drawing/2014/main" id="{9D5530F9-2703-6BD7-E23F-3D52C7E69750}"/>
              </a:ext>
            </a:extLst>
          </p:cNvPr>
          <p:cNvSpPr>
            <a:spLocks noGrp="1"/>
          </p:cNvSpPr>
          <p:nvPr>
            <p:ph sz="quarter" idx="13"/>
          </p:nvPr>
        </p:nvSpPr>
        <p:spPr>
          <a:xfrm>
            <a:off x="4634794" y="1049695"/>
            <a:ext cx="6642806" cy="5280767"/>
          </a:xfrm>
        </p:spPr>
        <p:txBody>
          <a:bodyPr anchor="ctr">
            <a:normAutofit/>
          </a:bodyPr>
          <a:lstStyle/>
          <a:p>
            <a:pPr marL="0" indent="0">
              <a:lnSpc>
                <a:spcPct val="110000"/>
              </a:lnSpc>
              <a:buNone/>
            </a:pPr>
            <a:r>
              <a:rPr lang="it-IT" sz="1700" dirty="0">
                <a:effectLst/>
                <a:latin typeface="Helvetica" pitchFamily="2" charset="0"/>
              </a:rPr>
              <a:t>La </a:t>
            </a:r>
            <a:r>
              <a:rPr lang="it-IT" sz="1700" b="1" dirty="0">
                <a:effectLst/>
                <a:latin typeface="Helvetica" pitchFamily="2" charset="0"/>
              </a:rPr>
              <a:t>crisi della teoria dell’indegradabilità</a:t>
            </a:r>
            <a:r>
              <a:rPr lang="it-IT" sz="1700" dirty="0">
                <a:effectLst/>
                <a:latin typeface="Helvetica" pitchFamily="2" charset="0"/>
              </a:rPr>
              <a:t>, a far data dalla nota sentenza n. 140/2007 della Corte costituzionale, non è stata seguita dalla definitiva affermazione di una solida impostazione alternativa. Anche nel diritto dell’immigrazione ciò dà luogo a </a:t>
            </a:r>
            <a:r>
              <a:rPr lang="it-IT" sz="1700" b="1" dirty="0">
                <a:effectLst/>
                <a:latin typeface="Helvetica" pitchFamily="2" charset="0"/>
              </a:rPr>
              <a:t>persistenti incertezze</a:t>
            </a:r>
            <a:r>
              <a:rPr lang="it-IT" sz="1700" dirty="0">
                <a:effectLst/>
                <a:latin typeface="Helvetica" pitchFamily="2" charset="0"/>
              </a:rPr>
              <a:t>, e a un velato tentativo di resurrezione della preminenza del diritto fondamentale nell’individuazione del giudice o attraverso il recupero dell’antica tesi del riparto fondata sul </a:t>
            </a:r>
            <a:r>
              <a:rPr lang="it-IT" sz="1700" b="1" dirty="0">
                <a:effectLst/>
                <a:latin typeface="Helvetica" pitchFamily="2" charset="0"/>
              </a:rPr>
              <a:t>carattere discrezionale </a:t>
            </a:r>
            <a:r>
              <a:rPr lang="it-IT" sz="1700" dirty="0">
                <a:effectLst/>
                <a:latin typeface="Helvetica" pitchFamily="2" charset="0"/>
              </a:rPr>
              <a:t>o meno del provvedimento o attraverso la devoluzione a una sorta di giurisdizione esclusiva del giudice ordinario fondata sulla </a:t>
            </a:r>
            <a:r>
              <a:rPr lang="it-IT" sz="1700" b="1" dirty="0">
                <a:effectLst/>
                <a:latin typeface="Helvetica" pitchFamily="2" charset="0"/>
              </a:rPr>
              <a:t>tutela antidiscriminatoria </a:t>
            </a:r>
          </a:p>
          <a:p>
            <a:pPr>
              <a:lnSpc>
                <a:spcPct val="110000"/>
              </a:lnSpc>
            </a:pPr>
            <a:endParaRPr lang="it-IT" sz="1700" dirty="0"/>
          </a:p>
        </p:txBody>
      </p:sp>
      <p:pic>
        <p:nvPicPr>
          <p:cNvPr id="14" name="Picture 13">
            <a:extLst>
              <a:ext uri="{FF2B5EF4-FFF2-40B4-BE49-F238E27FC236}">
                <a16:creationId xmlns:a16="http://schemas.microsoft.com/office/drawing/2014/main" id="{6AEBDF1A-221A-4497-BBA9-57A70D1615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78750" t="72830" b="14149"/>
          <a:stretch/>
        </p:blipFill>
        <p:spPr>
          <a:xfrm>
            <a:off x="1377059" y="5962903"/>
            <a:ext cx="2590800" cy="892925"/>
          </a:xfrm>
          <a:prstGeom prst="rect">
            <a:avLst/>
          </a:prstGeom>
        </p:spPr>
      </p:pic>
    </p:spTree>
    <p:extLst>
      <p:ext uri="{BB962C8B-B14F-4D97-AF65-F5344CB8AC3E}">
        <p14:creationId xmlns:p14="http://schemas.microsoft.com/office/powerpoint/2010/main" val="3275242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84000"/>
                <a:shade val="100000"/>
                <a:hueMod val="130000"/>
                <a:satMod val="150000"/>
                <a:lumMod val="112000"/>
              </a:schemeClr>
            </a:gs>
            <a:gs pos="100000">
              <a:schemeClr val="bg1">
                <a:shade val="92000"/>
                <a:satMod val="140000"/>
                <a:lumMod val="110000"/>
              </a:schemeClr>
            </a:gs>
          </a:gsLst>
          <a:lin ang="5400000" scaled="0"/>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A9C15D4-2EE7-4D05-B87C-91D1F3B96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0"/>
            <a:ext cx="813206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ED7B0FB-9654-4441-9545-02D458B68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935" cy="6858000"/>
          </a:xfrm>
          <a:prstGeom prst="rect">
            <a:avLst/>
          </a:prstGeom>
          <a:solidFill>
            <a:schemeClr val="accent1">
              <a:lumMod val="75000"/>
            </a:schemeClr>
          </a:solidFill>
          <a:ln>
            <a:noFill/>
          </a:ln>
          <a:effectLst>
            <a:outerShdw blurRad="50800" dist="12700" algn="l" rotWithShape="0">
              <a:prstClr val="black">
                <a:alpha val="30000"/>
              </a:prstClr>
            </a:outerShdw>
          </a:effectLst>
        </p:spPr>
        <p:style>
          <a:lnRef idx="2">
            <a:schemeClr val="accent1">
              <a:shade val="50000"/>
            </a:schemeClr>
          </a:lnRef>
          <a:fillRef idx="1002">
            <a:schemeClr val="l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4093A0DC-7DEC-E25E-204E-2CD16D065D14}"/>
              </a:ext>
            </a:extLst>
          </p:cNvPr>
          <p:cNvSpPr>
            <a:spLocks noGrp="1"/>
          </p:cNvSpPr>
          <p:nvPr>
            <p:ph type="title"/>
          </p:nvPr>
        </p:nvSpPr>
        <p:spPr>
          <a:xfrm>
            <a:off x="641074" y="1588878"/>
            <a:ext cx="2844002" cy="3680244"/>
          </a:xfrm>
        </p:spPr>
        <p:txBody>
          <a:bodyPr>
            <a:normAutofit/>
          </a:bodyPr>
          <a:lstStyle/>
          <a:p>
            <a:pPr algn="l"/>
            <a:r>
              <a:rPr lang="it-IT" sz="4400">
                <a:solidFill>
                  <a:srgbClr val="FFFFFF"/>
                </a:solidFill>
              </a:rPr>
              <a:t>indice</a:t>
            </a:r>
          </a:p>
        </p:txBody>
      </p:sp>
      <p:pic>
        <p:nvPicPr>
          <p:cNvPr id="12" name="Picture 11">
            <a:extLst>
              <a:ext uri="{FF2B5EF4-FFF2-40B4-BE49-F238E27FC236}">
                <a16:creationId xmlns:a16="http://schemas.microsoft.com/office/drawing/2014/main" id="{7BB94C57-FDF3-45A3-9D1F-904523D795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r="66700" b="77917"/>
          <a:stretch/>
        </p:blipFill>
        <p:spPr>
          <a:xfrm>
            <a:off x="0" y="0"/>
            <a:ext cx="4059935" cy="1514475"/>
          </a:xfrm>
          <a:prstGeom prst="rect">
            <a:avLst/>
          </a:prstGeom>
        </p:spPr>
      </p:pic>
      <p:sp>
        <p:nvSpPr>
          <p:cNvPr id="3" name="Segnaposto contenuto 2">
            <a:extLst>
              <a:ext uri="{FF2B5EF4-FFF2-40B4-BE49-F238E27FC236}">
                <a16:creationId xmlns:a16="http://schemas.microsoft.com/office/drawing/2014/main" id="{A4A4781D-A5E5-7160-6C29-B85BEEF88F54}"/>
              </a:ext>
            </a:extLst>
          </p:cNvPr>
          <p:cNvSpPr>
            <a:spLocks noGrp="1"/>
          </p:cNvSpPr>
          <p:nvPr>
            <p:ph sz="quarter" idx="13"/>
          </p:nvPr>
        </p:nvSpPr>
        <p:spPr>
          <a:xfrm>
            <a:off x="4634794" y="1049695"/>
            <a:ext cx="6642806" cy="4758611"/>
          </a:xfrm>
        </p:spPr>
        <p:txBody>
          <a:bodyPr anchor="ctr">
            <a:normAutofit/>
          </a:bodyPr>
          <a:lstStyle/>
          <a:p>
            <a:pPr marL="0" indent="0">
              <a:lnSpc>
                <a:spcPct val="110000"/>
              </a:lnSpc>
              <a:buNone/>
            </a:pPr>
            <a:r>
              <a:rPr lang="it-IT" sz="1600">
                <a:effectLst/>
                <a:latin typeface="Helvetica" pitchFamily="2" charset="0"/>
              </a:rPr>
              <a:t>In questa sede:</a:t>
            </a:r>
          </a:p>
          <a:p>
            <a:pPr>
              <a:lnSpc>
                <a:spcPct val="110000"/>
              </a:lnSpc>
              <a:buFontTx/>
              <a:buChar char="-"/>
            </a:pPr>
            <a:r>
              <a:rPr lang="it-IT" sz="1600">
                <a:effectLst/>
                <a:latin typeface="Helvetica" pitchFamily="2" charset="0"/>
              </a:rPr>
              <a:t>dopo alcuni rilievi critici intorno alla politica legislativa in tema di riparto di giurisdizione sulle controversie relative alla frastagliata e complessa materia migratoria;</a:t>
            </a:r>
          </a:p>
          <a:p>
            <a:pPr>
              <a:lnSpc>
                <a:spcPct val="110000"/>
              </a:lnSpc>
              <a:buFontTx/>
              <a:buChar char="-"/>
            </a:pPr>
            <a:r>
              <a:rPr lang="it-IT" sz="1600">
                <a:effectLst/>
                <a:latin typeface="Helvetica" pitchFamily="2" charset="0"/>
              </a:rPr>
              <a:t>si valuteranno una serie di questioni di carattere ermeneutico inerenti invece il modo in cui le norme in materia sono state applicate;</a:t>
            </a:r>
          </a:p>
          <a:p>
            <a:pPr>
              <a:lnSpc>
                <a:spcPct val="110000"/>
              </a:lnSpc>
              <a:buFontTx/>
              <a:buChar char="-"/>
            </a:pPr>
            <a:r>
              <a:rPr lang="it-IT" sz="1600">
                <a:effectLst/>
                <a:latin typeface="Helvetica" pitchFamily="2" charset="0"/>
              </a:rPr>
              <a:t> per poi considerare più nello specifico la delicata questione dell’indegradabilità del diritto fondamentale, sia nei suoi risvolti teorici generali sia nell’ambito della tutela del migrante;</a:t>
            </a:r>
          </a:p>
          <a:p>
            <a:pPr>
              <a:lnSpc>
                <a:spcPct val="110000"/>
              </a:lnSpc>
              <a:buFontTx/>
              <a:buChar char="-"/>
            </a:pPr>
            <a:r>
              <a:rPr lang="it-IT" sz="1600">
                <a:effectLst/>
                <a:latin typeface="Helvetica" pitchFamily="2" charset="0"/>
              </a:rPr>
              <a:t>con una serie di riflessioni conclusive critiche sul fenomeno del nomadismo giurisdizionale </a:t>
            </a:r>
          </a:p>
          <a:p>
            <a:pPr marL="0" indent="0">
              <a:lnSpc>
                <a:spcPct val="110000"/>
              </a:lnSpc>
              <a:buNone/>
            </a:pPr>
            <a:endParaRPr lang="it-IT" sz="1600"/>
          </a:p>
        </p:txBody>
      </p:sp>
      <p:pic>
        <p:nvPicPr>
          <p:cNvPr id="14" name="Picture 13">
            <a:extLst>
              <a:ext uri="{FF2B5EF4-FFF2-40B4-BE49-F238E27FC236}">
                <a16:creationId xmlns:a16="http://schemas.microsoft.com/office/drawing/2014/main" id="{6AEBDF1A-221A-4497-BBA9-57A70D1615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78750" t="72830" b="14149"/>
          <a:stretch/>
        </p:blipFill>
        <p:spPr>
          <a:xfrm>
            <a:off x="1377059" y="5962903"/>
            <a:ext cx="2590800" cy="892925"/>
          </a:xfrm>
          <a:prstGeom prst="rect">
            <a:avLst/>
          </a:prstGeom>
        </p:spPr>
      </p:pic>
    </p:spTree>
    <p:extLst>
      <p:ext uri="{BB962C8B-B14F-4D97-AF65-F5344CB8AC3E}">
        <p14:creationId xmlns:p14="http://schemas.microsoft.com/office/powerpoint/2010/main" val="32375654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84000"/>
                <a:shade val="100000"/>
                <a:hueMod val="130000"/>
                <a:satMod val="150000"/>
                <a:lumMod val="112000"/>
              </a:schemeClr>
            </a:gs>
            <a:gs pos="100000">
              <a:schemeClr val="bg1">
                <a:shade val="92000"/>
                <a:satMod val="140000"/>
                <a:lumMod val="110000"/>
              </a:schemeClr>
            </a:gs>
          </a:gsLst>
          <a:lin ang="5400000" scaled="0"/>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A9C15D4-2EE7-4D05-B87C-91D1F3B96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0"/>
            <a:ext cx="813206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ED7B0FB-9654-4441-9545-02D458B68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935" cy="6858000"/>
          </a:xfrm>
          <a:prstGeom prst="rect">
            <a:avLst/>
          </a:prstGeom>
          <a:solidFill>
            <a:schemeClr val="accent1">
              <a:lumMod val="75000"/>
            </a:schemeClr>
          </a:solidFill>
          <a:ln>
            <a:noFill/>
          </a:ln>
          <a:effectLst>
            <a:outerShdw blurRad="50800" dist="12700" algn="l" rotWithShape="0">
              <a:prstClr val="black">
                <a:alpha val="30000"/>
              </a:prstClr>
            </a:outerShdw>
          </a:effectLst>
        </p:spPr>
        <p:style>
          <a:lnRef idx="2">
            <a:schemeClr val="accent1">
              <a:shade val="50000"/>
            </a:schemeClr>
          </a:lnRef>
          <a:fillRef idx="1002">
            <a:schemeClr val="l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055390E5-09B1-089D-0DC8-3C1BF54CFDA1}"/>
              </a:ext>
            </a:extLst>
          </p:cNvPr>
          <p:cNvSpPr>
            <a:spLocks noGrp="1"/>
          </p:cNvSpPr>
          <p:nvPr>
            <p:ph type="title"/>
          </p:nvPr>
        </p:nvSpPr>
        <p:spPr>
          <a:xfrm>
            <a:off x="641074" y="1588878"/>
            <a:ext cx="2844002" cy="3680244"/>
          </a:xfrm>
        </p:spPr>
        <p:txBody>
          <a:bodyPr>
            <a:normAutofit/>
          </a:bodyPr>
          <a:lstStyle/>
          <a:p>
            <a:pPr algn="l"/>
            <a:r>
              <a:rPr lang="it-IT" sz="4100">
                <a:solidFill>
                  <a:srgbClr val="FFFFFF"/>
                </a:solidFill>
              </a:rPr>
              <a:t>Il groviglio del riparto</a:t>
            </a:r>
          </a:p>
        </p:txBody>
      </p:sp>
      <p:pic>
        <p:nvPicPr>
          <p:cNvPr id="12" name="Picture 11">
            <a:extLst>
              <a:ext uri="{FF2B5EF4-FFF2-40B4-BE49-F238E27FC236}">
                <a16:creationId xmlns:a16="http://schemas.microsoft.com/office/drawing/2014/main" id="{7BB94C57-FDF3-45A3-9D1F-904523D795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r="66700" b="77917"/>
          <a:stretch/>
        </p:blipFill>
        <p:spPr>
          <a:xfrm>
            <a:off x="0" y="0"/>
            <a:ext cx="4059935" cy="1514475"/>
          </a:xfrm>
          <a:prstGeom prst="rect">
            <a:avLst/>
          </a:prstGeom>
        </p:spPr>
      </p:pic>
      <p:sp>
        <p:nvSpPr>
          <p:cNvPr id="3" name="Segnaposto contenuto 2">
            <a:extLst>
              <a:ext uri="{FF2B5EF4-FFF2-40B4-BE49-F238E27FC236}">
                <a16:creationId xmlns:a16="http://schemas.microsoft.com/office/drawing/2014/main" id="{75F94169-3C61-6B72-EE7E-5A0050317B77}"/>
              </a:ext>
            </a:extLst>
          </p:cNvPr>
          <p:cNvSpPr>
            <a:spLocks noGrp="1"/>
          </p:cNvSpPr>
          <p:nvPr>
            <p:ph sz="quarter" idx="13"/>
          </p:nvPr>
        </p:nvSpPr>
        <p:spPr>
          <a:xfrm>
            <a:off x="4634794" y="1049695"/>
            <a:ext cx="6642806" cy="5386274"/>
          </a:xfrm>
        </p:spPr>
        <p:txBody>
          <a:bodyPr anchor="ctr">
            <a:normAutofit fontScale="92500"/>
          </a:bodyPr>
          <a:lstStyle/>
          <a:p>
            <a:pPr>
              <a:lnSpc>
                <a:spcPct val="110000"/>
              </a:lnSpc>
            </a:pPr>
            <a:endParaRPr lang="it-IT" sz="1000" dirty="0">
              <a:effectLst/>
              <a:latin typeface="Helvetica" pitchFamily="2" charset="0"/>
            </a:endParaRPr>
          </a:p>
          <a:p>
            <a:pPr>
              <a:lnSpc>
                <a:spcPct val="110000"/>
              </a:lnSpc>
            </a:pPr>
            <a:r>
              <a:rPr lang="it-IT" sz="1000" dirty="0">
                <a:latin typeface="Helvetica" pitchFamily="2" charset="0"/>
              </a:rPr>
              <a:t>al</a:t>
            </a:r>
            <a:r>
              <a:rPr lang="it-IT" sz="1200" dirty="0">
                <a:effectLst/>
                <a:latin typeface="Helvetica" pitchFamily="2" charset="0"/>
              </a:rPr>
              <a:t> giudice amministrativo vengono devoluti i provvedimenti sfavorevoli all’ingresso o alla permanenza dello straniero, compreso il diniego di regolarizzazione del permesso di soggiorno. </a:t>
            </a:r>
          </a:p>
          <a:p>
            <a:pPr>
              <a:lnSpc>
                <a:spcPct val="110000"/>
              </a:lnSpc>
            </a:pPr>
            <a:r>
              <a:rPr lang="it-IT" sz="1200" dirty="0">
                <a:effectLst/>
                <a:latin typeface="Helvetica" pitchFamily="2" charset="0"/>
              </a:rPr>
              <a:t>Al giudice ordinario, invece, i provvedimenti connessi ad esigenze umanitarie o a tutela delle relazioni familiari, o in caso di discriminazione </a:t>
            </a:r>
          </a:p>
          <a:p>
            <a:pPr>
              <a:lnSpc>
                <a:spcPct val="110000"/>
              </a:lnSpc>
            </a:pPr>
            <a:r>
              <a:rPr lang="it-IT" sz="1200" dirty="0">
                <a:effectLst/>
                <a:latin typeface="Helvetica" pitchFamily="2" charset="0"/>
              </a:rPr>
              <a:t>I provvedimenti espulsivi, se del prefetto, sono attribuiti al giudice ordinario; se invece vengono adottati dal Ministro, per ragioni di ordine e sicurezza pubblica (art. 13 TUI), ovvero di prevenzione dal terrorismo (l. n. 155/2005), spettano al giudice amministrativo, e vengono devoluti alla competenza funzionale del Tar Lazio (art. 135 </a:t>
            </a:r>
            <a:r>
              <a:rPr lang="it-IT" sz="1200" dirty="0" err="1">
                <a:effectLst/>
                <a:latin typeface="Helvetica" pitchFamily="2" charset="0"/>
              </a:rPr>
              <a:t>c.p.a</a:t>
            </a:r>
            <a:r>
              <a:rPr lang="it-IT" sz="1200" dirty="0">
                <a:effectLst/>
                <a:latin typeface="Helvetica" pitchFamily="2" charset="0"/>
              </a:rPr>
              <a:t>.). </a:t>
            </a:r>
          </a:p>
          <a:p>
            <a:pPr>
              <a:lnSpc>
                <a:spcPct val="110000"/>
              </a:lnSpc>
            </a:pPr>
            <a:r>
              <a:rPr lang="it-IT" sz="1200" dirty="0">
                <a:effectLst/>
                <a:latin typeface="Helvetica" pitchFamily="2" charset="0"/>
              </a:rPr>
              <a:t>D’altra parte, sono attribuite ancora al giudice ordinario, in particolare alle sezioni specializzate del Tribunale ordinario aventi sede nel capoluogo in cui ha sede la Corte d’appello, le controversie aventi ad oggetto l’impugnazione del provvedimento di allontanamento dei cittadini degli altri Stati membri dell’Unione europea o dei loro familiari per motivi imperativi di pubblica sicurezza e per gli altri motivi di pubblica sicurezza di cui all’art. 20 del d.lgs. n. 30/2007 </a:t>
            </a:r>
          </a:p>
          <a:p>
            <a:pPr>
              <a:lnSpc>
                <a:spcPct val="110000"/>
              </a:lnSpc>
            </a:pPr>
            <a:r>
              <a:rPr lang="it-IT" sz="1200" dirty="0">
                <a:effectLst/>
                <a:latin typeface="Helvetica" pitchFamily="2" charset="0"/>
              </a:rPr>
              <a:t>Con riferimento ai giudizi di convalida delle misure di esecuzione dell’allontanamento la giurisdizione del giudice ordinario si può considerare </a:t>
            </a:r>
            <a:r>
              <a:rPr lang="it-IT" sz="1200" i="1" dirty="0">
                <a:effectLst/>
                <a:latin typeface="Helvetica" pitchFamily="2" charset="0"/>
              </a:rPr>
              <a:t>in re </a:t>
            </a:r>
            <a:r>
              <a:rPr lang="it-IT" sz="1200" i="1" dirty="0" err="1">
                <a:effectLst/>
                <a:latin typeface="Helvetica" pitchFamily="2" charset="0"/>
              </a:rPr>
              <a:t>ipsa</a:t>
            </a:r>
            <a:r>
              <a:rPr lang="it-IT" sz="1200" dirty="0">
                <a:effectLst/>
                <a:latin typeface="Helvetica" pitchFamily="2" charset="0"/>
              </a:rPr>
              <a:t>, nella misura in cui essi si ritengano coperti dalla riserva di giurisdizione di cui all’art. 13, co. 3, Cost., anche se ciò non è stato inizialmente scontato ed è stato necessario l’intervento della Consulta  (Corte cost., n. 105/2001)</a:t>
            </a:r>
          </a:p>
          <a:p>
            <a:pPr>
              <a:lnSpc>
                <a:spcPct val="110000"/>
              </a:lnSpc>
            </a:pPr>
            <a:endParaRPr lang="it-IT" sz="1000" dirty="0">
              <a:effectLst/>
              <a:latin typeface="Helvetica" pitchFamily="2" charset="0"/>
            </a:endParaRPr>
          </a:p>
          <a:p>
            <a:pPr>
              <a:lnSpc>
                <a:spcPct val="110000"/>
              </a:lnSpc>
            </a:pPr>
            <a:endParaRPr lang="it-IT" sz="1000" dirty="0">
              <a:effectLst/>
              <a:latin typeface="Helvetica" pitchFamily="2" charset="0"/>
            </a:endParaRPr>
          </a:p>
          <a:p>
            <a:pPr>
              <a:lnSpc>
                <a:spcPct val="110000"/>
              </a:lnSpc>
            </a:pPr>
            <a:endParaRPr lang="it-IT" sz="1000" dirty="0"/>
          </a:p>
        </p:txBody>
      </p:sp>
      <p:pic>
        <p:nvPicPr>
          <p:cNvPr id="14" name="Picture 13">
            <a:extLst>
              <a:ext uri="{FF2B5EF4-FFF2-40B4-BE49-F238E27FC236}">
                <a16:creationId xmlns:a16="http://schemas.microsoft.com/office/drawing/2014/main" id="{6AEBDF1A-221A-4497-BBA9-57A70D1615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78750" t="72830" b="14149"/>
          <a:stretch/>
        </p:blipFill>
        <p:spPr>
          <a:xfrm>
            <a:off x="1377059" y="5962903"/>
            <a:ext cx="2590800" cy="892925"/>
          </a:xfrm>
          <a:prstGeom prst="rect">
            <a:avLst/>
          </a:prstGeom>
        </p:spPr>
      </p:pic>
    </p:spTree>
    <p:extLst>
      <p:ext uri="{BB962C8B-B14F-4D97-AF65-F5344CB8AC3E}">
        <p14:creationId xmlns:p14="http://schemas.microsoft.com/office/powerpoint/2010/main" val="36064649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84000"/>
                <a:shade val="100000"/>
                <a:hueMod val="130000"/>
                <a:satMod val="150000"/>
                <a:lumMod val="112000"/>
              </a:schemeClr>
            </a:gs>
            <a:gs pos="100000">
              <a:schemeClr val="bg1">
                <a:shade val="92000"/>
                <a:satMod val="140000"/>
                <a:lumMod val="110000"/>
              </a:schemeClr>
            </a:gs>
          </a:gsLst>
          <a:lin ang="5400000" scaled="0"/>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A9C15D4-2EE7-4D05-B87C-91D1F3B96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0"/>
            <a:ext cx="813206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ED7B0FB-9654-4441-9545-02D458B68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935" cy="6858000"/>
          </a:xfrm>
          <a:prstGeom prst="rect">
            <a:avLst/>
          </a:prstGeom>
          <a:solidFill>
            <a:schemeClr val="accent1">
              <a:lumMod val="75000"/>
            </a:schemeClr>
          </a:solidFill>
          <a:ln>
            <a:noFill/>
          </a:ln>
          <a:effectLst>
            <a:outerShdw blurRad="50800" dist="12700" algn="l" rotWithShape="0">
              <a:prstClr val="black">
                <a:alpha val="30000"/>
              </a:prstClr>
            </a:outerShdw>
          </a:effectLst>
        </p:spPr>
        <p:style>
          <a:lnRef idx="2">
            <a:schemeClr val="accent1">
              <a:shade val="50000"/>
            </a:schemeClr>
          </a:lnRef>
          <a:fillRef idx="1002">
            <a:schemeClr val="l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434CEE51-9938-4919-5605-5CC7D8D39DD4}"/>
              </a:ext>
            </a:extLst>
          </p:cNvPr>
          <p:cNvSpPr>
            <a:spLocks noGrp="1"/>
          </p:cNvSpPr>
          <p:nvPr>
            <p:ph type="title"/>
          </p:nvPr>
        </p:nvSpPr>
        <p:spPr>
          <a:xfrm>
            <a:off x="641074" y="1588878"/>
            <a:ext cx="2844002" cy="3680244"/>
          </a:xfrm>
        </p:spPr>
        <p:txBody>
          <a:bodyPr>
            <a:normAutofit/>
          </a:bodyPr>
          <a:lstStyle/>
          <a:p>
            <a:pPr algn="l"/>
            <a:r>
              <a:rPr lang="it-IT" sz="3100">
                <a:solidFill>
                  <a:srgbClr val="FFFFFF"/>
                </a:solidFill>
              </a:rPr>
              <a:t>Il caso dei respingimenti</a:t>
            </a:r>
          </a:p>
        </p:txBody>
      </p:sp>
      <p:pic>
        <p:nvPicPr>
          <p:cNvPr id="12" name="Picture 11">
            <a:extLst>
              <a:ext uri="{FF2B5EF4-FFF2-40B4-BE49-F238E27FC236}">
                <a16:creationId xmlns:a16="http://schemas.microsoft.com/office/drawing/2014/main" id="{7BB94C57-FDF3-45A3-9D1F-904523D795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r="66700" b="77917"/>
          <a:stretch/>
        </p:blipFill>
        <p:spPr>
          <a:xfrm>
            <a:off x="0" y="0"/>
            <a:ext cx="4059935" cy="1514475"/>
          </a:xfrm>
          <a:prstGeom prst="rect">
            <a:avLst/>
          </a:prstGeom>
        </p:spPr>
      </p:pic>
      <p:sp>
        <p:nvSpPr>
          <p:cNvPr id="3" name="Segnaposto contenuto 2">
            <a:extLst>
              <a:ext uri="{FF2B5EF4-FFF2-40B4-BE49-F238E27FC236}">
                <a16:creationId xmlns:a16="http://schemas.microsoft.com/office/drawing/2014/main" id="{29DEFC94-EC09-0A5B-344E-78C811C86BD1}"/>
              </a:ext>
            </a:extLst>
          </p:cNvPr>
          <p:cNvSpPr>
            <a:spLocks noGrp="1"/>
          </p:cNvSpPr>
          <p:nvPr>
            <p:ph sz="quarter" idx="13"/>
          </p:nvPr>
        </p:nvSpPr>
        <p:spPr>
          <a:xfrm>
            <a:off x="4634794" y="1049695"/>
            <a:ext cx="6642806" cy="4758611"/>
          </a:xfrm>
        </p:spPr>
        <p:txBody>
          <a:bodyPr anchor="ctr">
            <a:normAutofit/>
          </a:bodyPr>
          <a:lstStyle/>
          <a:p>
            <a:pPr>
              <a:lnSpc>
                <a:spcPct val="110000"/>
              </a:lnSpc>
            </a:pPr>
            <a:r>
              <a:rPr lang="it-IT" sz="1600">
                <a:effectLst/>
                <a:latin typeface="Helvetica" pitchFamily="2" charset="0"/>
              </a:rPr>
              <a:t>Quanto ai respingimenti, di cui all’art. 10 TUI, in origine mancava una previsione normativa espressa sulla giurisdizione </a:t>
            </a:r>
          </a:p>
          <a:p>
            <a:pPr>
              <a:lnSpc>
                <a:spcPct val="110000"/>
              </a:lnSpc>
            </a:pPr>
            <a:r>
              <a:rPr lang="it-IT" sz="1600">
                <a:effectLst/>
                <a:latin typeface="Helvetica" pitchFamily="2" charset="0"/>
              </a:rPr>
              <a:t>Nel silenzio della legge, la materia era considerata originariamente attratta nella giurisdizione del giudice amministrativo, sia per il carattere autoritativo del provvedimento che per la ritenuta natura eccezionale dell’art. 13, co. 8, TUI. sennonché in seguito la Cassazione ha smentito tale interpretazione, muovendo dalla qualificazione della situazione giuridica soggettiva incisa dal respingimento in termini di diritto soggettiv</a:t>
            </a:r>
            <a:r>
              <a:rPr lang="it-IT" sz="1600">
                <a:latin typeface="Helvetica" pitchFamily="2" charset="0"/>
              </a:rPr>
              <a:t>o</a:t>
            </a:r>
          </a:p>
          <a:p>
            <a:pPr>
              <a:lnSpc>
                <a:spcPct val="110000"/>
              </a:lnSpc>
            </a:pPr>
            <a:r>
              <a:rPr lang="it-IT" sz="1600">
                <a:effectLst/>
                <a:latin typeface="Helvetica" pitchFamily="2" charset="0"/>
              </a:rPr>
              <a:t>In seguito il </a:t>
            </a:r>
            <a:r>
              <a:rPr lang="it-IT" sz="1600" err="1">
                <a:effectLst/>
                <a:latin typeface="Helvetica" pitchFamily="2" charset="0"/>
              </a:rPr>
              <a:t>d.l.</a:t>
            </a:r>
            <a:r>
              <a:rPr lang="it-IT" sz="1600">
                <a:effectLst/>
                <a:latin typeface="Helvetica" pitchFamily="2" charset="0"/>
              </a:rPr>
              <a:t> n. 113/2018 ha introdotto un nuovo co. 2-</a:t>
            </a:r>
            <a:r>
              <a:rPr lang="it-IT" sz="1600" i="1">
                <a:effectLst/>
                <a:latin typeface="Helvetica" pitchFamily="2" charset="0"/>
              </a:rPr>
              <a:t>bis </a:t>
            </a:r>
            <a:r>
              <a:rPr lang="it-IT" sz="1600">
                <a:effectLst/>
                <a:latin typeface="Helvetica" pitchFamily="2" charset="0"/>
              </a:rPr>
              <a:t>all’art. 10 TUI, disponendo di fatto la giurisdizione del giudice di pace per la convalida del respingimento disposto dal questore </a:t>
            </a:r>
          </a:p>
          <a:p>
            <a:pPr>
              <a:lnSpc>
                <a:spcPct val="110000"/>
              </a:lnSpc>
            </a:pPr>
            <a:endParaRPr lang="it-IT" sz="1600">
              <a:effectLst/>
              <a:latin typeface="Helvetica" pitchFamily="2" charset="0"/>
            </a:endParaRPr>
          </a:p>
          <a:p>
            <a:pPr>
              <a:lnSpc>
                <a:spcPct val="110000"/>
              </a:lnSpc>
            </a:pPr>
            <a:endParaRPr lang="it-IT" sz="1600"/>
          </a:p>
        </p:txBody>
      </p:sp>
      <p:pic>
        <p:nvPicPr>
          <p:cNvPr id="14" name="Picture 13">
            <a:extLst>
              <a:ext uri="{FF2B5EF4-FFF2-40B4-BE49-F238E27FC236}">
                <a16:creationId xmlns:a16="http://schemas.microsoft.com/office/drawing/2014/main" id="{6AEBDF1A-221A-4497-BBA9-57A70D1615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78750" t="72830" b="14149"/>
          <a:stretch/>
        </p:blipFill>
        <p:spPr>
          <a:xfrm>
            <a:off x="1377059" y="5962903"/>
            <a:ext cx="2590800" cy="892925"/>
          </a:xfrm>
          <a:prstGeom prst="rect">
            <a:avLst/>
          </a:prstGeom>
        </p:spPr>
      </p:pic>
    </p:spTree>
    <p:extLst>
      <p:ext uri="{BB962C8B-B14F-4D97-AF65-F5344CB8AC3E}">
        <p14:creationId xmlns:p14="http://schemas.microsoft.com/office/powerpoint/2010/main" val="2618892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84000"/>
                <a:shade val="100000"/>
                <a:hueMod val="130000"/>
                <a:satMod val="150000"/>
                <a:lumMod val="112000"/>
              </a:schemeClr>
            </a:gs>
            <a:gs pos="100000">
              <a:schemeClr val="bg1">
                <a:shade val="92000"/>
                <a:satMod val="140000"/>
                <a:lumMod val="110000"/>
              </a:schemeClr>
            </a:gs>
          </a:gsLst>
          <a:lin ang="5400000" scaled="0"/>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A9C15D4-2EE7-4D05-B87C-91D1F3B96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0"/>
            <a:ext cx="813206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ED7B0FB-9654-4441-9545-02D458B68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935" cy="6858000"/>
          </a:xfrm>
          <a:prstGeom prst="rect">
            <a:avLst/>
          </a:prstGeom>
          <a:solidFill>
            <a:schemeClr val="accent1">
              <a:lumMod val="75000"/>
            </a:schemeClr>
          </a:solidFill>
          <a:ln>
            <a:noFill/>
          </a:ln>
          <a:effectLst>
            <a:outerShdw blurRad="50800" dist="12700" algn="l" rotWithShape="0">
              <a:prstClr val="black">
                <a:alpha val="30000"/>
              </a:prstClr>
            </a:outerShdw>
          </a:effectLst>
        </p:spPr>
        <p:style>
          <a:lnRef idx="2">
            <a:schemeClr val="accent1">
              <a:shade val="50000"/>
            </a:schemeClr>
          </a:lnRef>
          <a:fillRef idx="1002">
            <a:schemeClr val="l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63686748-36BB-6846-4226-90FF342970D9}"/>
              </a:ext>
            </a:extLst>
          </p:cNvPr>
          <p:cNvSpPr>
            <a:spLocks noGrp="1"/>
          </p:cNvSpPr>
          <p:nvPr>
            <p:ph type="title"/>
          </p:nvPr>
        </p:nvSpPr>
        <p:spPr>
          <a:xfrm>
            <a:off x="641074" y="1588878"/>
            <a:ext cx="2844002" cy="3680244"/>
          </a:xfrm>
        </p:spPr>
        <p:txBody>
          <a:bodyPr>
            <a:normAutofit/>
          </a:bodyPr>
          <a:lstStyle/>
          <a:p>
            <a:pPr algn="l"/>
            <a:r>
              <a:rPr lang="it-IT" sz="3400">
                <a:solidFill>
                  <a:srgbClr val="FFFFFF"/>
                </a:solidFill>
              </a:rPr>
              <a:t>cittadinanza</a:t>
            </a:r>
          </a:p>
        </p:txBody>
      </p:sp>
      <p:pic>
        <p:nvPicPr>
          <p:cNvPr id="12" name="Picture 11">
            <a:extLst>
              <a:ext uri="{FF2B5EF4-FFF2-40B4-BE49-F238E27FC236}">
                <a16:creationId xmlns:a16="http://schemas.microsoft.com/office/drawing/2014/main" id="{7BB94C57-FDF3-45A3-9D1F-904523D795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r="66700" b="77917"/>
          <a:stretch/>
        </p:blipFill>
        <p:spPr>
          <a:xfrm>
            <a:off x="0" y="0"/>
            <a:ext cx="4059935" cy="1514475"/>
          </a:xfrm>
          <a:prstGeom prst="rect">
            <a:avLst/>
          </a:prstGeom>
        </p:spPr>
      </p:pic>
      <p:sp>
        <p:nvSpPr>
          <p:cNvPr id="3" name="Segnaposto contenuto 2">
            <a:extLst>
              <a:ext uri="{FF2B5EF4-FFF2-40B4-BE49-F238E27FC236}">
                <a16:creationId xmlns:a16="http://schemas.microsoft.com/office/drawing/2014/main" id="{BDE7C256-5609-9AF8-26AF-8D0DF6EE4A8F}"/>
              </a:ext>
            </a:extLst>
          </p:cNvPr>
          <p:cNvSpPr>
            <a:spLocks noGrp="1"/>
          </p:cNvSpPr>
          <p:nvPr>
            <p:ph sz="quarter" idx="13"/>
          </p:nvPr>
        </p:nvSpPr>
        <p:spPr>
          <a:xfrm>
            <a:off x="4634794" y="1049695"/>
            <a:ext cx="6642806" cy="5468336"/>
          </a:xfrm>
        </p:spPr>
        <p:txBody>
          <a:bodyPr anchor="ctr">
            <a:normAutofit/>
          </a:bodyPr>
          <a:lstStyle/>
          <a:p>
            <a:pPr>
              <a:lnSpc>
                <a:spcPct val="110000"/>
              </a:lnSpc>
            </a:pPr>
            <a:r>
              <a:rPr lang="it-IT" sz="1200" dirty="0">
                <a:effectLst/>
                <a:latin typeface="Helvetica" pitchFamily="2" charset="0"/>
              </a:rPr>
              <a:t>Qui la giurisprudenza, fondandosi sul criterio di riparto del </a:t>
            </a:r>
            <a:r>
              <a:rPr lang="it-IT" sz="1200" i="1" dirty="0" err="1">
                <a:effectLst/>
                <a:latin typeface="Helvetica" pitchFamily="2" charset="0"/>
              </a:rPr>
              <a:t>petitum</a:t>
            </a:r>
            <a:r>
              <a:rPr lang="it-IT" sz="1200" i="1" dirty="0">
                <a:effectLst/>
                <a:latin typeface="Helvetica" pitchFamily="2" charset="0"/>
              </a:rPr>
              <a:t> </a:t>
            </a:r>
            <a:r>
              <a:rPr lang="it-IT" sz="1200" dirty="0">
                <a:effectLst/>
                <a:latin typeface="Helvetica" pitchFamily="2" charset="0"/>
              </a:rPr>
              <a:t>sostanziale, afferma che rientrano nella giurisdizione del giudice ordinario (nella composizione delle sezioni specializzate in materia di protezione internazionale dei Tribunali, di cui all’art. 3, co. 2, </a:t>
            </a:r>
            <a:r>
              <a:rPr lang="it-IT" sz="1200" dirty="0" err="1">
                <a:effectLst/>
                <a:latin typeface="Helvetica" pitchFamily="2" charset="0"/>
              </a:rPr>
              <a:t>d.l.</a:t>
            </a:r>
            <a:r>
              <a:rPr lang="it-IT" sz="1200" dirty="0">
                <a:effectLst/>
                <a:latin typeface="Helvetica" pitchFamily="2" charset="0"/>
              </a:rPr>
              <a:t> 13/2017, come modificato dalla l. 46/2017) i casi relativi all’acquisto della cittadinanza </a:t>
            </a:r>
            <a:r>
              <a:rPr lang="it-IT" sz="1200" b="1" i="1" dirty="0">
                <a:effectLst/>
                <a:latin typeface="Helvetica" pitchFamily="2" charset="0"/>
              </a:rPr>
              <a:t>iure sanguinis </a:t>
            </a:r>
            <a:r>
              <a:rPr lang="it-IT" sz="1200" b="1" dirty="0">
                <a:effectLst/>
                <a:latin typeface="Helvetica" pitchFamily="2" charset="0"/>
              </a:rPr>
              <a:t>e per matrimonio </a:t>
            </a:r>
            <a:r>
              <a:rPr lang="it-IT" sz="1200" dirty="0">
                <a:effectLst/>
                <a:latin typeface="Helvetica" pitchFamily="2" charset="0"/>
              </a:rPr>
              <a:t>(artt. 1 e 5 l. 91/1992), mentre rientrano nella giurisdizione del giudice amministrativo i casi in cui si manifesta il potere discrezionale dell’amministrazione, come ad esempio la concessione di cittadinanza per </a:t>
            </a:r>
            <a:r>
              <a:rPr lang="it-IT" sz="1200" b="1" dirty="0">
                <a:effectLst/>
                <a:latin typeface="Helvetica" pitchFamily="2" charset="0"/>
              </a:rPr>
              <a:t>naturalizzazione</a:t>
            </a:r>
            <a:r>
              <a:rPr lang="it-IT" sz="1200" dirty="0">
                <a:effectLst/>
                <a:latin typeface="Helvetica" pitchFamily="2" charset="0"/>
              </a:rPr>
              <a:t>. </a:t>
            </a:r>
          </a:p>
          <a:p>
            <a:pPr>
              <a:lnSpc>
                <a:spcPct val="110000"/>
              </a:lnSpc>
            </a:pPr>
            <a:r>
              <a:rPr lang="it-IT" sz="1200" dirty="0">
                <a:effectLst/>
                <a:latin typeface="Helvetica" pitchFamily="2" charset="0"/>
              </a:rPr>
              <a:t>Sul punto si è di recente criticata (Cudia) la giurisdizione amministrativa ritenendosi che la decisione in questione non sia connotata da discrezionalità in senso stretto (politico-amministrativo), e che persistere in questa impostazione sarebbe in contrasto col principio di legalità in senso formale e sostanziale, anche perché nelle argomentazioni del giudice amministrativo emergerebbe la centralità dell’interesse pubblico, e della tutela prioritaria di aspetti quali l’ordine pubblico, il territorio, la sovranità</a:t>
            </a:r>
          </a:p>
          <a:p>
            <a:pPr>
              <a:lnSpc>
                <a:spcPct val="110000"/>
              </a:lnSpc>
            </a:pPr>
            <a:r>
              <a:rPr lang="it-IT" sz="1200" dirty="0">
                <a:latin typeface="Helvetica" pitchFamily="2" charset="0"/>
              </a:rPr>
              <a:t>Su questo aspetto, che sconta un’idea di fondo per la quale la tutela erogata dal </a:t>
            </a:r>
            <a:r>
              <a:rPr lang="it-IT" sz="1200" dirty="0" err="1">
                <a:latin typeface="Helvetica" pitchFamily="2" charset="0"/>
              </a:rPr>
              <a:t>g.a</a:t>
            </a:r>
            <a:r>
              <a:rPr lang="it-IT" sz="1200" dirty="0">
                <a:latin typeface="Helvetica" pitchFamily="2" charset="0"/>
              </a:rPr>
              <a:t>. resterebbe dimidiata, tornerò in seguito in chiave critica</a:t>
            </a:r>
            <a:endParaRPr lang="it-IT" sz="1200" dirty="0">
              <a:effectLst/>
              <a:latin typeface="Helvetica" pitchFamily="2" charset="0"/>
            </a:endParaRPr>
          </a:p>
          <a:p>
            <a:pPr>
              <a:lnSpc>
                <a:spcPct val="110000"/>
              </a:lnSpc>
            </a:pPr>
            <a:endParaRPr lang="it-IT" sz="1100" dirty="0">
              <a:effectLst/>
              <a:latin typeface="Helvetica" pitchFamily="2" charset="0"/>
            </a:endParaRPr>
          </a:p>
          <a:p>
            <a:pPr>
              <a:lnSpc>
                <a:spcPct val="110000"/>
              </a:lnSpc>
            </a:pPr>
            <a:endParaRPr lang="it-IT" sz="1100" dirty="0"/>
          </a:p>
        </p:txBody>
      </p:sp>
      <p:pic>
        <p:nvPicPr>
          <p:cNvPr id="14" name="Picture 13">
            <a:extLst>
              <a:ext uri="{FF2B5EF4-FFF2-40B4-BE49-F238E27FC236}">
                <a16:creationId xmlns:a16="http://schemas.microsoft.com/office/drawing/2014/main" id="{6AEBDF1A-221A-4497-BBA9-57A70D1615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78750" t="72830" b="14149"/>
          <a:stretch/>
        </p:blipFill>
        <p:spPr>
          <a:xfrm>
            <a:off x="1377059" y="5962903"/>
            <a:ext cx="2590800" cy="892925"/>
          </a:xfrm>
          <a:prstGeom prst="rect">
            <a:avLst/>
          </a:prstGeom>
        </p:spPr>
      </p:pic>
    </p:spTree>
    <p:extLst>
      <p:ext uri="{BB962C8B-B14F-4D97-AF65-F5344CB8AC3E}">
        <p14:creationId xmlns:p14="http://schemas.microsoft.com/office/powerpoint/2010/main" val="40366989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84000"/>
                <a:shade val="100000"/>
                <a:hueMod val="130000"/>
                <a:satMod val="150000"/>
                <a:lumMod val="112000"/>
              </a:schemeClr>
            </a:gs>
            <a:gs pos="100000">
              <a:schemeClr val="bg1">
                <a:shade val="92000"/>
                <a:satMod val="140000"/>
                <a:lumMod val="110000"/>
              </a:schemeClr>
            </a:gs>
          </a:gsLst>
          <a:lin ang="5400000" scaled="0"/>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A9C15D4-2EE7-4D05-B87C-91D1F3B96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0"/>
            <a:ext cx="813206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ED7B0FB-9654-4441-9545-02D458B68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935" cy="6858000"/>
          </a:xfrm>
          <a:prstGeom prst="rect">
            <a:avLst/>
          </a:prstGeom>
          <a:solidFill>
            <a:schemeClr val="accent1">
              <a:lumMod val="75000"/>
            </a:schemeClr>
          </a:solidFill>
          <a:ln>
            <a:noFill/>
          </a:ln>
          <a:effectLst>
            <a:outerShdw blurRad="50800" dist="12700" algn="l" rotWithShape="0">
              <a:prstClr val="black">
                <a:alpha val="30000"/>
              </a:prstClr>
            </a:outerShdw>
          </a:effectLst>
        </p:spPr>
        <p:style>
          <a:lnRef idx="2">
            <a:schemeClr val="accent1">
              <a:shade val="50000"/>
            </a:schemeClr>
          </a:lnRef>
          <a:fillRef idx="1002">
            <a:schemeClr val="l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B9AEC544-7B95-822C-88C7-4E11BDAC7C5F}"/>
              </a:ext>
            </a:extLst>
          </p:cNvPr>
          <p:cNvSpPr>
            <a:spLocks noGrp="1"/>
          </p:cNvSpPr>
          <p:nvPr>
            <p:ph type="title"/>
          </p:nvPr>
        </p:nvSpPr>
        <p:spPr>
          <a:xfrm>
            <a:off x="641074" y="1588878"/>
            <a:ext cx="2844002" cy="3680244"/>
          </a:xfrm>
        </p:spPr>
        <p:txBody>
          <a:bodyPr>
            <a:normAutofit/>
          </a:bodyPr>
          <a:lstStyle/>
          <a:p>
            <a:pPr algn="l"/>
            <a:r>
              <a:rPr lang="it-IT" sz="2100">
                <a:solidFill>
                  <a:srgbClr val="FFFFFF"/>
                </a:solidFill>
              </a:rPr>
              <a:t>Nel criticare il g.a. forse si è pensato a sentenze di questo genere: Diniego a un cittadino etiope della cittadinanza italiana, C.S., sez. IV, n. 6063/2002</a:t>
            </a:r>
          </a:p>
        </p:txBody>
      </p:sp>
      <p:pic>
        <p:nvPicPr>
          <p:cNvPr id="12" name="Picture 11">
            <a:extLst>
              <a:ext uri="{FF2B5EF4-FFF2-40B4-BE49-F238E27FC236}">
                <a16:creationId xmlns:a16="http://schemas.microsoft.com/office/drawing/2014/main" id="{7BB94C57-FDF3-45A3-9D1F-904523D795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r="66700" b="77917"/>
          <a:stretch/>
        </p:blipFill>
        <p:spPr>
          <a:xfrm>
            <a:off x="0" y="0"/>
            <a:ext cx="4059935" cy="1514475"/>
          </a:xfrm>
          <a:prstGeom prst="rect">
            <a:avLst/>
          </a:prstGeom>
        </p:spPr>
      </p:pic>
      <p:sp>
        <p:nvSpPr>
          <p:cNvPr id="3" name="Segnaposto contenuto 2">
            <a:extLst>
              <a:ext uri="{FF2B5EF4-FFF2-40B4-BE49-F238E27FC236}">
                <a16:creationId xmlns:a16="http://schemas.microsoft.com/office/drawing/2014/main" id="{4862FAC5-D0C7-1C43-DBAC-2108BE68FD52}"/>
              </a:ext>
            </a:extLst>
          </p:cNvPr>
          <p:cNvSpPr>
            <a:spLocks noGrp="1"/>
          </p:cNvSpPr>
          <p:nvPr>
            <p:ph sz="quarter" idx="13"/>
          </p:nvPr>
        </p:nvSpPr>
        <p:spPr>
          <a:xfrm>
            <a:off x="4634794" y="1049695"/>
            <a:ext cx="6642806" cy="5503505"/>
          </a:xfrm>
        </p:spPr>
        <p:txBody>
          <a:bodyPr anchor="ctr">
            <a:normAutofit/>
          </a:bodyPr>
          <a:lstStyle/>
          <a:p>
            <a:pPr marL="0" indent="0">
              <a:lnSpc>
                <a:spcPct val="110000"/>
              </a:lnSpc>
              <a:buNone/>
            </a:pPr>
            <a:r>
              <a:rPr lang="it-IT" sz="1800" dirty="0"/>
              <a:t>La valutazione della p.a., in circostanze del genere, è </a:t>
            </a:r>
            <a:r>
              <a:rPr lang="it-IT" sz="1800" b="1" dirty="0"/>
              <a:t>«largamente discrezionale», </a:t>
            </a:r>
            <a:r>
              <a:rPr lang="it-IT" sz="1800" dirty="0"/>
              <a:t>implicando un esame complesso dei motivi che spingono il soggetto a scegliere la nazionalità italiana e delle sue possibilità a rispettare i doveri di solidarietà economica e sociale imposti dalla costituzione.</a:t>
            </a:r>
          </a:p>
          <a:p>
            <a:pPr marL="0" indent="0">
              <a:lnSpc>
                <a:spcPct val="110000"/>
              </a:lnSpc>
              <a:buNone/>
            </a:pPr>
            <a:r>
              <a:rPr lang="it-IT" sz="1800" dirty="0"/>
              <a:t>Secondo il </a:t>
            </a:r>
            <a:r>
              <a:rPr lang="it-IT" sz="1800" dirty="0" err="1"/>
              <a:t>g.a</a:t>
            </a:r>
            <a:r>
              <a:rPr lang="it-IT" sz="1800" dirty="0"/>
              <a:t>. nel caso in esame l’istruttoria effettuata (</a:t>
            </a:r>
            <a:r>
              <a:rPr lang="it-IT" sz="1800" b="1" dirty="0" err="1"/>
              <a:t>dequotazione</a:t>
            </a:r>
            <a:r>
              <a:rPr lang="it-IT" sz="1800" b="1" dirty="0"/>
              <a:t> motivazione) </a:t>
            </a:r>
            <a:r>
              <a:rPr lang="it-IT" sz="1800" dirty="0"/>
              <a:t>dimostra che il richiedente «aveva dichiarato redditi di ammontare </a:t>
            </a:r>
            <a:r>
              <a:rPr lang="it-IT" sz="1800" b="1" dirty="0"/>
              <a:t>abbastanza modesto</a:t>
            </a:r>
            <a:r>
              <a:rPr lang="it-IT" sz="1800" dirty="0"/>
              <a:t>», il che fa presumere «la sussistenza di </a:t>
            </a:r>
            <a:r>
              <a:rPr lang="it-IT" sz="1800" b="1" dirty="0"/>
              <a:t>elementi idonei </a:t>
            </a:r>
            <a:r>
              <a:rPr lang="it-IT" sz="1800" dirty="0"/>
              <a:t>ad escludere l’interesse pubblico alla concessione della cittadinanza italiana» e quindi «</a:t>
            </a:r>
            <a:r>
              <a:rPr lang="it-IT" sz="1800" b="1" dirty="0"/>
              <a:t>la sufficienza, sulla base delle risultanze istruttorie, di quanto esternato nel provvedimento</a:t>
            </a:r>
            <a:r>
              <a:rPr lang="it-IT" sz="1800" dirty="0"/>
              <a:t>». La decisione, quindi, deriverebbe da una visione non meramente formale dell’obbligo di motivazione, desumibile dall’art. 97 Cost.</a:t>
            </a:r>
          </a:p>
          <a:p>
            <a:pPr>
              <a:lnSpc>
                <a:spcPct val="110000"/>
              </a:lnSpc>
            </a:pPr>
            <a:endParaRPr lang="it-IT" sz="1600" dirty="0"/>
          </a:p>
        </p:txBody>
      </p:sp>
      <p:pic>
        <p:nvPicPr>
          <p:cNvPr id="14" name="Picture 13">
            <a:extLst>
              <a:ext uri="{FF2B5EF4-FFF2-40B4-BE49-F238E27FC236}">
                <a16:creationId xmlns:a16="http://schemas.microsoft.com/office/drawing/2014/main" id="{6AEBDF1A-221A-4497-BBA9-57A70D1615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78750" t="72830" b="14149"/>
          <a:stretch/>
        </p:blipFill>
        <p:spPr>
          <a:xfrm>
            <a:off x="1377059" y="5962903"/>
            <a:ext cx="2590800" cy="892925"/>
          </a:xfrm>
          <a:prstGeom prst="rect">
            <a:avLst/>
          </a:prstGeom>
        </p:spPr>
      </p:pic>
    </p:spTree>
    <p:extLst>
      <p:ext uri="{BB962C8B-B14F-4D97-AF65-F5344CB8AC3E}">
        <p14:creationId xmlns:p14="http://schemas.microsoft.com/office/powerpoint/2010/main" val="1863248346"/>
      </p:ext>
    </p:extLst>
  </p:cSld>
  <p:clrMapOvr>
    <a:masterClrMapping/>
  </p:clrMapOvr>
</p:sld>
</file>

<file path=ppt/theme/theme1.xml><?xml version="1.0" encoding="utf-8"?>
<a:theme xmlns:a="http://schemas.openxmlformats.org/drawingml/2006/main" name="Goccia">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Goccia</Template>
  <TotalTime>386</TotalTime>
  <Words>3702</Words>
  <Application>Microsoft Office PowerPoint</Application>
  <PresentationFormat>Widescreen</PresentationFormat>
  <Paragraphs>106</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Goccia</vt:lpstr>
      <vt:lpstr>Riparto di giurisdizione e immigrazione</vt:lpstr>
      <vt:lpstr>Paradossi e incertezze</vt:lpstr>
      <vt:lpstr>immigrazione</vt:lpstr>
      <vt:lpstr>Crisi dell’indegradabilità</vt:lpstr>
      <vt:lpstr>indice</vt:lpstr>
      <vt:lpstr>Il groviglio del riparto</vt:lpstr>
      <vt:lpstr>Il caso dei respingimenti</vt:lpstr>
      <vt:lpstr>cittadinanza</vt:lpstr>
      <vt:lpstr>Nel criticare il g.a. forse si è pensato a sentenze di questo genere: Diniego a un cittadino etiope della cittadinanza italiana, C.S., sez. IV, n. 6063/2002</vt:lpstr>
      <vt:lpstr>Il riparto in materia di ingresso, soggiorno allontanamento. Alcuni discutibili criteri</vt:lpstr>
      <vt:lpstr>Il diritto indegradabile</vt:lpstr>
      <vt:lpstr>1) Status di rifugiato e diritto d’asilo</vt:lpstr>
      <vt:lpstr>Il caso paesi sicuri</vt:lpstr>
      <vt:lpstr>2) Il problema del coordinamento di giurisdizioni</vt:lpstr>
      <vt:lpstr>(Segue) orientamento restrittivo della Cass. (es. Cass. Civ, sez. I, ordinanza del 2 febbraio 2022, n. 10480) </vt:lpstr>
      <vt:lpstr>(segue) Critiche</vt:lpstr>
      <vt:lpstr>Interesse legittimo fondamentale</vt:lpstr>
      <vt:lpstr>Piano del potere</vt:lpstr>
      <vt:lpstr>Piano del sindacato (Cassatella)</vt:lpstr>
      <vt:lpstr>Es. Cons Stato, sez. III, 5 agosto 2022, n. 6935 </vt:lpstr>
      <vt:lpstr>In chiusura torniamo sulla cittadinanza</vt:lpstr>
      <vt:lpstr>Segue: cons. stato, sez. iii, n. 599/2025</vt:lpstr>
      <vt:lpstr>conclusioni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Giuseppe Tropea</dc:creator>
  <cp:lastModifiedBy>Giuseppe Tropea</cp:lastModifiedBy>
  <cp:revision>20</cp:revision>
  <cp:lastPrinted>2025-06-25T09:32:12Z</cp:lastPrinted>
  <dcterms:created xsi:type="dcterms:W3CDTF">2025-05-21T19:07:41Z</dcterms:created>
  <dcterms:modified xsi:type="dcterms:W3CDTF">2025-06-26T09:16:55Z</dcterms:modified>
</cp:coreProperties>
</file>