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55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26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619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25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573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59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39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7993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196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2981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7151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EF18C-6227-4AC3-89EC-694A995C1042}" type="datetimeFigureOut">
              <a:rPr lang="it-IT" smtClean="0"/>
              <a:t>19/02/2025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5752C-1A6A-413A-AF12-A4EC545FE1C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445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230429"/>
            <a:ext cx="9144000" cy="365615"/>
          </a:xfrm>
        </p:spPr>
        <p:txBody>
          <a:bodyPr>
            <a:noAutofit/>
          </a:bodyPr>
          <a:lstStyle/>
          <a:p>
            <a:r>
              <a:rPr lang="it-IT" sz="2500" dirty="0" smtClean="0"/>
              <a:t>Sviluppi recenti dei principi generali del diritto, tra ordinamento nazionale e ordinamenti europei</a:t>
            </a:r>
            <a:br>
              <a:rPr lang="it-IT" sz="2500" dirty="0" smtClean="0"/>
            </a:br>
            <a:r>
              <a:rPr lang="it-IT" sz="2000" dirty="0" smtClean="0"/>
              <a:t>Palazzo Spada, 20 – 21 febbraio 2025</a:t>
            </a:r>
            <a:br>
              <a:rPr lang="it-IT" sz="2000" dirty="0" smtClean="0"/>
            </a:br>
            <a:endParaRPr lang="it-IT" sz="25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657446"/>
          </a:xfrm>
        </p:spPr>
        <p:txBody>
          <a:bodyPr>
            <a:normAutofit/>
          </a:bodyPr>
          <a:lstStyle/>
          <a:p>
            <a:endParaRPr lang="it-IT" dirty="0" smtClean="0"/>
          </a:p>
          <a:p>
            <a:endParaRPr lang="it-IT" sz="2600" dirty="0" smtClean="0"/>
          </a:p>
          <a:p>
            <a:endParaRPr lang="it-IT" sz="2600" dirty="0"/>
          </a:p>
          <a:p>
            <a:r>
              <a:rPr lang="it-IT" sz="3000" b="1" dirty="0" smtClean="0"/>
              <a:t>Francesca Dello Sbarba, </a:t>
            </a:r>
            <a:r>
              <a:rPr lang="it-IT" sz="3000" b="1" i="1" dirty="0" smtClean="0"/>
              <a:t>Referendario Tar Lazio</a:t>
            </a:r>
          </a:p>
          <a:p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2106992" y="1596044"/>
            <a:ext cx="797801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chemeClr val="accent1">
                    <a:lumMod val="75000"/>
                  </a:schemeClr>
                </a:solidFill>
              </a:rPr>
              <a:t>Danno da ritardo, perdita di chance, </a:t>
            </a:r>
          </a:p>
          <a:p>
            <a:pPr algn="ctr"/>
            <a:r>
              <a:rPr lang="it-IT" sz="4000" b="1" dirty="0" smtClean="0">
                <a:solidFill>
                  <a:schemeClr val="accent1">
                    <a:lumMod val="75000"/>
                  </a:schemeClr>
                </a:solidFill>
              </a:rPr>
              <a:t>danno da provvedimento legittimo e</a:t>
            </a:r>
          </a:p>
          <a:p>
            <a:pPr algn="ctr"/>
            <a:r>
              <a:rPr lang="it-IT" sz="4000" b="1" dirty="0" smtClean="0">
                <a:solidFill>
                  <a:schemeClr val="accent1">
                    <a:lumMod val="75000"/>
                  </a:schemeClr>
                </a:solidFill>
              </a:rPr>
              <a:t>danno morale</a:t>
            </a:r>
            <a:endParaRPr lang="it-IT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86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625900" y="781396"/>
            <a:ext cx="4940199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IL DANNO DA RITARDO</a:t>
            </a:r>
          </a:p>
          <a:p>
            <a:pPr algn="ctr"/>
            <a:r>
              <a:rPr lang="it-IT" sz="3000" cap="small" dirty="0" smtClean="0">
                <a:solidFill>
                  <a:schemeClr val="accent1">
                    <a:lumMod val="75000"/>
                  </a:schemeClr>
                </a:solidFill>
              </a:rPr>
              <a:t>FONTI NORMATIVE</a:t>
            </a:r>
            <a:endParaRPr lang="it-IT" sz="3000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23207" y="2942705"/>
            <a:ext cx="4337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Articoli 2 e </a:t>
            </a:r>
            <a:r>
              <a:rPr lang="it-IT" b="1" dirty="0" smtClean="0"/>
              <a:t>2 bis</a:t>
            </a:r>
            <a:r>
              <a:rPr lang="it-IT" dirty="0" smtClean="0"/>
              <a:t>, Legge 7 agosto 1990 n. 241</a:t>
            </a:r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8290559" y="2942705"/>
            <a:ext cx="30790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Articolo 30, commi 2 e 4, </a:t>
            </a:r>
            <a:r>
              <a:rPr lang="it-IT" dirty="0" err="1" smtClean="0"/>
              <a:t>c.p.a</a:t>
            </a:r>
            <a:r>
              <a:rPr lang="it-IT" dirty="0" smtClean="0"/>
              <a:t>.</a:t>
            </a:r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191463">
            <a:off x="7614213" y="1900682"/>
            <a:ext cx="1556740" cy="791452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568210">
            <a:off x="3035658" y="1575022"/>
            <a:ext cx="1524132" cy="1743607"/>
          </a:xfrm>
          <a:prstGeom prst="rect">
            <a:avLst/>
          </a:prstGeom>
        </p:spPr>
      </p:pic>
      <p:cxnSp>
        <p:nvCxnSpPr>
          <p:cNvPr id="11" name="Connettore 2 10"/>
          <p:cNvCxnSpPr/>
          <p:nvPr/>
        </p:nvCxnSpPr>
        <p:spPr>
          <a:xfrm>
            <a:off x="2094807" y="3312037"/>
            <a:ext cx="8312" cy="523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asellaDiTesto 12"/>
          <p:cNvSpPr txBox="1"/>
          <p:nvPr/>
        </p:nvSpPr>
        <p:spPr>
          <a:xfrm>
            <a:off x="723207" y="3986125"/>
            <a:ext cx="434253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u="sng" dirty="0" smtClean="0">
                <a:solidFill>
                  <a:schemeClr val="accent6">
                    <a:lumMod val="75000"/>
                  </a:schemeClr>
                </a:solidFill>
              </a:rPr>
              <a:t>Comma 1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: risarcimento del danno ingiusto</a:t>
            </a:r>
          </a:p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cagionato in conseguenza dell’inosservanza</a:t>
            </a:r>
          </a:p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dolosa o colposa del termine di conclusione</a:t>
            </a:r>
          </a:p>
          <a:p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del procedimento.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u="sng" dirty="0" smtClean="0"/>
              <a:t>Comma 1 bis</a:t>
            </a:r>
            <a:r>
              <a:rPr lang="it-IT" dirty="0" smtClean="0"/>
              <a:t>: indennizzo da mero ritardo</a:t>
            </a:r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6252381" y="3986125"/>
            <a:ext cx="523899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) Tardiva adozione di un provvedimento favorevole</a:t>
            </a:r>
          </a:p>
          <a:p>
            <a:endParaRPr lang="it-IT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it-IT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B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) Tardiva adozione di un provvedimento sfavorevole</a:t>
            </a:r>
          </a:p>
          <a:p>
            <a:endParaRPr lang="it-IT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it-IT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it-IT" b="1" dirty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) Mancata adozione di un provvedimento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6" name="Connettore 2 15"/>
          <p:cNvCxnSpPr/>
          <p:nvPr/>
        </p:nvCxnSpPr>
        <p:spPr>
          <a:xfrm>
            <a:off x="5187142" y="4297680"/>
            <a:ext cx="789709" cy="83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>
            <a:endCxn id="14" idx="1"/>
          </p:cNvCxnSpPr>
          <p:nvPr/>
        </p:nvCxnSpPr>
        <p:spPr>
          <a:xfrm>
            <a:off x="5187141" y="4586711"/>
            <a:ext cx="1065240" cy="4150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5187141" y="4993474"/>
            <a:ext cx="1065240" cy="842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7087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181312" y="781396"/>
            <a:ext cx="7829386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000" cap="small" dirty="0" smtClean="0">
                <a:solidFill>
                  <a:schemeClr val="accent1">
                    <a:lumMod val="75000"/>
                  </a:schemeClr>
                </a:solidFill>
              </a:rPr>
              <a:t>C) MANCATA ADOZIONE DI UN PROVVEDIMENTO</a:t>
            </a:r>
          </a:p>
          <a:p>
            <a:pPr algn="ctr"/>
            <a:r>
              <a:rPr lang="it-IT" sz="2000" cap="small" dirty="0" smtClean="0">
                <a:solidFill>
                  <a:schemeClr val="accent1">
                    <a:lumMod val="75000"/>
                  </a:schemeClr>
                </a:solidFill>
              </a:rPr>
              <a:t>Silenzio Inadempimento</a:t>
            </a:r>
            <a:endParaRPr lang="it-IT" sz="2000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17436" y="2801989"/>
            <a:ext cx="37776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C1) </a:t>
            </a:r>
            <a:r>
              <a:rPr lang="it-IT" dirty="0" smtClean="0"/>
              <a:t>il privato aggredisce il silenzio con </a:t>
            </a:r>
          </a:p>
          <a:p>
            <a:r>
              <a:rPr lang="it-IT" dirty="0"/>
              <a:t>r</a:t>
            </a:r>
            <a:r>
              <a:rPr lang="it-IT" dirty="0" smtClean="0"/>
              <a:t>icorso ex art. 117 </a:t>
            </a:r>
            <a:r>
              <a:rPr lang="it-IT" dirty="0" err="1" smtClean="0"/>
              <a:t>c.p.a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4191463">
            <a:off x="8093510" y="1937188"/>
            <a:ext cx="1556740" cy="791452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568210">
            <a:off x="2101340" y="1502056"/>
            <a:ext cx="1524132" cy="1743607"/>
          </a:xfrm>
          <a:prstGeom prst="rect">
            <a:avLst/>
          </a:prstGeom>
        </p:spPr>
      </p:pic>
      <p:sp>
        <p:nvSpPr>
          <p:cNvPr id="13" name="CasellaDiTesto 12"/>
          <p:cNvSpPr txBox="1"/>
          <p:nvPr/>
        </p:nvSpPr>
        <p:spPr>
          <a:xfrm>
            <a:off x="7369391" y="3733676"/>
            <a:ext cx="43654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600" u="sng" dirty="0" smtClean="0">
                <a:solidFill>
                  <a:schemeClr val="accent1">
                    <a:lumMod val="75000"/>
                  </a:schemeClr>
                </a:solidFill>
              </a:rPr>
              <a:t>primo orientamento</a:t>
            </a:r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it-IT" sz="1600" dirty="0" smtClean="0"/>
              <a:t>il giudice deve effettuare</a:t>
            </a:r>
          </a:p>
          <a:p>
            <a:pPr algn="just"/>
            <a:r>
              <a:rPr lang="it-IT" sz="1600" dirty="0" smtClean="0"/>
              <a:t>un giudizio prognostico su quale sarebbe stato</a:t>
            </a:r>
          </a:p>
          <a:p>
            <a:pPr algn="just"/>
            <a:r>
              <a:rPr lang="it-IT" sz="1600" dirty="0" smtClean="0"/>
              <a:t>l’esito del procedimento non concluso e il privato</a:t>
            </a:r>
          </a:p>
          <a:p>
            <a:pPr algn="just"/>
            <a:r>
              <a:rPr lang="it-IT" sz="1600" dirty="0" smtClean="0"/>
              <a:t>deve fornire la prova della lesione del bene della</a:t>
            </a:r>
          </a:p>
          <a:p>
            <a:pPr algn="just"/>
            <a:r>
              <a:rPr lang="it-IT" sz="1600" dirty="0" smtClean="0"/>
              <a:t>vita.</a:t>
            </a:r>
          </a:p>
          <a:p>
            <a:pPr algn="just"/>
            <a:endParaRPr lang="it-IT" dirty="0"/>
          </a:p>
          <a:p>
            <a:pPr algn="just"/>
            <a:r>
              <a:rPr lang="it-IT" sz="1600" u="sng" dirty="0" smtClean="0">
                <a:solidFill>
                  <a:schemeClr val="accent1">
                    <a:lumMod val="75000"/>
                  </a:schemeClr>
                </a:solidFill>
              </a:rPr>
              <a:t>secondo orientamento</a:t>
            </a:r>
            <a:r>
              <a:rPr lang="it-IT" sz="1600" dirty="0" smtClean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it-IT" sz="1600" dirty="0" smtClean="0"/>
              <a:t>il giudizio prognostico </a:t>
            </a:r>
          </a:p>
          <a:p>
            <a:pPr algn="just"/>
            <a:r>
              <a:rPr lang="it-IT" sz="1600" dirty="0" smtClean="0"/>
              <a:t>non è necessario in quanto la situazione </a:t>
            </a:r>
          </a:p>
          <a:p>
            <a:pPr algn="just"/>
            <a:r>
              <a:rPr lang="it-IT" sz="1600" dirty="0" smtClean="0"/>
              <a:t>giuridica lesa è il diritto soggettivo di </a:t>
            </a:r>
          </a:p>
          <a:p>
            <a:pPr algn="just"/>
            <a:r>
              <a:rPr lang="it-IT" sz="1600" dirty="0" smtClean="0"/>
              <a:t>autodeterminazione negoziale.</a:t>
            </a:r>
            <a:endParaRPr lang="it-IT" dirty="0"/>
          </a:p>
        </p:txBody>
      </p:sp>
      <p:cxnSp>
        <p:nvCxnSpPr>
          <p:cNvPr id="16" name="Connettore 2 15"/>
          <p:cNvCxnSpPr/>
          <p:nvPr/>
        </p:nvCxnSpPr>
        <p:spPr>
          <a:xfrm flipV="1">
            <a:off x="3939365" y="4165411"/>
            <a:ext cx="550674" cy="2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3939365" y="5865040"/>
            <a:ext cx="550674" cy="11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7370278" y="2801989"/>
            <a:ext cx="38931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C2) </a:t>
            </a:r>
            <a:r>
              <a:rPr lang="it-IT" dirty="0" smtClean="0"/>
              <a:t>il privato non aggredisce il silenzio</a:t>
            </a:r>
          </a:p>
          <a:p>
            <a:r>
              <a:rPr lang="it-IT" dirty="0" smtClean="0"/>
              <a:t>e promuove azione per il </a:t>
            </a:r>
            <a:r>
              <a:rPr lang="it-IT" dirty="0" err="1" smtClean="0"/>
              <a:t>riconoscimen</a:t>
            </a:r>
            <a:r>
              <a:rPr lang="it-IT" dirty="0" smtClean="0"/>
              <a:t>-</a:t>
            </a:r>
          </a:p>
          <a:p>
            <a:r>
              <a:rPr lang="it-IT" dirty="0" smtClean="0"/>
              <a:t>to del danno da ritardo. </a:t>
            </a:r>
          </a:p>
          <a:p>
            <a:endParaRPr lang="it-IT" dirty="0"/>
          </a:p>
        </p:txBody>
      </p:sp>
      <p:sp>
        <p:nvSpPr>
          <p:cNvPr id="3" name="Freccia a destra 2"/>
          <p:cNvSpPr/>
          <p:nvPr/>
        </p:nvSpPr>
        <p:spPr>
          <a:xfrm>
            <a:off x="802021" y="4089465"/>
            <a:ext cx="403321" cy="17505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1242906" y="3909301"/>
            <a:ext cx="3316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Ottiene provvedimento finale favorevole</a:t>
            </a:r>
            <a:endParaRPr lang="it-IT" sz="1600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4255771" y="4008369"/>
            <a:ext cx="1932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A)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1238001" y="5572652"/>
            <a:ext cx="33161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Consegue provvedimento finale sfavorevole</a:t>
            </a:r>
            <a:endParaRPr lang="it-IT" sz="1600" dirty="0"/>
          </a:p>
        </p:txBody>
      </p:sp>
      <p:sp>
        <p:nvSpPr>
          <p:cNvPr id="22" name="Freccia a destra 21"/>
          <p:cNvSpPr/>
          <p:nvPr/>
        </p:nvSpPr>
        <p:spPr>
          <a:xfrm>
            <a:off x="802021" y="5789426"/>
            <a:ext cx="403321" cy="17505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CasellaDiTesto 22"/>
          <p:cNvSpPr txBox="1"/>
          <p:nvPr/>
        </p:nvSpPr>
        <p:spPr>
          <a:xfrm>
            <a:off x="4312821" y="5721186"/>
            <a:ext cx="1818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solidFill>
                  <a:schemeClr val="accent6">
                    <a:lumMod val="75000"/>
                  </a:schemeClr>
                </a:solidFill>
              </a:rPr>
              <a:t>B)</a:t>
            </a:r>
            <a:endParaRPr lang="it-IT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3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515842" y="781396"/>
            <a:ext cx="916032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000" cap="small" dirty="0">
                <a:solidFill>
                  <a:schemeClr val="accent1">
                    <a:lumMod val="75000"/>
                  </a:schemeClr>
                </a:solidFill>
              </a:rPr>
              <a:t>A</a:t>
            </a:r>
            <a:r>
              <a:rPr lang="it-IT" sz="3000" cap="small" dirty="0" smtClean="0">
                <a:solidFill>
                  <a:schemeClr val="accent1">
                    <a:lumMod val="75000"/>
                  </a:schemeClr>
                </a:solidFill>
              </a:rPr>
              <a:t>) TARDIVA ADOZIONE DI PROVVEDIMENTO FAVOREVOLE</a:t>
            </a:r>
          </a:p>
          <a:p>
            <a:pPr algn="ctr"/>
            <a:endParaRPr lang="it-IT" sz="2000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49703" y="1634074"/>
            <a:ext cx="1072171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/>
              <a:t>è</a:t>
            </a:r>
            <a:r>
              <a:rPr lang="it-IT" dirty="0" smtClean="0"/>
              <a:t> certa la spettanza del bene della vita</a:t>
            </a:r>
          </a:p>
          <a:p>
            <a:endParaRPr lang="it-IT" dirty="0" smtClean="0"/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it-IT" dirty="0" smtClean="0"/>
              <a:t>devono comunque essere provati tutti gli elementi della responsabilità ex articolo 2043 c.c.</a:t>
            </a:r>
          </a:p>
          <a:p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Elemento oggettivo: violazione dei termini procedimentali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Elemento soggettivo: dolo o colpa della PA (non è risarcibile il danno derivante da ritardo non rimproverabile)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Nesso di causalità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Danno ingiusto: spetta al privato dimostrare </a:t>
            </a:r>
            <a:r>
              <a:rPr lang="it-IT" dirty="0" err="1" smtClean="0"/>
              <a:t>l’</a:t>
            </a:r>
            <a:r>
              <a:rPr lang="it-IT" i="1" dirty="0" err="1" smtClean="0"/>
              <a:t>an</a:t>
            </a:r>
            <a:r>
              <a:rPr lang="it-IT" i="1" dirty="0" smtClean="0"/>
              <a:t> </a:t>
            </a:r>
            <a:r>
              <a:rPr lang="it-IT" dirty="0" smtClean="0"/>
              <a:t>e il </a:t>
            </a:r>
            <a:r>
              <a:rPr lang="it-IT" i="1" dirty="0" smtClean="0"/>
              <a:t>quantum</a:t>
            </a:r>
            <a:r>
              <a:rPr lang="it-IT" dirty="0" smtClean="0"/>
              <a:t> del danno subito</a:t>
            </a:r>
          </a:p>
          <a:p>
            <a:r>
              <a:rPr lang="it-IT" dirty="0" smtClean="0"/>
              <a:t>      - è ammesso il ricorso a presunzioni semplici (art. 2729 c.c.), ma devono essere allegate circostanze di fatto</a:t>
            </a:r>
          </a:p>
          <a:p>
            <a:r>
              <a:rPr lang="it-IT" dirty="0" smtClean="0"/>
              <a:t>      precise;</a:t>
            </a:r>
          </a:p>
          <a:p>
            <a:endParaRPr lang="it-IT" dirty="0" smtClean="0"/>
          </a:p>
          <a:p>
            <a:r>
              <a:rPr lang="it-IT" dirty="0" smtClean="0"/>
              <a:t>      - se il privato non adempie all’onere  di allegazione, non è ammesso il ricorso alla valutazione equitativa del</a:t>
            </a:r>
          </a:p>
          <a:p>
            <a:r>
              <a:rPr lang="it-IT" dirty="0" smtClean="0"/>
              <a:t>      danno ex art. 1226 c.c.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7104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34090" y="781396"/>
            <a:ext cx="932383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3000" cap="small" dirty="0" smtClean="0">
                <a:solidFill>
                  <a:schemeClr val="accent1">
                    <a:lumMod val="75000"/>
                  </a:schemeClr>
                </a:solidFill>
              </a:rPr>
              <a:t>B) TARDIVA ADOZIONE DI PROVVEDIMENTO SFAVOREVOLE</a:t>
            </a:r>
          </a:p>
          <a:p>
            <a:pPr algn="ctr"/>
            <a:endParaRPr lang="it-IT" sz="2000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60570" y="1495575"/>
            <a:ext cx="10499990" cy="5078313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just"/>
            <a:r>
              <a:rPr lang="it-IT" u="sng" dirty="0">
                <a:solidFill>
                  <a:schemeClr val="accent1">
                    <a:lumMod val="75000"/>
                  </a:schemeClr>
                </a:solidFill>
              </a:rPr>
              <a:t>primo orientamento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it-IT" dirty="0"/>
              <a:t>il </a:t>
            </a:r>
            <a:r>
              <a:rPr lang="it-IT" dirty="0" smtClean="0"/>
              <a:t>danno da ritardo non è risarcibile perché manca la prova della spettanza del bene della</a:t>
            </a:r>
          </a:p>
          <a:p>
            <a:pPr algn="just"/>
            <a:r>
              <a:rPr lang="it-IT" dirty="0" smtClean="0"/>
              <a:t>vita (non c’è pregiudizio da intempestiva attribuzione)</a:t>
            </a:r>
          </a:p>
          <a:p>
            <a:pPr algn="just"/>
            <a:endParaRPr lang="it-IT" dirty="0" smtClean="0"/>
          </a:p>
          <a:p>
            <a:pPr algn="just"/>
            <a:r>
              <a:rPr lang="it-IT" u="sng" dirty="0">
                <a:solidFill>
                  <a:schemeClr val="accent1">
                    <a:lumMod val="75000"/>
                  </a:schemeClr>
                </a:solidFill>
              </a:rPr>
              <a:t>secondo orientamento</a:t>
            </a:r>
            <a:r>
              <a:rPr lang="it-IT" dirty="0">
                <a:solidFill>
                  <a:schemeClr val="accent6">
                    <a:lumMod val="75000"/>
                  </a:schemeClr>
                </a:solidFill>
              </a:rPr>
              <a:t>: </a:t>
            </a:r>
            <a:r>
              <a:rPr lang="it-IT" dirty="0" smtClean="0"/>
              <a:t>anche in tal caso è configurabile il danno da ritardo</a:t>
            </a:r>
          </a:p>
          <a:p>
            <a:pPr algn="ctr"/>
            <a:endParaRPr lang="it-IT" b="1" dirty="0" smtClean="0"/>
          </a:p>
          <a:p>
            <a:pPr algn="ctr"/>
            <a:r>
              <a:rPr lang="it-IT" b="1" dirty="0" smtClean="0"/>
              <a:t>IPOTESI</a:t>
            </a:r>
          </a:p>
          <a:p>
            <a:pPr algn="ctr"/>
            <a:endParaRPr lang="it-IT" b="1" dirty="0" smtClean="0"/>
          </a:p>
          <a:p>
            <a:pPr marL="342900" indent="-342900" algn="just">
              <a:buFont typeface="+mj-lt"/>
              <a:buAutoNum type="arabicPeriod"/>
            </a:pPr>
            <a:r>
              <a:rPr lang="it-IT" dirty="0" smtClean="0"/>
              <a:t>Provvedimento sfavorevole legittimo</a:t>
            </a:r>
          </a:p>
          <a:p>
            <a:pPr algn="just"/>
            <a:r>
              <a:rPr lang="it-IT" dirty="0"/>
              <a:t>	</a:t>
            </a:r>
            <a:r>
              <a:rPr lang="it-IT" dirty="0" smtClean="0"/>
              <a:t>il danno è da «mero ritardo»: lesione dell’interesse legittimo alla tempestiva conclusione</a:t>
            </a:r>
          </a:p>
          <a:p>
            <a:pPr algn="just"/>
            <a:r>
              <a:rPr lang="it-IT" dirty="0"/>
              <a:t>	</a:t>
            </a:r>
            <a:r>
              <a:rPr lang="it-IT" dirty="0" smtClean="0"/>
              <a:t>del procedimento</a:t>
            </a:r>
          </a:p>
          <a:p>
            <a:pPr algn="just"/>
            <a:endParaRPr lang="it-IT" dirty="0" smtClean="0"/>
          </a:p>
          <a:p>
            <a:pPr marL="342900" indent="-342900" algn="just">
              <a:buFont typeface="+mj-lt"/>
              <a:buAutoNum type="arabicPeriod" startAt="2"/>
            </a:pPr>
            <a:r>
              <a:rPr lang="it-IT" dirty="0" smtClean="0"/>
              <a:t>Provvedimento sfavorevole illegittimo</a:t>
            </a:r>
          </a:p>
          <a:p>
            <a:pPr algn="just"/>
            <a:r>
              <a:rPr lang="it-IT" dirty="0" smtClean="0"/>
              <a:t>	il privato non lo impugna: è necessario un giudizio prognostico su quale sarebbe stato l’esito</a:t>
            </a:r>
          </a:p>
          <a:p>
            <a:pPr algn="just"/>
            <a:r>
              <a:rPr lang="it-IT" dirty="0"/>
              <a:t>	</a:t>
            </a:r>
            <a:r>
              <a:rPr lang="it-IT" dirty="0" smtClean="0"/>
              <a:t>del procedimento se l’Amministrazione avesse agito tempestivamente.</a:t>
            </a:r>
          </a:p>
          <a:p>
            <a:pPr algn="just"/>
            <a:endParaRPr lang="it-IT" dirty="0"/>
          </a:p>
          <a:p>
            <a:pPr marL="342900" indent="-342900" algn="just">
              <a:buFont typeface="+mj-lt"/>
              <a:buAutoNum type="arabicPeriod" startAt="3"/>
            </a:pPr>
            <a:r>
              <a:rPr lang="it-IT" dirty="0" smtClean="0"/>
              <a:t>Non è necessario distinguere tra provvedimento sfavorevole legittimo ed illegittimo perché ciò che</a:t>
            </a:r>
          </a:p>
          <a:p>
            <a:pPr algn="just"/>
            <a:r>
              <a:rPr lang="it-IT" dirty="0"/>
              <a:t> </a:t>
            </a:r>
            <a:r>
              <a:rPr lang="it-IT" dirty="0" smtClean="0"/>
              <a:t>      rileva è la lesione della libertà negoziale.</a:t>
            </a:r>
          </a:p>
          <a:p>
            <a:endParaRPr lang="it-IT" dirty="0"/>
          </a:p>
        </p:txBody>
      </p:sp>
      <p:sp>
        <p:nvSpPr>
          <p:cNvPr id="3" name="Freccia a destra 2"/>
          <p:cNvSpPr/>
          <p:nvPr/>
        </p:nvSpPr>
        <p:spPr>
          <a:xfrm>
            <a:off x="1122218" y="3943359"/>
            <a:ext cx="399011" cy="1163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1122217" y="5080167"/>
            <a:ext cx="399011" cy="1163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184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66930" y="781396"/>
            <a:ext cx="7258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IL DANNO DA PERDITA DI CHANCE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587726" y="3043218"/>
            <a:ext cx="26828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/>
            </a:pPr>
            <a:r>
              <a:rPr lang="it-IT" b="1" dirty="0" smtClean="0"/>
              <a:t>Concezioni tradizionali</a:t>
            </a:r>
          </a:p>
          <a:p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4826792" y="1950947"/>
            <a:ext cx="396833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Concezione ontologica</a:t>
            </a:r>
          </a:p>
          <a:p>
            <a:endParaRPr lang="it-IT" dirty="0"/>
          </a:p>
          <a:p>
            <a:r>
              <a:rPr lang="it-IT" dirty="0" smtClean="0"/>
              <a:t>Concezione eziologica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Chance come regola probatoria</a:t>
            </a:r>
          </a:p>
          <a:p>
            <a:endParaRPr lang="it-IT" dirty="0"/>
          </a:p>
          <a:p>
            <a:r>
              <a:rPr lang="it-IT" dirty="0" smtClean="0"/>
              <a:t>Chance patrimoniale e non patrimoniale</a:t>
            </a:r>
          </a:p>
          <a:p>
            <a:endParaRPr lang="it-IT" dirty="0"/>
          </a:p>
          <a:p>
            <a:endParaRPr lang="it-IT" dirty="0" smtClean="0"/>
          </a:p>
          <a:p>
            <a:endParaRPr lang="it-IT" dirty="0"/>
          </a:p>
          <a:p>
            <a:endParaRPr lang="it-IT" dirty="0"/>
          </a:p>
          <a:p>
            <a:endParaRPr lang="it-IT" dirty="0" smtClean="0"/>
          </a:p>
        </p:txBody>
      </p:sp>
      <p:cxnSp>
        <p:nvCxnSpPr>
          <p:cNvPr id="16" name="Connettore 2 15"/>
          <p:cNvCxnSpPr/>
          <p:nvPr/>
        </p:nvCxnSpPr>
        <p:spPr>
          <a:xfrm flipV="1">
            <a:off x="3258974" y="2152821"/>
            <a:ext cx="1629767" cy="9239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V="1">
            <a:off x="3247449" y="2770532"/>
            <a:ext cx="1579343" cy="4450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>
            <a:endCxn id="7" idx="1"/>
          </p:cNvCxnSpPr>
          <p:nvPr/>
        </p:nvCxnSpPr>
        <p:spPr>
          <a:xfrm>
            <a:off x="3165064" y="3349491"/>
            <a:ext cx="1661728" cy="7251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/>
          <p:cNvSpPr/>
          <p:nvPr/>
        </p:nvSpPr>
        <p:spPr>
          <a:xfrm>
            <a:off x="959014" y="2462837"/>
            <a:ext cx="970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cap="small" dirty="0">
                <a:solidFill>
                  <a:schemeClr val="accent1">
                    <a:lumMod val="75000"/>
                  </a:schemeClr>
                </a:solidFill>
              </a:rPr>
              <a:t>CHANCE</a:t>
            </a:r>
          </a:p>
        </p:txBody>
      </p:sp>
      <p:cxnSp>
        <p:nvCxnSpPr>
          <p:cNvPr id="17" name="Connettore 2 16"/>
          <p:cNvCxnSpPr/>
          <p:nvPr/>
        </p:nvCxnSpPr>
        <p:spPr>
          <a:xfrm>
            <a:off x="3075709" y="3426640"/>
            <a:ext cx="1751083" cy="11219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40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466930" y="781396"/>
            <a:ext cx="72581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IL DANNO DA PERDITA DI CHANCE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4826792" y="1950947"/>
            <a:ext cx="581184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Chance come incertezza eventistica</a:t>
            </a:r>
          </a:p>
          <a:p>
            <a:endParaRPr lang="it-IT" dirty="0" smtClean="0"/>
          </a:p>
          <a:p>
            <a:r>
              <a:rPr lang="it-IT" dirty="0"/>
              <a:t>Chance e possibilità di riedizione del potere:</a:t>
            </a:r>
          </a:p>
          <a:p>
            <a:r>
              <a:rPr lang="it-IT" dirty="0"/>
              <a:t>alternatività tra tutela risarcitoria e tutela in forma specifica</a:t>
            </a:r>
          </a:p>
          <a:p>
            <a:endParaRPr lang="it-IT" dirty="0" smtClean="0"/>
          </a:p>
          <a:p>
            <a:r>
              <a:rPr lang="it-IT" dirty="0" smtClean="0"/>
              <a:t>Chance di tipo </a:t>
            </a:r>
            <a:r>
              <a:rPr lang="it-IT" dirty="0" err="1" smtClean="0"/>
              <a:t>pretensivo</a:t>
            </a:r>
            <a:r>
              <a:rPr lang="it-IT" dirty="0" smtClean="0"/>
              <a:t> e chance di tipo oppositivo</a:t>
            </a:r>
          </a:p>
          <a:p>
            <a:endParaRPr lang="it-IT" dirty="0"/>
          </a:p>
          <a:p>
            <a:r>
              <a:rPr lang="it-IT" dirty="0" smtClean="0"/>
              <a:t>Distinzione fra danno da perdita di chance e lucro cessante</a:t>
            </a:r>
          </a:p>
          <a:p>
            <a:endParaRPr lang="it-IT" dirty="0"/>
          </a:p>
          <a:p>
            <a:r>
              <a:rPr lang="it-IT" dirty="0" smtClean="0"/>
              <a:t>Rilievo del contrasto fra concezione ontologica e concezione</a:t>
            </a:r>
          </a:p>
          <a:p>
            <a:r>
              <a:rPr lang="it-IT" dirty="0" smtClean="0"/>
              <a:t>eziologica.</a:t>
            </a:r>
          </a:p>
          <a:p>
            <a:endParaRPr lang="it-IT" dirty="0"/>
          </a:p>
          <a:p>
            <a:r>
              <a:rPr lang="it-IT" dirty="0" smtClean="0"/>
              <a:t>Chance e danno curricolare</a:t>
            </a:r>
          </a:p>
          <a:p>
            <a:endParaRPr lang="it-IT" dirty="0"/>
          </a:p>
          <a:p>
            <a:r>
              <a:rPr lang="it-IT" dirty="0" smtClean="0"/>
              <a:t>Chance di primo e di secondo  grado</a:t>
            </a:r>
          </a:p>
          <a:p>
            <a:endParaRPr lang="it-IT" dirty="0"/>
          </a:p>
        </p:txBody>
      </p:sp>
      <p:cxnSp>
        <p:nvCxnSpPr>
          <p:cNvPr id="16" name="Connettore 2 15"/>
          <p:cNvCxnSpPr/>
          <p:nvPr/>
        </p:nvCxnSpPr>
        <p:spPr>
          <a:xfrm>
            <a:off x="3352790" y="2178421"/>
            <a:ext cx="1474002" cy="39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>
            <a:off x="3275215" y="2306648"/>
            <a:ext cx="1544392" cy="459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2962133" y="2359096"/>
            <a:ext cx="1857474" cy="11501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611660" y="1993095"/>
            <a:ext cx="26093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arenR" startAt="2"/>
            </a:pPr>
            <a:r>
              <a:rPr lang="it-IT" b="1" dirty="0" smtClean="0"/>
              <a:t>Evoluzioni concettuali</a:t>
            </a:r>
          </a:p>
          <a:p>
            <a:endParaRPr lang="it-IT" sz="1400" dirty="0" smtClean="0"/>
          </a:p>
          <a:p>
            <a:endParaRPr lang="it-IT" dirty="0"/>
          </a:p>
        </p:txBody>
      </p:sp>
      <p:cxnSp>
        <p:nvCxnSpPr>
          <p:cNvPr id="23" name="Connettore 2 22"/>
          <p:cNvCxnSpPr/>
          <p:nvPr/>
        </p:nvCxnSpPr>
        <p:spPr>
          <a:xfrm>
            <a:off x="1916312" y="2423982"/>
            <a:ext cx="2824494" cy="21733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1122218" y="2536434"/>
            <a:ext cx="3721312" cy="34258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1431243" y="2434752"/>
            <a:ext cx="3412287" cy="27751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ttangolo 2"/>
          <p:cNvSpPr/>
          <p:nvPr/>
        </p:nvSpPr>
        <p:spPr>
          <a:xfrm>
            <a:off x="946175" y="1561607"/>
            <a:ext cx="970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cap="small" dirty="0">
                <a:solidFill>
                  <a:schemeClr val="accent1">
                    <a:lumMod val="75000"/>
                  </a:schemeClr>
                </a:solidFill>
              </a:rPr>
              <a:t>CHANCE</a:t>
            </a:r>
          </a:p>
        </p:txBody>
      </p:sp>
      <p:cxnSp>
        <p:nvCxnSpPr>
          <p:cNvPr id="21" name="Connettore 2 20"/>
          <p:cNvCxnSpPr/>
          <p:nvPr/>
        </p:nvCxnSpPr>
        <p:spPr>
          <a:xfrm>
            <a:off x="2610196" y="2457537"/>
            <a:ext cx="2079832" cy="1445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12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453134" y="781396"/>
            <a:ext cx="92857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IL DANNO DA PROVVEDIMENTO LEGITTIMO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653008" y="1923984"/>
            <a:ext cx="9978950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u="sng" dirty="0" smtClean="0"/>
              <a:t>Primo orientamento: </a:t>
            </a:r>
            <a:r>
              <a:rPr lang="it-IT" dirty="0" smtClean="0"/>
              <a:t>anche gli atti leciti possono cagionare un danno ingiusto</a:t>
            </a:r>
          </a:p>
          <a:p>
            <a:endParaRPr lang="it-IT" dirty="0" smtClean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b="1" u="sng" dirty="0" smtClean="0"/>
              <a:t>Secondo orientamento:</a:t>
            </a:r>
            <a:r>
              <a:rPr lang="it-IT" dirty="0" smtClean="0"/>
              <a:t> è impossibile configurare un danno ingiusto perché manca il comportamento</a:t>
            </a:r>
          </a:p>
          <a:p>
            <a:r>
              <a:rPr lang="it-IT" dirty="0"/>
              <a:t>	</a:t>
            </a:r>
            <a:r>
              <a:rPr lang="it-IT" dirty="0" smtClean="0"/>
              <a:t>	              antigiuridico</a:t>
            </a:r>
          </a:p>
          <a:p>
            <a:endParaRPr lang="it-IT" dirty="0" smtClean="0"/>
          </a:p>
          <a:p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Irrilevanza dell’elemento soggettivo</a:t>
            </a:r>
          </a:p>
          <a:p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somma dovuta a titolo di ristoro non deve coprire l’intero pregiudizio subito (indennizzo)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endParaRPr lang="it-IT" dirty="0"/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00366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000467" y="781396"/>
            <a:ext cx="419108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4000" dirty="0" smtClean="0">
                <a:solidFill>
                  <a:schemeClr val="accent1">
                    <a:lumMod val="75000"/>
                  </a:schemeClr>
                </a:solidFill>
              </a:rPr>
              <a:t>IL DANNO MORALE</a:t>
            </a:r>
          </a:p>
          <a:p>
            <a:pPr algn="ctr"/>
            <a:endParaRPr lang="it-IT" sz="40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723207" y="1832165"/>
            <a:ext cx="729597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Fonte normativa della risarcibilità in ambito amministrativo: art. 30 </a:t>
            </a:r>
            <a:r>
              <a:rPr lang="it-IT" dirty="0" err="1" smtClean="0"/>
              <a:t>c.p.a</a:t>
            </a:r>
            <a:r>
              <a:rPr lang="it-IT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Danno non patrimoniale da lesione di interesse legittimo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Presupposti della risarcibilità: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 smtClean="0"/>
              <a:t>Espressa previsione di legge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 smtClean="0"/>
              <a:t>Posizioni soggettive costituzionalmente garantite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it-IT" dirty="0" smtClean="0"/>
              <a:t>Serietà dell’offesa e gravità delle conseguenze nella sfera personale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Regole probatorie del danno conseguenza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Criteri di liquidazione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La risarcibilità del danno morale da ritardo dell’azione amministrativa</a:t>
            </a:r>
          </a:p>
          <a:p>
            <a:endParaRPr lang="it-IT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it-IT" dirty="0" smtClean="0"/>
          </a:p>
          <a:p>
            <a:pPr marL="742950" lvl="1" indent="-285750">
              <a:buFont typeface="Wingdings" panose="05000000000000000000" pitchFamily="2" charset="2"/>
              <a:buChar char="§"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57510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693</Words>
  <Application>Microsoft Office PowerPoint</Application>
  <PresentationFormat>Widescreen</PresentationFormat>
  <Paragraphs>144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Wingdings</vt:lpstr>
      <vt:lpstr>Tema di Office</vt:lpstr>
      <vt:lpstr>Sviluppi recenti dei principi generali del diritto, tra ordinamento nazionale e ordinamenti europei Palazzo Spada, 20 – 21 febbraio 2025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Sviluppi recenti dei principi generali del diritto, tra ordinamento nazionale e ordinamenti europei Palazzo Spada, 20 – 21 febbraio 2025 </dc:title>
  <dc:creator>DELLO SBARBA Francesca</dc:creator>
  <cp:lastModifiedBy>DELLO SBARBA Francesca</cp:lastModifiedBy>
  <cp:revision>22</cp:revision>
  <cp:lastPrinted>2025-02-16T22:18:17Z</cp:lastPrinted>
  <dcterms:created xsi:type="dcterms:W3CDTF">2025-02-16T18:00:00Z</dcterms:created>
  <dcterms:modified xsi:type="dcterms:W3CDTF">2025-02-19T21:11:10Z</dcterms:modified>
</cp:coreProperties>
</file>