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5" r:id="rId3"/>
    <p:sldId id="276" r:id="rId4"/>
    <p:sldId id="277" r:id="rId5"/>
    <p:sldId id="279" r:id="rId6"/>
    <p:sldId id="280" r:id="rId7"/>
    <p:sldId id="281" r:id="rId8"/>
    <p:sldId id="282" r:id="rId9"/>
    <p:sldId id="283" r:id="rId10"/>
    <p:sldId id="284" r:id="rId11"/>
    <p:sldId id="285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22"/>
    <p:restoredTop sz="94645"/>
  </p:normalViewPr>
  <p:slideViewPr>
    <p:cSldViewPr snapToGrid="0">
      <p:cViewPr varScale="1">
        <p:scale>
          <a:sx n="113" d="100"/>
          <a:sy n="113" d="100"/>
        </p:scale>
        <p:origin x="44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t-IT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11/16/25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228EDF2-FD25-EBA0-AD2F-4961DB50A7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39623" y="688622"/>
            <a:ext cx="8994421" cy="5362222"/>
          </a:xfrm>
        </p:spPr>
        <p:txBody>
          <a:bodyPr>
            <a:normAutofit fontScale="90000"/>
          </a:bodyPr>
          <a:lstStyle/>
          <a:p>
            <a:pPr algn="ctr"/>
            <a:br>
              <a:rPr lang="it-IT" dirty="0"/>
            </a:br>
            <a:br>
              <a:rPr lang="it-IT" dirty="0"/>
            </a:br>
            <a:r>
              <a:rPr lang="it-IT" sz="2400" b="1" dirty="0">
                <a:solidFill>
                  <a:srgbClr val="006DBF"/>
                </a:solidFill>
                <a:effectLst/>
                <a:latin typeface="PalatinoLinotype"/>
              </a:rPr>
              <a:t>Legittimazione a ricorrere ed interesse a impugnare nel processo amministrativo</a:t>
            </a:r>
            <a:br>
              <a:rPr lang="it-IT" sz="2400" b="1" dirty="0">
                <a:solidFill>
                  <a:srgbClr val="006DBF"/>
                </a:solidFill>
                <a:effectLst/>
                <a:latin typeface="PalatinoLinotype"/>
              </a:rPr>
            </a:br>
            <a:br>
              <a:rPr lang="it-IT" dirty="0"/>
            </a:br>
            <a:br>
              <a:rPr lang="it-IT" dirty="0"/>
            </a:br>
            <a:r>
              <a:rPr lang="it-IT" dirty="0"/>
              <a:t> </a:t>
            </a:r>
            <a:br>
              <a:rPr lang="it-IT" dirty="0"/>
            </a:br>
            <a:br>
              <a:rPr lang="it-IT" dirty="0"/>
            </a:br>
            <a:r>
              <a:rPr lang="it-IT" sz="2200" b="1" dirty="0">
                <a:latin typeface="Palatino Linotype" panose="02040502050505030304" pitchFamily="18" charset="0"/>
              </a:rPr>
              <a:t>Legittimazione a ricorrere ed interesse a impugnare nel processo amministrativo </a:t>
            </a:r>
            <a:br>
              <a:rPr lang="it-IT" sz="2200" dirty="0">
                <a:latin typeface="Palatino Linotype" panose="02040502050505030304" pitchFamily="18" charset="0"/>
              </a:rPr>
            </a:br>
            <a:r>
              <a:rPr lang="it-IT" sz="2000" i="1" dirty="0">
                <a:latin typeface="Palatino Linotype" panose="02040502050505030304" pitchFamily="18" charset="0"/>
              </a:rPr>
              <a:t>Corso di formazione organizzato dall’Ufficio studi e formazione della Giustizia amministrativa in collaborazione con l’Università Ca’ Foscari di Venezia </a:t>
            </a:r>
            <a:br>
              <a:rPr lang="it-IT" sz="2200" dirty="0">
                <a:latin typeface="Palatino Linotype" panose="02040502050505030304" pitchFamily="18" charset="0"/>
              </a:rPr>
            </a:br>
            <a:br>
              <a:rPr lang="it-IT" sz="2200" dirty="0">
                <a:latin typeface="Palatino Linotype" panose="02040502050505030304" pitchFamily="18" charset="0"/>
              </a:rPr>
            </a:br>
            <a:br>
              <a:rPr lang="it-IT" sz="2400" dirty="0">
                <a:latin typeface="Palatino Linotype" panose="02040502050505030304" pitchFamily="18" charset="0"/>
              </a:rPr>
            </a:br>
            <a:br>
              <a:rPr lang="it-IT" sz="2400" dirty="0">
                <a:latin typeface="Palatino Linotype" panose="02040502050505030304" pitchFamily="18" charset="0"/>
              </a:rPr>
            </a:br>
            <a:r>
              <a:rPr lang="it-IT" sz="2700" b="1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L’interesse a ricorrere nel processo amministrativo: nozione e caratteri. In particolare: l’interesse strumentale</a:t>
            </a:r>
            <a:br>
              <a:rPr lang="it-IT" sz="2400" b="1" dirty="0">
                <a:solidFill>
                  <a:srgbClr val="212121"/>
                </a:solidFill>
                <a:effectLst/>
                <a:latin typeface="Palatino Linotype" panose="02040502050505030304" pitchFamily="18" charset="0"/>
              </a:rPr>
            </a:br>
            <a:br>
              <a:rPr lang="it-IT" sz="2400" b="1" dirty="0">
                <a:solidFill>
                  <a:srgbClr val="212121"/>
                </a:solidFill>
                <a:effectLst/>
                <a:latin typeface="Palatino Linotype" panose="02040502050505030304" pitchFamily="18" charset="0"/>
              </a:rPr>
            </a:br>
            <a:r>
              <a:rPr lang="it-IT" sz="2000" b="1" dirty="0">
                <a:solidFill>
                  <a:srgbClr val="212121"/>
                </a:solidFill>
                <a:effectLst/>
                <a:latin typeface="Palatino Linotype" panose="02040502050505030304" pitchFamily="18" charset="0"/>
              </a:rPr>
              <a:t>Margherita Ramajoli</a:t>
            </a:r>
            <a:br>
              <a:rPr lang="it-IT" sz="2400" b="1" dirty="0">
                <a:solidFill>
                  <a:srgbClr val="212121"/>
                </a:solidFill>
                <a:effectLst/>
                <a:latin typeface="Palatino Linotype" panose="02040502050505030304" pitchFamily="18" charset="0"/>
              </a:rPr>
            </a:br>
            <a:br>
              <a:rPr lang="it-IT" dirty="0"/>
            </a:br>
            <a:endParaRPr lang="it-IT" dirty="0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262BD3D0-85D3-DA41-8276-653BC12F434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endParaRPr lang="it-IT" sz="1800" b="1" dirty="0">
              <a:solidFill>
                <a:srgbClr val="FF0000"/>
              </a:solidFill>
              <a:effectLst/>
              <a:latin typeface="PalatinoLinotype"/>
            </a:endParaRPr>
          </a:p>
          <a:p>
            <a:pPr algn="r"/>
            <a:r>
              <a:rPr lang="it-IT" sz="1800" b="1" dirty="0">
                <a:solidFill>
                  <a:srgbClr val="FF0000"/>
                </a:solidFill>
                <a:effectLst/>
                <a:latin typeface="PalatinoLinotype"/>
              </a:rPr>
              <a:t>Venezia, 13-14 novembre 2025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839087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34F897B-A6AD-6468-E366-D0EC23C646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latin typeface="Palatino Linotype" panose="02040502050505030304" pitchFamily="18" charset="0"/>
              </a:rPr>
              <a:t>Interesse strumentale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D7C16F1-41D3-4C32-8D16-995A8FAB99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7467" y="1464734"/>
            <a:ext cx="9166578" cy="4507089"/>
          </a:xfrm>
        </p:spPr>
        <p:txBody>
          <a:bodyPr>
            <a:normAutofit lnSpcReduction="10000"/>
          </a:bodyPr>
          <a:lstStyle/>
          <a:p>
            <a:r>
              <a:rPr lang="it-IT" sz="2400" dirty="0">
                <a:latin typeface="Palatino Linotype" panose="02040502050505030304" pitchFamily="18" charset="0"/>
              </a:rPr>
              <a:t>non va </a:t>
            </a:r>
            <a:r>
              <a:rPr lang="it-IT" sz="2400" b="1" dirty="0">
                <a:latin typeface="Palatino Linotype" panose="02040502050505030304" pitchFamily="18" charset="0"/>
              </a:rPr>
              <a:t>valutato</a:t>
            </a:r>
            <a:r>
              <a:rPr lang="it-IT" sz="2400" dirty="0">
                <a:latin typeface="Palatino Linotype" panose="02040502050505030304" pitchFamily="18" charset="0"/>
              </a:rPr>
              <a:t> ex ante (altrimenti sarebbe sempre sussistente)</a:t>
            </a:r>
          </a:p>
          <a:p>
            <a:r>
              <a:rPr lang="it-IT" sz="2400" dirty="0">
                <a:latin typeface="Palatino Linotype" panose="02040502050505030304" pitchFamily="18" charset="0"/>
              </a:rPr>
              <a:t>ma </a:t>
            </a:r>
            <a:r>
              <a:rPr lang="it-IT" sz="2400" b="1" dirty="0">
                <a:latin typeface="Palatino Linotype" panose="02040502050505030304" pitchFamily="18" charset="0"/>
              </a:rPr>
              <a:t>in concreto, </a:t>
            </a:r>
            <a:r>
              <a:rPr lang="it-IT" sz="2400" dirty="0">
                <a:latin typeface="Palatino Linotype" panose="02040502050505030304" pitchFamily="18" charset="0"/>
              </a:rPr>
              <a:t>in relazione alle circostanze connotanti la fattispecie (ad es. nel caso di quasi integrale esecuzione della fornitura deve essere esclusa la possibilità di ripetizione della gara - Tar Lombardia, II, 3 febbraio 2025, n. 374)</a:t>
            </a:r>
          </a:p>
          <a:p>
            <a:r>
              <a:rPr lang="it-IT" sz="2400" dirty="0">
                <a:latin typeface="Palatino Linotype" panose="02040502050505030304" pitchFamily="18" charset="0"/>
              </a:rPr>
              <a:t>Non sempre sussiste, ma </a:t>
            </a:r>
            <a:r>
              <a:rPr lang="it-IT" sz="2400" b="1" dirty="0">
                <a:latin typeface="Palatino Linotype" panose="02040502050505030304" pitchFamily="18" charset="0"/>
              </a:rPr>
              <a:t>dipende dal vizio fatto valere </a:t>
            </a:r>
            <a:r>
              <a:rPr lang="it-IT" sz="2400" dirty="0">
                <a:latin typeface="Palatino Linotype" panose="02040502050505030304" pitchFamily="18" charset="0"/>
              </a:rPr>
              <a:t>(che deve essere tale da determinare l’illegittimità e il travolgimento dell’intera procedura - Tar Campania, IX, 29 settembre 2025, n. 6470)</a:t>
            </a:r>
          </a:p>
          <a:p>
            <a:r>
              <a:rPr lang="it-IT" sz="2400" b="1" dirty="0">
                <a:latin typeface="Palatino Linotype" panose="02040502050505030304" pitchFamily="18" charset="0"/>
              </a:rPr>
              <a:t>Non</a:t>
            </a:r>
            <a:r>
              <a:rPr lang="it-IT" sz="2400" dirty="0">
                <a:latin typeface="Palatino Linotype" panose="02040502050505030304" pitchFamily="18" charset="0"/>
              </a:rPr>
              <a:t> è configurabile un </a:t>
            </a:r>
            <a:r>
              <a:rPr lang="it-IT" sz="2400" b="1" dirty="0">
                <a:latin typeface="Palatino Linotype" panose="02040502050505030304" pitchFamily="18" charset="0"/>
              </a:rPr>
              <a:t>interesse strumentale generalizzato </a:t>
            </a:r>
            <a:r>
              <a:rPr lang="it-IT" sz="2400" dirty="0">
                <a:latin typeface="Palatino Linotype" panose="02040502050505030304" pitchFamily="18" charset="0"/>
              </a:rPr>
              <a:t>alla riedizione dell’attività amministrativa (CS, IV, 12 ottobre 2010, n. 7439)</a:t>
            </a:r>
          </a:p>
          <a:p>
            <a:endParaRPr lang="it-IT" sz="2400" dirty="0">
              <a:latin typeface="Palatino Linotype" panose="02040502050505030304" pitchFamily="18" charset="0"/>
            </a:endParaRPr>
          </a:p>
          <a:p>
            <a:endParaRPr lang="it-IT" sz="2400" dirty="0">
              <a:latin typeface="Palatino Linotype" panose="02040502050505030304" pitchFamily="18" charset="0"/>
            </a:endParaRPr>
          </a:p>
          <a:p>
            <a:endParaRPr lang="it-IT" sz="2400" b="1" dirty="0">
              <a:latin typeface="Palatino Linotype" panose="02040502050505030304" pitchFamily="18" charset="0"/>
            </a:endParaRPr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907512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BE8792F-7944-F42A-CB13-8173024839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latin typeface="Palatino Linotype" panose="02040502050505030304" pitchFamily="18" charset="0"/>
              </a:rPr>
              <a:t>Legittimazioni straordinarie e interesse strumentale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174184A-C8BE-9B87-DC4E-5AC681D6C9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400" dirty="0">
                <a:latin typeface="Palatino Linotype" panose="02040502050505030304" pitchFamily="18" charset="0"/>
              </a:rPr>
              <a:t>Interesse strumentale delle associazioni ambientaliste a «</a:t>
            </a:r>
            <a:r>
              <a:rPr lang="it-IT" sz="2400" b="1" dirty="0">
                <a:latin typeface="Palatino Linotype" panose="02040502050505030304" pitchFamily="18" charset="0"/>
              </a:rPr>
              <a:t>indirizzare e conformare la futura attività amministrativa» </a:t>
            </a:r>
            <a:r>
              <a:rPr lang="it-IT" sz="2400" dirty="0">
                <a:latin typeface="Palatino Linotype" panose="02040502050505030304" pitchFamily="18" charset="0"/>
              </a:rPr>
              <a:t>(CS, IV, 1° ottobre 2024, n. 7883)</a:t>
            </a:r>
          </a:p>
          <a:p>
            <a:endParaRPr lang="it-IT" sz="2400" dirty="0">
              <a:latin typeface="Palatino Linotype" panose="02040502050505030304" pitchFamily="18" charset="0"/>
            </a:endParaRPr>
          </a:p>
          <a:p>
            <a:r>
              <a:rPr lang="it-IT" sz="2400" dirty="0">
                <a:latin typeface="Palatino Linotype" panose="02040502050505030304" pitchFamily="18" charset="0"/>
              </a:rPr>
              <a:t>Interesse strumentale dell’AGCM «</a:t>
            </a:r>
            <a:r>
              <a:rPr lang="it-IT" sz="2400" b="1" dirty="0">
                <a:latin typeface="Palatino Linotype" panose="02040502050505030304" pitchFamily="18" charset="0"/>
              </a:rPr>
              <a:t>diretto ad orientare de futuro l’azione» di altre amministrazioni </a:t>
            </a:r>
            <a:r>
              <a:rPr lang="it-IT" sz="2400" dirty="0">
                <a:latin typeface="Palatino Linotype" panose="02040502050505030304" pitchFamily="18" charset="0"/>
              </a:rPr>
              <a:t>(CS, VI, 3 maggio 2024, n. 4030)</a:t>
            </a:r>
          </a:p>
          <a:p>
            <a:endParaRPr lang="it-IT" dirty="0"/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388229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FD0FC74-081A-6B86-5A22-590541388E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latin typeface="Palatino Linotype" panose="02040502050505030304" pitchFamily="18" charset="0"/>
              </a:rPr>
              <a:t>Nozione di INTERESSE A RICORRERE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8C4C52A-2DEB-A64F-09C5-7FFA51C2BD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b="1" dirty="0"/>
          </a:p>
          <a:p>
            <a:endParaRPr lang="it-IT" b="1" dirty="0"/>
          </a:p>
          <a:p>
            <a:r>
              <a:rPr lang="it-IT" sz="2400" dirty="0">
                <a:latin typeface="Palatino Linotype" panose="02040502050505030304" pitchFamily="18" charset="0"/>
              </a:rPr>
              <a:t>La sua </a:t>
            </a:r>
            <a:r>
              <a:rPr lang="it-IT" sz="2400" b="1" dirty="0">
                <a:latin typeface="Palatino Linotype" panose="02040502050505030304" pitchFamily="18" charset="0"/>
              </a:rPr>
              <a:t>nozione </a:t>
            </a:r>
            <a:r>
              <a:rPr lang="it-IT" sz="2400" dirty="0">
                <a:latin typeface="Palatino Linotype" panose="02040502050505030304" pitchFamily="18" charset="0"/>
              </a:rPr>
              <a:t>passa attraverso la sua </a:t>
            </a:r>
            <a:r>
              <a:rPr lang="it-IT" sz="2400" b="1" u="sng" dirty="0">
                <a:latin typeface="Palatino Linotype" panose="02040502050505030304" pitchFamily="18" charset="0"/>
              </a:rPr>
              <a:t>differenziazione</a:t>
            </a:r>
            <a:r>
              <a:rPr lang="it-IT" sz="2400" b="1" dirty="0">
                <a:latin typeface="Palatino Linotype" panose="02040502050505030304" pitchFamily="18" charset="0"/>
              </a:rPr>
              <a:t>:</a:t>
            </a:r>
            <a:endParaRPr lang="it-IT" sz="2400" dirty="0">
              <a:latin typeface="Palatino Linotype" panose="02040502050505030304" pitchFamily="18" charset="0"/>
            </a:endParaRPr>
          </a:p>
          <a:p>
            <a:endParaRPr lang="it-IT" sz="2400" b="1" dirty="0">
              <a:latin typeface="Palatino Linotype" panose="02040502050505030304" pitchFamily="18" charset="0"/>
            </a:endParaRPr>
          </a:p>
          <a:p>
            <a:r>
              <a:rPr lang="it-IT" sz="2400" b="1" dirty="0">
                <a:latin typeface="Palatino Linotype" panose="02040502050505030304" pitchFamily="18" charset="0"/>
              </a:rPr>
              <a:t>dall’interesse legittimo </a:t>
            </a:r>
          </a:p>
          <a:p>
            <a:endParaRPr lang="it-IT" sz="2400" b="1" dirty="0">
              <a:latin typeface="Palatino Linotype" panose="02040502050505030304" pitchFamily="18" charset="0"/>
            </a:endParaRPr>
          </a:p>
          <a:p>
            <a:r>
              <a:rPr lang="it-IT" sz="2400" b="1" dirty="0">
                <a:latin typeface="Palatino Linotype" panose="02040502050505030304" pitchFamily="18" charset="0"/>
              </a:rPr>
              <a:t>dalla legittimazione a ricorrere</a:t>
            </a:r>
            <a:r>
              <a:rPr lang="it-IT" sz="2400" dirty="0">
                <a:latin typeface="Palatino Linotype" panose="0204050205050503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824386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68DDCAC-E809-6C1D-D5B5-4ED4803DA6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latin typeface="Palatino Linotype" panose="02040502050505030304" pitchFamily="18" charset="0"/>
              </a:rPr>
              <a:t>Interesse sostanziale vs. interesse processuale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365BA09-8C01-8FAA-54BA-03CA80F348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9120188" cy="4622800"/>
          </a:xfrm>
        </p:spPr>
        <p:txBody>
          <a:bodyPr>
            <a:normAutofit/>
          </a:bodyPr>
          <a:lstStyle/>
          <a:p>
            <a:endParaRPr lang="it-IT" dirty="0"/>
          </a:p>
          <a:p>
            <a:r>
              <a:rPr lang="it-IT" sz="2400" dirty="0">
                <a:latin typeface="Palatino Linotype" panose="02040502050505030304" pitchFamily="18" charset="0"/>
              </a:rPr>
              <a:t>L’interesse legittimo è una </a:t>
            </a:r>
            <a:r>
              <a:rPr lang="it-IT" sz="2400" b="1" dirty="0">
                <a:latin typeface="Palatino Linotype" panose="02040502050505030304" pitchFamily="18" charset="0"/>
              </a:rPr>
              <a:t>situazione giuridica di diritto sostanziale</a:t>
            </a:r>
            <a:r>
              <a:rPr lang="it-IT" sz="2400" dirty="0">
                <a:latin typeface="Palatino Linotype" panose="02040502050505030304" pitchFamily="18" charset="0"/>
              </a:rPr>
              <a:t> </a:t>
            </a:r>
          </a:p>
          <a:p>
            <a:pPr marL="0" indent="0">
              <a:buNone/>
            </a:pPr>
            <a:r>
              <a:rPr lang="it-IT" sz="2400" dirty="0">
                <a:latin typeface="Palatino Linotype" panose="02040502050505030304" pitchFamily="18" charset="0"/>
              </a:rPr>
              <a:t> </a:t>
            </a:r>
          </a:p>
          <a:p>
            <a:r>
              <a:rPr lang="it-IT" sz="2400" dirty="0">
                <a:latin typeface="Palatino Linotype" panose="02040502050505030304" pitchFamily="18" charset="0"/>
              </a:rPr>
              <a:t>L’interesse a ricorrere è </a:t>
            </a:r>
            <a:r>
              <a:rPr lang="it-IT" sz="2400" b="1" dirty="0">
                <a:latin typeface="Palatino Linotype" panose="02040502050505030304" pitchFamily="18" charset="0"/>
              </a:rPr>
              <a:t>l’interesse processuale</a:t>
            </a:r>
            <a:r>
              <a:rPr lang="it-IT" sz="2400" dirty="0">
                <a:latin typeface="Palatino Linotype" panose="02040502050505030304" pitchFamily="18" charset="0"/>
              </a:rPr>
              <a:t> al conseguimento di un </a:t>
            </a:r>
            <a:r>
              <a:rPr lang="it-IT" sz="2400" b="1" dirty="0">
                <a:latin typeface="Palatino Linotype" panose="02040502050505030304" pitchFamily="18" charset="0"/>
              </a:rPr>
              <a:t>vantaggio materiale o morale</a:t>
            </a:r>
            <a:r>
              <a:rPr lang="it-IT" sz="2400" dirty="0">
                <a:latin typeface="Palatino Linotype" panose="02040502050505030304" pitchFamily="18" charset="0"/>
              </a:rPr>
              <a:t> nell’ipotesi in cui l’azione risulti fondata </a:t>
            </a:r>
          </a:p>
          <a:p>
            <a:r>
              <a:rPr lang="it-IT" sz="2400" dirty="0">
                <a:latin typeface="Palatino Linotype" panose="02040502050505030304" pitchFamily="18" charset="0"/>
              </a:rPr>
              <a:t>ed è collegato alla </a:t>
            </a:r>
            <a:r>
              <a:rPr lang="it-IT" sz="2400" b="1" dirty="0">
                <a:latin typeface="Palatino Linotype" panose="02040502050505030304" pitchFamily="18" charset="0"/>
              </a:rPr>
              <a:t>affermazione di una lesione</a:t>
            </a:r>
            <a:r>
              <a:rPr lang="it-IT" sz="2400" dirty="0">
                <a:latin typeface="Palatino Linotype" panose="02040502050505030304" pitchFamily="18" charset="0"/>
              </a:rPr>
              <a:t> </a:t>
            </a:r>
            <a:r>
              <a:rPr lang="it-IT" sz="2400" b="1" dirty="0">
                <a:latin typeface="Palatino Linotype" panose="02040502050505030304" pitchFamily="18" charset="0"/>
              </a:rPr>
              <a:t>concreta ed attuale </a:t>
            </a:r>
            <a:r>
              <a:rPr lang="it-IT" sz="2400" dirty="0">
                <a:latin typeface="Palatino Linotype" panose="02040502050505030304" pitchFamily="18" charset="0"/>
              </a:rPr>
              <a:t>della sfera giuridica del ricorrente </a:t>
            </a:r>
            <a:r>
              <a:rPr lang="it-IT" sz="2000" dirty="0">
                <a:latin typeface="Palatino Linotype" panose="02040502050505030304" pitchFamily="18" charset="0"/>
              </a:rPr>
              <a:t>(A.M. Sandulli, Villata, </a:t>
            </a:r>
            <a:r>
              <a:rPr lang="it-IT" sz="2000" dirty="0" err="1">
                <a:latin typeface="Palatino Linotype" panose="02040502050505030304" pitchFamily="18" charset="0"/>
              </a:rPr>
              <a:t>Ad.pl</a:t>
            </a:r>
            <a:r>
              <a:rPr lang="it-IT" sz="2000" dirty="0">
                <a:latin typeface="Palatino Linotype" panose="02040502050505030304" pitchFamily="18" charset="0"/>
              </a:rPr>
              <a:t>. n. 9 del 1957; n. 4 del 2018, CS, III, 20 febbraio 2025, n. 1419)</a:t>
            </a:r>
            <a:endParaRPr lang="it-IT" dirty="0"/>
          </a:p>
          <a:p>
            <a:endParaRPr lang="it-IT" sz="20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it-IT" sz="2400" dirty="0"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71493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937312E-7633-0D50-65EB-98E655E10F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9040275" cy="2804890"/>
          </a:xfrm>
        </p:spPr>
        <p:txBody>
          <a:bodyPr>
            <a:normAutofit fontScale="90000"/>
          </a:bodyPr>
          <a:lstStyle/>
          <a:p>
            <a:pPr algn="ctr"/>
            <a:br>
              <a:rPr lang="it-IT" b="1" dirty="0"/>
            </a:br>
            <a:r>
              <a:rPr lang="it-IT" b="1" dirty="0">
                <a:latin typeface="Palatino Linotype" panose="02040502050505030304" pitchFamily="18" charset="0"/>
              </a:rPr>
              <a:t>L’autonomia </a:t>
            </a:r>
            <a:r>
              <a:rPr lang="it-IT" dirty="0">
                <a:latin typeface="Palatino Linotype" panose="02040502050505030304" pitchFamily="18" charset="0"/>
              </a:rPr>
              <a:t>dell’</a:t>
            </a:r>
            <a:r>
              <a:rPr lang="it-IT" b="1" dirty="0">
                <a:latin typeface="Palatino Linotype" panose="02040502050505030304" pitchFamily="18" charset="0"/>
              </a:rPr>
              <a:t>interesse a ricorrere</a:t>
            </a:r>
            <a:r>
              <a:rPr lang="it-IT" dirty="0">
                <a:latin typeface="Palatino Linotype" panose="02040502050505030304" pitchFamily="18" charset="0"/>
              </a:rPr>
              <a:t> dall’interesse legittimo:</a:t>
            </a:r>
            <a:br>
              <a:rPr lang="it-IT" dirty="0">
                <a:latin typeface="Palatino Linotype" panose="02040502050505030304" pitchFamily="18" charset="0"/>
              </a:rPr>
            </a:br>
            <a:br>
              <a:rPr lang="it-IT" dirty="0"/>
            </a:b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207C8E7-5B77-908C-1605-EB362B516F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r>
              <a:rPr lang="it-IT" sz="2400" dirty="0">
                <a:latin typeface="Palatino Linotype" panose="02040502050505030304" pitchFamily="18" charset="0"/>
              </a:rPr>
              <a:t>Il rischio di </a:t>
            </a:r>
            <a:r>
              <a:rPr lang="it-IT" sz="2400" b="1" dirty="0">
                <a:latin typeface="Palatino Linotype" panose="02040502050505030304" pitchFamily="18" charset="0"/>
              </a:rPr>
              <a:t>assimilare</a:t>
            </a:r>
            <a:r>
              <a:rPr lang="it-IT" sz="2400" dirty="0">
                <a:latin typeface="Palatino Linotype" panose="02040502050505030304" pitchFamily="18" charset="0"/>
              </a:rPr>
              <a:t> interesse legittimo e interesse a ricorrere</a:t>
            </a:r>
          </a:p>
          <a:p>
            <a:endParaRPr lang="it-IT" sz="2400" dirty="0">
              <a:latin typeface="Palatino Linotype" panose="02040502050505030304" pitchFamily="18" charset="0"/>
            </a:endParaRPr>
          </a:p>
          <a:p>
            <a:r>
              <a:rPr lang="it-IT" sz="2400" dirty="0">
                <a:latin typeface="Palatino Linotype" panose="02040502050505030304" pitchFamily="18" charset="0"/>
              </a:rPr>
              <a:t>Il rischio di </a:t>
            </a:r>
            <a:r>
              <a:rPr lang="it-IT" sz="2400" b="1" dirty="0">
                <a:latin typeface="Palatino Linotype" panose="02040502050505030304" pitchFamily="18" charset="0"/>
              </a:rPr>
              <a:t>assorbire</a:t>
            </a:r>
            <a:r>
              <a:rPr lang="it-IT" sz="2400" dirty="0">
                <a:latin typeface="Palatino Linotype" panose="02040502050505030304" pitchFamily="18" charset="0"/>
              </a:rPr>
              <a:t> l’interesse a ricorrere nell’interesse legittimo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448746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7D0031C-2337-CB21-7E8D-153A609F21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latin typeface="Palatino Linotype" panose="02040502050505030304" pitchFamily="18" charset="0"/>
              </a:rPr>
              <a:t>Legittimazione a ricorrere vs. interesse a ricorrere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B2C555C-D5BB-EF66-BF68-6B91982009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0700" y="1905000"/>
            <a:ext cx="9713912" cy="4006222"/>
          </a:xfrm>
        </p:spPr>
        <p:txBody>
          <a:bodyPr>
            <a:normAutofit/>
          </a:bodyPr>
          <a:lstStyle/>
          <a:p>
            <a:endParaRPr lang="it-IT" sz="2400" dirty="0">
              <a:latin typeface="Palatino Linotype" panose="02040502050505030304" pitchFamily="18" charset="0"/>
            </a:endParaRPr>
          </a:p>
          <a:p>
            <a:r>
              <a:rPr lang="it-IT" sz="2400" dirty="0">
                <a:latin typeface="Palatino Linotype" panose="02040502050505030304" pitchFamily="18" charset="0"/>
              </a:rPr>
              <a:t>La legittimazione serve a individuare il soggetto abilitato a mettere in moto il meccanismo processuale </a:t>
            </a:r>
          </a:p>
          <a:p>
            <a:r>
              <a:rPr lang="it-IT" sz="2400" dirty="0">
                <a:latin typeface="Palatino Linotype" panose="02040502050505030304" pitchFamily="18" charset="0"/>
              </a:rPr>
              <a:t>e richiede che il ricorrente si </a:t>
            </a:r>
            <a:r>
              <a:rPr lang="it-IT" sz="2400" b="1" dirty="0">
                <a:latin typeface="Palatino Linotype" panose="02040502050505030304" pitchFamily="18" charset="0"/>
              </a:rPr>
              <a:t>affermi portatore di un interesse sostanziale protetto dall’ordinamento</a:t>
            </a:r>
          </a:p>
          <a:p>
            <a:r>
              <a:rPr lang="it-IT" sz="2400" dirty="0">
                <a:latin typeface="Palatino Linotype" panose="02040502050505030304" pitchFamily="18" charset="0"/>
              </a:rPr>
              <a:t>è un </a:t>
            </a:r>
            <a:r>
              <a:rPr lang="it-IT" sz="2400" b="1" dirty="0" err="1">
                <a:latin typeface="Palatino Linotype" panose="02040502050505030304" pitchFamily="18" charset="0"/>
              </a:rPr>
              <a:t>prius</a:t>
            </a:r>
            <a:r>
              <a:rPr lang="it-IT" sz="2400" dirty="0">
                <a:latin typeface="Palatino Linotype" panose="02040502050505030304" pitchFamily="18" charset="0"/>
              </a:rPr>
              <a:t> rispetto all’interesse a ricorrere</a:t>
            </a:r>
          </a:p>
        </p:txBody>
      </p:sp>
    </p:spTree>
    <p:extLst>
      <p:ext uri="{BB962C8B-B14F-4D97-AF65-F5344CB8AC3E}">
        <p14:creationId xmlns:p14="http://schemas.microsoft.com/office/powerpoint/2010/main" val="29939194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914A31B-1BC8-3E81-4172-56845DAE9C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latin typeface="Palatino Linotype" panose="02040502050505030304" pitchFamily="18" charset="0"/>
              </a:rPr>
              <a:t>L’autonomia dell’interesse a ricorrere</a:t>
            </a:r>
            <a:r>
              <a:rPr lang="it-IT" dirty="0">
                <a:latin typeface="Palatino Linotype" panose="02040502050505030304" pitchFamily="18" charset="0"/>
              </a:rPr>
              <a:t> dalla legittimazione a ricorrere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C155A0B-239E-0445-4EC4-103C8304B6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it-IT" dirty="0"/>
          </a:p>
          <a:p>
            <a:pPr marL="0" indent="0">
              <a:buNone/>
            </a:pPr>
            <a:endParaRPr lang="it-IT" dirty="0"/>
          </a:p>
          <a:p>
            <a:r>
              <a:rPr lang="it-IT" sz="2400" dirty="0">
                <a:latin typeface="Palatino Linotype" panose="02040502050505030304" pitchFamily="18" charset="0"/>
              </a:rPr>
              <a:t>Il rischio di </a:t>
            </a:r>
            <a:r>
              <a:rPr lang="it-IT" sz="2400" b="1" dirty="0">
                <a:latin typeface="Palatino Linotype" panose="02040502050505030304" pitchFamily="18" charset="0"/>
              </a:rPr>
              <a:t>assorbire la legittimazione nell’interesse a ricorrere </a:t>
            </a:r>
            <a:r>
              <a:rPr lang="it-IT" sz="2400" dirty="0">
                <a:latin typeface="Palatino Linotype" panose="02040502050505030304" pitchFamily="18" charset="0"/>
              </a:rPr>
              <a:t>(</a:t>
            </a:r>
            <a:r>
              <a:rPr lang="it-IT" sz="2400" dirty="0" err="1">
                <a:latin typeface="Palatino Linotype" panose="02040502050505030304" pitchFamily="18" charset="0"/>
              </a:rPr>
              <a:t>Ad.Pl</a:t>
            </a:r>
            <a:r>
              <a:rPr lang="it-IT" sz="2400" dirty="0">
                <a:latin typeface="Palatino Linotype" panose="02040502050505030304" pitchFamily="18" charset="0"/>
              </a:rPr>
              <a:t>. n. 4 del 2011)</a:t>
            </a:r>
          </a:p>
          <a:p>
            <a:endParaRPr lang="it-IT" sz="2400" dirty="0">
              <a:latin typeface="Palatino Linotype" panose="02040502050505030304" pitchFamily="18" charset="0"/>
            </a:endParaRPr>
          </a:p>
          <a:p>
            <a:r>
              <a:rPr lang="it-IT" sz="2400" dirty="0">
                <a:latin typeface="Palatino Linotype" panose="02040502050505030304" pitchFamily="18" charset="0"/>
              </a:rPr>
              <a:t>Il rischio di </a:t>
            </a:r>
            <a:r>
              <a:rPr lang="it-IT" sz="2400" b="1" dirty="0">
                <a:latin typeface="Palatino Linotype" panose="02040502050505030304" pitchFamily="18" charset="0"/>
              </a:rPr>
              <a:t>assorbire l’interesse a ricorrere nella legittimazione </a:t>
            </a:r>
            <a:r>
              <a:rPr lang="it-IT" sz="2400" dirty="0">
                <a:latin typeface="Palatino Linotype" panose="02040502050505030304" pitchFamily="18" charset="0"/>
              </a:rPr>
              <a:t>(</a:t>
            </a:r>
            <a:r>
              <a:rPr lang="it-IT" sz="2400" dirty="0" err="1">
                <a:latin typeface="Palatino Linotype" panose="02040502050505030304" pitchFamily="18" charset="0"/>
              </a:rPr>
              <a:t>Ad.Pl</a:t>
            </a:r>
            <a:r>
              <a:rPr lang="it-IT" sz="2400" dirty="0">
                <a:latin typeface="Palatino Linotype" panose="02040502050505030304" pitchFamily="18" charset="0"/>
              </a:rPr>
              <a:t>. n. 22 del 2021; CS, VI, 13 febbraio 2023, n. 1487; IV, 3 settembre 2024, n. 7371)</a:t>
            </a:r>
          </a:p>
        </p:txBody>
      </p:sp>
    </p:spTree>
    <p:extLst>
      <p:ext uri="{BB962C8B-B14F-4D97-AF65-F5344CB8AC3E}">
        <p14:creationId xmlns:p14="http://schemas.microsoft.com/office/powerpoint/2010/main" val="33680316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EEF1B84-DAA5-9790-BE47-2C59DC4E2F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dirty="0">
                <a:latin typeface="Palatino Linotype" panose="02040502050505030304" pitchFamily="18" charset="0"/>
              </a:rPr>
              <a:t>Caratteri dell’interesse a ricorrere: </a:t>
            </a:r>
            <a:r>
              <a:rPr lang="it-IT" b="1" dirty="0">
                <a:latin typeface="Palatino Linotype" panose="02040502050505030304" pitchFamily="18" charset="0"/>
              </a:rPr>
              <a:t>lesione</a:t>
            </a:r>
            <a:r>
              <a:rPr lang="it-IT" dirty="0">
                <a:latin typeface="Palatino Linotype" panose="02040502050505030304" pitchFamily="18" charset="0"/>
              </a:rPr>
              <a:t> e </a:t>
            </a:r>
            <a:r>
              <a:rPr lang="it-IT" b="1" dirty="0">
                <a:latin typeface="Palatino Linotype" panose="02040502050505030304" pitchFamily="18" charset="0"/>
              </a:rPr>
              <a:t>vantaggio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4529959-A70F-C8B6-40BC-25D4E35DA0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400" dirty="0">
                <a:latin typeface="Palatino Linotype" panose="02040502050505030304" pitchFamily="18" charset="0"/>
              </a:rPr>
              <a:t>Viene prospettata dal ricorrente</a:t>
            </a:r>
          </a:p>
          <a:p>
            <a:r>
              <a:rPr lang="it-IT" sz="2400" dirty="0">
                <a:latin typeface="Palatino Linotype" panose="02040502050505030304" pitchFamily="18" charset="0"/>
              </a:rPr>
              <a:t>una </a:t>
            </a:r>
            <a:r>
              <a:rPr lang="it-IT" sz="2400" b="1" u="sng" dirty="0">
                <a:latin typeface="Palatino Linotype" panose="02040502050505030304" pitchFamily="18" charset="0"/>
              </a:rPr>
              <a:t>lesione</a:t>
            </a:r>
            <a:r>
              <a:rPr lang="it-IT" sz="2400" b="1" dirty="0">
                <a:latin typeface="Palatino Linotype" panose="02040502050505030304" pitchFamily="18" charset="0"/>
              </a:rPr>
              <a:t> concreta </a:t>
            </a:r>
            <a:r>
              <a:rPr lang="it-IT" sz="2400" dirty="0">
                <a:latin typeface="Palatino Linotype" panose="02040502050505030304" pitchFamily="18" charset="0"/>
              </a:rPr>
              <a:t>che il provvedimento impugnato arreca alla propria </a:t>
            </a:r>
            <a:r>
              <a:rPr lang="it-IT" sz="2400" b="1" dirty="0">
                <a:latin typeface="Palatino Linotype" panose="02040502050505030304" pitchFamily="18" charset="0"/>
              </a:rPr>
              <a:t>sfera patrimoniale o semplicemente morale</a:t>
            </a:r>
            <a:endParaRPr lang="it-IT" sz="2400" dirty="0">
              <a:latin typeface="Palatino Linotype" panose="02040502050505030304" pitchFamily="18" charset="0"/>
            </a:endParaRPr>
          </a:p>
          <a:p>
            <a:r>
              <a:rPr lang="it-IT" sz="2400" dirty="0">
                <a:latin typeface="Palatino Linotype" panose="02040502050505030304" pitchFamily="18" charset="0"/>
              </a:rPr>
              <a:t>e un </a:t>
            </a:r>
            <a:r>
              <a:rPr lang="it-IT" sz="2400" b="1" u="sng" dirty="0">
                <a:latin typeface="Palatino Linotype" panose="02040502050505030304" pitchFamily="18" charset="0"/>
              </a:rPr>
              <a:t>vantaggio</a:t>
            </a:r>
            <a:r>
              <a:rPr lang="it-IT" sz="2400" b="1" dirty="0">
                <a:latin typeface="Palatino Linotype" panose="02040502050505030304" pitchFamily="18" charset="0"/>
              </a:rPr>
              <a:t> patrimoniale o morale </a:t>
            </a:r>
            <a:r>
              <a:rPr lang="it-IT" sz="2400" dirty="0">
                <a:latin typeface="Palatino Linotype" panose="02040502050505030304" pitchFamily="18" charset="0"/>
              </a:rPr>
              <a:t>conseguibile dall’eventuale accoglimento del ricorso (il provvedimento richiesto deve essere ADEGUATO E IDONEO a rimuovere la lesione)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874388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1A860C3-0E05-5AAF-C1F2-86197D379F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latin typeface="Palatino Linotype" panose="02040502050505030304" pitchFamily="18" charset="0"/>
              </a:rPr>
              <a:t>Vantaggio morale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108E664-C721-181D-3FAF-061B9A7A99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57778" y="1738489"/>
            <a:ext cx="9246834" cy="4172733"/>
          </a:xfrm>
        </p:spPr>
        <p:txBody>
          <a:bodyPr>
            <a:normAutofit fontScale="92500" lnSpcReduction="10000"/>
          </a:bodyPr>
          <a:lstStyle/>
          <a:p>
            <a:r>
              <a:rPr lang="it-IT" sz="2400" dirty="0">
                <a:latin typeface="Palatino Linotype" panose="02040502050505030304" pitchFamily="18" charset="0"/>
              </a:rPr>
              <a:t>Si risolve nella </a:t>
            </a:r>
            <a:r>
              <a:rPr lang="it-IT" sz="2400" b="1" dirty="0">
                <a:latin typeface="Palatino Linotype" panose="02040502050505030304" pitchFamily="18" charset="0"/>
              </a:rPr>
              <a:t>tutela del prestigio, reputazione, immagine o, più in generale, della sfera personale del ricorrente (</a:t>
            </a:r>
            <a:r>
              <a:rPr lang="it-IT" sz="2400" dirty="0">
                <a:latin typeface="Palatino Linotype" panose="02040502050505030304" pitchFamily="18" charset="0"/>
              </a:rPr>
              <a:t>CS, VI, 23 settembre 2025, n. 7480; CS, VI, 30 luglio 2018, n. 4673; Tar Campania, I, 28 febbraio 2025, n. 1656)</a:t>
            </a:r>
          </a:p>
          <a:p>
            <a:endParaRPr lang="it-IT" sz="2400" dirty="0">
              <a:latin typeface="Palatino Linotype" panose="02040502050505030304" pitchFamily="18" charset="0"/>
            </a:endParaRPr>
          </a:p>
          <a:p>
            <a:r>
              <a:rPr lang="it-IT" sz="2400" dirty="0">
                <a:latin typeface="Palatino Linotype" panose="02040502050505030304" pitchFamily="18" charset="0"/>
              </a:rPr>
              <a:t>Nel caso di atti che nelle more del giudizio esauriscono la loro efficacia talvolta si riconosce «</a:t>
            </a:r>
            <a:r>
              <a:rPr lang="it-IT" sz="2400" b="1" dirty="0">
                <a:latin typeface="Palatino Linotype" panose="02040502050505030304" pitchFamily="18" charset="0"/>
              </a:rPr>
              <a:t>l’interesse morale a sentir dichiarare la non legittimità dell’operato della </a:t>
            </a:r>
            <a:r>
              <a:rPr lang="it-IT" sz="2400" b="1" dirty="0" err="1">
                <a:latin typeface="Palatino Linotype" panose="02040502050505030304" pitchFamily="18" charset="0"/>
              </a:rPr>
              <a:t>pa</a:t>
            </a:r>
            <a:r>
              <a:rPr lang="it-IT" sz="2400" dirty="0">
                <a:latin typeface="Palatino Linotype" panose="02040502050505030304" pitchFamily="18" charset="0"/>
              </a:rPr>
              <a:t>» (CS, VI, 4 maggio 2020, n. 2809; CS, VI, 9 ottobre 2018, n. 57839; contra CS, III, 20 febbraio 2025, n. 1419)</a:t>
            </a:r>
          </a:p>
          <a:p>
            <a:r>
              <a:rPr lang="it-IT" sz="2400" dirty="0">
                <a:latin typeface="Palatino Linotype" panose="02040502050505030304" pitchFamily="18" charset="0"/>
              </a:rPr>
              <a:t>Interesse morale o interesse </a:t>
            </a:r>
            <a:r>
              <a:rPr lang="it-IT" sz="2400" b="1" dirty="0">
                <a:latin typeface="Palatino Linotype" panose="02040502050505030304" pitchFamily="18" charset="0"/>
              </a:rPr>
              <a:t>al ripristino di una pretesa legalità violata? Quale lesione e quale utilità? Art. 34, comma 2, </a:t>
            </a:r>
            <a:r>
              <a:rPr lang="it-IT" sz="2400" b="1" dirty="0" err="1">
                <a:latin typeface="Palatino Linotype" panose="02040502050505030304" pitchFamily="18" charset="0"/>
              </a:rPr>
              <a:t>c.p.a</a:t>
            </a:r>
            <a:r>
              <a:rPr lang="it-IT" sz="2400" b="1" dirty="0">
                <a:latin typeface="Palatino Linotype" panose="02040502050505030304" pitchFamily="18" charset="0"/>
              </a:rPr>
              <a:t>.?</a:t>
            </a:r>
            <a:endParaRPr lang="it-IT" sz="2400" dirty="0">
              <a:latin typeface="Palatino Linotype" panose="02040502050505030304" pitchFamily="18" charset="0"/>
            </a:endParaRPr>
          </a:p>
          <a:p>
            <a:endParaRPr lang="it-IT" sz="2400" dirty="0">
              <a:latin typeface="Palatino Linotype" panose="02040502050505030304" pitchFamily="18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940658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FDB377B-4DB9-2B1F-240B-5136449FE3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latin typeface="Palatino Linotype" panose="02040502050505030304" pitchFamily="18" charset="0"/>
              </a:rPr>
              <a:t>Vantaggio strumentale-Interesse strumentale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F3EDF73-5B51-60E4-3346-245BF9D1D6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8179" y="1905001"/>
            <a:ext cx="9979378" cy="4529666"/>
          </a:xfrm>
        </p:spPr>
        <p:txBody>
          <a:bodyPr>
            <a:normAutofit fontScale="92500"/>
          </a:bodyPr>
          <a:lstStyle/>
          <a:p>
            <a:endParaRPr lang="it-IT" dirty="0"/>
          </a:p>
          <a:p>
            <a:r>
              <a:rPr lang="it-IT" sz="2400" dirty="0">
                <a:latin typeface="Palatino Linotype" panose="02040502050505030304" pitchFamily="18" charset="0"/>
              </a:rPr>
              <a:t>l’interesse a proporre un’azione che, anche se accolta, </a:t>
            </a:r>
            <a:r>
              <a:rPr lang="it-IT" sz="2400" b="1" dirty="0">
                <a:latin typeface="Palatino Linotype" panose="02040502050505030304" pitchFamily="18" charset="0"/>
              </a:rPr>
              <a:t>non</a:t>
            </a:r>
            <a:r>
              <a:rPr lang="it-IT" sz="2400" dirty="0">
                <a:latin typeface="Palatino Linotype" panose="02040502050505030304" pitchFamily="18" charset="0"/>
              </a:rPr>
              <a:t> arreca alcun </a:t>
            </a:r>
            <a:r>
              <a:rPr lang="it-IT" sz="2400" b="1" dirty="0">
                <a:latin typeface="Palatino Linotype" panose="02040502050505030304" pitchFamily="18" charset="0"/>
              </a:rPr>
              <a:t>vantaggio diretto </a:t>
            </a:r>
            <a:r>
              <a:rPr lang="it-IT" sz="2400" dirty="0">
                <a:latin typeface="Palatino Linotype" panose="02040502050505030304" pitchFamily="18" charset="0"/>
              </a:rPr>
              <a:t>al ricorrente</a:t>
            </a:r>
          </a:p>
          <a:p>
            <a:endParaRPr lang="it-IT" sz="2400" dirty="0">
              <a:latin typeface="Palatino Linotype" panose="02040502050505030304" pitchFamily="18" charset="0"/>
            </a:endParaRPr>
          </a:p>
          <a:p>
            <a:r>
              <a:rPr lang="it-IT" sz="2400" dirty="0">
                <a:latin typeface="Palatino Linotype" panose="02040502050505030304" pitchFamily="18" charset="0"/>
              </a:rPr>
              <a:t>l’utilità strumentale fondante l’</a:t>
            </a:r>
            <a:r>
              <a:rPr lang="it-IT" sz="2400" dirty="0" err="1">
                <a:latin typeface="Palatino Linotype" panose="02040502050505030304" pitchFamily="18" charset="0"/>
              </a:rPr>
              <a:t>i.r.</a:t>
            </a:r>
            <a:r>
              <a:rPr lang="it-IT" sz="2400" dirty="0">
                <a:latin typeface="Palatino Linotype" panose="02040502050505030304" pitchFamily="18" charset="0"/>
              </a:rPr>
              <a:t> consiste in una “</a:t>
            </a:r>
            <a:r>
              <a:rPr lang="it-IT" sz="2400" b="1" dirty="0">
                <a:latin typeface="Palatino Linotype" panose="02040502050505030304" pitchFamily="18" charset="0"/>
              </a:rPr>
              <a:t>utilità pratica concreta</a:t>
            </a:r>
            <a:r>
              <a:rPr lang="it-IT" sz="2400" dirty="0">
                <a:latin typeface="Palatino Linotype" panose="02040502050505030304" pitchFamily="18" charset="0"/>
              </a:rPr>
              <a:t>” </a:t>
            </a:r>
          </a:p>
          <a:p>
            <a:r>
              <a:rPr lang="it-IT" sz="2400" dirty="0">
                <a:latin typeface="Palatino Linotype" panose="02040502050505030304" pitchFamily="18" charset="0"/>
              </a:rPr>
              <a:t>ossia nella semplice </a:t>
            </a:r>
            <a:r>
              <a:rPr lang="it-IT" sz="2400" b="1" dirty="0">
                <a:latin typeface="Palatino Linotype" panose="02040502050505030304" pitchFamily="18" charset="0"/>
              </a:rPr>
              <a:t>rimessa in discussione</a:t>
            </a:r>
            <a:r>
              <a:rPr lang="it-IT" sz="2400" dirty="0">
                <a:latin typeface="Palatino Linotype" panose="02040502050505030304" pitchFamily="18" charset="0"/>
              </a:rPr>
              <a:t> del </a:t>
            </a:r>
            <a:r>
              <a:rPr lang="it-IT" sz="2400" b="1" dirty="0">
                <a:latin typeface="Palatino Linotype" panose="02040502050505030304" pitchFamily="18" charset="0"/>
              </a:rPr>
              <a:t>rapporto amministrativo controverso, </a:t>
            </a:r>
            <a:r>
              <a:rPr lang="it-IT" sz="2400" dirty="0">
                <a:latin typeface="Palatino Linotype" panose="02040502050505030304" pitchFamily="18" charset="0"/>
              </a:rPr>
              <a:t>per effetto dell’annullamento dell’atto impugnato,</a:t>
            </a:r>
          </a:p>
          <a:p>
            <a:r>
              <a:rPr lang="it-IT" sz="2400" dirty="0">
                <a:latin typeface="Palatino Linotype" panose="02040502050505030304" pitchFamily="18" charset="0"/>
              </a:rPr>
              <a:t>suscettibile solo </a:t>
            </a:r>
            <a:r>
              <a:rPr lang="it-IT" sz="2400" b="1" dirty="0">
                <a:latin typeface="Palatino Linotype" panose="02040502050505030304" pitchFamily="18" charset="0"/>
              </a:rPr>
              <a:t>in via eventuale </a:t>
            </a:r>
            <a:r>
              <a:rPr lang="it-IT" sz="2400" dirty="0">
                <a:latin typeface="Palatino Linotype" panose="02040502050505030304" pitchFamily="18" charset="0"/>
              </a:rPr>
              <a:t>di concludersi con un nuovo </a:t>
            </a:r>
            <a:r>
              <a:rPr lang="it-IT" sz="2400" b="1" dirty="0">
                <a:latin typeface="Palatino Linotype" panose="02040502050505030304" pitchFamily="18" charset="0"/>
              </a:rPr>
              <a:t>provvedimento effettivamente favorevole</a:t>
            </a:r>
            <a:r>
              <a:rPr lang="it-IT" sz="2400" dirty="0">
                <a:latin typeface="Palatino Linotype" panose="02040502050505030304" pitchFamily="18" charset="0"/>
              </a:rPr>
              <a:t> nella sostanza al ricorrente (CS, IV, 7 dicembre 1976 n.1221; </a:t>
            </a:r>
            <a:r>
              <a:rPr lang="it-IT" sz="2400" dirty="0" err="1">
                <a:latin typeface="Palatino Linotype" panose="02040502050505030304" pitchFamily="18" charset="0"/>
              </a:rPr>
              <a:t>Ad.Pl</a:t>
            </a:r>
            <a:r>
              <a:rPr lang="it-IT" sz="2400" dirty="0">
                <a:latin typeface="Palatino Linotype" panose="02040502050505030304" pitchFamily="18" charset="0"/>
              </a:rPr>
              <a:t>. n. 11 del 2008; n. 8 del 2019)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5271354"/>
      </p:ext>
    </p:extLst>
  </p:cSld>
  <p:clrMapOvr>
    <a:masterClrMapping/>
  </p:clrMapOvr>
</p:sld>
</file>

<file path=ppt/theme/theme1.xml><?xml version="1.0" encoding="utf-8"?>
<a:theme xmlns:a="http://schemas.openxmlformats.org/drawingml/2006/main" name="Filo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Filo</Template>
  <TotalTime>1422</TotalTime>
  <Words>822</Words>
  <Application>Microsoft Macintosh PowerPoint</Application>
  <PresentationFormat>Widescreen</PresentationFormat>
  <Paragraphs>64</Paragraphs>
  <Slides>11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7" baseType="lpstr">
      <vt:lpstr>Arial</vt:lpstr>
      <vt:lpstr>Century Gothic</vt:lpstr>
      <vt:lpstr>Palatino Linotype</vt:lpstr>
      <vt:lpstr>PalatinoLinotype</vt:lpstr>
      <vt:lpstr>Wingdings 3</vt:lpstr>
      <vt:lpstr>Filo</vt:lpstr>
      <vt:lpstr>  Legittimazione a ricorrere ed interesse a impugnare nel processo amministrativo      Legittimazione a ricorrere ed interesse a impugnare nel processo amministrativo  Corso di formazione organizzato dall’Ufficio studi e formazione della Giustizia amministrativa in collaborazione con l’Università Ca’ Foscari di Venezia     L’interesse a ricorrere nel processo amministrativo: nozione e caratteri. In particolare: l’interesse strumentale  Margherita Ramajoli  </vt:lpstr>
      <vt:lpstr>Nozione di INTERESSE A RICORRERE</vt:lpstr>
      <vt:lpstr>Interesse sostanziale vs. interesse processuale</vt:lpstr>
      <vt:lpstr> L’autonomia dell’interesse a ricorrere dall’interesse legittimo:   </vt:lpstr>
      <vt:lpstr>Legittimazione a ricorrere vs. interesse a ricorrere</vt:lpstr>
      <vt:lpstr>L’autonomia dell’interesse a ricorrere dalla legittimazione a ricorrere</vt:lpstr>
      <vt:lpstr>Caratteri dell’interesse a ricorrere: lesione e vantaggio</vt:lpstr>
      <vt:lpstr>Vantaggio morale</vt:lpstr>
      <vt:lpstr>Vantaggio strumentale-Interesse strumentale</vt:lpstr>
      <vt:lpstr>Interesse strumentale</vt:lpstr>
      <vt:lpstr>Legittimazioni straordinarie e interesse strumentale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Margherita Maria Ramajoli</dc:creator>
  <cp:lastModifiedBy>Margherita Maria Ramajoli</cp:lastModifiedBy>
  <cp:revision>21</cp:revision>
  <dcterms:created xsi:type="dcterms:W3CDTF">2025-03-05T11:44:28Z</dcterms:created>
  <dcterms:modified xsi:type="dcterms:W3CDTF">2025-11-16T16:18:15Z</dcterms:modified>
</cp:coreProperties>
</file>