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45"/>
  </p:normalViewPr>
  <p:slideViewPr>
    <p:cSldViewPr snapToGrid="0">
      <p:cViewPr varScale="1">
        <p:scale>
          <a:sx n="113" d="100"/>
          <a:sy n="113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8EDF2-FD25-EBA0-AD2F-4961DB50A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9623" y="688622"/>
            <a:ext cx="8994421" cy="5362222"/>
          </a:xfrm>
        </p:spPr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br>
              <a:rPr lang="it-IT" dirty="0"/>
            </a:br>
            <a:r>
              <a:rPr lang="it-IT" sz="2400" b="1" dirty="0">
                <a:solidFill>
                  <a:srgbClr val="006DBF"/>
                </a:solidFill>
                <a:effectLst/>
                <a:latin typeface="PalatinoLinotype"/>
              </a:rPr>
              <a:t>Legittimazione a ricorrere ed interesse a impugnare nel processo amministrativo</a:t>
            </a:r>
            <a:br>
              <a:rPr lang="it-IT" sz="2400" b="1" dirty="0">
                <a:solidFill>
                  <a:srgbClr val="006DBF"/>
                </a:solidFill>
                <a:effectLst/>
                <a:latin typeface="PalatinoLinotype"/>
              </a:rPr>
            </a:br>
            <a:br>
              <a:rPr lang="it-IT" dirty="0"/>
            </a:b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br>
              <a:rPr lang="it-IT" dirty="0"/>
            </a:br>
            <a:r>
              <a:rPr lang="it-IT" sz="2200" b="1" dirty="0">
                <a:latin typeface="Palatino Linotype" panose="02040502050505030304" pitchFamily="18" charset="0"/>
              </a:rPr>
              <a:t>Legittimazione a ricorrere ed interesse a impugnare nel processo amministrativo </a:t>
            </a:r>
            <a:br>
              <a:rPr lang="it-IT" sz="2200" dirty="0">
                <a:latin typeface="Palatino Linotype" panose="02040502050505030304" pitchFamily="18" charset="0"/>
              </a:rPr>
            </a:br>
            <a:r>
              <a:rPr lang="it-IT" sz="2000" i="1" dirty="0">
                <a:latin typeface="Palatino Linotype" panose="02040502050505030304" pitchFamily="18" charset="0"/>
              </a:rPr>
              <a:t>Corso di formazione organizzato dall’Ufficio studi e formazione della Giustizia amministrativa in collaborazione con l’Università Ca’ Foscari di Venezia </a:t>
            </a:r>
            <a:br>
              <a:rPr lang="it-IT" sz="2200" dirty="0">
                <a:latin typeface="Palatino Linotype" panose="02040502050505030304" pitchFamily="18" charset="0"/>
              </a:rPr>
            </a:br>
            <a:br>
              <a:rPr lang="it-IT" sz="2200" dirty="0">
                <a:latin typeface="Palatino Linotype" panose="02040502050505030304" pitchFamily="18" charset="0"/>
              </a:rPr>
            </a:br>
            <a:br>
              <a:rPr lang="it-IT" sz="2400" dirty="0">
                <a:latin typeface="Palatino Linotype" panose="02040502050505030304" pitchFamily="18" charset="0"/>
              </a:rPr>
            </a:br>
            <a:br>
              <a:rPr lang="it-IT" sz="2400" dirty="0">
                <a:latin typeface="Palatino Linotype" panose="02040502050505030304" pitchFamily="18" charset="0"/>
              </a:rPr>
            </a:br>
            <a:r>
              <a:rPr lang="it-IT" sz="27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L’interesse a ricorrere nel processo amministrativo: nozione e caratteri. In particolare: l’interesse strumentale</a:t>
            </a:r>
            <a:br>
              <a:rPr lang="it-IT" sz="2400" b="1" dirty="0">
                <a:solidFill>
                  <a:srgbClr val="212121"/>
                </a:solidFill>
                <a:effectLst/>
                <a:latin typeface="Palatino Linotype" panose="02040502050505030304" pitchFamily="18" charset="0"/>
              </a:rPr>
            </a:br>
            <a:br>
              <a:rPr lang="it-IT" sz="2400" b="1" dirty="0">
                <a:solidFill>
                  <a:srgbClr val="212121"/>
                </a:solidFill>
                <a:effectLst/>
                <a:latin typeface="Palatino Linotype" panose="02040502050505030304" pitchFamily="18" charset="0"/>
              </a:rPr>
            </a:br>
            <a:r>
              <a:rPr lang="it-IT" sz="2000" b="1" dirty="0">
                <a:solidFill>
                  <a:srgbClr val="212121"/>
                </a:solidFill>
                <a:effectLst/>
                <a:latin typeface="Palatino Linotype" panose="02040502050505030304" pitchFamily="18" charset="0"/>
              </a:rPr>
              <a:t>Margherita Ramajoli</a:t>
            </a:r>
            <a:br>
              <a:rPr lang="it-IT" sz="2400" b="1" dirty="0">
                <a:solidFill>
                  <a:srgbClr val="212121"/>
                </a:solidFill>
                <a:effectLst/>
                <a:latin typeface="Palatino Linotype" panose="02040502050505030304" pitchFamily="18" charset="0"/>
              </a:rPr>
            </a:b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62BD3D0-85D3-DA41-8276-653BC12F43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it-IT" sz="1800" b="1" dirty="0">
              <a:solidFill>
                <a:srgbClr val="FF0000"/>
              </a:solidFill>
              <a:effectLst/>
              <a:latin typeface="PalatinoLinotype"/>
            </a:endParaRPr>
          </a:p>
          <a:p>
            <a:pPr algn="r"/>
            <a:r>
              <a:rPr lang="it-IT" sz="1800" b="1" dirty="0">
                <a:solidFill>
                  <a:srgbClr val="FF0000"/>
                </a:solidFill>
                <a:effectLst/>
                <a:latin typeface="PalatinoLinotype"/>
              </a:rPr>
              <a:t>Venezia, 13-14 novembre 2025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3908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4F897B-A6AD-6468-E366-D0EC23C6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Interesse strumentale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7C16F1-41D3-4C32-8D16-995A8FAB9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467" y="1464734"/>
            <a:ext cx="9166578" cy="4507089"/>
          </a:xfrm>
        </p:spPr>
        <p:txBody>
          <a:bodyPr>
            <a:normAutofit lnSpcReduction="10000"/>
          </a:bodyPr>
          <a:lstStyle/>
          <a:p>
            <a:r>
              <a:rPr lang="it-IT" sz="2400" dirty="0">
                <a:latin typeface="Palatino Linotype" panose="02040502050505030304" pitchFamily="18" charset="0"/>
              </a:rPr>
              <a:t>non va </a:t>
            </a:r>
            <a:r>
              <a:rPr lang="it-IT" sz="2400" b="1" dirty="0">
                <a:latin typeface="Palatino Linotype" panose="02040502050505030304" pitchFamily="18" charset="0"/>
              </a:rPr>
              <a:t>valutato</a:t>
            </a:r>
            <a:r>
              <a:rPr lang="it-IT" sz="2400" dirty="0">
                <a:latin typeface="Palatino Linotype" panose="02040502050505030304" pitchFamily="18" charset="0"/>
              </a:rPr>
              <a:t> ex ante (altrimenti sarebbe sempre sussistente)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ma </a:t>
            </a:r>
            <a:r>
              <a:rPr lang="it-IT" sz="2400" b="1" dirty="0">
                <a:latin typeface="Palatino Linotype" panose="02040502050505030304" pitchFamily="18" charset="0"/>
              </a:rPr>
              <a:t>in concreto, </a:t>
            </a:r>
            <a:r>
              <a:rPr lang="it-IT" sz="2400" dirty="0">
                <a:latin typeface="Palatino Linotype" panose="02040502050505030304" pitchFamily="18" charset="0"/>
              </a:rPr>
              <a:t>in relazione alle circostanze connotanti la fattispecie (ad es. nel caso di quasi integrale esecuzione della fornitura deve essere esclusa la possibilità di ripetizione della gara - Tar Lombardia, II, 3 febbraio 2025, n. 374)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Non sempre sussiste, ma </a:t>
            </a:r>
            <a:r>
              <a:rPr lang="it-IT" sz="2400" b="1" dirty="0">
                <a:latin typeface="Palatino Linotype" panose="02040502050505030304" pitchFamily="18" charset="0"/>
              </a:rPr>
              <a:t>dipende dal vizio fatto valere </a:t>
            </a:r>
            <a:r>
              <a:rPr lang="it-IT" sz="2400" dirty="0">
                <a:latin typeface="Palatino Linotype" panose="02040502050505030304" pitchFamily="18" charset="0"/>
              </a:rPr>
              <a:t>(che deve essere tale da determinare l’illegittimità e il travolgimento dell’intera procedura - Tar Campania, IX, 29 settembre 2025, n. 6470)</a:t>
            </a:r>
          </a:p>
          <a:p>
            <a:r>
              <a:rPr lang="it-IT" sz="2400" b="1" dirty="0">
                <a:latin typeface="Palatino Linotype" panose="02040502050505030304" pitchFamily="18" charset="0"/>
              </a:rPr>
              <a:t>Non</a:t>
            </a:r>
            <a:r>
              <a:rPr lang="it-IT" sz="2400" dirty="0">
                <a:latin typeface="Palatino Linotype" panose="02040502050505030304" pitchFamily="18" charset="0"/>
              </a:rPr>
              <a:t> è configurabile un </a:t>
            </a:r>
            <a:r>
              <a:rPr lang="it-IT" sz="2400" b="1" dirty="0">
                <a:latin typeface="Palatino Linotype" panose="02040502050505030304" pitchFamily="18" charset="0"/>
              </a:rPr>
              <a:t>interesse strumentale generalizzato </a:t>
            </a:r>
            <a:r>
              <a:rPr lang="it-IT" sz="2400" dirty="0">
                <a:latin typeface="Palatino Linotype" panose="02040502050505030304" pitchFamily="18" charset="0"/>
              </a:rPr>
              <a:t>alla riedizione dell’attività amministrativa (CS, IV, 12 ottobre 2010, n. 7439)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endParaRPr lang="it-IT" sz="2400" b="1" dirty="0">
              <a:latin typeface="Palatino Linotype" panose="02040502050505030304" pitchFamily="18" charset="0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075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E8792F-7944-F42A-CB13-81730248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Legittimazioni straordinarie e interesse strumentale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74184A-C8BE-9B87-DC4E-5AC681D6C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>
                <a:latin typeface="Palatino Linotype" panose="02040502050505030304" pitchFamily="18" charset="0"/>
              </a:rPr>
              <a:t>Interesse strumentale delle associazioni ambientaliste a «</a:t>
            </a:r>
            <a:r>
              <a:rPr lang="it-IT" sz="2400" b="1" dirty="0">
                <a:latin typeface="Palatino Linotype" panose="02040502050505030304" pitchFamily="18" charset="0"/>
              </a:rPr>
              <a:t>indirizzare e conformare la futura attività amministrativa» </a:t>
            </a:r>
            <a:r>
              <a:rPr lang="it-IT" sz="2400" dirty="0">
                <a:latin typeface="Palatino Linotype" panose="02040502050505030304" pitchFamily="18" charset="0"/>
              </a:rPr>
              <a:t>(CS, IV, 1° ottobre 2024, n. 7883)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Interesse strumentale dell’AGCM «</a:t>
            </a:r>
            <a:r>
              <a:rPr lang="it-IT" sz="2400" b="1" dirty="0">
                <a:latin typeface="Palatino Linotype" panose="02040502050505030304" pitchFamily="18" charset="0"/>
              </a:rPr>
              <a:t>diretto ad orientare de futuro l’azione» di altre amministrazioni </a:t>
            </a:r>
            <a:r>
              <a:rPr lang="it-IT" sz="2400" dirty="0">
                <a:latin typeface="Palatino Linotype" panose="02040502050505030304" pitchFamily="18" charset="0"/>
              </a:rPr>
              <a:t>(CS, VI, 3 maggio 2024, n. 4030)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882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D0FC74-081A-6B86-5A22-590541388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Palatino Linotype" panose="02040502050505030304" pitchFamily="18" charset="0"/>
              </a:rPr>
              <a:t>Nozione di INTERESSE A RICORRERE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C4C52A-2DEB-A64F-09C5-7FFA51C2B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/>
          </a:p>
          <a:p>
            <a:endParaRPr lang="it-IT" b="1" dirty="0"/>
          </a:p>
          <a:p>
            <a:r>
              <a:rPr lang="it-IT" sz="2400" dirty="0">
                <a:latin typeface="Palatino Linotype" panose="02040502050505030304" pitchFamily="18" charset="0"/>
              </a:rPr>
              <a:t>La sua </a:t>
            </a:r>
            <a:r>
              <a:rPr lang="it-IT" sz="2400" b="1" dirty="0">
                <a:latin typeface="Palatino Linotype" panose="02040502050505030304" pitchFamily="18" charset="0"/>
              </a:rPr>
              <a:t>nozione </a:t>
            </a:r>
            <a:r>
              <a:rPr lang="it-IT" sz="2400" dirty="0">
                <a:latin typeface="Palatino Linotype" panose="02040502050505030304" pitchFamily="18" charset="0"/>
              </a:rPr>
              <a:t>passa attraverso la sua </a:t>
            </a:r>
            <a:r>
              <a:rPr lang="it-IT" sz="2400" b="1" u="sng" dirty="0">
                <a:latin typeface="Palatino Linotype" panose="02040502050505030304" pitchFamily="18" charset="0"/>
              </a:rPr>
              <a:t>differenziazione</a:t>
            </a:r>
            <a:r>
              <a:rPr lang="it-IT" sz="2400" b="1" dirty="0">
                <a:latin typeface="Palatino Linotype" panose="02040502050505030304" pitchFamily="18" charset="0"/>
              </a:rPr>
              <a:t>:</a:t>
            </a:r>
            <a:endParaRPr lang="it-IT" sz="2400" dirty="0">
              <a:latin typeface="Palatino Linotype" panose="02040502050505030304" pitchFamily="18" charset="0"/>
            </a:endParaRPr>
          </a:p>
          <a:p>
            <a:endParaRPr lang="it-IT" sz="2400" b="1" dirty="0">
              <a:latin typeface="Palatino Linotype" panose="02040502050505030304" pitchFamily="18" charset="0"/>
            </a:endParaRPr>
          </a:p>
          <a:p>
            <a:r>
              <a:rPr lang="it-IT" sz="2400" b="1" dirty="0">
                <a:latin typeface="Palatino Linotype" panose="02040502050505030304" pitchFamily="18" charset="0"/>
              </a:rPr>
              <a:t>dall’interesse legittimo </a:t>
            </a:r>
          </a:p>
          <a:p>
            <a:endParaRPr lang="it-IT" sz="2400" b="1" dirty="0">
              <a:latin typeface="Palatino Linotype" panose="02040502050505030304" pitchFamily="18" charset="0"/>
            </a:endParaRPr>
          </a:p>
          <a:p>
            <a:r>
              <a:rPr lang="it-IT" sz="2400" b="1" dirty="0">
                <a:latin typeface="Palatino Linotype" panose="02040502050505030304" pitchFamily="18" charset="0"/>
              </a:rPr>
              <a:t>dalla legittimazione a ricorrere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243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DDCAC-E809-6C1D-D5B5-4ED4803D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Interesse sostanziale vs. interesse processuale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65BA09-8C01-8FAA-54BA-03CA80F34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120188" cy="4622800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400" dirty="0">
                <a:latin typeface="Palatino Linotype" panose="02040502050505030304" pitchFamily="18" charset="0"/>
              </a:rPr>
              <a:t>L’interesse legittimo è una </a:t>
            </a:r>
            <a:r>
              <a:rPr lang="it-IT" sz="2400" b="1" dirty="0">
                <a:latin typeface="Palatino Linotype" panose="02040502050505030304" pitchFamily="18" charset="0"/>
              </a:rPr>
              <a:t>situazione giuridica di diritto sostanziale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</a:p>
          <a:p>
            <a:pPr marL="0" indent="0">
              <a:buNone/>
            </a:pPr>
            <a:r>
              <a:rPr lang="it-IT" sz="2400" dirty="0">
                <a:latin typeface="Palatino Linotype" panose="02040502050505030304" pitchFamily="18" charset="0"/>
              </a:rPr>
              <a:t> 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L’interesse a ricorrere è </a:t>
            </a:r>
            <a:r>
              <a:rPr lang="it-IT" sz="2400" b="1" dirty="0">
                <a:latin typeface="Palatino Linotype" panose="02040502050505030304" pitchFamily="18" charset="0"/>
              </a:rPr>
              <a:t>l’interesse processuale</a:t>
            </a:r>
            <a:r>
              <a:rPr lang="it-IT" sz="2400" dirty="0">
                <a:latin typeface="Palatino Linotype" panose="02040502050505030304" pitchFamily="18" charset="0"/>
              </a:rPr>
              <a:t> al conseguimento di un </a:t>
            </a:r>
            <a:r>
              <a:rPr lang="it-IT" sz="2400" b="1" dirty="0">
                <a:latin typeface="Palatino Linotype" panose="02040502050505030304" pitchFamily="18" charset="0"/>
              </a:rPr>
              <a:t>vantaggio materiale o morale</a:t>
            </a:r>
            <a:r>
              <a:rPr lang="it-IT" sz="2400" dirty="0">
                <a:latin typeface="Palatino Linotype" panose="02040502050505030304" pitchFamily="18" charset="0"/>
              </a:rPr>
              <a:t> nell’ipotesi in cui l’azione risulti fondata 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ed è collegato alla </a:t>
            </a:r>
            <a:r>
              <a:rPr lang="it-IT" sz="2400" b="1" dirty="0">
                <a:latin typeface="Palatino Linotype" panose="02040502050505030304" pitchFamily="18" charset="0"/>
              </a:rPr>
              <a:t>affermazione di una lesione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r>
              <a:rPr lang="it-IT" sz="2400" b="1" dirty="0">
                <a:latin typeface="Palatino Linotype" panose="02040502050505030304" pitchFamily="18" charset="0"/>
              </a:rPr>
              <a:t>concreta ed attuale </a:t>
            </a:r>
            <a:r>
              <a:rPr lang="it-IT" sz="2400" dirty="0">
                <a:latin typeface="Palatino Linotype" panose="02040502050505030304" pitchFamily="18" charset="0"/>
              </a:rPr>
              <a:t>della sfera giuridica del ricorrente </a:t>
            </a:r>
            <a:r>
              <a:rPr lang="it-IT" sz="2000" dirty="0">
                <a:latin typeface="Palatino Linotype" panose="02040502050505030304" pitchFamily="18" charset="0"/>
              </a:rPr>
              <a:t>(A.M. Sandulli, Villata, </a:t>
            </a:r>
            <a:r>
              <a:rPr lang="it-IT" sz="2000" dirty="0" err="1">
                <a:latin typeface="Palatino Linotype" panose="02040502050505030304" pitchFamily="18" charset="0"/>
              </a:rPr>
              <a:t>Ad.pl</a:t>
            </a:r>
            <a:r>
              <a:rPr lang="it-IT" sz="2000" dirty="0">
                <a:latin typeface="Palatino Linotype" panose="02040502050505030304" pitchFamily="18" charset="0"/>
              </a:rPr>
              <a:t>. n. 9 del 1957; n. 4 del 2018, CS, III, 20 febbraio 2025, n. 1419)</a:t>
            </a:r>
            <a:endParaRPr lang="it-IT" dirty="0"/>
          </a:p>
          <a:p>
            <a:endParaRPr lang="it-IT" sz="2000" dirty="0">
              <a:latin typeface="Palatino Linotype" panose="02040502050505030304" pitchFamily="18" charset="0"/>
            </a:endParaRPr>
          </a:p>
          <a:p>
            <a:pPr marL="0" indent="0">
              <a:buNone/>
            </a:pPr>
            <a:endParaRPr lang="it-IT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49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37312E-7633-0D50-65EB-98E655E10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040275" cy="2804890"/>
          </a:xfrm>
        </p:spPr>
        <p:txBody>
          <a:bodyPr>
            <a:normAutofit fontScale="90000"/>
          </a:bodyPr>
          <a:lstStyle/>
          <a:p>
            <a:pPr algn="ctr"/>
            <a:br>
              <a:rPr lang="it-IT" b="1" dirty="0"/>
            </a:br>
            <a:r>
              <a:rPr lang="it-IT" b="1" dirty="0">
                <a:latin typeface="Palatino Linotype" panose="02040502050505030304" pitchFamily="18" charset="0"/>
              </a:rPr>
              <a:t>L’autonomia </a:t>
            </a:r>
            <a:r>
              <a:rPr lang="it-IT" dirty="0">
                <a:latin typeface="Palatino Linotype" panose="02040502050505030304" pitchFamily="18" charset="0"/>
              </a:rPr>
              <a:t>dell’</a:t>
            </a:r>
            <a:r>
              <a:rPr lang="it-IT" b="1" dirty="0">
                <a:latin typeface="Palatino Linotype" panose="02040502050505030304" pitchFamily="18" charset="0"/>
              </a:rPr>
              <a:t>interesse a ricorrere</a:t>
            </a:r>
            <a:r>
              <a:rPr lang="it-IT" dirty="0">
                <a:latin typeface="Palatino Linotype" panose="02040502050505030304" pitchFamily="18" charset="0"/>
              </a:rPr>
              <a:t> dall’interesse legittimo:</a:t>
            </a:r>
            <a:br>
              <a:rPr lang="it-IT" dirty="0">
                <a:latin typeface="Palatino Linotype" panose="02040502050505030304" pitchFamily="18" charset="0"/>
              </a:rPr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07C8E7-5B77-908C-1605-EB362B516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sz="2400" dirty="0">
                <a:latin typeface="Palatino Linotype" panose="02040502050505030304" pitchFamily="18" charset="0"/>
              </a:rPr>
              <a:t>Il rischio di </a:t>
            </a:r>
            <a:r>
              <a:rPr lang="it-IT" sz="2400" b="1" dirty="0">
                <a:latin typeface="Palatino Linotype" panose="02040502050505030304" pitchFamily="18" charset="0"/>
              </a:rPr>
              <a:t>assimilare</a:t>
            </a:r>
            <a:r>
              <a:rPr lang="it-IT" sz="2400" dirty="0">
                <a:latin typeface="Palatino Linotype" panose="02040502050505030304" pitchFamily="18" charset="0"/>
              </a:rPr>
              <a:t> interesse legittimo e interesse a ricorrere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Il rischio di </a:t>
            </a:r>
            <a:r>
              <a:rPr lang="it-IT" sz="2400" b="1" dirty="0">
                <a:latin typeface="Palatino Linotype" panose="02040502050505030304" pitchFamily="18" charset="0"/>
              </a:rPr>
              <a:t>assorbire</a:t>
            </a:r>
            <a:r>
              <a:rPr lang="it-IT" sz="2400" dirty="0">
                <a:latin typeface="Palatino Linotype" panose="02040502050505030304" pitchFamily="18" charset="0"/>
              </a:rPr>
              <a:t> l’interesse a ricorrere nell’interesse legittimo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487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D0031C-2337-CB21-7E8D-153A609F2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Legittimazione a ricorrere vs. interesse a ricorrere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2C555C-D5BB-EF66-BF68-6B9198200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700" y="1905000"/>
            <a:ext cx="9713912" cy="4006222"/>
          </a:xfrm>
        </p:spPr>
        <p:txBody>
          <a:bodyPr>
            <a:normAutofit/>
          </a:bodyPr>
          <a:lstStyle/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La legittimazione serve a individuare il soggetto abilitato a mettere in moto il meccanismo processuale 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e richiede che il ricorrente si </a:t>
            </a:r>
            <a:r>
              <a:rPr lang="it-IT" sz="2400" b="1" dirty="0">
                <a:latin typeface="Palatino Linotype" panose="02040502050505030304" pitchFamily="18" charset="0"/>
              </a:rPr>
              <a:t>affermi portatore di un interesse sostanziale protetto dall’ordinamento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è un </a:t>
            </a:r>
            <a:r>
              <a:rPr lang="it-IT" sz="2400" b="1" dirty="0" err="1">
                <a:latin typeface="Palatino Linotype" panose="02040502050505030304" pitchFamily="18" charset="0"/>
              </a:rPr>
              <a:t>prius</a:t>
            </a:r>
            <a:r>
              <a:rPr lang="it-IT" sz="2400" dirty="0">
                <a:latin typeface="Palatino Linotype" panose="02040502050505030304" pitchFamily="18" charset="0"/>
              </a:rPr>
              <a:t> rispetto all’interesse a ricorrere</a:t>
            </a:r>
          </a:p>
        </p:txBody>
      </p:sp>
    </p:spTree>
    <p:extLst>
      <p:ext uri="{BB962C8B-B14F-4D97-AF65-F5344CB8AC3E}">
        <p14:creationId xmlns:p14="http://schemas.microsoft.com/office/powerpoint/2010/main" val="299391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4A31B-1BC8-3E81-4172-56845DAE9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Palatino Linotype" panose="02040502050505030304" pitchFamily="18" charset="0"/>
              </a:rPr>
              <a:t>L’autonomia dell’interesse a ricorrere</a:t>
            </a:r>
            <a:r>
              <a:rPr lang="it-IT" dirty="0">
                <a:latin typeface="Palatino Linotype" panose="02040502050505030304" pitchFamily="18" charset="0"/>
              </a:rPr>
              <a:t> dalla legittimazione a ricorrere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155A0B-239E-0445-4EC4-103C8304B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sz="2400" dirty="0">
                <a:latin typeface="Palatino Linotype" panose="02040502050505030304" pitchFamily="18" charset="0"/>
              </a:rPr>
              <a:t>Il rischio di </a:t>
            </a:r>
            <a:r>
              <a:rPr lang="it-IT" sz="2400" b="1" dirty="0">
                <a:latin typeface="Palatino Linotype" panose="02040502050505030304" pitchFamily="18" charset="0"/>
              </a:rPr>
              <a:t>assorbire la legittimazione nell’interesse a ricorrere </a:t>
            </a:r>
            <a:r>
              <a:rPr lang="it-IT" sz="2400" dirty="0">
                <a:latin typeface="Palatino Linotype" panose="02040502050505030304" pitchFamily="18" charset="0"/>
              </a:rPr>
              <a:t>(</a:t>
            </a:r>
            <a:r>
              <a:rPr lang="it-IT" sz="2400" dirty="0" err="1">
                <a:latin typeface="Palatino Linotype" panose="02040502050505030304" pitchFamily="18" charset="0"/>
              </a:rPr>
              <a:t>Ad.Pl</a:t>
            </a:r>
            <a:r>
              <a:rPr lang="it-IT" sz="2400" dirty="0">
                <a:latin typeface="Palatino Linotype" panose="02040502050505030304" pitchFamily="18" charset="0"/>
              </a:rPr>
              <a:t>. n. 4 del 2011)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Il rischio di </a:t>
            </a:r>
            <a:r>
              <a:rPr lang="it-IT" sz="2400" b="1" dirty="0">
                <a:latin typeface="Palatino Linotype" panose="02040502050505030304" pitchFamily="18" charset="0"/>
              </a:rPr>
              <a:t>assorbire l’interesse a ricorrere nella legittimazione </a:t>
            </a:r>
            <a:r>
              <a:rPr lang="it-IT" sz="2400" dirty="0">
                <a:latin typeface="Palatino Linotype" panose="02040502050505030304" pitchFamily="18" charset="0"/>
              </a:rPr>
              <a:t>(</a:t>
            </a:r>
            <a:r>
              <a:rPr lang="it-IT" sz="2400" dirty="0" err="1">
                <a:latin typeface="Palatino Linotype" panose="02040502050505030304" pitchFamily="18" charset="0"/>
              </a:rPr>
              <a:t>Ad.Pl</a:t>
            </a:r>
            <a:r>
              <a:rPr lang="it-IT" sz="2400" dirty="0">
                <a:latin typeface="Palatino Linotype" panose="02040502050505030304" pitchFamily="18" charset="0"/>
              </a:rPr>
              <a:t>. n. 22 del 2021; CS, VI, 13 febbraio 2023, n. 1487; IV, 3 settembre 2024, n. 7371)</a:t>
            </a:r>
          </a:p>
        </p:txBody>
      </p:sp>
    </p:spTree>
    <p:extLst>
      <p:ext uri="{BB962C8B-B14F-4D97-AF65-F5344CB8AC3E}">
        <p14:creationId xmlns:p14="http://schemas.microsoft.com/office/powerpoint/2010/main" val="336803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EF1B84-DAA5-9790-BE47-2C59DC4E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Caratteri dell’interesse a ricorrere: </a:t>
            </a:r>
            <a:r>
              <a:rPr lang="it-IT" b="1" dirty="0">
                <a:latin typeface="Palatino Linotype" panose="02040502050505030304" pitchFamily="18" charset="0"/>
              </a:rPr>
              <a:t>lesione</a:t>
            </a:r>
            <a:r>
              <a:rPr lang="it-IT" dirty="0">
                <a:latin typeface="Palatino Linotype" panose="02040502050505030304" pitchFamily="18" charset="0"/>
              </a:rPr>
              <a:t> e </a:t>
            </a:r>
            <a:r>
              <a:rPr lang="it-IT" b="1" dirty="0">
                <a:latin typeface="Palatino Linotype" panose="02040502050505030304" pitchFamily="18" charset="0"/>
              </a:rPr>
              <a:t>vantaggio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529959-A70F-C8B6-40BC-25D4E35DA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>
                <a:latin typeface="Palatino Linotype" panose="02040502050505030304" pitchFamily="18" charset="0"/>
              </a:rPr>
              <a:t>Viene prospettata dal ricorrente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una </a:t>
            </a:r>
            <a:r>
              <a:rPr lang="it-IT" sz="2400" b="1" u="sng" dirty="0">
                <a:latin typeface="Palatino Linotype" panose="02040502050505030304" pitchFamily="18" charset="0"/>
              </a:rPr>
              <a:t>lesione</a:t>
            </a:r>
            <a:r>
              <a:rPr lang="it-IT" sz="2400" b="1" dirty="0">
                <a:latin typeface="Palatino Linotype" panose="02040502050505030304" pitchFamily="18" charset="0"/>
              </a:rPr>
              <a:t> concreta </a:t>
            </a:r>
            <a:r>
              <a:rPr lang="it-IT" sz="2400" dirty="0">
                <a:latin typeface="Palatino Linotype" panose="02040502050505030304" pitchFamily="18" charset="0"/>
              </a:rPr>
              <a:t>che il provvedimento impugnato arreca alla propria </a:t>
            </a:r>
            <a:r>
              <a:rPr lang="it-IT" sz="2400" b="1" dirty="0">
                <a:latin typeface="Palatino Linotype" panose="02040502050505030304" pitchFamily="18" charset="0"/>
              </a:rPr>
              <a:t>sfera patrimoniale o semplicemente morale</a:t>
            </a:r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e un </a:t>
            </a:r>
            <a:r>
              <a:rPr lang="it-IT" sz="2400" b="1" u="sng" dirty="0">
                <a:latin typeface="Palatino Linotype" panose="02040502050505030304" pitchFamily="18" charset="0"/>
              </a:rPr>
              <a:t>vantaggio</a:t>
            </a:r>
            <a:r>
              <a:rPr lang="it-IT" sz="2400" b="1" dirty="0">
                <a:latin typeface="Palatino Linotype" panose="02040502050505030304" pitchFamily="18" charset="0"/>
              </a:rPr>
              <a:t> patrimoniale o morale </a:t>
            </a:r>
            <a:r>
              <a:rPr lang="it-IT" sz="2400" dirty="0">
                <a:latin typeface="Palatino Linotype" panose="02040502050505030304" pitchFamily="18" charset="0"/>
              </a:rPr>
              <a:t>conseguibile dall’eventuale accoglimento del ricorso (il provvedimento richiesto deve essere ADEGUATO E IDONEO a rimuovere la lesione)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7438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860C3-0E05-5AAF-C1F2-86197D379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Vantaggio morale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08E664-C721-181D-3FAF-061B9A7A9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778" y="1738489"/>
            <a:ext cx="9246834" cy="4172733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>
                <a:latin typeface="Palatino Linotype" panose="02040502050505030304" pitchFamily="18" charset="0"/>
              </a:rPr>
              <a:t>Si risolve nella </a:t>
            </a:r>
            <a:r>
              <a:rPr lang="it-IT" sz="2400" b="1" dirty="0">
                <a:latin typeface="Palatino Linotype" panose="02040502050505030304" pitchFamily="18" charset="0"/>
              </a:rPr>
              <a:t>tutela del prestigio, reputazione, immagine o, più in generale, della sfera personale del ricorrente (</a:t>
            </a:r>
            <a:r>
              <a:rPr lang="it-IT" sz="2400" dirty="0">
                <a:latin typeface="Palatino Linotype" panose="02040502050505030304" pitchFamily="18" charset="0"/>
              </a:rPr>
              <a:t>CS, VI, 23 settembre 2025, n. 7480; CS, VI, 30 luglio 2018, n. 4673; Tar Campania, I, 28 febbraio 2025, n. 1656)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Nel caso di atti che nelle more del giudizio esauriscono la loro efficacia talvolta si riconosce «</a:t>
            </a:r>
            <a:r>
              <a:rPr lang="it-IT" sz="2400" b="1" dirty="0">
                <a:latin typeface="Palatino Linotype" panose="02040502050505030304" pitchFamily="18" charset="0"/>
              </a:rPr>
              <a:t>l’interesse morale a sentir dichiarare la non legittimità dell’operato della </a:t>
            </a:r>
            <a:r>
              <a:rPr lang="it-IT" sz="2400" b="1" dirty="0" err="1">
                <a:latin typeface="Palatino Linotype" panose="02040502050505030304" pitchFamily="18" charset="0"/>
              </a:rPr>
              <a:t>pa</a:t>
            </a:r>
            <a:r>
              <a:rPr lang="it-IT" sz="2400" dirty="0">
                <a:latin typeface="Palatino Linotype" panose="02040502050505030304" pitchFamily="18" charset="0"/>
              </a:rPr>
              <a:t>» (CS, VI, 4 maggio 2020, n. 2809; CS, VI, 9 ottobre 2018, n. 57839; contra CS, III, 20 febbraio 2025, n. 1419)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Interesse morale o interesse </a:t>
            </a:r>
            <a:r>
              <a:rPr lang="it-IT" sz="2400" b="1" dirty="0">
                <a:latin typeface="Palatino Linotype" panose="02040502050505030304" pitchFamily="18" charset="0"/>
              </a:rPr>
              <a:t>al ripristino di una pretesa legalità violata? Quale lesione e quale utilità? Art. 34, comma 2, </a:t>
            </a:r>
            <a:r>
              <a:rPr lang="it-IT" sz="2400" b="1" dirty="0" err="1">
                <a:latin typeface="Palatino Linotype" panose="02040502050505030304" pitchFamily="18" charset="0"/>
              </a:rPr>
              <a:t>c.p.a</a:t>
            </a:r>
            <a:r>
              <a:rPr lang="it-IT" sz="2400" b="1" dirty="0">
                <a:latin typeface="Palatino Linotype" panose="02040502050505030304" pitchFamily="18" charset="0"/>
              </a:rPr>
              <a:t>.?</a:t>
            </a:r>
            <a:endParaRPr lang="it-IT" sz="2400" dirty="0">
              <a:latin typeface="Palatino Linotype" panose="02040502050505030304" pitchFamily="18" charset="0"/>
            </a:endParaRP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065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B377B-4DB9-2B1F-240B-5136449FE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Palatino Linotype" panose="02040502050505030304" pitchFamily="18" charset="0"/>
              </a:rPr>
              <a:t>Vantaggio strumentale-Interesse strumentale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EDF73-5B51-60E4-3346-245BF9D1D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179" y="1905001"/>
            <a:ext cx="9979378" cy="4529666"/>
          </a:xfrm>
        </p:spPr>
        <p:txBody>
          <a:bodyPr>
            <a:normAutofit fontScale="92500"/>
          </a:bodyPr>
          <a:lstStyle/>
          <a:p>
            <a:endParaRPr lang="it-IT" dirty="0"/>
          </a:p>
          <a:p>
            <a:r>
              <a:rPr lang="it-IT" sz="2400" dirty="0">
                <a:latin typeface="Palatino Linotype" panose="02040502050505030304" pitchFamily="18" charset="0"/>
              </a:rPr>
              <a:t>l’interesse a proporre un’azione che, anche se accolta, </a:t>
            </a:r>
            <a:r>
              <a:rPr lang="it-IT" sz="2400" b="1" dirty="0">
                <a:latin typeface="Palatino Linotype" panose="02040502050505030304" pitchFamily="18" charset="0"/>
              </a:rPr>
              <a:t>non</a:t>
            </a:r>
            <a:r>
              <a:rPr lang="it-IT" sz="2400" dirty="0">
                <a:latin typeface="Palatino Linotype" panose="02040502050505030304" pitchFamily="18" charset="0"/>
              </a:rPr>
              <a:t> arreca alcun </a:t>
            </a:r>
            <a:r>
              <a:rPr lang="it-IT" sz="2400" b="1" dirty="0">
                <a:latin typeface="Palatino Linotype" panose="02040502050505030304" pitchFamily="18" charset="0"/>
              </a:rPr>
              <a:t>vantaggio diretto </a:t>
            </a:r>
            <a:r>
              <a:rPr lang="it-IT" sz="2400" dirty="0">
                <a:latin typeface="Palatino Linotype" panose="02040502050505030304" pitchFamily="18" charset="0"/>
              </a:rPr>
              <a:t>al ricorrente</a:t>
            </a:r>
          </a:p>
          <a:p>
            <a:endParaRPr lang="it-IT" sz="2400" dirty="0">
              <a:latin typeface="Palatino Linotype" panose="02040502050505030304" pitchFamily="18" charset="0"/>
            </a:endParaRPr>
          </a:p>
          <a:p>
            <a:r>
              <a:rPr lang="it-IT" sz="2400" dirty="0">
                <a:latin typeface="Palatino Linotype" panose="02040502050505030304" pitchFamily="18" charset="0"/>
              </a:rPr>
              <a:t>l’utilità strumentale fondante l’</a:t>
            </a:r>
            <a:r>
              <a:rPr lang="it-IT" sz="2400" dirty="0" err="1">
                <a:latin typeface="Palatino Linotype" panose="02040502050505030304" pitchFamily="18" charset="0"/>
              </a:rPr>
              <a:t>i.r.</a:t>
            </a:r>
            <a:r>
              <a:rPr lang="it-IT" sz="2400" dirty="0">
                <a:latin typeface="Palatino Linotype" panose="02040502050505030304" pitchFamily="18" charset="0"/>
              </a:rPr>
              <a:t> consiste in una “</a:t>
            </a:r>
            <a:r>
              <a:rPr lang="it-IT" sz="2400" b="1" dirty="0">
                <a:latin typeface="Palatino Linotype" panose="02040502050505030304" pitchFamily="18" charset="0"/>
              </a:rPr>
              <a:t>utilità pratica concreta</a:t>
            </a:r>
            <a:r>
              <a:rPr lang="it-IT" sz="2400" dirty="0">
                <a:latin typeface="Palatino Linotype" panose="02040502050505030304" pitchFamily="18" charset="0"/>
              </a:rPr>
              <a:t>” 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ossia nella semplice </a:t>
            </a:r>
            <a:r>
              <a:rPr lang="it-IT" sz="2400" b="1" dirty="0">
                <a:latin typeface="Palatino Linotype" panose="02040502050505030304" pitchFamily="18" charset="0"/>
              </a:rPr>
              <a:t>rimessa in discussione</a:t>
            </a:r>
            <a:r>
              <a:rPr lang="it-IT" sz="2400" dirty="0">
                <a:latin typeface="Palatino Linotype" panose="02040502050505030304" pitchFamily="18" charset="0"/>
              </a:rPr>
              <a:t> del </a:t>
            </a:r>
            <a:r>
              <a:rPr lang="it-IT" sz="2400" b="1" dirty="0">
                <a:latin typeface="Palatino Linotype" panose="02040502050505030304" pitchFamily="18" charset="0"/>
              </a:rPr>
              <a:t>rapporto amministrativo controverso, </a:t>
            </a:r>
            <a:r>
              <a:rPr lang="it-IT" sz="2400" dirty="0">
                <a:latin typeface="Palatino Linotype" panose="02040502050505030304" pitchFamily="18" charset="0"/>
              </a:rPr>
              <a:t>per effetto dell’annullamento dell’atto impugnato,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suscettibile solo </a:t>
            </a:r>
            <a:r>
              <a:rPr lang="it-IT" sz="2400" b="1" dirty="0">
                <a:latin typeface="Palatino Linotype" panose="02040502050505030304" pitchFamily="18" charset="0"/>
              </a:rPr>
              <a:t>in via eventuale </a:t>
            </a:r>
            <a:r>
              <a:rPr lang="it-IT" sz="2400" dirty="0">
                <a:latin typeface="Palatino Linotype" panose="02040502050505030304" pitchFamily="18" charset="0"/>
              </a:rPr>
              <a:t>di concludersi con un nuovo </a:t>
            </a:r>
            <a:r>
              <a:rPr lang="it-IT" sz="2400" b="1" dirty="0">
                <a:latin typeface="Palatino Linotype" panose="02040502050505030304" pitchFamily="18" charset="0"/>
              </a:rPr>
              <a:t>provvedimento effettivamente favorevole</a:t>
            </a:r>
            <a:r>
              <a:rPr lang="it-IT" sz="2400" dirty="0">
                <a:latin typeface="Palatino Linotype" panose="02040502050505030304" pitchFamily="18" charset="0"/>
              </a:rPr>
              <a:t> nella sostanza al ricorrente (CS, IV, 7 dicembre 1976 n.1221; </a:t>
            </a:r>
            <a:r>
              <a:rPr lang="it-IT" sz="2400" dirty="0" err="1">
                <a:latin typeface="Palatino Linotype" panose="02040502050505030304" pitchFamily="18" charset="0"/>
              </a:rPr>
              <a:t>Ad.Pl</a:t>
            </a:r>
            <a:r>
              <a:rPr lang="it-IT" sz="2400" dirty="0">
                <a:latin typeface="Palatino Linotype" panose="02040502050505030304" pitchFamily="18" charset="0"/>
              </a:rPr>
              <a:t>. n. 11 del 2008; n. 8 del 2019)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271354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1422</TotalTime>
  <Words>822</Words>
  <Application>Microsoft Macintosh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Palatino Linotype</vt:lpstr>
      <vt:lpstr>PalatinoLinotype</vt:lpstr>
      <vt:lpstr>Wingdings 3</vt:lpstr>
      <vt:lpstr>Filo</vt:lpstr>
      <vt:lpstr>  Legittimazione a ricorrere ed interesse a impugnare nel processo amministrativo      Legittimazione a ricorrere ed interesse a impugnare nel processo amministrativo  Corso di formazione organizzato dall’Ufficio studi e formazione della Giustizia amministrativa in collaborazione con l’Università Ca’ Foscari di Venezia     L’interesse a ricorrere nel processo amministrativo: nozione e caratteri. In particolare: l’interesse strumentale  Margherita Ramajoli  </vt:lpstr>
      <vt:lpstr>Nozione di INTERESSE A RICORRERE</vt:lpstr>
      <vt:lpstr>Interesse sostanziale vs. interesse processuale</vt:lpstr>
      <vt:lpstr> L’autonomia dell’interesse a ricorrere dall’interesse legittimo:   </vt:lpstr>
      <vt:lpstr>Legittimazione a ricorrere vs. interesse a ricorrere</vt:lpstr>
      <vt:lpstr>L’autonomia dell’interesse a ricorrere dalla legittimazione a ricorrere</vt:lpstr>
      <vt:lpstr>Caratteri dell’interesse a ricorrere: lesione e vantaggio</vt:lpstr>
      <vt:lpstr>Vantaggio morale</vt:lpstr>
      <vt:lpstr>Vantaggio strumentale-Interesse strumentale</vt:lpstr>
      <vt:lpstr>Interesse strumentale</vt:lpstr>
      <vt:lpstr>Legittimazioni straordinarie e interesse strumentale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Margherita Maria Ramajoli</dc:creator>
  <cp:lastModifiedBy>Margherita Maria Ramajoli</cp:lastModifiedBy>
  <cp:revision>21</cp:revision>
  <dcterms:created xsi:type="dcterms:W3CDTF">2025-03-05T11:44:28Z</dcterms:created>
  <dcterms:modified xsi:type="dcterms:W3CDTF">2025-11-16T16:18:15Z</dcterms:modified>
</cp:coreProperties>
</file>