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66" r:id="rId3"/>
    <p:sldId id="267" r:id="rId4"/>
    <p:sldId id="268" r:id="rId5"/>
    <p:sldId id="265" r:id="rId6"/>
    <p:sldId id="257" r:id="rId7"/>
    <p:sldId id="258" r:id="rId8"/>
    <p:sldId id="259" r:id="rId9"/>
    <p:sldId id="260" r:id="rId10"/>
    <p:sldId id="261" r:id="rId11"/>
    <p:sldId id="262" r:id="rId12"/>
    <p:sldId id="263" r:id="rId13"/>
  </p:sldIdLst>
  <p:sldSz cx="14630400" cy="8229600"/>
  <p:notesSz cx="8229600" cy="14630400"/>
  <p:embeddedFontLst>
    <p:embeddedFont>
      <p:font typeface="Calibri" panose="020F0502020204030204" pitchFamily="34" charset="0"/>
      <p:regular r:id="rId15"/>
      <p:bold r:id="rId16"/>
      <p:italic r:id="rId17"/>
      <p:boldItalic r:id="rId18"/>
    </p:embeddedFont>
    <p:embeddedFont>
      <p:font typeface="Bitter Medium" panose="020B0604020202020204" charset="0"/>
      <p:regular r:id="rId19"/>
    </p:embeddedFont>
    <p:embeddedFont>
      <p:font typeface="Open Sans" panose="020B0604020202020204" charset="0"/>
      <p:regular r:id="rId20"/>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6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86904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94474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21607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76572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1428109" y="1084540"/>
            <a:ext cx="12465772" cy="1972747"/>
          </a:xfrm>
          <a:prstGeom prst="rect">
            <a:avLst/>
          </a:prstGeom>
          <a:noFill/>
          <a:ln/>
        </p:spPr>
        <p:txBody>
          <a:bodyPr wrap="square" lIns="0" tIns="0" rIns="0" bIns="0" rtlCol="0" anchor="t"/>
          <a:lstStyle/>
          <a:p>
            <a:pPr marL="0" indent="0" algn="ctr">
              <a:lnSpc>
                <a:spcPts val="5150"/>
              </a:lnSpc>
              <a:buNone/>
            </a:pPr>
            <a:endParaRPr lang="en-US" sz="4100" b="1" dirty="0">
              <a:solidFill>
                <a:srgbClr val="FF0000"/>
              </a:solidFill>
            </a:endParaRPr>
          </a:p>
        </p:txBody>
      </p:sp>
      <p:sp>
        <p:nvSpPr>
          <p:cNvPr id="4" name="Text 1"/>
          <p:cNvSpPr/>
          <p:nvPr/>
        </p:nvSpPr>
        <p:spPr>
          <a:xfrm>
            <a:off x="6009084" y="4700897"/>
            <a:ext cx="7670959" cy="1010126"/>
          </a:xfrm>
          <a:prstGeom prst="rect">
            <a:avLst/>
          </a:prstGeom>
          <a:noFill/>
          <a:ln/>
        </p:spPr>
        <p:txBody>
          <a:bodyPr wrap="square" lIns="0" tIns="0" rIns="0" bIns="0" rtlCol="0" anchor="t"/>
          <a:lstStyle/>
          <a:p>
            <a:pPr marL="0" indent="0" algn="l">
              <a:lnSpc>
                <a:spcPts val="2650"/>
              </a:lnSpc>
              <a:buNone/>
            </a:pPr>
            <a:endParaRPr lang="en-US" sz="1650" dirty="0"/>
          </a:p>
        </p:txBody>
      </p:sp>
      <p:sp>
        <p:nvSpPr>
          <p:cNvPr id="5" name="Text 2"/>
          <p:cNvSpPr/>
          <p:nvPr/>
        </p:nvSpPr>
        <p:spPr>
          <a:xfrm>
            <a:off x="964859" y="1450428"/>
            <a:ext cx="12929022" cy="1239149"/>
          </a:xfrm>
          <a:prstGeom prst="rect">
            <a:avLst/>
          </a:prstGeom>
          <a:noFill/>
          <a:ln/>
        </p:spPr>
        <p:txBody>
          <a:bodyPr wrap="square" lIns="0" tIns="0" rIns="0" bIns="0" rtlCol="0" anchor="t"/>
          <a:lstStyle/>
          <a:p>
            <a:pPr marL="0" indent="0" algn="l">
              <a:lnSpc>
                <a:spcPts val="2650"/>
              </a:lnSpc>
              <a:buNone/>
            </a:pPr>
            <a:endParaRPr lang="en-US" sz="1650" kern="0" spc="-33" dirty="0" smtClean="0">
              <a:solidFill>
                <a:srgbClr val="2B2E3C"/>
              </a:solidFill>
              <a:latin typeface="Open Sans" pitchFamily="34" charset="0"/>
              <a:ea typeface="Open Sans" pitchFamily="34" charset="-122"/>
              <a:cs typeface="Open Sans" pitchFamily="34" charset="-120"/>
            </a:endParaRPr>
          </a:p>
          <a:p>
            <a:pPr marL="0" indent="0" algn="ctr">
              <a:lnSpc>
                <a:spcPts val="2650"/>
              </a:lnSpc>
              <a:buNone/>
            </a:pPr>
            <a:r>
              <a:rPr lang="en-US" sz="2400" b="1" kern="0" spc="-33" dirty="0" smtClean="0">
                <a:solidFill>
                  <a:srgbClr val="0070C0"/>
                </a:solidFill>
                <a:latin typeface="Open Sans" pitchFamily="34" charset="0"/>
                <a:ea typeface="Open Sans" pitchFamily="34" charset="-122"/>
                <a:cs typeface="Open Sans" pitchFamily="34" charset="-120"/>
              </a:rPr>
              <a:t>IL NUOVO ACCERTAMENTO DI CONFORMITA’ DI CUI ALL’ART. 36-BIS D.P.R. 380/2001, VARIAZIONI ESSENZIALI E TOLLERANZE COSTRUTTIVE</a:t>
            </a:r>
            <a:endParaRPr lang="en-US" sz="2400" b="1" dirty="0">
              <a:solidFill>
                <a:srgbClr val="0070C0"/>
              </a:solidFill>
            </a:endParaRPr>
          </a:p>
        </p:txBody>
      </p:sp>
      <p:sp>
        <p:nvSpPr>
          <p:cNvPr id="6" name="Text 3"/>
          <p:cNvSpPr/>
          <p:nvPr/>
        </p:nvSpPr>
        <p:spPr>
          <a:xfrm>
            <a:off x="964859" y="2795752"/>
            <a:ext cx="12929021" cy="4213814"/>
          </a:xfrm>
          <a:prstGeom prst="rect">
            <a:avLst/>
          </a:prstGeom>
          <a:noFill/>
          <a:ln/>
        </p:spPr>
        <p:txBody>
          <a:bodyPr wrap="square" lIns="0" tIns="0" rIns="0" bIns="0" rtlCol="0" anchor="t"/>
          <a:lstStyle/>
          <a:p>
            <a:pPr marL="0" indent="0" algn="ctr">
              <a:lnSpc>
                <a:spcPts val="2650"/>
              </a:lnSpc>
              <a:buNone/>
            </a:pPr>
            <a:r>
              <a:rPr lang="en-US" sz="2400" b="1" kern="0" spc="-33" dirty="0" smtClean="0">
                <a:solidFill>
                  <a:srgbClr val="2B2E3C"/>
                </a:solidFill>
                <a:latin typeface="Open Sans" pitchFamily="34" charset="0"/>
                <a:ea typeface="Open Sans" pitchFamily="34" charset="-122"/>
                <a:cs typeface="Open Sans" pitchFamily="34" charset="-120"/>
              </a:rPr>
              <a:t>ART. </a:t>
            </a:r>
            <a:r>
              <a:rPr lang="en-US" sz="2400" b="1" kern="0" spc="-33" dirty="0" smtClean="0">
                <a:solidFill>
                  <a:srgbClr val="2B2E3C"/>
                </a:solidFill>
                <a:latin typeface="Open Sans" pitchFamily="34" charset="0"/>
                <a:ea typeface="Open Sans" pitchFamily="34" charset="-122"/>
                <a:cs typeface="Open Sans" pitchFamily="34" charset="-120"/>
              </a:rPr>
              <a:t>32: DETERMINAZIONE DELLE VARIAZIONI ESSENZIALI</a:t>
            </a:r>
            <a:endParaRPr lang="en-US" sz="2400" b="1" kern="0" spc="-33" dirty="0">
              <a:solidFill>
                <a:srgbClr val="2B2E3C"/>
              </a:solidFill>
              <a:latin typeface="Open Sans" pitchFamily="34" charset="0"/>
              <a:ea typeface="Open Sans" pitchFamily="34" charset="-122"/>
              <a:cs typeface="Open Sans" pitchFamily="34" charset="-120"/>
            </a:endParaRPr>
          </a:p>
          <a:p>
            <a:pPr marL="0" indent="0" algn="ctr">
              <a:lnSpc>
                <a:spcPts val="2650"/>
              </a:lnSpc>
              <a:buNone/>
            </a:pPr>
            <a:endParaRPr lang="en-US" sz="2400" b="1" kern="0" spc="-33" dirty="0" smtClean="0">
              <a:solidFill>
                <a:srgbClr val="2B2E3C"/>
              </a:solidFill>
              <a:latin typeface="Open Sans" pitchFamily="34" charset="0"/>
              <a:ea typeface="Open Sans" pitchFamily="34" charset="-122"/>
              <a:cs typeface="Open Sans" pitchFamily="34" charset="-120"/>
            </a:endParaRPr>
          </a:p>
          <a:p>
            <a:r>
              <a:rPr lang="it-IT" dirty="0" smtClean="0"/>
              <a:t>a</a:t>
            </a:r>
            <a:r>
              <a:rPr lang="it-IT" sz="2000" dirty="0"/>
              <a:t>) mutamento della destinazione d'uso che implichi variazione degli </a:t>
            </a:r>
            <a:r>
              <a:rPr lang="it-IT" sz="2000" dirty="0" err="1"/>
              <a:t>standards</a:t>
            </a:r>
            <a:r>
              <a:rPr lang="it-IT" sz="2000" dirty="0"/>
              <a:t> previsti dal decreto ministeriale 2 aprile 1968, pubblicato </a:t>
            </a:r>
            <a:r>
              <a:rPr lang="it-IT" sz="2000" dirty="0" smtClean="0"/>
              <a:t>nella </a:t>
            </a:r>
            <a:r>
              <a:rPr lang="it-IT" sz="2000" dirty="0"/>
              <a:t>Gazzetta Ufficiale n. 97 del 16 aprile 1968</a:t>
            </a:r>
            <a:r>
              <a:rPr lang="it-IT" sz="2000" dirty="0" smtClean="0"/>
              <a:t>;</a:t>
            </a:r>
          </a:p>
          <a:p>
            <a:pPr marL="285750" indent="-285750">
              <a:buFontTx/>
              <a:buChar char="-"/>
            </a:pPr>
            <a:endParaRPr lang="it-IT" sz="2000" dirty="0"/>
          </a:p>
          <a:p>
            <a:r>
              <a:rPr lang="it-IT" sz="2000" dirty="0"/>
              <a:t>b) aumento consistente della cubatura o della superficie di solaio da valutare in relazione al progetto approvato</a:t>
            </a:r>
            <a:r>
              <a:rPr lang="it-IT" sz="2000" dirty="0" smtClean="0"/>
              <a:t>;</a:t>
            </a:r>
          </a:p>
          <a:p>
            <a:endParaRPr lang="it-IT" sz="2000" dirty="0"/>
          </a:p>
          <a:p>
            <a:r>
              <a:rPr lang="it-IT" sz="2000" dirty="0"/>
              <a:t>c) modifiche sostanziali di parametri urbanistico-edilizi del progetto approvato ovvero della localizzazione dell'edificio sull'area di pertinenza</a:t>
            </a:r>
            <a:r>
              <a:rPr lang="it-IT" sz="2000" dirty="0" smtClean="0"/>
              <a:t>;</a:t>
            </a:r>
          </a:p>
          <a:p>
            <a:endParaRPr lang="it-IT" sz="2000" dirty="0"/>
          </a:p>
          <a:p>
            <a:r>
              <a:rPr lang="it-IT" sz="2000" dirty="0"/>
              <a:t>d) mutamento delle caratteristiche dell'intervento edilizio assentito</a:t>
            </a:r>
            <a:r>
              <a:rPr lang="it-IT" sz="2000" dirty="0" smtClean="0"/>
              <a:t>;</a:t>
            </a:r>
          </a:p>
          <a:p>
            <a:endParaRPr lang="it-IT" sz="2000" dirty="0"/>
          </a:p>
          <a:p>
            <a:r>
              <a:rPr lang="it-IT" sz="2000" dirty="0"/>
              <a:t>e) violazione delle norme vigenti in materia di edilizia antisismica, quando non attenga a fatti procedurali</a:t>
            </a:r>
            <a:r>
              <a:rPr lang="it-IT" dirty="0"/>
              <a:t>.</a:t>
            </a:r>
          </a:p>
          <a:p>
            <a:pPr marL="0" indent="0" algn="l">
              <a:lnSpc>
                <a:spcPts val="2650"/>
              </a:lnSpc>
              <a:buNone/>
            </a:pPr>
            <a:endParaRPr lang="en-US" sz="1650" dirty="0"/>
          </a:p>
        </p:txBody>
      </p:sp>
      <p:sp>
        <p:nvSpPr>
          <p:cNvPr id="7" name="Shape 4"/>
          <p:cNvSpPr/>
          <p:nvPr/>
        </p:nvSpPr>
        <p:spPr>
          <a:xfrm>
            <a:off x="6222921" y="6792516"/>
            <a:ext cx="336709" cy="336709"/>
          </a:xfrm>
          <a:prstGeom prst="roundRect">
            <a:avLst>
              <a:gd name="adj" fmla="val 27154266"/>
            </a:avLst>
          </a:prstGeom>
          <a:solidFill>
            <a:srgbClr val="06EB8C"/>
          </a:solidFill>
          <a:ln w="7620">
            <a:solidFill>
              <a:srgbClr val="FFFFFF"/>
            </a:solidFill>
            <a:prstDash val="solid"/>
          </a:ln>
        </p:spPr>
      </p:sp>
      <p:sp>
        <p:nvSpPr>
          <p:cNvPr id="8" name="Text 5"/>
          <p:cNvSpPr/>
          <p:nvPr/>
        </p:nvSpPr>
        <p:spPr>
          <a:xfrm>
            <a:off x="6330315" y="6912054"/>
            <a:ext cx="121801" cy="97512"/>
          </a:xfrm>
          <a:prstGeom prst="rect">
            <a:avLst/>
          </a:prstGeom>
          <a:noFill/>
          <a:ln/>
        </p:spPr>
        <p:txBody>
          <a:bodyPr wrap="none" lIns="0" tIns="0" rIns="0" bIns="0" rtlCol="0" anchor="t"/>
          <a:lstStyle/>
          <a:p>
            <a:pPr marL="0" indent="0" algn="ctr">
              <a:lnSpc>
                <a:spcPts val="750"/>
              </a:lnSpc>
              <a:buNone/>
            </a:pPr>
            <a:r>
              <a:rPr lang="en-US" sz="750" kern="0" spc="-33" dirty="0">
                <a:solidFill>
                  <a:srgbClr val="3C3838"/>
                </a:solidFill>
                <a:latin typeface="Open Sans Medium" pitchFamily="34" charset="0"/>
                <a:ea typeface="Open Sans Medium" pitchFamily="34" charset="-122"/>
                <a:cs typeface="Open Sans Medium" pitchFamily="34" charset="-120"/>
              </a:rPr>
              <a:t>GP</a:t>
            </a:r>
            <a:endParaRPr lang="en-US" sz="750" dirty="0"/>
          </a:p>
        </p:txBody>
      </p:sp>
      <p:sp>
        <p:nvSpPr>
          <p:cNvPr id="9" name="Text 6"/>
          <p:cNvSpPr/>
          <p:nvPr/>
        </p:nvSpPr>
        <p:spPr>
          <a:xfrm>
            <a:off x="725215" y="7514896"/>
            <a:ext cx="3741682" cy="525517"/>
          </a:xfrm>
          <a:prstGeom prst="rect">
            <a:avLst/>
          </a:prstGeom>
          <a:noFill/>
          <a:ln/>
        </p:spPr>
        <p:txBody>
          <a:bodyPr wrap="none" lIns="0" tIns="0" rIns="0" bIns="0" rtlCol="0" anchor="t"/>
          <a:lstStyle/>
          <a:p>
            <a:pPr marL="0" indent="0" algn="l">
              <a:lnSpc>
                <a:spcPts val="2900"/>
              </a:lnSpc>
              <a:buNone/>
            </a:pPr>
            <a:r>
              <a:rPr lang="en-US" sz="2050" b="1" kern="0" spc="-33" dirty="0" smtClean="0">
                <a:solidFill>
                  <a:srgbClr val="2B2E3C"/>
                </a:solidFill>
                <a:latin typeface="Open Sans Bold" pitchFamily="34" charset="0"/>
                <a:ea typeface="Open Sans Bold" pitchFamily="34" charset="-122"/>
                <a:cs typeface="Open Sans Bold" pitchFamily="34" charset="-120"/>
              </a:rPr>
              <a:t>A cura di</a:t>
            </a:r>
            <a:r>
              <a:rPr lang="en-US" sz="2050" b="1" kern="0" spc="-33" dirty="0" smtClean="0">
                <a:solidFill>
                  <a:srgbClr val="2B2E3C"/>
                </a:solidFill>
                <a:latin typeface="Open Sans Bold" pitchFamily="34" charset="0"/>
                <a:ea typeface="Open Sans Bold" pitchFamily="34" charset="-122"/>
                <a:cs typeface="Open Sans Bold" pitchFamily="34" charset="-120"/>
              </a:rPr>
              <a:t> </a:t>
            </a:r>
            <a:r>
              <a:rPr lang="en-US" sz="2050" b="1" kern="0" spc="-33" dirty="0">
                <a:solidFill>
                  <a:srgbClr val="2B2E3C"/>
                </a:solidFill>
                <a:latin typeface="Open Sans Bold" pitchFamily="34" charset="0"/>
                <a:ea typeface="Open Sans Bold" pitchFamily="34" charset="-122"/>
                <a:cs typeface="Open Sans Bold" pitchFamily="34" charset="-120"/>
              </a:rPr>
              <a:t>Gianmario Palliggiano</a:t>
            </a:r>
            <a:endParaRPr lang="en-US" sz="2050" dirty="0"/>
          </a:p>
        </p:txBody>
      </p:sp>
      <p:pic>
        <p:nvPicPr>
          <p:cNvPr id="10" name="Immagine 9"/>
          <p:cNvPicPr>
            <a:picLocks noChangeAspect="1"/>
          </p:cNvPicPr>
          <p:nvPr/>
        </p:nvPicPr>
        <p:blipFill>
          <a:blip r:embed="rId3"/>
          <a:stretch>
            <a:fillRect/>
          </a:stretch>
        </p:blipFill>
        <p:spPr>
          <a:xfrm>
            <a:off x="178675" y="262760"/>
            <a:ext cx="14178457" cy="1345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9371" y="773549"/>
            <a:ext cx="5565458" cy="606623"/>
          </a:xfrm>
          <a:prstGeom prst="rect">
            <a:avLst/>
          </a:prstGeom>
          <a:noFill/>
          <a:ln/>
        </p:spPr>
        <p:txBody>
          <a:bodyPr wrap="none" lIns="0" tIns="0" rIns="0" bIns="0" rtlCol="0" anchor="t"/>
          <a:lstStyle/>
          <a:p>
            <a:pPr marL="0" indent="0" algn="l">
              <a:lnSpc>
                <a:spcPts val="4750"/>
              </a:lnSpc>
              <a:buNone/>
            </a:pPr>
            <a:r>
              <a:rPr lang="en-US" sz="3800" kern="0" spc="-115" dirty="0">
                <a:solidFill>
                  <a:srgbClr val="2C3F42"/>
                </a:solidFill>
                <a:latin typeface="Bitter Medium" pitchFamily="34" charset="0"/>
                <a:ea typeface="Bitter Medium" pitchFamily="34" charset="-122"/>
                <a:cs typeface="Bitter Medium" pitchFamily="34" charset="-120"/>
              </a:rPr>
              <a:t>La Sanatoria Condizionata</a:t>
            </a:r>
            <a:endParaRPr lang="en-US" sz="3800" dirty="0"/>
          </a:p>
        </p:txBody>
      </p:sp>
      <p:sp>
        <p:nvSpPr>
          <p:cNvPr id="4" name="Shape 1"/>
          <p:cNvSpPr/>
          <p:nvPr/>
        </p:nvSpPr>
        <p:spPr>
          <a:xfrm>
            <a:off x="679371" y="1671280"/>
            <a:ext cx="3795593" cy="2996684"/>
          </a:xfrm>
          <a:prstGeom prst="roundRect">
            <a:avLst>
              <a:gd name="adj" fmla="val 2721"/>
            </a:avLst>
          </a:prstGeom>
          <a:solidFill>
            <a:srgbClr val="FCE2CF"/>
          </a:solidFill>
          <a:ln w="7620">
            <a:solidFill>
              <a:srgbClr val="E2C8B5"/>
            </a:solidFill>
            <a:prstDash val="solid"/>
          </a:ln>
        </p:spPr>
      </p:sp>
      <p:sp>
        <p:nvSpPr>
          <p:cNvPr id="5" name="Text 2"/>
          <p:cNvSpPr/>
          <p:nvPr/>
        </p:nvSpPr>
        <p:spPr>
          <a:xfrm>
            <a:off x="881063" y="1872972"/>
            <a:ext cx="2426494" cy="303252"/>
          </a:xfrm>
          <a:prstGeom prst="rect">
            <a:avLst/>
          </a:prstGeom>
          <a:noFill/>
          <a:ln/>
        </p:spPr>
        <p:txBody>
          <a:bodyPr wrap="none" lIns="0" tIns="0" rIns="0" bIns="0" rtlCol="0" anchor="t"/>
          <a:lstStyle/>
          <a:p>
            <a:pPr marL="0" indent="0" algn="l">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Novità Introdotta</a:t>
            </a:r>
            <a:endParaRPr lang="en-US" sz="1900" dirty="0"/>
          </a:p>
        </p:txBody>
      </p:sp>
      <p:sp>
        <p:nvSpPr>
          <p:cNvPr id="6" name="Text 3"/>
          <p:cNvSpPr/>
          <p:nvPr/>
        </p:nvSpPr>
        <p:spPr>
          <a:xfrm>
            <a:off x="881063" y="2292668"/>
            <a:ext cx="3392210" cy="1863090"/>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L'art. 36-bis supera il divieto di concedere sanatorie condizionate, permettendo di subordinare il rilascio dell'accertamento di conformità alla preventiva attuazione di determinati interventi.</a:t>
            </a:r>
            <a:endParaRPr lang="en-US" sz="1500" dirty="0"/>
          </a:p>
        </p:txBody>
      </p:sp>
      <p:sp>
        <p:nvSpPr>
          <p:cNvPr id="7" name="Shape 4"/>
          <p:cNvSpPr/>
          <p:nvPr/>
        </p:nvSpPr>
        <p:spPr>
          <a:xfrm>
            <a:off x="4669036" y="1671280"/>
            <a:ext cx="3795593" cy="2996684"/>
          </a:xfrm>
          <a:prstGeom prst="roundRect">
            <a:avLst>
              <a:gd name="adj" fmla="val 2721"/>
            </a:avLst>
          </a:prstGeom>
          <a:solidFill>
            <a:srgbClr val="FCE2CF"/>
          </a:solidFill>
          <a:ln w="7620">
            <a:solidFill>
              <a:srgbClr val="E2C8B5"/>
            </a:solidFill>
            <a:prstDash val="solid"/>
          </a:ln>
        </p:spPr>
      </p:sp>
      <p:sp>
        <p:nvSpPr>
          <p:cNvPr id="8" name="Text 5"/>
          <p:cNvSpPr/>
          <p:nvPr/>
        </p:nvSpPr>
        <p:spPr>
          <a:xfrm>
            <a:off x="4870728" y="1872972"/>
            <a:ext cx="2426494" cy="303252"/>
          </a:xfrm>
          <a:prstGeom prst="rect">
            <a:avLst/>
          </a:prstGeom>
          <a:noFill/>
          <a:ln/>
        </p:spPr>
        <p:txBody>
          <a:bodyPr wrap="none" lIns="0" tIns="0" rIns="0" bIns="0" rtlCol="0" anchor="t"/>
          <a:lstStyle/>
          <a:p>
            <a:pPr marL="0" indent="0" algn="l">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Interventi Ammessi</a:t>
            </a:r>
            <a:endParaRPr lang="en-US" sz="1900" dirty="0"/>
          </a:p>
        </p:txBody>
      </p:sp>
      <p:sp>
        <p:nvSpPr>
          <p:cNvPr id="9" name="Text 6"/>
          <p:cNvSpPr/>
          <p:nvPr/>
        </p:nvSpPr>
        <p:spPr>
          <a:xfrm>
            <a:off x="4870728" y="2292668"/>
            <a:ext cx="3392210" cy="2173605"/>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Interventi edilizi, anche strutturali, necessari per assicurare l'osservanza della normativa tecnica relativa a sicurezza, igiene, salubrità, efficienza energetica, superamento delle barriere architettoniche e rimozione delle opere non sanabili.</a:t>
            </a:r>
            <a:endParaRPr lang="en-US" sz="1500" dirty="0"/>
          </a:p>
        </p:txBody>
      </p:sp>
      <p:sp>
        <p:nvSpPr>
          <p:cNvPr id="10" name="Shape 7"/>
          <p:cNvSpPr/>
          <p:nvPr/>
        </p:nvSpPr>
        <p:spPr>
          <a:xfrm>
            <a:off x="679371" y="4862036"/>
            <a:ext cx="7785259" cy="1444109"/>
          </a:xfrm>
          <a:prstGeom prst="roundRect">
            <a:avLst>
              <a:gd name="adj" fmla="val 5646"/>
            </a:avLst>
          </a:prstGeom>
          <a:solidFill>
            <a:srgbClr val="FCE2CF"/>
          </a:solidFill>
          <a:ln w="7620">
            <a:solidFill>
              <a:srgbClr val="E2C8B5"/>
            </a:solidFill>
            <a:prstDash val="solid"/>
          </a:ln>
        </p:spPr>
      </p:sp>
      <p:sp>
        <p:nvSpPr>
          <p:cNvPr id="11" name="Text 8"/>
          <p:cNvSpPr/>
          <p:nvPr/>
        </p:nvSpPr>
        <p:spPr>
          <a:xfrm>
            <a:off x="881063" y="5063728"/>
            <a:ext cx="2426494" cy="303252"/>
          </a:xfrm>
          <a:prstGeom prst="rect">
            <a:avLst/>
          </a:prstGeom>
          <a:noFill/>
          <a:ln/>
        </p:spPr>
        <p:txBody>
          <a:bodyPr wrap="none" lIns="0" tIns="0" rIns="0" bIns="0" rtlCol="0" anchor="t"/>
          <a:lstStyle/>
          <a:p>
            <a:pPr marL="0" indent="0" algn="l">
              <a:lnSpc>
                <a:spcPts val="2350"/>
              </a:lnSpc>
              <a:buNone/>
            </a:pPr>
            <a:r>
              <a:rPr lang="en-US" sz="1900" kern="0" spc="-57" dirty="0">
                <a:solidFill>
                  <a:srgbClr val="2B2E3C"/>
                </a:solidFill>
                <a:latin typeface="Bitter Medium" pitchFamily="34" charset="0"/>
                <a:ea typeface="Bitter Medium" pitchFamily="34" charset="-122"/>
                <a:cs typeface="Bitter Medium" pitchFamily="34" charset="-120"/>
              </a:rPr>
              <a:t>Potere Discrezionale</a:t>
            </a:r>
            <a:endParaRPr lang="en-US" sz="1900" dirty="0"/>
          </a:p>
        </p:txBody>
      </p:sp>
      <p:sp>
        <p:nvSpPr>
          <p:cNvPr id="12" name="Text 9"/>
          <p:cNvSpPr/>
          <p:nvPr/>
        </p:nvSpPr>
        <p:spPr>
          <a:xfrm>
            <a:off x="881063" y="5483423"/>
            <a:ext cx="7381875" cy="621030"/>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L'amministrazione "può" condizionare il rilascio della sanatoria, esercitando un potere valutativo con necessità di giustificare le ragioni dell'eventuale diniego.</a:t>
            </a:r>
            <a:endParaRPr lang="en-US" sz="1500" dirty="0"/>
          </a:p>
        </p:txBody>
      </p:sp>
      <p:sp>
        <p:nvSpPr>
          <p:cNvPr id="13" name="Text 10"/>
          <p:cNvSpPr/>
          <p:nvPr/>
        </p:nvSpPr>
        <p:spPr>
          <a:xfrm>
            <a:off x="679371" y="6524506"/>
            <a:ext cx="7785259" cy="931545"/>
          </a:xfrm>
          <a:prstGeom prst="rect">
            <a:avLst/>
          </a:prstGeom>
          <a:noFill/>
          <a:ln/>
        </p:spPr>
        <p:txBody>
          <a:bodyPr wrap="square" lIns="0" tIns="0" rIns="0" bIns="0" rtlCol="0" anchor="t"/>
          <a:lstStyle/>
          <a:p>
            <a:pPr marL="0" indent="0" algn="l">
              <a:lnSpc>
                <a:spcPts val="2400"/>
              </a:lnSpc>
              <a:buNone/>
            </a:pPr>
            <a:r>
              <a:rPr lang="en-US" sz="1500" kern="0" spc="-31" dirty="0">
                <a:solidFill>
                  <a:srgbClr val="2B2E3C"/>
                </a:solidFill>
                <a:latin typeface="Open Sans" pitchFamily="34" charset="0"/>
                <a:ea typeface="Open Sans" pitchFamily="34" charset="-122"/>
                <a:cs typeface="Open Sans" pitchFamily="34" charset="-120"/>
              </a:rPr>
              <a:t>Questa innovazione permette di sanare situazioni che prima avrebbero richiesto la demolizione dell'intero manufatto, consentendo interventi correttivi che eliminano l'abuso e conformano il bene alle normative vigenti.</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076"/>
          </a:xfrm>
          <a:prstGeom prst="rect">
            <a:avLst/>
          </a:prstGeom>
        </p:spPr>
      </p:pic>
      <p:sp>
        <p:nvSpPr>
          <p:cNvPr id="3" name="Text 0"/>
          <p:cNvSpPr/>
          <p:nvPr/>
        </p:nvSpPr>
        <p:spPr>
          <a:xfrm>
            <a:off x="6081355" y="467439"/>
            <a:ext cx="7954089" cy="1062514"/>
          </a:xfrm>
          <a:prstGeom prst="rect">
            <a:avLst/>
          </a:prstGeom>
          <a:noFill/>
          <a:ln/>
        </p:spPr>
        <p:txBody>
          <a:bodyPr wrap="square" lIns="0" tIns="0" rIns="0" bIns="0" rtlCol="0" anchor="t"/>
          <a:lstStyle/>
          <a:p>
            <a:pPr marL="0" indent="0" algn="l">
              <a:lnSpc>
                <a:spcPts val="4150"/>
              </a:lnSpc>
              <a:buNone/>
            </a:pPr>
            <a:r>
              <a:rPr lang="en-US" sz="3300" kern="0" spc="-100" dirty="0">
                <a:solidFill>
                  <a:srgbClr val="2C3F42"/>
                </a:solidFill>
                <a:latin typeface="Bitter Medium" pitchFamily="34" charset="0"/>
                <a:ea typeface="Bitter Medium" pitchFamily="34" charset="-122"/>
                <a:cs typeface="Bitter Medium" pitchFamily="34" charset="-120"/>
              </a:rPr>
              <a:t>Accertamento di Conformità in Zona Vincolata</a:t>
            </a:r>
            <a:endParaRPr lang="en-US" sz="3300" dirty="0"/>
          </a:p>
        </p:txBody>
      </p:sp>
      <p:sp>
        <p:nvSpPr>
          <p:cNvPr id="4" name="Shape 1"/>
          <p:cNvSpPr/>
          <p:nvPr/>
        </p:nvSpPr>
        <p:spPr>
          <a:xfrm>
            <a:off x="6272570" y="1784866"/>
            <a:ext cx="22860" cy="4970740"/>
          </a:xfrm>
          <a:prstGeom prst="roundRect">
            <a:avLst>
              <a:gd name="adj" fmla="val 312360"/>
            </a:avLst>
          </a:prstGeom>
          <a:solidFill>
            <a:srgbClr val="E2C8B5"/>
          </a:solidFill>
          <a:ln/>
        </p:spPr>
      </p:sp>
      <p:sp>
        <p:nvSpPr>
          <p:cNvPr id="5" name="Shape 2"/>
          <p:cNvSpPr/>
          <p:nvPr/>
        </p:nvSpPr>
        <p:spPr>
          <a:xfrm>
            <a:off x="6440924" y="2155865"/>
            <a:ext cx="509945" cy="22860"/>
          </a:xfrm>
          <a:prstGeom prst="roundRect">
            <a:avLst>
              <a:gd name="adj" fmla="val 312360"/>
            </a:avLst>
          </a:prstGeom>
          <a:solidFill>
            <a:srgbClr val="E2C8B5"/>
          </a:solidFill>
          <a:ln/>
        </p:spPr>
      </p:sp>
      <p:sp>
        <p:nvSpPr>
          <p:cNvPr id="6" name="Shape 3"/>
          <p:cNvSpPr/>
          <p:nvPr/>
        </p:nvSpPr>
        <p:spPr>
          <a:xfrm>
            <a:off x="6081355" y="1976080"/>
            <a:ext cx="382429" cy="382429"/>
          </a:xfrm>
          <a:prstGeom prst="roundRect">
            <a:avLst>
              <a:gd name="adj" fmla="val 18672"/>
            </a:avLst>
          </a:prstGeom>
          <a:solidFill>
            <a:srgbClr val="FCE2CF"/>
          </a:solidFill>
          <a:ln w="7620">
            <a:solidFill>
              <a:srgbClr val="E2C8B5"/>
            </a:solidFill>
            <a:prstDash val="solid"/>
          </a:ln>
        </p:spPr>
      </p:sp>
      <p:pic>
        <p:nvPicPr>
          <p:cNvPr id="7" name="Image 1" descr="preencoded.png"/>
          <p:cNvPicPr>
            <a:picLocks noChangeAspect="1"/>
          </p:cNvPicPr>
          <p:nvPr/>
        </p:nvPicPr>
        <p:blipFill>
          <a:blip r:embed="rId4"/>
          <a:stretch>
            <a:fillRect/>
          </a:stretch>
        </p:blipFill>
        <p:spPr>
          <a:xfrm>
            <a:off x="6145113" y="2007930"/>
            <a:ext cx="254913" cy="318730"/>
          </a:xfrm>
          <a:prstGeom prst="rect">
            <a:avLst/>
          </a:prstGeom>
        </p:spPr>
      </p:pic>
      <p:sp>
        <p:nvSpPr>
          <p:cNvPr id="8" name="Text 4"/>
          <p:cNvSpPr/>
          <p:nvPr/>
        </p:nvSpPr>
        <p:spPr>
          <a:xfrm>
            <a:off x="7122676" y="1954768"/>
            <a:ext cx="2125147" cy="265628"/>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Richiesta di parere</a:t>
            </a:r>
            <a:endParaRPr lang="en-US" sz="1650" dirty="0"/>
          </a:p>
        </p:txBody>
      </p:sp>
      <p:sp>
        <p:nvSpPr>
          <p:cNvPr id="9" name="Text 5"/>
          <p:cNvSpPr/>
          <p:nvPr/>
        </p:nvSpPr>
        <p:spPr>
          <a:xfrm>
            <a:off x="7122676" y="2322314"/>
            <a:ext cx="6912769" cy="543878"/>
          </a:xfrm>
          <a:prstGeom prst="rect">
            <a:avLst/>
          </a:prstGeom>
          <a:noFill/>
          <a:ln/>
        </p:spPr>
        <p:txBody>
          <a:bodyPr wrap="squar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Il dirigente comunale richiede all'autorità preposta alla gestione del vincolo un parere vincolante sulla compatibilità paesaggistica</a:t>
            </a:r>
            <a:endParaRPr lang="en-US" sz="1300" dirty="0"/>
          </a:p>
        </p:txBody>
      </p:sp>
      <p:sp>
        <p:nvSpPr>
          <p:cNvPr id="10" name="Shape 6"/>
          <p:cNvSpPr/>
          <p:nvPr/>
        </p:nvSpPr>
        <p:spPr>
          <a:xfrm>
            <a:off x="6440924" y="3576995"/>
            <a:ext cx="509945" cy="22860"/>
          </a:xfrm>
          <a:prstGeom prst="roundRect">
            <a:avLst>
              <a:gd name="adj" fmla="val 312360"/>
            </a:avLst>
          </a:prstGeom>
          <a:solidFill>
            <a:srgbClr val="E2C8B5"/>
          </a:solidFill>
          <a:ln/>
        </p:spPr>
      </p:sp>
      <p:sp>
        <p:nvSpPr>
          <p:cNvPr id="11" name="Shape 7"/>
          <p:cNvSpPr/>
          <p:nvPr/>
        </p:nvSpPr>
        <p:spPr>
          <a:xfrm>
            <a:off x="6081355" y="3397210"/>
            <a:ext cx="382429" cy="382429"/>
          </a:xfrm>
          <a:prstGeom prst="roundRect">
            <a:avLst>
              <a:gd name="adj" fmla="val 18672"/>
            </a:avLst>
          </a:prstGeom>
          <a:solidFill>
            <a:srgbClr val="FCE2CF"/>
          </a:solidFill>
          <a:ln w="7620">
            <a:solidFill>
              <a:srgbClr val="E2C8B5"/>
            </a:solidFill>
            <a:prstDash val="solid"/>
          </a:ln>
        </p:spPr>
      </p:sp>
      <p:pic>
        <p:nvPicPr>
          <p:cNvPr id="12" name="Image 2" descr="preencoded.png"/>
          <p:cNvPicPr>
            <a:picLocks noChangeAspect="1"/>
          </p:cNvPicPr>
          <p:nvPr/>
        </p:nvPicPr>
        <p:blipFill>
          <a:blip r:embed="rId5"/>
          <a:stretch>
            <a:fillRect/>
          </a:stretch>
        </p:blipFill>
        <p:spPr>
          <a:xfrm>
            <a:off x="6145113" y="3429060"/>
            <a:ext cx="254913" cy="318730"/>
          </a:xfrm>
          <a:prstGeom prst="rect">
            <a:avLst/>
          </a:prstGeom>
        </p:spPr>
      </p:pic>
      <p:sp>
        <p:nvSpPr>
          <p:cNvPr id="13" name="Text 8"/>
          <p:cNvSpPr/>
          <p:nvPr/>
        </p:nvSpPr>
        <p:spPr>
          <a:xfrm>
            <a:off x="7122676" y="3375898"/>
            <a:ext cx="2125147" cy="265628"/>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Termine perentorio</a:t>
            </a:r>
            <a:endParaRPr lang="en-US" sz="1650" dirty="0"/>
          </a:p>
        </p:txBody>
      </p:sp>
      <p:sp>
        <p:nvSpPr>
          <p:cNvPr id="14" name="Text 9"/>
          <p:cNvSpPr/>
          <p:nvPr/>
        </p:nvSpPr>
        <p:spPr>
          <a:xfrm>
            <a:off x="7122676" y="3743444"/>
            <a:ext cx="6912769" cy="543878"/>
          </a:xfrm>
          <a:prstGeom prst="rect">
            <a:avLst/>
          </a:prstGeom>
          <a:noFill/>
          <a:ln/>
        </p:spPr>
        <p:txBody>
          <a:bodyPr wrap="squar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L'autorità deve esprimersi entro 180 giorni, termine espressamente definito come perentorio</a:t>
            </a:r>
            <a:endParaRPr lang="en-US" sz="1300" dirty="0"/>
          </a:p>
        </p:txBody>
      </p:sp>
      <p:sp>
        <p:nvSpPr>
          <p:cNvPr id="15" name="Shape 10"/>
          <p:cNvSpPr/>
          <p:nvPr/>
        </p:nvSpPr>
        <p:spPr>
          <a:xfrm>
            <a:off x="6440924" y="4998125"/>
            <a:ext cx="509945" cy="22860"/>
          </a:xfrm>
          <a:prstGeom prst="roundRect">
            <a:avLst>
              <a:gd name="adj" fmla="val 312360"/>
            </a:avLst>
          </a:prstGeom>
          <a:solidFill>
            <a:srgbClr val="E2C8B5"/>
          </a:solidFill>
          <a:ln/>
        </p:spPr>
      </p:sp>
      <p:sp>
        <p:nvSpPr>
          <p:cNvPr id="16" name="Shape 11"/>
          <p:cNvSpPr/>
          <p:nvPr/>
        </p:nvSpPr>
        <p:spPr>
          <a:xfrm>
            <a:off x="6081355" y="4818340"/>
            <a:ext cx="382429" cy="382429"/>
          </a:xfrm>
          <a:prstGeom prst="roundRect">
            <a:avLst>
              <a:gd name="adj" fmla="val 18672"/>
            </a:avLst>
          </a:prstGeom>
          <a:solidFill>
            <a:srgbClr val="FCE2CF"/>
          </a:solidFill>
          <a:ln w="7620">
            <a:solidFill>
              <a:srgbClr val="E2C8B5"/>
            </a:solidFill>
            <a:prstDash val="solid"/>
          </a:ln>
        </p:spPr>
      </p:sp>
      <p:pic>
        <p:nvPicPr>
          <p:cNvPr id="17" name="Image 3" descr="preencoded.png"/>
          <p:cNvPicPr>
            <a:picLocks noChangeAspect="1"/>
          </p:cNvPicPr>
          <p:nvPr/>
        </p:nvPicPr>
        <p:blipFill>
          <a:blip r:embed="rId6"/>
          <a:stretch>
            <a:fillRect/>
          </a:stretch>
        </p:blipFill>
        <p:spPr>
          <a:xfrm>
            <a:off x="6145113" y="4850190"/>
            <a:ext cx="254913" cy="318730"/>
          </a:xfrm>
          <a:prstGeom prst="rect">
            <a:avLst/>
          </a:prstGeom>
        </p:spPr>
      </p:pic>
      <p:sp>
        <p:nvSpPr>
          <p:cNvPr id="18" name="Text 12"/>
          <p:cNvSpPr/>
          <p:nvPr/>
        </p:nvSpPr>
        <p:spPr>
          <a:xfrm>
            <a:off x="7122676" y="4797028"/>
            <a:ext cx="2125147" cy="265628"/>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Silenzio-assenso</a:t>
            </a:r>
            <a:endParaRPr lang="en-US" sz="1650" dirty="0"/>
          </a:p>
        </p:txBody>
      </p:sp>
      <p:sp>
        <p:nvSpPr>
          <p:cNvPr id="19" name="Text 13"/>
          <p:cNvSpPr/>
          <p:nvPr/>
        </p:nvSpPr>
        <p:spPr>
          <a:xfrm>
            <a:off x="7122676" y="5164574"/>
            <a:ext cx="6912769" cy="271939"/>
          </a:xfrm>
          <a:prstGeom prst="rect">
            <a:avLst/>
          </a:prstGeom>
          <a:noFill/>
          <a:ln/>
        </p:spPr>
        <p:txBody>
          <a:bodyPr wrap="non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In caso di mancata risposta entro il termine, si forma il silenzio-assenso</a:t>
            </a:r>
            <a:endParaRPr lang="en-US" sz="1300" dirty="0"/>
          </a:p>
        </p:txBody>
      </p:sp>
      <p:sp>
        <p:nvSpPr>
          <p:cNvPr id="20" name="Shape 14"/>
          <p:cNvSpPr/>
          <p:nvPr/>
        </p:nvSpPr>
        <p:spPr>
          <a:xfrm>
            <a:off x="6440924" y="6147316"/>
            <a:ext cx="509945" cy="22860"/>
          </a:xfrm>
          <a:prstGeom prst="roundRect">
            <a:avLst>
              <a:gd name="adj" fmla="val 312360"/>
            </a:avLst>
          </a:prstGeom>
          <a:solidFill>
            <a:srgbClr val="E2C8B5"/>
          </a:solidFill>
          <a:ln/>
        </p:spPr>
      </p:sp>
      <p:sp>
        <p:nvSpPr>
          <p:cNvPr id="21" name="Shape 15"/>
          <p:cNvSpPr/>
          <p:nvPr/>
        </p:nvSpPr>
        <p:spPr>
          <a:xfrm>
            <a:off x="6081355" y="5967532"/>
            <a:ext cx="382429" cy="382429"/>
          </a:xfrm>
          <a:prstGeom prst="roundRect">
            <a:avLst>
              <a:gd name="adj" fmla="val 18672"/>
            </a:avLst>
          </a:prstGeom>
          <a:solidFill>
            <a:srgbClr val="FCE2CF"/>
          </a:solidFill>
          <a:ln w="7620">
            <a:solidFill>
              <a:srgbClr val="E2C8B5"/>
            </a:solidFill>
            <a:prstDash val="solid"/>
          </a:ln>
        </p:spPr>
      </p:sp>
      <p:pic>
        <p:nvPicPr>
          <p:cNvPr id="22" name="Image 4" descr="preencoded.png"/>
          <p:cNvPicPr>
            <a:picLocks noChangeAspect="1"/>
          </p:cNvPicPr>
          <p:nvPr/>
        </p:nvPicPr>
        <p:blipFill>
          <a:blip r:embed="rId7"/>
          <a:stretch>
            <a:fillRect/>
          </a:stretch>
        </p:blipFill>
        <p:spPr>
          <a:xfrm>
            <a:off x="6145113" y="5999381"/>
            <a:ext cx="254913" cy="318730"/>
          </a:xfrm>
          <a:prstGeom prst="rect">
            <a:avLst/>
          </a:prstGeom>
        </p:spPr>
      </p:pic>
      <p:sp>
        <p:nvSpPr>
          <p:cNvPr id="23" name="Text 16"/>
          <p:cNvSpPr/>
          <p:nvPr/>
        </p:nvSpPr>
        <p:spPr>
          <a:xfrm>
            <a:off x="7122676" y="5946219"/>
            <a:ext cx="2455188" cy="265628"/>
          </a:xfrm>
          <a:prstGeom prst="rect">
            <a:avLst/>
          </a:prstGeom>
          <a:noFill/>
          <a:ln/>
        </p:spPr>
        <p:txBody>
          <a:bodyPr wrap="none" lIns="0" tIns="0" rIns="0" bIns="0" rtlCol="0" anchor="t"/>
          <a:lstStyle/>
          <a:p>
            <a:pPr marL="0" indent="0" algn="l">
              <a:lnSpc>
                <a:spcPts val="2050"/>
              </a:lnSpc>
              <a:buNone/>
            </a:pPr>
            <a:r>
              <a:rPr lang="en-US" sz="1650" kern="0" spc="-50" dirty="0">
                <a:solidFill>
                  <a:srgbClr val="2B2E3C"/>
                </a:solidFill>
                <a:latin typeface="Bitter Medium" pitchFamily="34" charset="0"/>
                <a:ea typeface="Bitter Medium" pitchFamily="34" charset="-122"/>
                <a:cs typeface="Bitter Medium" pitchFamily="34" charset="-120"/>
              </a:rPr>
              <a:t>Provvedimento autonomo</a:t>
            </a:r>
            <a:endParaRPr lang="en-US" sz="1650" dirty="0"/>
          </a:p>
        </p:txBody>
      </p:sp>
      <p:sp>
        <p:nvSpPr>
          <p:cNvPr id="24" name="Text 17"/>
          <p:cNvSpPr/>
          <p:nvPr/>
        </p:nvSpPr>
        <p:spPr>
          <a:xfrm>
            <a:off x="7122676" y="6313765"/>
            <a:ext cx="6912769" cy="271939"/>
          </a:xfrm>
          <a:prstGeom prst="rect">
            <a:avLst/>
          </a:prstGeom>
          <a:noFill/>
          <a:ln/>
        </p:spPr>
        <p:txBody>
          <a:bodyPr wrap="non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Il dirigente comunale provvede autonomamente sul rilascio del titolo in sanatoria</a:t>
            </a:r>
            <a:endParaRPr lang="en-US" sz="1300" dirty="0"/>
          </a:p>
        </p:txBody>
      </p:sp>
      <p:sp>
        <p:nvSpPr>
          <p:cNvPr id="25" name="Text 18"/>
          <p:cNvSpPr/>
          <p:nvPr/>
        </p:nvSpPr>
        <p:spPr>
          <a:xfrm>
            <a:off x="6081355" y="6946821"/>
            <a:ext cx="7954089" cy="815816"/>
          </a:xfrm>
          <a:prstGeom prst="rect">
            <a:avLst/>
          </a:prstGeom>
          <a:noFill/>
          <a:ln/>
        </p:spPr>
        <p:txBody>
          <a:bodyPr wrap="square" lIns="0" tIns="0" rIns="0" bIns="0" rtlCol="0" anchor="t"/>
          <a:lstStyle/>
          <a:p>
            <a:pPr marL="0" indent="0" algn="l">
              <a:lnSpc>
                <a:spcPts val="2100"/>
              </a:lnSpc>
              <a:buNone/>
            </a:pPr>
            <a:r>
              <a:rPr lang="en-US" sz="1300" kern="0" spc="-27" dirty="0">
                <a:solidFill>
                  <a:srgbClr val="2B2E3C"/>
                </a:solidFill>
                <a:latin typeface="Open Sans" pitchFamily="34" charset="0"/>
                <a:ea typeface="Open Sans" pitchFamily="34" charset="-122"/>
                <a:cs typeface="Open Sans" pitchFamily="34" charset="-120"/>
              </a:rPr>
              <a:t>Importante novità: la sanatoria è possibile anche per interventi che hanno creato superfici utili o volumi, superando le limitazioni dell'art. 167 del d.lgs. 42/2004. Si applica anche quando il vincolo è stato apposto dopo la realizzazione dell'intervento.</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87837"/>
            <a:ext cx="6024086"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Procedimento e Termini</a:t>
            </a:r>
            <a:endParaRPr lang="en-US" sz="4450" dirty="0"/>
          </a:p>
        </p:txBody>
      </p:sp>
      <p:sp>
        <p:nvSpPr>
          <p:cNvPr id="3" name="Shape 1"/>
          <p:cNvSpPr/>
          <p:nvPr/>
        </p:nvSpPr>
        <p:spPr>
          <a:xfrm>
            <a:off x="793790" y="1950244"/>
            <a:ext cx="2173724" cy="1306949"/>
          </a:xfrm>
          <a:prstGeom prst="roundRect">
            <a:avLst>
              <a:gd name="adj" fmla="val 7289"/>
            </a:avLst>
          </a:prstGeom>
          <a:solidFill>
            <a:srgbClr val="FCE2CF"/>
          </a:solidFill>
          <a:ln w="7620">
            <a:solidFill>
              <a:srgbClr val="E2C8B5"/>
            </a:solidFill>
            <a:prstDash val="solid"/>
          </a:ln>
        </p:spPr>
      </p:sp>
      <p:pic>
        <p:nvPicPr>
          <p:cNvPr id="4" name="Image 0" descr="preencoded.png"/>
          <p:cNvPicPr>
            <a:picLocks noChangeAspect="1"/>
          </p:cNvPicPr>
          <p:nvPr/>
        </p:nvPicPr>
        <p:blipFill>
          <a:blip r:embed="rId3"/>
          <a:stretch>
            <a:fillRect/>
          </a:stretch>
        </p:blipFill>
        <p:spPr>
          <a:xfrm>
            <a:off x="1721167" y="2404348"/>
            <a:ext cx="318968" cy="398621"/>
          </a:xfrm>
          <a:prstGeom prst="rect">
            <a:avLst/>
          </a:prstGeom>
        </p:spPr>
      </p:pic>
      <p:sp>
        <p:nvSpPr>
          <p:cNvPr id="5" name="Text 2"/>
          <p:cNvSpPr/>
          <p:nvPr/>
        </p:nvSpPr>
        <p:spPr>
          <a:xfrm>
            <a:off x="3194328" y="2177058"/>
            <a:ext cx="3036570"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Presentazione domanda</a:t>
            </a:r>
            <a:endParaRPr lang="en-US" sz="2200" dirty="0"/>
          </a:p>
        </p:txBody>
      </p:sp>
      <p:sp>
        <p:nvSpPr>
          <p:cNvPr id="6" name="Text 3"/>
          <p:cNvSpPr/>
          <p:nvPr/>
        </p:nvSpPr>
        <p:spPr>
          <a:xfrm>
            <a:off x="3194328" y="2667476"/>
            <a:ext cx="7130177"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Richiesta di permesso o SCIA in sanatoria con dichiarazione del tecnico</a:t>
            </a:r>
            <a:endParaRPr lang="en-US" sz="1750" dirty="0"/>
          </a:p>
        </p:txBody>
      </p:sp>
      <p:sp>
        <p:nvSpPr>
          <p:cNvPr id="7" name="Shape 4"/>
          <p:cNvSpPr/>
          <p:nvPr/>
        </p:nvSpPr>
        <p:spPr>
          <a:xfrm>
            <a:off x="3080861" y="3241953"/>
            <a:ext cx="10642402" cy="15240"/>
          </a:xfrm>
          <a:prstGeom prst="roundRect">
            <a:avLst>
              <a:gd name="adj" fmla="val 625116"/>
            </a:avLst>
          </a:prstGeom>
          <a:solidFill>
            <a:srgbClr val="E2C8B5"/>
          </a:solidFill>
          <a:ln/>
        </p:spPr>
      </p:sp>
      <p:sp>
        <p:nvSpPr>
          <p:cNvPr id="8" name="Shape 5"/>
          <p:cNvSpPr/>
          <p:nvPr/>
        </p:nvSpPr>
        <p:spPr>
          <a:xfrm>
            <a:off x="793790" y="3370540"/>
            <a:ext cx="4347567" cy="1306949"/>
          </a:xfrm>
          <a:prstGeom prst="roundRect">
            <a:avLst>
              <a:gd name="adj" fmla="val 7289"/>
            </a:avLst>
          </a:prstGeom>
          <a:solidFill>
            <a:srgbClr val="FCE2CF"/>
          </a:solidFill>
          <a:ln w="7620">
            <a:solidFill>
              <a:srgbClr val="E2C8B5"/>
            </a:solidFill>
            <a:prstDash val="solid"/>
          </a:ln>
        </p:spPr>
      </p:sp>
      <p:pic>
        <p:nvPicPr>
          <p:cNvPr id="9" name="Image 1" descr="preencoded.png"/>
          <p:cNvPicPr>
            <a:picLocks noChangeAspect="1"/>
          </p:cNvPicPr>
          <p:nvPr/>
        </p:nvPicPr>
        <p:blipFill>
          <a:blip r:embed="rId4"/>
          <a:stretch>
            <a:fillRect/>
          </a:stretch>
        </p:blipFill>
        <p:spPr>
          <a:xfrm>
            <a:off x="2808089" y="3824645"/>
            <a:ext cx="318968" cy="398621"/>
          </a:xfrm>
          <a:prstGeom prst="rect">
            <a:avLst/>
          </a:prstGeom>
        </p:spPr>
      </p:pic>
      <p:sp>
        <p:nvSpPr>
          <p:cNvPr id="10" name="Text 6"/>
          <p:cNvSpPr/>
          <p:nvPr/>
        </p:nvSpPr>
        <p:spPr>
          <a:xfrm>
            <a:off x="5368171" y="3597354"/>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Istruttoria comunale</a:t>
            </a:r>
            <a:endParaRPr lang="en-US" sz="2200" dirty="0"/>
          </a:p>
        </p:txBody>
      </p:sp>
      <p:sp>
        <p:nvSpPr>
          <p:cNvPr id="11" name="Text 7"/>
          <p:cNvSpPr/>
          <p:nvPr/>
        </p:nvSpPr>
        <p:spPr>
          <a:xfrm>
            <a:off x="5368171" y="4087773"/>
            <a:ext cx="6506647"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Verifica dei requisiti e eventuale richiesta di parere paesaggistico</a:t>
            </a:r>
            <a:endParaRPr lang="en-US" sz="1750" dirty="0"/>
          </a:p>
        </p:txBody>
      </p:sp>
      <p:sp>
        <p:nvSpPr>
          <p:cNvPr id="12" name="Shape 8"/>
          <p:cNvSpPr/>
          <p:nvPr/>
        </p:nvSpPr>
        <p:spPr>
          <a:xfrm>
            <a:off x="5254704" y="4662249"/>
            <a:ext cx="8468558" cy="15240"/>
          </a:xfrm>
          <a:prstGeom prst="roundRect">
            <a:avLst>
              <a:gd name="adj" fmla="val 625116"/>
            </a:avLst>
          </a:prstGeom>
          <a:solidFill>
            <a:srgbClr val="E2C8B5"/>
          </a:solidFill>
          <a:ln/>
        </p:spPr>
      </p:sp>
      <p:sp>
        <p:nvSpPr>
          <p:cNvPr id="13" name="Shape 9"/>
          <p:cNvSpPr/>
          <p:nvPr/>
        </p:nvSpPr>
        <p:spPr>
          <a:xfrm>
            <a:off x="793790" y="4790837"/>
            <a:ext cx="6521410" cy="1306949"/>
          </a:xfrm>
          <a:prstGeom prst="roundRect">
            <a:avLst>
              <a:gd name="adj" fmla="val 7289"/>
            </a:avLst>
          </a:prstGeom>
          <a:solidFill>
            <a:srgbClr val="FCE2CF"/>
          </a:solidFill>
          <a:ln w="7620">
            <a:solidFill>
              <a:srgbClr val="E2C8B5"/>
            </a:solidFill>
            <a:prstDash val="solid"/>
          </a:ln>
        </p:spPr>
      </p:sp>
      <p:pic>
        <p:nvPicPr>
          <p:cNvPr id="14" name="Image 2" descr="preencoded.png"/>
          <p:cNvPicPr>
            <a:picLocks noChangeAspect="1"/>
          </p:cNvPicPr>
          <p:nvPr/>
        </p:nvPicPr>
        <p:blipFill>
          <a:blip r:embed="rId5"/>
          <a:stretch>
            <a:fillRect/>
          </a:stretch>
        </p:blipFill>
        <p:spPr>
          <a:xfrm>
            <a:off x="3895011" y="5244941"/>
            <a:ext cx="318968" cy="398621"/>
          </a:xfrm>
          <a:prstGeom prst="rect">
            <a:avLst/>
          </a:prstGeom>
        </p:spPr>
      </p:pic>
      <p:sp>
        <p:nvSpPr>
          <p:cNvPr id="15" name="Text 10"/>
          <p:cNvSpPr/>
          <p:nvPr/>
        </p:nvSpPr>
        <p:spPr>
          <a:xfrm>
            <a:off x="7542014" y="5017651"/>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Termini perentori</a:t>
            </a:r>
            <a:endParaRPr lang="en-US" sz="2200" dirty="0"/>
          </a:p>
        </p:txBody>
      </p:sp>
      <p:sp>
        <p:nvSpPr>
          <p:cNvPr id="16" name="Text 11"/>
          <p:cNvSpPr/>
          <p:nvPr/>
        </p:nvSpPr>
        <p:spPr>
          <a:xfrm>
            <a:off x="7542014" y="5508069"/>
            <a:ext cx="4637484"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45 giorni per il permesso, 30 giorni per la SCIA</a:t>
            </a:r>
            <a:endParaRPr lang="en-US" sz="1750" dirty="0"/>
          </a:p>
        </p:txBody>
      </p:sp>
      <p:sp>
        <p:nvSpPr>
          <p:cNvPr id="17" name="Text 12"/>
          <p:cNvSpPr/>
          <p:nvPr/>
        </p:nvSpPr>
        <p:spPr>
          <a:xfrm>
            <a:off x="793790" y="6352937"/>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Il procedimento prevede termini perentori con formazione del silenzio-assenso. Il termine può essere interrotto solo per esigenze istruttorie motivate e formulate in modo puntuale. Nelle zone vincolate, il procedimento è sospeso fino alla definizione della compatibilità paesaggistica. Eventuali determinazioni successive al decorso dei termini sono inefficaci.</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428109" y="1084540"/>
            <a:ext cx="12465772" cy="1972747"/>
          </a:xfrm>
          <a:prstGeom prst="rect">
            <a:avLst/>
          </a:prstGeom>
          <a:noFill/>
          <a:ln/>
        </p:spPr>
        <p:txBody>
          <a:bodyPr wrap="square" lIns="0" tIns="0" rIns="0" bIns="0" rtlCol="0" anchor="t"/>
          <a:lstStyle/>
          <a:p>
            <a:pPr marL="0" indent="0" algn="ctr">
              <a:lnSpc>
                <a:spcPts val="5150"/>
              </a:lnSpc>
              <a:buNone/>
            </a:pPr>
            <a:endParaRPr lang="en-US" sz="4100" b="1" dirty="0">
              <a:solidFill>
                <a:srgbClr val="FF0000"/>
              </a:solidFill>
            </a:endParaRPr>
          </a:p>
        </p:txBody>
      </p:sp>
      <p:sp>
        <p:nvSpPr>
          <p:cNvPr id="4" name="Text 1"/>
          <p:cNvSpPr/>
          <p:nvPr/>
        </p:nvSpPr>
        <p:spPr>
          <a:xfrm>
            <a:off x="808881" y="2246569"/>
            <a:ext cx="12918043" cy="5600888"/>
          </a:xfrm>
          <a:prstGeom prst="rect">
            <a:avLst/>
          </a:prstGeom>
          <a:noFill/>
          <a:ln/>
        </p:spPr>
        <p:txBody>
          <a:bodyPr wrap="square" lIns="0" tIns="0" rIns="0" bIns="0" rtlCol="0" anchor="t"/>
          <a:lstStyle/>
          <a:p>
            <a:pPr algn="just"/>
            <a:r>
              <a:rPr lang="it-IT" sz="2800" dirty="0" smtClean="0"/>
              <a:t>Art. 34-bis</a:t>
            </a:r>
            <a:r>
              <a:rPr lang="it-IT" sz="2800" dirty="0"/>
              <a:t>, commi 1, 1-bis e 1-ter, </a:t>
            </a:r>
            <a:r>
              <a:rPr lang="it-IT" sz="2800" dirty="0" smtClean="0"/>
              <a:t>TUED, </a:t>
            </a:r>
            <a:r>
              <a:rPr lang="it-IT" sz="2800" dirty="0"/>
              <a:t>come novellato dal DL Salva Casa, prevede </a:t>
            </a:r>
            <a:r>
              <a:rPr lang="it-IT" sz="2800" dirty="0" smtClean="0"/>
              <a:t>due </a:t>
            </a:r>
            <a:r>
              <a:rPr lang="it-IT" sz="2800" dirty="0"/>
              <a:t>distinti regimi giuridici in relazione alle </a:t>
            </a:r>
            <a:r>
              <a:rPr lang="it-IT" sz="2800" b="1" dirty="0">
                <a:solidFill>
                  <a:srgbClr val="0070C0"/>
                </a:solidFill>
              </a:rPr>
              <a:t>tolleranze costruttive</a:t>
            </a:r>
            <a:r>
              <a:rPr lang="it-IT" sz="2800" dirty="0"/>
              <a:t>:  </a:t>
            </a:r>
            <a:endParaRPr lang="it-IT" sz="2800" dirty="0" smtClean="0"/>
          </a:p>
          <a:p>
            <a:pPr algn="just"/>
            <a:endParaRPr lang="it-IT" sz="2800" dirty="0"/>
          </a:p>
          <a:p>
            <a:pPr marL="342900" lvl="0" indent="-342900" algn="just" fontAlgn="base">
              <a:buFontTx/>
              <a:buChar char="-"/>
            </a:pPr>
            <a:r>
              <a:rPr lang="it-IT" sz="2800" b="1" dirty="0" smtClean="0"/>
              <a:t>Regola immutata</a:t>
            </a:r>
            <a:r>
              <a:rPr lang="it-IT" sz="2800" dirty="0" smtClean="0"/>
              <a:t>: non </a:t>
            </a:r>
            <a:r>
              <a:rPr lang="it-IT" sz="2800" dirty="0"/>
              <a:t>rilevanti come illecito edilizio le difformità sussistenti tra l’opera realizzata e il progetto della stessa, ove le stesse si fossero mantenute entro la percentuale del 2%. </a:t>
            </a:r>
            <a:r>
              <a:rPr lang="it-IT" sz="2800" dirty="0" smtClean="0"/>
              <a:t>Accettazione di margini </a:t>
            </a:r>
            <a:r>
              <a:rPr lang="it-IT" sz="2800" dirty="0"/>
              <a:t>di tolleranza rispetto a difformità che potevano essere state ingenerate, ad esempio, da possibili imprecisioni nelle rilevazioni, dalla diversa consistenza dei materiali o da adeguamenti necessari in sede di esecuzione dei lavori (comma </a:t>
            </a:r>
            <a:r>
              <a:rPr lang="it-IT" sz="2800" dirty="0" smtClean="0"/>
              <a:t>1, </a:t>
            </a:r>
            <a:r>
              <a:rPr lang="it-IT" sz="2800" b="1" dirty="0" smtClean="0">
                <a:solidFill>
                  <a:srgbClr val="FF0000"/>
                </a:solidFill>
              </a:rPr>
              <a:t>TOLLERANZE ESECUTIVE</a:t>
            </a:r>
            <a:r>
              <a:rPr lang="it-IT" sz="2800" dirty="0" smtClean="0"/>
              <a:t>); </a:t>
            </a:r>
          </a:p>
          <a:p>
            <a:pPr marL="342900" lvl="0" indent="-342900" algn="just" fontAlgn="base">
              <a:buFontTx/>
              <a:buChar char="-"/>
            </a:pPr>
            <a:r>
              <a:rPr lang="it-IT" sz="2800" b="1" dirty="0" smtClean="0"/>
              <a:t>Regola innovativa</a:t>
            </a:r>
            <a:r>
              <a:rPr lang="it-IT" sz="2800" dirty="0" smtClean="0"/>
              <a:t>: disciplina </a:t>
            </a:r>
            <a:r>
              <a:rPr lang="it-IT" sz="2800" dirty="0"/>
              <a:t>valevole solo per gli interventi realizzati entro la data del </a:t>
            </a:r>
            <a:r>
              <a:rPr lang="it-IT" sz="2800" b="1" dirty="0">
                <a:solidFill>
                  <a:srgbClr val="00B050"/>
                </a:solidFill>
              </a:rPr>
              <a:t>24 maggio 2024</a:t>
            </a:r>
            <a:r>
              <a:rPr lang="it-IT" sz="2800" dirty="0"/>
              <a:t>, caratterizzata da una progressione inversamente proporzionale delle soglie di tolleranza a seconda della superficie utile dell’unità immobiliare interessata dall’intervento (comma </a:t>
            </a:r>
            <a:r>
              <a:rPr lang="it-IT" sz="2800" dirty="0" smtClean="0"/>
              <a:t>1-bis, </a:t>
            </a:r>
            <a:r>
              <a:rPr lang="it-IT" sz="2800" b="1" dirty="0" smtClean="0">
                <a:solidFill>
                  <a:srgbClr val="FF0000"/>
                </a:solidFill>
              </a:rPr>
              <a:t>TOLLERANZE COSTRUTTIVE IN SENSO STRETTO</a:t>
            </a:r>
            <a:r>
              <a:rPr lang="it-IT" sz="2800" dirty="0" smtClean="0"/>
              <a:t>).  </a:t>
            </a:r>
            <a:endParaRPr lang="it-IT" sz="2800" dirty="0"/>
          </a:p>
        </p:txBody>
      </p:sp>
      <p:sp>
        <p:nvSpPr>
          <p:cNvPr id="5" name="Text 2"/>
          <p:cNvSpPr/>
          <p:nvPr/>
        </p:nvSpPr>
        <p:spPr>
          <a:xfrm>
            <a:off x="964859" y="1360714"/>
            <a:ext cx="12929022" cy="1065657"/>
          </a:xfrm>
          <a:prstGeom prst="rect">
            <a:avLst/>
          </a:prstGeom>
          <a:noFill/>
          <a:ln/>
        </p:spPr>
        <p:txBody>
          <a:bodyPr wrap="square" lIns="0" tIns="0" rIns="0" bIns="0" rtlCol="0" anchor="t"/>
          <a:lstStyle/>
          <a:p>
            <a:pPr marL="0" indent="0" algn="l">
              <a:lnSpc>
                <a:spcPts val="2650"/>
              </a:lnSpc>
              <a:buNone/>
            </a:pPr>
            <a:endParaRPr lang="en-US" sz="1650" kern="0" spc="-33" dirty="0" smtClean="0">
              <a:solidFill>
                <a:srgbClr val="2B2E3C"/>
              </a:solidFill>
              <a:latin typeface="Open Sans" pitchFamily="34" charset="0"/>
              <a:ea typeface="Open Sans" pitchFamily="34" charset="-122"/>
              <a:cs typeface="Open Sans" pitchFamily="34" charset="-120"/>
            </a:endParaRPr>
          </a:p>
          <a:p>
            <a:pPr marL="0" indent="0" algn="ctr">
              <a:lnSpc>
                <a:spcPts val="2650"/>
              </a:lnSpc>
              <a:buNone/>
            </a:pPr>
            <a:r>
              <a:rPr lang="en-US" sz="2400" b="1" kern="0" spc="-33" dirty="0" smtClean="0">
                <a:solidFill>
                  <a:srgbClr val="0070C0"/>
                </a:solidFill>
                <a:latin typeface="Open Sans" pitchFamily="34" charset="0"/>
                <a:ea typeface="Open Sans" pitchFamily="34" charset="-122"/>
                <a:cs typeface="Open Sans" pitchFamily="34" charset="-120"/>
              </a:rPr>
              <a:t>ART. 34-BIS TOLLERANZE COSTRUTTIVE</a:t>
            </a:r>
            <a:endParaRPr lang="en-US" sz="2400" b="1" dirty="0">
              <a:solidFill>
                <a:srgbClr val="0070C0"/>
              </a:solidFill>
            </a:endParaRPr>
          </a:p>
        </p:txBody>
      </p:sp>
      <p:sp>
        <p:nvSpPr>
          <p:cNvPr id="6" name="Text 3"/>
          <p:cNvSpPr/>
          <p:nvPr/>
        </p:nvSpPr>
        <p:spPr>
          <a:xfrm>
            <a:off x="964859" y="4122944"/>
            <a:ext cx="12929021" cy="2425001"/>
          </a:xfrm>
          <a:prstGeom prst="rect">
            <a:avLst/>
          </a:prstGeom>
          <a:noFill/>
          <a:ln/>
        </p:spPr>
        <p:txBody>
          <a:bodyPr wrap="square" lIns="0" tIns="0" rIns="0" bIns="0" rtlCol="0" anchor="t"/>
          <a:lstStyle/>
          <a:p>
            <a:pPr marL="0" indent="0" algn="l">
              <a:lnSpc>
                <a:spcPts val="2650"/>
              </a:lnSpc>
              <a:buNone/>
            </a:pPr>
            <a:r>
              <a:rPr lang="it-IT" dirty="0" smtClean="0"/>
              <a:t>.</a:t>
            </a:r>
            <a:endParaRPr lang="it-IT" dirty="0"/>
          </a:p>
          <a:p>
            <a:pPr marL="0" indent="0" algn="l">
              <a:lnSpc>
                <a:spcPts val="2650"/>
              </a:lnSpc>
              <a:buNone/>
            </a:pPr>
            <a:endParaRPr lang="en-US" sz="1650" dirty="0"/>
          </a:p>
        </p:txBody>
      </p:sp>
      <p:pic>
        <p:nvPicPr>
          <p:cNvPr id="10" name="Immagine 9"/>
          <p:cNvPicPr>
            <a:picLocks noChangeAspect="1"/>
          </p:cNvPicPr>
          <p:nvPr/>
        </p:nvPicPr>
        <p:blipFill>
          <a:blip r:embed="rId3"/>
          <a:stretch>
            <a:fillRect/>
          </a:stretch>
        </p:blipFill>
        <p:spPr>
          <a:xfrm>
            <a:off x="178675" y="186657"/>
            <a:ext cx="14178457" cy="1174057"/>
          </a:xfrm>
          <a:prstGeom prst="rect">
            <a:avLst/>
          </a:prstGeom>
        </p:spPr>
      </p:pic>
    </p:spTree>
    <p:extLst>
      <p:ext uri="{BB962C8B-B14F-4D97-AF65-F5344CB8AC3E}">
        <p14:creationId xmlns:p14="http://schemas.microsoft.com/office/powerpoint/2010/main" val="85248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428109" y="1084540"/>
            <a:ext cx="12465772" cy="1972747"/>
          </a:xfrm>
          <a:prstGeom prst="rect">
            <a:avLst/>
          </a:prstGeom>
          <a:noFill/>
          <a:ln/>
        </p:spPr>
        <p:txBody>
          <a:bodyPr wrap="square" lIns="0" tIns="0" rIns="0" bIns="0" rtlCol="0" anchor="t"/>
          <a:lstStyle/>
          <a:p>
            <a:pPr marL="0" indent="0" algn="ctr">
              <a:lnSpc>
                <a:spcPts val="5150"/>
              </a:lnSpc>
              <a:buNone/>
            </a:pPr>
            <a:endParaRPr lang="en-US" sz="4100" b="1" dirty="0">
              <a:solidFill>
                <a:srgbClr val="FF0000"/>
              </a:solidFill>
            </a:endParaRPr>
          </a:p>
        </p:txBody>
      </p:sp>
      <p:sp>
        <p:nvSpPr>
          <p:cNvPr id="4" name="Text 1"/>
          <p:cNvSpPr/>
          <p:nvPr/>
        </p:nvSpPr>
        <p:spPr>
          <a:xfrm>
            <a:off x="762000" y="2258598"/>
            <a:ext cx="12918043" cy="5067488"/>
          </a:xfrm>
          <a:prstGeom prst="rect">
            <a:avLst/>
          </a:prstGeom>
          <a:noFill/>
          <a:ln/>
        </p:spPr>
        <p:txBody>
          <a:bodyPr wrap="square" lIns="0" tIns="0" rIns="0" bIns="0" rtlCol="0" anchor="t"/>
          <a:lstStyle/>
          <a:p>
            <a:pPr algn="just"/>
            <a:endParaRPr lang="it-IT" dirty="0"/>
          </a:p>
        </p:txBody>
      </p:sp>
      <p:sp>
        <p:nvSpPr>
          <p:cNvPr id="5" name="Text 2"/>
          <p:cNvSpPr/>
          <p:nvPr/>
        </p:nvSpPr>
        <p:spPr>
          <a:xfrm>
            <a:off x="964859" y="1360714"/>
            <a:ext cx="12929022" cy="1065657"/>
          </a:xfrm>
          <a:prstGeom prst="rect">
            <a:avLst/>
          </a:prstGeom>
          <a:noFill/>
          <a:ln/>
        </p:spPr>
        <p:txBody>
          <a:bodyPr wrap="square" lIns="0" tIns="0" rIns="0" bIns="0" rtlCol="0" anchor="t"/>
          <a:lstStyle/>
          <a:p>
            <a:pPr marL="0" indent="0" algn="l">
              <a:lnSpc>
                <a:spcPts val="2650"/>
              </a:lnSpc>
              <a:buNone/>
            </a:pPr>
            <a:endParaRPr lang="en-US" sz="1650" kern="0" spc="-33" dirty="0" smtClean="0">
              <a:solidFill>
                <a:srgbClr val="2B2E3C"/>
              </a:solidFill>
              <a:latin typeface="Open Sans" pitchFamily="34" charset="0"/>
              <a:ea typeface="Open Sans" pitchFamily="34" charset="-122"/>
              <a:cs typeface="Open Sans" pitchFamily="34" charset="-120"/>
            </a:endParaRPr>
          </a:p>
          <a:p>
            <a:pPr marL="0" indent="0" algn="ctr">
              <a:lnSpc>
                <a:spcPts val="2650"/>
              </a:lnSpc>
              <a:buNone/>
            </a:pPr>
            <a:r>
              <a:rPr lang="en-US" sz="2400" b="1" kern="0" spc="-33" dirty="0" smtClean="0">
                <a:solidFill>
                  <a:srgbClr val="0070C0"/>
                </a:solidFill>
                <a:latin typeface="Open Sans" pitchFamily="34" charset="0"/>
                <a:ea typeface="Open Sans" pitchFamily="34" charset="-122"/>
                <a:cs typeface="Open Sans" pitchFamily="34" charset="-120"/>
              </a:rPr>
              <a:t>ART. 34-BIS TOLLERANZE COSTRUTTIVE</a:t>
            </a:r>
            <a:endParaRPr lang="en-US" sz="2400" b="1" dirty="0">
              <a:solidFill>
                <a:srgbClr val="0070C0"/>
              </a:solidFill>
            </a:endParaRPr>
          </a:p>
        </p:txBody>
      </p:sp>
      <p:sp>
        <p:nvSpPr>
          <p:cNvPr id="6" name="Text 3"/>
          <p:cNvSpPr/>
          <p:nvPr/>
        </p:nvSpPr>
        <p:spPr>
          <a:xfrm>
            <a:off x="964859" y="4122944"/>
            <a:ext cx="12929021" cy="2425001"/>
          </a:xfrm>
          <a:prstGeom prst="rect">
            <a:avLst/>
          </a:prstGeom>
          <a:noFill/>
          <a:ln/>
        </p:spPr>
        <p:txBody>
          <a:bodyPr wrap="square" lIns="0" tIns="0" rIns="0" bIns="0" rtlCol="0" anchor="t"/>
          <a:lstStyle/>
          <a:p>
            <a:pPr marL="0" indent="0" algn="l">
              <a:lnSpc>
                <a:spcPts val="2650"/>
              </a:lnSpc>
              <a:buNone/>
            </a:pPr>
            <a:r>
              <a:rPr lang="it-IT" dirty="0" smtClean="0"/>
              <a:t>.</a:t>
            </a:r>
            <a:endParaRPr lang="it-IT" dirty="0"/>
          </a:p>
          <a:p>
            <a:pPr marL="0" indent="0" algn="l">
              <a:lnSpc>
                <a:spcPts val="2650"/>
              </a:lnSpc>
              <a:buNone/>
            </a:pPr>
            <a:endParaRPr lang="en-US" sz="1650" dirty="0"/>
          </a:p>
        </p:txBody>
      </p:sp>
      <p:sp>
        <p:nvSpPr>
          <p:cNvPr id="9" name="Text 6"/>
          <p:cNvSpPr/>
          <p:nvPr/>
        </p:nvSpPr>
        <p:spPr>
          <a:xfrm>
            <a:off x="1186543" y="6547945"/>
            <a:ext cx="12571497" cy="1391478"/>
          </a:xfrm>
          <a:prstGeom prst="rect">
            <a:avLst/>
          </a:prstGeom>
          <a:noFill/>
          <a:ln/>
        </p:spPr>
        <p:txBody>
          <a:bodyPr wrap="none" lIns="0" tIns="0" rIns="0" bIns="0" rtlCol="0" anchor="t"/>
          <a:lstStyle/>
          <a:p>
            <a:r>
              <a:rPr lang="en-US" sz="2050" b="1" kern="0" spc="-33" dirty="0">
                <a:solidFill>
                  <a:srgbClr val="2B2E3C"/>
                </a:solidFill>
                <a:latin typeface="Open Sans Bold" pitchFamily="34" charset="0"/>
                <a:ea typeface="Open Sans Bold" pitchFamily="34" charset="-122"/>
              </a:rPr>
              <a:t> </a:t>
            </a:r>
            <a:endParaRPr lang="en-US" sz="2050" dirty="0"/>
          </a:p>
        </p:txBody>
      </p:sp>
      <p:pic>
        <p:nvPicPr>
          <p:cNvPr id="10" name="Immagine 9"/>
          <p:cNvPicPr>
            <a:picLocks noChangeAspect="1"/>
          </p:cNvPicPr>
          <p:nvPr/>
        </p:nvPicPr>
        <p:blipFill>
          <a:blip r:embed="rId3"/>
          <a:stretch>
            <a:fillRect/>
          </a:stretch>
        </p:blipFill>
        <p:spPr>
          <a:xfrm>
            <a:off x="178675" y="186657"/>
            <a:ext cx="14178457" cy="1174057"/>
          </a:xfrm>
          <a:prstGeom prst="rect">
            <a:avLst/>
          </a:prstGeom>
        </p:spPr>
      </p:pic>
      <p:sp>
        <p:nvSpPr>
          <p:cNvPr id="2" name="Rettangolo 1"/>
          <p:cNvSpPr/>
          <p:nvPr/>
        </p:nvSpPr>
        <p:spPr>
          <a:xfrm>
            <a:off x="548162" y="1437144"/>
            <a:ext cx="13808970" cy="5632311"/>
          </a:xfrm>
          <a:prstGeom prst="rect">
            <a:avLst/>
          </a:prstGeom>
        </p:spPr>
        <p:txBody>
          <a:bodyPr wrap="square">
            <a:spAutoFit/>
          </a:bodyPr>
          <a:lstStyle/>
          <a:p>
            <a:endParaRPr lang="it-IT" dirty="0" smtClean="0"/>
          </a:p>
          <a:p>
            <a:endParaRPr lang="it-IT" dirty="0"/>
          </a:p>
          <a:p>
            <a:endParaRPr lang="it-IT" dirty="0" smtClean="0"/>
          </a:p>
          <a:p>
            <a:endParaRPr lang="it-IT" dirty="0"/>
          </a:p>
          <a:p>
            <a:pPr marL="285750" indent="-285750" algn="just">
              <a:buFontTx/>
              <a:buChar char="-"/>
            </a:pPr>
            <a:r>
              <a:rPr lang="it-IT" sz="2400" b="1" u="sng" dirty="0" smtClean="0"/>
              <a:t>Ratio della diversificazione </a:t>
            </a:r>
            <a:r>
              <a:rPr lang="it-IT" sz="2400" b="1" u="sng" dirty="0"/>
              <a:t>del regime in </a:t>
            </a:r>
            <a:r>
              <a:rPr lang="it-IT" sz="2400" b="1" u="sng" dirty="0" smtClean="0"/>
              <a:t>base al </a:t>
            </a:r>
            <a:r>
              <a:rPr lang="it-IT" sz="2400" b="1" u="sng" dirty="0"/>
              <a:t>dato </a:t>
            </a:r>
            <a:r>
              <a:rPr lang="it-IT" sz="2400" b="1" u="sng" dirty="0" smtClean="0"/>
              <a:t>temporale</a:t>
            </a:r>
            <a:r>
              <a:rPr lang="it-IT" sz="2400" dirty="0" smtClean="0"/>
              <a:t>: necessità </a:t>
            </a:r>
            <a:r>
              <a:rPr lang="it-IT" sz="2400" dirty="0"/>
              <a:t>di evitare che gli </a:t>
            </a:r>
            <a:r>
              <a:rPr lang="it-IT" sz="2400" dirty="0" smtClean="0"/>
              <a:t>interventi realizzati </a:t>
            </a:r>
            <a:r>
              <a:rPr lang="it-IT" sz="2400" dirty="0"/>
              <a:t>dopo l’introduzione della nuova disciplina possano essere volontariamente eseguiti tenendo conto degli </a:t>
            </a:r>
            <a:r>
              <a:rPr lang="it-IT" sz="2400" dirty="0" smtClean="0"/>
              <a:t>scostamenti  </a:t>
            </a:r>
            <a:r>
              <a:rPr lang="it-IT" sz="2400" dirty="0"/>
              <a:t>percentuali più </a:t>
            </a:r>
            <a:r>
              <a:rPr lang="it-IT" sz="2400" dirty="0" smtClean="0"/>
              <a:t>ampi</a:t>
            </a:r>
          </a:p>
          <a:p>
            <a:pPr marL="742950" lvl="1" indent="-285750" algn="just">
              <a:buFontTx/>
              <a:buChar char="-"/>
            </a:pPr>
            <a:r>
              <a:rPr lang="it-IT" sz="2400" dirty="0" smtClean="0"/>
              <a:t>Per gli interventi più recenti ed attuali: si considerano le tecniche </a:t>
            </a:r>
            <a:r>
              <a:rPr lang="it-IT" sz="2400" dirty="0"/>
              <a:t>moderne </a:t>
            </a:r>
            <a:r>
              <a:rPr lang="it-IT" sz="2400" dirty="0" smtClean="0"/>
              <a:t>grazie alle quali la </a:t>
            </a:r>
            <a:r>
              <a:rPr lang="it-IT" sz="2400" dirty="0"/>
              <a:t>sussistenza di difformità rispetto al progetto risulta ipotesi più remota, </a:t>
            </a:r>
            <a:endParaRPr lang="it-IT" sz="2400" dirty="0" smtClean="0"/>
          </a:p>
          <a:p>
            <a:pPr marL="742950" lvl="1" indent="-285750" algn="just">
              <a:buFontTx/>
              <a:buChar char="-"/>
            </a:pPr>
            <a:r>
              <a:rPr lang="it-IT" sz="2400" dirty="0" smtClean="0"/>
              <a:t>per </a:t>
            </a:r>
            <a:r>
              <a:rPr lang="it-IT" sz="2400" dirty="0"/>
              <a:t>gli interventi eseguiti nel passato </a:t>
            </a:r>
            <a:r>
              <a:rPr lang="it-IT" sz="2400" dirty="0" smtClean="0"/>
              <a:t>e</a:t>
            </a:r>
            <a:r>
              <a:rPr lang="it-IT" sz="2400" dirty="0"/>
              <a:t>, quindi, per la </a:t>
            </a:r>
            <a:r>
              <a:rPr lang="it-IT" sz="2400" dirty="0" smtClean="0"/>
              <a:t>maggioranza </a:t>
            </a:r>
            <a:r>
              <a:rPr lang="it-IT" sz="2400" dirty="0"/>
              <a:t>del patrimonio edilizio </a:t>
            </a:r>
            <a:r>
              <a:rPr lang="it-IT" sz="2400" dirty="0" smtClean="0"/>
              <a:t>esistente, metodi e tecniche meno precisi</a:t>
            </a:r>
          </a:p>
          <a:p>
            <a:pPr marL="285750" indent="-285750" algn="just">
              <a:buFontTx/>
              <a:buChar char="-"/>
            </a:pPr>
            <a:endParaRPr lang="it-IT" sz="2400" dirty="0"/>
          </a:p>
          <a:p>
            <a:pPr algn="just"/>
            <a:r>
              <a:rPr lang="it-IT" sz="2400" dirty="0" smtClean="0"/>
              <a:t>- </a:t>
            </a:r>
            <a:r>
              <a:rPr lang="it-IT" sz="2400" b="1" u="sng" dirty="0" smtClean="0"/>
              <a:t>Ambito oggettivo di applicazione </a:t>
            </a:r>
            <a:r>
              <a:rPr lang="it-IT" sz="2400" b="1" u="sng" dirty="0" err="1" smtClean="0"/>
              <a:t>oIl</a:t>
            </a:r>
            <a:r>
              <a:rPr lang="it-IT" sz="2400" b="1" u="sng" dirty="0" smtClean="0"/>
              <a:t> </a:t>
            </a:r>
            <a:r>
              <a:rPr lang="it-IT" sz="2400" b="1" u="sng" dirty="0"/>
              <a:t>nuovo comma 1-bis</a:t>
            </a:r>
            <a:r>
              <a:rPr lang="it-IT" sz="2400" dirty="0"/>
              <a:t>, al pari della regola di cui al comma </a:t>
            </a:r>
            <a:r>
              <a:rPr lang="it-IT" sz="2400" dirty="0" smtClean="0"/>
              <a:t>1: </a:t>
            </a:r>
            <a:r>
              <a:rPr lang="it-IT" sz="2400" b="1" dirty="0" smtClean="0"/>
              <a:t>singola </a:t>
            </a:r>
            <a:r>
              <a:rPr lang="it-IT" sz="2400" b="1" dirty="0"/>
              <a:t>unità immobiliare,</a:t>
            </a:r>
            <a:r>
              <a:rPr lang="it-IT" sz="2400" dirty="0"/>
              <a:t> da intendersi come l’elemento minimo inventariabile che ha autonomia reddituale </a:t>
            </a:r>
            <a:r>
              <a:rPr lang="it-IT" sz="2400" dirty="0" smtClean="0"/>
              <a:t>e </a:t>
            </a:r>
            <a:r>
              <a:rPr lang="it-IT" sz="2400" dirty="0"/>
              <a:t>funzionale, esistente su una particella nell’ambito del Catasto dei Fabbricati, ferma restando l’ipotesi di fabbricati costituiti </a:t>
            </a:r>
            <a:r>
              <a:rPr lang="it-IT" sz="2400" dirty="0" smtClean="0"/>
              <a:t>da </a:t>
            </a:r>
            <a:r>
              <a:rPr lang="it-IT" sz="2400" dirty="0"/>
              <a:t>un’unica unità immobiliare</a:t>
            </a:r>
            <a:r>
              <a:rPr lang="it-IT" dirty="0"/>
              <a:t>.  </a:t>
            </a:r>
          </a:p>
        </p:txBody>
      </p:sp>
    </p:spTree>
    <p:extLst>
      <p:ext uri="{BB962C8B-B14F-4D97-AF65-F5344CB8AC3E}">
        <p14:creationId xmlns:p14="http://schemas.microsoft.com/office/powerpoint/2010/main" val="309774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428109" y="1084540"/>
            <a:ext cx="12465772" cy="1972747"/>
          </a:xfrm>
          <a:prstGeom prst="rect">
            <a:avLst/>
          </a:prstGeom>
          <a:noFill/>
          <a:ln/>
        </p:spPr>
        <p:txBody>
          <a:bodyPr wrap="square" lIns="0" tIns="0" rIns="0" bIns="0" rtlCol="0" anchor="t"/>
          <a:lstStyle/>
          <a:p>
            <a:pPr marL="0" indent="0" algn="ctr">
              <a:lnSpc>
                <a:spcPts val="5150"/>
              </a:lnSpc>
              <a:buNone/>
            </a:pPr>
            <a:endParaRPr lang="en-US" sz="4100" b="1" dirty="0">
              <a:solidFill>
                <a:srgbClr val="FF0000"/>
              </a:solidFill>
            </a:endParaRPr>
          </a:p>
        </p:txBody>
      </p:sp>
      <p:sp>
        <p:nvSpPr>
          <p:cNvPr id="4" name="Text 1"/>
          <p:cNvSpPr/>
          <p:nvPr/>
        </p:nvSpPr>
        <p:spPr>
          <a:xfrm>
            <a:off x="808881" y="2426370"/>
            <a:ext cx="12918043" cy="5727029"/>
          </a:xfrm>
          <a:prstGeom prst="rect">
            <a:avLst/>
          </a:prstGeom>
          <a:noFill/>
          <a:ln/>
        </p:spPr>
        <p:txBody>
          <a:bodyPr wrap="square" lIns="0" tIns="0" rIns="0" bIns="0" rtlCol="0" anchor="t"/>
          <a:lstStyle/>
          <a:p>
            <a:r>
              <a:rPr lang="it-IT" b="1" dirty="0" smtClean="0">
                <a:solidFill>
                  <a:schemeClr val="accent5">
                    <a:lumMod val="50000"/>
                  </a:schemeClr>
                </a:solidFill>
              </a:rPr>
              <a:t>AMBITO DI APPLICAZIONE</a:t>
            </a:r>
          </a:p>
          <a:p>
            <a:endParaRPr lang="it-IT" b="1" dirty="0" smtClean="0"/>
          </a:p>
          <a:p>
            <a:r>
              <a:rPr lang="it-IT" b="1" dirty="0" smtClean="0"/>
              <a:t>-    Interventi </a:t>
            </a:r>
            <a:r>
              <a:rPr lang="it-IT" b="1" dirty="0"/>
              <a:t>realizzati come varianti </a:t>
            </a:r>
            <a:r>
              <a:rPr lang="it-IT" b="1" dirty="0" smtClean="0"/>
              <a:t>in corso d’opera che </a:t>
            </a:r>
            <a:r>
              <a:rPr lang="it-IT" b="1" dirty="0"/>
              <a:t>costituiscono parziali </a:t>
            </a:r>
            <a:r>
              <a:rPr lang="it-IT" b="1" dirty="0" smtClean="0"/>
              <a:t>difformità, </a:t>
            </a:r>
          </a:p>
          <a:p>
            <a:pPr marL="285750" indent="-285750">
              <a:buFontTx/>
              <a:buChar char="-"/>
            </a:pPr>
            <a:r>
              <a:rPr lang="it-IT" b="1" dirty="0"/>
              <a:t>N</a:t>
            </a:r>
            <a:r>
              <a:rPr lang="it-IT" b="1" dirty="0" smtClean="0"/>
              <a:t>on rientranti nelle tolleranze costruttive di cui all’art. 34-bis </a:t>
            </a:r>
          </a:p>
          <a:p>
            <a:pPr marL="285750" indent="-285750">
              <a:buFontTx/>
              <a:buChar char="-"/>
            </a:pPr>
            <a:r>
              <a:rPr lang="it-IT" b="1" dirty="0"/>
              <a:t>E</a:t>
            </a:r>
            <a:r>
              <a:rPr lang="it-IT" b="1" dirty="0" smtClean="0"/>
              <a:t>seguiti </a:t>
            </a:r>
            <a:r>
              <a:rPr lang="it-IT" b="1" dirty="0"/>
              <a:t>nell’ambito degli interventi riconducibili ad un titolo rilasciato prima dell’entrata in vigore della legge n. 10 del </a:t>
            </a:r>
            <a:r>
              <a:rPr lang="it-IT" b="1" dirty="0" smtClean="0"/>
              <a:t>1977, ossia il 30 </a:t>
            </a:r>
            <a:r>
              <a:rPr lang="it-IT" b="1" dirty="0"/>
              <a:t>gennaio </a:t>
            </a:r>
            <a:r>
              <a:rPr lang="it-IT" b="1" dirty="0" smtClean="0"/>
              <a:t>1977.</a:t>
            </a:r>
          </a:p>
          <a:p>
            <a:pPr marL="271463" indent="-271463"/>
            <a:r>
              <a:rPr lang="it-IT" b="1" dirty="0" smtClean="0"/>
              <a:t>-    Possono essere stati eseguiti anche entro una data successiva purché </a:t>
            </a:r>
            <a:r>
              <a:rPr lang="it-IT" b="1" dirty="0"/>
              <a:t>entro i limiti di validità temporale del titolo che permettono di </a:t>
            </a:r>
            <a:r>
              <a:rPr lang="it-IT" b="1" dirty="0"/>
              <a:t> </a:t>
            </a:r>
            <a:r>
              <a:rPr lang="it-IT" b="1" dirty="0" smtClean="0"/>
              <a:t>    caratterizzare </a:t>
            </a:r>
            <a:r>
              <a:rPr lang="it-IT" b="1" dirty="0"/>
              <a:t>gli interventi come variante. </a:t>
            </a:r>
            <a:endParaRPr lang="it-IT" b="1" dirty="0" smtClean="0"/>
          </a:p>
          <a:p>
            <a:endParaRPr lang="it-IT" b="1" dirty="0"/>
          </a:p>
          <a:p>
            <a:r>
              <a:rPr lang="it-IT" b="1" dirty="0" smtClean="0">
                <a:solidFill>
                  <a:schemeClr val="accent5">
                    <a:lumMod val="50000"/>
                  </a:schemeClr>
                </a:solidFill>
              </a:rPr>
              <a:t>RATIO NORMATIVA</a:t>
            </a:r>
          </a:p>
          <a:p>
            <a:r>
              <a:rPr lang="it-IT" dirty="0" smtClean="0"/>
              <a:t>Disposizione funzionale </a:t>
            </a:r>
            <a:r>
              <a:rPr lang="it-IT" dirty="0"/>
              <a:t>a regolare le varianti realizzate in sede esecutiva relative ad un titolo rilasciato in data antecedente </a:t>
            </a:r>
            <a:r>
              <a:rPr lang="it-IT" dirty="0" smtClean="0"/>
              <a:t>l’entrata </a:t>
            </a:r>
            <a:r>
              <a:rPr lang="it-IT" dirty="0"/>
              <a:t>in vigore della legge n. 10 del1977. </a:t>
            </a:r>
            <a:endParaRPr lang="it-IT" dirty="0" smtClean="0"/>
          </a:p>
          <a:p>
            <a:r>
              <a:rPr lang="it-IT" dirty="0" smtClean="0"/>
              <a:t>Prima </a:t>
            </a:r>
            <a:r>
              <a:rPr lang="it-IT" dirty="0"/>
              <a:t>dell’entrata in vigore di tale legge non era disciplinata l’ipotesi di parziale difformità dal </a:t>
            </a:r>
            <a:r>
              <a:rPr lang="it-IT" dirty="0" smtClean="0"/>
              <a:t>titolo </a:t>
            </a:r>
            <a:r>
              <a:rPr lang="it-IT" dirty="0"/>
              <a:t>né erano regolate le varianti in corso d’opera, che, quindi, non venivano presentate. </a:t>
            </a:r>
            <a:endParaRPr lang="it-IT" dirty="0" smtClean="0"/>
          </a:p>
          <a:p>
            <a:r>
              <a:rPr lang="it-IT" dirty="0" smtClean="0"/>
              <a:t>La </a:t>
            </a:r>
            <a:r>
              <a:rPr lang="it-IT" dirty="0"/>
              <a:t>nuova previsione </a:t>
            </a:r>
            <a:r>
              <a:rPr lang="it-IT" dirty="0" smtClean="0"/>
              <a:t>si fa carico </a:t>
            </a:r>
            <a:r>
              <a:rPr lang="it-IT" dirty="0"/>
              <a:t>di questa situazione, </a:t>
            </a:r>
            <a:r>
              <a:rPr lang="it-IT" dirty="0" smtClean="0"/>
              <a:t>relativa ad una parte consistente del patrimonio edilizio nazionale, risalente nel tempo.</a:t>
            </a:r>
          </a:p>
          <a:p>
            <a:endParaRPr lang="it-IT" dirty="0" smtClean="0"/>
          </a:p>
          <a:p>
            <a:r>
              <a:rPr lang="it-IT" b="1" dirty="0" smtClean="0">
                <a:solidFill>
                  <a:schemeClr val="accent5">
                    <a:lumMod val="50000"/>
                  </a:schemeClr>
                </a:solidFill>
              </a:rPr>
              <a:t>PROCEDIMENTO</a:t>
            </a:r>
            <a:endParaRPr lang="it-IT" b="1" dirty="0">
              <a:solidFill>
                <a:schemeClr val="accent5">
                  <a:lumMod val="50000"/>
                </a:schemeClr>
              </a:solidFill>
            </a:endParaRPr>
          </a:p>
          <a:p>
            <a:r>
              <a:rPr lang="it-IT" dirty="0" smtClean="0"/>
              <a:t>Gli </a:t>
            </a:r>
            <a:r>
              <a:rPr lang="it-IT" dirty="0"/>
              <a:t>interventi ricompresi nell’ambito applicativo del comma 1 sono regolarizzabili con le modalità di cui ai commi 2 e 3, ma devono essere “</a:t>
            </a:r>
            <a:r>
              <a:rPr lang="it-IT" i="1" dirty="0"/>
              <a:t>sentite</a:t>
            </a:r>
            <a:r>
              <a:rPr lang="it-IT" b="1" i="1" dirty="0"/>
              <a:t> </a:t>
            </a:r>
            <a:r>
              <a:rPr lang="it-IT" i="1" dirty="0"/>
              <a:t>le amministrazioni competenti secondo la normativa di settore</a:t>
            </a:r>
            <a:endParaRPr lang="it-IT" dirty="0"/>
          </a:p>
          <a:p>
            <a:r>
              <a:rPr lang="it-IT" sz="2800" dirty="0" smtClean="0"/>
              <a:t>  </a:t>
            </a:r>
            <a:endParaRPr lang="it-IT" sz="2800" dirty="0"/>
          </a:p>
        </p:txBody>
      </p:sp>
      <p:sp>
        <p:nvSpPr>
          <p:cNvPr id="5" name="Text 2"/>
          <p:cNvSpPr/>
          <p:nvPr/>
        </p:nvSpPr>
        <p:spPr>
          <a:xfrm>
            <a:off x="522514" y="1360714"/>
            <a:ext cx="13371367" cy="1065657"/>
          </a:xfrm>
          <a:prstGeom prst="rect">
            <a:avLst/>
          </a:prstGeom>
          <a:noFill/>
          <a:ln/>
        </p:spPr>
        <p:txBody>
          <a:bodyPr wrap="square" lIns="0" tIns="0" rIns="0" bIns="0" rtlCol="0" anchor="t"/>
          <a:lstStyle/>
          <a:p>
            <a:pPr marL="0" indent="0" algn="l">
              <a:lnSpc>
                <a:spcPts val="2650"/>
              </a:lnSpc>
              <a:buNone/>
            </a:pPr>
            <a:endParaRPr lang="en-US" sz="1650" kern="0" spc="-33" dirty="0" smtClean="0">
              <a:solidFill>
                <a:srgbClr val="2B2E3C"/>
              </a:solidFill>
              <a:latin typeface="Open Sans" pitchFamily="34" charset="0"/>
              <a:ea typeface="Open Sans" pitchFamily="34" charset="-122"/>
              <a:cs typeface="Open Sans" pitchFamily="34" charset="-120"/>
            </a:endParaRPr>
          </a:p>
          <a:p>
            <a:pPr marL="0" indent="0" algn="ctr">
              <a:lnSpc>
                <a:spcPts val="2650"/>
              </a:lnSpc>
              <a:buNone/>
            </a:pPr>
            <a:r>
              <a:rPr lang="en-US" sz="2400" b="1" kern="0" spc="-33" dirty="0" smtClean="0">
                <a:solidFill>
                  <a:srgbClr val="0070C0"/>
                </a:solidFill>
                <a:latin typeface="Open Sans" pitchFamily="34" charset="0"/>
                <a:ea typeface="Open Sans" pitchFamily="34" charset="-122"/>
                <a:cs typeface="Open Sans" pitchFamily="34" charset="-120"/>
              </a:rPr>
              <a:t>ART. 34-TER CASI PARTICOLARI DI INTERVENTI ESEGUITI IN PARZIALE DIFFORMITA’ DAL TITOLO</a:t>
            </a:r>
            <a:endParaRPr lang="en-US" sz="2400" b="1" dirty="0">
              <a:solidFill>
                <a:srgbClr val="0070C0"/>
              </a:solidFill>
            </a:endParaRPr>
          </a:p>
        </p:txBody>
      </p:sp>
      <p:sp>
        <p:nvSpPr>
          <p:cNvPr id="6" name="Text 3"/>
          <p:cNvSpPr/>
          <p:nvPr/>
        </p:nvSpPr>
        <p:spPr>
          <a:xfrm>
            <a:off x="964859" y="4122944"/>
            <a:ext cx="12929021" cy="2425001"/>
          </a:xfrm>
          <a:prstGeom prst="rect">
            <a:avLst/>
          </a:prstGeom>
          <a:noFill/>
          <a:ln/>
        </p:spPr>
        <p:txBody>
          <a:bodyPr wrap="square" lIns="0" tIns="0" rIns="0" bIns="0" rtlCol="0" anchor="t"/>
          <a:lstStyle/>
          <a:p>
            <a:pPr marL="0" indent="0" algn="l">
              <a:lnSpc>
                <a:spcPts val="2650"/>
              </a:lnSpc>
              <a:buNone/>
            </a:pPr>
            <a:r>
              <a:rPr lang="it-IT" dirty="0" smtClean="0"/>
              <a:t>.</a:t>
            </a:r>
            <a:endParaRPr lang="it-IT" dirty="0"/>
          </a:p>
          <a:p>
            <a:pPr marL="0" indent="0" algn="l">
              <a:lnSpc>
                <a:spcPts val="2650"/>
              </a:lnSpc>
              <a:buNone/>
            </a:pPr>
            <a:endParaRPr lang="en-US" sz="1650" dirty="0"/>
          </a:p>
        </p:txBody>
      </p:sp>
      <p:pic>
        <p:nvPicPr>
          <p:cNvPr id="10" name="Immagine 9"/>
          <p:cNvPicPr>
            <a:picLocks noChangeAspect="1"/>
          </p:cNvPicPr>
          <p:nvPr/>
        </p:nvPicPr>
        <p:blipFill>
          <a:blip r:embed="rId3"/>
          <a:stretch>
            <a:fillRect/>
          </a:stretch>
        </p:blipFill>
        <p:spPr>
          <a:xfrm>
            <a:off x="178675" y="186657"/>
            <a:ext cx="14178457" cy="1174057"/>
          </a:xfrm>
          <a:prstGeom prst="rect">
            <a:avLst/>
          </a:prstGeom>
        </p:spPr>
      </p:pic>
    </p:spTree>
    <p:extLst>
      <p:ext uri="{BB962C8B-B14F-4D97-AF65-F5344CB8AC3E}">
        <p14:creationId xmlns:p14="http://schemas.microsoft.com/office/powerpoint/2010/main" val="346884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2921" y="1084540"/>
            <a:ext cx="7670959" cy="1972747"/>
          </a:xfrm>
          <a:prstGeom prst="rect">
            <a:avLst/>
          </a:prstGeom>
          <a:noFill/>
          <a:ln/>
        </p:spPr>
        <p:txBody>
          <a:bodyPr wrap="square" lIns="0" tIns="0" rIns="0" bIns="0" rtlCol="0" anchor="t"/>
          <a:lstStyle/>
          <a:p>
            <a:pPr marL="0" indent="0" algn="l">
              <a:lnSpc>
                <a:spcPts val="5150"/>
              </a:lnSpc>
              <a:buNone/>
            </a:pPr>
            <a:r>
              <a:rPr lang="en-US" sz="4100" kern="0" spc="-124" dirty="0">
                <a:solidFill>
                  <a:srgbClr val="2C3F42"/>
                </a:solidFill>
                <a:latin typeface="Bitter Medium" pitchFamily="34" charset="0"/>
                <a:ea typeface="Bitter Medium" pitchFamily="34" charset="-122"/>
                <a:cs typeface="Bitter Medium" pitchFamily="34" charset="-120"/>
              </a:rPr>
              <a:t>Il Nuovo Accertamento di Conformità: Sanatoria Formale o Sostanziale?</a:t>
            </a:r>
            <a:endParaRPr lang="en-US" sz="4100" dirty="0"/>
          </a:p>
        </p:txBody>
      </p:sp>
      <p:sp>
        <p:nvSpPr>
          <p:cNvPr id="4" name="Text 1"/>
          <p:cNvSpPr/>
          <p:nvPr/>
        </p:nvSpPr>
        <p:spPr>
          <a:xfrm>
            <a:off x="6222921" y="3372922"/>
            <a:ext cx="7670959" cy="1010126"/>
          </a:xfrm>
          <a:prstGeom prst="rect">
            <a:avLst/>
          </a:prstGeom>
          <a:noFill/>
          <a:ln/>
        </p:spPr>
        <p:txBody>
          <a:bodyPr wrap="square" lIns="0" tIns="0" rIns="0" bIns="0" rtlCol="0" anchor="t"/>
          <a:lstStyle/>
          <a:p>
            <a:pPr marL="0" indent="0" algn="l">
              <a:lnSpc>
                <a:spcPts val="2650"/>
              </a:lnSpc>
              <a:buNone/>
            </a:pPr>
            <a:r>
              <a:rPr lang="en-US" sz="1650" kern="0" spc="-33" dirty="0">
                <a:solidFill>
                  <a:srgbClr val="2B2E3C"/>
                </a:solidFill>
                <a:latin typeface="Open Sans" pitchFamily="34" charset="0"/>
                <a:ea typeface="Open Sans" pitchFamily="34" charset="-122"/>
                <a:cs typeface="Open Sans" pitchFamily="34" charset="-120"/>
              </a:rPr>
              <a:t>Il decreto legge 29 maggio 2024, n. 69, convertito con modificazioni dalla Legge 24 luglio 2024, n. 105, ha innovato significativamente il regime dell'accertamento di conformità per interventi realizzati in assenza di titolo edilizio.</a:t>
            </a:r>
            <a:endParaRPr lang="en-US" sz="1650" dirty="0"/>
          </a:p>
        </p:txBody>
      </p:sp>
      <p:sp>
        <p:nvSpPr>
          <p:cNvPr id="5" name="Text 2"/>
          <p:cNvSpPr/>
          <p:nvPr/>
        </p:nvSpPr>
        <p:spPr>
          <a:xfrm>
            <a:off x="6222921" y="4619744"/>
            <a:ext cx="7670959" cy="1010126"/>
          </a:xfrm>
          <a:prstGeom prst="rect">
            <a:avLst/>
          </a:prstGeom>
          <a:noFill/>
          <a:ln/>
        </p:spPr>
        <p:txBody>
          <a:bodyPr wrap="square" lIns="0" tIns="0" rIns="0" bIns="0" rtlCol="0" anchor="t"/>
          <a:lstStyle/>
          <a:p>
            <a:pPr marL="0" indent="0" algn="l">
              <a:lnSpc>
                <a:spcPts val="2650"/>
              </a:lnSpc>
              <a:buNone/>
            </a:pPr>
            <a:r>
              <a:rPr lang="en-US" sz="1650" kern="0" spc="-33" dirty="0">
                <a:solidFill>
                  <a:srgbClr val="2B2E3C"/>
                </a:solidFill>
                <a:latin typeface="Open Sans" pitchFamily="34" charset="0"/>
                <a:ea typeface="Open Sans" pitchFamily="34" charset="-122"/>
                <a:cs typeface="Open Sans" pitchFamily="34" charset="-120"/>
              </a:rPr>
              <a:t>Con le modifiche legislative occorre ora distinguere due tipologie di accertamento di conformità in sanatoria: gli interventi in assenza o totale difformità (art. 36) e quelli in parziale difformità o con variazioni essenziali (nuovo art. 36-bis).</a:t>
            </a:r>
            <a:endParaRPr lang="en-US" sz="1650" dirty="0"/>
          </a:p>
        </p:txBody>
      </p:sp>
      <p:sp>
        <p:nvSpPr>
          <p:cNvPr id="6" name="Text 3"/>
          <p:cNvSpPr/>
          <p:nvPr/>
        </p:nvSpPr>
        <p:spPr>
          <a:xfrm>
            <a:off x="6222921" y="5866567"/>
            <a:ext cx="7670959" cy="673418"/>
          </a:xfrm>
          <a:prstGeom prst="rect">
            <a:avLst/>
          </a:prstGeom>
          <a:noFill/>
          <a:ln/>
        </p:spPr>
        <p:txBody>
          <a:bodyPr wrap="square" lIns="0" tIns="0" rIns="0" bIns="0" rtlCol="0" anchor="t"/>
          <a:lstStyle/>
          <a:p>
            <a:pPr marL="0" indent="0" algn="l">
              <a:lnSpc>
                <a:spcPts val="2650"/>
              </a:lnSpc>
              <a:buNone/>
            </a:pPr>
            <a:r>
              <a:rPr lang="en-US" sz="1650" kern="0" spc="-33" dirty="0">
                <a:solidFill>
                  <a:srgbClr val="2B2E3C"/>
                </a:solidFill>
                <a:latin typeface="Open Sans" pitchFamily="34" charset="0"/>
                <a:ea typeface="Open Sans" pitchFamily="34" charset="-122"/>
                <a:cs typeface="Open Sans" pitchFamily="34" charset="-120"/>
              </a:rPr>
              <a:t>Questa presentazione esplorerà le novità introdotte, analizzando i requisiti, le procedure e le implicazioni pratiche del nuovo regime di sanatoria edilizia.</a:t>
            </a:r>
            <a:endParaRPr lang="en-US" sz="1650" dirty="0"/>
          </a:p>
        </p:txBody>
      </p:sp>
      <p:sp>
        <p:nvSpPr>
          <p:cNvPr id="7" name="Shape 4"/>
          <p:cNvSpPr/>
          <p:nvPr/>
        </p:nvSpPr>
        <p:spPr>
          <a:xfrm>
            <a:off x="6222921" y="6792516"/>
            <a:ext cx="336709" cy="336709"/>
          </a:xfrm>
          <a:prstGeom prst="roundRect">
            <a:avLst>
              <a:gd name="adj" fmla="val 27154266"/>
            </a:avLst>
          </a:prstGeom>
          <a:solidFill>
            <a:srgbClr val="06EB8C"/>
          </a:solidFill>
          <a:ln w="7620">
            <a:solidFill>
              <a:srgbClr val="FFFFFF"/>
            </a:solidFill>
            <a:prstDash val="solid"/>
          </a:ln>
        </p:spPr>
      </p:sp>
      <p:sp>
        <p:nvSpPr>
          <p:cNvPr id="8" name="Text 5"/>
          <p:cNvSpPr/>
          <p:nvPr/>
        </p:nvSpPr>
        <p:spPr>
          <a:xfrm>
            <a:off x="6330315" y="6912054"/>
            <a:ext cx="121801" cy="97512"/>
          </a:xfrm>
          <a:prstGeom prst="rect">
            <a:avLst/>
          </a:prstGeom>
          <a:noFill/>
          <a:ln/>
        </p:spPr>
        <p:txBody>
          <a:bodyPr wrap="none" lIns="0" tIns="0" rIns="0" bIns="0" rtlCol="0" anchor="t"/>
          <a:lstStyle/>
          <a:p>
            <a:pPr marL="0" indent="0" algn="ctr">
              <a:lnSpc>
                <a:spcPts val="750"/>
              </a:lnSpc>
              <a:buNone/>
            </a:pPr>
            <a:r>
              <a:rPr lang="en-US" sz="750" kern="0" spc="-33" dirty="0">
                <a:solidFill>
                  <a:srgbClr val="3C3838"/>
                </a:solidFill>
                <a:latin typeface="Open Sans Medium" pitchFamily="34" charset="0"/>
                <a:ea typeface="Open Sans Medium" pitchFamily="34" charset="-122"/>
                <a:cs typeface="Open Sans Medium" pitchFamily="34" charset="-120"/>
              </a:rPr>
              <a:t>GP</a:t>
            </a:r>
            <a:endParaRPr lang="en-US" sz="750" dirty="0"/>
          </a:p>
        </p:txBody>
      </p:sp>
    </p:spTree>
    <p:extLst>
      <p:ext uri="{BB962C8B-B14F-4D97-AF65-F5344CB8AC3E}">
        <p14:creationId xmlns:p14="http://schemas.microsoft.com/office/powerpoint/2010/main" val="43060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3038" y="866894"/>
            <a:ext cx="7690723" cy="1297781"/>
          </a:xfrm>
          <a:prstGeom prst="rect">
            <a:avLst/>
          </a:prstGeom>
          <a:noFill/>
          <a:ln/>
        </p:spPr>
        <p:txBody>
          <a:bodyPr wrap="square" lIns="0" tIns="0" rIns="0" bIns="0" rtlCol="0" anchor="t"/>
          <a:lstStyle/>
          <a:p>
            <a:pPr marL="0" indent="0" algn="l">
              <a:lnSpc>
                <a:spcPts val="5100"/>
              </a:lnSpc>
              <a:buNone/>
            </a:pPr>
            <a:r>
              <a:rPr lang="en-US" sz="4050" kern="0" spc="-123" dirty="0">
                <a:solidFill>
                  <a:srgbClr val="2C3F42"/>
                </a:solidFill>
                <a:latin typeface="Bitter Medium" pitchFamily="34" charset="0"/>
                <a:ea typeface="Bitter Medium" pitchFamily="34" charset="-122"/>
                <a:cs typeface="Bitter Medium" pitchFamily="34" charset="-120"/>
              </a:rPr>
              <a:t>Quadro Generale delle Nuove Disposizioni</a:t>
            </a:r>
            <a:endParaRPr lang="en-US" sz="4050" dirty="0"/>
          </a:p>
        </p:txBody>
      </p:sp>
      <p:sp>
        <p:nvSpPr>
          <p:cNvPr id="4" name="Shape 1"/>
          <p:cNvSpPr/>
          <p:nvPr/>
        </p:nvSpPr>
        <p:spPr>
          <a:xfrm>
            <a:off x="6213038" y="2709505"/>
            <a:ext cx="467082" cy="467082"/>
          </a:xfrm>
          <a:prstGeom prst="roundRect">
            <a:avLst>
              <a:gd name="adj" fmla="val 18671"/>
            </a:avLst>
          </a:prstGeom>
          <a:solidFill>
            <a:srgbClr val="FCE2CF"/>
          </a:solidFill>
          <a:ln w="7620">
            <a:solidFill>
              <a:srgbClr val="E2C8B5"/>
            </a:solidFill>
            <a:prstDash val="solid"/>
          </a:ln>
        </p:spPr>
      </p:sp>
      <p:pic>
        <p:nvPicPr>
          <p:cNvPr id="5" name="Image 1" descr="preencoded.png"/>
          <p:cNvPicPr>
            <a:picLocks noChangeAspect="1"/>
          </p:cNvPicPr>
          <p:nvPr/>
        </p:nvPicPr>
        <p:blipFill>
          <a:blip r:embed="rId4"/>
          <a:stretch>
            <a:fillRect/>
          </a:stretch>
        </p:blipFill>
        <p:spPr>
          <a:xfrm>
            <a:off x="6290846" y="2748379"/>
            <a:ext cx="311348" cy="389215"/>
          </a:xfrm>
          <a:prstGeom prst="rect">
            <a:avLst/>
          </a:prstGeom>
        </p:spPr>
      </p:pic>
      <p:sp>
        <p:nvSpPr>
          <p:cNvPr id="6" name="Text 2"/>
          <p:cNvSpPr/>
          <p:nvPr/>
        </p:nvSpPr>
        <p:spPr>
          <a:xfrm>
            <a:off x="6887647" y="2709505"/>
            <a:ext cx="3067050" cy="648891"/>
          </a:xfrm>
          <a:prstGeom prst="rect">
            <a:avLst/>
          </a:prstGeom>
          <a:noFill/>
          <a:ln/>
        </p:spPr>
        <p:txBody>
          <a:bodyPr wrap="square" lIns="0" tIns="0" rIns="0" bIns="0" rtlCol="0" anchor="t"/>
          <a:lstStyle/>
          <a:p>
            <a:pPr marL="0" indent="0" algn="l">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Art. 36 - Assenza o Totale Difformità</a:t>
            </a:r>
            <a:endParaRPr lang="en-US" sz="2000" dirty="0"/>
          </a:p>
        </p:txBody>
      </p:sp>
      <p:sp>
        <p:nvSpPr>
          <p:cNvPr id="7" name="Text 3"/>
          <p:cNvSpPr/>
          <p:nvPr/>
        </p:nvSpPr>
        <p:spPr>
          <a:xfrm>
            <a:off x="6887647" y="3482935"/>
            <a:ext cx="3067050" cy="2325291"/>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Mantiene il requisito della "doppia conformità": l'intervento deve essere conforme alla disciplina urbanistica ed edilizia sia al momento della realizzazione sia al momento della domanda.</a:t>
            </a:r>
            <a:endParaRPr lang="en-US" sz="1600" dirty="0"/>
          </a:p>
        </p:txBody>
      </p:sp>
      <p:sp>
        <p:nvSpPr>
          <p:cNvPr id="8" name="Shape 4"/>
          <p:cNvSpPr/>
          <p:nvPr/>
        </p:nvSpPr>
        <p:spPr>
          <a:xfrm>
            <a:off x="10162223" y="2709505"/>
            <a:ext cx="467082" cy="467082"/>
          </a:xfrm>
          <a:prstGeom prst="roundRect">
            <a:avLst>
              <a:gd name="adj" fmla="val 18671"/>
            </a:avLst>
          </a:prstGeom>
          <a:solidFill>
            <a:srgbClr val="FCE2CF"/>
          </a:solidFill>
          <a:ln w="7620">
            <a:solidFill>
              <a:srgbClr val="E2C8B5"/>
            </a:solidFill>
            <a:prstDash val="solid"/>
          </a:ln>
        </p:spPr>
      </p:sp>
      <p:pic>
        <p:nvPicPr>
          <p:cNvPr id="9" name="Image 2" descr="preencoded.png"/>
          <p:cNvPicPr>
            <a:picLocks noChangeAspect="1"/>
          </p:cNvPicPr>
          <p:nvPr/>
        </p:nvPicPr>
        <p:blipFill>
          <a:blip r:embed="rId5"/>
          <a:stretch>
            <a:fillRect/>
          </a:stretch>
        </p:blipFill>
        <p:spPr>
          <a:xfrm>
            <a:off x="10240030" y="2748379"/>
            <a:ext cx="311348" cy="389215"/>
          </a:xfrm>
          <a:prstGeom prst="rect">
            <a:avLst/>
          </a:prstGeom>
        </p:spPr>
      </p:pic>
      <p:sp>
        <p:nvSpPr>
          <p:cNvPr id="10" name="Text 5"/>
          <p:cNvSpPr/>
          <p:nvPr/>
        </p:nvSpPr>
        <p:spPr>
          <a:xfrm>
            <a:off x="10836831" y="2709505"/>
            <a:ext cx="3067050" cy="973336"/>
          </a:xfrm>
          <a:prstGeom prst="rect">
            <a:avLst/>
          </a:prstGeom>
          <a:noFill/>
          <a:ln/>
        </p:spPr>
        <p:txBody>
          <a:bodyPr wrap="square" lIns="0" tIns="0" rIns="0" bIns="0" rtlCol="0" anchor="t"/>
          <a:lstStyle/>
          <a:p>
            <a:pPr marL="0" indent="0" algn="l">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Art. 36-bis - Parziali Difformità e Variazioni Essenziali</a:t>
            </a:r>
            <a:endParaRPr lang="en-US" sz="2000" dirty="0"/>
          </a:p>
        </p:txBody>
      </p:sp>
      <p:sp>
        <p:nvSpPr>
          <p:cNvPr id="11" name="Text 6"/>
          <p:cNvSpPr/>
          <p:nvPr/>
        </p:nvSpPr>
        <p:spPr>
          <a:xfrm>
            <a:off x="10836831" y="3807381"/>
            <a:ext cx="3067050" cy="1993106"/>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Supera la doppia conformità: richiede conformità alla disciplina urbanistica al momento della domanda e conformità alla disciplina edilizia al momento della realizzazione.</a:t>
            </a:r>
            <a:endParaRPr lang="en-US" sz="1600" dirty="0"/>
          </a:p>
        </p:txBody>
      </p:sp>
      <p:sp>
        <p:nvSpPr>
          <p:cNvPr id="12" name="Shape 7"/>
          <p:cNvSpPr/>
          <p:nvPr/>
        </p:nvSpPr>
        <p:spPr>
          <a:xfrm>
            <a:off x="6213038" y="6249233"/>
            <a:ext cx="467082" cy="467082"/>
          </a:xfrm>
          <a:prstGeom prst="roundRect">
            <a:avLst>
              <a:gd name="adj" fmla="val 18671"/>
            </a:avLst>
          </a:prstGeom>
          <a:solidFill>
            <a:srgbClr val="FCE2CF"/>
          </a:solidFill>
          <a:ln w="7620">
            <a:solidFill>
              <a:srgbClr val="E2C8B5"/>
            </a:solidFill>
            <a:prstDash val="solid"/>
          </a:ln>
        </p:spPr>
      </p:sp>
      <p:pic>
        <p:nvPicPr>
          <p:cNvPr id="13" name="Image 3" descr="preencoded.png"/>
          <p:cNvPicPr>
            <a:picLocks noChangeAspect="1"/>
          </p:cNvPicPr>
          <p:nvPr/>
        </p:nvPicPr>
        <p:blipFill>
          <a:blip r:embed="rId6"/>
          <a:stretch>
            <a:fillRect/>
          </a:stretch>
        </p:blipFill>
        <p:spPr>
          <a:xfrm>
            <a:off x="6290846" y="6288107"/>
            <a:ext cx="311348" cy="389215"/>
          </a:xfrm>
          <a:prstGeom prst="rect">
            <a:avLst/>
          </a:prstGeom>
        </p:spPr>
      </p:pic>
      <p:sp>
        <p:nvSpPr>
          <p:cNvPr id="14" name="Text 8"/>
          <p:cNvSpPr/>
          <p:nvPr/>
        </p:nvSpPr>
        <p:spPr>
          <a:xfrm>
            <a:off x="6887647" y="6249233"/>
            <a:ext cx="2595324" cy="324445"/>
          </a:xfrm>
          <a:prstGeom prst="rect">
            <a:avLst/>
          </a:prstGeom>
          <a:noFill/>
          <a:ln/>
        </p:spPr>
        <p:txBody>
          <a:bodyPr wrap="none" lIns="0" tIns="0" rIns="0" bIns="0" rtlCol="0" anchor="t"/>
          <a:lstStyle/>
          <a:p>
            <a:pPr marL="0" indent="0" algn="l">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Vincolo Paesaggistico</a:t>
            </a:r>
            <a:endParaRPr lang="en-US" sz="2000" dirty="0"/>
          </a:p>
        </p:txBody>
      </p:sp>
      <p:sp>
        <p:nvSpPr>
          <p:cNvPr id="15" name="Text 9"/>
          <p:cNvSpPr/>
          <p:nvPr/>
        </p:nvSpPr>
        <p:spPr>
          <a:xfrm>
            <a:off x="6887647" y="6698218"/>
            <a:ext cx="7016115" cy="664369"/>
          </a:xfrm>
          <a:prstGeom prst="rect">
            <a:avLst/>
          </a:prstGeom>
          <a:noFill/>
          <a:ln/>
        </p:spPr>
        <p:txBody>
          <a:bodyPr wrap="square" lIns="0" tIns="0" rIns="0" bIns="0" rtlCol="0" anchor="t"/>
          <a:lstStyle/>
          <a:p>
            <a:pPr marL="0" indent="0" algn="l">
              <a:lnSpc>
                <a:spcPts val="2600"/>
              </a:lnSpc>
              <a:buNone/>
            </a:pPr>
            <a:r>
              <a:rPr lang="en-US" sz="1600" kern="0" spc="-33" dirty="0">
                <a:solidFill>
                  <a:srgbClr val="2B2E3C"/>
                </a:solidFill>
                <a:latin typeface="Open Sans" pitchFamily="34" charset="0"/>
                <a:ea typeface="Open Sans" pitchFamily="34" charset="-122"/>
                <a:cs typeface="Open Sans" pitchFamily="34" charset="-120"/>
              </a:rPr>
              <a:t>Prevede un procedimento speciale con termini perentori e possibilità di silenzio-assenso, anche per interventi che hanno creato superfici o volumi.</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84484"/>
            <a:ext cx="10909102"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L'Art. 36: Accertamento per Totali Difformità</a:t>
            </a:r>
            <a:endParaRPr lang="en-US" sz="4450" dirty="0"/>
          </a:p>
        </p:txBody>
      </p:sp>
      <p:sp>
        <p:nvSpPr>
          <p:cNvPr id="3" name="Text 1"/>
          <p:cNvSpPr/>
          <p:nvPr/>
        </p:nvSpPr>
        <p:spPr>
          <a:xfrm>
            <a:off x="793790" y="2860238"/>
            <a:ext cx="2887742"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Ambito di Applicazione</a:t>
            </a:r>
            <a:endParaRPr lang="en-US" sz="2200" dirty="0"/>
          </a:p>
        </p:txBody>
      </p:sp>
      <p:sp>
        <p:nvSpPr>
          <p:cNvPr id="4" name="Text 2"/>
          <p:cNvSpPr/>
          <p:nvPr/>
        </p:nvSpPr>
        <p:spPr>
          <a:xfrm>
            <a:off x="793790" y="3441382"/>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Si applica esclusivamente agli interventi in assenza di titolo edilizio (permesso di costruire o SCIA alternativa) o in totale difformità da essi.</a:t>
            </a:r>
            <a:endParaRPr lang="en-US" sz="1750" dirty="0"/>
          </a:p>
        </p:txBody>
      </p:sp>
      <p:sp>
        <p:nvSpPr>
          <p:cNvPr id="5" name="Text 3"/>
          <p:cNvSpPr/>
          <p:nvPr/>
        </p:nvSpPr>
        <p:spPr>
          <a:xfrm>
            <a:off x="793790" y="4734163"/>
            <a:ext cx="624470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La legge di conversione ha espunto dall'art. 36 le ipotesi delle variazioni essenziali, dirottandole verso l'art. 36-bis.</a:t>
            </a:r>
            <a:endParaRPr lang="en-US" sz="1750" dirty="0"/>
          </a:p>
        </p:txBody>
      </p:sp>
      <p:sp>
        <p:nvSpPr>
          <p:cNvPr id="6" name="Text 4"/>
          <p:cNvSpPr/>
          <p:nvPr/>
        </p:nvSpPr>
        <p:spPr>
          <a:xfrm>
            <a:off x="7599521" y="2860238"/>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Caratteristiche</a:t>
            </a:r>
            <a:endParaRPr lang="en-US" sz="2200" dirty="0"/>
          </a:p>
        </p:txBody>
      </p:sp>
      <p:sp>
        <p:nvSpPr>
          <p:cNvPr id="7" name="Text 5"/>
          <p:cNvSpPr/>
          <p:nvPr/>
        </p:nvSpPr>
        <p:spPr>
          <a:xfrm>
            <a:off x="7599521" y="3441382"/>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Mantiene il requisito della doppia conformità: l'intervento deve rispettare la normativa urbanistica ed edilizia sia al momento dell'abuso sia al momento della domanda.</a:t>
            </a:r>
            <a:endParaRPr lang="en-US" sz="1750" dirty="0"/>
          </a:p>
        </p:txBody>
      </p:sp>
      <p:sp>
        <p:nvSpPr>
          <p:cNvPr id="8" name="Text 6"/>
          <p:cNvSpPr/>
          <p:nvPr/>
        </p:nvSpPr>
        <p:spPr>
          <a:xfrm>
            <a:off x="7599521" y="4734163"/>
            <a:ext cx="6244709"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Il silenzio dell'amministrazione dopo 60 giorni equivale a rigetto della domanda.</a:t>
            </a:r>
            <a:endParaRPr lang="en-US" sz="1750" dirty="0"/>
          </a:p>
        </p:txBody>
      </p:sp>
      <p:sp>
        <p:nvSpPr>
          <p:cNvPr id="9" name="Text 7"/>
          <p:cNvSpPr/>
          <p:nvPr/>
        </p:nvSpPr>
        <p:spPr>
          <a:xfrm>
            <a:off x="793790" y="5919192"/>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Questa scelta del legislatore genera perplessità, poiché sottopone alle stesse regole ipotesi molto diverse tra loro, nonostante le "variazioni essenziali" possano produrre abusi tutt'altro che lievi.</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3767"/>
          </a:xfrm>
          <a:prstGeom prst="rect">
            <a:avLst/>
          </a:prstGeom>
        </p:spPr>
      </p:pic>
      <p:sp>
        <p:nvSpPr>
          <p:cNvPr id="3" name="Text 0"/>
          <p:cNvSpPr/>
          <p:nvPr/>
        </p:nvSpPr>
        <p:spPr>
          <a:xfrm>
            <a:off x="6161246" y="530304"/>
            <a:ext cx="7794308" cy="1205151"/>
          </a:xfrm>
          <a:prstGeom prst="rect">
            <a:avLst/>
          </a:prstGeom>
          <a:noFill/>
          <a:ln/>
        </p:spPr>
        <p:txBody>
          <a:bodyPr wrap="square" lIns="0" tIns="0" rIns="0" bIns="0" rtlCol="0" anchor="t"/>
          <a:lstStyle/>
          <a:p>
            <a:pPr marL="0" indent="0" algn="l">
              <a:lnSpc>
                <a:spcPts val="4700"/>
              </a:lnSpc>
              <a:buNone/>
            </a:pPr>
            <a:r>
              <a:rPr lang="en-US" sz="3750" kern="0" spc="-114" dirty="0">
                <a:solidFill>
                  <a:srgbClr val="2C3F42"/>
                </a:solidFill>
                <a:latin typeface="Bitter Medium" pitchFamily="34" charset="0"/>
                <a:ea typeface="Bitter Medium" pitchFamily="34" charset="-122"/>
                <a:cs typeface="Bitter Medium" pitchFamily="34" charset="-120"/>
              </a:rPr>
              <a:t>Il Nuovo Art. 36-bis: Superamento della Doppia Conformità</a:t>
            </a:r>
            <a:endParaRPr lang="en-US" sz="3750" dirty="0"/>
          </a:p>
        </p:txBody>
      </p:sp>
      <p:pic>
        <p:nvPicPr>
          <p:cNvPr id="4" name="Image 1" descr="preencoded.png"/>
          <p:cNvPicPr>
            <a:picLocks noChangeAspect="1"/>
          </p:cNvPicPr>
          <p:nvPr/>
        </p:nvPicPr>
        <p:blipFill>
          <a:blip r:embed="rId4"/>
          <a:stretch>
            <a:fillRect/>
          </a:stretch>
        </p:blipFill>
        <p:spPr>
          <a:xfrm>
            <a:off x="6161246" y="2024658"/>
            <a:ext cx="964168" cy="1419701"/>
          </a:xfrm>
          <a:prstGeom prst="rect">
            <a:avLst/>
          </a:prstGeom>
        </p:spPr>
      </p:pic>
      <p:sp>
        <p:nvSpPr>
          <p:cNvPr id="5" name="Text 1"/>
          <p:cNvSpPr/>
          <p:nvPr/>
        </p:nvSpPr>
        <p:spPr>
          <a:xfrm>
            <a:off x="7414617" y="2217420"/>
            <a:ext cx="3031808" cy="301347"/>
          </a:xfrm>
          <a:prstGeom prst="rect">
            <a:avLst/>
          </a:prstGeom>
          <a:noFill/>
          <a:ln/>
        </p:spPr>
        <p:txBody>
          <a:bodyPr wrap="none" lIns="0" tIns="0" rIns="0" bIns="0" rtlCol="0" anchor="t"/>
          <a:lstStyle/>
          <a:p>
            <a:pPr marL="0" indent="0" algn="l">
              <a:lnSpc>
                <a:spcPts val="2350"/>
              </a:lnSpc>
              <a:buNone/>
            </a:pPr>
            <a:r>
              <a:rPr lang="en-US" sz="1850" kern="0" spc="-57" dirty="0">
                <a:solidFill>
                  <a:srgbClr val="2B2E3C"/>
                </a:solidFill>
                <a:latin typeface="Bitter Medium" pitchFamily="34" charset="0"/>
                <a:ea typeface="Bitter Medium" pitchFamily="34" charset="-122"/>
                <a:cs typeface="Bitter Medium" pitchFamily="34" charset="-120"/>
              </a:rPr>
              <a:t>Momento della realizzazione</a:t>
            </a:r>
            <a:endParaRPr lang="en-US" sz="1850" dirty="0"/>
          </a:p>
        </p:txBody>
      </p:sp>
      <p:sp>
        <p:nvSpPr>
          <p:cNvPr id="6" name="Text 2"/>
          <p:cNvSpPr/>
          <p:nvPr/>
        </p:nvSpPr>
        <p:spPr>
          <a:xfrm>
            <a:off x="7414617" y="2634377"/>
            <a:ext cx="6540937" cy="617220"/>
          </a:xfrm>
          <a:prstGeom prst="rect">
            <a:avLst/>
          </a:prstGeom>
          <a:noFill/>
          <a:ln/>
        </p:spPr>
        <p:txBody>
          <a:bodyPr wrap="square" lIns="0" tIns="0" rIns="0" bIns="0" rtlCol="0" anchor="t"/>
          <a:lstStyle/>
          <a:p>
            <a:pPr marL="0" indent="0" algn="l">
              <a:lnSpc>
                <a:spcPts val="2400"/>
              </a:lnSpc>
              <a:buNone/>
            </a:pPr>
            <a:r>
              <a:rPr lang="en-US" sz="1500" kern="0" spc="-30" dirty="0">
                <a:solidFill>
                  <a:srgbClr val="2B2E3C"/>
                </a:solidFill>
                <a:latin typeface="Open Sans" pitchFamily="34" charset="0"/>
                <a:ea typeface="Open Sans" pitchFamily="34" charset="-122"/>
                <a:cs typeface="Open Sans" pitchFamily="34" charset="-120"/>
              </a:rPr>
              <a:t>Richiesta conformità ai requisiti della disciplina edilizia vigente all'epoca dell'abuso</a:t>
            </a:r>
            <a:endParaRPr lang="en-US" sz="1500" dirty="0"/>
          </a:p>
        </p:txBody>
      </p:sp>
      <p:pic>
        <p:nvPicPr>
          <p:cNvPr id="7" name="Image 2" descr="preencoded.png"/>
          <p:cNvPicPr>
            <a:picLocks noChangeAspect="1"/>
          </p:cNvPicPr>
          <p:nvPr/>
        </p:nvPicPr>
        <p:blipFill>
          <a:blip r:embed="rId5"/>
          <a:stretch>
            <a:fillRect/>
          </a:stretch>
        </p:blipFill>
        <p:spPr>
          <a:xfrm>
            <a:off x="6161246" y="3444359"/>
            <a:ext cx="964168" cy="1419701"/>
          </a:xfrm>
          <a:prstGeom prst="rect">
            <a:avLst/>
          </a:prstGeom>
        </p:spPr>
      </p:pic>
      <p:sp>
        <p:nvSpPr>
          <p:cNvPr id="8" name="Text 3"/>
          <p:cNvSpPr/>
          <p:nvPr/>
        </p:nvSpPr>
        <p:spPr>
          <a:xfrm>
            <a:off x="7414617" y="3637121"/>
            <a:ext cx="2651284" cy="301347"/>
          </a:xfrm>
          <a:prstGeom prst="rect">
            <a:avLst/>
          </a:prstGeom>
          <a:noFill/>
          <a:ln/>
        </p:spPr>
        <p:txBody>
          <a:bodyPr wrap="none" lIns="0" tIns="0" rIns="0" bIns="0" rtlCol="0" anchor="t"/>
          <a:lstStyle/>
          <a:p>
            <a:pPr marL="0" indent="0" algn="l">
              <a:lnSpc>
                <a:spcPts val="2350"/>
              </a:lnSpc>
              <a:buNone/>
            </a:pPr>
            <a:r>
              <a:rPr lang="en-US" sz="1850" kern="0" spc="-57" dirty="0">
                <a:solidFill>
                  <a:srgbClr val="2B2E3C"/>
                </a:solidFill>
                <a:latin typeface="Bitter Medium" pitchFamily="34" charset="0"/>
                <a:ea typeface="Bitter Medium" pitchFamily="34" charset="-122"/>
                <a:cs typeface="Bitter Medium" pitchFamily="34" charset="-120"/>
              </a:rPr>
              <a:t>Momento della domanda</a:t>
            </a:r>
            <a:endParaRPr lang="en-US" sz="1850" dirty="0"/>
          </a:p>
        </p:txBody>
      </p:sp>
      <p:sp>
        <p:nvSpPr>
          <p:cNvPr id="9" name="Text 4"/>
          <p:cNvSpPr/>
          <p:nvPr/>
        </p:nvSpPr>
        <p:spPr>
          <a:xfrm>
            <a:off x="7414617" y="4054078"/>
            <a:ext cx="6540937" cy="617220"/>
          </a:xfrm>
          <a:prstGeom prst="rect">
            <a:avLst/>
          </a:prstGeom>
          <a:noFill/>
          <a:ln/>
        </p:spPr>
        <p:txBody>
          <a:bodyPr wrap="square" lIns="0" tIns="0" rIns="0" bIns="0" rtlCol="0" anchor="t"/>
          <a:lstStyle/>
          <a:p>
            <a:pPr marL="0" indent="0" algn="l">
              <a:lnSpc>
                <a:spcPts val="2400"/>
              </a:lnSpc>
              <a:buNone/>
            </a:pPr>
            <a:r>
              <a:rPr lang="en-US" sz="1500" kern="0" spc="-30" dirty="0">
                <a:solidFill>
                  <a:srgbClr val="2B2E3C"/>
                </a:solidFill>
                <a:latin typeface="Open Sans" pitchFamily="34" charset="0"/>
                <a:ea typeface="Open Sans" pitchFamily="34" charset="-122"/>
                <a:cs typeface="Open Sans" pitchFamily="34" charset="-120"/>
              </a:rPr>
              <a:t>Richiesta conformità alla disciplina urbanistica vigente al momento della presentazione</a:t>
            </a:r>
            <a:endParaRPr lang="en-US" sz="1500" dirty="0"/>
          </a:p>
        </p:txBody>
      </p:sp>
      <p:pic>
        <p:nvPicPr>
          <p:cNvPr id="10" name="Image 3" descr="preencoded.png"/>
          <p:cNvPicPr>
            <a:picLocks noChangeAspect="1"/>
          </p:cNvPicPr>
          <p:nvPr/>
        </p:nvPicPr>
        <p:blipFill>
          <a:blip r:embed="rId6"/>
          <a:stretch>
            <a:fillRect/>
          </a:stretch>
        </p:blipFill>
        <p:spPr>
          <a:xfrm>
            <a:off x="6161246" y="4864060"/>
            <a:ext cx="964168" cy="1419701"/>
          </a:xfrm>
          <a:prstGeom prst="rect">
            <a:avLst/>
          </a:prstGeom>
        </p:spPr>
      </p:pic>
      <p:sp>
        <p:nvSpPr>
          <p:cNvPr id="11" name="Text 5"/>
          <p:cNvSpPr/>
          <p:nvPr/>
        </p:nvSpPr>
        <p:spPr>
          <a:xfrm>
            <a:off x="7414617" y="5056823"/>
            <a:ext cx="2410420" cy="301347"/>
          </a:xfrm>
          <a:prstGeom prst="rect">
            <a:avLst/>
          </a:prstGeom>
          <a:noFill/>
          <a:ln/>
        </p:spPr>
        <p:txBody>
          <a:bodyPr wrap="none" lIns="0" tIns="0" rIns="0" bIns="0" rtlCol="0" anchor="t"/>
          <a:lstStyle/>
          <a:p>
            <a:pPr marL="0" indent="0" algn="l">
              <a:lnSpc>
                <a:spcPts val="2350"/>
              </a:lnSpc>
              <a:buNone/>
            </a:pPr>
            <a:r>
              <a:rPr lang="en-US" sz="1850" kern="0" spc="-57" dirty="0">
                <a:solidFill>
                  <a:srgbClr val="2B2E3C"/>
                </a:solidFill>
                <a:latin typeface="Bitter Medium" pitchFamily="34" charset="0"/>
                <a:ea typeface="Bitter Medium" pitchFamily="34" charset="-122"/>
                <a:cs typeface="Bitter Medium" pitchFamily="34" charset="-120"/>
              </a:rPr>
              <a:t>Attestazione tecnica</a:t>
            </a:r>
            <a:endParaRPr lang="en-US" sz="1850" dirty="0"/>
          </a:p>
        </p:txBody>
      </p:sp>
      <p:sp>
        <p:nvSpPr>
          <p:cNvPr id="12" name="Text 6"/>
          <p:cNvSpPr/>
          <p:nvPr/>
        </p:nvSpPr>
        <p:spPr>
          <a:xfrm>
            <a:off x="7414617" y="5473779"/>
            <a:ext cx="6540937" cy="617220"/>
          </a:xfrm>
          <a:prstGeom prst="rect">
            <a:avLst/>
          </a:prstGeom>
          <a:noFill/>
          <a:ln/>
        </p:spPr>
        <p:txBody>
          <a:bodyPr wrap="square" lIns="0" tIns="0" rIns="0" bIns="0" rtlCol="0" anchor="t"/>
          <a:lstStyle/>
          <a:p>
            <a:pPr marL="0" indent="0" algn="l">
              <a:lnSpc>
                <a:spcPts val="2400"/>
              </a:lnSpc>
              <a:buNone/>
            </a:pPr>
            <a:r>
              <a:rPr lang="en-US" sz="1500" kern="0" spc="-30" dirty="0">
                <a:solidFill>
                  <a:srgbClr val="2B2E3C"/>
                </a:solidFill>
                <a:latin typeface="Open Sans" pitchFamily="34" charset="0"/>
                <a:ea typeface="Open Sans" pitchFamily="34" charset="-122"/>
                <a:cs typeface="Open Sans" pitchFamily="34" charset="-120"/>
              </a:rPr>
              <a:t>Dichiarazione di un professionista abilitato che attesti le conformità richieste e l'epoca di costruzione</a:t>
            </a:r>
            <a:endParaRPr lang="en-US" sz="1500" dirty="0"/>
          </a:p>
        </p:txBody>
      </p:sp>
      <p:pic>
        <p:nvPicPr>
          <p:cNvPr id="13" name="Image 4" descr="preencoded.png"/>
          <p:cNvPicPr>
            <a:picLocks noChangeAspect="1"/>
          </p:cNvPicPr>
          <p:nvPr/>
        </p:nvPicPr>
        <p:blipFill>
          <a:blip r:embed="rId7"/>
          <a:stretch>
            <a:fillRect/>
          </a:stretch>
        </p:blipFill>
        <p:spPr>
          <a:xfrm>
            <a:off x="6161246" y="6283762"/>
            <a:ext cx="964168" cy="1419701"/>
          </a:xfrm>
          <a:prstGeom prst="rect">
            <a:avLst/>
          </a:prstGeom>
        </p:spPr>
      </p:pic>
      <p:sp>
        <p:nvSpPr>
          <p:cNvPr id="14" name="Text 7"/>
          <p:cNvSpPr/>
          <p:nvPr/>
        </p:nvSpPr>
        <p:spPr>
          <a:xfrm>
            <a:off x="7414617" y="6476524"/>
            <a:ext cx="2410420" cy="301347"/>
          </a:xfrm>
          <a:prstGeom prst="rect">
            <a:avLst/>
          </a:prstGeom>
          <a:noFill/>
          <a:ln/>
        </p:spPr>
        <p:txBody>
          <a:bodyPr wrap="none" lIns="0" tIns="0" rIns="0" bIns="0" rtlCol="0" anchor="t"/>
          <a:lstStyle/>
          <a:p>
            <a:pPr marL="0" indent="0" algn="l">
              <a:lnSpc>
                <a:spcPts val="2350"/>
              </a:lnSpc>
              <a:buNone/>
            </a:pPr>
            <a:r>
              <a:rPr lang="en-US" sz="1850" kern="0" spc="-57" dirty="0">
                <a:solidFill>
                  <a:srgbClr val="2B2E3C"/>
                </a:solidFill>
                <a:latin typeface="Bitter Medium" pitchFamily="34" charset="0"/>
                <a:ea typeface="Bitter Medium" pitchFamily="34" charset="-122"/>
                <a:cs typeface="Bitter Medium" pitchFamily="34" charset="-120"/>
              </a:rPr>
              <a:t>Silenzio-assenso</a:t>
            </a:r>
            <a:endParaRPr lang="en-US" sz="1850" dirty="0"/>
          </a:p>
        </p:txBody>
      </p:sp>
      <p:sp>
        <p:nvSpPr>
          <p:cNvPr id="15" name="Text 8"/>
          <p:cNvSpPr/>
          <p:nvPr/>
        </p:nvSpPr>
        <p:spPr>
          <a:xfrm>
            <a:off x="7414617" y="6893481"/>
            <a:ext cx="6540937" cy="617220"/>
          </a:xfrm>
          <a:prstGeom prst="rect">
            <a:avLst/>
          </a:prstGeom>
          <a:noFill/>
          <a:ln/>
        </p:spPr>
        <p:txBody>
          <a:bodyPr wrap="square" lIns="0" tIns="0" rIns="0" bIns="0" rtlCol="0" anchor="t"/>
          <a:lstStyle/>
          <a:p>
            <a:pPr marL="0" indent="0" algn="l">
              <a:lnSpc>
                <a:spcPts val="2400"/>
              </a:lnSpc>
              <a:buNone/>
            </a:pPr>
            <a:r>
              <a:rPr lang="en-US" sz="1500" kern="0" spc="-30" dirty="0">
                <a:solidFill>
                  <a:srgbClr val="2B2E3C"/>
                </a:solidFill>
                <a:latin typeface="Open Sans" pitchFamily="34" charset="0"/>
                <a:ea typeface="Open Sans" pitchFamily="34" charset="-122"/>
                <a:cs typeface="Open Sans" pitchFamily="34" charset="-120"/>
              </a:rPr>
              <a:t>Termine di 45 giorni per il permesso in sanatoria, decorsi i quali la richiesta si intende accolta</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26808"/>
            <a:ext cx="10581918"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Disciplina Urbanistica vs Disciplina Edilizia</a:t>
            </a:r>
            <a:endParaRPr lang="en-US" sz="4450" dirty="0"/>
          </a:p>
        </p:txBody>
      </p:sp>
      <p:sp>
        <p:nvSpPr>
          <p:cNvPr id="3" name="Text 1"/>
          <p:cNvSpPr/>
          <p:nvPr/>
        </p:nvSpPr>
        <p:spPr>
          <a:xfrm>
            <a:off x="1743789" y="3396139"/>
            <a:ext cx="2835235" cy="354330"/>
          </a:xfrm>
          <a:prstGeom prst="rect">
            <a:avLst/>
          </a:prstGeom>
          <a:noFill/>
          <a:ln/>
        </p:spPr>
        <p:txBody>
          <a:bodyPr wrap="none" lIns="0" tIns="0" rIns="0" bIns="0" rtlCol="0" anchor="t"/>
          <a:lstStyle/>
          <a:p>
            <a:pPr marL="0" indent="0" algn="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Disciplina Urbanistica</a:t>
            </a:r>
            <a:endParaRPr lang="en-US" sz="2200" dirty="0"/>
          </a:p>
        </p:txBody>
      </p:sp>
      <p:sp>
        <p:nvSpPr>
          <p:cNvPr id="4" name="Text 2"/>
          <p:cNvSpPr/>
          <p:nvPr/>
        </p:nvSpPr>
        <p:spPr>
          <a:xfrm>
            <a:off x="793790" y="3886557"/>
            <a:ext cx="3785235" cy="725805"/>
          </a:xfrm>
          <a:prstGeom prst="rect">
            <a:avLst/>
          </a:prstGeom>
          <a:noFill/>
          <a:ln/>
        </p:spPr>
        <p:txBody>
          <a:bodyPr wrap="square" lIns="0" tIns="0" rIns="0" bIns="0" rtlCol="0" anchor="t"/>
          <a:lstStyle/>
          <a:p>
            <a:pPr marL="0" indent="0" algn="r">
              <a:lnSpc>
                <a:spcPts val="2850"/>
              </a:lnSpc>
              <a:buNone/>
            </a:pPr>
            <a:r>
              <a:rPr lang="en-US" sz="1750" kern="0" spc="-36" dirty="0">
                <a:solidFill>
                  <a:srgbClr val="2B2E3C"/>
                </a:solidFill>
                <a:latin typeface="Open Sans" pitchFamily="34" charset="0"/>
                <a:ea typeface="Open Sans" pitchFamily="34" charset="-122"/>
                <a:cs typeface="Open Sans" pitchFamily="34" charset="-120"/>
              </a:rPr>
              <a:t>Strumenti urbanistici comunali e sovraordinati</a:t>
            </a:r>
            <a:endParaRPr lang="en-US" sz="1750" dirty="0"/>
          </a:p>
        </p:txBody>
      </p:sp>
      <p:sp>
        <p:nvSpPr>
          <p:cNvPr id="5" name="Text 3"/>
          <p:cNvSpPr/>
          <p:nvPr/>
        </p:nvSpPr>
        <p:spPr>
          <a:xfrm>
            <a:off x="793790" y="4748451"/>
            <a:ext cx="3785235"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Destinazioni di zona</a:t>
            </a:r>
            <a:endParaRPr lang="en-US" sz="1750" dirty="0"/>
          </a:p>
        </p:txBody>
      </p:sp>
      <p:sp>
        <p:nvSpPr>
          <p:cNvPr id="6" name="Text 4"/>
          <p:cNvSpPr/>
          <p:nvPr/>
        </p:nvSpPr>
        <p:spPr>
          <a:xfrm>
            <a:off x="793790" y="5190649"/>
            <a:ext cx="3785235"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Vincoli da piani territoriali</a:t>
            </a:r>
            <a:endParaRPr lang="en-US" sz="1750" dirty="0"/>
          </a:p>
        </p:txBody>
      </p:sp>
      <p:sp>
        <p:nvSpPr>
          <p:cNvPr id="7" name="Text 5"/>
          <p:cNvSpPr/>
          <p:nvPr/>
        </p:nvSpPr>
        <p:spPr>
          <a:xfrm>
            <a:off x="793790" y="5632847"/>
            <a:ext cx="3785235"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Indici e parametri di zona</a:t>
            </a:r>
            <a:endParaRPr lang="en-US" sz="1750" dirty="0"/>
          </a:p>
        </p:txBody>
      </p:sp>
      <p:pic>
        <p:nvPicPr>
          <p:cNvPr id="8"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9" name="Image 1" descr="preencoded.png"/>
          <p:cNvPicPr>
            <a:picLocks noChangeAspect="1"/>
          </p:cNvPicPr>
          <p:nvPr/>
        </p:nvPicPr>
        <p:blipFill>
          <a:blip r:embed="rId4"/>
          <a:stretch>
            <a:fillRect/>
          </a:stretch>
        </p:blipFill>
        <p:spPr>
          <a:xfrm>
            <a:off x="5547717" y="4483775"/>
            <a:ext cx="339328" cy="424220"/>
          </a:xfrm>
          <a:prstGeom prst="rect">
            <a:avLst/>
          </a:prstGeom>
        </p:spPr>
      </p:pic>
      <p:sp>
        <p:nvSpPr>
          <p:cNvPr id="10" name="Text 6"/>
          <p:cNvSpPr/>
          <p:nvPr/>
        </p:nvSpPr>
        <p:spPr>
          <a:xfrm>
            <a:off x="9937790" y="228921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Disciplina Edilizia</a:t>
            </a:r>
            <a:endParaRPr lang="en-US" sz="2200" dirty="0"/>
          </a:p>
        </p:txBody>
      </p:sp>
      <p:sp>
        <p:nvSpPr>
          <p:cNvPr id="11" name="Text 7"/>
          <p:cNvSpPr/>
          <p:nvPr/>
        </p:nvSpPr>
        <p:spPr>
          <a:xfrm>
            <a:off x="9937790" y="2779633"/>
            <a:ext cx="3898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Norme tecniche costruttive</a:t>
            </a:r>
            <a:endParaRPr lang="en-US" sz="1750" dirty="0"/>
          </a:p>
        </p:txBody>
      </p:sp>
      <p:sp>
        <p:nvSpPr>
          <p:cNvPr id="12" name="Text 8"/>
          <p:cNvSpPr/>
          <p:nvPr/>
        </p:nvSpPr>
        <p:spPr>
          <a:xfrm>
            <a:off x="9937790" y="3278624"/>
            <a:ext cx="3898821"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Caratteristiche tipologiche</a:t>
            </a:r>
            <a:endParaRPr lang="en-US" sz="1750" dirty="0"/>
          </a:p>
        </p:txBody>
      </p:sp>
      <p:sp>
        <p:nvSpPr>
          <p:cNvPr id="13" name="Text 9"/>
          <p:cNvSpPr/>
          <p:nvPr/>
        </p:nvSpPr>
        <p:spPr>
          <a:xfrm>
            <a:off x="9937790" y="3720822"/>
            <a:ext cx="3898821"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Norme igienico-sanitarie</a:t>
            </a:r>
            <a:endParaRPr lang="en-US" sz="1750" dirty="0"/>
          </a:p>
        </p:txBody>
      </p:sp>
      <p:sp>
        <p:nvSpPr>
          <p:cNvPr id="14" name="Text 10"/>
          <p:cNvSpPr/>
          <p:nvPr/>
        </p:nvSpPr>
        <p:spPr>
          <a:xfrm>
            <a:off x="9937790" y="4163020"/>
            <a:ext cx="3898821"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Sicurezza e antisismica</a:t>
            </a:r>
            <a:endParaRPr lang="en-US" sz="1750" dirty="0"/>
          </a:p>
        </p:txBody>
      </p:sp>
      <p:pic>
        <p:nvPicPr>
          <p:cNvPr id="15"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6" name="Image 3" descr="preencoded.png"/>
          <p:cNvPicPr>
            <a:picLocks noChangeAspect="1"/>
          </p:cNvPicPr>
          <p:nvPr/>
        </p:nvPicPr>
        <p:blipFill>
          <a:blip r:embed="rId6"/>
          <a:stretch>
            <a:fillRect/>
          </a:stretch>
        </p:blipFill>
        <p:spPr>
          <a:xfrm>
            <a:off x="7944326" y="3100149"/>
            <a:ext cx="339328" cy="424220"/>
          </a:xfrm>
          <a:prstGeom prst="rect">
            <a:avLst/>
          </a:prstGeom>
        </p:spPr>
      </p:pic>
      <p:sp>
        <p:nvSpPr>
          <p:cNvPr id="17" name="Text 11"/>
          <p:cNvSpPr/>
          <p:nvPr/>
        </p:nvSpPr>
        <p:spPr>
          <a:xfrm>
            <a:off x="9937790" y="4866084"/>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Normative Tecniche</a:t>
            </a:r>
            <a:endParaRPr lang="en-US" sz="2200" dirty="0"/>
          </a:p>
        </p:txBody>
      </p:sp>
      <p:sp>
        <p:nvSpPr>
          <p:cNvPr id="18" name="Text 12"/>
          <p:cNvSpPr/>
          <p:nvPr/>
        </p:nvSpPr>
        <p:spPr>
          <a:xfrm>
            <a:off x="9937790" y="5356503"/>
            <a:ext cx="3898821"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Requisiti specifici degli edifici</a:t>
            </a:r>
            <a:endParaRPr lang="en-US" sz="1750" dirty="0"/>
          </a:p>
        </p:txBody>
      </p:sp>
      <p:sp>
        <p:nvSpPr>
          <p:cNvPr id="19" name="Text 13"/>
          <p:cNvSpPr/>
          <p:nvPr/>
        </p:nvSpPr>
        <p:spPr>
          <a:xfrm>
            <a:off x="9937790" y="5855494"/>
            <a:ext cx="3898821"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Efficienza energetica</a:t>
            </a:r>
            <a:endParaRPr lang="en-US" sz="1750" dirty="0"/>
          </a:p>
        </p:txBody>
      </p:sp>
      <p:sp>
        <p:nvSpPr>
          <p:cNvPr id="20" name="Text 14"/>
          <p:cNvSpPr/>
          <p:nvPr/>
        </p:nvSpPr>
        <p:spPr>
          <a:xfrm>
            <a:off x="9937790" y="6297692"/>
            <a:ext cx="3898821"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Barriere architettoniche</a:t>
            </a:r>
            <a:endParaRPr lang="en-US" sz="1750" dirty="0"/>
          </a:p>
        </p:txBody>
      </p:sp>
      <p:sp>
        <p:nvSpPr>
          <p:cNvPr id="21" name="Text 15"/>
          <p:cNvSpPr/>
          <p:nvPr/>
        </p:nvSpPr>
        <p:spPr>
          <a:xfrm>
            <a:off x="9937790" y="6739890"/>
            <a:ext cx="3898821"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Impianti tecnologici</a:t>
            </a:r>
            <a:endParaRPr lang="en-US" sz="1750" dirty="0"/>
          </a:p>
        </p:txBody>
      </p:sp>
      <p:pic>
        <p:nvPicPr>
          <p:cNvPr id="22"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23" name="Image 5" descr="preencoded.png"/>
          <p:cNvPicPr>
            <a:picLocks noChangeAspect="1"/>
          </p:cNvPicPr>
          <p:nvPr/>
        </p:nvPicPr>
        <p:blipFill>
          <a:blip r:embed="rId8"/>
          <a:stretch>
            <a:fillRect/>
          </a:stretch>
        </p:blipFill>
        <p:spPr>
          <a:xfrm>
            <a:off x="7944326" y="5867400"/>
            <a:ext cx="339328" cy="4242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1457</Words>
  <Application>Microsoft Office PowerPoint</Application>
  <PresentationFormat>Personalizzato</PresentationFormat>
  <Paragraphs>136</Paragraphs>
  <Slides>12</Slides>
  <Notes>12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Open Sans Bold</vt:lpstr>
      <vt:lpstr>Calibri</vt:lpstr>
      <vt:lpstr>Bitter Medium</vt:lpstr>
      <vt:lpstr>Open Sans Medium</vt:lpstr>
      <vt:lpstr>Arial</vt:lpstr>
      <vt:lpstr>Open Sans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PALLIGGIANO GianMario</cp:lastModifiedBy>
  <cp:revision>10</cp:revision>
  <dcterms:created xsi:type="dcterms:W3CDTF">2025-03-26T21:58:42Z</dcterms:created>
  <dcterms:modified xsi:type="dcterms:W3CDTF">2025-03-27T10:01:15Z</dcterms:modified>
</cp:coreProperties>
</file>