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334" r:id="rId11"/>
    <p:sldId id="498" r:id="rId12"/>
    <p:sldId id="499" r:id="rId13"/>
    <p:sldId id="500" r:id="rId14"/>
    <p:sldId id="501" r:id="rId15"/>
    <p:sldId id="502" r:id="rId16"/>
    <p:sldId id="507" r:id="rId17"/>
    <p:sldId id="510" r:id="rId18"/>
    <p:sldId id="511" r:id="rId19"/>
    <p:sldId id="512" r:id="rId20"/>
    <p:sldId id="513" r:id="rId21"/>
    <p:sldId id="515" r:id="rId22"/>
    <p:sldId id="516" r:id="rId23"/>
    <p:sldId id="625" r:id="rId24"/>
    <p:sldId id="626" r:id="rId25"/>
    <p:sldId id="627" r:id="rId26"/>
    <p:sldId id="628" r:id="rId27"/>
    <p:sldId id="629" r:id="rId28"/>
    <p:sldId id="630" r:id="rId2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0272" autoAdjust="0"/>
  </p:normalViewPr>
  <p:slideViewPr>
    <p:cSldViewPr snapToGrid="0">
      <p:cViewPr varScale="1">
        <p:scale>
          <a:sx n="62" d="100"/>
          <a:sy n="62" d="100"/>
        </p:scale>
        <p:origin x="3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8BAAE-19EC-4A8C-A0DF-AC36B56DD822}" type="datetimeFigureOut">
              <a:rPr lang="it-IT" smtClean="0"/>
              <a:t>27/03/2025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4735E-9E80-4772-8C51-D08137A3A37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1734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97212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7712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trike="noStrike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33377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30956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27126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03023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51857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49972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8543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47994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Interpretazione autentica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9912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6954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392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6997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005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71710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65577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A4735E-9E80-4772-8C51-D08137A3A37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1532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AD50A-704F-471A-86C2-B60F6C702E46}" type="slidenum">
              <a:rPr lang="it-IT" smtClean="0">
                <a:solidFill>
                  <a:prstClr val="black"/>
                </a:solidFill>
              </a:rPr>
              <a:pPr/>
              <a:t>9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1595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AAE6E-4500-45F3-B631-6C34D3559DDE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9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222147-A87C-A261-B4CC-4B9B5E734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7DF4EB5-5A75-A6E7-73CD-0BCC28C626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3F43CA-0F61-4936-EAAC-471BFFDB6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AF147-394F-4BA3-861F-A0E2FECA0AC9}" type="datetime1">
              <a:rPr lang="it-IT" smtClean="0"/>
              <a:t>27/03/2025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1E8413-3BF0-D254-59D9-E1542E83E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5ABD7C1-E29F-3886-EA07-9C77F2E1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837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494024-E3A4-4D6C-8EF6-0B11D9E6A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454488C-9286-562B-ECF4-1940762E23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EE3D1E-DB45-ADDD-5001-8350BBB69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78D8-F05A-40D7-A0ED-D0AA12960454}" type="datetime1">
              <a:rPr lang="it-IT" smtClean="0"/>
              <a:t>27/03/2025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26197F-72D2-ABD8-67A0-C26D4144D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7F2648-E1F1-074A-15B8-1ED9C9A6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768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803E415-19B7-99B3-67CD-66624930F1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03AE616-8EC3-5A9E-0D5B-665A0ED18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78DFA6-E06F-6894-4B96-BB7703199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B030-00A2-460A-95DC-0FD5C761719C}" type="datetime1">
              <a:rPr lang="it-IT" smtClean="0"/>
              <a:t>27/03/2025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707B98-A1DD-B5E0-11A1-2CA60F92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9F38A9-BDEC-5FBF-B6B8-ABFAD19B8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267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B8EE2B-40FA-1633-D59B-76FD19B84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C56BBB-6E9E-9560-F270-4A68ACAAB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D3289D-FA34-A6A6-C286-682251073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77A6-4764-4912-86E8-58799D3D6D49}" type="datetime1">
              <a:rPr lang="it-IT" smtClean="0"/>
              <a:t>27/03/2025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A2F9F3-247A-93FE-4882-DD366AE75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BDE5DED-F934-F963-1D7F-7DACCCFC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104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729E7F-EBC0-AC54-F5F5-205A62B3D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E65BE6F-06E4-7209-6D37-B34C90C14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D02FA2-3347-E84D-A398-25651B77B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19361-E334-4A15-AB16-C6B884C9E53B}" type="datetime1">
              <a:rPr lang="it-IT" smtClean="0"/>
              <a:t>27/03/2025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25E05C-0461-D992-83CB-714F1C3D4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066305-D22F-9A69-908F-C3AA753B7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46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BBFF43-D53B-5893-8012-7499868C3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40E439-EE41-2BBF-7014-B242F04E5A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E3B0267-90CB-6806-4412-AF8469F25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6785C8-E3E9-DF33-04A2-6AD7B044D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3D35-AC92-458B-88D0-9652DF538E69}" type="datetime1">
              <a:rPr lang="it-IT" smtClean="0"/>
              <a:t>27/03/2025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551D448-932B-A906-6028-976EAC5B7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0350EDE-891C-44B4-12FB-122438FEB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0544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448F8B-1D9F-805D-0C87-81A8CA8C0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3B67F1A-10A4-89D5-B527-978D5C28E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3202441-C538-DBE8-0409-BDB4F40F7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551EC31-80A4-6F6D-7009-042F84C55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F254AE6-F6E5-4714-B4F9-CABDD84888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E394DEE-203A-6F4D-3BB0-C4EDDF8F7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EF8FB-4B4A-4E98-8821-78E45AF84C40}" type="datetime1">
              <a:rPr lang="it-IT" smtClean="0"/>
              <a:t>27/03/2025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A857C53-B104-1E0E-B16E-DED8908CF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C88F55B-C0DD-7234-8E82-BD7F0F25F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653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B8A9B3-89C4-7933-F56B-065A136ED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CED1351-C004-9F33-8DA7-78C787644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D9DC7-919D-4637-95E9-6E9B7926D024}" type="datetime1">
              <a:rPr lang="it-IT" smtClean="0"/>
              <a:t>27/03/2025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002C4B8-472E-70D1-8EA9-C6ADEC788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9AB7AE3-2BAB-228A-89BF-6769AE54E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442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BD5D497-8443-71FB-A809-2170CC5B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77A5E-236F-4DF8-B64B-B66ED83C604F}" type="datetime1">
              <a:rPr lang="it-IT" smtClean="0"/>
              <a:t>27/03/2025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536B8F4-213F-13A9-514D-794D0BDC9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25DEA9E-BD8A-1612-1669-C4E40CA9B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0748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263455-230E-96BE-C483-085C14EDF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20DB22-7675-BDB0-578C-642768468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B5CE06A-0833-3C7A-1312-2EBA4D6DA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328CD33-4731-456B-3D05-8F31E3BB0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B44A-9563-47D3-8F77-9B1B18D8B04B}" type="datetime1">
              <a:rPr lang="it-IT" smtClean="0"/>
              <a:t>27/03/2025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7247321-280A-3DA3-67FB-01CAE3116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0B0E197-462A-4C9F-3B45-8751A804F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5116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5B6CE2-6E2D-8F80-59D0-1B51922A9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14A0B0F-8FA6-1974-7BAC-D015C830B1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409860E-1964-11B3-E3EF-F8CA2BAF5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C329A08-E9BD-BFA6-7F13-B269B46A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CBB-2F27-4E1B-823F-2925FE0F7542}" type="datetime1">
              <a:rPr lang="it-IT" smtClean="0"/>
              <a:t>27/03/2025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D7CD188-35E9-72F3-3100-DCAC2A7C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EB28688-726F-889C-290C-062AB29AD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3148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D723348-0B36-135C-9DC4-0B52180F8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67ABD74-5ECF-88E0-02E7-6BDB6EEA0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A01EEB-5B3E-69D8-3125-1B1813DEC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72607B-EE10-489C-8AC4-BCC711667DA7}" type="datetime1">
              <a:rPr lang="it-IT" smtClean="0"/>
              <a:t>27/03/2025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303E6D-A1CB-D178-35CB-5F4BF4460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75D262-203D-9104-6188-0BBFA20FE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0F62D0-6384-4AF7-BE25-8A1B49BDEE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196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9796FD-37C4-B7E1-8CCD-91FF0BCA0B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8963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it-IT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it-IT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Pianificazione urbanistica e rigenerazione urbana: </a:t>
            </a:r>
            <a:br>
              <a:rPr lang="it-IT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E60554-244D-02FB-ABA5-80A1CB2451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87599"/>
          </a:xfrm>
        </p:spPr>
        <p:txBody>
          <a:bodyPr>
            <a:normAutofit/>
          </a:bodyPr>
          <a:lstStyle/>
          <a:p>
            <a:r>
              <a:rPr lang="it-IT" sz="2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 riuso e la valorizzazione dell’esistente</a:t>
            </a:r>
          </a:p>
          <a:p>
            <a:endParaRPr lang="it-IT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IT" sz="19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Giuseppina Mari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IT" sz="19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Università degli Studi di Napoli </a:t>
            </a:r>
            <a:r>
              <a:rPr lang="it-IT" sz="19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Federico II - Dipartimento </a:t>
            </a:r>
            <a:r>
              <a:rPr lang="it-IT" sz="19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Architettura,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it-IT" sz="19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giuseppina.mari@unina.it</a:t>
            </a:r>
            <a:endParaRPr lang="it-IT" sz="190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C52A73A-1767-0054-2B0D-C9BDC5749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0861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83970" y="938567"/>
            <a:ext cx="7445829" cy="425392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Nei programmi complessi al progetto urbano si affianca l’accordo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oggetto di negoziazione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è anche il </a:t>
            </a: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contenuto urbanistico del programma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il disegno complessivo della maglia di tessuto urbano da riorganizzare; la tipologia e la dimensione degli interventi pubblici e privati sono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parametrati sulle risorse disponibili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sui tempi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attesi di attuazione;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 previsione di una </a:t>
            </a: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quota di nuova edificazione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la </a:t>
            </a:r>
            <a:r>
              <a:rPr lang="it-IT" sz="1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modifica di destinazioni d’uso</a:t>
            </a:r>
            <a:r>
              <a:rPr lang="it-IT" sz="1800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può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essere un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incentivo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it-IT" sz="1800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 gli interventi di interesse pubblico che i privati assumono di realizzare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it-IT" sz="18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extraoneri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 urbanizzazione)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anche gli indici di incremento edilizio </a:t>
            </a:r>
            <a:r>
              <a:rPr lang="it-IT" sz="1800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sono spesso oggetto di negoziazione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in modo da essere </a:t>
            </a:r>
            <a:r>
              <a:rPr lang="it-IT" sz="1800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adeguati alla sostenibilità economica del programma;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it-IT" sz="1800" dirty="0">
              <a:sym typeface="Wingdings" panose="05000000000000000000" pitchFamily="2" charset="2"/>
            </a:endParaRPr>
          </a:p>
          <a:p>
            <a:pPr marL="363636" lvl="1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800" b="1" dirty="0">
              <a:sym typeface="Wingdings" panose="05000000000000000000" pitchFamily="2" charset="2"/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Parentesi graffa chiusa 1">
            <a:extLst>
              <a:ext uri="{FF2B5EF4-FFF2-40B4-BE49-F238E27FC236}">
                <a16:creationId xmlns:a16="http://schemas.microsoft.com/office/drawing/2014/main" id="{2251684F-97A2-24EF-F64B-0643FD9560D0}"/>
              </a:ext>
            </a:extLst>
          </p:cNvPr>
          <p:cNvSpPr/>
          <p:nvPr/>
        </p:nvSpPr>
        <p:spPr>
          <a:xfrm>
            <a:off x="9829799" y="1665513"/>
            <a:ext cx="655983" cy="3526974"/>
          </a:xfrm>
          <a:prstGeom prst="rightBrace">
            <a:avLst>
              <a:gd name="adj1" fmla="val 45671"/>
              <a:gd name="adj2" fmla="val 50000"/>
            </a:avLst>
          </a:prstGeom>
          <a:ln w="444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>
            <a:extLst>
              <a:ext uri="{FF2B5EF4-FFF2-40B4-BE49-F238E27FC236}">
                <a16:creationId xmlns:a16="http://schemas.microsoft.com/office/drawing/2014/main" id="{B97DA986-6035-079D-8F5F-59CA8EE4AC18}"/>
              </a:ext>
            </a:extLst>
          </p:cNvPr>
          <p:cNvSpPr/>
          <p:nvPr/>
        </p:nvSpPr>
        <p:spPr>
          <a:xfrm>
            <a:off x="11059883" y="2592352"/>
            <a:ext cx="978408" cy="1093304"/>
          </a:xfrm>
          <a:prstGeom prst="rightArrow">
            <a:avLst/>
          </a:prstGeom>
          <a:solidFill>
            <a:schemeClr val="bg1">
              <a:lumMod val="50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2897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8ACE498-2EE1-55B8-DC2A-A4A7B51BC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0AA9505-0C36-19D8-C4BA-CE248805F9AE}"/>
              </a:ext>
            </a:extLst>
          </p:cNvPr>
          <p:cNvSpPr txBox="1"/>
          <p:nvPr/>
        </p:nvSpPr>
        <p:spPr>
          <a:xfrm>
            <a:off x="266701" y="650131"/>
            <a:ext cx="383177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Programmi complessi </a:t>
            </a:r>
            <a:r>
              <a:rPr lang="it-IT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sym typeface="Wingdings" panose="05000000000000000000" pitchFamily="2" charset="2"/>
              </a:rPr>
              <a:t> </a:t>
            </a:r>
            <a:r>
              <a:rPr lang="it-IT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Conseguenza</a:t>
            </a:r>
            <a:r>
              <a:rPr lang="it-IT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: le varie modalità di recupero e di riqualificazione urbana hanno spesso rappresentato il diffondersi della </a:t>
            </a:r>
            <a:r>
              <a:rPr lang="it-IT" b="1" dirty="0" err="1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depianificazione</a:t>
            </a:r>
            <a:r>
              <a:rPr lang="it-IT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, </a:t>
            </a:r>
            <a:r>
              <a:rPr lang="it-IT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più che uno dei contenuti della pianificazione</a:t>
            </a:r>
            <a:r>
              <a:rPr lang="it-IT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 </a:t>
            </a:r>
          </a:p>
          <a:p>
            <a:pPr algn="just"/>
            <a:endParaRPr lang="it-IT" dirty="0"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ea typeface="Aptos" panose="020B0004020202020204" pitchFamily="34" charset="0"/>
              <a:sym typeface="Wingdings" panose="05000000000000000000" pitchFamily="2" charset="2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ea typeface="Aptos" panose="020B0004020202020204" pitchFamily="34" charset="0"/>
                <a:sym typeface="Wingdings" panose="05000000000000000000" pitchFamily="2" charset="2"/>
              </a:rPr>
              <a:t> i</a:t>
            </a:r>
            <a:r>
              <a:rPr lang="it-IT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it-IT" b="1" dirty="0">
                <a:latin typeface="Times New Roman" panose="02020603050405020304" pitchFamily="18" charset="0"/>
                <a:ea typeface="Aptos" panose="020B0004020202020204" pitchFamily="34" charset="0"/>
              </a:rPr>
              <a:t>P</a:t>
            </a:r>
            <a:r>
              <a:rPr lang="it-IT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rogrammi</a:t>
            </a:r>
            <a:r>
              <a:rPr lang="it-IT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it-IT" b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prendono spesso forma al di fuori della pianificazione ordinaria del territorio</a:t>
            </a:r>
            <a:r>
              <a:rPr lang="it-IT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e </a:t>
            </a:r>
            <a:r>
              <a:rPr lang="it-IT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vi incidono dall’esterno</a:t>
            </a:r>
            <a:r>
              <a:rPr lang="it-IT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, </a:t>
            </a:r>
            <a:r>
              <a:rPr lang="it-IT" b="1" u="sng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rispondendo</a:t>
            </a:r>
            <a:r>
              <a:rPr lang="it-IT" b="1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it-IT" b="1" u="sng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più alla logica del progetto che non a quella del piano</a:t>
            </a:r>
            <a:r>
              <a:rPr lang="it-IT" dirty="0"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</a:t>
            </a:r>
            <a:endParaRPr lang="it-IT" dirty="0">
              <a:effectLst/>
              <a:highlight>
                <a:srgbClr val="C0C0C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6" name="Freccia in giù 5">
            <a:extLst>
              <a:ext uri="{FF2B5EF4-FFF2-40B4-BE49-F238E27FC236}">
                <a16:creationId xmlns:a16="http://schemas.microsoft.com/office/drawing/2014/main" id="{93EEFBCD-50A8-28F8-7125-34D8A9F39967}"/>
              </a:ext>
            </a:extLst>
          </p:cNvPr>
          <p:cNvSpPr/>
          <p:nvPr/>
        </p:nvSpPr>
        <p:spPr>
          <a:xfrm>
            <a:off x="2261602" y="2072033"/>
            <a:ext cx="783771" cy="1146865"/>
          </a:xfrm>
          <a:prstGeom prst="downArrow">
            <a:avLst>
              <a:gd name="adj1" fmla="val 50000"/>
              <a:gd name="adj2" fmla="val 96245"/>
            </a:avLst>
          </a:prstGeom>
          <a:solidFill>
            <a:schemeClr val="bg1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99EE7C8-3685-B935-063A-06942D4250C9}"/>
              </a:ext>
            </a:extLst>
          </p:cNvPr>
          <p:cNvSpPr txBox="1"/>
          <p:nvPr/>
        </p:nvSpPr>
        <p:spPr>
          <a:xfrm>
            <a:off x="5147965" y="1248480"/>
            <a:ext cx="519419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rapporto dei programmi complessi con la pianificazione urbanistica :</a:t>
            </a:r>
          </a:p>
          <a:p>
            <a:pPr marL="0" indent="0">
              <a:spcBef>
                <a:spcPts val="0"/>
              </a:spcBef>
              <a:buNone/>
            </a:pP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636" lvl="1" indent="0" algn="just">
              <a:spcBef>
                <a:spcPts val="0"/>
              </a:spcBef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programmi complessi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definiscono </a:t>
            </a:r>
            <a:r>
              <a:rPr lang="it-IT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 novo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l’assetto dei tessuti urbani da riqualificare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it-IT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 il piano vigente non prevede per le aree una disciplina innovativa, la proposta di riqualificazione viene </a:t>
            </a:r>
            <a:r>
              <a:rPr lang="it-IT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recepita</a:t>
            </a:r>
            <a:r>
              <a:rPr lang="it-IT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nella pianificazione:</a:t>
            </a: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tramite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accordo di programma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(idoneo,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art. 34 d.lgs. n. 267/2000, a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gli strumenti di governo del territorio vigenti)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</a:p>
          <a:p>
            <a:pPr marL="742950" lvl="1" indent="-28575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tramite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piani attuativi in variante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piano comunale.</a:t>
            </a:r>
            <a:endParaRPr lang="it-IT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reccia in giù 9">
            <a:extLst>
              <a:ext uri="{FF2B5EF4-FFF2-40B4-BE49-F238E27FC236}">
                <a16:creationId xmlns:a16="http://schemas.microsoft.com/office/drawing/2014/main" id="{1C1A721F-07E6-5271-5082-F363CEFD7CE7}"/>
              </a:ext>
            </a:extLst>
          </p:cNvPr>
          <p:cNvSpPr/>
          <p:nvPr/>
        </p:nvSpPr>
        <p:spPr>
          <a:xfrm rot="14468534">
            <a:off x="4361164" y="2030923"/>
            <a:ext cx="783771" cy="1485734"/>
          </a:xfrm>
          <a:prstGeom prst="downArrow">
            <a:avLst>
              <a:gd name="adj1" fmla="val 50000"/>
              <a:gd name="adj2" fmla="val 96245"/>
            </a:avLst>
          </a:prstGeom>
          <a:solidFill>
            <a:schemeClr val="bg1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in giù 10">
            <a:extLst>
              <a:ext uri="{FF2B5EF4-FFF2-40B4-BE49-F238E27FC236}">
                <a16:creationId xmlns:a16="http://schemas.microsoft.com/office/drawing/2014/main" id="{0C97A68E-710F-9115-00CA-E8C879CDFE64}"/>
              </a:ext>
            </a:extLst>
          </p:cNvPr>
          <p:cNvSpPr/>
          <p:nvPr/>
        </p:nvSpPr>
        <p:spPr>
          <a:xfrm rot="16200000">
            <a:off x="11078782" y="3522025"/>
            <a:ext cx="783771" cy="1442666"/>
          </a:xfrm>
          <a:prstGeom prst="downArrow">
            <a:avLst>
              <a:gd name="adj1" fmla="val 50000"/>
              <a:gd name="adj2" fmla="val 96245"/>
            </a:avLst>
          </a:prstGeom>
          <a:solidFill>
            <a:schemeClr val="bg1">
              <a:lumMod val="5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201F9B0-F220-2E30-993A-E881FAAB45C7}"/>
              </a:ext>
            </a:extLst>
          </p:cNvPr>
          <p:cNvSpPr txBox="1"/>
          <p:nvPr/>
        </p:nvSpPr>
        <p:spPr>
          <a:xfrm>
            <a:off x="266701" y="4897449"/>
            <a:ext cx="38317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Sono spesso c</a:t>
            </a:r>
            <a:r>
              <a:rPr lang="it-IT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oncepiti al di fuori di una cornice generale rispetto alla quale porsi come parti di un disegno organico.</a:t>
            </a:r>
            <a:endParaRPr lang="it-IT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582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549577-9F9B-AE23-1E79-03DE7D497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3870" y="253761"/>
            <a:ext cx="9655629" cy="595109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In caso di p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roposte urbanistiche d’iniziativa privata </a:t>
            </a:r>
            <a:r>
              <a:rPr lang="it-IT" sz="1800" b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derogatorie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come 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‘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misurare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’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sia l’interesse pubblico che giustifichi la variazione del piano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sia la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correttezza dello scambio tra pubblico e privato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secondo un rapporto di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proporzionalità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tra interesse pubblico e benefici concessi ai privati?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b="1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Cons. St. n. 2985/2008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qualità essenziale di tutti i </a:t>
            </a:r>
            <a:r>
              <a:rPr lang="it-IT" sz="1800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programmi integrati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è “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l’estrema </a:t>
            </a:r>
            <a:r>
              <a:rPr lang="it-IT" sz="18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flessibilità e duttilità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essendo connaturato ad esso il </a:t>
            </a:r>
            <a:r>
              <a:rPr lang="it-IT" sz="18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coesistere di una pluralità di funzioni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che possono andare dal recupero di immobili fatiscenti alla riqualificazione urbana di aree degradate, dall’arricchimento delle urbanizzazioni in aree di recente edificazione al perseguimento di obiettivi “sociali”. </a:t>
            </a:r>
            <a:r>
              <a:rPr lang="it-IT" sz="18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Quando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poi gli interventi … si attuino attraverso il </a:t>
            </a:r>
            <a:r>
              <a:rPr lang="it-IT" sz="18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concorso di risorse pubbliche e private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…</a:t>
            </a:r>
            <a:r>
              <a:rPr lang="it-IT" sz="18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 questa già ampia varietà di finalità si aggiungeranno anche </a:t>
            </a:r>
            <a:r>
              <a:rPr lang="it-IT" sz="1800" b="1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obiettivi privatistici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lato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sensu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speculativi: </a:t>
            </a:r>
            <a:r>
              <a:rPr lang="it-IT" sz="1800" b="1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non sarà la presenza di questi ultimi</a:t>
            </a:r>
            <a:r>
              <a:rPr lang="it-IT" sz="1800" b="1" i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…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 escludere </a:t>
            </a:r>
            <a:r>
              <a:rPr lang="it-IT" sz="1800" b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ex se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che il programma sia </a:t>
            </a:r>
            <a:r>
              <a:rPr lang="it-IT" sz="1800" b="1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comunque finalizzato a scopi pubblicistici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del tipo sopra indicato, 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dovendo tale valutazione operarsi sulla base della considerazione </a:t>
            </a:r>
            <a:r>
              <a:rPr lang="it-IT" sz="1800" b="1" i="1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dell’equilibrio complessivo tra i risultati conseguiti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 Consiglio di Stato rivede l’affermazione del giudice di primo grado sul carattere necessariamente minoritario e marginale </a:t>
            </a:r>
            <a:r>
              <a:rPr lang="it-IT" sz="18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delle eventuali nuove edificazioni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rispetto agli interventi di riqualificazione 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i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«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non è sulla base di un rapporto meramente quantitativo che può valutarsi la rispondenza o meno all’interesse pubblico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», «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dovendo piuttosto considerarsi </a:t>
            </a:r>
            <a:r>
              <a:rPr lang="it-IT" sz="1800" b="1" i="1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 gli interventi di nuova edificazione (maggioritari o minoritari che siano) siano </a:t>
            </a:r>
            <a:r>
              <a:rPr lang="it-IT" sz="1800" b="1" i="1" u="sng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funzionali</a:t>
            </a:r>
            <a:r>
              <a:rPr lang="it-IT" sz="1800" b="1" i="1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agli obiettivi generali di carattere pubblico di cui si è detto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b="1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 Consiglio di Stato ha quindi proceduto a valutare l’equilibrio complessivo dell’accordo.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7404957-102B-EF75-563C-7C2F0C612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2312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28CCF6-4191-7671-8ED4-38DE02A60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6386" y="457200"/>
            <a:ext cx="8376557" cy="6057900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9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Esempio di Legge regionale di ultima generazione</a:t>
            </a:r>
            <a:r>
              <a:rPr lang="it-IT" sz="19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 cui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</a:t>
            </a:r>
            <a:r>
              <a:rPr lang="it-IT" sz="19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igenerazione urbana 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diventa 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contenuto necessario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della pianificazione</a:t>
            </a:r>
            <a:r>
              <a:rPr lang="it-IT" sz="19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perdendo il descritto carattere casuale e spontaneo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secondo la logica del progetto;</a:t>
            </a:r>
            <a:endParaRPr lang="it-IT" sz="19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previsione di incentivi e premialità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è effettuata </a:t>
            </a:r>
            <a:r>
              <a:rPr lang="it-IT" sz="1900" b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all’interno e secondo criteri della pianificazione generale</a:t>
            </a:r>
            <a:r>
              <a:rPr lang="it-IT" sz="19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griglia dell’urbanistica contrattata è fissata negli strumenti di pianificazione, al fine di evitare che riqualificare si trasformi in edificare, per di più in deroga.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endParaRPr lang="it-IT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it-IT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r>
              <a:rPr lang="it-IT" sz="2400" b="1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.r</a:t>
            </a:r>
            <a:r>
              <a:rPr lang="it-IT" sz="2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it-IT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Toscana </a:t>
            </a:r>
            <a:r>
              <a:rPr lang="it-IT" sz="2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n. 65/2014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it-IT" sz="19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Distinzione tra </a:t>
            </a:r>
            <a:r>
              <a:rPr lang="it-IT" sz="19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territorio urbanizzato</a:t>
            </a:r>
            <a:r>
              <a:rPr lang="it-IT" sz="19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it-IT" sz="19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non urbanizzato </a:t>
            </a:r>
            <a:r>
              <a:rPr lang="it-IT" sz="19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nel Piano strutturale comunale.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Nel 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territorio urbanizzato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«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nuovi impegni di suolo a fini insediativi o infrastrutturali sono consentiti esclusivamente qualora non sussistano alternative di riutilizzazione e riorganizzazione degli insediamenti e delle infrastrutture esistenti. Essi </a:t>
            </a:r>
            <a:r>
              <a:rPr lang="it-IT" sz="1900" b="0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devono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900" b="0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ogni caso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900" b="0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concorrere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900" b="0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alla riqualificazione dei sistemi insediativi e degli assetti territoriali nel loro insieme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900" b="0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nonché alla prevenzione e al recupero del degrado ambientale e funzionale</a:t>
            </a:r>
            <a:r>
              <a:rPr lang="it-IT" sz="1900" b="0" i="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(art. 4)</a:t>
            </a:r>
            <a:endParaRPr lang="it-IT" sz="19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02D6D30-26B9-1B3A-E2C4-1D1004A33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617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3F2C63-0EF1-42BC-C2FD-3867C96CF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357" y="136525"/>
            <a:ext cx="9307286" cy="658495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Capo dedicato a 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Disposizioni volte ad incentivare la razionalizzazione del patrimonio edilizio esistente e per la rigenerazione delle aree urbane degradate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in attuazione dell’art. 5, co. 9 </a:t>
            </a:r>
            <a:r>
              <a:rPr lang="it-IT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d.l.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n. 70/2011: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600" u="sng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 delimitare edifici e aree del territorio urbanizzato cui il Capo è applicabile 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vengono definite le situazioni di </a:t>
            </a:r>
            <a:r>
              <a:rPr lang="it-IT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degrado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distinto in </a:t>
            </a:r>
            <a:r>
              <a:rPr lang="it-IT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urbanistico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 </a:t>
            </a:r>
            <a:r>
              <a:rPr lang="it-IT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socio-economico</a:t>
            </a:r>
            <a:r>
              <a:rPr lang="it-IT" sz="1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a) per aree caratterizzate da </a:t>
            </a:r>
            <a:r>
              <a:rPr lang="it-IT" sz="16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degrado urbanistico 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 intendono le aree … connotate da un impianto urbano di scarsa qualità sotto il profilo architettonico e </a:t>
            </a:r>
            <a:r>
              <a:rPr lang="it-IT" sz="1600" i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morfotipologico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associata alla carenza di attrezzature e servizi, alla carenza e al degrado degli spazi pubblici e delle aree libere, nonché le aree caratterizzate da attrezzature ed infrastrutture dismesse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”;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b) per aree caratterizzate da </a:t>
            </a:r>
            <a:r>
              <a:rPr lang="it-IT" sz="16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degrado socio-economico 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 intendono le aree connotate da condizioni di abbandono, di sottoutilizzazione o sovraffollamento degli immobili</a:t>
            </a:r>
            <a:r>
              <a:rPr lang="it-IT" sz="16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…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 con presenza di strutture non compatibili, dal punto di vista morfologico, paesaggistico, ambientale o funzionale, con il contesto urbano di riferimento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6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 </a:t>
            </a:r>
            <a:r>
              <a:rPr lang="it-IT" sz="16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Piano operativo</a:t>
            </a:r>
            <a:r>
              <a:rPr lang="it-IT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perimetra le predette Aree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redige </a:t>
            </a:r>
            <a:r>
              <a:rPr lang="it-IT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 ciascuna area 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una 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Scheda 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 cui risultino: le </a:t>
            </a:r>
            <a:r>
              <a:rPr lang="it-IT" sz="16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condizioni di degrado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 gli </a:t>
            </a:r>
            <a:r>
              <a:rPr lang="it-IT" sz="16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obiettivi di riqualificazione “</a:t>
            </a:r>
            <a:r>
              <a:rPr lang="it-IT" sz="16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coerenza</a:t>
            </a:r>
            <a:r>
              <a:rPr lang="it-IT" sz="16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 con le finalità della rigenerazione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elencate dall’art. 122, quali</a:t>
            </a:r>
            <a:r>
              <a:rPr lang="it-IT" sz="16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(“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a) favorire il riuso delle aree già urbanizzate per evitare ulteriore consumo di suolo e rendere attrattiva la trasformazione delle stesse; b) favorire la densificazione delle aree urbane per la migliore sostenibilità economica dei sistemi di mobilità collettiva; c) mantenere e incrementare l’attrattività dei contesti urbani in ragione della pluralità delle funzioni presenti; d) garantire la manutenzione ordinaria e straordinaria e l’innovazione delle opere di urbanizzazione e delle dotazioni collettive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”); i </a:t>
            </a:r>
            <a:r>
              <a:rPr lang="it-IT" sz="16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parametri da rispettare nella progettazione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 un </a:t>
            </a:r>
            <a:r>
              <a:rPr lang="it-IT" sz="16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quadro complessivo delle opere pubbliche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 le </a:t>
            </a:r>
            <a:r>
              <a:rPr lang="it-IT" sz="16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premialità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entro un tetto massimo fissato dalla legge, </a:t>
            </a:r>
            <a:r>
              <a:rPr lang="it-IT" sz="16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 collegare agli interventi proposti in relazione agli obiettivi dichiarati</a:t>
            </a:r>
            <a:r>
              <a:rPr lang="it-IT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t-I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1144895-189C-D710-AED2-13F6D5089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62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6A15FA-AFD8-86FB-F9E9-1445BAF6F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0928" y="932008"/>
            <a:ext cx="7130144" cy="4993983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Entro il termine di efficacia del PO :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à"/>
              <a:tabLst>
                <a:tab pos="457200" algn="l"/>
              </a:tabLst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manifestazione di interesse degli aventi titolo (almeno la maggioranza del valore dei beni compresi nel perimetro), anche tramite un promotore terzo 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proposta di Piano di intervento;</a:t>
            </a:r>
            <a:endParaRPr lang="it-IT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à"/>
              <a:tabLst>
                <a:tab pos="457200" algn="l"/>
              </a:tabLst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pubblicità della proposta con previsione «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 un’assemblea pubblica … per raccogliere i contributi dei cittadini</a:t>
            </a:r>
            <a:r>
              <a:rPr lang="it-IT" sz="18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successive osservazioni;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à"/>
              <a:tabLst>
                <a:tab pos="457200" algn="l"/>
              </a:tabLst>
            </a:pP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 </a:t>
            </a:r>
            <a:r>
              <a:rPr lang="it-IT" sz="18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provvedimento di approvazione della proposta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dà atto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della </a:t>
            </a:r>
            <a:r>
              <a:rPr lang="it-IT" sz="18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coerenza formale e sostanziale tra Scheda e Piano di intervent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Pertanto, </a:t>
            </a:r>
            <a:r>
              <a:rPr lang="it-IT" sz="1800" kern="100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it-IT" sz="1800" b="1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 piano comunale individua le aree soggette a rigenerazione </a:t>
            </a:r>
            <a:r>
              <a:rPr lang="it-IT" sz="1800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it-IT" sz="1800" b="1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fornisce un’indicazione di massima delle condizioni di trasformazione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</a:t>
            </a:r>
            <a:r>
              <a:rPr lang="it-IT" sz="1800" b="1" u="sng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misura dell'interesse pubblico da soddisfare</a:t>
            </a:r>
            <a:r>
              <a:rPr lang="it-IT" sz="1800" b="1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è individuata nelle disposizioni di piano, </a:t>
            </a:r>
            <a:r>
              <a:rPr lang="it-IT" sz="1800" b="1" u="sng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indirizzando a monte le alternative dell’accordo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AB0A884-FB34-3713-9D88-9FC21CF2B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9394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299630-7689-6291-B4D2-41B67A4FA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757" y="336230"/>
            <a:ext cx="8131629" cy="57706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Legislazione statale vigente e rigenerazione urbana</a:t>
            </a:r>
          </a:p>
          <a:p>
            <a:pPr marL="0" indent="0" algn="ctr">
              <a:buNone/>
            </a:pP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legislazione statale vigente al momento contiene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a.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disposizioni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volte a incentivare o favorire interventi a scala edilizia sull’esistente (con finalità più circoscritte rispetto alla rigenerazione urbana)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norme del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t.u.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edil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. su definizioni delle 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categorie di interventi edilizi più volte modificate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lvl="1" algn="just"/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b.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disposizioni puntuali su specifiche questioni connesse, esplicitamente o meno, anche alle finalità della rigenerazione, ma</a:t>
            </a:r>
          </a:p>
          <a:p>
            <a:pPr marL="914400" lvl="2" indent="0" algn="just">
              <a:buNone/>
            </a:pP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b.1.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insufficienti rispetto alla complessità della materia</a:t>
            </a:r>
            <a:endParaRPr lang="it-IT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5" algn="just">
              <a:buFont typeface="Wingdings" panose="05000000000000000000" pitchFamily="2" charset="2"/>
              <a:buChar char="ü"/>
            </a:pPr>
            <a:r>
              <a:rPr lang="it-IT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3-</a:t>
            </a:r>
            <a:r>
              <a:rPr lang="it-IT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bis</a:t>
            </a:r>
            <a:r>
              <a:rPr lang="it-IT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t.u.</a:t>
            </a:r>
            <a:r>
              <a:rPr lang="it-IT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edilizia: «</a:t>
            </a:r>
            <a:r>
              <a:rPr lang="it-IT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Interventi di conservazione</a:t>
            </a:r>
            <a:r>
              <a:rPr lang="it-IT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</a:p>
          <a:p>
            <a:pPr lvl="5" algn="just">
              <a:buFont typeface="Wingdings" panose="05000000000000000000" pitchFamily="2" charset="2"/>
              <a:buChar char="ü"/>
            </a:pP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14 </a:t>
            </a:r>
            <a:r>
              <a:rPr lang="it-IT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t.u.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edilizia: ««</a:t>
            </a:r>
            <a:r>
              <a:rPr lang="it-IT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Permesso di costruire in deroga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</a:p>
          <a:p>
            <a:pPr lvl="5" algn="just">
              <a:buFont typeface="Wingdings" panose="05000000000000000000" pitchFamily="2" charset="2"/>
              <a:buChar char="ü"/>
            </a:pP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23-</a:t>
            </a:r>
            <a:r>
              <a:rPr lang="it-IT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quater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t.u.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edilizia: «</a:t>
            </a:r>
            <a:r>
              <a:rPr lang="it-IT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Usi temporanei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</a:p>
          <a:p>
            <a:pPr marL="457200" lvl="1" indent="0" algn="just">
              <a:buNone/>
            </a:pP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b.2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 idonee a dare adito al rischio di esiti in concreto contrastanti 	proprio con le finalità di rigenerazione urbana</a:t>
            </a:r>
          </a:p>
          <a:p>
            <a:pPr lvl="5" algn="just">
              <a:buFont typeface="Wingdings" panose="05000000000000000000" pitchFamily="2" charset="2"/>
              <a:buChar char="ü"/>
            </a:pP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Art. 2-</a:t>
            </a:r>
            <a:r>
              <a:rPr lang="it-IT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bis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t.u.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edilizia: «</a:t>
            </a:r>
            <a:r>
              <a:rPr lang="it-IT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Deroghe in materia di limiti di distanza tra fabbricat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i»</a:t>
            </a:r>
          </a:p>
          <a:p>
            <a:pPr lvl="5" algn="just">
              <a:buFont typeface="Wingdings" panose="05000000000000000000" pitchFamily="2" charset="2"/>
              <a:buChar char="ü"/>
            </a:pP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Art. 5, co. 9, </a:t>
            </a:r>
            <a:r>
              <a:rPr lang="it-IT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d.l.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n. 70/2011 «</a:t>
            </a:r>
            <a:r>
              <a:rPr lang="it-IT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Piano per la città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</a:p>
          <a:p>
            <a:pPr marL="914400" lvl="2" indent="0" algn="just">
              <a:buNone/>
            </a:pPr>
            <a:endParaRPr lang="it-IT" sz="14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C3EAEBF-4B0F-AFD7-4177-38A748CD0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16</a:t>
            </a:fld>
            <a:endParaRPr lang="it-IT"/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8BF5221B-9C54-DC82-089E-6C7AF1EA0228}"/>
              </a:ext>
            </a:extLst>
          </p:cNvPr>
          <p:cNvSpPr/>
          <p:nvPr/>
        </p:nvSpPr>
        <p:spPr>
          <a:xfrm>
            <a:off x="10919387" y="4799920"/>
            <a:ext cx="1066800" cy="996043"/>
          </a:xfrm>
          <a:prstGeom prst="rightArrow">
            <a:avLst/>
          </a:prstGeom>
          <a:solidFill>
            <a:schemeClr val="bg1">
              <a:lumMod val="5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Parentesi graffa chiusa 5">
            <a:extLst>
              <a:ext uri="{FF2B5EF4-FFF2-40B4-BE49-F238E27FC236}">
                <a16:creationId xmlns:a16="http://schemas.microsoft.com/office/drawing/2014/main" id="{4C6FAB58-7F80-7FCF-CD3D-A5AE98342508}"/>
              </a:ext>
            </a:extLst>
          </p:cNvPr>
          <p:cNvSpPr/>
          <p:nvPr/>
        </p:nvSpPr>
        <p:spPr>
          <a:xfrm>
            <a:off x="10216243" y="4500789"/>
            <a:ext cx="576943" cy="1730829"/>
          </a:xfrm>
          <a:prstGeom prst="rightBrace">
            <a:avLst>
              <a:gd name="adj1" fmla="val 31133"/>
              <a:gd name="adj2" fmla="val 50000"/>
            </a:avLst>
          </a:prstGeom>
          <a:ln w="50800">
            <a:solidFill>
              <a:schemeClr val="bg1">
                <a:lumMod val="50000"/>
                <a:alpha val="68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7954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1BBBD4-B89B-2FB4-7DA4-71BBBA655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814" y="329784"/>
            <a:ext cx="9573986" cy="63916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6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A</a:t>
            </a:r>
            <a:r>
              <a:rPr lang="it-IT" sz="2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rt. 2-</a:t>
            </a:r>
            <a:r>
              <a:rPr lang="it-IT" sz="2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bis </a:t>
            </a:r>
            <a:r>
              <a:rPr lang="it-IT" sz="26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t.u.</a:t>
            </a:r>
            <a:r>
              <a:rPr lang="it-IT" sz="2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edilizia «</a:t>
            </a:r>
            <a:r>
              <a:rPr lang="it-IT" sz="2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Deroghe in materia di limiti di distanza tra fabbricati</a:t>
            </a:r>
            <a:r>
              <a:rPr lang="it-IT" sz="2600" b="1" i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»</a:t>
            </a:r>
            <a:r>
              <a:rPr lang="it-IT" b="1" i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</a:rPr>
              <a:t>(</a:t>
            </a:r>
            <a:r>
              <a:rPr lang="it-IT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d.l.</a:t>
            </a:r>
            <a:r>
              <a:rPr lang="it-I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Del fare n. 69/2013, modificato e integrato nel 2019)</a:t>
            </a:r>
          </a:p>
          <a:p>
            <a:pPr marL="0" indent="0">
              <a:buNone/>
            </a:pPr>
            <a:endParaRPr lang="it-IT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… le </a:t>
            </a:r>
            <a:r>
              <a:rPr lang="it-IT" sz="1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regioni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it-IT" sz="1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possono </a:t>
            </a:r>
            <a:r>
              <a:rPr lang="it-IT" sz="19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prevedere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con proprie leggi e regolamenti, </a:t>
            </a:r>
            <a:r>
              <a:rPr lang="it-IT" sz="19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disposizioni derogatorie </a:t>
            </a:r>
            <a:r>
              <a:rPr lang="it-IT" sz="1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 </a:t>
            </a:r>
            <a:r>
              <a:rPr lang="it-IT" sz="19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decreto del Ministro dei lavori pubblici 2 aprile 1968, n. 1444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it-IT" sz="19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possono dettare disposizioni </a:t>
            </a:r>
            <a:r>
              <a:rPr lang="it-IT" sz="1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sugli spazi da destinare agli insediamenti residenziali, a quelli produttivi, a quelli riservati alle attività collettive, al verde e ai parcheggi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1900" b="1" i="1" dirty="0">
                <a:solidFill>
                  <a:schemeClr val="tx2">
                    <a:lumMod val="50000"/>
                    <a:lumOff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nell’ambito .della definizione o revisione di strumenti urbanistici comunque funzionali a un assetto complessivo e unitario o .di specifiche aree territoriali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1900" b="0" i="1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1-bis. Le </a:t>
            </a:r>
            <a:r>
              <a:rPr lang="it-IT" sz="1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disposizioni del comma 1 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sono finalizzate a </a:t>
            </a:r>
            <a:r>
              <a:rPr lang="it-IT" sz="1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orientare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comuni 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nella </a:t>
            </a:r>
            <a:r>
              <a:rPr lang="it-IT" sz="19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definizione di limiti di densità edilizia, altezza e distanza</a:t>
            </a:r>
            <a:r>
              <a:rPr lang="it-IT" sz="19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dei fabbricati </a:t>
            </a:r>
            <a:r>
              <a:rPr lang="it-IT" sz="1900" b="1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negli ambiti urbani consolidati del proprio territorio</a:t>
            </a:r>
            <a:r>
              <a:rPr lang="it-IT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it-IT" sz="17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(co. aggiunto dal </a:t>
            </a:r>
            <a:r>
              <a:rPr lang="it-IT" sz="17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d.l.</a:t>
            </a:r>
            <a:r>
              <a:rPr lang="it-IT" sz="17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Sblocca Cantieri n. 32/2019 </a:t>
            </a:r>
            <a:r>
              <a:rPr lang="it-IT" sz="17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7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finalità (da Relazione): concorrere a indurre una </a:t>
            </a:r>
            <a:r>
              <a:rPr lang="it-IT" sz="1700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drastica riduzione del consumo di suolo e a favorire la rigenerazione del patrimonio edilizio esistente</a:t>
            </a:r>
            <a:r>
              <a:rPr lang="it-IT" sz="17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2100" i="1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900" i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it-IT" sz="19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atio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: </a:t>
            </a:r>
            <a:r>
              <a:rPr lang="it-IT" sz="19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uno dei problemi 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che possono porsi in caso di interventi su un tessuto urbano consolidato </a:t>
            </a:r>
            <a:r>
              <a:rPr lang="it-IT" sz="19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soprattutto in presenza di aumenti di volumetria necessari per garantire la sostenibilità finanziaria delle operazioni -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è rappresentato dal </a:t>
            </a:r>
            <a:r>
              <a:rPr lang="it-IT" sz="19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rispetto delle disposizioni relative agli standard 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del </a:t>
            </a:r>
            <a:r>
              <a:rPr lang="it-IT" sz="19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d.m.</a:t>
            </a:r>
            <a:r>
              <a:rPr lang="it-IT" sz="19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n.1444/1968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19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Per comprendere il ruolo della disposizione nella rigenerazione urbana occorre distinguer</a:t>
            </a:r>
            <a:r>
              <a:rPr lang="it-IT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i due ambiti relativi a :</a:t>
            </a:r>
          </a:p>
          <a:p>
            <a:pPr lvl="2" algn="just">
              <a:lnSpc>
                <a:spcPct val="110000"/>
              </a:lnSpc>
              <a:spcBef>
                <a:spcPts val="0"/>
              </a:spcBef>
            </a:pPr>
            <a:r>
              <a:rPr lang="it-IT" sz="19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Standard edilizi</a:t>
            </a:r>
          </a:p>
          <a:p>
            <a:pPr lvl="2" algn="just">
              <a:lnSpc>
                <a:spcPct val="110000"/>
              </a:lnSpc>
              <a:spcBef>
                <a:spcPts val="0"/>
              </a:spcBef>
            </a:pPr>
            <a:r>
              <a:rPr lang="it-IT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urbanistici</a:t>
            </a:r>
            <a:endParaRPr lang="it-IT" sz="19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86D4BAA-34F1-2F47-5310-B5C279D1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032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63CEB6-172E-4120-1204-D3F54C5D8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0264" y="542885"/>
            <a:ext cx="9051471" cy="5772229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1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Standard edilizi</a:t>
            </a:r>
            <a:r>
              <a:rPr lang="it-IT" sz="21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l’art. 2-</a:t>
            </a:r>
            <a:r>
              <a:rPr lang="it-IT" sz="19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bis</a:t>
            </a:r>
            <a:r>
              <a:rPr lang="it-IT" sz="19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ribadisce sostanzialmente il disposto dell'art. 9, </a:t>
            </a:r>
            <a:r>
              <a:rPr lang="it-IT" sz="19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ult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co., </a:t>
            </a:r>
            <a:r>
              <a:rPr lang="it-IT" sz="19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d.m.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1444/1968 : “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sono ammesse distanze inferiori a quelle indicate nei precedenti commi, nel caso di </a:t>
            </a:r>
            <a:r>
              <a:rPr lang="it-IT" sz="19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gruppi di edifici 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che formino oggetto di piani particolareggiati o lottizzazioni convenzionate con previsioni </a:t>
            </a:r>
            <a:r>
              <a:rPr lang="it-IT" sz="1900" i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planovolumetriche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9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9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C. cost. </a:t>
            </a:r>
            <a:r>
              <a:rPr lang="it-IT" sz="19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nn</a:t>
            </a:r>
            <a:r>
              <a:rPr lang="it-IT" sz="19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231/2016 e 41/2017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it-IT" sz="19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117, co. 2, lett. 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), Cost.: la disciplina delle distanze rientra nella materia “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ordinamento civile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”; </a:t>
            </a:r>
            <a:endParaRPr lang="it-IT" sz="19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2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117, co. 3, Cost. : la disciplina delle distanze rientra nella materia “</a:t>
            </a:r>
            <a:r>
              <a:rPr lang="it-IT" sz="19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governo del territorio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 </a:t>
            </a:r>
            <a:r>
              <a:rPr lang="it-IT" sz="1900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 diretta a soddisfare esigenze di carattere urbanistico collegate a una razionale pianificazione.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9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Nel delimitare gli ambiti di competenza statale e regionale il </a:t>
            </a:r>
            <a:r>
              <a:rPr lang="it-IT" sz="19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punto di equilibrio viene individuato nell’ultimo co. dell'art. 9 </a:t>
            </a:r>
            <a:r>
              <a:rPr lang="it-IT" sz="19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d.m.</a:t>
            </a:r>
            <a:r>
              <a:rPr lang="it-IT" sz="19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n. 1444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ribadito anche dopo l’introduzione dell’art. 2-</a:t>
            </a:r>
            <a:r>
              <a:rPr lang="it-IT" sz="19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bis.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9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</a:t>
            </a:r>
            <a:r>
              <a:rPr lang="it-IT" sz="19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competenza legislativa regionale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interferendo con l’ordinamento civile, è </a:t>
            </a:r>
            <a:r>
              <a:rPr lang="it-IT" sz="19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circoscritta dal suo scopo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 il </a:t>
            </a:r>
            <a:r>
              <a:rPr lang="it-IT" sz="19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governo del territorio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− </a:t>
            </a:r>
            <a:r>
              <a:rPr lang="it-IT" sz="19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che ne detta anche le modalità di esercizio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gli interventi regionali derogatori sono condizionati a </a:t>
            </a:r>
            <a:r>
              <a:rPr lang="it-IT" sz="1900" b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ragioni urbanistiche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 </a:t>
            </a:r>
            <a:r>
              <a:rPr lang="it-IT" sz="19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ragioni urbanistiche devono riguardare </a:t>
            </a:r>
            <a:r>
              <a:rPr lang="it-IT" sz="1900" b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ambiti unitari 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it-IT" sz="19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avere come mezzo di espressione lo strumento urbanistico</a:t>
            </a:r>
            <a:r>
              <a:rPr lang="it-IT" sz="19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no interventi puntuali.</a:t>
            </a:r>
            <a:endParaRPr lang="it-IT" sz="19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9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Entro tali limiti, gli standard edilizi sono resi flessibili per perseguire </a:t>
            </a:r>
            <a:r>
              <a:rPr lang="it-IT" sz="19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obiettivi meritevoli, come favorire interventi di rigenerazione urbana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it-IT" i="1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6860BB8-623B-1149-9966-C99EEB867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2272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4FD175-F045-C03D-00DA-00642F6FE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071" y="893267"/>
            <a:ext cx="6798129" cy="507146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urbanistici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relativa disciplina rientra: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Aptos" panose="020B0004020202020204" pitchFamily="34" charset="0"/>
              <a:buChar char="-"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nella materia «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governo del territorio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buFont typeface="Aptos" panose="020B0004020202020204" pitchFamily="34" charset="0"/>
              <a:buChar char="-"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base a recenti riflessioni (nonché Comitato CLEP), nella materia dei «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r>
              <a:rPr lang="it-IT" sz="1800" b="1" i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ivelli essenziali delle prestazioni</a:t>
            </a:r>
            <a:r>
              <a:rPr lang="it-IT" sz="18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 (art. 117, co. 2, lett. </a:t>
            </a:r>
            <a:r>
              <a:rPr lang="it-IT" sz="1800" i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it-IT" sz="18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), Cost.) </a:t>
            </a:r>
            <a:r>
              <a:rPr lang="it-IT" sz="18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welfare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urbano.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 base al tenore letterale, l’art. 2-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bis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sembrerebbe disconoscere al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d.m.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1444/1968 la valenza di atto determinativo dei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l.e.p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8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l’unico principio generale sarebbe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necessità che degli standard siano normativamente previsti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it-IT" sz="18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indipendentemente dalla fonte normativa, nazionale o regionale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–, </a:t>
            </a:r>
            <a:r>
              <a:rPr lang="it-IT" sz="18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dando adito alla previsione da parte delle Regioni di regole autonome e disomogenee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5D06D15-094D-1B9F-DED9-4A111430A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19</a:t>
            </a:fld>
            <a:endParaRPr lang="it-IT"/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61BFD0D3-63B4-F584-6E7F-A6E12C7962EF}"/>
              </a:ext>
            </a:extLst>
          </p:cNvPr>
          <p:cNvSpPr/>
          <p:nvPr/>
        </p:nvSpPr>
        <p:spPr>
          <a:xfrm>
            <a:off x="6096000" y="2432404"/>
            <a:ext cx="963386" cy="996596"/>
          </a:xfrm>
          <a:prstGeom prst="downArrow">
            <a:avLst/>
          </a:prstGeom>
          <a:solidFill>
            <a:schemeClr val="bg1">
              <a:lumMod val="50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754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FD618F-4E0D-8840-CC12-69724B04E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8911" y="449732"/>
            <a:ext cx="8874178" cy="569727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Rigenerazione urbana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 le 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direttrici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attualmente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fondamentali dell’attività di pianificazione urbanistica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in mancanza, però, di una legge statale quadro aggiornata in materia di governo del territorio.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None/>
            </a:pPr>
            <a:endParaRPr lang="it-IT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Nozione polisemica di Rigenerazione urbana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intervento sulla città esistente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pluralità di finalità  risultati concreti e integrati.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Incertezza sul piano regolatorio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assenza nella legislazione statale di una definizione compiuta di Rigenerazione urbana.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D.d.l.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86 - XVIII Legislatura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Disposizioni per la riduzione del consumo di suolo nonché delega al Governo in materia di rigenerazione delle aree urbane degradate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 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d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efinizione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affianca al recupero da situazioni di degrado edilizio o urbanistico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dimensione economico-sociale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«</a:t>
            </a:r>
            <a:r>
              <a:rPr lang="it-IT" sz="1800" b="1" i="1" u="wavyHeavy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insieme coordinato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it-IT" sz="1800" b="1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interventi urbanistici, edilizi e socio-economici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… al fine di perseguire gli </a:t>
            </a:r>
            <a:r>
              <a:rPr lang="it-IT" sz="18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obiettivi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della sostituzione, del riuso e della riqualificazione dell’ambiente costruito </a:t>
            </a:r>
            <a:r>
              <a:rPr lang="it-IT" sz="18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un’ottica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it-IT" sz="18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sostenibilità ambientale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di </a:t>
            </a:r>
            <a:r>
              <a:rPr lang="it-IT" sz="18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contenimento del consumo di suolo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di localizzazione dei nuovi interventi di trasformazione nelle aree già edificate, di innalzamento del potenziale ecologico e ambientale, di riduzione dei consumi idrici ed energetici e di </a:t>
            </a:r>
            <a:r>
              <a:rPr lang="it-IT" sz="18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realizzazione di adeguati servizi primari e secondari</a:t>
            </a:r>
            <a:r>
              <a:rPr lang="it-IT" sz="1800" u="sng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A7A95CA-9C13-66B3-5E69-5DB915222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2</a:t>
            </a:fld>
            <a:endParaRPr lang="it-IT"/>
          </a:p>
        </p:txBody>
      </p:sp>
      <p:sp>
        <p:nvSpPr>
          <p:cNvPr id="2" name="Freccia circolare a destra 1">
            <a:extLst>
              <a:ext uri="{FF2B5EF4-FFF2-40B4-BE49-F238E27FC236}">
                <a16:creationId xmlns:a16="http://schemas.microsoft.com/office/drawing/2014/main" id="{BE6FA825-7E55-28EB-3629-CE788DFEB827}"/>
              </a:ext>
            </a:extLst>
          </p:cNvPr>
          <p:cNvSpPr/>
          <p:nvPr/>
        </p:nvSpPr>
        <p:spPr>
          <a:xfrm rot="800752">
            <a:off x="1045029" y="2718707"/>
            <a:ext cx="783772" cy="1420585"/>
          </a:xfrm>
          <a:prstGeom prst="curvedRightArrow">
            <a:avLst>
              <a:gd name="adj1" fmla="val 25959"/>
              <a:gd name="adj2" fmla="val 90625"/>
              <a:gd name="adj3" fmla="val 25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4279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D29A9A-4CC9-DB43-BD8A-76BB7F204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886" y="434715"/>
            <a:ext cx="9290957" cy="574224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Cons. St., IV, </a:t>
            </a:r>
            <a:r>
              <a:rPr lang="it-IT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ord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it-IT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coll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17 marzo 2022 n. 1949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 sollevato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q.l.c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dell’art. 2-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bis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co. 1,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t.u.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edilizia</a:t>
            </a:r>
            <a:r>
              <a:rPr lang="it-IT" sz="18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relazione a: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"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117, co. 3, Cost. “governo del territorio”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l’art. 2-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bis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ha l’effetto di “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neutralizzare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 il carattere cogente delle disposizioni statali sugli standard, i quali esprimono “</a:t>
            </a:r>
            <a:r>
              <a:rPr lang="it-IT" sz="18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l’esigenza che le dotazioni di spazi pubblici, infrastrutture, servizi etc. rispondano a criteri di definizione omogenei su tutto il territorio nazionale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”;</a:t>
            </a:r>
          </a:p>
          <a:p>
            <a:pPr marL="4572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	ove inteso come abrogazione implicita delle disposizioni statali sugli standard, “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tale operazione appare di </a:t>
            </a:r>
            <a:r>
              <a:rPr lang="it-IT" sz="18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dubbia compatibilità con il quadro costituzionale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…., in quanto 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 risolve in una sostanziale </a:t>
            </a:r>
            <a:r>
              <a:rPr lang="it-IT" sz="1800" b="1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abdicazione dalla fissazione di parametri e criteri generali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it-IT" sz="1800" b="1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cui pure il legislatore statale sarebbe chiamato in materia di competenza concorrente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”;</a:t>
            </a:r>
          </a:p>
          <a:p>
            <a:pPr marL="457200"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Bef>
                <a:spcPts val="0"/>
              </a:spcBef>
              <a:buFont typeface="Aptos" panose="020B0004020202020204" pitchFamily="34" charset="0"/>
              <a:buChar char="-"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3 Cost.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dall’art. 2-</a:t>
            </a:r>
            <a:r>
              <a:rPr lang="it-IT" sz="1800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bis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derivano “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effetti discriminatori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”;</a:t>
            </a:r>
          </a:p>
          <a:p>
            <a:pPr marL="342900" lvl="0" indent="-342900" algn="just">
              <a:lnSpc>
                <a:spcPct val="110000"/>
              </a:lnSpc>
              <a:spcBef>
                <a:spcPts val="0"/>
              </a:spcBef>
              <a:buFont typeface="Aptos" panose="020B0004020202020204" pitchFamily="34" charset="0"/>
              <a:buChar char="-"/>
            </a:pP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Bef>
                <a:spcPts val="0"/>
              </a:spcBef>
              <a:buFont typeface="Aptos" panose="020B0004020202020204" pitchFamily="34" charset="0"/>
              <a:buChar char="-"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117, co. 2, </a:t>
            </a:r>
            <a:r>
              <a:rPr lang="en-US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lett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), Cost. (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l.e.p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.)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“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pur in un quadro costituzionale e legislativo caratterizzato dai principi di sussidiarietà verticale e di prossimità territoriale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… 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</a:t>
            </a:r>
            <a:r>
              <a:rPr lang="it-IT" sz="1800" b="1" i="1" kern="100" dirty="0">
                <a:solidFill>
                  <a:srgbClr val="FF0000"/>
                </a:solidFill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determinazione delle dotazioni infrastrutturali pubbliche o di interesse generale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i="1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rest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(a) </a:t>
            </a:r>
            <a:r>
              <a:rPr lang="it-IT" sz="1800" b="1" i="1" u="sng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riservata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al legislatore statale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quanto … </a:t>
            </a:r>
            <a:r>
              <a:rPr lang="it-IT" sz="1800" b="1" i="1" kern="100" dirty="0">
                <a:solidFill>
                  <a:srgbClr val="FF0000"/>
                </a:solidFill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riconducibile all’ambito delle prestazioni concernenti diritti civili e sociali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 in tale prospettiva, 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 legislatore statale spetta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non soltanto individuare i principi fondamentali della materia, sibbene 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fissare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 </a:t>
            </a:r>
            <a:r>
              <a:rPr lang="it-IT" sz="1800" b="1" i="1" kern="100" dirty="0">
                <a:solidFill>
                  <a:srgbClr val="FF0000"/>
                </a:solidFill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livelli minimi 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delle predette prestazioni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”, </a:t>
            </a:r>
            <a:r>
              <a:rPr lang="it-IT" sz="1800" b="1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rispetto ai quali </a:t>
            </a:r>
            <a:r>
              <a:rPr lang="it-IT" sz="1800" b="1" kern="100" dirty="0">
                <a:solidFill>
                  <a:srgbClr val="FF0000"/>
                </a:solidFill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 normative regionali potrebbero intervenire esclusivamente in senso “</a:t>
            </a:r>
            <a:r>
              <a:rPr lang="it-IT" sz="1800" b="1" i="1" kern="100" dirty="0">
                <a:solidFill>
                  <a:srgbClr val="FF0000"/>
                </a:solidFill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rafforzativo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</a:t>
            </a:r>
            <a:r>
              <a:rPr lang="it-IT" sz="1800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it-IT" sz="18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1800" b="1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C. cost. 4 maggio 2023 n. 85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ha dichiarato inammissibili le questioni.</a:t>
            </a: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997DB90-3BF3-6568-5A31-54B1FAA9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5150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89472A-5C7C-977F-103E-CD5B7A400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814" y="422964"/>
            <a:ext cx="9095014" cy="601207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21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Il </a:t>
            </a:r>
            <a:r>
              <a:rPr lang="it-IT" sz="21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collegamento tra standard e qualità della vita </a:t>
            </a:r>
            <a:r>
              <a:rPr lang="it-IT" sz="21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è desumibile anche dalla giurisprudenza del </a:t>
            </a:r>
            <a:r>
              <a:rPr lang="it-IT" sz="2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g.a</a:t>
            </a:r>
            <a:r>
              <a:rPr lang="it-IT" sz="21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 relativa a: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it-IT" sz="21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funzione degli standard</a:t>
            </a:r>
            <a:endParaRPr lang="it-IT" sz="21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it-IT" sz="21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relativa </a:t>
            </a:r>
            <a:r>
              <a:rPr lang="it-IT" sz="21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smaterializzazione </a:t>
            </a:r>
            <a:r>
              <a:rPr lang="it-IT" sz="21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o</a:t>
            </a:r>
            <a:r>
              <a:rPr lang="it-IT" sz="21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it-IT" sz="21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monetizzazione</a:t>
            </a:r>
            <a:r>
              <a:rPr lang="it-IT" sz="21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it-IT" sz="21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(</a:t>
            </a:r>
            <a:r>
              <a:rPr lang="it-IT" sz="2100" b="1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frequente nelle ipotesi di interventi su tessuti urbani consolidati</a:t>
            </a:r>
            <a:r>
              <a:rPr lang="it-IT" sz="21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).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1800" b="1" kern="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1800" b="1" kern="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Cons. St., n. 616/2014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(Comune di Oderzo) evidenzia: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Funzione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«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indicatori minimi della qualità edificatoria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destinati a connettersi direttamente con le 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aspettative dei fruitori dell’area interessata</a:t>
            </a:r>
            <a:r>
              <a:rPr lang="it-IT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tale 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funzione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impone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una «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stretta correlazione spaziale</a:t>
            </a:r>
            <a:r>
              <a:rPr lang="it-IT" sz="1800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 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intervento</a:t>
            </a:r>
            <a:r>
              <a:rPr lang="it-IT" sz="1800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edilizio e 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localizzazione</a:t>
            </a:r>
            <a:r>
              <a:rPr lang="it-IT" sz="1800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dello standard</a:t>
            </a:r>
            <a:r>
              <a:rPr lang="it-IT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, </a:t>
            </a:r>
            <a:r>
              <a:rPr lang="it-IT" sz="1800" dirty="0">
                <a:latin typeface="Times New Roman" panose="02020603050405020304" pitchFamily="18" charset="0"/>
                <a:ea typeface="Aptos" panose="020B0004020202020204" pitchFamily="34" charset="0"/>
              </a:rPr>
              <a:t>«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al fine di legare strettamente …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commoda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e </a:t>
            </a:r>
            <a:r>
              <a:rPr lang="it-IT" sz="1800" b="1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incommoda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della modificazione sul territorio</a:t>
            </a:r>
            <a:r>
              <a:rPr lang="it-IT" sz="1800" b="1" i="1" dirty="0">
                <a:latin typeface="Times New Roman" panose="02020603050405020304" pitchFamily="18" charset="0"/>
                <a:ea typeface="Aptos" panose="020B0004020202020204" pitchFamily="34" charset="0"/>
              </a:rPr>
              <a:t>»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merito ai pericoli legati alla smaterializzazione degli standard: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monetizzazione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degli standard urbanistici 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non può essere considerata alla stregua di una vicenda di carattere unicamente patrimoniale rilevante solo sul piano dei rapporti tra l'ente pubblico e il privato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tale modo, “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 legittima la paradossale situazione di separare i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commoda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(sotto forma di entrata patrimoniale per il comune) dagli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incommoda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(il peggioramento della qualità di vita…) e dall'altro si nega tutela giuridica agli interessi concretamente lesi degli abitanti dell'area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”. </a:t>
            </a: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18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sym typeface="Wingdings" panose="05000000000000000000" pitchFamily="2" charset="2"/>
              </a:rPr>
              <a:t> </a:t>
            </a:r>
            <a:r>
              <a:rPr lang="it-IT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Legittimazione a ricorrere</a:t>
            </a:r>
            <a:r>
              <a:rPr lang="it-I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dei residenti della zona a fronte della violazione della misura degli standards o della relativa monetizzazione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in quanto correlati alla qualità della vita (bene della vita) </a:t>
            </a:r>
            <a:r>
              <a:rPr lang="it-IT" sz="1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(Cons. St., IV, 25 gennaio 2023 n. 854; TAR Lombardia, Milano, n. 5171/2010, sulla riqualificazione del quartiere della Fiera di Milano tramite un PII; Cons. St., IV, n. 644/2013 sul ricorso proposto da</a:t>
            </a:r>
            <a:r>
              <a:rPr lang="it-I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alcuni residenti avverso un permesso di costruire convenzionato implicante la ristrutturazione urbanistica di una vasta area ex Fiat a Torino)</a:t>
            </a:r>
            <a:endParaRPr lang="it-IT" sz="14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b="1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15C570-26C7-7D3C-78AF-196B6D4A8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33288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60F197-5455-3BAE-4090-A956BF8AF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5" y="532730"/>
            <a:ext cx="8213271" cy="60075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funzione delle aree a standard impone:</a:t>
            </a:r>
          </a:p>
          <a:p>
            <a:pPr lvl="2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it-IT" sz="18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equilibrato e motivato ricorso alla monetizzazione</a:t>
            </a:r>
            <a:r>
              <a:rPr lang="it-IT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al fine di scongiurare che la Rigenerazione urbana - quando incrementa il carico urbanistico - si sostanzi nel peggioramento delle condizioni di vita;</a:t>
            </a:r>
          </a:p>
          <a:p>
            <a:pPr lvl="2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18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riflessione sulla destinazione delle somme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derivanti dalla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monetizzazione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Cons. St., n. 4908 e 4907/2023  la monetizzazione sottende una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tipica scelta di pianificazione urbanistica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”, implicante valutazioni discrezionali circa l'ordinato assetto del territorio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un equilibrio il più possibile oggettivo tra gli interessi della città privata e della città pubblica.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kern="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destinazione è </a:t>
            </a:r>
            <a:r>
              <a:rPr lang="it-IT" sz="1800" kern="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demandata alle leggi regionali </a:t>
            </a:r>
            <a:r>
              <a:rPr lang="it-IT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Corte conti, sez. reg. controllo Lombardia, 81/2017/PAR; n. 6/2006/PAR</a:t>
            </a:r>
            <a:r>
              <a:rPr lang="it-IT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it-IT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manca una disciplina statale!</a:t>
            </a:r>
            <a:endParaRPr lang="it-IT" sz="1800" kern="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 </a:t>
            </a:r>
            <a:r>
              <a:rPr lang="it-IT" sz="1800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ll.rr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tema di rigenerazione adottano varie soluzioni, ad es.: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nella </a:t>
            </a:r>
            <a:r>
              <a:rPr lang="it-IT" sz="18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l.r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Emilia Romagna n. 65/2014 non è precisata la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destinazione a interventi di miglioramento relativi alla stessa area interessata dagli </a:t>
            </a:r>
            <a:r>
              <a:rPr lang="it-IT" sz="1800" b="1" i="1" kern="1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incommoda</a:t>
            </a:r>
            <a:r>
              <a:rPr lang="it-IT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it-IT" sz="1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ella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l.r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Lazio n. 7/2017 (art. 8) le somme “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sono utilizzate esclusivamente per la realizzazione o la manutenzione di opere pubbliche nell’ambito dell’intervento stesso o nel territorio circostante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dirty="0"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B7B124D-5905-413D-F9BF-B7B3E2078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22</a:t>
            </a:fld>
            <a:endParaRPr lang="it-IT"/>
          </a:p>
        </p:txBody>
      </p:sp>
      <p:sp>
        <p:nvSpPr>
          <p:cNvPr id="2" name="Freccia circolare a destra 1">
            <a:extLst>
              <a:ext uri="{FF2B5EF4-FFF2-40B4-BE49-F238E27FC236}">
                <a16:creationId xmlns:a16="http://schemas.microsoft.com/office/drawing/2014/main" id="{6B7CD293-C896-314D-ED9C-91EC1C08D603}"/>
              </a:ext>
            </a:extLst>
          </p:cNvPr>
          <p:cNvSpPr/>
          <p:nvPr/>
        </p:nvSpPr>
        <p:spPr>
          <a:xfrm>
            <a:off x="2041071" y="996043"/>
            <a:ext cx="1273629" cy="2432957"/>
          </a:xfrm>
          <a:prstGeom prst="curvedRightArrow">
            <a:avLst>
              <a:gd name="adj1" fmla="val 25000"/>
              <a:gd name="adj2" fmla="val 81500"/>
              <a:gd name="adj3" fmla="val 56250"/>
            </a:avLst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5" name="Freccia circolare a destra 4">
            <a:extLst>
              <a:ext uri="{FF2B5EF4-FFF2-40B4-BE49-F238E27FC236}">
                <a16:creationId xmlns:a16="http://schemas.microsoft.com/office/drawing/2014/main" id="{AB3DAA65-95FC-ACA7-8E88-B4DC7F7B071B}"/>
              </a:ext>
            </a:extLst>
          </p:cNvPr>
          <p:cNvSpPr/>
          <p:nvPr/>
        </p:nvSpPr>
        <p:spPr>
          <a:xfrm>
            <a:off x="1627414" y="1747840"/>
            <a:ext cx="1687285" cy="3346674"/>
          </a:xfrm>
          <a:prstGeom prst="curvedRightArrow">
            <a:avLst>
              <a:gd name="adj1" fmla="val 25000"/>
              <a:gd name="adj2" fmla="val 117200"/>
              <a:gd name="adj3" fmla="val 58333"/>
            </a:avLst>
          </a:prstGeom>
          <a:solidFill>
            <a:schemeClr val="bg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1661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7BABEDE-B6E9-9BC7-B917-0B229CCB0F90}"/>
              </a:ext>
            </a:extLst>
          </p:cNvPr>
          <p:cNvSpPr txBox="1"/>
          <p:nvPr/>
        </p:nvSpPr>
        <p:spPr>
          <a:xfrm>
            <a:off x="1789384" y="671738"/>
            <a:ext cx="8613232" cy="6006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5, co. 9, </a:t>
            </a:r>
            <a:r>
              <a:rPr lang="it-IT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d.l.</a:t>
            </a:r>
            <a:r>
              <a:rPr lang="it-IT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n. 70/2011 «Piano per la città»</a:t>
            </a:r>
            <a:endParaRPr lang="it-IT" sz="2400" b="1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Normativa quadro statale per la riqualificazione delle aree degradate:</a:t>
            </a:r>
          </a:p>
          <a:p>
            <a:pPr algn="just">
              <a:buNone/>
            </a:pPr>
            <a:endParaRPr lang="it-IT" sz="16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 fine di incentivare la </a:t>
            </a:r>
            <a:r>
              <a:rPr lang="it-IT" sz="16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razionalizzazione del patrimonio esistente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nonché di </a:t>
            </a:r>
            <a:r>
              <a:rPr lang="it-IT" sz="16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promuovere e agevolare la riqualificazione di aree urbane degradate 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 presenza di funzioni eterogenee e tessuti edilizi disorganici o incompiuti nonché di edifici a destinazione non residenziale dismessi e in via di dismissione ovvero da rilocalizzare”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</a:p>
          <a:p>
            <a:pPr algn="just">
              <a:buNone/>
            </a:pP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 demandato 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alle Regioni l’approvazione di leggi “</a:t>
            </a:r>
            <a:r>
              <a:rPr lang="it-IT" sz="16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 incentivare tali azioni 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anche con interventi di demolizione e ricostruzione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”, prevedendo, tra l’altro, il 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riconoscimento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 una 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volumetria aggiuntiva come misura premiale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 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modifiche di destinazione d’uso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None/>
            </a:pPr>
            <a:endParaRPr lang="it-IT" sz="16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it-IT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Incentivi direttamente applicabili se le Regioni non provvedono.</a:t>
            </a:r>
            <a:endParaRPr lang="it-IT" sz="16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Sono esclusi i centri storici e resta fermo il rispetto, tra l’altro, degli standard urbanistici (però monetizzabili in base a molte leggi regionali!) </a:t>
            </a:r>
          </a:p>
          <a:p>
            <a:pPr algn="just">
              <a:buNone/>
            </a:pPr>
            <a:r>
              <a:rPr lang="it-IT" sz="1600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1, co. 271, l. di stabilità per il 2015: le agevolazioni incentivanti </a:t>
            </a:r>
            <a:r>
              <a:rPr lang="it-IT" sz="1600" b="1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prevalgono sulle disposizioni degli strumenti urbanistici comunali (generali o attuativi).</a:t>
            </a:r>
            <a:r>
              <a:rPr lang="it-IT" sz="1600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it-IT" sz="1600" b="1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/>
            <a:r>
              <a:rPr lang="it-IT" sz="1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Notevole incidenza sulla funzione di pianificazione </a:t>
            </a:r>
            <a:r>
              <a:rPr lang="it-IT" sz="1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Il </a:t>
            </a:r>
            <a:r>
              <a:rPr lang="it-IT" sz="1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riconoscimento di volumetrie aggiuntive incide sul carico urbanistico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necessita di essere coordinato con le scelte di dimensionamento degli standard compiute dal Comune 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è quindi affidato alle Regioni il difficile compito di </a:t>
            </a:r>
            <a:r>
              <a:rPr lang="it-IT" sz="1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direzionare in modo proporzionato questi incentivi 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verso </a:t>
            </a:r>
            <a:r>
              <a:rPr lang="it-IT" sz="1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reali obiettivi di rigenerazione</a:t>
            </a:r>
            <a:r>
              <a:rPr lang="it-IT" sz="16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endParaRPr lang="it-IT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BBE6003-A975-64BB-D723-44EEBEB46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8153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7A91042-4E48-1BBA-1BC1-E1F115E8CE30}"/>
              </a:ext>
            </a:extLst>
          </p:cNvPr>
          <p:cNvSpPr txBox="1"/>
          <p:nvPr/>
        </p:nvSpPr>
        <p:spPr>
          <a:xfrm>
            <a:off x="322290" y="347902"/>
            <a:ext cx="5062928" cy="6018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5, co. 9,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d.l.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n. 70/2011 interpretato, anche in alcune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ll.rr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., 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ome riconoscimento 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‘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 pioggia’ di incentivi in caso di interventi sull’esistente, a prescindere dal degrado urbanistico o socio-economico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Rischi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tradire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gli obiettivi di sostenibilità legati alla rigenerazione</a:t>
            </a:r>
            <a:r>
              <a:rPr lang="it-IT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(e funzione della pianificazione in vista dello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sviluppo complessivo e armonico del territorio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”)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(anche in considerazione della </a:t>
            </a:r>
            <a:r>
              <a:rPr lang="it-IT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monetizzabilità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degli standard prevista da varie </a:t>
            </a:r>
            <a:r>
              <a:rPr lang="it-IT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ll.rr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.);</a:t>
            </a: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 di 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determinare di fatto una concentrazione di questi interventi nei brani della città più redditizi</a:t>
            </a:r>
            <a:r>
              <a:rPr lang="it-IT" sz="18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con una sostanziale rivalutazione della rendita privata, e senza che ciò comporti reali benefici per la collettività.</a:t>
            </a:r>
            <a:endParaRPr lang="it-IT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questione interpretativa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che si è posta in giurisprudenza attiene, quindi, all’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ambito di applicazione dell’art. 5, co. 9, </a:t>
            </a:r>
            <a:r>
              <a:rPr lang="it-IT" sz="1800" b="1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d.l.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n. 70/2011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t-IT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FC70712-5FAE-75AD-8B06-9C911E58AECA}"/>
              </a:ext>
            </a:extLst>
          </p:cNvPr>
          <p:cNvSpPr txBox="1"/>
          <p:nvPr/>
        </p:nvSpPr>
        <p:spPr>
          <a:xfrm>
            <a:off x="6096000" y="961320"/>
            <a:ext cx="5773710" cy="5323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Cass. </a:t>
            </a:r>
            <a:r>
              <a:rPr lang="it-IT" sz="18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pen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., III, 23 gennaio 2020 n. 2695</a:t>
            </a:r>
            <a:r>
              <a:rPr lang="it-IT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: «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natura eccezionale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del permesso di costruire rilasciato ai sensi dell’art. 5, comma 9 e seguenti, </a:t>
            </a:r>
            <a:r>
              <a:rPr lang="it-IT" sz="1800" b="1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quanto deroga alla disciplina ordinaria ed alle previsioni degli strumenti urbanistici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al fine di </a:t>
            </a:r>
            <a:r>
              <a:rPr lang="it-IT" sz="1800" b="1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soddisfare esigenze straordinarie rispetto agli interessi primari garantiti dalla disciplina urbanistica generale</a:t>
            </a:r>
            <a:r>
              <a:rPr lang="it-IT" b="1" i="1" u="sng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».</a:t>
            </a: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Cons. St., IV, n. 1767/2014: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norma eccezionale e, pertanto, non suscettibile di interpretazione estensiva.</a:t>
            </a:r>
            <a:endParaRPr lang="it-IT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 benefici 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vanno collegati a «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 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specifiche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ineludibili 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finalità relative all'interesse ad un </a:t>
            </a:r>
            <a:r>
              <a:rPr lang="it-IT" sz="1800" b="1" i="1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miglioramento del tessuto urbanistico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cui sono chiaramente correlate le due alternative finalità/condizioni di ammissibilità dell'intervento: "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razionalizzazione del patrimonio edilizio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" e "</a:t>
            </a:r>
            <a:r>
              <a:rPr lang="it-IT" sz="18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riqualificazione dell'area urbana degradata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</a:t>
            </a:r>
            <a:r>
              <a:rPr lang="it-IT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(TAR Abruzzo, Pescara, I, 6 maggio 2024, n. 145; Cons. St., n. 6761/2021; Cass.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pen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Sez. III, 23 gennaio 2020, n. 2695).</a:t>
            </a:r>
            <a:endParaRPr lang="it-IT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6AFCEB-6031-0D30-9C31-F3A2C3F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24</a:t>
            </a:fld>
            <a:endParaRPr lang="it-IT"/>
          </a:p>
        </p:txBody>
      </p:sp>
      <p:sp>
        <p:nvSpPr>
          <p:cNvPr id="2" name="Freccia a destra 1">
            <a:extLst>
              <a:ext uri="{FF2B5EF4-FFF2-40B4-BE49-F238E27FC236}">
                <a16:creationId xmlns:a16="http://schemas.microsoft.com/office/drawing/2014/main" id="{C2DBEA6F-EA3A-020C-5244-A288AD2C7B29}"/>
              </a:ext>
            </a:extLst>
          </p:cNvPr>
          <p:cNvSpPr/>
          <p:nvPr/>
        </p:nvSpPr>
        <p:spPr>
          <a:xfrm rot="18848309">
            <a:off x="4199260" y="2544773"/>
            <a:ext cx="4060329" cy="1624958"/>
          </a:xfrm>
          <a:prstGeom prst="rightArrow">
            <a:avLst>
              <a:gd name="adj1" fmla="val 50000"/>
              <a:gd name="adj2" fmla="val 109829"/>
            </a:avLst>
          </a:prstGeom>
          <a:solidFill>
            <a:schemeClr val="bg1">
              <a:lumMod val="50000"/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4806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2345AA8-40B5-D257-71B1-87F4C0AB35B1}"/>
              </a:ext>
            </a:extLst>
          </p:cNvPr>
          <p:cNvSpPr txBox="1"/>
          <p:nvPr/>
        </p:nvSpPr>
        <p:spPr>
          <a:xfrm>
            <a:off x="890666" y="733177"/>
            <a:ext cx="580226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TAR Abruzzo, Pescara, I, 6 maggio 2024, n. 145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“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miglioramento della qualità del patrimonio edilizio esistente non vuol dire che ogni intervento di ristrutturazione edilizia può beneficiare di un premio di cubatura, altrimenti … si darebbe [alla normativa] una interpretazione estensiva che prescinde dalla finalità pubblicistica di 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razionalizzazione (non del singolo edificio ma del patrimonio edilizio) e riqualificazione urbana</a:t>
            </a:r>
            <a:r>
              <a:rPr lang="it-IT" b="1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t-IT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61037BB-4F60-FEED-89E6-2B4117035BD6}"/>
              </a:ext>
            </a:extLst>
          </p:cNvPr>
          <p:cNvSpPr txBox="1"/>
          <p:nvPr/>
        </p:nvSpPr>
        <p:spPr>
          <a:xfrm>
            <a:off x="890666" y="3673896"/>
            <a:ext cx="580226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Analogamente TAR Lazio, Sez. Stralcio, 25 giugno 2024 n. 12818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(in relazione alla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l.r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 Lazio n. 7/2017, “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Disposizioni per la rigenerazione urbana e per il recupero edilizio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”, adottata in attuazione dell’art. 5, co. 9,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d.l.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n. 70/2011 e dell’art. 2-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bis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t.u.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it-IT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edil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., il cui art. 6 «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Interventi diretti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» disciplina le premialità edilizie.</a:t>
            </a:r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1AB151A-1EEA-658C-E4A7-D6DE6FD5FC0A}"/>
              </a:ext>
            </a:extLst>
          </p:cNvPr>
          <p:cNvSpPr txBox="1"/>
          <p:nvPr/>
        </p:nvSpPr>
        <p:spPr>
          <a:xfrm>
            <a:off x="8124669" y="2351718"/>
            <a:ext cx="3399018" cy="2747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rischio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 una diversa interpretazione è quello di </a:t>
            </a:r>
            <a:r>
              <a:rPr lang="it-IT" sz="1800" b="1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interventi parcellizzati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svincolati </a:t>
            </a:r>
            <a:r>
              <a:rPr lang="it-IT" sz="1800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 una </a:t>
            </a:r>
            <a:r>
              <a:rPr lang="it-IT" sz="1800" b="1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cornice di riferimento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mettendo a repentaglio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l’interesse allo sviluppo armonico e complessivo del territorio proprio della 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pianificazione urbanistica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t-IT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40C798-471E-2A19-920C-0F6A61A7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4213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D62A432-4AB1-CCA0-BED0-D817BB7BDB4D}"/>
              </a:ext>
            </a:extLst>
          </p:cNvPr>
          <p:cNvSpPr txBox="1"/>
          <p:nvPr/>
        </p:nvSpPr>
        <p:spPr>
          <a:xfrm>
            <a:off x="371903" y="189994"/>
            <a:ext cx="4804254" cy="5676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Leggi regionali che derogano agli strumenti urbanistici: i chiarimenti della Corte costituzionale.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 le molte sentenze, di particolare interesse: </a:t>
            </a:r>
            <a:r>
              <a:rPr lang="it-IT" sz="1800" b="1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cost. n. 202/2021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:</a:t>
            </a:r>
          </a:p>
          <a:p>
            <a:pPr algn="just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illegittimità costituzionale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 una disposizione regionale in tema di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recupero edilizio di immobili degradati e abbandonati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(art. 40-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“</a:t>
            </a:r>
            <a:r>
              <a:rPr lang="it-IT" sz="18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Disposizioni relative al patrimonio edilizio dismesso con criticità</a:t>
            </a:r>
            <a:r>
              <a:rPr lang="it-IT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- </a:t>
            </a:r>
            <a:r>
              <a:rPr lang="it-IT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l.r</a:t>
            </a:r>
            <a:r>
              <a:rPr lang="it-IT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n. 12/2005, introdotto dalla </a:t>
            </a:r>
            <a:r>
              <a:rPr lang="it-IT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l.r</a:t>
            </a:r>
            <a:r>
              <a:rPr lang="it-IT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n. 18/2019, nel testo precedente le modifiche recate nel 2021) </a:t>
            </a:r>
          </a:p>
          <a:p>
            <a:pPr algn="just">
              <a:buNone/>
            </a:pPr>
            <a:r>
              <a:rPr lang="it-IT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 contrasto con il combinato disposto dell’art. 117, co. 2, lett. </a:t>
            </a:r>
            <a:r>
              <a:rPr lang="it-IT" sz="1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it-IT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it-IT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Cost., </a:t>
            </a:r>
            <a:r>
              <a:rPr lang="it-IT" sz="18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relativamente alla competenza esclusiva statale sulle funzioni fondamentali dei Comuni</a:t>
            </a:r>
            <a:r>
              <a:rPr lang="it-IT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it-IT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degli artt. 5 e 118, co. 1 e 2, Cost</a:t>
            </a:r>
            <a:r>
              <a:rPr lang="it-IT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in riferimento al </a:t>
            </a:r>
            <a:r>
              <a:rPr lang="it-IT" sz="18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principio di sussidiarietà verticale</a:t>
            </a:r>
            <a:r>
              <a:rPr lang="it-IT" b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465D96C-F44C-5D21-E9DB-47D385951120}"/>
              </a:ext>
            </a:extLst>
          </p:cNvPr>
          <p:cNvSpPr txBox="1"/>
          <p:nvPr/>
        </p:nvSpPr>
        <p:spPr>
          <a:xfrm>
            <a:off x="6096000" y="2109033"/>
            <a:ext cx="51003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Recupero immobili degradati con incentivi volumetrici automatici / esonero reperimento aree a standard / deroghe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alle norme quantitative, morfologiche, sulle tipologie di intervento, sulle distanze previste dagli strumenti urbanistici comunali vigenti e adottati e ai regolamenti edilizi;</a:t>
            </a:r>
          </a:p>
          <a:p>
            <a:pPr marL="285750" indent="-285750" algn="just">
              <a:buFontTx/>
              <a:buChar char="-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è prevista alcuna </a:t>
            </a:r>
            <a:r>
              <a:rPr lang="it-IT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riserva di tutela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rispetto ad ambiti che il Comune possa ritenere meritevoli di una valutazione diversa;</a:t>
            </a:r>
          </a:p>
          <a:p>
            <a:pPr marL="285750" indent="-285750" algn="just">
              <a:buFontTx/>
              <a:buChar char="-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scelta di intervenire con legge regionale priva i Comuni di qualsiasi </a:t>
            </a:r>
            <a:r>
              <a:rPr lang="it-IT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compensazione procedurale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03E4A215-4752-C7BB-586E-35DF88C5D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26</a:t>
            </a:fld>
            <a:endParaRPr lang="it-IT"/>
          </a:p>
        </p:txBody>
      </p:sp>
      <p:sp>
        <p:nvSpPr>
          <p:cNvPr id="2" name="Freccia a destra 1">
            <a:extLst>
              <a:ext uri="{FF2B5EF4-FFF2-40B4-BE49-F238E27FC236}">
                <a16:creationId xmlns:a16="http://schemas.microsoft.com/office/drawing/2014/main" id="{1C8C80FC-868C-C33E-A6EA-436E5144CEFA}"/>
              </a:ext>
            </a:extLst>
          </p:cNvPr>
          <p:cNvSpPr/>
          <p:nvPr/>
        </p:nvSpPr>
        <p:spPr>
          <a:xfrm>
            <a:off x="3384602" y="2289779"/>
            <a:ext cx="4050668" cy="1624958"/>
          </a:xfrm>
          <a:prstGeom prst="rightArrow">
            <a:avLst>
              <a:gd name="adj1" fmla="val 50000"/>
              <a:gd name="adj2" fmla="val 109829"/>
            </a:avLst>
          </a:prstGeom>
          <a:solidFill>
            <a:schemeClr val="bg1">
              <a:lumMod val="50000"/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45CAD826-798B-DA76-C14D-DA13FF4FAF02}"/>
              </a:ext>
            </a:extLst>
          </p:cNvPr>
          <p:cNvSpPr/>
          <p:nvPr/>
        </p:nvSpPr>
        <p:spPr>
          <a:xfrm>
            <a:off x="3384602" y="4095483"/>
            <a:ext cx="4050668" cy="1624958"/>
          </a:xfrm>
          <a:prstGeom prst="rightArrow">
            <a:avLst>
              <a:gd name="adj1" fmla="val 50000"/>
              <a:gd name="adj2" fmla="val 109829"/>
            </a:avLst>
          </a:prstGeom>
          <a:solidFill>
            <a:schemeClr val="bg1">
              <a:lumMod val="50000"/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17490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8F890B21-60B9-B86D-B9E2-23E152B1B024}"/>
              </a:ext>
            </a:extLst>
          </p:cNvPr>
          <p:cNvSpPr txBox="1"/>
          <p:nvPr/>
        </p:nvSpPr>
        <p:spPr>
          <a:xfrm>
            <a:off x="1396226" y="488838"/>
            <a:ext cx="9399548" cy="6120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La Corte ha indicato le </a:t>
            </a:r>
            <a:r>
              <a:rPr lang="it-IT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coordinate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entro cui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“</a:t>
            </a:r>
            <a:r>
              <a:rPr lang="it-IT" sz="1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sono chiamate a coesistere e a dinamicamente integrarsi, nel quadro del principio di sussidiarietà verticale, l’autonomia comunale e quella regionale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”: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pianificazione urbanistica ed edilizia di ambito comunale è:</a:t>
            </a:r>
            <a:endParaRPr lang="it-IT" sz="1800" i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funzione fondamentale comunale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(art. 14, co. 27, lett. d,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d.l.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n. 78/2010);</a:t>
            </a:r>
            <a:endParaRPr lang="it-IT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una funzione che non può essere oltre misura compressa dal legislatore regionale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”: “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 </a:t>
            </a:r>
            <a:r>
              <a:rPr lang="it-IT" sz="18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potere dei comuni di autodeterminarsi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 ordine all’assetto e alla utilizzazione del proprio territorio </a:t>
            </a:r>
            <a:r>
              <a:rPr lang="it-IT" sz="18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non costituisce elargizione che le regioni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it-IT" sz="1800" i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attributarie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 competenza in materia urbanistica, </a:t>
            </a:r>
            <a:r>
              <a:rPr lang="it-IT" sz="18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siano libere di compier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”.</a:t>
            </a:r>
            <a:endParaRPr lang="it-IT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8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 contempo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“</a:t>
            </a:r>
            <a:r>
              <a:rPr lang="it-IT" sz="18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l’autonomia comunale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non implica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una </a:t>
            </a:r>
            <a:r>
              <a:rPr lang="it-IT" sz="18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riserva intangibile di funzioni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né esclude che il legislatore competente possa modulare gli spazi dell’autonomia municipale </a:t>
            </a:r>
            <a:r>
              <a:rPr lang="it-IT" sz="1800" b="1" i="1" u="sng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 fronte di esigenze generali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che giustifichino </a:t>
            </a:r>
            <a:r>
              <a:rPr lang="it-IT" sz="1800" b="1" i="1" u="sng" kern="1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ragionevolmente</a:t>
            </a:r>
            <a:r>
              <a:rPr lang="it-IT" sz="18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la limitazione di funzioni già assegnate agli enti locali</a:t>
            </a:r>
            <a:r>
              <a:rPr lang="it-IT" i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t-IT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it-IT" dirty="0">
                <a:latin typeface="Times New Roman" panose="02020603050405020304" pitchFamily="18" charset="0"/>
                <a:ea typeface="Aptos" panose="020B0004020202020204" pitchFamily="34" charset="0"/>
              </a:rPr>
              <a:t>Qualora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si assuma lesa la potestà pianificatoria comunale, lo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scrutinio di legittimità costituzionale si concentrerà “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dapprima, in astratto sulla legittimità dello scopo perseguito dal legislatore regionale e quindi in concreto con riguardo alla necessità, alla adeguatezza e al corretto bilanciamento degli interessi coinvolti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”, così da verificare se la sottrazione di potere ai Comuni costituisca effettivamente “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il minimo mezzo utile per perseguire gli scopi del legislatore regionale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” (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sym typeface="Wingdings" panose="05000000000000000000" pitchFamily="2" charset="2"/>
              </a:rPr>
              <a:t>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C. cost. n. 179/2019). </a:t>
            </a:r>
            <a:endParaRPr lang="it-IT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2034B33-0D3A-402A-2299-F9E0C67E6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01791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D587CE2-8A30-64EF-2248-D8EF77901D7F}"/>
              </a:ext>
            </a:extLst>
          </p:cNvPr>
          <p:cNvSpPr txBox="1"/>
          <p:nvPr/>
        </p:nvSpPr>
        <p:spPr>
          <a:xfrm>
            <a:off x="3303814" y="1142055"/>
            <a:ext cx="558437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/>
            <a:r>
              <a:rPr lang="it-IT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rigenerazione urbana richiede che le pratiche che in essa si riassumono siano in grado di ridurre le disuguaglianze territoriali, migliorando la qualità della vita e il contesto sociale e ambientale in cui vengono realizzate.</a:t>
            </a:r>
          </a:p>
          <a:p>
            <a:pPr marL="228600" algn="just"/>
            <a:endParaRPr lang="it-IT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just"/>
            <a:r>
              <a:rPr lang="it-IT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Gli interventi a scala edilizia possono essere strumenti di rigenerazione quando, oltre a essere funzionali alla rivalutazione del patrimonio sia pubblico che privato, </a:t>
            </a:r>
            <a:r>
              <a:rPr lang="it-IT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comportano benefici per la collettività</a:t>
            </a:r>
            <a:r>
              <a:rPr lang="it-IT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228600" algn="just"/>
            <a:endParaRPr lang="it-IT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28600" algn="just"/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Affinché ciò avvenga, essi devono </a:t>
            </a:r>
            <a:r>
              <a:rPr lang="it-IT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inserirsi nella cornice degli obiettivi e delle scelte operate dal piano urbanistico</a:t>
            </a:r>
            <a:r>
              <a:rPr lang="it-IT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t-IT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1F3EAB6-C958-E075-5CD8-AC63D3615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221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8B6DFF-C893-7388-8FA0-D923C550D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4214" y="1653215"/>
            <a:ext cx="6498771" cy="4563942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 </a:t>
            </a:r>
            <a:r>
              <a:rPr lang="it-IT" sz="19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finalità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della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Rigenerazione urbana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vanno collegate: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•	</a:t>
            </a:r>
            <a:r>
              <a:rPr lang="it-IT" sz="19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alle esigenze dello</a:t>
            </a:r>
            <a:r>
              <a:rPr lang="it-IT" sz="19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sviluppo sostenibile</a:t>
            </a:r>
            <a:r>
              <a:rPr lang="it-IT" sz="19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nei suoi</a:t>
            </a:r>
            <a:r>
              <a:rPr lang="it-IT" sz="19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pilastri</a:t>
            </a:r>
            <a:r>
              <a:rPr lang="it-IT" sz="19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ambientale</a:t>
            </a:r>
            <a:r>
              <a:rPr lang="it-IT" sz="19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it-IT" sz="19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sociale</a:t>
            </a:r>
            <a:r>
              <a:rPr lang="it-IT" sz="19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ed </a:t>
            </a:r>
            <a:r>
              <a:rPr lang="it-IT" sz="19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economico</a:t>
            </a:r>
            <a:r>
              <a:rPr lang="it-IT" sz="19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it-IT" sz="19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Agenda 2030</a:t>
            </a:r>
            <a:r>
              <a:rPr lang="it-IT" sz="19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alla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nozione di “</a:t>
            </a:r>
            <a:r>
              <a:rPr lang="it-IT" sz="19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governo del territorio</a:t>
            </a:r>
            <a:r>
              <a:rPr lang="it-IT" sz="19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</a:t>
            </a:r>
            <a:r>
              <a:rPr lang="it-IT" sz="19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dalla valenza semantica più ampia rispetto a quella di “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urbanistica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 (cfr. Cons. St., IV, n. 2710/2012) 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9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«</a:t>
            </a:r>
            <a:r>
              <a:rPr lang="it-IT" sz="19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sviluppo complessivo e armonico» </a:t>
            </a:r>
            <a:r>
              <a:rPr lang="it-IT" sz="19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del territorio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pervasività del potere di pianificazione urbanistica.</a:t>
            </a:r>
            <a:endParaRPr lang="it-IT" sz="19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9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endParaRPr lang="it-IT" sz="19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9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7071AA3-F61E-BCD2-A0D6-62272E645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868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97C8C0-3BD2-E503-2A96-5B2CF8D07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342" y="333531"/>
            <a:ext cx="9209315" cy="619093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 gli obiettivi: </a:t>
            </a:r>
            <a:r>
              <a:rPr lang="it-IT" sz="1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iduzione del consumo di suolo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intesa originariamente come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conseguenza, ma non finalità diretta, diventa uno degli obiettivi principali della RU (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piani a crescita zero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  <a:endParaRPr lang="it-IT" sz="1800" b="1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20000"/>
              </a:lnSpc>
              <a:spcBef>
                <a:spcPts val="0"/>
              </a:spcBef>
            </a:pP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Agenda 2030 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indicatore </a:t>
            </a:r>
            <a:r>
              <a:rPr lang="it-IT" sz="1800" b="1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s.d.g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11.3.1 :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allineamento del consumo di suolo alla crescita demografica entro il 2030; 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</a:pP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Unione europea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al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2050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saldo netto pari a zero del consumo di suolo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/ applicazione del principio del “riciclo” anche al territorio e alla pianificazione territoriale e urbanistica / “</a:t>
            </a:r>
            <a:r>
              <a:rPr lang="it-IT" sz="18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gerarchia del consumo di suolo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 recepire nei piani comunali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Strategia europea del suolo per il 2030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17 novembre 2021).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it-IT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Collegamento tra RU e consumo suolo alla base delle </a:t>
            </a:r>
            <a:r>
              <a:rPr lang="it-IT" sz="1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eggi regionali di ultima generazione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la cui disciplina:</a:t>
            </a:r>
          </a:p>
          <a:p>
            <a:pPr marL="72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si fonda su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nuovi </a:t>
            </a:r>
            <a:r>
              <a:rPr lang="it-IT" sz="1800" b="1" i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issues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1478280" lvl="2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ontenere consumo di suolo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 inscindibile coordinamento con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previsioni volte a incentivare la rigenerazione urbana</a:t>
            </a: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478280" lvl="2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ridurre l’impronta ambientale e il fabbisogno energetico degli agglomerati urbani</a:t>
            </a:r>
          </a:p>
          <a:p>
            <a:pPr marL="1478280" lvl="2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confrontarsi con un’aggiornata nozione di paesaggio (CEP e art. 131 d.lgs. n. 42/2004);</a:t>
            </a:r>
          </a:p>
          <a:p>
            <a:pPr marL="720000" lvl="2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8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it-IT" sz="18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reca</a:t>
            </a:r>
            <a:r>
              <a:rPr lang="it-IT" sz="18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ob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iettivi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politiche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azioni differenziati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per gli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areali agro-naturali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non urbanizzati e per i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tessuti urbani</a:t>
            </a:r>
            <a:r>
              <a:rPr lang="it-IT" sz="18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‘piani a decrescita felice’.</a:t>
            </a:r>
            <a:endParaRPr lang="it-IT" sz="1800" i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7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7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1800" i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C7EA4D7-545D-0DF4-147E-8E3FBC9FC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851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764014-C265-8FBE-1FE2-A49F27102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899" y="378223"/>
            <a:ext cx="9361715" cy="616068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XIX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Legislatura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it-IT" sz="1600" b="1" kern="1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d.d.l.</a:t>
            </a:r>
            <a:r>
              <a:rPr lang="it-IT" sz="16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 283 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(“</a:t>
            </a:r>
            <a:r>
              <a:rPr lang="it-IT" sz="1600" b="1" i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Princìpi fondamentali e norme generali in materia di governo del territorio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RU e Contenimento del consumo di suolo: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«</a:t>
            </a:r>
            <a:r>
              <a:rPr lang="it-IT" sz="16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principi fondamentali </a:t>
            </a:r>
            <a:r>
              <a:rPr lang="it-IT" sz="1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it-IT" sz="16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finalità del governo del territorio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insieme alla sostenibilità ambientale, economica e sociale e alla pianificazione degli usi del territorio;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consente il consumo di nuovo suolo solo qualora 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non esistano alternative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consistenti nel riuso e rigenerazione di aree già urbanizzate </a:t>
            </a:r>
            <a:r>
              <a:rPr lang="it-IT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obbligo di motivazione e di adeguata e approfondita istruttoria nell'ambito della </a:t>
            </a:r>
            <a:r>
              <a:rPr lang="it-IT" sz="1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v.a.s.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it-IT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fornisce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una 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disciplina 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della </a:t>
            </a:r>
            <a:r>
              <a:rPr lang="it-IT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igenerazione urbana unitaria e innovativa nella disciplina statale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con riferimento a 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tre profili di rilievo</a:t>
            </a:r>
            <a:r>
              <a:rPr lang="it-IT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lvl="3" algn="just">
              <a:lnSpc>
                <a:spcPct val="107000"/>
              </a:lnSpc>
              <a:spcAft>
                <a:spcPts val="8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it-IT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riporta la RU all’interno della pianificazione urbanistica</a:t>
            </a:r>
            <a:r>
              <a:rPr lang="it-IT" sz="1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 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d.d.l. fa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proprie le scelte operate in alcune </a:t>
            </a:r>
            <a:r>
              <a:rPr lang="it-IT" sz="16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ll.rr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di ultima generazione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il cui comune denominatore è la consapevolezza che per conseguire un equilibrato bilanciamento tra tutela del suolo, riuso dell’esistente e sviluppo sostenibile occorre </a:t>
            </a:r>
            <a:r>
              <a:rPr lang="it-IT" sz="16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restituire centralità alla funzione di pianificazione urbanistica</a:t>
            </a:r>
            <a:r>
              <a:rPr lang="it-IT" sz="1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come sintesi delle scelte di “governo del territorio”;</a:t>
            </a:r>
            <a:endParaRPr lang="it-IT" sz="16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3" algn="just">
              <a:lnSpc>
                <a:spcPct val="107000"/>
              </a:lnSpc>
              <a:spcAft>
                <a:spcPts val="8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reca una disciplina degli </a:t>
            </a:r>
            <a:r>
              <a:rPr lang="it-IT" sz="16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accordi</a:t>
            </a:r>
            <a:r>
              <a:rPr lang="it-IT" sz="16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con i pr</a:t>
            </a:r>
            <a:r>
              <a:rPr lang="it-IT" sz="16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ivati attuatori degli interventi</a:t>
            </a:r>
            <a:r>
              <a:rPr lang="it-IT" sz="16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pPr lvl="3" algn="just">
              <a:lnSpc>
                <a:spcPct val="107000"/>
              </a:lnSpc>
              <a:spcAft>
                <a:spcPts val="8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it-IT" sz="1600" b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it-IT" sz="1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eca una disciplina puntuale della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it-IT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artecipazione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alle scelte urbanistiche, anche quando queste di traducano in accordi urbanistici cd. a monte.</a:t>
            </a:r>
            <a:endParaRPr lang="it-IT" sz="16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9A0172E-F5D4-0F6E-40CB-82BCA1CA8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5</a:t>
            </a:fld>
            <a:endParaRPr lang="it-IT"/>
          </a:p>
        </p:txBody>
      </p:sp>
      <p:sp>
        <p:nvSpPr>
          <p:cNvPr id="2" name="Parentesi graffa chiusa 1">
            <a:extLst>
              <a:ext uri="{FF2B5EF4-FFF2-40B4-BE49-F238E27FC236}">
                <a16:creationId xmlns:a16="http://schemas.microsoft.com/office/drawing/2014/main" id="{3E7288E8-FA1D-F825-2367-577C887E60B6}"/>
              </a:ext>
            </a:extLst>
          </p:cNvPr>
          <p:cNvSpPr/>
          <p:nvPr/>
        </p:nvSpPr>
        <p:spPr>
          <a:xfrm>
            <a:off x="10877550" y="3246295"/>
            <a:ext cx="446314" cy="2897783"/>
          </a:xfrm>
          <a:prstGeom prst="rightBrace">
            <a:avLst>
              <a:gd name="adj1" fmla="val 59552"/>
              <a:gd name="adj2" fmla="val 50000"/>
            </a:avLst>
          </a:prstGeom>
          <a:ln w="412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5357D35E-7835-5306-C248-33668782429E}"/>
              </a:ext>
            </a:extLst>
          </p:cNvPr>
          <p:cNvSpPr/>
          <p:nvPr/>
        </p:nvSpPr>
        <p:spPr>
          <a:xfrm>
            <a:off x="11413672" y="4344121"/>
            <a:ext cx="669471" cy="112667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9025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E6D821-9480-BB9A-C59C-348B38492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4715"/>
            <a:ext cx="10515600" cy="628676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base al </a:t>
            </a:r>
            <a:r>
              <a:rPr lang="it-IT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d.d.l.</a:t>
            </a:r>
            <a:r>
              <a:rPr lang="it-I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 283 </a:t>
            </a:r>
            <a:r>
              <a:rPr lang="it-I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piano comunale 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it-IT" sz="19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«</a:t>
            </a:r>
            <a:r>
              <a:rPr lang="it-IT" sz="19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componente strutturale</a:t>
            </a:r>
            <a:r>
              <a:rPr lang="it-IT" sz="19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»: perimetra il territorio non urbanizzato e contiene </a:t>
            </a:r>
            <a:r>
              <a:rPr lang="it-IT" sz="19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obiettivi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 contenimento del consumo di suolo non urbanizzato, di rigenerazione urbana e di riqualificazione del patrimonio edilizio esistente; definisce i criteri e le condizioni per l’individuazione degli Ambiti di RU.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it-IT" sz="19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 «</a:t>
            </a:r>
            <a:r>
              <a:rPr lang="it-IT" sz="19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componente operativa</a:t>
            </a:r>
            <a:r>
              <a:rPr lang="it-IT" sz="19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 : individua gli Ambiti di RU.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9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17 (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Norme di principio per la rigenerazione urbana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 : si focalizza su intervento di </a:t>
            </a:r>
            <a:r>
              <a:rPr lang="it-IT" sz="19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ristrutturazione urbanistica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che “</a:t>
            </a:r>
            <a:r>
              <a:rPr lang="it-IT" sz="1900" b="1" i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persegu</a:t>
            </a:r>
            <a:r>
              <a:rPr lang="it-IT" sz="19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(e) l’interesse pubblico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attraverso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9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l’adeguamento e l’incremento delle dotazioni urbanistiche e territoriali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…; il </a:t>
            </a:r>
            <a:r>
              <a:rPr lang="it-IT" sz="19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rinnovo e la sostituzione edilizia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 …; la </a:t>
            </a:r>
            <a:r>
              <a:rPr lang="it-IT" sz="19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sostenibilità sociale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</a:t>
            </a:r>
            <a:r>
              <a:rPr lang="it-IT" sz="19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 diritto all’abitare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anche attraverso la promozione di una compartecipazione a titolo gratuito in favore dei comuni per l’incremento dell’edilizia residenziale pubblica e sociale nei programmi di ristrutturazione urbanistica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”. </a:t>
            </a:r>
            <a:r>
              <a:rPr lang="it-IT" sz="1900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L’attuazione è indiretta, tramite strumenti urbanistici attuativi convenzionati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9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9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Articolabilità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degli ambiti in sub-ambiti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autonomi dal punto di vista operativo e gestionale 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fermi “</a:t>
            </a:r>
            <a:r>
              <a:rPr lang="it-IT" sz="1900" b="1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l’unitarietà del progetto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 il rispetto dei parametri e delle grandezze urbanistiche ed edilizie, estesi all’intero ambito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9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Risposta a frammentazione proprietaria</a:t>
            </a:r>
            <a:r>
              <a:rPr lang="it-IT" sz="19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ridotta la soglia dell’adesione a tanti proprietari che rappresentino la maggioranza assoluta del valore degli immobili dell’area di intervento.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it-IT" sz="19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 </a:t>
            </a:r>
            <a:r>
              <a:rPr lang="it-IT" sz="19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carico dei promotori degli interventi di ristrutturazione urbanistica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: “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 </a:t>
            </a:r>
            <a:r>
              <a:rPr lang="it-IT" sz="1900" b="1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costi occorrenti per il raggiungimento degli </a:t>
            </a:r>
            <a:r>
              <a:rPr lang="it-IT" sz="1900" b="1" i="1" u="sng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obiettivi di interesse pubblico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”, “</a:t>
            </a:r>
            <a:r>
              <a:rPr lang="it-IT" sz="1900" i="1" u="sng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 costi relativi agli oneri per il trasferimento temporaneo delle unità abitative e dei nuclei familiari coinvolti nel programma</a:t>
            </a:r>
            <a:r>
              <a:rPr lang="it-IT" sz="19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…; i costi … delle procedure partecipative… dalla progettazione preliminare all’attuazione del programma</a:t>
            </a:r>
            <a:r>
              <a:rPr lang="it-IT" sz="19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it-IT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E97F4A6-C2AC-1067-CD20-E1BA056E7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6</a:t>
            </a:fld>
            <a:endParaRPr lang="it-IT"/>
          </a:p>
        </p:txBody>
      </p:sp>
      <p:sp>
        <p:nvSpPr>
          <p:cNvPr id="2" name="Freccia a destra 1">
            <a:extLst>
              <a:ext uri="{FF2B5EF4-FFF2-40B4-BE49-F238E27FC236}">
                <a16:creationId xmlns:a16="http://schemas.microsoft.com/office/drawing/2014/main" id="{7F8CDE77-6987-C217-829A-B0086EA96C42}"/>
              </a:ext>
            </a:extLst>
          </p:cNvPr>
          <p:cNvSpPr/>
          <p:nvPr/>
        </p:nvSpPr>
        <p:spPr>
          <a:xfrm rot="16200000">
            <a:off x="1377328" y="3635181"/>
            <a:ext cx="3086101" cy="779624"/>
          </a:xfrm>
          <a:prstGeom prst="rightArrow">
            <a:avLst>
              <a:gd name="adj1" fmla="val 50000"/>
              <a:gd name="adj2" fmla="val 156730"/>
            </a:avLst>
          </a:prstGeom>
          <a:solidFill>
            <a:schemeClr val="bg1">
              <a:lumMod val="5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6858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5DF031-18F3-8F4B-D3AE-662192DDB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8781"/>
            <a:ext cx="10515600" cy="60404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Urbanistica consensuale e accordi di pianificazione nel </a:t>
            </a:r>
            <a:r>
              <a:rPr 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d.d.l.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S283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it-IT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ipensare ai tessuti urbani consolidati </a:t>
            </a:r>
            <a:r>
              <a:rPr lang="it-I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richiede</a:t>
            </a:r>
            <a:r>
              <a:rPr lang="it-IT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</a:t>
            </a:r>
            <a:r>
              <a:rPr lang="it-IT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composizione degli interessi pubblici con quelli privati</a:t>
            </a: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b="1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Rapporto del Governo 2012 “</a:t>
            </a:r>
            <a:r>
              <a:rPr lang="it-IT" sz="16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 corruzione in Italia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 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crisi finanziaria pubblica </a:t>
            </a:r>
            <a:r>
              <a:rPr lang="it-IT" sz="16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6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 «</a:t>
            </a:r>
            <a:r>
              <a:rPr lang="it-IT" sz="1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 rapporto pubblico/privato </a:t>
            </a:r>
            <a:r>
              <a:rPr lang="it-IT" sz="16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non è … più fondato sulla tradizionale </a:t>
            </a:r>
            <a:r>
              <a:rPr lang="it-IT" sz="1600" i="1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… </a:t>
            </a:r>
            <a:r>
              <a:rPr lang="it-IT" sz="16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dialettica tra autorità e libertà e tra regolazione pubblica e diritto di proprietà privata, ma </a:t>
            </a:r>
            <a:r>
              <a:rPr lang="it-IT" sz="1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diviene sempre più un rapporto negoziale</a:t>
            </a:r>
            <a:r>
              <a:rPr lang="it-IT" sz="16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fondato sullo </a:t>
            </a:r>
            <a:r>
              <a:rPr lang="it-IT" sz="16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scambio tra conseguimento di rendite finanziarie derivanti dall’utilizzazione del territorio </a:t>
            </a:r>
            <a:r>
              <a:rPr lang="it-IT" sz="16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it-IT" sz="16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realizzazione (a carico dei privati) delle opere pubbliche</a:t>
            </a:r>
            <a:r>
              <a:rPr lang="it-IT" sz="16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 </a:t>
            </a:r>
            <a:r>
              <a:rPr lang="it-IT" sz="16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600" b="1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necessità di un intervento normativo </a:t>
            </a:r>
            <a:r>
              <a:rPr lang="it-IT" sz="16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che : «</a:t>
            </a:r>
            <a:r>
              <a:rPr lang="it-IT" sz="16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mantenga agli </a:t>
            </a:r>
            <a:r>
              <a:rPr lang="it-IT" sz="16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accordi la loro natura pubblicistica, ai sensi dell’art. 11 della legge n. 241 del 1990</a:t>
            </a:r>
            <a:r>
              <a:rPr lang="it-IT" sz="16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ma ne </a:t>
            </a:r>
            <a:r>
              <a:rPr lang="it-IT" sz="1600" i="1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precisi caratteri e contenuti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»; preveda adeguate </a:t>
            </a:r>
            <a:r>
              <a:rPr lang="it-IT" sz="1600" u="sng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procedure di partecipazione</a:t>
            </a:r>
            <a:r>
              <a:rPr lang="it-IT" sz="16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Art. 18: “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1. Gli 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enti locali 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possono stipulare </a:t>
            </a:r>
            <a:r>
              <a:rPr lang="it-IT" sz="1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accordi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con i soggetti privati, nel rispetto dei princìpi di imparzialità amministrativa, trasparenza, parità di trattamento e partecipazione al procedimento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 fine di recepire </a:t>
            </a:r>
            <a:r>
              <a:rPr lang="it-IT" sz="1800" b="1" i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proposte</a:t>
            </a:r>
            <a:r>
              <a:rPr lang="it-IT" sz="1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di interventi </a:t>
            </a:r>
            <a:r>
              <a:rPr lang="it-IT" sz="1800" b="1" i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coerenti</a:t>
            </a:r>
            <a:r>
              <a:rPr lang="it-IT" sz="1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con gli </a:t>
            </a:r>
            <a:r>
              <a:rPr lang="it-IT" sz="1800" b="1" i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obiettivi strategici definiti negli atti di pianificazione</a:t>
            </a:r>
            <a:r>
              <a:rPr lang="it-IT" sz="1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</a:t>
            </a:r>
            <a:r>
              <a:rPr lang="it-IT" sz="1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nel </a:t>
            </a:r>
            <a:r>
              <a:rPr lang="it-IT" sz="1800" b="1" i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rispetto delle dotazioni minime dei servizi pubblici</a:t>
            </a:r>
            <a:r>
              <a:rPr lang="it-IT" sz="1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2. L’accordo … indica le </a:t>
            </a:r>
            <a:r>
              <a:rPr lang="it-IT" sz="1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ragioni di rilevante interesse pubblico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che giustificano il ricorso alla negoziazione ed espone le motivazioni puntuali e circostanziate che ne attestano la compatibilità con le scelte di pianificazione. ….. 3. L’accordo … è soggetto alle 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medesime forme di pubblicità e partecipazione dell’atto di pianificazione che lo recepisce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4. </a:t>
            </a:r>
            <a:r>
              <a:rPr lang="it-IT" sz="1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Nella </a:t>
            </a:r>
            <a:r>
              <a:rPr lang="it-IT" sz="1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componente strutturale </a:t>
            </a:r>
            <a:r>
              <a:rPr lang="it-IT" sz="1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della pianificazione … sono indicati i </a:t>
            </a:r>
            <a:r>
              <a:rPr lang="it-IT" sz="1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criteri e i metodi per l’individuazione dei corrispettivi richiesti nella negoziazione degli accordi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…, </a:t>
            </a:r>
            <a:r>
              <a:rPr lang="it-IT" sz="1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nel rispetto del </a:t>
            </a:r>
            <a:r>
              <a:rPr lang="it-IT" sz="1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principio di proporzionalità e del divieto di arricchimento ingiustificato e imposto</a:t>
            </a:r>
            <a:r>
              <a:rPr lang="it-IT" sz="1800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5. Per tutto quanto non disciplinato dal presente articolo si applicano le disposizioni dell’articolo </a:t>
            </a:r>
            <a:r>
              <a:rPr lang="it-IT" sz="1800" b="1" i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11 della legge 7 agosto 1990, n. 241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”.</a:t>
            </a:r>
            <a:endParaRPr lang="it-IT" sz="18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AB4EE44-EF46-2B8A-CB2C-96F362D2F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6084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D0DDD5-BA33-52C3-C296-A7FD50ECE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499" y="452944"/>
            <a:ext cx="8621487" cy="595211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 a valle delle prescrizioni urbanistiche (es. convenzione di lottizzazione)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 a monte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sulle prescrizioni urbanistiche (al momento tipizzati solo nella legislazione regionale)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Anche in tema di accordi, il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d.d.l.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recepisce quindi quanto sperimentato in sede regionale: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b="1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rendendo atto che la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RU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comporta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processi complessi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che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non possono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essere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lasciati alla dicotomia della pianificazione urbanistica tradizionale (piano comunale generale/piano attuativo) con intervento del privato collocato a valle e lasciato spesso alla sua spontanea iniziativa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 prevedendo che 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l’incontro tra prescrizioni urbanistiche e proposte dei privati confluisca in un </a:t>
            </a:r>
            <a:r>
              <a:rPr lang="it-IT" sz="1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procedimento di co-pianificazione </a:t>
            </a:r>
            <a:r>
              <a:rPr lang="it-IT" sz="18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 in un </a:t>
            </a:r>
            <a:r>
              <a:rPr lang="it-IT" sz="1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unitario e coerente disegno urbanistico 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a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ndando oltre lo </a:t>
            </a:r>
            <a:r>
              <a:rPr lang="it-IT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strumento estemporaneo del progetto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con cui negli ultimi anni – tramite i programmi complessi urbani - è stata affrontata l'esigenza di riqualificazione di tessuti urbani esistenti, con l’effetto di  ‘bypassare</a:t>
            </a:r>
            <a:r>
              <a:rPr lang="it-IT" sz="18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’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anche il piano.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18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3. In tema di </a:t>
            </a:r>
            <a:r>
              <a:rPr lang="it-IT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Partecipazione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il </a:t>
            </a:r>
            <a:r>
              <a:rPr lang="it-IT" sz="18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d.d.l.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(art. 19):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assemblee di quartiere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zona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udienze pubbliche, del cui esito i Comuni devono tenere conto nell’approvazione finale degli interventi di RU, fornendone adeguata motivazione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F3BCC70-C58D-7271-A176-E7CFC1740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F62D0-6384-4AF7-BE25-8A1B49BDEE71}" type="slidenum">
              <a:rPr lang="it-IT" smtClean="0"/>
              <a:t>8</a:t>
            </a:fld>
            <a:endParaRPr lang="it-IT"/>
          </a:p>
        </p:txBody>
      </p:sp>
      <p:sp>
        <p:nvSpPr>
          <p:cNvPr id="2" name="Freccia a destra 1">
            <a:extLst>
              <a:ext uri="{FF2B5EF4-FFF2-40B4-BE49-F238E27FC236}">
                <a16:creationId xmlns:a16="http://schemas.microsoft.com/office/drawing/2014/main" id="{B2528E55-B14E-16B8-F6FD-4371098AE8DA}"/>
              </a:ext>
            </a:extLst>
          </p:cNvPr>
          <p:cNvSpPr/>
          <p:nvPr/>
        </p:nvSpPr>
        <p:spPr>
          <a:xfrm>
            <a:off x="1235529" y="705217"/>
            <a:ext cx="620485" cy="636814"/>
          </a:xfrm>
          <a:prstGeom prst="rightArrow">
            <a:avLst/>
          </a:prstGeom>
          <a:solidFill>
            <a:schemeClr val="bg1">
              <a:lumMod val="50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4">
            <a:extLst>
              <a:ext uri="{FF2B5EF4-FFF2-40B4-BE49-F238E27FC236}">
                <a16:creationId xmlns:a16="http://schemas.microsoft.com/office/drawing/2014/main" id="{E10AEA3D-049F-CDE3-0A03-AC4448784BC5}"/>
              </a:ext>
            </a:extLst>
          </p:cNvPr>
          <p:cNvSpPr/>
          <p:nvPr/>
        </p:nvSpPr>
        <p:spPr>
          <a:xfrm>
            <a:off x="3951514" y="3701510"/>
            <a:ext cx="8175171" cy="1654260"/>
          </a:xfrm>
          <a:prstGeom prst="rightArrow">
            <a:avLst>
              <a:gd name="adj1" fmla="val 50000"/>
              <a:gd name="adj2" fmla="val 90000"/>
            </a:avLst>
          </a:prstGeom>
          <a:solidFill>
            <a:schemeClr val="bg1">
              <a:lumMod val="50000"/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>
            <a:extLst>
              <a:ext uri="{FF2B5EF4-FFF2-40B4-BE49-F238E27FC236}">
                <a16:creationId xmlns:a16="http://schemas.microsoft.com/office/drawing/2014/main" id="{23A8F53B-2BF4-63C0-C923-6413373B11C0}"/>
              </a:ext>
            </a:extLst>
          </p:cNvPr>
          <p:cNvSpPr/>
          <p:nvPr/>
        </p:nvSpPr>
        <p:spPr>
          <a:xfrm>
            <a:off x="8357508" y="1023624"/>
            <a:ext cx="819149" cy="636814"/>
          </a:xfrm>
          <a:prstGeom prst="downArrow">
            <a:avLst/>
          </a:prstGeom>
          <a:solidFill>
            <a:schemeClr val="bg1">
              <a:lumMod val="50000"/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3065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43100" y="419726"/>
            <a:ext cx="8682070" cy="248494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Il recupero e la riqualificazione dell’esistente con forme di partenariato non sono infatti un fenomeno nuovo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800" b="1" kern="100" dirty="0"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it-IT" sz="1800" b="1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rogrammi urbani complessi</a:t>
            </a:r>
            <a:r>
              <a:rPr lang="it-IT" sz="1800" kern="1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(es. Programmi integrati di intervento, l. n. 179/1992) 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it-IT" sz="18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Caratteristiche comuni dei Programmi urbani complessi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nuovo modello di relazione tra pubblico e privato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che incentiva l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partecipazione</a:t>
            </a:r>
            <a:r>
              <a:rPr lang="it-IT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dei privati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solo da un punto di vista </a:t>
            </a: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finanziario nella fase di attuazione delle scelte di piano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 anche </a:t>
            </a:r>
            <a:r>
              <a:rPr lang="it-IT" sz="1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nella</a:t>
            </a:r>
            <a:r>
              <a:rPr lang="it-IT" sz="1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definizione delle trasformazioni</a:t>
            </a:r>
            <a:r>
              <a:rPr lang="it-IT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ai fini di una maggiore effettività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it-IT" sz="2000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891392" y="3228869"/>
            <a:ext cx="775334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modello tradizionale di pianificazione urbanistica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è incentrato sulla preminenza della conformazione del territorio (definizione del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dover essere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territorio, entro cui deve poi incanalarsi l’attuazione) rispetto alla fase attuativa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con conseguente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rischio di inattuazione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Programmi complessi l’ingresso dei privati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avviene </a:t>
            </a:r>
            <a:r>
              <a:rPr 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nella fase di individuazione del disegno urbanistico del brano di tessuto urbano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gli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interessati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presentano al Comune le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proposte di intervento comprensive del contributo economico/patrimoniale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offerto per la realizzazione. 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4E48866B-60ED-D7C5-E1CF-04B5A5D94D89}"/>
              </a:ext>
            </a:extLst>
          </p:cNvPr>
          <p:cNvSpPr/>
          <p:nvPr/>
        </p:nvSpPr>
        <p:spPr>
          <a:xfrm>
            <a:off x="5704114" y="1025385"/>
            <a:ext cx="783771" cy="636814"/>
          </a:xfrm>
          <a:prstGeom prst="downArrow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in giù 5">
            <a:extLst>
              <a:ext uri="{FF2B5EF4-FFF2-40B4-BE49-F238E27FC236}">
                <a16:creationId xmlns:a16="http://schemas.microsoft.com/office/drawing/2014/main" id="{6B9ED2E7-C13F-109D-39A9-3F8D8A470076}"/>
              </a:ext>
            </a:extLst>
          </p:cNvPr>
          <p:cNvSpPr/>
          <p:nvPr/>
        </p:nvSpPr>
        <p:spPr>
          <a:xfrm rot="16200000">
            <a:off x="10161990" y="4685836"/>
            <a:ext cx="783771" cy="1143350"/>
          </a:xfrm>
          <a:prstGeom prst="downArrow">
            <a:avLst/>
          </a:prstGeom>
          <a:solidFill>
            <a:schemeClr val="bg1">
              <a:lumMod val="50000"/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circolare a destra 7">
            <a:extLst>
              <a:ext uri="{FF2B5EF4-FFF2-40B4-BE49-F238E27FC236}">
                <a16:creationId xmlns:a16="http://schemas.microsoft.com/office/drawing/2014/main" id="{29CF4617-362E-FFC0-3896-AD9BC08AA190}"/>
              </a:ext>
            </a:extLst>
          </p:cNvPr>
          <p:cNvSpPr/>
          <p:nvPr/>
        </p:nvSpPr>
        <p:spPr>
          <a:xfrm rot="20842154">
            <a:off x="952510" y="2304489"/>
            <a:ext cx="1535950" cy="3183853"/>
          </a:xfrm>
          <a:prstGeom prst="curvedRightArrow">
            <a:avLst>
              <a:gd name="adj1" fmla="val 25000"/>
              <a:gd name="adj2" fmla="val 78016"/>
              <a:gd name="adj3" fmla="val 25000"/>
            </a:avLst>
          </a:prstGeom>
          <a:solidFill>
            <a:schemeClr val="bg1">
              <a:lumMod val="5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717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1713</TotalTime>
  <Words>5919</Words>
  <Application>Microsoft Office PowerPoint</Application>
  <PresentationFormat>Widescreen</PresentationFormat>
  <Paragraphs>299</Paragraphs>
  <Slides>28</Slides>
  <Notes>20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5" baseType="lpstr">
      <vt:lpstr>Aptos</vt:lpstr>
      <vt:lpstr>Aptos Display</vt:lpstr>
      <vt:lpstr>Arial</vt:lpstr>
      <vt:lpstr>Symbol</vt:lpstr>
      <vt:lpstr>Times New Roman</vt:lpstr>
      <vt:lpstr>Wingdings</vt:lpstr>
      <vt:lpstr>Tema di Office</vt:lpstr>
      <vt:lpstr> Pianificazione urbanistica e rigenerazione urbana: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Giuseppina Mari</dc:creator>
  <cp:lastModifiedBy>Giuseppina Mari</cp:lastModifiedBy>
  <cp:revision>126</cp:revision>
  <dcterms:created xsi:type="dcterms:W3CDTF">2025-03-25T09:38:04Z</dcterms:created>
  <dcterms:modified xsi:type="dcterms:W3CDTF">2025-03-27T06:41:37Z</dcterms:modified>
</cp:coreProperties>
</file>