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onstant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4EA"/>
          </a:solidFill>
        </a:fill>
      </a:tcStyle>
    </a:wholeTbl>
    <a:band2H>
      <a:tcTxStyle b="def" i="def"/>
      <a:tcStyle>
        <a:tcBdr/>
        <a:fill>
          <a:solidFill>
            <a:srgbClr val="E6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EF1"/>
          </a:solidFill>
        </a:fill>
      </a:tcStyle>
    </a:wholeTbl>
    <a:band2H>
      <a:tcTxStyle b="def" i="def"/>
      <a:tcStyle>
        <a:tcBdr/>
        <a:fill>
          <a:solidFill>
            <a:srgbClr val="E6F6F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9CE"/>
          </a:solidFill>
        </a:fill>
      </a:tcStyle>
    </a:wholeTbl>
    <a:band2H>
      <a:tcTxStyle b="def" i="def"/>
      <a:tcStyle>
        <a:tcBdr/>
        <a:fill>
          <a:solidFill>
            <a:srgbClr val="F0F4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Relationship Id="rId68" Type="http://schemas.openxmlformats.org/officeDocument/2006/relationships/slide" Target="slides/slide61.xml"/><Relationship Id="rId69" Type="http://schemas.openxmlformats.org/officeDocument/2006/relationships/slide" Target="slides/slide62.xml"/><Relationship Id="rId70" Type="http://schemas.openxmlformats.org/officeDocument/2006/relationships/slide" Target="slides/slide6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" name="Shape 10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onstantia"/>
      </a:defRPr>
    </a:lvl1pPr>
    <a:lvl2pPr indent="228600" latinLnBrk="0">
      <a:defRPr sz="1200">
        <a:latin typeface="+mj-lt"/>
        <a:ea typeface="+mj-ea"/>
        <a:cs typeface="+mj-cs"/>
        <a:sym typeface="Constantia"/>
      </a:defRPr>
    </a:lvl2pPr>
    <a:lvl3pPr indent="457200" latinLnBrk="0">
      <a:defRPr sz="1200">
        <a:latin typeface="+mj-lt"/>
        <a:ea typeface="+mj-ea"/>
        <a:cs typeface="+mj-cs"/>
        <a:sym typeface="Constantia"/>
      </a:defRPr>
    </a:lvl3pPr>
    <a:lvl4pPr indent="685800" latinLnBrk="0">
      <a:defRPr sz="1200">
        <a:latin typeface="+mj-lt"/>
        <a:ea typeface="+mj-ea"/>
        <a:cs typeface="+mj-cs"/>
        <a:sym typeface="Constantia"/>
      </a:defRPr>
    </a:lvl4pPr>
    <a:lvl5pPr indent="914400" latinLnBrk="0">
      <a:defRPr sz="1200">
        <a:latin typeface="+mj-lt"/>
        <a:ea typeface="+mj-ea"/>
        <a:cs typeface="+mj-cs"/>
        <a:sym typeface="Constantia"/>
      </a:defRPr>
    </a:lvl5pPr>
    <a:lvl6pPr indent="1143000" latinLnBrk="0">
      <a:defRPr sz="1200">
        <a:latin typeface="+mj-lt"/>
        <a:ea typeface="+mj-ea"/>
        <a:cs typeface="+mj-cs"/>
        <a:sym typeface="Constantia"/>
      </a:defRPr>
    </a:lvl6pPr>
    <a:lvl7pPr indent="1371600" latinLnBrk="0">
      <a:defRPr sz="1200">
        <a:latin typeface="+mj-lt"/>
        <a:ea typeface="+mj-ea"/>
        <a:cs typeface="+mj-cs"/>
        <a:sym typeface="Constantia"/>
      </a:defRPr>
    </a:lvl7pPr>
    <a:lvl8pPr indent="1600200" latinLnBrk="0">
      <a:defRPr sz="1200">
        <a:latin typeface="+mj-lt"/>
        <a:ea typeface="+mj-ea"/>
        <a:cs typeface="+mj-cs"/>
        <a:sym typeface="Constantia"/>
      </a:defRPr>
    </a:lvl8pPr>
    <a:lvl9pPr indent="1828800" latinLnBrk="0">
      <a:defRPr sz="1200">
        <a:latin typeface="+mj-lt"/>
        <a:ea typeface="+mj-ea"/>
        <a:cs typeface="+mj-cs"/>
        <a:sym typeface="Constantia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titolo">
    <p:bg>
      <p:bgPr>
        <a:gradFill flip="none" rotWithShape="1">
          <a:gsLst>
            <a:gs pos="0">
              <a:srgbClr val="42A1D9"/>
            </a:gs>
            <a:gs pos="25000">
              <a:srgbClr val="4499C9"/>
            </a:gs>
            <a:gs pos="100000">
              <a:srgbClr val="002A36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Testo"/>
          <p:cNvSpPr txBox="1"/>
          <p:nvPr>
            <p:ph type="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</p:spPr>
        <p:txBody>
          <a:bodyPr/>
          <a:lstStyle>
            <a:lvl1pPr algn="r">
              <a:defRPr sz="5600">
                <a:solidFill>
                  <a:srgbClr val="4DE1EA"/>
                </a:solidFill>
                <a:effectLst>
                  <a:outerShdw sx="100000" sy="100000" kx="0" ky="0" algn="b" rotWithShape="0" blurRad="38100" dist="25400" dir="5400000">
                    <a:srgbClr val="000000">
                      <a:alpha val="43000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Titolo Testo</a:t>
            </a:r>
          </a:p>
        </p:txBody>
      </p:sp>
      <p:sp>
        <p:nvSpPr>
          <p:cNvPr id="17" name="Corpo livello uno…"/>
          <p:cNvSpPr txBox="1"/>
          <p:nvPr>
            <p:ph type="body" sz="half" idx="1"/>
          </p:nvPr>
        </p:nvSpPr>
        <p:spPr>
          <a:xfrm>
            <a:off x="533400" y="3228536"/>
            <a:ext cx="7854696" cy="1752601"/>
          </a:xfrm>
          <a:prstGeom prst="rect">
            <a:avLst/>
          </a:prstGeom>
        </p:spPr>
        <p:txBody>
          <a:bodyPr lIns="0" tIns="0" rIns="0" bIns="0"/>
          <a:lstStyle>
            <a:lvl1pPr marL="0" marR="45719" indent="0" algn="r">
              <a:buClrTx/>
              <a:buSzTx/>
              <a:buNone/>
              <a:defRPr>
                <a:solidFill>
                  <a:srgbClr val="FFFFFF"/>
                </a:solidFill>
              </a:defRPr>
            </a:lvl1pPr>
            <a:lvl2pPr marL="0" marR="45719" indent="457200" algn="r">
              <a:buClrTx/>
              <a:buSzTx/>
              <a:buNone/>
              <a:defRPr>
                <a:solidFill>
                  <a:srgbClr val="FFFFFF"/>
                </a:solidFill>
              </a:defRPr>
            </a:lvl2pPr>
            <a:lvl3pPr marL="0" marR="45719" indent="914400" algn="r">
              <a:buClrTx/>
              <a:buSzTx/>
              <a:buNone/>
              <a:defRPr>
                <a:solidFill>
                  <a:srgbClr val="FFFFFF"/>
                </a:solidFill>
              </a:defRPr>
            </a:lvl3pPr>
            <a:lvl4pPr marL="0" marR="45719" indent="1371600" algn="r">
              <a:buClrTx/>
              <a:buSzTx/>
              <a:buNone/>
              <a:defRPr>
                <a:solidFill>
                  <a:srgbClr val="FFFFFF"/>
                </a:solidFill>
              </a:defRPr>
            </a:lvl4pPr>
            <a:lvl5pPr marL="0" marR="45719" indent="1828800" algn="r">
              <a:buClrTx/>
              <a:buSzTx/>
              <a:buNone/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1EAE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26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ntestazione sezione">
    <p:bg>
      <p:bgPr>
        <a:gradFill flip="none" rotWithShape="1">
          <a:gsLst>
            <a:gs pos="0">
              <a:srgbClr val="42A1D9"/>
            </a:gs>
            <a:gs pos="25000">
              <a:srgbClr val="4499C9"/>
            </a:gs>
            <a:gs pos="100000">
              <a:srgbClr val="002A36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olo Testo"/>
          <p:cNvSpPr txBox="1"/>
          <p:nvPr>
            <p:ph type="title"/>
          </p:nvPr>
        </p:nvSpPr>
        <p:spPr>
          <a:xfrm>
            <a:off x="530351" y="1316736"/>
            <a:ext cx="7772401" cy="1362456"/>
          </a:xfrm>
          <a:prstGeom prst="rect">
            <a:avLst/>
          </a:prstGeom>
        </p:spPr>
        <p:txBody>
          <a:bodyPr/>
          <a:lstStyle>
            <a:lvl1pPr algn="l">
              <a:defRPr sz="5600">
                <a:solidFill>
                  <a:srgbClr val="4BE4AD"/>
                </a:solidFill>
                <a:effectLst>
                  <a:outerShdw sx="100000" sy="100000" kx="0" ky="0" algn="b" rotWithShape="0" blurRad="38100" dist="25400" dir="5400000">
                    <a:srgbClr val="000000">
                      <a:alpha val="43000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Titolo Testo</a:t>
            </a:r>
          </a:p>
        </p:txBody>
      </p:sp>
      <p:sp>
        <p:nvSpPr>
          <p:cNvPr id="35" name="Corpo livello uno…"/>
          <p:cNvSpPr txBox="1"/>
          <p:nvPr>
            <p:ph type="body" sz="quarter" idx="1"/>
          </p:nvPr>
        </p:nvSpPr>
        <p:spPr>
          <a:xfrm>
            <a:off x="530351" y="2704663"/>
            <a:ext cx="7772401" cy="150971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ClrTx/>
              <a:buSzTx/>
              <a:buNone/>
              <a:defRPr sz="2200">
                <a:solidFill>
                  <a:srgbClr val="FFFFFF"/>
                </a:solidFill>
              </a:defRPr>
            </a:lvl1pPr>
            <a:lvl2pPr marL="0" indent="393192">
              <a:spcBef>
                <a:spcPts val="500"/>
              </a:spcBef>
              <a:buClrTx/>
              <a:buSzTx/>
              <a:buNone/>
              <a:defRPr sz="2200">
                <a:solidFill>
                  <a:srgbClr val="FFFFFF"/>
                </a:solidFill>
              </a:defRPr>
            </a:lvl2pPr>
            <a:lvl3pPr marL="0" indent="667511">
              <a:spcBef>
                <a:spcPts val="500"/>
              </a:spcBef>
              <a:buClrTx/>
              <a:buSzTx/>
              <a:buNone/>
              <a:defRPr sz="2200">
                <a:solidFill>
                  <a:srgbClr val="FFFFFF"/>
                </a:solidFill>
              </a:defRPr>
            </a:lvl3pPr>
            <a:lvl4pPr marL="0" indent="978408">
              <a:spcBef>
                <a:spcPts val="500"/>
              </a:spcBef>
              <a:buClrTx/>
              <a:buSzTx/>
              <a:buNone/>
              <a:defRPr sz="2200">
                <a:solidFill>
                  <a:srgbClr val="FFFFFF"/>
                </a:solidFill>
              </a:defRPr>
            </a:lvl4pPr>
            <a:lvl5pPr marL="0" indent="1252727">
              <a:spcBef>
                <a:spcPts val="500"/>
              </a:spcBef>
              <a:buClrTx/>
              <a:buSzTx/>
              <a:buNone/>
              <a:defRPr sz="2200">
                <a:solidFill>
                  <a:srgbClr val="FFFFFF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1EAE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4" name="Corpo livello uno…"/>
          <p:cNvSpPr txBox="1"/>
          <p:nvPr>
            <p:ph type="body" sz="half" idx="1"/>
          </p:nvPr>
        </p:nvSpPr>
        <p:spPr>
          <a:xfrm>
            <a:off x="457200" y="1920084"/>
            <a:ext cx="4038600" cy="4434842"/>
          </a:xfrm>
          <a:prstGeom prst="rect">
            <a:avLst/>
          </a:prstGeom>
        </p:spPr>
        <p:txBody>
          <a:bodyPr/>
          <a:lstStyle>
            <a:lvl3pPr marL="988466" indent="-320954"/>
            <a:lvl4pPr marL="1282191" indent="-303783"/>
            <a:lvl5pPr marL="1556511" indent="-303783"/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53" name="Corpo livello uno…"/>
          <p:cNvSpPr txBox="1"/>
          <p:nvPr>
            <p:ph type="body" sz="quarter" idx="1"/>
          </p:nvPr>
        </p:nvSpPr>
        <p:spPr>
          <a:xfrm>
            <a:off x="457200" y="1855247"/>
            <a:ext cx="4040188" cy="65935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spcBef>
                <a:spcPts val="500"/>
              </a:spcBef>
              <a:buClrTx/>
              <a:buSzTx/>
              <a:buNone/>
              <a:defRPr b="1" sz="2400">
                <a:solidFill>
                  <a:srgbClr val="04617B"/>
                </a:solidFill>
              </a:defRPr>
            </a:lvl1pPr>
            <a:lvl2pPr marL="0" indent="393192">
              <a:spcBef>
                <a:spcPts val="500"/>
              </a:spcBef>
              <a:buClrTx/>
              <a:buSzTx/>
              <a:buNone/>
              <a:defRPr b="1" sz="2400">
                <a:solidFill>
                  <a:srgbClr val="04617B"/>
                </a:solidFill>
              </a:defRPr>
            </a:lvl2pPr>
            <a:lvl3pPr marL="0" indent="667511">
              <a:spcBef>
                <a:spcPts val="500"/>
              </a:spcBef>
              <a:buClrTx/>
              <a:buSzTx/>
              <a:buNone/>
              <a:defRPr b="1" sz="2400">
                <a:solidFill>
                  <a:srgbClr val="04617B"/>
                </a:solidFill>
              </a:defRPr>
            </a:lvl3pPr>
            <a:lvl4pPr marL="0" indent="978408">
              <a:spcBef>
                <a:spcPts val="500"/>
              </a:spcBef>
              <a:buClrTx/>
              <a:buSzTx/>
              <a:buNone/>
              <a:defRPr b="1" sz="2400">
                <a:solidFill>
                  <a:srgbClr val="04617B"/>
                </a:solidFill>
              </a:defRPr>
            </a:lvl4pPr>
            <a:lvl5pPr marL="0" indent="1252727">
              <a:spcBef>
                <a:spcPts val="500"/>
              </a:spcBef>
              <a:buClrTx/>
              <a:buSzTx/>
              <a:buNone/>
              <a:defRPr b="1" sz="2400">
                <a:solidFill>
                  <a:srgbClr val="04617B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4" name="Text Placeholder 3"/>
          <p:cNvSpPr/>
          <p:nvPr>
            <p:ph type="body" sz="quarter" idx="21"/>
          </p:nvPr>
        </p:nvSpPr>
        <p:spPr>
          <a:xfrm>
            <a:off x="4645025" y="1859757"/>
            <a:ext cx="4041775" cy="654844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>
              <a:spcBef>
                <a:spcPts val="500"/>
              </a:spcBef>
              <a:buClrTx/>
              <a:buSzTx/>
              <a:buNone/>
              <a:defRPr b="1" sz="2400">
                <a:solidFill>
                  <a:srgbClr val="04617B"/>
                </a:solidFill>
              </a:defRPr>
            </a:pPr>
          </a:p>
        </p:txBody>
      </p:sp>
      <p:sp>
        <p:nvSpPr>
          <p:cNvPr id="5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olo Testo"/>
          <p:cNvSpPr txBox="1"/>
          <p:nvPr>
            <p:ph type="title"/>
          </p:nvPr>
        </p:nvSpPr>
        <p:spPr>
          <a:xfrm>
            <a:off x="457200" y="704087"/>
            <a:ext cx="83058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6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itolo Testo"/>
          <p:cNvSpPr txBox="1"/>
          <p:nvPr>
            <p:ph type="title"/>
          </p:nvPr>
        </p:nvSpPr>
        <p:spPr>
          <a:xfrm>
            <a:off x="685800" y="514351"/>
            <a:ext cx="2743200" cy="1162051"/>
          </a:xfrm>
          <a:prstGeom prst="rect">
            <a:avLst/>
          </a:prstGeom>
        </p:spPr>
        <p:txBody>
          <a:bodyPr/>
          <a:lstStyle>
            <a:lvl1pPr algn="l">
              <a:defRPr b="0" sz="2600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Titolo Testo</a:t>
            </a:r>
          </a:p>
        </p:txBody>
      </p:sp>
      <p:sp>
        <p:nvSpPr>
          <p:cNvPr id="78" name="Corpo livello uno…"/>
          <p:cNvSpPr txBox="1"/>
          <p:nvPr>
            <p:ph type="body" sz="half" idx="1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</p:spPr>
        <p:txBody>
          <a:bodyPr lIns="18288" tIns="18288" rIns="18288" bIns="18288"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64008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188719">
              <a:spcBef>
                <a:spcPts val="300"/>
              </a:spcBef>
              <a:buClrTx/>
              <a:buSzTx/>
              <a:buNone/>
              <a:defRPr sz="1400"/>
            </a:lvl4pPr>
            <a:lvl5pPr marL="0" indent="1463039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nip and Round Single Corner Rectangle 8"/>
          <p:cNvSpPr/>
          <p:nvPr/>
        </p:nvSpPr>
        <p:spPr>
          <a:xfrm flipV="1" rot="420000">
            <a:off x="3165753" y="1108077"/>
            <a:ext cx="5257801" cy="4114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0984" y="0"/>
                </a:lnTo>
                <a:lnTo>
                  <a:pt x="21600" y="788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>
            <a:solidFill>
              <a:srgbClr val="C0C0C0"/>
            </a:solidFill>
          </a:ln>
          <a:effectLst>
            <a:outerShdw sx="100000" sy="100000" kx="0" ky="0" algn="b" rotWithShape="0" blurRad="63500" dist="38500" dir="750000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7" name="Right Triangle 11"/>
          <p:cNvSpPr/>
          <p:nvPr/>
        </p:nvSpPr>
        <p:spPr>
          <a:xfrm flipV="1" rot="420000">
            <a:off x="8004133" y="5359768"/>
            <a:ext cx="155449" cy="155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FFFF"/>
            </a:solidFill>
            <a:bevel/>
          </a:ln>
          <a:effectLst>
            <a:outerShdw sx="100000" sy="100000" kx="0" ky="0" algn="b" rotWithShape="0" blurRad="25400" dist="6350" dir="12900000">
              <a:srgbClr val="000000">
                <a:alpha val="47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" name="Titolo Testo"/>
          <p:cNvSpPr txBox="1"/>
          <p:nvPr>
            <p:ph type="title"/>
          </p:nvPr>
        </p:nvSpPr>
        <p:spPr>
          <a:xfrm>
            <a:off x="609600" y="1176995"/>
            <a:ext cx="2212849" cy="1582623"/>
          </a:xfrm>
          <a:prstGeom prst="rect">
            <a:avLst/>
          </a:prstGeom>
        </p:spPr>
        <p:txBody>
          <a:bodyPr lIns="45719" tIns="45719" rIns="45719" bIns="45719"/>
          <a:lstStyle>
            <a:lvl1pPr algn="l">
              <a:defRPr sz="2000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Titolo Testo</a:t>
            </a:r>
          </a:p>
        </p:txBody>
      </p:sp>
      <p:sp>
        <p:nvSpPr>
          <p:cNvPr id="89" name="Corpo livello uno…"/>
          <p:cNvSpPr txBox="1"/>
          <p:nvPr>
            <p:ph type="body" sz="quarter" idx="1"/>
          </p:nvPr>
        </p:nvSpPr>
        <p:spPr>
          <a:xfrm>
            <a:off x="609600" y="2828785"/>
            <a:ext cx="2209800" cy="217932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ClrTx/>
              <a:buSzTx/>
              <a:buNone/>
              <a:defRPr sz="1300"/>
            </a:lvl1pPr>
            <a:lvl2pPr>
              <a:spcBef>
                <a:spcPts val="200"/>
              </a:spcBef>
              <a:buClrTx/>
              <a:defRPr sz="1300"/>
            </a:lvl2pPr>
            <a:lvl3pPr marL="988466" indent="-320954">
              <a:spcBef>
                <a:spcPts val="200"/>
              </a:spcBef>
              <a:buClrTx/>
              <a:defRPr sz="1300"/>
            </a:lvl3pPr>
            <a:lvl4pPr marL="1282191" indent="-303783">
              <a:spcBef>
                <a:spcPts val="200"/>
              </a:spcBef>
              <a:buClrTx/>
              <a:defRPr sz="1300"/>
            </a:lvl4pPr>
            <a:lvl5pPr marL="1556511" indent="-303783">
              <a:spcBef>
                <a:spcPts val="200"/>
              </a:spcBef>
              <a:buClrTx/>
              <a:defRPr sz="13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0" name="Picture Placeholder 2"/>
          <p:cNvSpPr/>
          <p:nvPr>
            <p:ph type="pic" sz="half" idx="21"/>
          </p:nvPr>
        </p:nvSpPr>
        <p:spPr>
          <a:xfrm rot="420000">
            <a:off x="3485793" y="1199516"/>
            <a:ext cx="4617721" cy="3931922"/>
          </a:xfrm>
          <a:prstGeom prst="rect">
            <a:avLst/>
          </a:prstGeom>
          <a:ln w="3175" cap="rnd">
            <a:solidFill>
              <a:srgbClr val="C0C0C0"/>
            </a:solidFill>
            <a:round/>
          </a:ln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91" name="Freeform 9"/>
          <p:cNvSpPr/>
          <p:nvPr/>
        </p:nvSpPr>
        <p:spPr>
          <a:xfrm flipV="1">
            <a:off x="-9525" y="5816600"/>
            <a:ext cx="9163050" cy="1041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" y="66"/>
                </a:moveTo>
                <a:lnTo>
                  <a:pt x="9513" y="0"/>
                </a:lnTo>
                <a:cubicBezTo>
                  <a:pt x="10276" y="3326"/>
                  <a:pt x="14325" y="12084"/>
                  <a:pt x="16368" y="12084"/>
                </a:cubicBezTo>
                <a:cubicBezTo>
                  <a:pt x="18412" y="12084"/>
                  <a:pt x="20679" y="5005"/>
                  <a:pt x="21578" y="1811"/>
                </a:cubicBezTo>
                <a:lnTo>
                  <a:pt x="21600" y="7013"/>
                </a:lnTo>
                <a:cubicBezTo>
                  <a:pt x="21218" y="8462"/>
                  <a:pt x="18771" y="14521"/>
                  <a:pt x="16099" y="14455"/>
                </a:cubicBezTo>
                <a:cubicBezTo>
                  <a:pt x="13427" y="14389"/>
                  <a:pt x="8252" y="5433"/>
                  <a:pt x="5568" y="6618"/>
                </a:cubicBezTo>
                <a:cubicBezTo>
                  <a:pt x="2807" y="6882"/>
                  <a:pt x="1010" y="15871"/>
                  <a:pt x="0" y="21600"/>
                </a:cubicBezTo>
                <a:lnTo>
                  <a:pt x="22" y="66"/>
                </a:lnTo>
                <a:close/>
              </a:path>
            </a:pathLst>
          </a:custGeom>
          <a:gradFill>
            <a:gsLst>
              <a:gs pos="0">
                <a:srgbClr val="00739E">
                  <a:alpha val="45000"/>
                </a:srgbClr>
              </a:gs>
              <a:gs pos="100000">
                <a:srgbClr val="00C5CE">
                  <a:alpha val="5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2" name="Freeform 10"/>
          <p:cNvSpPr/>
          <p:nvPr/>
        </p:nvSpPr>
        <p:spPr>
          <a:xfrm flipV="1">
            <a:off x="4381500" y="6250789"/>
            <a:ext cx="4762500" cy="607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552" fill="norm" stroke="1" extrusionOk="0">
                <a:moveTo>
                  <a:pt x="0" y="0"/>
                </a:moveTo>
                <a:cubicBezTo>
                  <a:pt x="1253" y="3703"/>
                  <a:pt x="8410" y="19349"/>
                  <a:pt x="12010" y="20475"/>
                </a:cubicBezTo>
                <a:cubicBezTo>
                  <a:pt x="15610" y="21600"/>
                  <a:pt x="20002" y="10128"/>
                  <a:pt x="21600" y="6752"/>
                </a:cubicBezTo>
                <a:lnTo>
                  <a:pt x="21600" y="218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9FA6">
                  <a:alpha val="30000"/>
                </a:srgbClr>
              </a:gs>
              <a:gs pos="80000">
                <a:srgbClr val="008ABE">
                  <a:alpha val="4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-9525" y="-7144"/>
            <a:ext cx="9163050" cy="1041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" y="66"/>
                </a:moveTo>
                <a:lnTo>
                  <a:pt x="9513" y="0"/>
                </a:lnTo>
                <a:cubicBezTo>
                  <a:pt x="10276" y="3326"/>
                  <a:pt x="14325" y="12084"/>
                  <a:pt x="16368" y="12084"/>
                </a:cubicBezTo>
                <a:cubicBezTo>
                  <a:pt x="18412" y="12084"/>
                  <a:pt x="20679" y="5005"/>
                  <a:pt x="21578" y="1811"/>
                </a:cubicBezTo>
                <a:lnTo>
                  <a:pt x="21600" y="7013"/>
                </a:lnTo>
                <a:cubicBezTo>
                  <a:pt x="21218" y="8462"/>
                  <a:pt x="18771" y="14521"/>
                  <a:pt x="16099" y="14455"/>
                </a:cubicBezTo>
                <a:cubicBezTo>
                  <a:pt x="13427" y="14389"/>
                  <a:pt x="8252" y="5433"/>
                  <a:pt x="5568" y="6618"/>
                </a:cubicBezTo>
                <a:cubicBezTo>
                  <a:pt x="2807" y="6882"/>
                  <a:pt x="1010" y="15871"/>
                  <a:pt x="0" y="21600"/>
                </a:cubicBezTo>
                <a:lnTo>
                  <a:pt x="22" y="66"/>
                </a:lnTo>
                <a:close/>
              </a:path>
            </a:pathLst>
          </a:custGeom>
          <a:gradFill>
            <a:gsLst>
              <a:gs pos="0">
                <a:srgbClr val="00739E">
                  <a:alpha val="45000"/>
                </a:srgbClr>
              </a:gs>
              <a:gs pos="100000">
                <a:srgbClr val="00C5CE">
                  <a:alpha val="5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" name="Freeform 7"/>
          <p:cNvSpPr/>
          <p:nvPr/>
        </p:nvSpPr>
        <p:spPr>
          <a:xfrm>
            <a:off x="4381500" y="-7145"/>
            <a:ext cx="4762500" cy="607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552" fill="norm" stroke="1" extrusionOk="0">
                <a:moveTo>
                  <a:pt x="0" y="0"/>
                </a:moveTo>
                <a:cubicBezTo>
                  <a:pt x="1253" y="3703"/>
                  <a:pt x="8410" y="19349"/>
                  <a:pt x="12010" y="20475"/>
                </a:cubicBezTo>
                <a:cubicBezTo>
                  <a:pt x="15610" y="21600"/>
                  <a:pt x="20002" y="10128"/>
                  <a:pt x="21600" y="6752"/>
                </a:cubicBezTo>
                <a:lnTo>
                  <a:pt x="21600" y="218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9FA6">
                  <a:alpha val="30000"/>
                </a:srgbClr>
              </a:gs>
              <a:gs pos="80000">
                <a:srgbClr val="008ABE">
                  <a:alpha val="4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6" name="Group 1"/>
          <p:cNvGrpSpPr/>
          <p:nvPr/>
        </p:nvGrpSpPr>
        <p:grpSpPr>
          <a:xfrm>
            <a:off x="-29294" y="-16113"/>
            <a:ext cx="9197178" cy="1058653"/>
            <a:chOff x="0" y="0"/>
            <a:chExt cx="9197177" cy="1058652"/>
          </a:xfrm>
        </p:grpSpPr>
        <p:sp>
          <p:nvSpPr>
            <p:cNvPr id="4" name="Freeform 11"/>
            <p:cNvSpPr/>
            <p:nvPr/>
          </p:nvSpPr>
          <p:spPr>
            <a:xfrm rot="21435692">
              <a:off x="9616" y="218536"/>
              <a:ext cx="9163051" cy="62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0" fill="norm" stroke="1" extrusionOk="0">
                  <a:moveTo>
                    <a:pt x="0" y="19778"/>
                  </a:moveTo>
                  <a:cubicBezTo>
                    <a:pt x="1055" y="15110"/>
                    <a:pt x="3454" y="5630"/>
                    <a:pt x="6017" y="5774"/>
                  </a:cubicBezTo>
                  <a:cubicBezTo>
                    <a:pt x="8581" y="5917"/>
                    <a:pt x="12783" y="21600"/>
                    <a:pt x="15380" y="20638"/>
                  </a:cubicBezTo>
                  <a:cubicBezTo>
                    <a:pt x="17978" y="19675"/>
                    <a:pt x="20305" y="4300"/>
                    <a:pt x="21600" y="0"/>
                  </a:cubicBezTo>
                </a:path>
              </a:pathLst>
            </a:custGeom>
            <a:noFill/>
            <a:ln w="10795" cap="flat">
              <a:solidFill>
                <a:srgbClr val="05A0BE">
                  <a:alpha val="78000"/>
                </a:srgb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" name="Freeform 12"/>
            <p:cNvSpPr/>
            <p:nvPr/>
          </p:nvSpPr>
          <p:spPr>
            <a:xfrm rot="21435692">
              <a:off x="14474" y="291986"/>
              <a:ext cx="9175813" cy="507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2" fill="norm" stroke="1" extrusionOk="0">
                  <a:moveTo>
                    <a:pt x="0" y="18514"/>
                  </a:moveTo>
                  <a:cubicBezTo>
                    <a:pt x="1023" y="16364"/>
                    <a:pt x="3563" y="5413"/>
                    <a:pt x="6136" y="5767"/>
                  </a:cubicBezTo>
                  <a:cubicBezTo>
                    <a:pt x="8710" y="6121"/>
                    <a:pt x="12864" y="21600"/>
                    <a:pt x="15441" y="20639"/>
                  </a:cubicBezTo>
                  <a:cubicBezTo>
                    <a:pt x="18019" y="19678"/>
                    <a:pt x="20319" y="4300"/>
                    <a:pt x="21600" y="0"/>
                  </a:cubicBezTo>
                </a:path>
              </a:pathLst>
            </a:custGeom>
            <a:noFill/>
            <a:ln w="9525" cap="flat">
              <a:solidFill>
                <a:srgbClr val="08B6BA">
                  <a:alpha val="78000"/>
                </a:srgb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7" name="Titolo Testo"/>
          <p:cNvSpPr txBox="1"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8" name="Corpo livello uno…"/>
          <p:cNvSpPr txBox="1"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" name="Numero diapositiva"/>
          <p:cNvSpPr txBox="1"/>
          <p:nvPr>
            <p:ph type="sldNum" sz="quarter" idx="2"/>
          </p:nvPr>
        </p:nvSpPr>
        <p:spPr>
          <a:xfrm>
            <a:off x="8521700" y="6518275"/>
            <a:ext cx="165101" cy="2032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b">
            <a:spAutoFit/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212121"/>
          </a:solidFill>
          <a:uFillTx/>
          <a:latin typeface="Garamond"/>
          <a:ea typeface="Garamond"/>
          <a:cs typeface="Garamond"/>
          <a:sym typeface="Garamond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95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1pPr>
      <a:lvl2pPr marL="660654" marR="0" indent="-267461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85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2pPr>
      <a:lvl3pPr marL="973182" marR="0" indent="-30567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70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3pPr>
      <a:lvl4pPr marL="1251813" marR="0" indent="-27340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65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4pPr>
      <a:lvl5pPr marL="1526133" marR="0" indent="-27340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65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5pPr>
      <a:lvl6pPr marL="1830832" marR="0" indent="-303783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80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6pPr>
      <a:lvl7pPr marL="2034539" marR="0" indent="-29717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80000"/>
        <a:buFontTx/>
        <a:buChar char="●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7pPr>
      <a:lvl8pPr marL="2308860" marR="0" indent="-29717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100000"/>
        <a:buFontTx/>
        <a:buChar char="•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8pPr>
      <a:lvl9pPr marL="2625634" marR="0" indent="-339634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3"/>
        </a:buClr>
        <a:buSzPct val="100000"/>
        <a:buFontTx/>
        <a:buChar char="•"/>
        <a:tabLst/>
        <a:defRPr b="0" baseline="0" cap="none" i="0" spc="0" strike="noStrike" sz="2600" u="none">
          <a:solidFill>
            <a:srgbClr val="000000"/>
          </a:solidFill>
          <a:uFillTx/>
          <a:latin typeface="+mj-lt"/>
          <a:ea typeface="+mj-ea"/>
          <a:cs typeface="+mj-cs"/>
          <a:sym typeface="Constanti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nstanti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egnaposto contenuto 2"/>
          <p:cNvSpPr txBox="1"/>
          <p:nvPr>
            <p:ph type="body" idx="1"/>
          </p:nvPr>
        </p:nvSpPr>
        <p:spPr>
          <a:xfrm>
            <a:off x="457200" y="1173074"/>
            <a:ext cx="8229600" cy="5151526"/>
          </a:xfrm>
          <a:prstGeom prst="rect">
            <a:avLst/>
          </a:prstGeom>
        </p:spPr>
        <p:txBody>
          <a:bodyPr/>
          <a:lstStyle/>
          <a:p>
            <a:pPr marL="304800" indent="-304800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algn="ctr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 “NOVITA’ DEL DECRETO SALVA CASA NEL QUADRO GENERALE DEL GOVERNO DEL TERRITORIO”</a:t>
            </a:r>
          </a:p>
          <a:p>
            <a:pPr marL="304800" indent="-304800" algn="ctr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algn="ctr" defTabSz="457200">
              <a:lnSpc>
                <a:spcPts val="5000"/>
              </a:lnSpc>
              <a:spcBef>
                <a:spcPts val="0"/>
              </a:spcBef>
              <a:buSzTx/>
              <a:buFont typeface="Wingdings 2"/>
              <a:buNone/>
              <a:defRPr b="1" sz="18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algn="ctr" defTabSz="457200">
              <a:lnSpc>
                <a:spcPts val="4800"/>
              </a:lnSpc>
              <a:spcBef>
                <a:spcPts val="0"/>
              </a:spcBef>
              <a:buSzTx/>
              <a:buFont typeface="Wingdings 2"/>
              <a:buNone/>
              <a:defRPr b="1" sz="166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04800" indent="-304800" algn="ctr" defTabSz="457200">
              <a:lnSpc>
                <a:spcPts val="5400"/>
              </a:lnSpc>
              <a:spcBef>
                <a:spcPts val="0"/>
              </a:spcBef>
              <a:buSzTx/>
              <a:buFont typeface="Wingdings 2"/>
              <a:buNone/>
              <a:defRPr b="1" sz="216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Prof.ssa Avv. Margherita Interlandi</a:t>
            </a:r>
          </a:p>
          <a:p>
            <a:pPr marL="304800" indent="-304800" algn="ctr" defTabSz="457200">
              <a:lnSpc>
                <a:spcPts val="4900"/>
              </a:lnSpc>
              <a:spcBef>
                <a:spcPts val="0"/>
              </a:spcBef>
              <a:buSzTx/>
              <a:buFont typeface="Wingdings 2"/>
              <a:buNone/>
              <a:defRPr b="1" sz="176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Ordinaria di Diritto Amministrativo presso l’Università degli Studi di Napoli Federico II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IL CONTESTO GIURIDICO DI RIFERIMENTO…"/>
          <p:cNvSpPr txBox="1"/>
          <p:nvPr>
            <p:ph type="body" idx="4294967295"/>
          </p:nvPr>
        </p:nvSpPr>
        <p:spPr>
          <a:xfrm>
            <a:off x="646860" y="1039799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Il paradigma imposto dall’art. 9 della Costituzione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6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</a:t>
            </a:r>
            <a:r>
              <a:t>rigenerazione urbana</a:t>
            </a:r>
            <a:r>
              <a:t> </a:t>
            </a:r>
            <a:r>
              <a:t>incide anche sull’ambito del cd governo del territorio ponendo un problema di competenze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IL CONTESTO GIURIDICO DI RIFERIMENTO…"/>
          <p:cNvSpPr txBox="1"/>
          <p:nvPr>
            <p:ph type="body" idx="4294967295"/>
          </p:nvPr>
        </p:nvSpPr>
        <p:spPr>
          <a:xfrm>
            <a:off x="435844" y="870987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i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Cambia la prospettiva del governo del territorio</a:t>
            </a:r>
            <a:endParaRPr sz="216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Gli interventi regionali di prima e seconda generazione fino ad oggi hanno infatti seguito la prospettiva della legge urbanistica, </a:t>
            </a:r>
            <a:r>
              <a:t>volta al</a:t>
            </a:r>
            <a:r>
              <a:t> governo e alla regolazione del processo di trasformazione del territorio 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 u="sng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Edificabilità come regola e Inedificabilità come eccezione</a:t>
            </a:r>
            <a:r>
              <a:rPr sz="480">
                <a:latin typeface="Times Roman"/>
                <a:ea typeface="Times Roman"/>
                <a:cs typeface="Times Roman"/>
                <a:sym typeface="Times Roman"/>
              </a:rPr>
              <a:t> </a:t>
            </a:r>
            <a:r>
              <a:t> 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6153592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Il paradigma imposto dall’art. 9 della Costituzione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Cambia la prospettiva del governo del territorio</a:t>
            </a:r>
            <a:r>
              <a:rPr sz="2160"/>
              <a:t>:</a:t>
            </a:r>
            <a:endParaRPr sz="216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0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a) la tutela del territorio è tendenzialmente anche tutela dell’ambiente e degli altri elementi naturali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0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0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(b) l’inedificabilità è la regola e l’edificabilità è l’eccezione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0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0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(c) la pianificazione relativa alla trasformazione del territorio non solo è incentrata sulla manipolazione dell'edificio esistente e non del territorio, ma è anche caratterizzata dalla finalità rigenerativa o di riequilibrio territoriale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0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d) lo statuto della proprietà fondiaria non è comprensivo della facoltà di edificare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Il paradigma imposto dall’art. 9 della Costituzione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Le ragioni di una legge statale organica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A) regime della proprietà edilizia (appartiene all’ordinamento civile)</a:t>
            </a:r>
            <a:endParaRPr sz="2120"/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B) Interdisciplinarietà della pianificazione urbanistica fondata sull’azzeramento del consumo di suolo, che è perciò comprensiva di una pluralità di interessi che sono attratti nella competenza statale</a:t>
            </a:r>
            <a:endParaRPr sz="216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Il paradigma imposto dall’art. 9 della Costituzione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Le finalità di una legge statale organica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4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Definire principi e vincoli alla funzione urbanistica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4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4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orientando le amministrazioni nelle scelte che riguardano il governo del territorio, di cui l’attività edilizia, come si è visto, costituisce solo una parte, per quanto rilevante. 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4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2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(Salta a slide 22)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Regime derogatorio Regionale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Ambiti interessati: destinazioni e standard previsto dal D.M. 1444/68 e accertamento di conformità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Opposizione della giurisprudenza amministrativa e costituzionale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 98/2013= 2 bis D.P.R. 380/01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  Regioni possono dettare disposizioni normative derogatorio al DM 1444/68 «</a:t>
            </a:r>
            <a:r>
              <a:rPr i="1"/>
              <a:t>nell’ambito della definizione o revisione di strumenti urbanistici funzionali a un assetto complessivo e unitario o di specifiche aree territoriali</a:t>
            </a:r>
            <a:r>
              <a:t>».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Regime derogatorio Regionale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080">
                <a:latin typeface="Garamond"/>
                <a:ea typeface="Garamond"/>
                <a:cs typeface="Garamond"/>
                <a:sym typeface="Garamond"/>
              </a:defRPr>
            </a:pPr>
            <a:r>
              <a:t>Linea di sviluppo ulteriormente consolidata con la legge “sblocca cantieri”, n. 55/2019, che, all’art. 5 enuncia la finalità di perseguire :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i="1" sz="2080">
                <a:latin typeface="Garamond"/>
                <a:ea typeface="Garamond"/>
                <a:cs typeface="Garamond"/>
                <a:sym typeface="Garamond"/>
              </a:defRPr>
            </a:pPr>
            <a:r>
              <a:rPr b="0" i="0"/>
              <a:t>“</a:t>
            </a:r>
            <a:r>
              <a:t>una drastica riduzione del consumo di suolo e favorire la rigenerazione del patrimonio edilizio esistenze e incentivare la razionalizzazione di detto patrimonio nonché promuovere e agevolare la riqualificazione di aree urbane degradate etc</a:t>
            </a:r>
            <a:r>
              <a:rPr b="0" i="0"/>
              <a:t>..”</a:t>
            </a:r>
            <a:endParaRPr b="0" i="0"/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i="1"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FF2F9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Regime derogatorio Regionale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  <a:r>
              <a:t>Opposizione della giurisprudenza amministrativa e costituzionale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  <a:r>
              <a:t>1) C.D.S. 1949/22 (ordinanza di remissione alla C. Cost. L.R. Lombardia):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 u="sng">
                <a:latin typeface="Garamond"/>
                <a:ea typeface="Garamond"/>
                <a:cs typeface="Garamond"/>
                <a:sym typeface="Garamond"/>
              </a:defRPr>
            </a:pPr>
            <a:r>
              <a:t>Pericolosità del sistema normativo derogatorio: violazione del principio della uniformità dei diritti.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  <a:r>
              <a:t>(Slide 22)</a:t>
            </a:r>
          </a:p>
          <a:p>
            <a:pPr marL="0" indent="0" defTabSz="365760">
              <a:spcBef>
                <a:spcPts val="0"/>
              </a:spcBef>
              <a:buClrTx/>
              <a:buSzTx/>
              <a:buNone/>
              <a:defRPr sz="1560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defTabSz="365760">
              <a:spcBef>
                <a:spcPts val="0"/>
              </a:spcBef>
              <a:buClrTx/>
              <a:buSzTx/>
              <a:buNone/>
              <a:defRPr sz="1040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1"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IL CONTESTO GIURIDICO DI RIFERIMENTO…"/>
          <p:cNvSpPr txBox="1"/>
          <p:nvPr>
            <p:ph type="body" idx="4294967295"/>
          </p:nvPr>
        </p:nvSpPr>
        <p:spPr>
          <a:xfrm>
            <a:off x="238897" y="572451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Regime derogatorio Regionale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080">
                <a:latin typeface="Garamond"/>
                <a:ea typeface="Garamond"/>
                <a:cs typeface="Garamond"/>
                <a:sym typeface="Garamond"/>
              </a:defRPr>
            </a:pPr>
            <a:r>
              <a:t>La </a:t>
            </a:r>
            <a:r>
              <a:rPr i="1"/>
              <a:t>rilevanza di “livelli essenziali delle prestazioni” </a:t>
            </a:r>
            <a:r>
              <a:t>dell’art. </a:t>
            </a:r>
            <a:r>
              <a:rPr i="1"/>
              <a:t>41 quinquies della legge 1150/42, comma 9,</a:t>
            </a:r>
            <a:r>
              <a:t> secondo i giudici, esprime 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080"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080">
                <a:latin typeface="Garamond"/>
                <a:ea typeface="Garamond"/>
                <a:cs typeface="Garamond"/>
                <a:sym typeface="Garamond"/>
              </a:defRPr>
            </a:pPr>
            <a:r>
              <a:t>“</a:t>
            </a:r>
            <a:r>
              <a:rPr b="1"/>
              <a:t>l’esigenza che le dotazioni di spazi pubblici, infrastrutture, servizi etc.. rispondono a criteri di definizione omogenei su tutto il territorio nazionale, non essendo costituzionalmente ammissibile che possano esservi discrasie tra regione e regione”</a:t>
            </a:r>
            <a:endParaRPr b="1"/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Regime derogatorio Regionale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Competenza esclusiva dello Stato</a:t>
            </a:r>
            <a:r>
              <a:t> </a:t>
            </a:r>
          </a:p>
          <a:p>
            <a:pPr marL="0" indent="0" algn="ctr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</a:t>
            </a:r>
            <a:r>
              <a:rPr i="1"/>
              <a:t>determinazione di dotazioni infrastrutturali pubbliche o di interesse generale</a:t>
            </a:r>
            <a:r>
              <a:t>, in quanto riconducibili </a:t>
            </a:r>
            <a:r>
              <a:rPr i="1"/>
              <a:t>ad un ambito delle prestazioni concernenti i diritti civili e sociali</a:t>
            </a:r>
            <a:r>
              <a:t>, rispetto al quale alla legislazione statale spetta sia individuare i </a:t>
            </a:r>
            <a:r>
              <a:rPr b="1"/>
              <a:t>principi fondamentali</a:t>
            </a:r>
            <a:r>
              <a:t> che </a:t>
            </a:r>
            <a:r>
              <a:rPr b="1"/>
              <a:t>i livelli minimi</a:t>
            </a:r>
            <a:r>
              <a:t> delle predette prestazioni rispetto alle quali la legislazione regionale può operare solo nel senso di un suo rafforzamento”.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IL CONTESTO GIURIDICO DI RIFERIMENTO…"/>
          <p:cNvSpPr txBox="1"/>
          <p:nvPr>
            <p:ph type="body" idx="4294967295"/>
          </p:nvPr>
        </p:nvSpPr>
        <p:spPr>
          <a:xfrm>
            <a:off x="173775" y="648626"/>
            <a:ext cx="8323365" cy="6104271"/>
          </a:xfrm>
          <a:prstGeom prst="rect">
            <a:avLst/>
          </a:prstGeom>
        </p:spPr>
        <p:txBody>
          <a:bodyPr/>
          <a:lstStyle/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600"/>
              </a:lnSpc>
              <a:spcBef>
                <a:spcPts val="0"/>
              </a:spcBef>
              <a:buClrTx/>
              <a:buSzTx/>
              <a:buNone/>
              <a:defRPr b="1" sz="1204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testo nella giusta prospettiva</a:t>
            </a:r>
          </a:p>
          <a:p>
            <a:pPr marL="0" indent="0" algn="ctr" defTabSz="196596">
              <a:lnSpc>
                <a:spcPts val="2600"/>
              </a:lnSpc>
              <a:spcBef>
                <a:spcPts val="0"/>
              </a:spcBef>
              <a:buClrTx/>
              <a:buSzTx/>
              <a:buNone/>
              <a:defRPr b="1" sz="1204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05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05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3400"/>
              </a:lnSpc>
              <a:spcBef>
                <a:spcPts val="0"/>
              </a:spcBef>
              <a:buClrTx/>
              <a:buSzTx/>
              <a:buNone/>
              <a:defRPr sz="1849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dibattito scientifico e giurisprudenziale che ha preceduto questa riforma verte essenzialmente </a:t>
            </a:r>
          </a:p>
          <a:p>
            <a:pPr marL="0" indent="0" algn="ctr" defTabSz="196596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05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197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sul </a:t>
            </a:r>
            <a:r>
              <a:rPr b="1"/>
              <a:t>mutamento di prospettiva della pianificazione urbanistica</a:t>
            </a:r>
            <a:r>
              <a:t> </a:t>
            </a:r>
          </a:p>
          <a:p>
            <a:pPr marL="0" indent="0" algn="ctr" defTabSz="196596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sz="1763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sz="2107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</a:t>
            </a:r>
            <a:r>
              <a:rPr b="1"/>
              <a:t>aradigma</a:t>
            </a:r>
            <a:r>
              <a:t> di riferimento:</a:t>
            </a:r>
          </a:p>
          <a:p>
            <a:pPr marL="0" indent="0" algn="ctr" defTabSz="196596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sz="1763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sz="2107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  <a:r>
              <a:rPr b="1">
                <a:solidFill>
                  <a:srgbClr val="941751"/>
                </a:solidFill>
              </a:rPr>
              <a:t>La tutela della risorsa suolo e la emersione della rilevanza costituzionale dell’interesse delle future generazioni</a:t>
            </a:r>
            <a:endParaRPr b="1">
              <a:solidFill>
                <a:srgbClr val="941751"/>
              </a:solidFill>
            </a:endParaRPr>
          </a:p>
          <a:p>
            <a:pPr marL="0" indent="0" algn="just" defTabSz="196596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sz="2107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>
              <a:solidFill>
                <a:srgbClr val="941751"/>
              </a:solidFill>
            </a:endParaRPr>
          </a:p>
          <a:p>
            <a:pPr marL="0" indent="0" algn="just" defTabSz="196596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sz="210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Fissare i principi fondamentali e determinare i (nuovi) livelli minimi essenziali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Corte Cost. 41/2017</a:t>
            </a: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000"/>
              <a:t>Attribuisce al DM “efficacia precettiva ed inderogabile” in quanto richiamato dall’art. 41 quinquies della legge Ponte ribadendo la vigenza del </a:t>
            </a:r>
            <a:r>
              <a:rPr b="1" sz="2000"/>
              <a:t>principio di pianificazione</a:t>
            </a:r>
            <a:r>
              <a:rPr sz="2000"/>
              <a:t>, e </a:t>
            </a:r>
            <a:r>
              <a:rPr sz="2000" u="sng"/>
              <a:t>ritenendo ammissibile la deroga sulle distanze, ex art. 9  del D</a:t>
            </a:r>
            <a:r>
              <a:rPr sz="2000"/>
              <a:t>M solo se riferita </a:t>
            </a:r>
            <a:endParaRPr sz="200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i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/>
              <a:t>“</a:t>
            </a:r>
            <a:r>
              <a:t>ad una pluralità di fabbricati e sia fondato su previsioni planovolumetriche che evidenzino, cioè, una capacità progettuale tale da considerare le varie costruzioni… come un unico edificio unitario</a:t>
            </a:r>
            <a:r>
              <a:rPr i="0"/>
              <a:t>”.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L CONTESTO GIURIDICO DI RIFERIMENTO…"/>
          <p:cNvSpPr txBox="1"/>
          <p:nvPr>
            <p:ph type="body" idx="4294967295"/>
          </p:nvPr>
        </p:nvSpPr>
        <p:spPr>
          <a:xfrm>
            <a:off x="379573" y="572451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Decreto “salva casa” o decreto “salva proprietà”?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Relazione introduttiva alla legge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spcBef>
                <a:spcPts val="400"/>
              </a:spcBef>
              <a:buClrTx/>
              <a:buSzTx/>
              <a:buNone/>
              <a:defRPr i="1" sz="2080">
                <a:solidFill>
                  <a:srgbClr val="767171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riscontro immediato e concreto al </a:t>
            </a:r>
            <a:r>
              <a:rPr b="1"/>
              <a:t>crescente fabbisogno abitativo</a:t>
            </a:r>
            <a:r>
              <a:t>, supportando, al contempo, gli obiettivi di </a:t>
            </a:r>
            <a:r>
              <a:rPr b="1"/>
              <a:t>recupero del patrimonio edilizio esistente e di riduzione del consumo del suolo.</a:t>
            </a:r>
            <a:endParaRPr b="1"/>
          </a:p>
          <a:p>
            <a:pPr marL="0" indent="0" algn="just" defTabSz="182880">
              <a:spcBef>
                <a:spcPts val="400"/>
              </a:spcBef>
              <a:buClrTx/>
              <a:buSzTx/>
              <a:buNone/>
              <a:defRPr i="1" sz="2080">
                <a:solidFill>
                  <a:srgbClr val="767171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endParaRPr b="1"/>
          </a:p>
          <a:p>
            <a:pPr marL="0" indent="0" algn="just" defTabSz="182880">
              <a:spcBef>
                <a:spcPts val="400"/>
              </a:spcBef>
              <a:buClrTx/>
              <a:buSzTx/>
              <a:buNone/>
              <a:defRPr i="1" sz="2080">
                <a:solidFill>
                  <a:srgbClr val="767171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endParaRPr i="0">
              <a:solidFill>
                <a:srgbClr val="000000"/>
              </a:solidFill>
            </a:endParaRPr>
          </a:p>
          <a:p>
            <a:pPr marL="0" indent="0" defTabSz="182880">
              <a:spcBef>
                <a:spcPts val="400"/>
              </a:spcBef>
              <a:buClrTx/>
              <a:buSzTx/>
              <a:buNone/>
              <a:defRPr i="1" sz="586">
                <a:solidFill>
                  <a:srgbClr val="767171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Mutamento della destinazione d’uso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art. 23-ter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000"/>
              <a:t>Rilievo specifico rispetto ai </a:t>
            </a:r>
            <a:r>
              <a:rPr b="1" sz="2000"/>
              <a:t>principi costituzionali </a:t>
            </a:r>
            <a:endParaRPr b="1" sz="2000"/>
          </a:p>
          <a:p>
            <a:pPr marL="0" indent="0" algn="ctr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000"/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i="1"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000"/>
              <a:t>t</a:t>
            </a:r>
            <a:r>
              <a:rPr b="0" sz="2000"/>
              <a:t>utela dell’ambiente e il governo del territorio, la sostenibilità intergenerazionale, i livelli essenziali delle prestazioni, e, infine, i vincoli che operano per il riparto di competenze Stato- Regione.</a:t>
            </a:r>
            <a:endParaRPr b="0" sz="200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Mutamento della destinazione d’uso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art. 23-ter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Finalità 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1">
                <a:latin typeface="+mn-lt"/>
                <a:ea typeface="+mn-ea"/>
                <a:cs typeface="+mn-cs"/>
                <a:sym typeface="Helvetica"/>
              </a:rPr>
              <a:t>Relazione illustrativa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sz="23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A</a:t>
            </a:r>
            <a:r>
              <a:rPr b="1" i="1"/>
              <a:t>gevolare il recupero degli edifici e destinarli ad usi più coerenti con i bisogni del territorio</a:t>
            </a:r>
            <a:r>
              <a:rPr i="1"/>
              <a:t>.</a:t>
            </a:r>
            <a:endParaRPr i="1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Art. 23-ter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 b="0"/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a) consente il mutamento di destinazione d’uso all’interno della stessa categoria funzionale (mutamento di destinazione d’uso cd. orizzontale)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fermo restando la possibilità per gli strumenti urbanistici comunali di fissare </a:t>
            </a:r>
            <a:r>
              <a:rPr u="sng"/>
              <a:t>specifiche condizioni </a:t>
            </a:r>
            <a:r>
              <a:t>(art. 23-ter comma 1-bis); </a:t>
            </a:r>
          </a:p>
          <a:p>
            <a:pPr marL="0" indent="0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0" indent="0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04617B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b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) consente il mutamento di destinazione d’uso tra le diverse categorie funzionali (mutamento di destinazione d’uso cd. verticale) (tranne per quello rurale), nelle zone A, B e C di cui all’art. 2, DM 1444/68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fermo restando il rispetto delle leggi di settore, nonché la previsione di specifiche condizioni stabilite dagli strumenti urbanistici comunali (art. 23-ter comma 1-ter) 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C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) l’immobile ubicato al piano terra o seminterrato può essere destinato ad uso residenziale se previsto da una legge regionale che definisce i casi  in cui il prg o regolamento comunale possono prevedere tale ipotesi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/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E’ sempre consentito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Il mutamento di destinazione d’uso di interi edifici all’interno della stessa categoria omogenea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Previa acquisizione del titolo di cui al comma 1-quinquies, salve diverse previsioni regionali e degli strumenti urbanistici comunali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 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Procedimento 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A) I cambi di destinazione d’uso urbanisticamente rilevanti senza opere edilizie o  con opere soggette a CILA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SCIA (art. 19 L. 241/90)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Procedimento 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b) Altri casi la modifica è subordinata al rilascio del titolo richiesto per l’esecuzione delle opere necessarie al mutamento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 c) Il MdU è sempre consentito per le singole unità  immobiliari quando è conforme a quella prevalente nelle altre unità immobiliari presenti nell’immobile, subordinatamente al rilascio dei titoli di cui al comma 1 quinquies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IL CONTESTO GIURIDICO DI RIFERIMENTO…"/>
          <p:cNvSpPr txBox="1"/>
          <p:nvPr>
            <p:ph type="body" idx="4294967295"/>
          </p:nvPr>
        </p:nvSpPr>
        <p:spPr>
          <a:xfrm>
            <a:off x="173775" y="648626"/>
            <a:ext cx="8323365" cy="6104271"/>
          </a:xfrm>
          <a:prstGeom prst="rect">
            <a:avLst/>
          </a:prstGeom>
        </p:spPr>
        <p:txBody>
          <a:bodyPr/>
          <a:lstStyle/>
          <a:p>
            <a:pPr marL="0" indent="0" algn="ctr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173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testo nella giusta prospettiva</a:t>
            </a:r>
          </a:p>
          <a:p>
            <a:pPr marL="0" indent="0" algn="ctr" defTabSz="283463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173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173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173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4300"/>
              </a:lnSpc>
              <a:spcBef>
                <a:spcPts val="0"/>
              </a:spcBef>
              <a:buClrTx/>
              <a:buSzTx/>
              <a:buNone/>
              <a:defRPr sz="221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dentellato costituzionale su cui si radica questo nuovo paradigma (che nuovo non è) è costituito da</a:t>
            </a:r>
            <a:r>
              <a:rPr b="1">
                <a:solidFill>
                  <a:srgbClr val="941751"/>
                </a:solidFill>
              </a:rPr>
              <a:t>ll’art. 9 Costituzione, </a:t>
            </a:r>
            <a:r>
              <a:t>novellato con legge costituzionale 11 febbraio 2022, n. 1 che non solo inscrive </a:t>
            </a:r>
          </a:p>
          <a:p>
            <a:pPr marL="0" indent="0" algn="just" defTabSz="283463">
              <a:lnSpc>
                <a:spcPts val="4300"/>
              </a:lnSpc>
              <a:spcBef>
                <a:spcPts val="0"/>
              </a:spcBef>
              <a:buClrTx/>
              <a:buSzTx/>
              <a:buNone/>
              <a:defRPr sz="221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4300"/>
              </a:lnSpc>
              <a:spcBef>
                <a:spcPts val="0"/>
              </a:spcBef>
              <a:buClrTx/>
              <a:buSzTx/>
              <a:buNone/>
              <a:defRPr sz="221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</a:t>
            </a:r>
            <a:r>
              <a:rPr b="1"/>
              <a:t> tutela dell’ambiente</a:t>
            </a:r>
            <a:r>
              <a:t> tra i </a:t>
            </a:r>
            <a:r>
              <a:rPr b="1" i="1"/>
              <a:t>principi fondamentali della Costituzione</a:t>
            </a:r>
            <a:r>
              <a:rPr i="1"/>
              <a:t> </a:t>
            </a:r>
            <a:r>
              <a:t>ma ne finalizza la tutela anche all’i</a:t>
            </a:r>
            <a:r>
              <a:rPr b="1"/>
              <a:t>nteresse delle generazioni future.</a:t>
            </a:r>
            <a:endParaRPr b="1"/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83463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sz="115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Le Regioni devono </a:t>
            </a:r>
            <a:r>
              <a:rPr i="1"/>
              <a:t>adeguare</a:t>
            </a:r>
            <a:r>
              <a:t> la propria legislazione ai principi del nuovo art. 23-ter 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che trovano </a:t>
            </a:r>
            <a:r>
              <a:rPr i="1"/>
              <a:t>applicazione diretta,</a:t>
            </a:r>
            <a:r>
              <a:t> fatta salva la possibilità di prevedere ulteriori livelli di semplificazione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L’art. 23-ter comma 1-quater specifica che </a:t>
            </a: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il mutamento di destinazione d’uso cd. verticale n</a:t>
            </a:r>
            <a:r>
              <a:rPr u="sng"/>
              <a:t>on è assoggettato all’obbligo di reperimento di ulteriori aree per servizi di interesse generale o parcheggi,</a:t>
            </a:r>
            <a:r>
              <a:t> ma è sottoposto all’</a:t>
            </a:r>
            <a:r>
              <a:rPr i="1" u="sng"/>
              <a:t>eventuale</a:t>
            </a:r>
            <a:r>
              <a:t> pagamento del contributo richiesto per gli oneri di urbanizzazione secondaria se stabilito dalla legislazione regionale.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Profili di criticità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I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i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Impatto della destinazione d’uso sul carico urbanistico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La legge scardina l’orientamento giurisprudenziale consolidato che nella sentenza </a:t>
            </a:r>
            <a:r>
              <a:rPr b="1"/>
              <a:t>CDS 9823/2024</a:t>
            </a:r>
            <a:r>
              <a:t> raggiunge un punto di grande equilibrio tra esigenze sottese al m.d.u. e tutela del carico urbanistico.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Tar Campania, sez. VII, n. 5176/2024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 sz="2440"/>
              <a:t>“</a:t>
            </a:r>
            <a:r>
              <a:rPr b="1" sz="2440"/>
              <a:t>necessario il rilascio del permesso di costruire se il cambio di destinazione avviene tra categorie funzionali "autonome</a:t>
            </a:r>
            <a:r>
              <a:rPr b="1" i="0" sz="2440"/>
              <a:t>"</a:t>
            </a:r>
            <a:r>
              <a:rPr i="0" sz="2440"/>
              <a:t>, sottolineando che tale necessità deriverebbe “</a:t>
            </a:r>
            <a:r>
              <a:rPr sz="2440"/>
              <a:t>dalla considerazione che esso </a:t>
            </a:r>
            <a:r>
              <a:rPr b="1" sz="2440"/>
              <a:t>genera un impatto urbanistico diverso</a:t>
            </a:r>
            <a:r>
              <a:rPr sz="2440"/>
              <a:t>, reso evidente, nel caso di trasformazione da abitativa a commerciale di un immobile, dall'incremento dei</a:t>
            </a:r>
            <a:r>
              <a:t> flussi di traffico e di clientela</a:t>
            </a:r>
            <a:r>
              <a:rPr i="0"/>
              <a:t>” </a:t>
            </a:r>
            <a:r>
              <a:rPr i="0" sz="2240"/>
              <a:t>(cfr. Tar Campania, sez. VII, 2.10.2024 n. 5176; CdS. sez. VI, 17.9.2024, n. 7609).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Tar Lombardia, sez. IV,18.12.2024 n. 3726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Garamond"/>
                <a:ea typeface="Garamond"/>
                <a:cs typeface="Garamond"/>
                <a:sym typeface="Garamond"/>
              </a:defRPr>
            </a:pPr>
            <a:r>
              <a:rPr b="0"/>
              <a:t>La valutazione dell’impatto del mutamento di destinazione d’uso deve tener conto non solo dell’impatto urbanistico </a:t>
            </a:r>
            <a:r>
              <a:t>ma anche d</a:t>
            </a:r>
            <a:r>
              <a:rPr i="1"/>
              <a:t>i quello ambientale</a:t>
            </a:r>
            <a:endParaRPr i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Cosa significa?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800"/>
              <a:t>Liberalizzare lo sfruttamento della proprietà a dispetto sia dell’aumento del carico urbanistico</a:t>
            </a:r>
            <a:r>
              <a:rPr b="0" sz="2800"/>
              <a:t> che comporta, sia </a:t>
            </a:r>
            <a:r>
              <a:rPr sz="2800"/>
              <a:t>degli interessi della comunità di riferimento</a:t>
            </a:r>
            <a:r>
              <a:rPr b="0" sz="2800"/>
              <a:t>, sia, infine, dei </a:t>
            </a:r>
            <a:r>
              <a:rPr sz="2800"/>
              <a:t>bisogni del territorio</a:t>
            </a:r>
            <a:r>
              <a:rPr b="0" sz="2800"/>
              <a:t>, in termini di </a:t>
            </a:r>
            <a:r>
              <a:rPr sz="2800"/>
              <a:t>servizi</a:t>
            </a:r>
            <a:r>
              <a:rPr b="0" sz="2800"/>
              <a:t>, di </a:t>
            </a:r>
            <a:r>
              <a:rPr sz="2800"/>
              <a:t>alloggi</a:t>
            </a:r>
            <a:r>
              <a:rPr b="0" sz="2800"/>
              <a:t> e di </a:t>
            </a:r>
            <a:r>
              <a:rPr sz="2800"/>
              <a:t>spazi necessari ad assicurare un livello di vita dignitoso.</a:t>
            </a:r>
            <a:endParaRPr b="0" sz="280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Consiglio di Stato aveva più volte ribadito che per aumento del carico urbanistico deve intendersi tanto la necessità di dotare l'area di nuove opere di urbanizzazione, </a:t>
            </a:r>
            <a:r>
              <a:rPr b="1"/>
              <a:t>quanto l'esigenza di utilizzare più intensamente quelle già esistent</a:t>
            </a:r>
            <a:r>
              <a:t>i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spcBef>
                <a:spcPts val="400"/>
              </a:spcBef>
              <a:buClrTx/>
              <a:buSzTx/>
              <a:buNone/>
              <a:defRPr sz="1600">
                <a:solidFill>
                  <a:srgbClr val="333333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b="1" i="1"/>
              <a:t>cfr. Consiglio di Stato, sez. II, 27 giugno 2022, n. 5297; sez. VI, 29 agosto 2019, n. 5964; 7 maggio 2018, n. 2694; 7 maggio 2015, n. 2294.</a:t>
            </a:r>
            <a:endParaRPr b="1" i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II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contrasto con il principio della 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“riserva di procedimento amministrativo” </a:t>
            </a:r>
            <a:endParaRPr b="1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secondo cui l</a:t>
            </a:r>
            <a:r>
              <a:rPr i="1"/>
              <a:t>o strumento della pianificazione comunale assolve un ruolo centrale che consente all’amministrazione di bilanciare la pluralità di interessi sul territorio </a:t>
            </a:r>
            <a:endParaRPr i="1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1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(cfr. C. Cost. 179/20219 e 177/2021).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IL CONTESTO GIURIDICO DI RIFERIMENTO…"/>
          <p:cNvSpPr txBox="1"/>
          <p:nvPr>
            <p:ph type="body" idx="4294967295"/>
          </p:nvPr>
        </p:nvSpPr>
        <p:spPr>
          <a:xfrm>
            <a:off x="196693" y="699060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/>
              <a:t>Corte Costituzionale </a:t>
            </a:r>
            <a:r>
              <a:rPr b="1" i="0"/>
              <a:t>142/2024</a:t>
            </a:r>
            <a:r>
              <a:rPr i="0"/>
              <a:t> </a:t>
            </a:r>
            <a:endParaRPr i="0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/>
              <a:t>art. 2 bis TU edilizia che consente alle leggi regionali di prevedere disposizioni derogatorie al d.m. 1444 del 1968</a:t>
            </a:r>
            <a:endParaRPr i="0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just" defTabSz="182880">
              <a:lnSpc>
                <a:spcPts val="3900"/>
              </a:lnSpc>
              <a:spcBef>
                <a:spcPts val="0"/>
              </a:spcBef>
              <a:buClrTx/>
              <a:buSzTx/>
              <a:buNone/>
              <a:defRPr i="1" sz="232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i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IL CONTESTO GIURIDICO DI RIFERIMENTO…"/>
          <p:cNvSpPr txBox="1"/>
          <p:nvPr>
            <p:ph type="body" idx="4294967295"/>
          </p:nvPr>
        </p:nvSpPr>
        <p:spPr>
          <a:xfrm>
            <a:off x="646860" y="1039799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testo nella giusta prospettiva dell’indirizzo politico che esso esprime</a:t>
            </a: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sz="2142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novella implica la configurazione nei confronti dello Stato di </a:t>
            </a:r>
            <a:r>
              <a:rPr b="1"/>
              <a:t>specifici obblighi</a:t>
            </a:r>
            <a:r>
              <a:t>, proprio per la salvaguardia delle generazioni future </a:t>
            </a:r>
          </a:p>
          <a:p>
            <a:pPr marL="0" indent="0" algn="just" defTabSz="246888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sz="214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46888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i="1" sz="2142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Cfr. Sent. Corte Costituzionale n. 105/2024  </a:t>
            </a:r>
          </a:p>
          <a:p>
            <a:pPr marL="0" indent="0" algn="ctr" defTabSz="246888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sz="214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sz="2142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“</a:t>
            </a:r>
            <a:r>
              <a:rPr b="1"/>
              <a:t>tutte le autorità pubbliche hanno il dovere di adoperarsi per assicurare una efficace tutela del territorio e dell’ambiente anche nell’interesse delle generazioni future”</a:t>
            </a:r>
            <a:r>
              <a:t> </a:t>
            </a:r>
          </a:p>
          <a:p>
            <a:pPr marL="0" indent="0" algn="ctr" defTabSz="246888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sz="214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46888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08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Deve essere applicato esclusivamente “nell’ambito della definizione o revisione di strumenti urbanistici comunque funzionali a un assetto complessivo e unitario o di specifiche aree territoriali e dunque </a:t>
            </a:r>
            <a:r>
              <a:rPr b="1"/>
              <a:t>a condizione che le deroghe siano recepite da strumenti urbanistici attuativi e non riguardino</a:t>
            </a:r>
            <a:r>
              <a:t> </a:t>
            </a:r>
            <a:r>
              <a:rPr b="1"/>
              <a:t>singoli edifici</a:t>
            </a:r>
            <a:r>
              <a:t>”.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Violazione della finalità perseguita</a:t>
            </a: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Relazione introduttiva:</a:t>
            </a: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b="1" i="1"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Esigenza di agevolare il recupero degli edifici per destinarli ad usi più coerenti con i bisogni del territorio</a:t>
            </a: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b="1" i="1" sz="1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b="1" i="1"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art. 23- ter</a:t>
            </a: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b="1" i="1" sz="1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b="1" i="1" sz="1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Esautora le amministrazioni locali del potere di valutare i bisogni del territorio</a:t>
            </a:r>
          </a:p>
          <a:p>
            <a:pPr marL="0" indent="0" algn="ctr" defTabSz="182880">
              <a:lnSpc>
                <a:spcPts val="3200"/>
              </a:lnSpc>
              <a:spcBef>
                <a:spcPts val="0"/>
              </a:spcBef>
              <a:buClrTx/>
              <a:buSzTx/>
              <a:buNone/>
              <a:defRPr b="1" i="1" sz="1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8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Le Regioni devono </a:t>
            </a:r>
            <a:r>
              <a:rPr i="1"/>
              <a:t>adeguare</a:t>
            </a:r>
            <a:r>
              <a:t> la propria legislazione ai principi del nuovo art. 23-ter  che trovano </a:t>
            </a:r>
            <a:r>
              <a:rPr i="1"/>
              <a:t>applicazione diretta,</a:t>
            </a:r>
            <a:r>
              <a:t> fatta salva la possibilità di prevedere ulteriori livelli di semplificazione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 b="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i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III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Problema della emergenza abitativa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facilitare l’utilizzo di abitazioni originariamente destinate al mercato residenziale per attività turistiche-ricettive </a:t>
            </a: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800" u="sng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costituisce un rischio </a:t>
            </a: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sia per le esigenze di </a:t>
            </a:r>
            <a:r>
              <a:rPr u="sng"/>
              <a:t>tutela della residenzialità</a:t>
            </a:r>
            <a:endParaRPr u="sng"/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sia per quelle di </a:t>
            </a:r>
            <a:r>
              <a:rPr u="sng"/>
              <a:t>contenimento del consumo di suolo</a:t>
            </a:r>
            <a:r>
              <a:rPr u="sng">
                <a:latin typeface="Times Roman"/>
                <a:ea typeface="Times Roman"/>
                <a:cs typeface="Times Roman"/>
                <a:sym typeface="Times Roman"/>
              </a:rPr>
              <a:t> </a:t>
            </a:r>
            <a:endParaRPr u="sng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sz="2800">
                <a:latin typeface="+mn-lt"/>
                <a:ea typeface="+mn-ea"/>
                <a:cs typeface="+mn-cs"/>
                <a:sym typeface="Helvetica"/>
              </a:defRPr>
            </a:pPr>
            <a:r>
              <a:t>un aumento nelle aree interessate da turismo di massa della </a:t>
            </a:r>
            <a:r>
              <a:rPr b="1" i="1"/>
              <a:t>c.d. area grigia</a:t>
            </a:r>
            <a:r>
              <a:t> in cui rientrano quei </a:t>
            </a:r>
            <a:r>
              <a:rPr b="1"/>
              <a:t>soggetti,</a:t>
            </a:r>
            <a:r>
              <a:t> che non pur non rientrando nei parametri per usufruire dell’edilizia residenziale pubblica, per condizioni economiche o perché portatori di esigenze particolari </a:t>
            </a:r>
            <a:r>
              <a:rPr b="1"/>
              <a:t>hanno difficoltà e reperire autonomamente sul mercato alloggi adeguati ed accessibili</a:t>
            </a:r>
            <a:endParaRPr b="1"/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BERLINO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vietato l’utilizzo differente da quello residenziale a meno che non si abbia un’autorizzazione che può essere concessa solo per interessi pubblici prevalenti (es. asili o altre strutture per scopi sociali) 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 per interessi privati ritenuti meritevoli di tutela (es. il privato che provi che da questa autorizzazione dipenda il proprio sostentamento economico).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r>
              <a:t>SPAGNA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6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 sul diritto alla casa (12/23) 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640"/>
              <a:t>misure che  </a:t>
            </a:r>
            <a:r>
              <a:rPr sz="2640" u="sng"/>
              <a:t>promuovono il mantenimento della destinazione ad uso residenziale degli immobili</a:t>
            </a:r>
            <a:r>
              <a:rPr sz="2640"/>
              <a:t> </a:t>
            </a:r>
            <a:endParaRPr sz="2640"/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640"/>
              <a:t>(In alcune zone c.d. Aree del mercato residenziale sottoposte a stress” vi è proprio il divieto di ottenere </a:t>
            </a:r>
            <a:r>
              <a:t>eventuali nuove licenze per destinare l’immobile ad attività turistica-ricettiva).  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i="1" sz="1640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Ulteriori sviluppi della disciplina urbanistica</a:t>
            </a: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quale si trova a dover contemplare aspetti nuovi dell’utilizzo del territorio, che non possono essere più limitati a misure conservative ma che devono necessariamente </a:t>
            </a: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investire anche profili immateriali connessi al valore culturale del centro storico, </a:t>
            </a:r>
            <a:r>
              <a:rPr b="1">
                <a:solidFill>
                  <a:srgbClr val="444444"/>
                </a:solidFill>
              </a:rPr>
              <a:t>rafforzando il ruolo dei comuni nella funzione amministrativa di valorizzazione e tutela dello stesso</a:t>
            </a:r>
            <a:endParaRPr b="1">
              <a:solidFill>
                <a:srgbClr val="444444"/>
              </a:solidFill>
            </a:endParaR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4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>
              <a:solidFill>
                <a:srgbClr val="444444"/>
              </a:solidFill>
            </a:endParaRP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sz="13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i="1" sz="1680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F. Benevnuti</a:t>
            </a: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68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/>
              <a:t>il centro storico è un “qualche cosa che non è solo un ambiente” e, al contempo, è molto di più di un patrimonio </a:t>
            </a:r>
            <a:r>
              <a:rPr i="0" u="sng"/>
              <a:t>“</a:t>
            </a:r>
            <a:r>
              <a:rPr u="sng"/>
              <a:t>esso è una soggettività o, meglio, un insieme di soggetti che vivificano un patrimonio storico e artistico</a:t>
            </a:r>
            <a:r>
              <a:rPr i="0"/>
              <a:t>”. </a:t>
            </a:r>
            <a:r>
              <a:t>Si tratta infatti di un patrimonio che ha ad oggetto valori testimoniali di civiltà identitari subnazionali, che appartengono alla storia delle comunità e quindi in generale alla dimensione dell’autonomia (art. 5 cost) o a frazioni di esse (formazioni sociali ex art. 2 cost.)”.</a:t>
            </a:r>
            <a:r>
              <a:rPr i="0"/>
              <a:t> </a:t>
            </a:r>
            <a:endParaRPr i="0"/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Per questa ragione Benvenuti, radica il fondamento costituzionale della tutela del centro storico principalmente nel primo comma dell’art. 9, ovvero </a:t>
            </a: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nel dovere della Repubblica di “</a:t>
            </a:r>
            <a:r>
              <a:rPr b="1" i="1" u="sng"/>
              <a:t>promuovere </a:t>
            </a:r>
            <a:r>
              <a:rPr b="1"/>
              <a:t>lo sviluppo della cultura, intesa come </a:t>
            </a:r>
            <a:r>
              <a:rPr b="1" i="1" u="sng"/>
              <a:t> tutte le attività umane volte a preservare e incrementare i valori culturali di cui gli uomini sono portatori</a:t>
            </a:r>
            <a:r>
              <a:rPr b="1"/>
              <a:t>”. </a:t>
            </a:r>
            <a:endParaRPr b="1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560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800"/>
              </a:lnSpc>
              <a:spcBef>
                <a:spcPts val="0"/>
              </a:spcBef>
              <a:buClrTx/>
              <a:buSzTx/>
              <a:buNone/>
              <a:defRPr b="1" sz="15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0"/>
              <a:t>Questo significa, però, che la pianificazione urbanistica </a:t>
            </a:r>
            <a:r>
              <a:t>può estendersi a profili ulteriori e che può conformare oltre alla res anche le sue componenti immateriali.</a:t>
            </a:r>
            <a:endParaRPr b="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5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 ciò segna un passaggio fondamentale rispetto all’impostazione tradizional</a:t>
            </a:r>
            <a:r>
              <a:rPr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rPr>
              <a:t>i</a:t>
            </a:r>
            <a:endParaRPr>
              <a:solidFill>
                <a:srgbClr val="000000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1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000000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1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0"/>
              <a:t>la pianificazione urbanistica </a:t>
            </a:r>
            <a:r>
              <a:t>può estendersi a profili ulteriori e che può conformare oltre alla res anche le sue componenti immateriali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1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60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L’ urbanistica, scendo l’insegnamento di Benvenuti deve occuparsi anche delle componenti immateriali del patrimonio culturale, relativo al collegamento tra bene e attività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60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60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occorre radicare il fondamento costituzionale di tale funzione nell’art. 42, c. 2, che consente alla legge di determinare i modi di godimento e i limiti della proprietà privata, allo scopo di assicurarne la funzione sociale e di renderla accessibile a tutti</a:t>
            </a:r>
            <a:r>
              <a:rPr>
                <a:solidFill>
                  <a:srgbClr val="000000"/>
                </a:solidFill>
              </a:rPr>
              <a:t> 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160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1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1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000000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5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000000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5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000000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560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8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L CONTESTO GIURIDICO DI RIFERIMENTO…"/>
          <p:cNvSpPr txBox="1"/>
          <p:nvPr>
            <p:ph type="body" idx="4294967295"/>
          </p:nvPr>
        </p:nvSpPr>
        <p:spPr>
          <a:xfrm>
            <a:off x="646860" y="1039799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testo nella giusta prospettiva dell’indirizzo politico che esso esprime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8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Cfr. Sent. Corte Costituzionale n. 105/2024</a:t>
            </a:r>
          </a:p>
          <a:p>
            <a:pPr marL="0" indent="0" algn="ctr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8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 corollari applicativi:</a:t>
            </a:r>
          </a:p>
          <a:p>
            <a:pPr marL="0" indent="0" algn="ctr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58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1) messa in atto in interventi volti a salvaguardare la integrità dei beni tutelati dalla norma costituzionale</a:t>
            </a: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2) azzeramento del consumo del suolo</a:t>
            </a: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3) le attività e gli interessi che insistono sul suolo devono essere </a:t>
            </a:r>
            <a:r>
              <a:rPr i="1"/>
              <a:t>programmate e organizzate nella prospettiva degli interessi delle future generazioni</a:t>
            </a:r>
            <a:endParaRPr i="1"/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IV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Violazione del Lep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a) Azzera il valore degli standard urbanistici del DM 1444/68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 u="sng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senza introdurrete nuovi livelli essenziali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19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Consiglio di Stato, sez. IV, nell’</a:t>
            </a:r>
            <a:r>
              <a:rPr b="1"/>
              <a:t>ordinanza 1949/22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13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 (rimessione alla Corte Costituzionale della legittimità della legge regionale Lombardia 12/05)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b="1" sz="18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0" i="1"/>
              <a:t>“Rilevanza di “livelli essenziali delle prestazioni” </a:t>
            </a:r>
            <a:r>
              <a:rPr b="0"/>
              <a:t>dell’art. </a:t>
            </a:r>
            <a:r>
              <a:rPr b="0" i="1"/>
              <a:t>41 quinquies della legge 1150/42, comma 9,</a:t>
            </a:r>
            <a:r>
              <a:rPr b="0"/>
              <a:t> che, secondo i giudici, esprime </a:t>
            </a:r>
            <a:endParaRPr b="0"/>
          </a:p>
          <a:p>
            <a:pPr marL="0" indent="0" algn="just" defTabSz="182880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b="1" sz="188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b="1" sz="188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0"/>
          </a:p>
          <a:p>
            <a:pPr marL="0" indent="0" algn="just" defTabSz="182880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b="1" sz="18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0"/>
              <a:t>“</a:t>
            </a:r>
            <a:r>
              <a:t>l’esigenza che le dotazioni di spazi pubblici, infrastrutture, servizi etc.. rispondono a criteri di definizione omogenei su tutto il territorio nazionale, non essendo costituzionalmente ammissibile che possano esservi discrasie tra regione e regione</a:t>
            </a:r>
            <a:r>
              <a:rPr b="0"/>
              <a:t>”. </a:t>
            </a:r>
            <a:endParaRPr b="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b="1" sz="188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 disposizioni in esame anzicché uniformare gli standard minimi di tutela del territorio, come componente dell’ambiente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Uniforma a livello nazionale la prevalenza di un diritto, quello dello sfruttamento economico della  proprietà, su altri diritti ed interessi, anche di rilevanza costituzionale (art. 9 Cost.).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b) Modifica dello statuto costituzionale della proprietà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proprietà privata è riconosciuta e garantita dalla legge nella prospettiva di assicurarne la funzione sociale</a:t>
            </a:r>
            <a:r>
              <a:rPr b="0"/>
              <a:t> (art. 42 c. 2 e 3 ).</a:t>
            </a:r>
            <a:endParaRPr b="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C. Cost. N. 56/68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limitazione del diritto di proprietà è legittimo se imposto dalla natura dell’interesse pubblico tutelato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La tutela del suolo, come declinazione della sostenibilità ambientale, costituisce un principio costituzionale fondamentale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457200">
              <a:lnSpc>
                <a:spcPts val="7600"/>
              </a:lnSpc>
              <a:spcBef>
                <a:spcPts val="0"/>
              </a:spcBef>
              <a:buClrTx/>
              <a:buSzTx/>
              <a:buNone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457200">
              <a:lnSpc>
                <a:spcPts val="6500"/>
              </a:lnSpc>
              <a:spcBef>
                <a:spcPts val="0"/>
              </a:spcBef>
              <a:buClrTx/>
              <a:buSzTx/>
              <a:buNone/>
              <a:defRPr sz="3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</a:t>
            </a:r>
            <a:r>
              <a:rPr b="1"/>
              <a:t>tutela del suolo</a:t>
            </a:r>
            <a:r>
              <a:t>, come declinazione della sostenibilità ambientale, costituisce un principio costituzionale fondamentale</a:t>
            </a:r>
          </a:p>
          <a:p>
            <a:pPr marL="0" indent="0" algn="ctr" defTabSz="457200">
              <a:lnSpc>
                <a:spcPts val="6500"/>
              </a:lnSpc>
              <a:spcBef>
                <a:spcPts val="0"/>
              </a:spcBef>
              <a:buClrTx/>
              <a:buSzTx/>
              <a:buNone/>
              <a:defRPr sz="3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art. 9 che in combinato disposto con l’art. 44 cost consente limitazioni all’esercizio della proprietà privata “</a:t>
            </a:r>
            <a:r>
              <a:rPr i="1"/>
              <a:t>al fine di conseguire il razionale sfruttamento del suolo e di stabilire equi rapporti sociali</a:t>
            </a:r>
            <a:r>
              <a:t>”.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L’art. 9 Cost. impone una lettura dell’art. 42, comma 2,  Cost. che non è assolutamente compatibile con le finalità perseguite dalla legge in esame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“Limiti e condizioni”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Linee guida del MIT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Approssimative e solo apparentemente coerenti con le competenze amministrative dei Comuni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“Limiti e condizioni”</a:t>
            </a:r>
          </a:p>
          <a:p>
            <a:pPr marL="0" indent="0" algn="ctr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Prevalenza dell’art.23 </a:t>
            </a:r>
            <a:r>
              <a:rPr i="1"/>
              <a:t>ter</a:t>
            </a:r>
            <a:r>
              <a:t> sulle disposizioni degli strumenti urbanistici vigenti</a:t>
            </a:r>
          </a:p>
          <a:p>
            <a:pPr marL="0" indent="0" algn="just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condizioni “ancorate criteri oggettivi ma non discriminatori”: che significa?</a:t>
            </a:r>
          </a:p>
          <a:p>
            <a:pPr marL="0" indent="0" algn="just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Adeguata motivazione: "necessità di salvaguardare decoro urbano, salute e sicurezza pubblica”</a:t>
            </a:r>
          </a:p>
          <a:p>
            <a:pPr marL="0" indent="0" algn="just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224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Conclusioni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La legge non sembra perseguire le finalità dichiarate:</a:t>
            </a:r>
          </a:p>
          <a:p>
            <a:pPr marL="0" indent="0" algn="ctr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a) non è una riforma sistematica che risponde ai principi costituzionali di cui all’art. 9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b) e’ una riforma che pone molti dubbi interpretativi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IL CONTESTO GIURIDICO DI RIFERIMENTO…"/>
          <p:cNvSpPr txBox="1"/>
          <p:nvPr>
            <p:ph type="body" idx="4294967295"/>
          </p:nvPr>
        </p:nvSpPr>
        <p:spPr>
          <a:xfrm>
            <a:off x="646860" y="1039799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400"/>
              </a:lnSpc>
              <a:spcBef>
                <a:spcPts val="0"/>
              </a:spcBef>
              <a:buClrTx/>
              <a:buSzTx/>
              <a:buNone/>
              <a:defRPr b="1" sz="10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447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testo nella giusta prospettiva dell’indirizzo politico che esso esprime</a:t>
            </a:r>
          </a:p>
          <a:p>
            <a:pPr marL="0" indent="0" algn="ctr" defTabSz="196596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44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4200"/>
              </a:lnSpc>
              <a:spcBef>
                <a:spcPts val="0"/>
              </a:spcBef>
              <a:buClrTx/>
              <a:buSzTx/>
              <a:buNone/>
              <a:defRPr sz="2537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3^ corollario applicativo secondo cui  </a:t>
            </a:r>
          </a:p>
          <a:p>
            <a:pPr marL="0" indent="0" algn="ctr" defTabSz="196596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447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3500"/>
              </a:lnSpc>
              <a:spcBef>
                <a:spcPts val="0"/>
              </a:spcBef>
              <a:buClrTx/>
              <a:buSzTx/>
              <a:buNone/>
              <a:defRPr b="1" i="1" sz="1963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 attività e gli interessi che insistono sul suolo devono essere programmate e organizzate nella prospettiva degli interessi delle future generazioni implica una ulteriore conseguenza:</a:t>
            </a: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4300"/>
              </a:lnSpc>
              <a:spcBef>
                <a:spcPts val="0"/>
              </a:spcBef>
              <a:buClrTx/>
              <a:buSzTx/>
              <a:buNone/>
              <a:defRPr b="1" sz="258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L’inversione di paradigma della pianificazione urbanistica</a:t>
            </a: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96596">
              <a:lnSpc>
                <a:spcPts val="2100"/>
              </a:lnSpc>
              <a:spcBef>
                <a:spcPts val="0"/>
              </a:spcBef>
              <a:buClrTx/>
              <a:buSzTx/>
              <a:buNone/>
              <a:defRPr sz="802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C) estromette le amministrazioni locali, privandole dell’autorità di promuovere, anche attraverso il ricorso alla consensualità, una rigenerazione del territorio conforme ai bisogni della collettività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D) contrasta con la tutela del patrimonio urbanistico culturale</a:t>
            </a: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sz="124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280"/>
              <a:t> La</a:t>
            </a:r>
            <a:r>
              <a:rPr b="1" sz="2280"/>
              <a:t> tutela del suolo</a:t>
            </a:r>
            <a:r>
              <a:rPr sz="2280"/>
              <a:t>, come declinazione della sostenibilità ambientale, costituisce un </a:t>
            </a:r>
            <a:r>
              <a:rPr b="1" sz="2280"/>
              <a:t>principio costituzionale</a:t>
            </a:r>
            <a:r>
              <a:rPr sz="2280"/>
              <a:t> fondamentale</a:t>
            </a:r>
            <a:endParaRPr sz="2280"/>
          </a:p>
          <a:p>
            <a:pPr marL="0" indent="0" algn="ctr" defTabSz="18288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sz="228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</a:t>
            </a:r>
            <a:r>
              <a:rPr b="1"/>
              <a:t>x art. 9 Cost.</a:t>
            </a:r>
            <a:r>
              <a:t> che, in combinato disposto con l’a</a:t>
            </a:r>
            <a:r>
              <a:rPr b="1"/>
              <a:t>rt. 44 Cost.,</a:t>
            </a:r>
            <a:r>
              <a:t> consente limitazioni all’esercizio della proprietà privata “</a:t>
            </a:r>
            <a:r>
              <a:rPr i="1"/>
              <a:t>al fine di conseguire il razionale sfruttamento del suolo e di stabilire equi rapporti sociali</a:t>
            </a:r>
            <a:r>
              <a:t>”.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800"/>
              </a:lnSpc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  <p:pic>
        <p:nvPicPr>
          <p:cNvPr id="223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032" y="924143"/>
            <a:ext cx="7497912" cy="562343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032" y="924143"/>
            <a:ext cx="7497912" cy="56234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IL CONTESTO GIURIDICO DI RIFERIMENTO…"/>
          <p:cNvSpPr txBox="1"/>
          <p:nvPr>
            <p:ph type="body" idx="4294967295"/>
          </p:nvPr>
        </p:nvSpPr>
        <p:spPr>
          <a:xfrm>
            <a:off x="646860" y="824287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560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76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76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7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/>
              <a:t>Dalla lettura in combinato disposto degli artt. 2, 9, 32, 42 e 44 della Costituzione, emerge “</a:t>
            </a:r>
            <a:r>
              <a:t>che l’obiettivo del razionale sfruttamento è coerente con la f</a:t>
            </a:r>
            <a:r>
              <a:rPr b="1"/>
              <a:t>unzionalizzazione all’interesse generale di ogni diritto individuale</a:t>
            </a:r>
            <a:r>
              <a:t>, che nel testo costituzionale trova la sua affermazione di principio nella previsione dell’obbligo di «</a:t>
            </a:r>
            <a:r>
              <a:rPr b="1"/>
              <a:t>adempimento dei doveri inderogabili di solidarietà politica, economica e sociale» dell’art. 2 Cost. e l’applicazione specifica nei richiami all’esigenza di considerare la rilevanza superindividuale di singoli diritti costituzionalmente garantiti</a:t>
            </a:r>
            <a:r>
              <a:rPr i="0"/>
              <a:t>”. </a:t>
            </a: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800"/>
              </a:lnSpc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  <p:pic>
        <p:nvPicPr>
          <p:cNvPr id="227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6860" y="824287"/>
            <a:ext cx="7497911" cy="5623434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6860" y="824287"/>
            <a:ext cx="7497911" cy="56234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IL CONTESTO GIURIDICO DI RIFERIMENTO…"/>
          <p:cNvSpPr txBox="1"/>
          <p:nvPr>
            <p:ph type="body" idx="4294967295"/>
          </p:nvPr>
        </p:nvSpPr>
        <p:spPr>
          <a:xfrm>
            <a:off x="267032" y="924143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560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76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i="1" sz="176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Conferma del generale principio dello sviluppo sostenibile che, a livello ordinario, è riconosciuto dall’art. 3 </a:t>
            </a:r>
            <a:r>
              <a:rPr i="1"/>
              <a:t>quater</a:t>
            </a:r>
            <a:r>
              <a:t> del Codice dell’Ambiente.</a:t>
            </a:r>
          </a:p>
          <a:p>
            <a:pPr marL="0" indent="0" algn="just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spcBef>
                <a:spcPts val="0"/>
              </a:spcBef>
              <a:buClrTx/>
              <a:buSzTx/>
              <a:buNone/>
              <a:defRPr sz="17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«1. </a:t>
            </a:r>
            <a:r>
              <a:rPr b="1"/>
              <a:t>Ogni attività umana giuridicamente rilevante ai sensi del presente codice </a:t>
            </a:r>
            <a:r>
              <a:rPr b="1" u="sng"/>
              <a:t>deve conformarsi</a:t>
            </a:r>
            <a:r>
              <a:rPr b="1"/>
              <a:t> al principio dello sviluppo sostenibile</a:t>
            </a:r>
            <a:r>
              <a:t>, al fine di garantire che il soddisfacimento dei bisogni delle generazioni attuali non possa compromettere la qualità della vita e le possibilità delle generazioni future. 2. </a:t>
            </a:r>
            <a:r>
              <a:rPr b="1"/>
              <a:t>Anche l'attività della pubblica amministrazione deve essere finalizzata a consentire la migliore attuazione possibile del principio dello sviluppo sostenibile</a:t>
            </a:r>
            <a:r>
              <a:t>, per cui nell'ambito della </a:t>
            </a:r>
            <a:r>
              <a:rPr b="1" u="sng"/>
              <a:t>scelta comparativa di interessi pubblici e privati</a:t>
            </a:r>
            <a:r>
              <a:t> connotata da discrezionalità gli interessi alla tutela dell'ambiente e del patrimonio culturale devono essere oggetto di prioritaria considerazione</a:t>
            </a:r>
            <a:r>
              <a:rPr>
                <a:latin typeface="Times Roman"/>
                <a:ea typeface="Times Roman"/>
                <a:cs typeface="Times Roman"/>
                <a:sym typeface="Times Roman"/>
              </a:rPr>
              <a:t> </a:t>
            </a: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800"/>
              </a:lnSpc>
              <a:spcBef>
                <a:spcPts val="0"/>
              </a:spcBef>
              <a:buClrTx/>
              <a:buSzTx/>
              <a:buNone/>
              <a:defRPr sz="168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/>
          </a:p>
          <a:p>
            <a:pPr marL="0" indent="0" algn="just" defTabSz="182880">
              <a:lnSpc>
                <a:spcPts val="4400"/>
              </a:lnSpc>
              <a:spcBef>
                <a:spcPts val="0"/>
              </a:spcBef>
              <a:buClrTx/>
              <a:buSzTx/>
              <a:buNone/>
              <a:defRPr i="1"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i="0"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182880">
              <a:spcBef>
                <a:spcPts val="0"/>
              </a:spcBef>
              <a:buClrTx/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080">
                <a:solidFill>
                  <a:srgbClr val="212121"/>
                </a:solidFill>
                <a:latin typeface="Garamond"/>
                <a:ea typeface="Garamond"/>
                <a:cs typeface="Garamond"/>
                <a:sym typeface="Garamond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b="1"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 sz="640"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2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68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40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216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000"/>
              </a:lnSpc>
              <a:spcBef>
                <a:spcPts val="0"/>
              </a:spcBef>
              <a:buClrTx/>
              <a:buSzTx/>
              <a:buNone/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 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</p:txBody>
      </p:sp>
      <p:pic>
        <p:nvPicPr>
          <p:cNvPr id="231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032" y="924143"/>
            <a:ext cx="7497912" cy="5623435"/>
          </a:xfrm>
          <a:prstGeom prst="rect">
            <a:avLst/>
          </a:prstGeom>
          <a:ln w="12700">
            <a:miter lim="400000"/>
          </a:ln>
        </p:spPr>
      </p:pic>
      <p:pic>
        <p:nvPicPr>
          <p:cNvPr id="232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032" y="924143"/>
            <a:ext cx="7497912" cy="56234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IL CONTESTO GIURIDICO DI RIFERIMENTO…"/>
          <p:cNvSpPr txBox="1"/>
          <p:nvPr>
            <p:ph type="body" idx="4294967295"/>
          </p:nvPr>
        </p:nvSpPr>
        <p:spPr>
          <a:xfrm>
            <a:off x="646860" y="1039799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3300"/>
              </a:lnSpc>
              <a:spcBef>
                <a:spcPts val="0"/>
              </a:spcBef>
              <a:buClrTx/>
              <a:buSzTx/>
              <a:buNone/>
              <a:defRPr b="1" sz="1455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4000"/>
              </a:lnSpc>
              <a:spcBef>
                <a:spcPts val="0"/>
              </a:spcBef>
              <a:buClrTx/>
              <a:buSzTx/>
              <a:buNone/>
              <a:defRPr i="1" sz="19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269747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i="1" sz="1750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4100"/>
              </a:lnSpc>
              <a:spcBef>
                <a:spcPts val="0"/>
              </a:spcBef>
              <a:buClrTx/>
              <a:buSzTx/>
              <a:buNone/>
              <a:defRPr b="1" sz="2104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539495">
              <a:spcBef>
                <a:spcPts val="100"/>
              </a:spcBef>
              <a:buClrTx/>
              <a:buSzTx/>
              <a:buNone/>
              <a:defRPr sz="2183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Non più funzionale al razionale sfruttamento del suolo</a:t>
            </a:r>
          </a:p>
          <a:p>
            <a:pPr marL="0" indent="0" algn="ctr" defTabSz="269747">
              <a:spcBef>
                <a:spcPts val="0"/>
              </a:spcBef>
              <a:buClrTx/>
              <a:buSzTx/>
              <a:buNone/>
              <a:defRPr sz="2183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539495">
              <a:spcBef>
                <a:spcPts val="100"/>
              </a:spcBef>
              <a:buClrTx/>
              <a:buSzTx/>
              <a:buNone/>
              <a:defRPr sz="2183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ma opposta a quella che ha ispirato il legislatore del 1942</a:t>
            </a:r>
            <a:r>
              <a:t> </a:t>
            </a:r>
          </a:p>
          <a:p>
            <a:pPr marL="0" indent="0" algn="ctr" defTabSz="269747">
              <a:lnSpc>
                <a:spcPts val="4100"/>
              </a:lnSpc>
              <a:spcBef>
                <a:spcPts val="0"/>
              </a:spcBef>
              <a:buClrTx/>
              <a:buSzTx/>
              <a:buNone/>
              <a:defRPr b="1" sz="2104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69747">
              <a:lnSpc>
                <a:spcPts val="2900"/>
              </a:lnSpc>
              <a:spcBef>
                <a:spcPts val="0"/>
              </a:spcBef>
              <a:buClrTx/>
              <a:buSzTx/>
              <a:buNone/>
              <a:defRPr sz="110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IL CONTESTO GIURIDICO DI RIFERIMENTO…"/>
          <p:cNvSpPr txBox="1"/>
          <p:nvPr>
            <p:ph type="body" idx="4294967295"/>
          </p:nvPr>
        </p:nvSpPr>
        <p:spPr>
          <a:xfrm>
            <a:off x="646860" y="1039799"/>
            <a:ext cx="7850280" cy="5713098"/>
          </a:xfrm>
          <a:prstGeom prst="rect">
            <a:avLst/>
          </a:prstGeom>
        </p:spPr>
        <p:txBody>
          <a:bodyPr/>
          <a:lstStyle/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3100"/>
              </a:lnSpc>
              <a:spcBef>
                <a:spcPts val="0"/>
              </a:spcBef>
              <a:buClrTx/>
              <a:buSzTx/>
              <a:buNone/>
              <a:defRPr b="1" sz="135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3700"/>
              </a:lnSpc>
              <a:spcBef>
                <a:spcPts val="0"/>
              </a:spcBef>
              <a:buClrTx/>
              <a:buSzTx/>
              <a:buNone/>
              <a:defRPr i="1" sz="1851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251460">
              <a:lnSpc>
                <a:spcPts val="3400"/>
              </a:lnSpc>
              <a:spcBef>
                <a:spcPts val="0"/>
              </a:spcBef>
              <a:buClrTx/>
              <a:buSzTx/>
              <a:buNone/>
              <a:defRPr i="1" sz="1631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i="1" sz="196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L’irreversibile cambio di marcia della strategia urbanistica</a:t>
            </a:r>
          </a:p>
          <a:p>
            <a:pPr marL="0" indent="0" algn="ctr" defTabSz="251460">
              <a:lnSpc>
                <a:spcPts val="3800"/>
              </a:lnSpc>
              <a:spcBef>
                <a:spcPts val="0"/>
              </a:spcBef>
              <a:buClrTx/>
              <a:buSzTx/>
              <a:buNone/>
              <a:defRPr b="1" sz="1961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502920">
              <a:spcBef>
                <a:spcPts val="100"/>
              </a:spcBef>
              <a:buClrTx/>
              <a:buSzTx/>
              <a:buNone/>
              <a:defRPr sz="3025"/>
            </a:pP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Disciplinare uno sviluppo urbanistico essenzialmente fondato sul </a:t>
            </a:r>
            <a:r>
              <a:rPr b="1">
                <a:latin typeface="Times New Roman"/>
                <a:ea typeface="Times New Roman"/>
                <a:cs typeface="Times New Roman"/>
                <a:sym typeface="Times New Roman"/>
              </a:rPr>
              <a:t>recupero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e la </a:t>
            </a:r>
            <a:r>
              <a:rPr b="1">
                <a:latin typeface="Times New Roman"/>
                <a:ea typeface="Times New Roman"/>
                <a:cs typeface="Times New Roman"/>
                <a:sym typeface="Times New Roman"/>
              </a:rPr>
              <a:t>riattualizzazione funzionale dell'esistente</a:t>
            </a:r>
            <a:r>
              <a:rPr b="1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25146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sz="102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IL CONTESTO GIURIDICO DI RIFERIMENTO…"/>
          <p:cNvSpPr txBox="1"/>
          <p:nvPr>
            <p:ph type="body" idx="4294967295"/>
          </p:nvPr>
        </p:nvSpPr>
        <p:spPr>
          <a:xfrm>
            <a:off x="465317" y="294520"/>
            <a:ext cx="7850281" cy="5713098"/>
          </a:xfrm>
          <a:prstGeom prst="rect">
            <a:avLst/>
          </a:prstGeom>
        </p:spPr>
        <p:txBody>
          <a:bodyPr/>
          <a:lstStyle/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300"/>
              </a:lnSpc>
              <a:spcBef>
                <a:spcPts val="0"/>
              </a:spcBef>
              <a:buClrTx/>
              <a:buSzTx/>
              <a:buNone/>
              <a:defRPr b="1" sz="986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IL CONTESTO GIURIDICO DI RIFERIMENTO</a:t>
            </a: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700"/>
              </a:lnSpc>
              <a:spcBef>
                <a:spcPts val="0"/>
              </a:spcBef>
              <a:buClrTx/>
              <a:buSzTx/>
              <a:buNone/>
              <a:defRPr i="1" sz="134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Leggere correttamente le novità del D.L. salva-casa nella giusta prospettiva dell’indirizzo politico che esso esprime</a:t>
            </a:r>
          </a:p>
          <a:p>
            <a:pPr marL="0" indent="0" algn="just" defTabSz="182880">
              <a:lnSpc>
                <a:spcPts val="2500"/>
              </a:lnSpc>
              <a:spcBef>
                <a:spcPts val="0"/>
              </a:spcBef>
              <a:buClrTx/>
              <a:buSzTx/>
              <a:buNone/>
              <a:defRPr i="1" sz="1186">
                <a:solidFill>
                  <a:srgbClr val="009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b="1" sz="156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120"/>
              <a:t>Il paradigma imposto dall’art. 9 della Costituzione</a:t>
            </a:r>
            <a:endParaRPr sz="2120"/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156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Non ammette nuove edificazioni se non pubbliche (</a:t>
            </a:r>
            <a:r>
              <a:rPr i="1"/>
              <a:t>e sempreché si dimostri l'impossibilità di soddisfare altrimenti l'esigenza</a:t>
            </a:r>
            <a:r>
              <a:t>) 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Promuove</a:t>
            </a:r>
            <a:r>
              <a:t> il “</a:t>
            </a:r>
            <a:r>
              <a:rPr i="1"/>
              <a:t>riciclo</a:t>
            </a:r>
            <a:r>
              <a:t>” dell'esistente in un'ottica anche di riequilibrio rispetto agli eccessi del passato e, quindi, in una prospettiva di riorganizzazione e di correzione delle storture esistenti</a:t>
            </a: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365760"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Richiede una </a:t>
            </a:r>
            <a:r>
              <a:t>flessibilità pianificatoria sostanziale possibile in un contesto normativo di indirizzo, piuttosto che precettivo</a:t>
            </a: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182880">
              <a:spcBef>
                <a:spcPts val="0"/>
              </a:spcBef>
              <a:buClrTx/>
              <a:buSzTx/>
              <a:buNone/>
              <a:defRPr sz="2120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ctr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212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ctr" defTabSz="182880">
              <a:lnSpc>
                <a:spcPts val="2000"/>
              </a:lnSpc>
              <a:spcBef>
                <a:spcPts val="0"/>
              </a:spcBef>
              <a:buClrTx/>
              <a:buSzTx/>
              <a:buNone/>
              <a:defRPr sz="746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Equinozio">
  <a:themeElements>
    <a:clrScheme name="Equinozi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Equinozio">
      <a:majorFont>
        <a:latin typeface="Constantia"/>
        <a:ea typeface="Constantia"/>
        <a:cs typeface="Constantia"/>
      </a:majorFont>
      <a:minorFont>
        <a:latin typeface="Helvetica"/>
        <a:ea typeface="Helvetica"/>
        <a:cs typeface="Helvetica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2474A">
                <a:alpha val="4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Equinozio">
  <a:themeElements>
    <a:clrScheme name="Equinozi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Equinozio">
      <a:majorFont>
        <a:latin typeface="Constantia"/>
        <a:ea typeface="Constantia"/>
        <a:cs typeface="Constantia"/>
      </a:majorFont>
      <a:minorFont>
        <a:latin typeface="Helvetica"/>
        <a:ea typeface="Helvetica"/>
        <a:cs typeface="Helvetica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2474A">
                <a:alpha val="4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