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51" r:id="rId2"/>
    <p:sldId id="323" r:id="rId3"/>
    <p:sldId id="324" r:id="rId4"/>
    <p:sldId id="326" r:id="rId5"/>
    <p:sldId id="328" r:id="rId6"/>
    <p:sldId id="364" r:id="rId7"/>
    <p:sldId id="374" r:id="rId8"/>
    <p:sldId id="373" r:id="rId9"/>
    <p:sldId id="256" r:id="rId10"/>
    <p:sldId id="350" r:id="rId11"/>
    <p:sldId id="337" r:id="rId12"/>
    <p:sldId id="340" r:id="rId13"/>
    <p:sldId id="367" r:id="rId14"/>
    <p:sldId id="338" r:id="rId15"/>
    <p:sldId id="368" r:id="rId16"/>
    <p:sldId id="376" r:id="rId17"/>
    <p:sldId id="334" r:id="rId18"/>
    <p:sldId id="335" r:id="rId19"/>
    <p:sldId id="273" r:id="rId20"/>
    <p:sldId id="379" r:id="rId21"/>
    <p:sldId id="383" r:id="rId22"/>
    <p:sldId id="387" r:id="rId23"/>
    <p:sldId id="384" r:id="rId24"/>
    <p:sldId id="385" r:id="rId25"/>
    <p:sldId id="275" r:id="rId26"/>
    <p:sldId id="277" r:id="rId27"/>
    <p:sldId id="358" r:id="rId28"/>
    <p:sldId id="359" r:id="rId29"/>
    <p:sldId id="360" r:id="rId30"/>
    <p:sldId id="281" r:id="rId31"/>
    <p:sldId id="294" r:id="rId32"/>
    <p:sldId id="295" r:id="rId33"/>
    <p:sldId id="257" r:id="rId34"/>
    <p:sldId id="258" r:id="rId35"/>
    <p:sldId id="259" r:id="rId36"/>
    <p:sldId id="260" r:id="rId37"/>
    <p:sldId id="262" r:id="rId38"/>
    <p:sldId id="263" r:id="rId39"/>
    <p:sldId id="381" r:id="rId40"/>
    <p:sldId id="279" r:id="rId41"/>
    <p:sldId id="296" r:id="rId42"/>
    <p:sldId id="298" r:id="rId43"/>
    <p:sldId id="365" r:id="rId44"/>
    <p:sldId id="301" r:id="rId45"/>
    <p:sldId id="302" r:id="rId46"/>
    <p:sldId id="303" r:id="rId47"/>
    <p:sldId id="304" r:id="rId48"/>
    <p:sldId id="305" r:id="rId49"/>
    <p:sldId id="370" r:id="rId50"/>
    <p:sldId id="306" r:id="rId51"/>
    <p:sldId id="309" r:id="rId52"/>
    <p:sldId id="316" r:id="rId53"/>
    <p:sldId id="317" r:id="rId54"/>
    <p:sldId id="318" r:id="rId55"/>
    <p:sldId id="319" r:id="rId56"/>
    <p:sldId id="330" r:id="rId57"/>
    <p:sldId id="331" r:id="rId58"/>
    <p:sldId id="332" r:id="rId59"/>
    <p:sldId id="333" r:id="rId60"/>
    <p:sldId id="382" r:id="rId6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8" autoAdjust="0"/>
    <p:restoredTop sz="93933" autoAdjust="0"/>
  </p:normalViewPr>
  <p:slideViewPr>
    <p:cSldViewPr snapToGrid="0">
      <p:cViewPr varScale="1">
        <p:scale>
          <a:sx n="68" d="100"/>
          <a:sy n="68" d="100"/>
        </p:scale>
        <p:origin x="77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E112C643-64E2-4989-AC95-DB90CB144A6C}" type="datetimeFigureOut">
              <a:rPr lang="it-IT" smtClean="0"/>
              <a:t>26/05/2025</a:t>
            </a:fld>
            <a:endParaRPr lang="it-IT"/>
          </a:p>
        </p:txBody>
      </p:sp>
      <p:sp>
        <p:nvSpPr>
          <p:cNvPr id="5" name="Footer Placeholder 4"/>
          <p:cNvSpPr>
            <a:spLocks noGrp="1"/>
          </p:cNvSpPr>
          <p:nvPr>
            <p:ph type="ftr" sz="quarter" idx="11"/>
          </p:nvPr>
        </p:nvSpPr>
        <p:spPr/>
        <p:txBody>
          <a:bodyPr/>
          <a:lstStyle/>
          <a:p>
            <a:endParaRPr lang="it-IT"/>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E49B372-5C6C-43BB-9B76-7C2AA4E21FB9}" type="slidenum">
              <a:rPr lang="it-IT" smtClean="0"/>
              <a:t>‹N›</a:t>
            </a:fld>
            <a:endParaRPr lang="it-IT"/>
          </a:p>
        </p:txBody>
      </p:sp>
    </p:spTree>
    <p:extLst>
      <p:ext uri="{BB962C8B-B14F-4D97-AF65-F5344CB8AC3E}">
        <p14:creationId xmlns:p14="http://schemas.microsoft.com/office/powerpoint/2010/main" val="2944443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E112C643-64E2-4989-AC95-DB90CB144A6C}" type="datetimeFigureOut">
              <a:rPr lang="it-IT" smtClean="0"/>
              <a:t>26/05/2025</a:t>
            </a:fld>
            <a:endParaRPr lang="it-IT"/>
          </a:p>
        </p:txBody>
      </p:sp>
      <p:sp>
        <p:nvSpPr>
          <p:cNvPr id="5" name="Footer Placeholder 4"/>
          <p:cNvSpPr>
            <a:spLocks noGrp="1"/>
          </p:cNvSpPr>
          <p:nvPr>
            <p:ph type="ftr" sz="quarter" idx="11"/>
          </p:nvPr>
        </p:nvSpPr>
        <p:spPr/>
        <p:txBody>
          <a:bodyPr/>
          <a:lstStyle/>
          <a:p>
            <a:endParaRPr lang="it-IT"/>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E49B372-5C6C-43BB-9B76-7C2AA4E21FB9}" type="slidenum">
              <a:rPr lang="it-IT" smtClean="0"/>
              <a:t>‹N›</a:t>
            </a:fld>
            <a:endParaRPr lang="it-IT"/>
          </a:p>
        </p:txBody>
      </p:sp>
    </p:spTree>
    <p:extLst>
      <p:ext uri="{BB962C8B-B14F-4D97-AF65-F5344CB8AC3E}">
        <p14:creationId xmlns:p14="http://schemas.microsoft.com/office/powerpoint/2010/main" val="12817210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E112C643-64E2-4989-AC95-DB90CB144A6C}" type="datetimeFigureOut">
              <a:rPr lang="it-IT" smtClean="0"/>
              <a:t>26/05/2025</a:t>
            </a:fld>
            <a:endParaRPr lang="it-IT"/>
          </a:p>
        </p:txBody>
      </p:sp>
      <p:sp>
        <p:nvSpPr>
          <p:cNvPr id="5" name="Footer Placeholder 4"/>
          <p:cNvSpPr>
            <a:spLocks noGrp="1"/>
          </p:cNvSpPr>
          <p:nvPr>
            <p:ph type="ftr" sz="quarter" idx="11"/>
          </p:nvPr>
        </p:nvSpPr>
        <p:spPr/>
        <p:txBody>
          <a:bodyPr/>
          <a:lstStyle/>
          <a:p>
            <a:endParaRPr lang="it-IT"/>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E49B372-5C6C-43BB-9B76-7C2AA4E21FB9}" type="slidenum">
              <a:rPr lang="it-IT" smtClean="0"/>
              <a:t>‹N›</a:t>
            </a:fld>
            <a:endParaRPr lang="it-IT"/>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192747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E112C643-64E2-4989-AC95-DB90CB144A6C}" type="datetimeFigureOut">
              <a:rPr lang="it-IT" smtClean="0"/>
              <a:t>26/05/2025</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E49B372-5C6C-43BB-9B76-7C2AA4E21FB9}" type="slidenum">
              <a:rPr lang="it-IT" smtClean="0"/>
              <a:t>‹N›</a:t>
            </a:fld>
            <a:endParaRPr lang="it-IT"/>
          </a:p>
        </p:txBody>
      </p:sp>
    </p:spTree>
    <p:extLst>
      <p:ext uri="{BB962C8B-B14F-4D97-AF65-F5344CB8AC3E}">
        <p14:creationId xmlns:p14="http://schemas.microsoft.com/office/powerpoint/2010/main" val="29698989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E112C643-64E2-4989-AC95-DB90CB144A6C}" type="datetimeFigureOut">
              <a:rPr lang="it-IT" smtClean="0"/>
              <a:t>26/05/2025</a:t>
            </a:fld>
            <a:endParaRPr lang="it-IT"/>
          </a:p>
        </p:txBody>
      </p:sp>
      <p:sp>
        <p:nvSpPr>
          <p:cNvPr id="6" name="Footer Placeholder 5"/>
          <p:cNvSpPr>
            <a:spLocks noGrp="1"/>
          </p:cNvSpPr>
          <p:nvPr>
            <p:ph type="ftr" sz="quarter" idx="11"/>
          </p:nvPr>
        </p:nvSpPr>
        <p:spPr/>
        <p:txBody>
          <a:bodyPr/>
          <a:lstStyle/>
          <a:p>
            <a:endParaRPr lang="it-IT"/>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E49B372-5C6C-43BB-9B76-7C2AA4E21FB9}" type="slidenum">
              <a:rPr lang="it-IT" smtClean="0"/>
              <a:t>‹N›</a:t>
            </a:fld>
            <a:endParaRPr lang="it-IT"/>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659586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E112C643-64E2-4989-AC95-DB90CB144A6C}" type="datetimeFigureOut">
              <a:rPr lang="it-IT" smtClean="0"/>
              <a:t>26/05/2025</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E49B372-5C6C-43BB-9B76-7C2AA4E21FB9}" type="slidenum">
              <a:rPr lang="it-IT" smtClean="0"/>
              <a:t>‹N›</a:t>
            </a:fld>
            <a:endParaRPr lang="it-IT"/>
          </a:p>
        </p:txBody>
      </p:sp>
    </p:spTree>
    <p:extLst>
      <p:ext uri="{BB962C8B-B14F-4D97-AF65-F5344CB8AC3E}">
        <p14:creationId xmlns:p14="http://schemas.microsoft.com/office/powerpoint/2010/main" val="21309861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E112C643-64E2-4989-AC95-DB90CB144A6C}" type="datetimeFigureOut">
              <a:rPr lang="it-IT" smtClean="0"/>
              <a:t>26/05/2025</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49B372-5C6C-43BB-9B76-7C2AA4E21FB9}" type="slidenum">
              <a:rPr lang="it-IT" smtClean="0"/>
              <a:t>‹N›</a:t>
            </a:fld>
            <a:endParaRPr lang="it-IT"/>
          </a:p>
        </p:txBody>
      </p:sp>
    </p:spTree>
    <p:extLst>
      <p:ext uri="{BB962C8B-B14F-4D97-AF65-F5344CB8AC3E}">
        <p14:creationId xmlns:p14="http://schemas.microsoft.com/office/powerpoint/2010/main" val="28525015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E112C643-64E2-4989-AC95-DB90CB144A6C}" type="datetimeFigureOut">
              <a:rPr lang="it-IT" smtClean="0"/>
              <a:t>26/05/2025</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49B372-5C6C-43BB-9B76-7C2AA4E21FB9}" type="slidenum">
              <a:rPr lang="it-IT" smtClean="0"/>
              <a:t>‹N›</a:t>
            </a:fld>
            <a:endParaRPr lang="it-IT"/>
          </a:p>
        </p:txBody>
      </p:sp>
    </p:spTree>
    <p:extLst>
      <p:ext uri="{BB962C8B-B14F-4D97-AF65-F5344CB8AC3E}">
        <p14:creationId xmlns:p14="http://schemas.microsoft.com/office/powerpoint/2010/main" val="2720241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E112C643-64E2-4989-AC95-DB90CB144A6C}" type="datetimeFigureOut">
              <a:rPr lang="it-IT" smtClean="0"/>
              <a:t>26/05/2025</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49B372-5C6C-43BB-9B76-7C2AA4E21FB9}" type="slidenum">
              <a:rPr lang="it-IT" smtClean="0"/>
              <a:t>‹N›</a:t>
            </a:fld>
            <a:endParaRPr lang="it-IT"/>
          </a:p>
        </p:txBody>
      </p:sp>
    </p:spTree>
    <p:extLst>
      <p:ext uri="{BB962C8B-B14F-4D97-AF65-F5344CB8AC3E}">
        <p14:creationId xmlns:p14="http://schemas.microsoft.com/office/powerpoint/2010/main" val="3328858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E112C643-64E2-4989-AC95-DB90CB144A6C}" type="datetimeFigureOut">
              <a:rPr lang="it-IT" smtClean="0"/>
              <a:t>26/05/2025</a:t>
            </a:fld>
            <a:endParaRPr lang="it-IT"/>
          </a:p>
        </p:txBody>
      </p:sp>
      <p:sp>
        <p:nvSpPr>
          <p:cNvPr id="5" name="Footer Placeholder 4"/>
          <p:cNvSpPr>
            <a:spLocks noGrp="1"/>
          </p:cNvSpPr>
          <p:nvPr>
            <p:ph type="ftr" sz="quarter" idx="11"/>
          </p:nvPr>
        </p:nvSpPr>
        <p:spPr/>
        <p:txBody>
          <a:bodyPr/>
          <a:lstStyle/>
          <a:p>
            <a:endParaRPr lang="it-IT"/>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E49B372-5C6C-43BB-9B76-7C2AA4E21FB9}" type="slidenum">
              <a:rPr lang="it-IT" smtClean="0"/>
              <a:t>‹N›</a:t>
            </a:fld>
            <a:endParaRPr lang="it-IT"/>
          </a:p>
        </p:txBody>
      </p:sp>
    </p:spTree>
    <p:extLst>
      <p:ext uri="{BB962C8B-B14F-4D97-AF65-F5344CB8AC3E}">
        <p14:creationId xmlns:p14="http://schemas.microsoft.com/office/powerpoint/2010/main" val="1770707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E112C643-64E2-4989-AC95-DB90CB144A6C}" type="datetimeFigureOut">
              <a:rPr lang="it-IT" smtClean="0"/>
              <a:t>26/05/2025</a:t>
            </a:fld>
            <a:endParaRPr lang="it-IT"/>
          </a:p>
        </p:txBody>
      </p:sp>
      <p:sp>
        <p:nvSpPr>
          <p:cNvPr id="6" name="Footer Placeholder 5"/>
          <p:cNvSpPr>
            <a:spLocks noGrp="1"/>
          </p:cNvSpPr>
          <p:nvPr>
            <p:ph type="ftr" sz="quarter" idx="11"/>
          </p:nvPr>
        </p:nvSpPr>
        <p:spPr/>
        <p:txBody>
          <a:bodyPr/>
          <a:lstStyle/>
          <a:p>
            <a:endParaRPr lang="it-IT"/>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E49B372-5C6C-43BB-9B76-7C2AA4E21FB9}" type="slidenum">
              <a:rPr lang="it-IT" smtClean="0"/>
              <a:t>‹N›</a:t>
            </a:fld>
            <a:endParaRPr lang="it-IT"/>
          </a:p>
        </p:txBody>
      </p:sp>
    </p:spTree>
    <p:extLst>
      <p:ext uri="{BB962C8B-B14F-4D97-AF65-F5344CB8AC3E}">
        <p14:creationId xmlns:p14="http://schemas.microsoft.com/office/powerpoint/2010/main" val="692923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E112C643-64E2-4989-AC95-DB90CB144A6C}" type="datetimeFigureOut">
              <a:rPr lang="it-IT" smtClean="0"/>
              <a:t>26/05/2025</a:t>
            </a:fld>
            <a:endParaRPr lang="it-IT"/>
          </a:p>
        </p:txBody>
      </p:sp>
      <p:sp>
        <p:nvSpPr>
          <p:cNvPr id="8" name="Footer Placeholder 7"/>
          <p:cNvSpPr>
            <a:spLocks noGrp="1"/>
          </p:cNvSpPr>
          <p:nvPr>
            <p:ph type="ftr" sz="quarter" idx="11"/>
          </p:nvPr>
        </p:nvSpPr>
        <p:spPr/>
        <p:txBody>
          <a:bodyPr/>
          <a:lstStyle/>
          <a:p>
            <a:endParaRPr lang="it-IT"/>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E49B372-5C6C-43BB-9B76-7C2AA4E21FB9}" type="slidenum">
              <a:rPr lang="it-IT" smtClean="0"/>
              <a:t>‹N›</a:t>
            </a:fld>
            <a:endParaRPr lang="it-IT"/>
          </a:p>
        </p:txBody>
      </p:sp>
    </p:spTree>
    <p:extLst>
      <p:ext uri="{BB962C8B-B14F-4D97-AF65-F5344CB8AC3E}">
        <p14:creationId xmlns:p14="http://schemas.microsoft.com/office/powerpoint/2010/main" val="1126786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E112C643-64E2-4989-AC95-DB90CB144A6C}" type="datetimeFigureOut">
              <a:rPr lang="it-IT" smtClean="0"/>
              <a:t>26/05/2025</a:t>
            </a:fld>
            <a:endParaRPr lang="it-IT"/>
          </a:p>
        </p:txBody>
      </p:sp>
      <p:sp>
        <p:nvSpPr>
          <p:cNvPr id="4" name="Footer Placeholder 3"/>
          <p:cNvSpPr>
            <a:spLocks noGrp="1"/>
          </p:cNvSpPr>
          <p:nvPr>
            <p:ph type="ftr" sz="quarter" idx="11"/>
          </p:nvPr>
        </p:nvSpPr>
        <p:spPr/>
        <p:txBody>
          <a:bodyPr/>
          <a:lstStyle/>
          <a:p>
            <a:endParaRPr lang="it-IT"/>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E49B372-5C6C-43BB-9B76-7C2AA4E21FB9}" type="slidenum">
              <a:rPr lang="it-IT" smtClean="0"/>
              <a:t>‹N›</a:t>
            </a:fld>
            <a:endParaRPr lang="it-IT"/>
          </a:p>
        </p:txBody>
      </p:sp>
    </p:spTree>
    <p:extLst>
      <p:ext uri="{BB962C8B-B14F-4D97-AF65-F5344CB8AC3E}">
        <p14:creationId xmlns:p14="http://schemas.microsoft.com/office/powerpoint/2010/main" val="3205910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12C643-64E2-4989-AC95-DB90CB144A6C}" type="datetimeFigureOut">
              <a:rPr lang="it-IT" smtClean="0"/>
              <a:t>26/05/2025</a:t>
            </a:fld>
            <a:endParaRPr lang="it-IT"/>
          </a:p>
        </p:txBody>
      </p:sp>
      <p:sp>
        <p:nvSpPr>
          <p:cNvPr id="3" name="Footer Placeholder 2"/>
          <p:cNvSpPr>
            <a:spLocks noGrp="1"/>
          </p:cNvSpPr>
          <p:nvPr>
            <p:ph type="ftr" sz="quarter" idx="11"/>
          </p:nvPr>
        </p:nvSpPr>
        <p:spPr/>
        <p:txBody>
          <a:bodyPr/>
          <a:lstStyle/>
          <a:p>
            <a:endParaRPr lang="it-IT"/>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E49B372-5C6C-43BB-9B76-7C2AA4E21FB9}" type="slidenum">
              <a:rPr lang="it-IT" smtClean="0"/>
              <a:t>‹N›</a:t>
            </a:fld>
            <a:endParaRPr lang="it-IT"/>
          </a:p>
        </p:txBody>
      </p:sp>
    </p:spTree>
    <p:extLst>
      <p:ext uri="{BB962C8B-B14F-4D97-AF65-F5344CB8AC3E}">
        <p14:creationId xmlns:p14="http://schemas.microsoft.com/office/powerpoint/2010/main" val="32098599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E112C643-64E2-4989-AC95-DB90CB144A6C}" type="datetimeFigureOut">
              <a:rPr lang="it-IT" smtClean="0"/>
              <a:t>26/05/2025</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E49B372-5C6C-43BB-9B76-7C2AA4E21FB9}" type="slidenum">
              <a:rPr lang="it-IT" smtClean="0"/>
              <a:t>‹N›</a:t>
            </a:fld>
            <a:endParaRPr lang="it-IT"/>
          </a:p>
        </p:txBody>
      </p:sp>
    </p:spTree>
    <p:extLst>
      <p:ext uri="{BB962C8B-B14F-4D97-AF65-F5344CB8AC3E}">
        <p14:creationId xmlns:p14="http://schemas.microsoft.com/office/powerpoint/2010/main" val="2807001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E112C643-64E2-4989-AC95-DB90CB144A6C}" type="datetimeFigureOut">
              <a:rPr lang="it-IT" smtClean="0"/>
              <a:t>26/05/2025</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E49B372-5C6C-43BB-9B76-7C2AA4E21FB9}" type="slidenum">
              <a:rPr lang="it-IT" smtClean="0"/>
              <a:t>‹N›</a:t>
            </a:fld>
            <a:endParaRPr lang="it-IT"/>
          </a:p>
        </p:txBody>
      </p:sp>
    </p:spTree>
    <p:extLst>
      <p:ext uri="{BB962C8B-B14F-4D97-AF65-F5344CB8AC3E}">
        <p14:creationId xmlns:p14="http://schemas.microsoft.com/office/powerpoint/2010/main" val="3471618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112C643-64E2-4989-AC95-DB90CB144A6C}" type="datetimeFigureOut">
              <a:rPr lang="it-IT" smtClean="0"/>
              <a:t>26/05/2025</a:t>
            </a:fld>
            <a:endParaRPr lang="it-IT"/>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E49B372-5C6C-43BB-9B76-7C2AA4E21FB9}" type="slidenum">
              <a:rPr lang="it-IT" smtClean="0"/>
              <a:t>‹N›</a:t>
            </a:fld>
            <a:endParaRPr lang="it-IT"/>
          </a:p>
        </p:txBody>
      </p:sp>
    </p:spTree>
    <p:extLst>
      <p:ext uri="{BB962C8B-B14F-4D97-AF65-F5344CB8AC3E}">
        <p14:creationId xmlns:p14="http://schemas.microsoft.com/office/powerpoint/2010/main" val="24944441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normattiva.it/uri-res/N2Ls?urn:nir:stato:decreto.legislativo:1997-08-28;281~art8"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normattiva.it/uri-res/N2Ls?urn:nir:stato:legge:2021-04-22;53~art5-com1-letb" TargetMode="External"/><Relationship Id="rId2" Type="http://schemas.openxmlformats.org/officeDocument/2006/relationships/hyperlink" Target="https://www.normattiva.it/uri-res/N2Ls?urn:nir:stato:legge:2021-04-22;53~art5-com1-leta"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normattiva.it/uri-res/N2Ls?urn:nir:stato:legge:2012-12-24;234~art41"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gazzettaufficiale.it/gazzetta/serie_generale/caricaDettaglio?dataPubblicazioneGazzetta=2017-05-18&amp;numeroGazzetta=114" TargetMode="External"/><Relationship Id="rId2" Type="http://schemas.openxmlformats.org/officeDocument/2006/relationships/hyperlink" Target="https://www.normattiva.it/uri-res/N2Ls?urn:nir:stato:decreto.legislativo:2006-04-03;152"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normattiva.it/uri-res/N2Ls?urn:nir:stato:decreto.legislativo:2006-04-03;152~art268-com1-leth" TargetMode="External"/><Relationship Id="rId2" Type="http://schemas.openxmlformats.org/officeDocument/2006/relationships/hyperlink" Target="https://www.normattiva.it/uri-res/N2Ls?urn:nir:stato:decreto.legislativo:2004-01-22;42"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normattiva.it/uri-res/N2Ls?urn:nir:stato:decreto.legislativo:2003-12-29;387~art12-com3bis" TargetMode="External"/><Relationship Id="rId2" Type="http://schemas.openxmlformats.org/officeDocument/2006/relationships/hyperlink" Target="https://www.normattiva.it/uri-res/N2Ls?urn:nir:stato:decreto.legislativo:2004-01-22;42"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ricerca/fonti_documento?idDatabank=7&amp;idDocMaster=9495200&amp;idUnitaDoc=71276111&amp;nVigUnitaDoc=1&amp;docIdx=1&amp;isCorrelazioniSearch=true&amp;correlatoA=Giurisprudenza"/><Relationship Id="rId2" Type="http://schemas.openxmlformats.org/officeDocument/2006/relationships/hyperlink" Target="#/ricerca/fonti_documento?idDatabank=7&amp;idDocMaster=9495200&amp;idUnitaDoc=71276148&amp;nVigUnitaDoc=1&amp;docIdx=1&amp;isCorrelazioniSearch=true&amp;correlatoA=Giurisprudenza"/><Relationship Id="rId1" Type="http://schemas.openxmlformats.org/officeDocument/2006/relationships/slideLayout" Target="../slideLayouts/slideLayout2.xml"/><Relationship Id="rId4" Type="http://schemas.openxmlformats.org/officeDocument/2006/relationships/hyperlink" Target="#/ricerca/fonti_documento?idDatabank=7&amp;idDocMaster=1804116&amp;idUnitaDoc=5582560&amp;nVigUnitaDoc=1&amp;docIdx=1&amp;isCorrelazioniSearch=true&amp;correlatoA=Giurisprudenza"/></Relationships>
</file>

<file path=ppt/slides/_rels/slide18.xml.rels><?xml version="1.0" encoding="UTF-8" standalone="yes"?>
<Relationships xmlns="http://schemas.openxmlformats.org/package/2006/relationships"><Relationship Id="rId2" Type="http://schemas.openxmlformats.org/officeDocument/2006/relationships/hyperlink" Target="#/ricerca/fonti_documento?idDatabank=7&amp;idDocMaster=1804131&amp;idUnitaDoc=5582843&amp;nVigUnitaDoc=1&amp;docIdx=1&amp;isCorrelazioniSearch=true&amp;correlatoA=Giurisprudenza"/><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hyperlink" Target="#/ricerca/fonti_documento?idDatabank=10&amp;idDocMaster=167881&amp;idUnitaDoc=843229&amp;nVigUnitaDoc=1&amp;docIdx=1&amp;isCorrelazioniSearch=true&amp;correlatoA=Giurisprudenza"/><Relationship Id="rId3" Type="http://schemas.openxmlformats.org/officeDocument/2006/relationships/hyperlink" Target="#/ricerca/fonti_documento?idDatabank=10&amp;idDocMaster=167881&amp;idUnitaDoc=843374&amp;nVigUnitaDoc=1&amp;docIdx=1&amp;isCorrelazioniSearch=true&amp;correlatoA=Giurisprudenza"/><Relationship Id="rId7" Type="http://schemas.openxmlformats.org/officeDocument/2006/relationships/hyperlink" Target="#/ricerca/fonti_documento?idDatabank=10&amp;idDocMaster=167881&amp;idUnitaDoc=843150&amp;nVigUnitaDoc=1&amp;docIdx=1&amp;isCorrelazioniSearch=true&amp;correlatoA=Giurisprudenza"/><Relationship Id="rId2" Type="http://schemas.openxmlformats.org/officeDocument/2006/relationships/hyperlink" Target="#/ricerca/fonti_documento?idDatabank=9&amp;idDocMaster=10941822&amp;idUnitaDoc=116421357&amp;nVigUnitaDoc=1&amp;docIdx=1&amp;isCorrelazioniSearch=true&amp;correlatoA=Giurisprudenza"/><Relationship Id="rId1" Type="http://schemas.openxmlformats.org/officeDocument/2006/relationships/slideLayout" Target="../slideLayouts/slideLayout2.xml"/><Relationship Id="rId6" Type="http://schemas.openxmlformats.org/officeDocument/2006/relationships/hyperlink" Target="#/ricerca/fonti_documento?idDatabank=7&amp;idDocMaster=2043919&amp;idUnitaDoc=6192480&amp;nVigUnitaDoc=1&amp;docIdx=1&amp;isCorrelazioniSearch=true&amp;correlatoA=Giurisprudenza"/><Relationship Id="rId5" Type="http://schemas.openxmlformats.org/officeDocument/2006/relationships/hyperlink" Target="#/ricerca/fonti_documento?idDatabank=11&amp;idDocMaster=217805&amp;idUnitaDoc=1213570&amp;nVigUnitaDoc=1&amp;docIdx=1&amp;isCorrelazioniSearch=true&amp;correlatoA=Giurisprudenza"/><Relationship Id="rId4" Type="http://schemas.openxmlformats.org/officeDocument/2006/relationships/hyperlink" Target="#/ricerca/fonti_documento?idDatabank=11&amp;idDocMaster=236172&amp;idUnitaDoc=1351136&amp;nVigUnitaDoc=1&amp;docIdx=1&amp;isCorrelazioniSearch=true&amp;correlatoA=Giurisprudenza"/><Relationship Id="rId9" Type="http://schemas.openxmlformats.org/officeDocument/2006/relationships/hyperlink" Target="#/ricerca/fonti_documento?idDatabank=10&amp;idDocMaster=167881&amp;idUnitaDoc=843335&amp;nVigUnitaDoc=1&amp;docIdx=1&amp;isCorrelazioniSearch=true&amp;correlatoA=Giurisprudenza"/></Relationships>
</file>

<file path=ppt/slides/_rels/slide34.xml.rels><?xml version="1.0" encoding="UTF-8" standalone="yes"?>
<Relationships xmlns="http://schemas.openxmlformats.org/package/2006/relationships"><Relationship Id="rId2" Type="http://schemas.openxmlformats.org/officeDocument/2006/relationships/hyperlink" Target="#/ricerca/fonti_documento?idDatabank=7&amp;idDocMaster=9495200&amp;idUnitaDoc=71276148&amp;nVigUnitaDoc=1&amp;docIdx=1&amp;isCorrelazioniSearch=true&amp;correlatoA=Giurisprudenza"/><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ricerca/fonti_documento?idDatabank=7&amp;idDocMaster=9495200&amp;idUnitaDoc=71276111&amp;nVigUnitaDoc=1&amp;docIdx=1&amp;isCorrelazioniSearch=true&amp;correlatoA=Giurisprudenza"/><Relationship Id="rId2" Type="http://schemas.openxmlformats.org/officeDocument/2006/relationships/hyperlink" Target="#/ricerca/fonti_documento?idDatabank=7&amp;idDocMaster=9495200&amp;idUnitaDoc=71276148&amp;nVigUnitaDoc=1&amp;docIdx=1&amp;isCorrelazioniSearch=true&amp;correlatoA=Giurisprudenza"/><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ricerca/fonti_documento?idDatabank=7&amp;idDocMaster=3668277&amp;idUnitaDoc=27676123&amp;nVigUnitaDoc=1&amp;docIdx=1&amp;isCorrelazioniSearch=true&amp;correlatoA=Giurisprudenza"/><Relationship Id="rId2" Type="http://schemas.openxmlformats.org/officeDocument/2006/relationships/hyperlink" Target="#/ricerca/fonti_documento?idDatabank=7&amp;idDocMaster=9495200&amp;idUnitaDoc=71276111&amp;nVigUnitaDoc=1&amp;docIdx=1&amp;isCorrelazioniSearch=true&amp;correlatoA=Giurisprudenza"/><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ricerca/fonti_documento?idDatabank=7&amp;idDocMaster=9495200&amp;idUnitaDoc=71276148&amp;nVigUnitaDoc=1&amp;docIdx=1&amp;isCorrelazioniSearch=true&amp;correlatoA=Giurisprudenza"/><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795EB-907B-36C9-9E75-47E2F2436A0B}"/>
              </a:ext>
            </a:extLst>
          </p:cNvPr>
          <p:cNvSpPr>
            <a:spLocks noGrp="1"/>
          </p:cNvSpPr>
          <p:nvPr>
            <p:ph type="ctrTitle"/>
          </p:nvPr>
        </p:nvSpPr>
        <p:spPr>
          <a:xfrm>
            <a:off x="1524000" y="1371600"/>
            <a:ext cx="9144000" cy="2984500"/>
          </a:xfrm>
        </p:spPr>
        <p:txBody>
          <a:bodyPr>
            <a:noAutofit/>
          </a:bodyPr>
          <a:lstStyle/>
          <a:p>
            <a:pPr algn="ctr"/>
            <a:r>
              <a:rPr lang="it-IT" sz="4000" b="1" dirty="0">
                <a:solidFill>
                  <a:schemeClr val="accent4"/>
                </a:solidFill>
                <a:effectLst>
                  <a:outerShdw blurRad="38100" dist="38100" dir="2700000" algn="tl">
                    <a:srgbClr val="000000">
                      <a:alpha val="43137"/>
                    </a:srgbClr>
                  </a:outerShdw>
                </a:effectLst>
                <a:latin typeface="Palatino Linotype" panose="02040502050505030304" pitchFamily="18" charset="0"/>
                <a:ea typeface="Times New Roman" panose="02020603050405020304" pitchFamily="18" charset="0"/>
                <a:cs typeface="Times New Roman" panose="02020603050405020304" pitchFamily="18" charset="0"/>
              </a:rPr>
              <a:t>La transizione ecologica e la produzione di energia da fonti rinnovabili fra tutela dell’ambiente e rispetto del paesaggio e dei valori storico–artistici nazionali</a:t>
            </a:r>
            <a:endParaRPr lang="it-IT" sz="4000" dirty="0">
              <a:solidFill>
                <a:schemeClr val="accent4"/>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ottotitolo 2">
            <a:extLst>
              <a:ext uri="{FF2B5EF4-FFF2-40B4-BE49-F238E27FC236}">
                <a16:creationId xmlns:a16="http://schemas.microsoft.com/office/drawing/2014/main" id="{AD31420A-04E7-61A7-B953-676848A9CCC7}"/>
              </a:ext>
            </a:extLst>
          </p:cNvPr>
          <p:cNvSpPr>
            <a:spLocks noGrp="1"/>
          </p:cNvSpPr>
          <p:nvPr>
            <p:ph type="subTitle" idx="1"/>
          </p:nvPr>
        </p:nvSpPr>
        <p:spPr/>
        <p:txBody>
          <a:bodyPr>
            <a:normAutofit lnSpcReduction="10000"/>
          </a:bodyPr>
          <a:lstStyle/>
          <a:p>
            <a:pPr algn="r"/>
            <a:endParaRPr lang="it-IT" dirty="0"/>
          </a:p>
          <a:p>
            <a:pPr algn="r"/>
            <a:endParaRPr lang="it-IT" dirty="0"/>
          </a:p>
          <a:p>
            <a:pPr algn="r"/>
            <a:r>
              <a:rPr lang="it-IT" dirty="0"/>
              <a:t>Trento 26 maggio 2025</a:t>
            </a:r>
          </a:p>
        </p:txBody>
      </p:sp>
    </p:spTree>
    <p:extLst>
      <p:ext uri="{BB962C8B-B14F-4D97-AF65-F5344CB8AC3E}">
        <p14:creationId xmlns:p14="http://schemas.microsoft.com/office/powerpoint/2010/main" val="30182191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5C227A-8D4A-6A65-A21C-FE90F98968F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4532DDF-515C-3B8D-01EE-0EC7BE84E693}"/>
              </a:ext>
            </a:extLst>
          </p:cNvPr>
          <p:cNvSpPr>
            <a:spLocks noGrp="1"/>
          </p:cNvSpPr>
          <p:nvPr>
            <p:ph idx="1"/>
          </p:nvPr>
        </p:nvSpPr>
        <p:spPr/>
        <p:txBody>
          <a:bodyPr/>
          <a:lstStyle/>
          <a:p>
            <a:endParaRPr lang="it-IT"/>
          </a:p>
        </p:txBody>
      </p:sp>
      <p:pic>
        <p:nvPicPr>
          <p:cNvPr id="5" name="Immagine 4">
            <a:extLst>
              <a:ext uri="{FF2B5EF4-FFF2-40B4-BE49-F238E27FC236}">
                <a16:creationId xmlns:a16="http://schemas.microsoft.com/office/drawing/2014/main" id="{EA45D074-BDB0-0258-C32C-63C10E138869}"/>
              </a:ext>
            </a:extLst>
          </p:cNvPr>
          <p:cNvPicPr>
            <a:picLocks noChangeAspect="1"/>
          </p:cNvPicPr>
          <p:nvPr/>
        </p:nvPicPr>
        <p:blipFill>
          <a:blip r:embed="rId2"/>
          <a:stretch>
            <a:fillRect/>
          </a:stretch>
        </p:blipFill>
        <p:spPr>
          <a:xfrm>
            <a:off x="838200" y="365126"/>
            <a:ext cx="10515600" cy="5946774"/>
          </a:xfrm>
          <a:prstGeom prst="rect">
            <a:avLst/>
          </a:prstGeom>
        </p:spPr>
      </p:pic>
    </p:spTree>
    <p:extLst>
      <p:ext uri="{BB962C8B-B14F-4D97-AF65-F5344CB8AC3E}">
        <p14:creationId xmlns:p14="http://schemas.microsoft.com/office/powerpoint/2010/main" val="3353804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55DF8E2-A8B8-C0C7-A817-D0FA2F54C5B0}"/>
              </a:ext>
            </a:extLst>
          </p:cNvPr>
          <p:cNvSpPr>
            <a:spLocks noGrp="1"/>
          </p:cNvSpPr>
          <p:nvPr>
            <p:ph idx="1"/>
          </p:nvPr>
        </p:nvSpPr>
        <p:spPr>
          <a:xfrm>
            <a:off x="1431758" y="0"/>
            <a:ext cx="9922042" cy="6176963"/>
          </a:xfrm>
        </p:spPr>
        <p:txBody>
          <a:bodyPr>
            <a:noAutofit/>
          </a:bodyPr>
          <a:lstStyle/>
          <a:p>
            <a:pPr marL="0" indent="0" algn="ctr">
              <a:buNone/>
            </a:pPr>
            <a:r>
              <a:rPr lang="it-IT" sz="1600" b="1" i="0" dirty="0">
                <a:solidFill>
                  <a:srgbClr val="333333"/>
                </a:solidFill>
                <a:effectLst/>
              </a:rPr>
              <a:t>Il DECRETO LEGISLATIVO 8 novembre 2021, n. 199</a:t>
            </a:r>
          </a:p>
          <a:p>
            <a:pPr marL="0" indent="0" algn="ctr">
              <a:buNone/>
            </a:pPr>
            <a:r>
              <a:rPr lang="it-IT" sz="1600" dirty="0">
                <a:solidFill>
                  <a:srgbClr val="19191A"/>
                </a:solidFill>
              </a:rPr>
              <a:t>In a</a:t>
            </a:r>
            <a:r>
              <a:rPr lang="it-IT" sz="1600" b="0" i="0" dirty="0">
                <a:solidFill>
                  <a:srgbClr val="19191A"/>
                </a:solidFill>
                <a:effectLst/>
              </a:rPr>
              <a:t>ttuazione della direttiva (UE) 2018/2001 del Parlamento europeo e del Consiglio, dell'11 dicembre 2018, sulla promozione dell'uso dell'energia da fonti rinnovabili. (21G00214), all’art. 20 ha stabilito che</a:t>
            </a:r>
            <a:endParaRPr lang="it-IT" sz="1600" dirty="0">
              <a:solidFill>
                <a:srgbClr val="19191A"/>
              </a:solidFill>
            </a:endParaRPr>
          </a:p>
          <a:p>
            <a:pPr marL="0" indent="0" algn="ctr">
              <a:buNone/>
            </a:pPr>
            <a:r>
              <a:rPr lang="it-IT" sz="1600" b="1" i="0" dirty="0">
                <a:solidFill>
                  <a:srgbClr val="19191A"/>
                </a:solidFill>
                <a:effectLst/>
              </a:rPr>
              <a:t>Art. 20</a:t>
            </a:r>
          </a:p>
          <a:p>
            <a:pPr marL="0" indent="0" algn="ctr">
              <a:buNone/>
            </a:pPr>
            <a:r>
              <a:rPr lang="it-IT" sz="1600" b="0" i="0" dirty="0">
                <a:solidFill>
                  <a:srgbClr val="19191A"/>
                </a:solidFill>
                <a:effectLst/>
              </a:rPr>
              <a:t>(Disciplina per l'individuazione di superfici e aree idonee per l'installazione di impianti a fonti rinnovabili)</a:t>
            </a:r>
          </a:p>
          <a:p>
            <a:pPr marL="0" indent="0" algn="just">
              <a:buNone/>
            </a:pPr>
            <a:r>
              <a:rPr lang="it-IT" sz="1600" b="1" i="0" dirty="0">
                <a:solidFill>
                  <a:srgbClr val="19191A"/>
                </a:solidFill>
                <a:effectLst/>
              </a:rPr>
              <a:t>1. </a:t>
            </a:r>
            <a:r>
              <a:rPr lang="it-IT" sz="1600" b="0" i="0" u="sng" dirty="0">
                <a:solidFill>
                  <a:srgbClr val="19191A"/>
                </a:solidFill>
                <a:effectLst/>
              </a:rPr>
              <a:t>Con uno o più decreti del Ministro della </a:t>
            </a:r>
            <a:r>
              <a:rPr lang="it-IT" sz="1600" b="0" i="0" u="sng" dirty="0">
                <a:solidFill>
                  <a:srgbClr val="19191A"/>
                </a:solidFill>
                <a:effectLst/>
                <a:latin typeface="+mj-lt"/>
              </a:rPr>
              <a:t>transizione ecologica di concerto con il Ministro della cultura, e il Ministro delle politiche agricole</a:t>
            </a:r>
            <a:r>
              <a:rPr lang="it-IT" sz="1600" b="0" i="0" dirty="0">
                <a:solidFill>
                  <a:srgbClr val="19191A"/>
                </a:solidFill>
                <a:effectLst/>
                <a:latin typeface="+mj-lt"/>
              </a:rPr>
              <a:t>, alimentari e forestali, previa intesa in sede di Conferenza unificata di cui </a:t>
            </a:r>
            <a:r>
              <a:rPr lang="it-IT" sz="1600" b="0" i="0" dirty="0">
                <a:solidFill>
                  <a:schemeClr val="tx1"/>
                </a:solidFill>
                <a:effectLst/>
                <a:latin typeface="+mj-lt"/>
              </a:rPr>
              <a:t>all'</a:t>
            </a:r>
            <a:r>
              <a:rPr lang="it-IT" sz="1600" b="0" i="0" dirty="0">
                <a:solidFill>
                  <a:schemeClr val="tx1"/>
                </a:solidFill>
                <a:effectLst/>
                <a:latin typeface="+mj-lt"/>
                <a:hlinkClick r:id="rId2">
                  <a:extLst>
                    <a:ext uri="{A12FA001-AC4F-418D-AE19-62706E023703}">
                      <ahyp:hlinkClr xmlns:ahyp="http://schemas.microsoft.com/office/drawing/2018/hyperlinkcolor" val="tx"/>
                    </a:ext>
                  </a:extLst>
                </a:hlinkClick>
              </a:rPr>
              <a:t>articolo 8 del decreto legislativo 28 agosto 1997, n. 281</a:t>
            </a:r>
            <a:r>
              <a:rPr lang="it-IT" sz="1600" b="0" i="0" dirty="0">
                <a:solidFill>
                  <a:srgbClr val="19191A"/>
                </a:solidFill>
                <a:effectLst/>
                <a:latin typeface="+mj-lt"/>
              </a:rPr>
              <a:t>, da adottare entro centottanta giorni dalla data di entrata in vigore del presente decreto, </a:t>
            </a:r>
            <a:r>
              <a:rPr lang="it-IT" sz="1600" b="1" i="0" dirty="0">
                <a:solidFill>
                  <a:srgbClr val="19191A"/>
                </a:solidFill>
                <a:effectLst/>
                <a:latin typeface="+mj-lt"/>
              </a:rPr>
              <a:t>sono stabiliti principi e criteri omogenei per l'individuazione delle superfici e delle aree idonee e non idonee all'installazione di impianti a fonti rinnovabili aventi una potenza complessiva almeno pari a quella individuata come necessaria dal PNIEC (</a:t>
            </a:r>
            <a:r>
              <a:rPr lang="it-IT" sz="1600" b="0" i="0" dirty="0">
                <a:solidFill>
                  <a:srgbClr val="19191A"/>
                </a:solidFill>
                <a:effectLst/>
                <a:latin typeface="+mj-lt"/>
              </a:rPr>
              <a:t>Piano Nazionale Integrato per l’Energia e il Clima)</a:t>
            </a:r>
            <a:r>
              <a:rPr lang="it-IT" sz="1600" b="1" i="0" dirty="0">
                <a:solidFill>
                  <a:srgbClr val="19191A"/>
                </a:solidFill>
                <a:effectLst/>
                <a:latin typeface="+mj-lt"/>
              </a:rPr>
              <a:t> </a:t>
            </a:r>
            <a:r>
              <a:rPr lang="it-IT" sz="1600" b="0" i="0" dirty="0">
                <a:solidFill>
                  <a:srgbClr val="19191A"/>
                </a:solidFill>
                <a:effectLst/>
                <a:latin typeface="+mj-lt"/>
              </a:rPr>
              <a:t>per il raggiungimento degli obiettivi di sviluppo delle fonti rinnovabili, </a:t>
            </a:r>
            <a:r>
              <a:rPr lang="it-IT" sz="1600" b="1" i="0" dirty="0">
                <a:solidFill>
                  <a:srgbClr val="19191A"/>
                </a:solidFill>
                <a:effectLst/>
                <a:latin typeface="+mj-lt"/>
              </a:rPr>
              <a:t>tenuto conto delle AREE IDONEE ai sensi del comma 8</a:t>
            </a:r>
            <a:r>
              <a:rPr lang="it-IT" sz="1600" b="0" i="0" dirty="0">
                <a:solidFill>
                  <a:srgbClr val="19191A"/>
                </a:solidFill>
                <a:effectLst/>
                <a:latin typeface="+mj-lt"/>
              </a:rPr>
              <a:t>. In via prioritaria, con i decreti di cui al presente comma si provvede a:</a:t>
            </a:r>
          </a:p>
          <a:p>
            <a:pPr algn="just"/>
            <a:r>
              <a:rPr lang="it-IT" sz="1600" b="0" i="0" dirty="0">
                <a:solidFill>
                  <a:srgbClr val="19191A"/>
                </a:solidFill>
                <a:effectLst/>
                <a:latin typeface="+mj-lt"/>
              </a:rPr>
              <a:t>a) dettare i </a:t>
            </a:r>
            <a:r>
              <a:rPr lang="it-IT" sz="1600" b="1" i="0" dirty="0">
                <a:solidFill>
                  <a:srgbClr val="19191A"/>
                </a:solidFill>
                <a:effectLst/>
                <a:latin typeface="+mj-lt"/>
              </a:rPr>
              <a:t>criteri per l'individuazione delle aree idonee </a:t>
            </a:r>
            <a:r>
              <a:rPr lang="it-IT" sz="1600" b="0" i="0" dirty="0">
                <a:solidFill>
                  <a:srgbClr val="19191A"/>
                </a:solidFill>
                <a:effectLst/>
                <a:latin typeface="+mj-lt"/>
              </a:rPr>
              <a:t>all'installazione della potenza eolica e fotovoltaica indicata nel PNIEC, stabilendo le modalità per minimizzare il relativo impatto ambientale e la massima porzione di suolo occupabile dai suddetti impianti per unità di superficie, nonché dagli impianti a fonti rinnovabili di produzione di energia elettrica già installati e le superfici tecnicamente disponibili;</a:t>
            </a:r>
          </a:p>
          <a:p>
            <a:pPr algn="just"/>
            <a:r>
              <a:rPr lang="it-IT" sz="1600" b="0" i="0" dirty="0">
                <a:solidFill>
                  <a:srgbClr val="19191A"/>
                </a:solidFill>
                <a:effectLst/>
                <a:latin typeface="+mj-lt"/>
              </a:rPr>
              <a:t>b) </a:t>
            </a:r>
            <a:r>
              <a:rPr lang="it-IT" sz="1600" b="1" i="0" dirty="0">
                <a:solidFill>
                  <a:srgbClr val="19191A"/>
                </a:solidFill>
                <a:effectLst/>
                <a:latin typeface="+mj-lt"/>
              </a:rPr>
              <a:t>indicare le modalità per individuare superfici, aree industriali dismesse e altre aree compromesse, aree abbandonate e marginali idonee alla installazione di impianti a fonti rinnovabili</a:t>
            </a:r>
            <a:r>
              <a:rPr lang="it-IT" sz="1400" b="1" i="0" dirty="0">
                <a:solidFill>
                  <a:srgbClr val="19191A"/>
                </a:solidFill>
                <a:effectLst/>
                <a:latin typeface="+mj-lt"/>
              </a:rPr>
              <a:t>.</a:t>
            </a:r>
            <a:br>
              <a:rPr lang="it-IT" sz="1400" b="1" i="0" dirty="0">
                <a:solidFill>
                  <a:srgbClr val="19191A"/>
                </a:solidFill>
                <a:effectLst/>
                <a:latin typeface="+mj-lt"/>
              </a:rPr>
            </a:br>
            <a:endParaRPr lang="it-IT" sz="1400" b="1" i="0" dirty="0">
              <a:solidFill>
                <a:srgbClr val="19191A"/>
              </a:solidFill>
              <a:effectLst/>
              <a:latin typeface="+mj-lt"/>
            </a:endParaRPr>
          </a:p>
          <a:p>
            <a:pPr algn="just"/>
            <a:endParaRPr lang="it-IT" sz="1400" b="1" i="0" dirty="0">
              <a:solidFill>
                <a:srgbClr val="19191A"/>
              </a:solidFill>
              <a:effectLst/>
            </a:endParaRPr>
          </a:p>
          <a:p>
            <a:pPr marL="0" indent="0" algn="just">
              <a:buNone/>
            </a:pPr>
            <a:endParaRPr lang="it-IT" sz="1400" b="0" i="0" dirty="0">
              <a:solidFill>
                <a:srgbClr val="19191A"/>
              </a:solidFill>
              <a:effectLst/>
            </a:endParaRPr>
          </a:p>
        </p:txBody>
      </p:sp>
    </p:spTree>
    <p:extLst>
      <p:ext uri="{BB962C8B-B14F-4D97-AF65-F5344CB8AC3E}">
        <p14:creationId xmlns:p14="http://schemas.microsoft.com/office/powerpoint/2010/main" val="643896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E7AFC48-20C8-40B7-2CD3-73BE4919771D}"/>
              </a:ext>
            </a:extLst>
          </p:cNvPr>
          <p:cNvSpPr>
            <a:spLocks noGrp="1"/>
          </p:cNvSpPr>
          <p:nvPr>
            <p:ph idx="1"/>
          </p:nvPr>
        </p:nvSpPr>
        <p:spPr>
          <a:xfrm>
            <a:off x="1790700" y="889000"/>
            <a:ext cx="9713912" cy="5022222"/>
          </a:xfrm>
        </p:spPr>
        <p:txBody>
          <a:bodyPr>
            <a:normAutofit fontScale="62500" lnSpcReduction="20000"/>
          </a:bodyPr>
          <a:lstStyle/>
          <a:p>
            <a:pPr marL="0" indent="0" algn="just">
              <a:lnSpc>
                <a:spcPct val="170000"/>
              </a:lnSpc>
              <a:buNone/>
            </a:pPr>
            <a:r>
              <a:rPr lang="it-IT" sz="3000" b="1" dirty="0">
                <a:solidFill>
                  <a:srgbClr val="19191A"/>
                </a:solidFill>
              </a:rPr>
              <a:t>3. </a:t>
            </a:r>
            <a:r>
              <a:rPr lang="it-IT" sz="3000" b="0" i="0" dirty="0">
                <a:solidFill>
                  <a:srgbClr val="19191A"/>
                </a:solidFill>
                <a:effectLst/>
              </a:rPr>
              <a:t>«Ai sensi dell'</a:t>
            </a:r>
            <a:r>
              <a:rPr lang="it-IT" sz="3000" b="0" i="0" u="sng" dirty="0">
                <a:solidFill>
                  <a:srgbClr val="0066CC"/>
                </a:solidFill>
                <a:effectLst/>
                <a:hlinkClick r:id="rId2"/>
              </a:rPr>
              <a:t>articolo 5, comma 1, lettere a)</a:t>
            </a:r>
            <a:r>
              <a:rPr lang="it-IT" sz="3000" b="0" i="0" dirty="0">
                <a:solidFill>
                  <a:srgbClr val="19191A"/>
                </a:solidFill>
                <a:effectLst/>
              </a:rPr>
              <a:t> e </a:t>
            </a:r>
            <a:r>
              <a:rPr lang="it-IT" sz="3000" b="0" i="0" u="sng" dirty="0">
                <a:solidFill>
                  <a:srgbClr val="0066CC"/>
                </a:solidFill>
                <a:effectLst/>
                <a:hlinkClick r:id="rId3"/>
              </a:rPr>
              <a:t>b), della legge 22 aprile </a:t>
            </a:r>
            <a:r>
              <a:rPr lang="it-IT" sz="3000" b="1" i="0" u="sng" dirty="0">
                <a:solidFill>
                  <a:srgbClr val="0066CC"/>
                </a:solidFill>
                <a:effectLst/>
                <a:hlinkClick r:id="rId3"/>
              </a:rPr>
              <a:t>2021</a:t>
            </a:r>
            <a:r>
              <a:rPr lang="it-IT" sz="3000" b="0" i="0" u="sng" dirty="0">
                <a:solidFill>
                  <a:srgbClr val="0066CC"/>
                </a:solidFill>
                <a:effectLst/>
                <a:hlinkClick r:id="rId3"/>
              </a:rPr>
              <a:t>, n. 53</a:t>
            </a:r>
            <a:r>
              <a:rPr lang="it-IT" sz="3000" b="0" i="0" dirty="0">
                <a:solidFill>
                  <a:srgbClr val="19191A"/>
                </a:solidFill>
                <a:effectLst/>
              </a:rPr>
              <a:t>, nella definizione della disciplina inerente le aree idonee, i decreti di cui al comma 1, </a:t>
            </a:r>
            <a:r>
              <a:rPr lang="it-IT" sz="3000" b="1" i="0" dirty="0">
                <a:solidFill>
                  <a:srgbClr val="19191A"/>
                </a:solidFill>
                <a:effectLst/>
              </a:rPr>
              <a:t>tengono conto delle esigenze di tutela del patrimonio culturale e del paesaggio</a:t>
            </a:r>
            <a:r>
              <a:rPr lang="it-IT" sz="3000" b="0" i="0" dirty="0">
                <a:solidFill>
                  <a:srgbClr val="19191A"/>
                </a:solidFill>
                <a:effectLst/>
              </a:rPr>
              <a:t>, delle aree agricole e forestali, della qualità dell'aria e dei corpi idrici, privilegiando l'utilizzo di superfici di strutture edificate, quali capannoni industriali e parcheggi, nonché di aree a destinazione industriale, artigianale, per servizi e logistica, e verificando l'idoneità di aree non utilizzabili per altri scopi, ivi incluse le superfici agricole non utilizzabili, compatibilmente con le caratteristiche e le disponibilità delle risorse rinnovabili, delle infrastrutture di rete e della domanda elettrica, nonché tenendo in considerazione la dislocazione della domanda, gli eventuali vincoli di rete e il potenziale di sviluppo della rete stessa.</a:t>
            </a:r>
          </a:p>
          <a:p>
            <a:pPr>
              <a:lnSpc>
                <a:spcPct val="170000"/>
              </a:lnSpc>
            </a:pPr>
            <a:endParaRPr lang="it-IT" dirty="0"/>
          </a:p>
        </p:txBody>
      </p:sp>
    </p:spTree>
    <p:extLst>
      <p:ext uri="{BB962C8B-B14F-4D97-AF65-F5344CB8AC3E}">
        <p14:creationId xmlns:p14="http://schemas.microsoft.com/office/powerpoint/2010/main" val="27103360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A24DB7D-AE1F-541B-A0FF-91A9E9885EC9}"/>
              </a:ext>
            </a:extLst>
          </p:cNvPr>
          <p:cNvSpPr>
            <a:spLocks noGrp="1"/>
          </p:cNvSpPr>
          <p:nvPr>
            <p:ph idx="1"/>
          </p:nvPr>
        </p:nvSpPr>
        <p:spPr>
          <a:xfrm>
            <a:off x="838200" y="168812"/>
            <a:ext cx="10515600" cy="6008151"/>
          </a:xfrm>
        </p:spPr>
        <p:txBody>
          <a:bodyPr>
            <a:noAutofit/>
          </a:bodyPr>
          <a:lstStyle/>
          <a:p>
            <a:pPr algn="just">
              <a:lnSpc>
                <a:spcPct val="170000"/>
              </a:lnSpc>
            </a:pPr>
            <a:r>
              <a:rPr lang="it-IT" sz="1600" b="1" i="0" dirty="0">
                <a:solidFill>
                  <a:srgbClr val="19191A"/>
                </a:solidFill>
                <a:effectLst/>
                <a:latin typeface="Titillium Web" panose="00000500000000000000" pitchFamily="2" charset="0"/>
              </a:rPr>
              <a:t>4. </a:t>
            </a:r>
            <a:r>
              <a:rPr lang="it-IT" sz="1600" b="0" i="0" dirty="0">
                <a:solidFill>
                  <a:srgbClr val="19191A"/>
                </a:solidFill>
                <a:effectLst/>
                <a:latin typeface="Titillium Web" panose="00000500000000000000" pitchFamily="2" charset="0"/>
              </a:rPr>
              <a:t>Conformemente ai principi e criteri stabiliti dai decreti di cui al comma 1, entro centottanta giorni dalla data di entrata in vigore dei medesimi decreti, </a:t>
            </a:r>
            <a:r>
              <a:rPr lang="it-IT" sz="1600" b="1" i="0" dirty="0">
                <a:solidFill>
                  <a:srgbClr val="19191A"/>
                </a:solidFill>
                <a:effectLst/>
                <a:latin typeface="Titillium Web" panose="00000500000000000000" pitchFamily="2" charset="0"/>
              </a:rPr>
              <a:t>le Regioni individuano con legge le aree idonee</a:t>
            </a:r>
            <a:r>
              <a:rPr lang="it-IT" sz="1600" b="0" i="0" dirty="0">
                <a:solidFill>
                  <a:srgbClr val="19191A"/>
                </a:solidFill>
                <a:effectLst/>
                <a:latin typeface="Titillium Web" panose="00000500000000000000" pitchFamily="2" charset="0"/>
              </a:rPr>
              <a:t>, anche con il supporto della piattaforma di cui all'articolo 21. Il Dipartimento per gli affari regionali e le autonomie della Presidenza del Consiglio dei ministri esercita funzioni di impulso anche ai fini dell'esercizio del potere di cui al terzo periodo. Nel caso di mancata adozione della legge di cui al primo periodo, ovvero di mancata ottemperanza ai principi, ai criteri e agli obiettivi stabiliti dai decreti di cui al comma 1, si applica l'</a:t>
            </a:r>
            <a:r>
              <a:rPr lang="it-IT" sz="1600" b="0" i="0" u="sng" dirty="0">
                <a:solidFill>
                  <a:srgbClr val="0066CC"/>
                </a:solidFill>
                <a:effectLst/>
                <a:latin typeface="Titillium Web" panose="00000500000000000000" pitchFamily="2" charset="0"/>
                <a:hlinkClick r:id="rId2"/>
              </a:rPr>
              <a:t>articolo 41 della legge 24 dicembre 2012, n. 234</a:t>
            </a:r>
            <a:r>
              <a:rPr lang="it-IT" sz="1600" b="0" i="0" u="sng" dirty="0">
                <a:solidFill>
                  <a:srgbClr val="0066CC"/>
                </a:solidFill>
                <a:effectLst/>
                <a:latin typeface="Titillium Web" panose="00000500000000000000" pitchFamily="2" charset="0"/>
              </a:rPr>
              <a:t> (poteri sostitutivi dello Stato)</a:t>
            </a:r>
            <a:r>
              <a:rPr lang="it-IT" sz="1600" b="0" i="0" dirty="0">
                <a:solidFill>
                  <a:srgbClr val="19191A"/>
                </a:solidFill>
                <a:effectLst/>
                <a:latin typeface="Titillium Web" panose="00000500000000000000" pitchFamily="2" charset="0"/>
              </a:rPr>
              <a:t>. Le Province autonome provvedono al processo programmatorio di individuazione delle aree idonee ai sensi dello Statuto speciale e delle relative norme di attuazione. </a:t>
            </a:r>
          </a:p>
          <a:p>
            <a:pPr algn="just">
              <a:lnSpc>
                <a:spcPct val="170000"/>
              </a:lnSpc>
            </a:pPr>
            <a:r>
              <a:rPr lang="it-IT" sz="1600" b="1" i="0" dirty="0">
                <a:solidFill>
                  <a:srgbClr val="19191A"/>
                </a:solidFill>
                <a:effectLst/>
                <a:latin typeface="Titillium Web" panose="00000500000000000000" pitchFamily="2" charset="0"/>
              </a:rPr>
              <a:t>5. </a:t>
            </a:r>
            <a:r>
              <a:rPr lang="it-IT" sz="1600" b="0" i="0" dirty="0">
                <a:solidFill>
                  <a:srgbClr val="19191A"/>
                </a:solidFill>
                <a:effectLst/>
                <a:latin typeface="Titillium Web" panose="00000500000000000000" pitchFamily="2" charset="0"/>
              </a:rPr>
              <a:t>In sede di individuazione delle superfici e delle aree idonee per l'installazione di impianti a fonti rinnovabili sono rispettati </a:t>
            </a:r>
            <a:r>
              <a:rPr lang="it-IT" sz="1600" b="1" i="0" dirty="0">
                <a:solidFill>
                  <a:srgbClr val="19191A"/>
                </a:solidFill>
                <a:effectLst/>
                <a:latin typeface="Titillium Web" panose="00000500000000000000" pitchFamily="2" charset="0"/>
              </a:rPr>
              <a:t>i principi della minimizzazione degli impatti sull'ambiente, sul territorio, sul patrimonio culturale e sul paesaggio</a:t>
            </a:r>
            <a:r>
              <a:rPr lang="it-IT" sz="1600" b="0" i="0" dirty="0">
                <a:solidFill>
                  <a:srgbClr val="19191A"/>
                </a:solidFill>
                <a:effectLst/>
                <a:latin typeface="Titillium Web" panose="00000500000000000000" pitchFamily="2" charset="0"/>
              </a:rPr>
              <a:t>, fermo restando il </a:t>
            </a:r>
            <a:r>
              <a:rPr lang="it-IT" sz="1600" b="0" i="0" u="sng" dirty="0">
                <a:solidFill>
                  <a:srgbClr val="19191A"/>
                </a:solidFill>
                <a:effectLst/>
                <a:latin typeface="Titillium Web" panose="00000500000000000000" pitchFamily="2" charset="0"/>
              </a:rPr>
              <a:t>vincolo del raggiungimento degli obiettivi </a:t>
            </a:r>
            <a:r>
              <a:rPr lang="it-IT" sz="1600" b="0" i="0" dirty="0">
                <a:solidFill>
                  <a:srgbClr val="19191A"/>
                </a:solidFill>
                <a:effectLst/>
                <a:latin typeface="Titillium Web" panose="00000500000000000000" pitchFamily="2" charset="0"/>
              </a:rPr>
              <a:t>di decarbonizzazione al 2030 e tenendo conto della sostenibilità dei costi correlati al raggiungimento di tale obiettivo.</a:t>
            </a:r>
          </a:p>
          <a:p>
            <a:pPr algn="just">
              <a:lnSpc>
                <a:spcPct val="170000"/>
              </a:lnSpc>
            </a:pPr>
            <a:r>
              <a:rPr lang="it-IT" sz="1600" b="1" i="0" dirty="0">
                <a:solidFill>
                  <a:srgbClr val="19191A"/>
                </a:solidFill>
                <a:effectLst/>
                <a:latin typeface="Titillium Web" panose="00000500000000000000" pitchFamily="2" charset="0"/>
              </a:rPr>
              <a:t>6. </a:t>
            </a:r>
            <a:r>
              <a:rPr lang="it-IT" sz="1600" b="0" i="0" dirty="0">
                <a:solidFill>
                  <a:srgbClr val="19191A"/>
                </a:solidFill>
                <a:effectLst/>
                <a:latin typeface="Titillium Web" panose="00000500000000000000" pitchFamily="2" charset="0"/>
              </a:rPr>
              <a:t>Nelle more dell'individuazione delle aree idonee, non possono essere disposte moratorie ovvero sospensioni dei termini dei procedimenti di autorizzazione.</a:t>
            </a:r>
            <a:br>
              <a:rPr lang="it-IT" sz="1400" b="0" i="0" dirty="0">
                <a:solidFill>
                  <a:srgbClr val="19191A"/>
                </a:solidFill>
                <a:effectLst/>
                <a:latin typeface="Titillium Web" panose="00000500000000000000" pitchFamily="2" charset="0"/>
              </a:rPr>
            </a:br>
            <a:endParaRPr lang="it-IT" sz="1400" dirty="0"/>
          </a:p>
          <a:p>
            <a:pPr algn="just"/>
            <a:endParaRPr lang="it-IT" sz="1400" dirty="0"/>
          </a:p>
        </p:txBody>
      </p:sp>
    </p:spTree>
    <p:extLst>
      <p:ext uri="{BB962C8B-B14F-4D97-AF65-F5344CB8AC3E}">
        <p14:creationId xmlns:p14="http://schemas.microsoft.com/office/powerpoint/2010/main" val="16670377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F5DDB95-FB8C-517D-EC54-FE9A38500A88}"/>
              </a:ext>
            </a:extLst>
          </p:cNvPr>
          <p:cNvSpPr>
            <a:spLocks noGrp="1"/>
          </p:cNvSpPr>
          <p:nvPr>
            <p:ph idx="1"/>
          </p:nvPr>
        </p:nvSpPr>
        <p:spPr>
          <a:xfrm>
            <a:off x="838200" y="168812"/>
            <a:ext cx="10515600" cy="6555545"/>
          </a:xfrm>
        </p:spPr>
        <p:txBody>
          <a:bodyPr>
            <a:normAutofit fontScale="55000" lnSpcReduction="20000"/>
          </a:bodyPr>
          <a:lstStyle/>
          <a:p>
            <a:pPr algn="l"/>
            <a:endParaRPr lang="it-IT" b="0" i="0" dirty="0">
              <a:solidFill>
                <a:srgbClr val="19191A"/>
              </a:solidFill>
              <a:effectLst/>
              <a:latin typeface="Titillium Web" panose="00000500000000000000" pitchFamily="2" charset="0"/>
            </a:endParaRPr>
          </a:p>
          <a:p>
            <a:pPr algn="just"/>
            <a:r>
              <a:rPr lang="it-IT" sz="3400" b="1" i="0" dirty="0">
                <a:solidFill>
                  <a:srgbClr val="19191A"/>
                </a:solidFill>
                <a:effectLst/>
                <a:latin typeface="Titillium Web" panose="00000500000000000000" pitchFamily="2" charset="0"/>
              </a:rPr>
              <a:t>7. </a:t>
            </a:r>
            <a:r>
              <a:rPr lang="it-IT" sz="3400" b="1" i="0" u="sng" dirty="0">
                <a:solidFill>
                  <a:srgbClr val="19191A"/>
                </a:solidFill>
                <a:effectLst/>
                <a:latin typeface="Titillium Web" panose="00000500000000000000" pitchFamily="2" charset="0"/>
              </a:rPr>
              <a:t>Le aree non incluse tra le aree idonee non possono essere dichiarate non idonee all'installazione di impianti di produzione di energia rinnovabile, in sede di pianificazione territoriale ovvero nell'ambito di singoli procedimenti, in ragione della sola mancata inclusione nel novero delle aree idonee</a:t>
            </a:r>
            <a:r>
              <a:rPr lang="it-IT" sz="3400" b="1" i="0" dirty="0">
                <a:solidFill>
                  <a:srgbClr val="19191A"/>
                </a:solidFill>
                <a:effectLst/>
                <a:latin typeface="Titillium Web" panose="00000500000000000000" pitchFamily="2" charset="0"/>
              </a:rPr>
              <a:t>.</a:t>
            </a:r>
            <a:br>
              <a:rPr lang="it-IT" sz="3400" b="1" i="0" dirty="0">
                <a:solidFill>
                  <a:srgbClr val="19191A"/>
                </a:solidFill>
                <a:effectLst/>
                <a:latin typeface="Titillium Web" panose="00000500000000000000" pitchFamily="2" charset="0"/>
              </a:rPr>
            </a:br>
            <a:endParaRPr lang="it-IT" sz="3400" b="1" i="0" dirty="0">
              <a:solidFill>
                <a:srgbClr val="19191A"/>
              </a:solidFill>
              <a:effectLst/>
              <a:latin typeface="Titillium Web" panose="00000500000000000000" pitchFamily="2" charset="0"/>
            </a:endParaRPr>
          </a:p>
          <a:p>
            <a:pPr algn="just"/>
            <a:r>
              <a:rPr lang="it-IT" sz="2600" b="1" i="0" dirty="0">
                <a:solidFill>
                  <a:srgbClr val="19191A"/>
                </a:solidFill>
                <a:effectLst/>
                <a:latin typeface="Titillium Web" panose="00000500000000000000" pitchFamily="2" charset="0"/>
              </a:rPr>
              <a:t>8. Nelle more dell'individuazione </a:t>
            </a:r>
            <a:r>
              <a:rPr lang="it-IT" sz="2600" b="0" i="0" dirty="0">
                <a:solidFill>
                  <a:srgbClr val="19191A"/>
                </a:solidFill>
                <a:effectLst/>
                <a:latin typeface="Titillium Web" panose="00000500000000000000" pitchFamily="2" charset="0"/>
              </a:rPr>
              <a:t>delle aree idonee sulla base dei criteri e delle modalità stabiliti dai decreti di cui al comma 1, </a:t>
            </a:r>
            <a:r>
              <a:rPr lang="it-IT" sz="2600" b="1" i="0" dirty="0">
                <a:solidFill>
                  <a:srgbClr val="19191A"/>
                </a:solidFill>
                <a:effectLst/>
                <a:latin typeface="Titillium Web" panose="00000500000000000000" pitchFamily="2" charset="0"/>
              </a:rPr>
              <a:t>sono considerate aree idonee</a:t>
            </a:r>
            <a:r>
              <a:rPr lang="it-IT" sz="2600" b="0" i="0" dirty="0">
                <a:solidFill>
                  <a:srgbClr val="19191A"/>
                </a:solidFill>
                <a:effectLst/>
                <a:latin typeface="Titillium Web" panose="00000500000000000000" pitchFamily="2" charset="0"/>
              </a:rPr>
              <a:t>, ai fini di cui al comma 1 del presente articolo:</a:t>
            </a:r>
            <a:br>
              <a:rPr lang="it-IT" sz="2600" b="0" i="0" dirty="0">
                <a:solidFill>
                  <a:srgbClr val="19191A"/>
                </a:solidFill>
                <a:effectLst/>
                <a:latin typeface="Titillium Web" panose="00000500000000000000" pitchFamily="2" charset="0"/>
              </a:rPr>
            </a:br>
            <a:endParaRPr lang="it-IT" sz="2600" b="0" i="0" dirty="0">
              <a:solidFill>
                <a:srgbClr val="19191A"/>
              </a:solidFill>
              <a:effectLst/>
              <a:latin typeface="Titillium Web" panose="00000500000000000000" pitchFamily="2" charset="0"/>
            </a:endParaRPr>
          </a:p>
          <a:p>
            <a:pPr algn="just"/>
            <a:r>
              <a:rPr lang="it-IT" sz="2600" b="0" i="0" dirty="0">
                <a:solidFill>
                  <a:srgbClr val="19191A"/>
                </a:solidFill>
                <a:effectLst/>
                <a:latin typeface="Titillium Web" panose="00000500000000000000" pitchFamily="2" charset="0"/>
              </a:rPr>
              <a:t>a) i </a:t>
            </a:r>
            <a:r>
              <a:rPr lang="it-IT" sz="2600" b="1" i="0" dirty="0">
                <a:solidFill>
                  <a:srgbClr val="19191A"/>
                </a:solidFill>
                <a:effectLst/>
                <a:latin typeface="Titillium Web" panose="00000500000000000000" pitchFamily="2" charset="0"/>
              </a:rPr>
              <a:t>siti ove sono già installati impianti della stessa fonte </a:t>
            </a:r>
            <a:r>
              <a:rPr lang="it-IT" sz="2600" b="0" i="0" dirty="0">
                <a:solidFill>
                  <a:srgbClr val="19191A"/>
                </a:solidFill>
                <a:effectLst/>
                <a:latin typeface="Titillium Web" panose="00000500000000000000" pitchFamily="2" charset="0"/>
              </a:rPr>
              <a:t>e in cui vengono realizzati interventi di modifica, anche sostanziale, per rifacimento, potenziamento o integrale ricostruzione, eventualmente abbinati a sistemi di accumulo, che non comportino una variazione dell'area occupata superiore al 20 per cento. Il limite percentuale di cui al primo periodo non si applica per gli impianti fotovoltaici, in relazione ai quali la variazione dell'area occupata è soggetta al limite di cui alla lettera c-ter), numero 1);</a:t>
            </a:r>
            <a:br>
              <a:rPr lang="it-IT" sz="2600" b="0" i="0" dirty="0">
                <a:solidFill>
                  <a:srgbClr val="19191A"/>
                </a:solidFill>
                <a:effectLst/>
                <a:latin typeface="Titillium Web" panose="00000500000000000000" pitchFamily="2" charset="0"/>
              </a:rPr>
            </a:br>
            <a:endParaRPr lang="it-IT" sz="2600" b="0" i="0" dirty="0">
              <a:solidFill>
                <a:srgbClr val="19191A"/>
              </a:solidFill>
              <a:effectLst/>
              <a:latin typeface="Titillium Web" panose="00000500000000000000" pitchFamily="2" charset="0"/>
            </a:endParaRPr>
          </a:p>
          <a:p>
            <a:pPr algn="just"/>
            <a:r>
              <a:rPr lang="it-IT" sz="2600" b="0" i="0" dirty="0">
                <a:solidFill>
                  <a:srgbClr val="19191A"/>
                </a:solidFill>
                <a:effectLst/>
                <a:latin typeface="Titillium Web" panose="00000500000000000000" pitchFamily="2" charset="0"/>
              </a:rPr>
              <a:t>b) le aree dei </a:t>
            </a:r>
            <a:r>
              <a:rPr lang="it-IT" sz="2600" b="1" i="0" dirty="0">
                <a:solidFill>
                  <a:srgbClr val="19191A"/>
                </a:solidFill>
                <a:effectLst/>
                <a:latin typeface="Titillium Web" panose="00000500000000000000" pitchFamily="2" charset="0"/>
              </a:rPr>
              <a:t>siti oggetto di bonifica </a:t>
            </a:r>
            <a:r>
              <a:rPr lang="it-IT" sz="2600" b="0" i="0" dirty="0">
                <a:solidFill>
                  <a:srgbClr val="19191A"/>
                </a:solidFill>
                <a:effectLst/>
                <a:latin typeface="Titillium Web" panose="00000500000000000000" pitchFamily="2" charset="0"/>
              </a:rPr>
              <a:t>individuate ai sensi del Titolo V, Parte quarta, del </a:t>
            </a:r>
            <a:r>
              <a:rPr lang="it-IT" sz="2600" b="0" i="0" u="sng" dirty="0">
                <a:solidFill>
                  <a:srgbClr val="0066CC"/>
                </a:solidFill>
                <a:effectLst/>
                <a:latin typeface="Titillium Web" panose="00000500000000000000" pitchFamily="2" charset="0"/>
                <a:hlinkClick r:id="rId2"/>
              </a:rPr>
              <a:t>decreto legislativo 3 aprile 2006, n. 152</a:t>
            </a:r>
            <a:r>
              <a:rPr lang="it-IT" sz="2600" b="0" i="0" dirty="0">
                <a:solidFill>
                  <a:srgbClr val="19191A"/>
                </a:solidFill>
                <a:effectLst/>
                <a:latin typeface="Titillium Web" panose="00000500000000000000" pitchFamily="2" charset="0"/>
              </a:rPr>
              <a:t>;</a:t>
            </a:r>
            <a:br>
              <a:rPr lang="it-IT" sz="2600" b="0" i="0" dirty="0">
                <a:solidFill>
                  <a:srgbClr val="19191A"/>
                </a:solidFill>
                <a:effectLst/>
                <a:latin typeface="Titillium Web" panose="00000500000000000000" pitchFamily="2" charset="0"/>
              </a:rPr>
            </a:br>
            <a:endParaRPr lang="it-IT" sz="2600" b="0" i="0" dirty="0">
              <a:solidFill>
                <a:srgbClr val="19191A"/>
              </a:solidFill>
              <a:effectLst/>
              <a:latin typeface="Titillium Web" panose="00000500000000000000" pitchFamily="2" charset="0"/>
            </a:endParaRPr>
          </a:p>
          <a:p>
            <a:pPr algn="just"/>
            <a:r>
              <a:rPr lang="it-IT" sz="2600" b="0" i="0" dirty="0">
                <a:solidFill>
                  <a:srgbClr val="19191A"/>
                </a:solidFill>
                <a:effectLst/>
                <a:latin typeface="Titillium Web" panose="00000500000000000000" pitchFamily="2" charset="0"/>
              </a:rPr>
              <a:t>c) le </a:t>
            </a:r>
            <a:r>
              <a:rPr lang="it-IT" sz="2600" b="1" i="0" dirty="0">
                <a:solidFill>
                  <a:srgbClr val="19191A"/>
                </a:solidFill>
                <a:effectLst/>
                <a:latin typeface="Titillium Web" panose="00000500000000000000" pitchFamily="2" charset="0"/>
              </a:rPr>
              <a:t>cave e miniere cessate</a:t>
            </a:r>
            <a:r>
              <a:rPr lang="it-IT" sz="2600" b="0" i="0" dirty="0">
                <a:solidFill>
                  <a:srgbClr val="19191A"/>
                </a:solidFill>
                <a:effectLst/>
                <a:latin typeface="Titillium Web" panose="00000500000000000000" pitchFamily="2" charset="0"/>
              </a:rPr>
              <a:t>, non recuperate o abbandonate o in condizioni di degrado ambientale, o le porzioni di cave e miniere non suscettibili di ulteriore sfruttamento. (8)</a:t>
            </a:r>
            <a:br>
              <a:rPr lang="it-IT" sz="2600" b="0" i="0" dirty="0">
                <a:solidFill>
                  <a:srgbClr val="19191A"/>
                </a:solidFill>
                <a:effectLst/>
                <a:latin typeface="Titillium Web" panose="00000500000000000000" pitchFamily="2" charset="0"/>
              </a:rPr>
            </a:br>
            <a:endParaRPr lang="it-IT" sz="2600" b="0" i="0" dirty="0">
              <a:solidFill>
                <a:srgbClr val="19191A"/>
              </a:solidFill>
              <a:effectLst/>
              <a:latin typeface="Titillium Web" panose="00000500000000000000" pitchFamily="2" charset="0"/>
            </a:endParaRPr>
          </a:p>
          <a:p>
            <a:pPr algn="just"/>
            <a:r>
              <a:rPr lang="it-IT" sz="2600" b="0" i="0" dirty="0">
                <a:solidFill>
                  <a:srgbClr val="19191A"/>
                </a:solidFill>
                <a:effectLst/>
                <a:latin typeface="Titillium Web" panose="00000500000000000000" pitchFamily="2" charset="0"/>
              </a:rPr>
              <a:t>c-bis) i </a:t>
            </a:r>
            <a:r>
              <a:rPr lang="it-IT" sz="2600" b="1" i="0" dirty="0">
                <a:solidFill>
                  <a:srgbClr val="19191A"/>
                </a:solidFill>
                <a:effectLst/>
                <a:latin typeface="Titillium Web" panose="00000500000000000000" pitchFamily="2" charset="0"/>
              </a:rPr>
              <a:t>siti e gli impianti nelle disponibilità delle società del gruppo Ferrovie dello Stato </a:t>
            </a:r>
            <a:r>
              <a:rPr lang="it-IT" sz="2600" b="0" i="0" dirty="0">
                <a:solidFill>
                  <a:srgbClr val="19191A"/>
                </a:solidFill>
                <a:effectLst/>
                <a:latin typeface="Titillium Web" panose="00000500000000000000" pitchFamily="2" charset="0"/>
              </a:rPr>
              <a:t>italiane e dei gestori di infrastrutture ferroviarie nonché delle società concessionarie autostradali.</a:t>
            </a:r>
          </a:p>
          <a:p>
            <a:pPr algn="just"/>
            <a:br>
              <a:rPr lang="it-IT" sz="2600" i="0" dirty="0">
                <a:solidFill>
                  <a:srgbClr val="19191A"/>
                </a:solidFill>
                <a:effectLst/>
                <a:latin typeface="Titillium Web" panose="00000500000000000000" pitchFamily="2" charset="0"/>
              </a:rPr>
            </a:br>
            <a:r>
              <a:rPr lang="it-IT" sz="2600" i="0" dirty="0">
                <a:solidFill>
                  <a:srgbClr val="19191A"/>
                </a:solidFill>
                <a:effectLst/>
                <a:latin typeface="Titillium Web" panose="00000500000000000000" pitchFamily="2" charset="0"/>
              </a:rPr>
              <a:t>c-bis.1)</a:t>
            </a:r>
            <a:r>
              <a:rPr lang="it-IT" sz="2600" b="1" i="0" dirty="0">
                <a:solidFill>
                  <a:srgbClr val="19191A"/>
                </a:solidFill>
                <a:effectLst/>
                <a:latin typeface="Titillium Web" panose="00000500000000000000" pitchFamily="2" charset="0"/>
              </a:rPr>
              <a:t> i siti e gli impianti nella disponibilità delle società di gestione aeroportuale </a:t>
            </a:r>
            <a:r>
              <a:rPr lang="it-IT" sz="2600" b="0" i="0" dirty="0">
                <a:solidFill>
                  <a:srgbClr val="19191A"/>
                </a:solidFill>
                <a:effectLst/>
                <a:latin typeface="Titillium Web" panose="00000500000000000000" pitchFamily="2" charset="0"/>
              </a:rPr>
              <a:t>all'interno dei sedimi aeroportuali, ivi inclusi quelli all'interno del perimetro di pertinenza degli aeroporti delle isole minori di cui all'allegato 1 al </a:t>
            </a:r>
            <a:r>
              <a:rPr lang="it-IT" sz="2600" b="0" i="0" u="sng" dirty="0">
                <a:solidFill>
                  <a:srgbClr val="0066CC"/>
                </a:solidFill>
                <a:effectLst/>
                <a:latin typeface="Titillium Web" panose="00000500000000000000" pitchFamily="2" charset="0"/>
                <a:hlinkClick r:id="rId3"/>
              </a:rPr>
              <a:t>decreto del Ministro dello sviluppo economico 14 febbraio 2017, pubblicato nella Gazzetta Ufficiale n. 114 del 18 maggio 2017</a:t>
            </a:r>
            <a:r>
              <a:rPr lang="it-IT" sz="2600" b="0" i="0" dirty="0">
                <a:solidFill>
                  <a:srgbClr val="19191A"/>
                </a:solidFill>
                <a:effectLst/>
                <a:latin typeface="Titillium Web" panose="00000500000000000000" pitchFamily="2" charset="0"/>
              </a:rPr>
              <a:t>, ferme restando le necessarie verifiche tecniche da parte dell'Ente nazionale per l'aviazione civile (ENAC).</a:t>
            </a:r>
            <a:br>
              <a:rPr lang="it-IT" sz="2600" b="0" i="0" dirty="0">
                <a:solidFill>
                  <a:srgbClr val="19191A"/>
                </a:solidFill>
                <a:effectLst/>
                <a:latin typeface="Titillium Web" panose="00000500000000000000" pitchFamily="2" charset="0"/>
              </a:rPr>
            </a:br>
            <a:endParaRPr lang="it-IT" sz="2600" b="0" i="0" dirty="0">
              <a:solidFill>
                <a:srgbClr val="19191A"/>
              </a:solidFill>
              <a:effectLst/>
              <a:latin typeface="Titillium Web" panose="00000500000000000000" pitchFamily="2" charset="0"/>
            </a:endParaRPr>
          </a:p>
        </p:txBody>
      </p:sp>
    </p:spTree>
    <p:extLst>
      <p:ext uri="{BB962C8B-B14F-4D97-AF65-F5344CB8AC3E}">
        <p14:creationId xmlns:p14="http://schemas.microsoft.com/office/powerpoint/2010/main" val="10718104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AAA28D6-902D-D0AC-178A-86510F3F2B59}"/>
              </a:ext>
            </a:extLst>
          </p:cNvPr>
          <p:cNvSpPr>
            <a:spLocks noGrp="1"/>
          </p:cNvSpPr>
          <p:nvPr>
            <p:ph idx="1"/>
          </p:nvPr>
        </p:nvSpPr>
        <p:spPr>
          <a:xfrm>
            <a:off x="838200" y="1378634"/>
            <a:ext cx="10515600" cy="4798329"/>
          </a:xfrm>
        </p:spPr>
        <p:txBody>
          <a:bodyPr>
            <a:noAutofit/>
          </a:bodyPr>
          <a:lstStyle/>
          <a:p>
            <a:pPr algn="just">
              <a:lnSpc>
                <a:spcPct val="150000"/>
              </a:lnSpc>
            </a:pPr>
            <a:r>
              <a:rPr lang="it-IT" sz="1600" b="0" i="0" dirty="0">
                <a:solidFill>
                  <a:srgbClr val="19191A"/>
                </a:solidFill>
                <a:effectLst/>
                <a:latin typeface="Titillium Web" panose="00000500000000000000" pitchFamily="2" charset="0"/>
              </a:rPr>
              <a:t>c-ter) </a:t>
            </a:r>
            <a:r>
              <a:rPr lang="it-IT" sz="1600" b="1" i="0" dirty="0">
                <a:solidFill>
                  <a:srgbClr val="19191A"/>
                </a:solidFill>
                <a:latin typeface="Titillium Web" panose="00000500000000000000" pitchFamily="2" charset="0"/>
              </a:rPr>
              <a:t>esclusivamente per gli impianti fotovoltaici</a:t>
            </a:r>
            <a:r>
              <a:rPr lang="it-IT" sz="1600" b="0" i="0" dirty="0">
                <a:solidFill>
                  <a:srgbClr val="19191A"/>
                </a:solidFill>
                <a:effectLst/>
                <a:latin typeface="Titillium Web" panose="00000500000000000000" pitchFamily="2" charset="0"/>
              </a:rPr>
              <a:t>, anche con moduli a terra, </a:t>
            </a:r>
            <a:r>
              <a:rPr lang="it-IT" sz="1600" b="1" i="0" dirty="0">
                <a:solidFill>
                  <a:srgbClr val="19191A"/>
                </a:solidFill>
                <a:effectLst/>
                <a:latin typeface="Titillium Web" panose="00000500000000000000" pitchFamily="2" charset="0"/>
              </a:rPr>
              <a:t>e per gli impianti di produzione di biometano</a:t>
            </a:r>
            <a:r>
              <a:rPr lang="it-IT" sz="1600" b="0" i="0" dirty="0">
                <a:solidFill>
                  <a:srgbClr val="19191A"/>
                </a:solidFill>
                <a:effectLst/>
                <a:latin typeface="Titillium Web" panose="00000500000000000000" pitchFamily="2" charset="0"/>
              </a:rPr>
              <a:t>, </a:t>
            </a:r>
            <a:r>
              <a:rPr lang="it-IT" sz="1600" b="1" i="0" dirty="0">
                <a:solidFill>
                  <a:srgbClr val="19191A"/>
                </a:solidFill>
                <a:effectLst/>
                <a:latin typeface="Titillium Web" panose="00000500000000000000" pitchFamily="2" charset="0"/>
              </a:rPr>
              <a:t>in assenza di vincoli ai sensi della parte seconda del </a:t>
            </a:r>
            <a:r>
              <a:rPr lang="it-IT" sz="1600" b="1" i="0" u="sng" dirty="0">
                <a:solidFill>
                  <a:srgbClr val="0066CC"/>
                </a:solidFill>
                <a:effectLst/>
                <a:latin typeface="Titillium Web" panose="00000500000000000000" pitchFamily="2" charset="0"/>
                <a:hlinkClick r:id="rId2"/>
              </a:rPr>
              <a:t>codice dei beni culturali e del paesaggio</a:t>
            </a:r>
            <a:r>
              <a:rPr lang="it-IT" sz="1600" b="1" i="0" dirty="0">
                <a:solidFill>
                  <a:srgbClr val="19191A"/>
                </a:solidFill>
                <a:effectLst/>
                <a:latin typeface="Titillium Web" panose="00000500000000000000" pitchFamily="2" charset="0"/>
              </a:rPr>
              <a:t>, di cui al </a:t>
            </a:r>
            <a:r>
              <a:rPr lang="it-IT" sz="1600" b="1" i="0" u="sng" dirty="0">
                <a:solidFill>
                  <a:srgbClr val="0066CC"/>
                </a:solidFill>
                <a:effectLst/>
                <a:latin typeface="Titillium Web" panose="00000500000000000000" pitchFamily="2" charset="0"/>
                <a:hlinkClick r:id="rId2"/>
              </a:rPr>
              <a:t>decreto legislativo 22 gennaio 2004, n. 42</a:t>
            </a:r>
            <a:r>
              <a:rPr lang="it-IT" sz="1600" b="0" i="0" dirty="0">
                <a:solidFill>
                  <a:srgbClr val="19191A"/>
                </a:solidFill>
                <a:effectLst/>
                <a:latin typeface="Titillium Web" panose="00000500000000000000" pitchFamily="2" charset="0"/>
              </a:rPr>
              <a:t>:</a:t>
            </a:r>
          </a:p>
          <a:p>
            <a:pPr marL="0" indent="0" algn="just">
              <a:lnSpc>
                <a:spcPct val="150000"/>
              </a:lnSpc>
              <a:buNone/>
            </a:pPr>
            <a:br>
              <a:rPr lang="it-IT" sz="1600" b="0" i="0" dirty="0">
                <a:solidFill>
                  <a:srgbClr val="19191A"/>
                </a:solidFill>
                <a:effectLst/>
                <a:latin typeface="Titillium Web" panose="00000500000000000000" pitchFamily="2" charset="0"/>
              </a:rPr>
            </a:br>
            <a:r>
              <a:rPr lang="it-IT" sz="1600" b="0" i="0" dirty="0">
                <a:solidFill>
                  <a:srgbClr val="19191A"/>
                </a:solidFill>
                <a:effectLst/>
                <a:latin typeface="Titillium Web" panose="00000500000000000000" pitchFamily="2" charset="0"/>
              </a:rPr>
              <a:t>1) le </a:t>
            </a:r>
            <a:r>
              <a:rPr lang="it-IT" sz="1600" b="0" i="0" u="sng" dirty="0">
                <a:solidFill>
                  <a:srgbClr val="19191A"/>
                </a:solidFill>
                <a:effectLst/>
                <a:latin typeface="Titillium Web" panose="00000500000000000000" pitchFamily="2" charset="0"/>
              </a:rPr>
              <a:t>aree classificate agricole</a:t>
            </a:r>
            <a:r>
              <a:rPr lang="it-IT" sz="1600" b="0" i="0" dirty="0">
                <a:solidFill>
                  <a:srgbClr val="19191A"/>
                </a:solidFill>
                <a:effectLst/>
                <a:latin typeface="Titillium Web" panose="00000500000000000000" pitchFamily="2" charset="0"/>
              </a:rPr>
              <a:t>, racchiuse in un perimetro i cui punti distino non più di </a:t>
            </a:r>
            <a:r>
              <a:rPr lang="it-IT" sz="1600" b="0" i="0" u="sng" dirty="0">
                <a:solidFill>
                  <a:srgbClr val="19191A"/>
                </a:solidFill>
                <a:effectLst/>
                <a:latin typeface="Titillium Web" panose="00000500000000000000" pitchFamily="2" charset="0"/>
              </a:rPr>
              <a:t>500 metri da zone a destinazione industriale</a:t>
            </a:r>
            <a:r>
              <a:rPr lang="it-IT" sz="1600" b="0" i="0" dirty="0">
                <a:solidFill>
                  <a:srgbClr val="19191A"/>
                </a:solidFill>
                <a:effectLst/>
                <a:latin typeface="Titillium Web" panose="00000500000000000000" pitchFamily="2" charset="0"/>
              </a:rPr>
              <a:t>, artigianale e commerciale, compresi i siti di interesse nazionale, nonché le cave e le miniere;</a:t>
            </a:r>
          </a:p>
          <a:p>
            <a:pPr marL="0" indent="0" algn="just">
              <a:lnSpc>
                <a:spcPct val="150000"/>
              </a:lnSpc>
              <a:buNone/>
            </a:pPr>
            <a:br>
              <a:rPr lang="it-IT" sz="1600" b="0" i="0" dirty="0">
                <a:solidFill>
                  <a:srgbClr val="19191A"/>
                </a:solidFill>
                <a:effectLst/>
                <a:latin typeface="Titillium Web" panose="00000500000000000000" pitchFamily="2" charset="0"/>
              </a:rPr>
            </a:br>
            <a:r>
              <a:rPr lang="it-IT" sz="1600" b="0" i="0" dirty="0">
                <a:solidFill>
                  <a:srgbClr val="19191A"/>
                </a:solidFill>
                <a:effectLst/>
                <a:latin typeface="Titillium Web" panose="00000500000000000000" pitchFamily="2" charset="0"/>
              </a:rPr>
              <a:t>2) le </a:t>
            </a:r>
            <a:r>
              <a:rPr lang="it-IT" sz="1600" b="0" i="0" u="sng" dirty="0">
                <a:solidFill>
                  <a:srgbClr val="19191A"/>
                </a:solidFill>
                <a:effectLst/>
                <a:latin typeface="Titillium Web" panose="00000500000000000000" pitchFamily="2" charset="0"/>
              </a:rPr>
              <a:t>aree interne agli impianti industriali e agli stabilimenti</a:t>
            </a:r>
            <a:r>
              <a:rPr lang="it-IT" sz="1600" b="0" i="0" dirty="0">
                <a:solidFill>
                  <a:srgbClr val="19191A"/>
                </a:solidFill>
                <a:effectLst/>
                <a:latin typeface="Titillium Web" panose="00000500000000000000" pitchFamily="2" charset="0"/>
              </a:rPr>
              <a:t>, questi ultimi come definiti dall'</a:t>
            </a:r>
            <a:r>
              <a:rPr lang="it-IT" sz="1600" b="0" i="0" u="sng" dirty="0">
                <a:solidFill>
                  <a:srgbClr val="0066CC"/>
                </a:solidFill>
                <a:effectLst/>
                <a:latin typeface="Titillium Web" panose="00000500000000000000" pitchFamily="2" charset="0"/>
                <a:hlinkClick r:id="rId3"/>
              </a:rPr>
              <a:t>articolo 268, comma 1, lettera h), del decreto legislativo 3 aprile 2006, n. 152</a:t>
            </a:r>
            <a:r>
              <a:rPr lang="it-IT" sz="1600" b="0" i="0" dirty="0">
                <a:solidFill>
                  <a:srgbClr val="19191A"/>
                </a:solidFill>
                <a:effectLst/>
                <a:latin typeface="Titillium Web" panose="00000500000000000000" pitchFamily="2" charset="0"/>
              </a:rPr>
              <a:t>, nonché le aree classificate agricole racchiuse in un perimetro i cui punti distino non più di 500 metri dal medesimo impianto o stabilimento;</a:t>
            </a:r>
            <a:br>
              <a:rPr lang="it-IT" sz="1600" b="0" i="0" dirty="0">
                <a:solidFill>
                  <a:srgbClr val="19191A"/>
                </a:solidFill>
                <a:effectLst/>
                <a:latin typeface="Titillium Web" panose="00000500000000000000" pitchFamily="2" charset="0"/>
              </a:rPr>
            </a:br>
            <a:r>
              <a:rPr lang="it-IT" sz="1600" b="0" i="0" dirty="0">
                <a:solidFill>
                  <a:srgbClr val="19191A"/>
                </a:solidFill>
                <a:effectLst/>
                <a:latin typeface="Titillium Web" panose="00000500000000000000" pitchFamily="2" charset="0"/>
              </a:rPr>
              <a:t>3) le aree </a:t>
            </a:r>
            <a:r>
              <a:rPr lang="it-IT" sz="1600" b="0" i="0" u="sng" dirty="0">
                <a:solidFill>
                  <a:srgbClr val="19191A"/>
                </a:solidFill>
                <a:effectLst/>
                <a:latin typeface="Titillium Web" panose="00000500000000000000" pitchFamily="2" charset="0"/>
              </a:rPr>
              <a:t>adiacenti alla rete autostradale entro una distanza non superiore a 300 metri. </a:t>
            </a:r>
            <a:br>
              <a:rPr lang="it-IT" sz="1600" b="0" i="0" dirty="0">
                <a:solidFill>
                  <a:srgbClr val="19191A"/>
                </a:solidFill>
                <a:effectLst/>
                <a:latin typeface="Titillium Web" panose="00000500000000000000" pitchFamily="2" charset="0"/>
              </a:rPr>
            </a:br>
            <a:endParaRPr lang="it-IT" sz="1600" b="0" i="0" dirty="0">
              <a:solidFill>
                <a:srgbClr val="19191A"/>
              </a:solidFill>
              <a:effectLst/>
              <a:latin typeface="Titillium Web" panose="00000500000000000000" pitchFamily="2" charset="0"/>
            </a:endParaRPr>
          </a:p>
          <a:p>
            <a:pPr marL="0" indent="0" algn="l">
              <a:lnSpc>
                <a:spcPct val="150000"/>
              </a:lnSpc>
              <a:buNone/>
            </a:pPr>
            <a:br>
              <a:rPr lang="it-IT" sz="1200" b="0" i="0" dirty="0">
                <a:solidFill>
                  <a:srgbClr val="19191A"/>
                </a:solidFill>
                <a:effectLst/>
                <a:latin typeface="Titillium Web" panose="00000500000000000000" pitchFamily="2" charset="0"/>
              </a:rPr>
            </a:br>
            <a:endParaRPr lang="it-IT" sz="1200" b="0" i="0" dirty="0">
              <a:solidFill>
                <a:srgbClr val="19191A"/>
              </a:solidFill>
              <a:effectLst/>
              <a:latin typeface="Titillium Web" panose="00000500000000000000" pitchFamily="2" charset="0"/>
            </a:endParaRPr>
          </a:p>
          <a:p>
            <a:pPr>
              <a:lnSpc>
                <a:spcPct val="150000"/>
              </a:lnSpc>
            </a:pPr>
            <a:endParaRPr lang="it-IT" sz="1200" dirty="0"/>
          </a:p>
        </p:txBody>
      </p:sp>
    </p:spTree>
    <p:extLst>
      <p:ext uri="{BB962C8B-B14F-4D97-AF65-F5344CB8AC3E}">
        <p14:creationId xmlns:p14="http://schemas.microsoft.com/office/powerpoint/2010/main" val="14353593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2BA910D-F733-5F18-4ACD-3FB4CDBF0F69}"/>
              </a:ext>
            </a:extLst>
          </p:cNvPr>
          <p:cNvSpPr>
            <a:spLocks noGrp="1"/>
          </p:cNvSpPr>
          <p:nvPr>
            <p:ph idx="1"/>
          </p:nvPr>
        </p:nvSpPr>
        <p:spPr>
          <a:xfrm>
            <a:off x="838200" y="140678"/>
            <a:ext cx="10515600" cy="6036286"/>
          </a:xfrm>
        </p:spPr>
        <p:txBody>
          <a:bodyPr>
            <a:noAutofit/>
          </a:bodyPr>
          <a:lstStyle/>
          <a:p>
            <a:pPr algn="just">
              <a:lnSpc>
                <a:spcPct val="170000"/>
              </a:lnSpc>
            </a:pPr>
            <a:r>
              <a:rPr lang="it-IT" sz="2000" b="1" i="0" dirty="0">
                <a:solidFill>
                  <a:srgbClr val="19191A"/>
                </a:solidFill>
                <a:effectLst/>
                <a:latin typeface="Titillium Web" panose="00000500000000000000" pitchFamily="2" charset="0"/>
              </a:rPr>
              <a:t>c-quater) fatto salvo quanto previsto alle lettere a), b), c), c-bis) e c-ter), le aree che non sono ricomprese nel perimetro dei beni sottoposti a tutela ai sensi del </a:t>
            </a:r>
            <a:r>
              <a:rPr lang="it-IT" sz="2000" b="1" i="0" u="sng" dirty="0">
                <a:solidFill>
                  <a:srgbClr val="0066CC"/>
                </a:solidFill>
                <a:effectLst/>
                <a:latin typeface="Titillium Web" panose="00000500000000000000" pitchFamily="2" charset="0"/>
                <a:hlinkClick r:id="rId2"/>
              </a:rPr>
              <a:t>decreto legislativo 22 gennaio 2004, n. 42</a:t>
            </a:r>
            <a:r>
              <a:rPr lang="it-IT" sz="2000" b="1" i="0" dirty="0">
                <a:solidFill>
                  <a:srgbClr val="19191A"/>
                </a:solidFill>
                <a:effectLst/>
                <a:latin typeface="Titillium Web" panose="00000500000000000000" pitchFamily="2" charset="0"/>
              </a:rPr>
              <a:t>, incluse le zone gravate da usi civici di cui all'articolo 142, comma 1, lettera h), del medesimo decreto, </a:t>
            </a:r>
            <a:r>
              <a:rPr lang="it-IT" sz="2000" b="1" i="0" u="sng" dirty="0">
                <a:solidFill>
                  <a:srgbClr val="19191A"/>
                </a:solidFill>
                <a:effectLst/>
                <a:latin typeface="Titillium Web" panose="00000500000000000000" pitchFamily="2" charset="0"/>
              </a:rPr>
              <a:t>né ricadono nella FASCIA DI RISPETTO DEI BENI SOTTOPOSTI A TUTELA ai sensi della parte seconda oppure dell'articolo 136 del medesimo decreto legislativo</a:t>
            </a:r>
            <a:r>
              <a:rPr lang="it-IT" sz="2000" b="1" u="sng" dirty="0">
                <a:solidFill>
                  <a:srgbClr val="19191A"/>
                </a:solidFill>
                <a:latin typeface="Titillium Web" panose="00000500000000000000" pitchFamily="2" charset="0"/>
              </a:rPr>
              <a:t> (-&gt; beni di notevole interesse pubblico)</a:t>
            </a:r>
            <a:r>
              <a:rPr lang="it-IT" sz="2000" b="1" i="0" dirty="0">
                <a:solidFill>
                  <a:srgbClr val="19191A"/>
                </a:solidFill>
                <a:effectLst/>
                <a:latin typeface="Titillium Web" panose="00000500000000000000" pitchFamily="2" charset="0"/>
              </a:rPr>
              <a:t> Ai soli fini della presente lettera, la fascia di rispetto è determinata considerando una </a:t>
            </a:r>
            <a:r>
              <a:rPr lang="it-IT" sz="2000" b="1" i="0" u="sng" dirty="0">
                <a:solidFill>
                  <a:srgbClr val="19191A"/>
                </a:solidFill>
                <a:effectLst/>
                <a:latin typeface="Titillium Web" panose="00000500000000000000" pitchFamily="2" charset="0"/>
              </a:rPr>
              <a:t>distanza dal perimetro di beni sottoposti a tutela di tre chilometri per gli impianti eolici e di cinquecento metri per gli impianti fotovoltaici</a:t>
            </a:r>
            <a:r>
              <a:rPr lang="it-IT" sz="2000" b="1" i="0" dirty="0">
                <a:solidFill>
                  <a:srgbClr val="19191A"/>
                </a:solidFill>
                <a:effectLst/>
                <a:latin typeface="Titillium Web" panose="00000500000000000000" pitchFamily="2" charset="0"/>
              </a:rPr>
              <a:t>. Resta ferma, nei procedimenti autorizzatori, la competenza del Ministero della cultura a esprimersi in relazione ai soli progetti localizzati in aree sottoposte a tutela secondo quanto previsto all'</a:t>
            </a:r>
            <a:r>
              <a:rPr lang="it-IT" sz="2000" b="1" i="0" u="sng" dirty="0">
                <a:solidFill>
                  <a:srgbClr val="0066CC"/>
                </a:solidFill>
                <a:effectLst/>
                <a:latin typeface="Titillium Web" panose="00000500000000000000" pitchFamily="2" charset="0"/>
                <a:hlinkClick r:id="rId3"/>
              </a:rPr>
              <a:t>articolo 12, comma 3-bis, del decreto legislativo 29 dicembre 2003, n. 387</a:t>
            </a:r>
            <a:r>
              <a:rPr lang="it-IT" sz="2000" b="1" i="0" dirty="0">
                <a:solidFill>
                  <a:srgbClr val="19191A"/>
                </a:solidFill>
                <a:effectLst/>
                <a:latin typeface="Titillium Web" panose="00000500000000000000" pitchFamily="2" charset="0"/>
              </a:rPr>
              <a:t>. </a:t>
            </a:r>
            <a:endParaRPr lang="it-IT" sz="2000" dirty="0"/>
          </a:p>
        </p:txBody>
      </p:sp>
    </p:spTree>
    <p:extLst>
      <p:ext uri="{BB962C8B-B14F-4D97-AF65-F5344CB8AC3E}">
        <p14:creationId xmlns:p14="http://schemas.microsoft.com/office/powerpoint/2010/main" val="37073173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337B09B-BE7D-5FF9-9CC5-0AC4E3F264B2}"/>
              </a:ext>
            </a:extLst>
          </p:cNvPr>
          <p:cNvSpPr>
            <a:spLocks noGrp="1"/>
          </p:cNvSpPr>
          <p:nvPr>
            <p:ph type="title"/>
          </p:nvPr>
        </p:nvSpPr>
        <p:spPr/>
        <p:txBody>
          <a:bodyPr/>
          <a:lstStyle/>
          <a:p>
            <a:r>
              <a:rPr lang="it-IT" dirty="0"/>
              <a:t>In sintesi:</a:t>
            </a:r>
          </a:p>
        </p:txBody>
      </p:sp>
      <p:sp>
        <p:nvSpPr>
          <p:cNvPr id="3" name="Segnaposto contenuto 2">
            <a:extLst>
              <a:ext uri="{FF2B5EF4-FFF2-40B4-BE49-F238E27FC236}">
                <a16:creationId xmlns:a16="http://schemas.microsoft.com/office/drawing/2014/main" id="{32DEE5D7-03CE-2898-C42D-63A3A953202C}"/>
              </a:ext>
            </a:extLst>
          </p:cNvPr>
          <p:cNvSpPr>
            <a:spLocks noGrp="1"/>
          </p:cNvSpPr>
          <p:nvPr>
            <p:ph idx="1"/>
          </p:nvPr>
        </p:nvSpPr>
        <p:spPr>
          <a:xfrm>
            <a:off x="914400" y="1378634"/>
            <a:ext cx="10590212" cy="5092504"/>
          </a:xfrm>
        </p:spPr>
        <p:txBody>
          <a:bodyPr>
            <a:normAutofit fontScale="70000" lnSpcReduction="20000"/>
          </a:bodyPr>
          <a:lstStyle/>
          <a:p>
            <a:pPr algn="just"/>
            <a:r>
              <a:rPr lang="it-IT" sz="2800" dirty="0">
                <a:effectLst/>
                <a:latin typeface="Arial" panose="020B0604020202020204" pitchFamily="34" charset="0"/>
                <a:ea typeface="Arial" panose="020B0604020202020204" pitchFamily="34" charset="0"/>
              </a:rPr>
              <a:t>l'</a:t>
            </a:r>
            <a:r>
              <a:rPr lang="it-IT" sz="2800" u="none" strike="noStrike" dirty="0">
                <a:solidFill>
                  <a:srgbClr val="000000"/>
                </a:solidFill>
                <a:effectLst/>
                <a:latin typeface="Arial" panose="020B0604020202020204" pitchFamily="34" charset="0"/>
                <a:ea typeface="Arial" panose="020B0604020202020204" pitchFamily="34" charset="0"/>
                <a:hlinkClick r:id="rId2" action="ppaction://hlinkfile"/>
              </a:rPr>
              <a:t>art. 20, comma 8, del d.lgs. n. 199 del 2021</a:t>
            </a:r>
            <a:r>
              <a:rPr lang="it-IT" sz="2800" dirty="0">
                <a:effectLst/>
                <a:latin typeface="Arial" panose="020B0604020202020204" pitchFamily="34" charset="0"/>
                <a:ea typeface="Arial" panose="020B0604020202020204" pitchFamily="34" charset="0"/>
              </a:rPr>
              <a:t> si colloca nel nuovo sistema - introdotto dallo stesso </a:t>
            </a:r>
            <a:r>
              <a:rPr lang="it-IT" sz="2800" u="none" strike="noStrike" dirty="0">
                <a:solidFill>
                  <a:srgbClr val="000000"/>
                </a:solidFill>
                <a:effectLst/>
                <a:latin typeface="Arial" panose="020B0604020202020204" pitchFamily="34" charset="0"/>
                <a:ea typeface="Arial" panose="020B0604020202020204" pitchFamily="34" charset="0"/>
                <a:hlinkClick r:id="rId3" action="ppaction://hlinkfile"/>
              </a:rPr>
              <a:t>d.lgs. n. 199 del 2021</a:t>
            </a:r>
            <a:r>
              <a:rPr lang="it-IT" sz="2800" dirty="0">
                <a:effectLst/>
                <a:latin typeface="Arial" panose="020B0604020202020204" pitchFamily="34" charset="0"/>
                <a:ea typeface="Arial" panose="020B0604020202020204" pitchFamily="34" charset="0"/>
              </a:rPr>
              <a:t> - di individuazione delle aree in cui è consentita l'installazione degli impianti a fonti rinnovabili. </a:t>
            </a:r>
          </a:p>
          <a:p>
            <a:pPr algn="just"/>
            <a:endParaRPr lang="it-IT" sz="2800" dirty="0">
              <a:effectLst/>
              <a:latin typeface="Arial" panose="020B0604020202020204" pitchFamily="34" charset="0"/>
              <a:ea typeface="Arial" panose="020B0604020202020204" pitchFamily="34" charset="0"/>
            </a:endParaRPr>
          </a:p>
          <a:p>
            <a:pPr algn="just"/>
            <a:r>
              <a:rPr lang="it-IT" sz="2800" dirty="0">
                <a:effectLst/>
                <a:latin typeface="Arial" panose="020B0604020202020204" pitchFamily="34" charset="0"/>
                <a:ea typeface="Arial" panose="020B0604020202020204" pitchFamily="34" charset="0"/>
              </a:rPr>
              <a:t>Con esso, il legislatore statale ha inteso superare il sistema dettato dall'</a:t>
            </a:r>
            <a:r>
              <a:rPr lang="it-IT" sz="2800" u="none" strike="noStrike" dirty="0">
                <a:solidFill>
                  <a:srgbClr val="000000"/>
                </a:solidFill>
                <a:effectLst/>
                <a:latin typeface="Arial" panose="020B0604020202020204" pitchFamily="34" charset="0"/>
                <a:ea typeface="Arial" panose="020B0604020202020204" pitchFamily="34" charset="0"/>
                <a:hlinkClick r:id="rId4" action="ppaction://hlinkfile"/>
              </a:rPr>
              <a:t>art. 12, comma 10, del decreto legislativo 29 dicembre 2003, n. 387</a:t>
            </a:r>
            <a:r>
              <a:rPr lang="it-IT" sz="2800" dirty="0">
                <a:effectLst/>
                <a:latin typeface="Arial" panose="020B0604020202020204" pitchFamily="34" charset="0"/>
                <a:ea typeface="Arial" panose="020B0604020202020204" pitchFamily="34" charset="0"/>
              </a:rPr>
              <a:t> (Attuazione della direttiva 2001/77/CE relativa alla promozione dell'energia elettrica prodotta da fonti energetiche rinnovabili nel mercato interno dell'elettricità) e dal conseguente </a:t>
            </a:r>
            <a:r>
              <a:rPr lang="it-IT" sz="2800" b="1" dirty="0">
                <a:effectLst/>
                <a:latin typeface="Arial" panose="020B0604020202020204" pitchFamily="34" charset="0"/>
                <a:ea typeface="Arial" panose="020B0604020202020204" pitchFamily="34" charset="0"/>
              </a:rPr>
              <a:t>decreto del Ministro dello sviluppo economico del 10 settembre 2010 (Linee guida per l'autorizzazione degli impianti alimentati da fonti rinnovabili</a:t>
            </a:r>
            <a:r>
              <a:rPr lang="it-IT" sz="2800" dirty="0">
                <a:effectLst/>
                <a:latin typeface="Arial" panose="020B0604020202020204" pitchFamily="34" charset="0"/>
                <a:ea typeface="Arial" panose="020B0604020202020204" pitchFamily="34" charset="0"/>
              </a:rPr>
              <a:t>), contenenti i principi e i criteri di individuazione delle aree non idonee.</a:t>
            </a:r>
          </a:p>
          <a:p>
            <a:pPr algn="just"/>
            <a:r>
              <a:rPr lang="it-IT" sz="2800" dirty="0">
                <a:effectLst/>
                <a:latin typeface="Arial" panose="020B0604020202020204" pitchFamily="34" charset="0"/>
                <a:ea typeface="Arial" panose="020B0604020202020204" pitchFamily="34" charset="0"/>
              </a:rPr>
              <a:t>Le regioni, pertanto, sono ora chiamate a individuare le aree «idonee» all'installazione degli impianti, sulla scorta dei principi e dei criteri stabiliti con appositi decreti interministeriali, previsti dal comma 1 del citato art. 20. </a:t>
            </a:r>
          </a:p>
          <a:p>
            <a:pPr algn="just"/>
            <a:r>
              <a:rPr lang="it-IT" sz="2800" dirty="0">
                <a:effectLst/>
                <a:latin typeface="Arial" panose="020B0604020202020204" pitchFamily="34" charset="0"/>
                <a:ea typeface="Arial" panose="020B0604020202020204" pitchFamily="34" charset="0"/>
              </a:rPr>
              <a:t>Inoltre, l'individuazione delle aree idonee dovrà avvenire non più in sede amministrativa, come prevedeva la disciplina precedente in relazione a quelle non idonee, bensì «con </a:t>
            </a:r>
            <a:r>
              <a:rPr lang="it-IT" sz="2800" b="1" dirty="0">
                <a:effectLst/>
                <a:latin typeface="Arial" panose="020B0604020202020204" pitchFamily="34" charset="0"/>
                <a:ea typeface="Arial" panose="020B0604020202020204" pitchFamily="34" charset="0"/>
              </a:rPr>
              <a:t>legge» regionale</a:t>
            </a:r>
            <a:r>
              <a:rPr lang="it-IT" sz="2800" dirty="0">
                <a:effectLst/>
                <a:latin typeface="Arial" panose="020B0604020202020204" pitchFamily="34" charset="0"/>
                <a:ea typeface="Arial" panose="020B0604020202020204" pitchFamily="34" charset="0"/>
              </a:rPr>
              <a:t>, secondo quanto precisato dal comma 4 (primo periodo) dello stesso art. 20.</a:t>
            </a:r>
          </a:p>
          <a:p>
            <a:pPr algn="just"/>
            <a:endParaRPr lang="it-IT" dirty="0"/>
          </a:p>
        </p:txBody>
      </p:sp>
    </p:spTree>
    <p:extLst>
      <p:ext uri="{BB962C8B-B14F-4D97-AF65-F5344CB8AC3E}">
        <p14:creationId xmlns:p14="http://schemas.microsoft.com/office/powerpoint/2010/main" val="26449508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597B9D3-77DF-6DC8-2492-6972817EAD08}"/>
              </a:ext>
            </a:extLst>
          </p:cNvPr>
          <p:cNvSpPr>
            <a:spLocks noGrp="1"/>
          </p:cNvSpPr>
          <p:nvPr>
            <p:ph idx="1"/>
          </p:nvPr>
        </p:nvSpPr>
        <p:spPr>
          <a:xfrm>
            <a:off x="1097280" y="1603717"/>
            <a:ext cx="10407332" cy="4307505"/>
          </a:xfrm>
        </p:spPr>
        <p:txBody>
          <a:bodyPr>
            <a:normAutofit lnSpcReduction="10000"/>
          </a:bodyPr>
          <a:lstStyle/>
          <a:p>
            <a:pPr algn="just"/>
            <a:r>
              <a:rPr lang="it-IT" sz="2800" dirty="0">
                <a:effectLst/>
                <a:latin typeface="Arial" panose="020B0604020202020204" pitchFamily="34" charset="0"/>
                <a:ea typeface="Arial" panose="020B0604020202020204" pitchFamily="34" charset="0"/>
              </a:rPr>
              <a:t>il comma 8 dell'art. 20 funge da disposizione transitoria, prevedendo che </a:t>
            </a:r>
            <a:r>
              <a:rPr lang="it-IT" sz="2800" b="1" dirty="0">
                <a:effectLst/>
                <a:latin typeface="Arial" panose="020B0604020202020204" pitchFamily="34" charset="0"/>
                <a:ea typeface="Arial" panose="020B0604020202020204" pitchFamily="34" charset="0"/>
              </a:rPr>
              <a:t>«[n]elle more</a:t>
            </a:r>
            <a:r>
              <a:rPr lang="it-IT" sz="2800" dirty="0">
                <a:effectLst/>
                <a:latin typeface="Arial" panose="020B0604020202020204" pitchFamily="34" charset="0"/>
                <a:ea typeface="Arial" panose="020B0604020202020204" pitchFamily="34" charset="0"/>
              </a:rPr>
              <a:t> dell'individuazione delle aree idonee sulla base dei criteri e delle modalità stabiliti dai decreti di cui al comma 1», </a:t>
            </a:r>
            <a:r>
              <a:rPr lang="it-IT" sz="2800" b="1" dirty="0">
                <a:effectLst/>
                <a:latin typeface="Arial" panose="020B0604020202020204" pitchFamily="34" charset="0"/>
                <a:ea typeface="Arial" panose="020B0604020202020204" pitchFamily="34" charset="0"/>
              </a:rPr>
              <a:t>sono considerate idonee </a:t>
            </a:r>
            <a:r>
              <a:rPr lang="it-IT" sz="2800" dirty="0">
                <a:effectLst/>
                <a:latin typeface="Arial" panose="020B0604020202020204" pitchFamily="34" charset="0"/>
                <a:ea typeface="Arial" panose="020B0604020202020204" pitchFamily="34" charset="0"/>
              </a:rPr>
              <a:t>le aree elencate dalle lettere </a:t>
            </a:r>
            <a:r>
              <a:rPr lang="it-IT" sz="2800" i="1" dirty="0">
                <a:effectLst/>
                <a:latin typeface="Arial" panose="020B0604020202020204" pitchFamily="34" charset="0"/>
                <a:ea typeface="Arial" panose="020B0604020202020204" pitchFamily="34" charset="0"/>
              </a:rPr>
              <a:t>a</a:t>
            </a:r>
            <a:r>
              <a:rPr lang="it-IT" sz="2800" dirty="0">
                <a:effectLst/>
                <a:latin typeface="Arial" panose="020B0604020202020204" pitchFamily="34" charset="0"/>
                <a:ea typeface="Arial" panose="020B0604020202020204" pitchFamily="34" charset="0"/>
              </a:rPr>
              <a:t>) e seguenti dello stesso comma 8, tra le quali figurano, alla lettera </a:t>
            </a:r>
            <a:r>
              <a:rPr lang="it-IT" sz="2800" i="1" dirty="0">
                <a:effectLst/>
                <a:latin typeface="Arial" panose="020B0604020202020204" pitchFamily="34" charset="0"/>
                <a:ea typeface="Arial" panose="020B0604020202020204" pitchFamily="34" charset="0"/>
              </a:rPr>
              <a:t>c</a:t>
            </a:r>
            <a:r>
              <a:rPr lang="it-IT" sz="2800" dirty="0">
                <a:effectLst/>
                <a:latin typeface="Arial" panose="020B0604020202020204" pitchFamily="34" charset="0"/>
                <a:ea typeface="Arial" panose="020B0604020202020204" pitchFamily="34" charset="0"/>
              </a:rPr>
              <a:t>)-</a:t>
            </a:r>
            <a:r>
              <a:rPr lang="it-IT" sz="2800" i="1" dirty="0">
                <a:effectLst/>
                <a:latin typeface="Arial" panose="020B0604020202020204" pitchFamily="34" charset="0"/>
                <a:ea typeface="Arial" panose="020B0604020202020204" pitchFamily="34" charset="0"/>
              </a:rPr>
              <a:t>quater</a:t>
            </a:r>
            <a:r>
              <a:rPr lang="it-IT" sz="2800" dirty="0">
                <a:effectLst/>
                <a:latin typeface="Arial" panose="020B0604020202020204" pitchFamily="34" charset="0"/>
                <a:ea typeface="Arial" panose="020B0604020202020204" pitchFamily="34" charset="0"/>
              </a:rPr>
              <a:t>, </a:t>
            </a:r>
            <a:r>
              <a:rPr lang="it-IT" sz="2800" u="sng" dirty="0">
                <a:effectLst/>
                <a:latin typeface="Arial" panose="020B0604020202020204" pitchFamily="34" charset="0"/>
                <a:ea typeface="Arial" panose="020B0604020202020204" pitchFamily="34" charset="0"/>
              </a:rPr>
              <a:t>«le aree che non sono ricomprese nel perimetro dei beni sottoposti a tutela ai sensi del </a:t>
            </a:r>
            <a:r>
              <a:rPr lang="it-IT" sz="2800" u="sng" strike="noStrike" dirty="0">
                <a:solidFill>
                  <a:srgbClr val="000000"/>
                </a:solidFill>
                <a:effectLst/>
                <a:latin typeface="Arial" panose="020B0604020202020204" pitchFamily="34" charset="0"/>
                <a:ea typeface="Arial" panose="020B0604020202020204" pitchFamily="34" charset="0"/>
                <a:hlinkClick r:id="rId2" action="ppaction://hlinkfile"/>
              </a:rPr>
              <a:t>decreto legislativo 22 gennaio 2004, n. 42</a:t>
            </a:r>
            <a:r>
              <a:rPr lang="it-IT" sz="2800" u="sng" dirty="0">
                <a:effectLst/>
                <a:latin typeface="Arial" panose="020B0604020202020204" pitchFamily="34" charset="0"/>
                <a:ea typeface="Arial" panose="020B0604020202020204" pitchFamily="34" charset="0"/>
              </a:rPr>
              <a:t>, incluse le zone gravate da usi civici di cui all'articolo 142, comma 1, lettera </a:t>
            </a:r>
            <a:r>
              <a:rPr lang="it-IT" sz="2800" i="1" u="sng" dirty="0">
                <a:effectLst/>
                <a:latin typeface="Arial" panose="020B0604020202020204" pitchFamily="34" charset="0"/>
                <a:ea typeface="Arial" panose="020B0604020202020204" pitchFamily="34" charset="0"/>
              </a:rPr>
              <a:t>h</a:t>
            </a:r>
            <a:r>
              <a:rPr lang="it-IT" sz="2800" u="sng" dirty="0">
                <a:effectLst/>
                <a:latin typeface="Arial" panose="020B0604020202020204" pitchFamily="34" charset="0"/>
                <a:ea typeface="Arial" panose="020B0604020202020204" pitchFamily="34" charset="0"/>
              </a:rPr>
              <a:t>), del medesimo decreto».</a:t>
            </a:r>
          </a:p>
          <a:p>
            <a:endParaRPr lang="it-IT" dirty="0"/>
          </a:p>
        </p:txBody>
      </p:sp>
    </p:spTree>
    <p:extLst>
      <p:ext uri="{BB962C8B-B14F-4D97-AF65-F5344CB8AC3E}">
        <p14:creationId xmlns:p14="http://schemas.microsoft.com/office/powerpoint/2010/main" val="13299536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B928F0C-7BF1-974A-1D1F-29C0A43D6269}"/>
              </a:ext>
            </a:extLst>
          </p:cNvPr>
          <p:cNvSpPr>
            <a:spLocks noGrp="1"/>
          </p:cNvSpPr>
          <p:nvPr>
            <p:ph idx="1"/>
          </p:nvPr>
        </p:nvSpPr>
        <p:spPr>
          <a:xfrm>
            <a:off x="1575582" y="1308295"/>
            <a:ext cx="9929030" cy="4602927"/>
          </a:xfrm>
        </p:spPr>
        <p:txBody>
          <a:bodyPr/>
          <a:lstStyle/>
          <a:p>
            <a:pPr algn="just"/>
            <a:r>
              <a:rPr lang="it-IT" sz="2000" kern="100" dirty="0">
                <a:effectLst/>
                <a:latin typeface="Aptos" panose="020B0004020202020204" pitchFamily="34" charset="0"/>
                <a:ea typeface="Aptos" panose="020B0004020202020204" pitchFamily="34" charset="0"/>
                <a:cs typeface="Times New Roman" panose="02020603050405020304" pitchFamily="18" charset="0"/>
              </a:rPr>
              <a:t>È previsto infine un regime sanzionatorio: se una Regione sarà inadempiente rispetto al suo riferimento numerico in termini di obiettivo nazionale complessivo di potenza, dovrà trasferire ad un’altra Regione compensazioni economiche per realizzare interventi di miglioramento dell’ambiente e del paesaggio.</a:t>
            </a:r>
          </a:p>
          <a:p>
            <a:pPr marL="0" indent="0" algn="just">
              <a:buNone/>
            </a:pPr>
            <a:endParaRPr lang="it-IT" sz="2000" kern="100" dirty="0">
              <a:effectLst/>
              <a:latin typeface="Aptos" panose="020B0004020202020204" pitchFamily="34" charset="0"/>
              <a:ea typeface="Aptos" panose="020B0004020202020204" pitchFamily="34" charset="0"/>
              <a:cs typeface="Times New Roman" panose="02020603050405020304" pitchFamily="18" charset="0"/>
            </a:endParaRPr>
          </a:p>
          <a:p>
            <a:pPr algn="just"/>
            <a:r>
              <a:rPr lang="it-IT" sz="2000" kern="100" dirty="0">
                <a:effectLst/>
                <a:latin typeface="Aptos" panose="020B0004020202020204" pitchFamily="34" charset="0"/>
                <a:ea typeface="Aptos" panose="020B0004020202020204" pitchFamily="34" charset="0"/>
                <a:cs typeface="Times New Roman" panose="02020603050405020304" pitchFamily="18" charset="0"/>
              </a:rPr>
              <a:t>Infine, il Ministero ha anche intrapreso un percorso di digitalizzazione dei processi, tra cui l’adozione di una </a:t>
            </a:r>
            <a:r>
              <a:rPr lang="it-IT" sz="2000" b="1" kern="100" dirty="0">
                <a:effectLst/>
                <a:latin typeface="Aptos" panose="020B0004020202020204" pitchFamily="34" charset="0"/>
                <a:ea typeface="Aptos" panose="020B0004020202020204" pitchFamily="34" charset="0"/>
                <a:cs typeface="Times New Roman" panose="02020603050405020304" pitchFamily="18" charset="0"/>
              </a:rPr>
              <a:t>Piattaforma digitale unica per la presentazione delle istanze</a:t>
            </a:r>
            <a:r>
              <a:rPr lang="it-IT" sz="2000" kern="100" dirty="0">
                <a:effectLst/>
                <a:latin typeface="Aptos" panose="020B0004020202020204" pitchFamily="34" charset="0"/>
                <a:ea typeface="Aptos" panose="020B0004020202020204" pitchFamily="34" charset="0"/>
                <a:cs typeface="Times New Roman" panose="02020603050405020304" pitchFamily="18" charset="0"/>
              </a:rPr>
              <a:t>.</a:t>
            </a:r>
          </a:p>
          <a:p>
            <a:endParaRPr lang="it-IT" dirty="0"/>
          </a:p>
        </p:txBody>
      </p:sp>
    </p:spTree>
    <p:extLst>
      <p:ext uri="{BB962C8B-B14F-4D97-AF65-F5344CB8AC3E}">
        <p14:creationId xmlns:p14="http://schemas.microsoft.com/office/powerpoint/2010/main" val="3621233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F85800E-19F0-6F68-24A3-0AD463B3792F}"/>
              </a:ext>
            </a:extLst>
          </p:cNvPr>
          <p:cNvSpPr>
            <a:spLocks noGrp="1"/>
          </p:cNvSpPr>
          <p:nvPr>
            <p:ph type="title"/>
          </p:nvPr>
        </p:nvSpPr>
        <p:spPr/>
        <p:txBody>
          <a:bodyPr>
            <a:normAutofit/>
          </a:bodyPr>
          <a:lstStyle/>
          <a:p>
            <a:br>
              <a:rPr lang="it-IT" sz="3200" dirty="0"/>
            </a:br>
            <a:endParaRPr lang="it-IT" sz="3200" dirty="0"/>
          </a:p>
        </p:txBody>
      </p:sp>
      <p:sp>
        <p:nvSpPr>
          <p:cNvPr id="3" name="Segnaposto contenuto 2">
            <a:extLst>
              <a:ext uri="{FF2B5EF4-FFF2-40B4-BE49-F238E27FC236}">
                <a16:creationId xmlns:a16="http://schemas.microsoft.com/office/drawing/2014/main" id="{B5FB8D16-4439-24CD-3D4B-0C475AF6EBA2}"/>
              </a:ext>
            </a:extLst>
          </p:cNvPr>
          <p:cNvSpPr>
            <a:spLocks noGrp="1"/>
          </p:cNvSpPr>
          <p:nvPr>
            <p:ph idx="1"/>
          </p:nvPr>
        </p:nvSpPr>
        <p:spPr>
          <a:xfrm>
            <a:off x="838200" y="1395663"/>
            <a:ext cx="10515600" cy="4781300"/>
          </a:xfrm>
        </p:spPr>
        <p:txBody>
          <a:bodyPr>
            <a:normAutofit fontScale="25000" lnSpcReduction="20000"/>
          </a:bodyPr>
          <a:lstStyle/>
          <a:p>
            <a:pPr algn="just">
              <a:lnSpc>
                <a:spcPct val="170000"/>
              </a:lnSpc>
            </a:pPr>
            <a:r>
              <a:rPr lang="it-IT" sz="7200" dirty="0">
                <a:effectLst/>
                <a:latin typeface="Times New Roman" panose="02020603050405020304" pitchFamily="18" charset="0"/>
                <a:ea typeface="Calibri" panose="020F0502020204030204" pitchFamily="34" charset="0"/>
                <a:cs typeface="Times New Roman" panose="02020603050405020304" pitchFamily="18" charset="0"/>
              </a:rPr>
              <a:t>Fu </a:t>
            </a:r>
            <a:r>
              <a:rPr lang="it-IT" sz="7200" b="1" dirty="0">
                <a:effectLst/>
                <a:latin typeface="Times New Roman" panose="02020603050405020304" pitchFamily="18" charset="0"/>
                <a:ea typeface="Calibri" panose="020F0502020204030204" pitchFamily="34" charset="0"/>
                <a:cs typeface="Times New Roman" panose="02020603050405020304" pitchFamily="18" charset="0"/>
              </a:rPr>
              <a:t>Papa Martino V nella bolla </a:t>
            </a:r>
            <a:r>
              <a:rPr lang="it-IT" sz="7200" b="1" i="1" dirty="0" err="1">
                <a:effectLst/>
                <a:latin typeface="Times New Roman" panose="02020603050405020304" pitchFamily="18" charset="0"/>
                <a:ea typeface="Calibri" panose="020F0502020204030204" pitchFamily="34" charset="0"/>
                <a:cs typeface="Times New Roman" panose="02020603050405020304" pitchFamily="18" charset="0"/>
              </a:rPr>
              <a:t>Etsi</a:t>
            </a:r>
            <a:r>
              <a:rPr lang="it-IT" sz="7200" b="1" i="1"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7200" b="1" i="1" dirty="0" err="1">
                <a:effectLst/>
                <a:latin typeface="Times New Roman" panose="02020603050405020304" pitchFamily="18" charset="0"/>
                <a:ea typeface="Calibri" panose="020F0502020204030204" pitchFamily="34" charset="0"/>
                <a:cs typeface="Times New Roman" panose="02020603050405020304" pitchFamily="18" charset="0"/>
              </a:rPr>
              <a:t>cunctarum</a:t>
            </a:r>
            <a:r>
              <a:rPr lang="it-IT" sz="7200" b="1" dirty="0">
                <a:effectLst/>
                <a:latin typeface="Times New Roman" panose="02020603050405020304" pitchFamily="18" charset="0"/>
                <a:ea typeface="Calibri" panose="020F0502020204030204" pitchFamily="34" charset="0"/>
                <a:cs typeface="Times New Roman" panose="02020603050405020304" pitchFamily="18" charset="0"/>
              </a:rPr>
              <a:t> del 1425 </a:t>
            </a:r>
            <a:r>
              <a:rPr lang="it-IT" sz="7200" dirty="0">
                <a:effectLst/>
                <a:latin typeface="Times New Roman" panose="02020603050405020304" pitchFamily="18" charset="0"/>
                <a:ea typeface="Calibri" panose="020F0502020204030204" pitchFamily="34" charset="0"/>
                <a:cs typeface="Times New Roman" panose="02020603050405020304" pitchFamily="18" charset="0"/>
              </a:rPr>
              <a:t>a definire sacrileghe le devastazioni di edifici antichi e ad imporre </a:t>
            </a:r>
            <a:r>
              <a:rPr lang="it-IT" sz="7200" b="1" dirty="0">
                <a:effectLst/>
                <a:latin typeface="Times New Roman" panose="02020603050405020304" pitchFamily="18" charset="0"/>
                <a:ea typeface="Calibri" panose="020F0502020204030204" pitchFamily="34" charset="0"/>
                <a:cs typeface="Times New Roman" panose="02020603050405020304" pitchFamily="18" charset="0"/>
              </a:rPr>
              <a:t>la demolizione delle fabbriche abusivamente addossate ai monumenti</a:t>
            </a:r>
            <a:r>
              <a:rPr lang="it-IT" sz="7200" dirty="0">
                <a:effectLst/>
                <a:latin typeface="Times New Roman" panose="02020603050405020304" pitchFamily="18" charset="0"/>
                <a:ea typeface="Calibri" panose="020F0502020204030204" pitchFamily="34" charset="0"/>
                <a:cs typeface="Times New Roman" panose="02020603050405020304" pitchFamily="18" charset="0"/>
              </a:rPr>
              <a:t>. Il Pontefice denunciò il crescente disordine nello sviluppo urbano della città di Roma, sopraffatta dal crescente numero di esercizi commerciali che conducevano al degrado delle strade e dei monumenti e, al fine di contrastare tale fenomeno, </a:t>
            </a:r>
            <a:r>
              <a:rPr lang="it-IT" sz="7200" u="sng" dirty="0">
                <a:effectLst/>
                <a:latin typeface="Times New Roman" panose="02020603050405020304" pitchFamily="18" charset="0"/>
                <a:ea typeface="Calibri" panose="020F0502020204030204" pitchFamily="34" charset="0"/>
                <a:cs typeface="Times New Roman" panose="02020603050405020304" pitchFamily="18" charset="0"/>
              </a:rPr>
              <a:t>decise di reintrodurre la magistratura dei “Maestri delle strade”,</a:t>
            </a:r>
            <a:r>
              <a:rPr lang="it-IT" sz="72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7200" u="sng" dirty="0">
                <a:effectLst/>
                <a:latin typeface="Times New Roman" panose="02020603050405020304" pitchFamily="18" charset="0"/>
                <a:ea typeface="Calibri" panose="020F0502020204030204" pitchFamily="34" charset="0"/>
                <a:cs typeface="Times New Roman" panose="02020603050405020304" pitchFamily="18" charset="0"/>
              </a:rPr>
              <a:t>incaricata di vigilare sul decoro artistico della città, già attiva nel ‘300 e successivamente soppressa.</a:t>
            </a:r>
            <a:endParaRPr lang="it-IT" sz="7200" u="sng"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70000"/>
              </a:lnSpc>
              <a:spcAft>
                <a:spcPts val="800"/>
              </a:spcAft>
            </a:pPr>
            <a:r>
              <a:rPr lang="it-IT" sz="7200" dirty="0">
                <a:effectLst/>
                <a:latin typeface="Times New Roman" panose="02020603050405020304" pitchFamily="18" charset="0"/>
                <a:ea typeface="Calibri" panose="020F0502020204030204" pitchFamily="34" charset="0"/>
              </a:rPr>
              <a:t>In epoca successiva, notevole interesse desta la </a:t>
            </a:r>
            <a:r>
              <a:rPr lang="it-IT" sz="7200" b="1" dirty="0">
                <a:effectLst/>
                <a:latin typeface="Times New Roman" panose="02020603050405020304" pitchFamily="18" charset="0"/>
                <a:ea typeface="Calibri" panose="020F0502020204030204" pitchFamily="34" charset="0"/>
              </a:rPr>
              <a:t>bolla del 1462 di Pio II </a:t>
            </a:r>
            <a:r>
              <a:rPr lang="it-IT" sz="7200" dirty="0">
                <a:effectLst/>
                <a:latin typeface="Times New Roman" panose="02020603050405020304" pitchFamily="18" charset="0"/>
                <a:ea typeface="Calibri" panose="020F0502020204030204" pitchFamily="34" charset="0"/>
              </a:rPr>
              <a:t>(Papa Enea Silvio Piccolomini) che, se da una parte consentì il prelievo di marmi dall’anfiteatro del Colosseo per </a:t>
            </a:r>
            <a:r>
              <a:rPr lang="it-IT" sz="7200" dirty="0">
                <a:effectLst/>
                <a:latin typeface="Times New Roman" panose="02020603050405020304" pitchFamily="18" charset="0"/>
                <a:ea typeface="Calibri" panose="020F0502020204030204" pitchFamily="34" charset="0"/>
                <a:cs typeface="Times New Roman" panose="02020603050405020304" pitchFamily="18" charset="0"/>
              </a:rPr>
              <a:t>realizzare la Loggia delle Benedizioni, antistante la Basilica di San Pietro, d’altra parte, con la bolla </a:t>
            </a:r>
            <a:r>
              <a:rPr lang="it-IT" sz="7200" i="1" dirty="0" err="1">
                <a:effectLst/>
                <a:latin typeface="Times New Roman" panose="02020603050405020304" pitchFamily="18" charset="0"/>
                <a:ea typeface="Calibri" panose="020F0502020204030204" pitchFamily="34" charset="0"/>
                <a:cs typeface="Times New Roman" panose="02020603050405020304" pitchFamily="18" charset="0"/>
              </a:rPr>
              <a:t>Cum</a:t>
            </a:r>
            <a:r>
              <a:rPr lang="it-IT" sz="7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7200" i="1" dirty="0" err="1">
                <a:effectLst/>
                <a:latin typeface="Times New Roman" panose="02020603050405020304" pitchFamily="18" charset="0"/>
                <a:ea typeface="Calibri" panose="020F0502020204030204" pitchFamily="34" charset="0"/>
                <a:cs typeface="Times New Roman" panose="02020603050405020304" pitchFamily="18" charset="0"/>
              </a:rPr>
              <a:t>almam</a:t>
            </a:r>
            <a:r>
              <a:rPr lang="it-IT" sz="7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7200" i="1" dirty="0" err="1">
                <a:effectLst/>
                <a:latin typeface="Times New Roman" panose="02020603050405020304" pitchFamily="18" charset="0"/>
                <a:ea typeface="Calibri" panose="020F0502020204030204" pitchFamily="34" charset="0"/>
                <a:cs typeface="Times New Roman" panose="02020603050405020304" pitchFamily="18" charset="0"/>
              </a:rPr>
              <a:t>nostram</a:t>
            </a:r>
            <a:r>
              <a:rPr lang="it-IT" sz="7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7200" i="1" dirty="0" err="1">
                <a:effectLst/>
                <a:latin typeface="Times New Roman" panose="02020603050405020304" pitchFamily="18" charset="0"/>
                <a:ea typeface="Calibri" panose="020F0502020204030204" pitchFamily="34" charset="0"/>
                <a:cs typeface="Times New Roman" panose="02020603050405020304" pitchFamily="18" charset="0"/>
              </a:rPr>
              <a:t>urbem</a:t>
            </a:r>
            <a:r>
              <a:rPr lang="it-IT" sz="7200" i="1" dirty="0">
                <a:effectLst/>
                <a:latin typeface="Times New Roman" panose="02020603050405020304" pitchFamily="18" charset="0"/>
                <a:ea typeface="Calibri" panose="020F0502020204030204" pitchFamily="34" charset="0"/>
                <a:cs typeface="Times New Roman" panose="02020603050405020304" pitchFamily="18" charset="0"/>
              </a:rPr>
              <a:t> in sua </a:t>
            </a:r>
            <a:r>
              <a:rPr lang="it-IT" sz="7200" i="1" dirty="0" err="1">
                <a:effectLst/>
                <a:latin typeface="Times New Roman" panose="02020603050405020304" pitchFamily="18" charset="0"/>
                <a:ea typeface="Calibri" panose="020F0502020204030204" pitchFamily="34" charset="0"/>
                <a:cs typeface="Times New Roman" panose="02020603050405020304" pitchFamily="18" charset="0"/>
              </a:rPr>
              <a:t>dignitate</a:t>
            </a:r>
            <a:r>
              <a:rPr lang="it-IT" sz="7200" i="1" dirty="0">
                <a:effectLst/>
                <a:latin typeface="Times New Roman" panose="02020603050405020304" pitchFamily="18" charset="0"/>
                <a:ea typeface="Calibri" panose="020F0502020204030204" pitchFamily="34" charset="0"/>
                <a:cs typeface="Times New Roman" panose="02020603050405020304" pitchFamily="18" charset="0"/>
              </a:rPr>
              <a:t> et splendore </a:t>
            </a:r>
            <a:r>
              <a:rPr lang="it-IT" sz="7200" i="1" dirty="0" err="1">
                <a:effectLst/>
                <a:latin typeface="Times New Roman" panose="02020603050405020304" pitchFamily="18" charset="0"/>
                <a:ea typeface="Calibri" panose="020F0502020204030204" pitchFamily="34" charset="0"/>
                <a:cs typeface="Times New Roman" panose="02020603050405020304" pitchFamily="18" charset="0"/>
              </a:rPr>
              <a:t>conservari</a:t>
            </a:r>
            <a:r>
              <a:rPr lang="it-IT" sz="7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7200" i="1" dirty="0" err="1">
                <a:effectLst/>
                <a:latin typeface="Times New Roman" panose="02020603050405020304" pitchFamily="18" charset="0"/>
                <a:ea typeface="Calibri" panose="020F0502020204030204" pitchFamily="34" charset="0"/>
                <a:cs typeface="Times New Roman" panose="02020603050405020304" pitchFamily="18" charset="0"/>
              </a:rPr>
              <a:t>cupiamus</a:t>
            </a:r>
            <a:r>
              <a:rPr lang="it-IT" sz="72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7200" u="sng" dirty="0">
                <a:effectLst/>
                <a:latin typeface="Times New Roman" panose="02020603050405020304" pitchFamily="18" charset="0"/>
                <a:ea typeface="Calibri" panose="020F0502020204030204" pitchFamily="34" charset="0"/>
                <a:cs typeface="Times New Roman" panose="02020603050405020304" pitchFamily="18" charset="0"/>
              </a:rPr>
              <a:t>vietò la demolizione, la distruzione e il danneggiamento di antichi edifici pubblici e dei loro resti esistenti in Roma o nel suo distretto (anche se di proprietà privata), in assenza di previa licenzia pontificia</a:t>
            </a:r>
            <a:r>
              <a:rPr lang="it-IT" sz="7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7200" dirty="0">
              <a:effectLst/>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11998545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1DA9FB0-1CF1-DFFB-129E-61EB9EDD8939}"/>
              </a:ext>
            </a:extLst>
          </p:cNvPr>
          <p:cNvSpPr>
            <a:spLocks noGrp="1"/>
          </p:cNvSpPr>
          <p:nvPr>
            <p:ph idx="1"/>
          </p:nvPr>
        </p:nvSpPr>
        <p:spPr>
          <a:xfrm>
            <a:off x="1448972" y="590843"/>
            <a:ext cx="10055640" cy="5320379"/>
          </a:xfrm>
        </p:spPr>
        <p:txBody>
          <a:bodyPr>
            <a:normAutofit/>
          </a:bodyPr>
          <a:lstStyle/>
          <a:p>
            <a:r>
              <a:rPr lang="it-IT" sz="2000" b="0" i="0" dirty="0" err="1">
                <a:effectLst/>
                <a:latin typeface="-apple-system"/>
              </a:rPr>
              <a:t>T.a.r</a:t>
            </a:r>
            <a:r>
              <a:rPr lang="it-IT" sz="2000" b="0" i="0" dirty="0">
                <a:effectLst/>
                <a:latin typeface="-apple-system"/>
              </a:rPr>
              <a:t>. per la Lombardia, sezione IV, 31 gennaio 2025, n. 351 - Pres. Nunziata, Est. De Vita Energia elettrica ed energia in genere - Energia rinnovabile - Impianti per fonti rinnovabili - Aree idonee. </a:t>
            </a:r>
          </a:p>
          <a:p>
            <a:pPr algn="just"/>
            <a:r>
              <a:rPr lang="it-IT" sz="2000" b="0" i="0" dirty="0">
                <a:effectLst/>
                <a:latin typeface="-apple-system"/>
              </a:rPr>
              <a:t>La lett. c-quater dell'art. 20, comma 8, del d.lgs. n. 199 del 2021 - secondo la quale sono idonee per l'installazione di impianti a fonti rinnovabili le aree che non sono ricomprese nel perimetro dei beni culturali e paesaggistici, né ricadono nella fascia di rispetto dei predetti beni - non può che ritenersi quale ipotesi ulteriore e complementare rispetto a quelle già individuate dalle lettere precedenti (ivi compresa la c-ter) e non invece alternativa alle medesime, avendo il legislatore deciso di tutelare anche l’interesse paesaggistico e ambientale, senza tuttavia voler superare del tutto il pregresso assetto. (1). </a:t>
            </a:r>
          </a:p>
          <a:p>
            <a:pPr marL="0" indent="0">
              <a:buNone/>
            </a:pPr>
            <a:r>
              <a:rPr lang="it-IT" sz="2000" b="0" i="0" dirty="0">
                <a:effectLst/>
                <a:latin typeface="-apple-system"/>
              </a:rPr>
              <a:t>Conformi: </a:t>
            </a:r>
            <a:r>
              <a:rPr lang="it-IT" sz="2000" b="0" i="0" dirty="0" err="1">
                <a:effectLst/>
                <a:latin typeface="-apple-system"/>
              </a:rPr>
              <a:t>T.a.r</a:t>
            </a:r>
            <a:r>
              <a:rPr lang="it-IT" sz="2000" b="0" i="0" dirty="0">
                <a:effectLst/>
                <a:latin typeface="-apple-system"/>
              </a:rPr>
              <a:t>. per l'Emilia-Romagna, Parma, 9 gennaio 2025, n. 5; </a:t>
            </a:r>
            <a:r>
              <a:rPr lang="it-IT" sz="2000" b="0" i="0" dirty="0" err="1">
                <a:effectLst/>
                <a:latin typeface="-apple-system"/>
              </a:rPr>
              <a:t>T.a.r</a:t>
            </a:r>
            <a:r>
              <a:rPr lang="it-IT" sz="2000" b="0" i="0" dirty="0">
                <a:effectLst/>
                <a:latin typeface="-apple-system"/>
              </a:rPr>
              <a:t>. per la Sardegna, I, 1° ottobre 2024, n. 671; </a:t>
            </a:r>
            <a:r>
              <a:rPr lang="it-IT" sz="2000" b="0" i="0" dirty="0" err="1">
                <a:effectLst/>
                <a:latin typeface="-apple-system"/>
              </a:rPr>
              <a:t>T.a.r</a:t>
            </a:r>
            <a:r>
              <a:rPr lang="it-IT" sz="2000" b="0" i="0" dirty="0">
                <a:effectLst/>
                <a:latin typeface="-apple-system"/>
              </a:rPr>
              <a:t>. per il Piemonte, II, 4 luglio 2024, n. 820; </a:t>
            </a:r>
            <a:r>
              <a:rPr lang="it-IT" sz="2000" b="0" i="0" dirty="0" err="1">
                <a:effectLst/>
                <a:latin typeface="-apple-system"/>
              </a:rPr>
              <a:t>T.a.r</a:t>
            </a:r>
            <a:r>
              <a:rPr lang="it-IT" sz="2000" b="0" i="0" dirty="0">
                <a:effectLst/>
                <a:latin typeface="-apple-system"/>
              </a:rPr>
              <a:t>. per la Sicilia, Catania, sez. I, 6 febbraio 2024, n. 430. Difformi: </a:t>
            </a:r>
            <a:r>
              <a:rPr lang="it-IT" sz="2000" b="0" i="0" dirty="0" err="1">
                <a:effectLst/>
                <a:latin typeface="-apple-system"/>
              </a:rPr>
              <a:t>T.a.r</a:t>
            </a:r>
            <a:r>
              <a:rPr lang="it-IT" sz="2000" b="0" i="0" dirty="0">
                <a:effectLst/>
                <a:latin typeface="-apple-system"/>
              </a:rPr>
              <a:t>. per la Toscana, sez. II, 25 novembre 2024, n. 1359 e II, 8 luglio 2024 n. 844; </a:t>
            </a:r>
            <a:r>
              <a:rPr lang="it-IT" sz="2000" b="0" i="0" dirty="0" err="1">
                <a:effectLst/>
                <a:latin typeface="-apple-system"/>
              </a:rPr>
              <a:t>T.a.r</a:t>
            </a:r>
            <a:r>
              <a:rPr lang="it-IT" sz="2000" b="0" i="0" dirty="0">
                <a:effectLst/>
                <a:latin typeface="-apple-system"/>
              </a:rPr>
              <a:t>. per il Piemonte, sez. II, 19 ottobre 2023, n. 808.</a:t>
            </a:r>
            <a:endParaRPr lang="it-IT" sz="2000" dirty="0"/>
          </a:p>
        </p:txBody>
      </p:sp>
    </p:spTree>
    <p:extLst>
      <p:ext uri="{BB962C8B-B14F-4D97-AF65-F5344CB8AC3E}">
        <p14:creationId xmlns:p14="http://schemas.microsoft.com/office/powerpoint/2010/main" val="39995941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53E1225-3C02-B2CF-2C73-66F6DA31F580}"/>
              </a:ext>
            </a:extLst>
          </p:cNvPr>
          <p:cNvSpPr>
            <a:spLocks noGrp="1"/>
          </p:cNvSpPr>
          <p:nvPr>
            <p:ph idx="1"/>
          </p:nvPr>
        </p:nvSpPr>
        <p:spPr>
          <a:xfrm>
            <a:off x="534572" y="114299"/>
            <a:ext cx="11657428" cy="6497515"/>
          </a:xfrm>
        </p:spPr>
        <p:txBody>
          <a:bodyPr>
            <a:normAutofit fontScale="32500" lnSpcReduction="20000"/>
          </a:bodyPr>
          <a:lstStyle/>
          <a:p>
            <a:endParaRPr lang="it-IT" dirty="0"/>
          </a:p>
          <a:p>
            <a:pPr marL="0" indent="0" algn="ctr">
              <a:buNone/>
            </a:pPr>
            <a:r>
              <a:rPr lang="it-IT" sz="6200" b="1" dirty="0"/>
              <a:t>DECRETO AREE IDONEE </a:t>
            </a:r>
          </a:p>
          <a:p>
            <a:pPr marL="0" indent="0" algn="ctr">
              <a:buNone/>
            </a:pPr>
            <a:r>
              <a:rPr lang="it-IT" sz="6200" b="1" dirty="0"/>
              <a:t>24 GIUGNO 2024</a:t>
            </a:r>
          </a:p>
          <a:p>
            <a:pPr marL="0" indent="0" algn="just">
              <a:lnSpc>
                <a:spcPct val="170000"/>
              </a:lnSpc>
              <a:buNone/>
            </a:pPr>
            <a:endParaRPr lang="it-IT" sz="5500" dirty="0"/>
          </a:p>
          <a:p>
            <a:pPr marL="0" indent="0" algn="just">
              <a:lnSpc>
                <a:spcPct val="170000"/>
              </a:lnSpc>
              <a:buNone/>
            </a:pPr>
            <a:r>
              <a:rPr lang="it-IT" sz="5500" dirty="0"/>
              <a:t>Art.1        Finalità  e ambito di applicazione </a:t>
            </a:r>
          </a:p>
          <a:p>
            <a:pPr marL="0" indent="0" algn="just">
              <a:lnSpc>
                <a:spcPct val="170000"/>
              </a:lnSpc>
              <a:buNone/>
            </a:pPr>
            <a:r>
              <a:rPr lang="it-IT" sz="5500" dirty="0"/>
              <a:t>  1. Il presente decreto, in attuazione dell'art. 20, commi  1  e  2, del decreto legislativo n. 199 del 2021, ha la finalità di: </a:t>
            </a:r>
          </a:p>
          <a:p>
            <a:pPr marL="0" indent="0" algn="just">
              <a:lnSpc>
                <a:spcPct val="170000"/>
              </a:lnSpc>
              <a:buNone/>
            </a:pPr>
            <a:r>
              <a:rPr lang="it-IT" sz="5500" dirty="0"/>
              <a:t>    a) </a:t>
            </a:r>
            <a:r>
              <a:rPr lang="it-IT" sz="5500" b="1" dirty="0"/>
              <a:t>individuare la ripartizione  fra  le  regioni  e  le  province autonome dell'obiettivo nazionale al 2030 </a:t>
            </a:r>
            <a:r>
              <a:rPr lang="it-IT" sz="5500" dirty="0"/>
              <a:t>di una  potenza  aggiuntiva pari a 80 GW da fonti  rinnovabili  rispetto  al  31  dicembre  2020, </a:t>
            </a:r>
            <a:r>
              <a:rPr lang="it-IT" sz="5500" b="1" dirty="0"/>
              <a:t>necessaria  per  raggiungere  gli  obiettivi  fissati  dal  PNIEC   </a:t>
            </a:r>
            <a:r>
              <a:rPr lang="it-IT" sz="5500" dirty="0"/>
              <a:t>e rispondere ai nuovi obiettivi derivanti dall'attuazione del pacchetto «</a:t>
            </a:r>
            <a:r>
              <a:rPr lang="it-IT" sz="5500" dirty="0" err="1"/>
              <a:t>Fit</a:t>
            </a:r>
            <a:r>
              <a:rPr lang="it-IT" sz="5500" dirty="0"/>
              <a:t> for 55», anche alla luce del pacchetto «Repower UE»;      </a:t>
            </a:r>
          </a:p>
          <a:p>
            <a:pPr marL="0" indent="0" algn="just">
              <a:lnSpc>
                <a:spcPct val="170000"/>
              </a:lnSpc>
              <a:buNone/>
            </a:pPr>
            <a:r>
              <a:rPr lang="it-IT" sz="5500" dirty="0"/>
              <a:t>b) </a:t>
            </a:r>
            <a:r>
              <a:rPr lang="it-IT" sz="5500" b="1" dirty="0"/>
              <a:t>stabilire principi e criteri omogenei per l'individuazione  </a:t>
            </a:r>
            <a:r>
              <a:rPr lang="it-IT" sz="5500" dirty="0"/>
              <a:t>da parte delle regioni delle superfici e delle </a:t>
            </a:r>
            <a:r>
              <a:rPr lang="it-IT" sz="5500" b="1" dirty="0"/>
              <a:t>aree idonee e non  idonee all'installazione di  impianti  </a:t>
            </a:r>
            <a:r>
              <a:rPr lang="it-IT" sz="5500" dirty="0"/>
              <a:t>a  fonti  rinnovabili  funzionali  al raggiungimento degli obiettivi di cui alla lettera a), in  linea  con il </a:t>
            </a:r>
            <a:r>
              <a:rPr lang="it-IT" sz="5500" u="sng" dirty="0"/>
              <a:t>principio della </a:t>
            </a:r>
            <a:r>
              <a:rPr lang="it-IT" sz="5500" u="sng" dirty="0" err="1"/>
              <a:t>neutralita'</a:t>
            </a:r>
            <a:r>
              <a:rPr lang="it-IT" sz="5500" u="sng" dirty="0"/>
              <a:t> tecnologica</a:t>
            </a:r>
            <a:r>
              <a:rPr lang="it-IT" sz="5500" dirty="0"/>
              <a:t>. </a:t>
            </a:r>
          </a:p>
          <a:p>
            <a:endParaRPr lang="it-IT" dirty="0"/>
          </a:p>
        </p:txBody>
      </p:sp>
    </p:spTree>
    <p:extLst>
      <p:ext uri="{BB962C8B-B14F-4D97-AF65-F5344CB8AC3E}">
        <p14:creationId xmlns:p14="http://schemas.microsoft.com/office/powerpoint/2010/main" val="36125980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1CE5325-5A1C-E711-9AE5-F5B875ECE597}"/>
              </a:ext>
            </a:extLst>
          </p:cNvPr>
          <p:cNvSpPr>
            <a:spLocks noGrp="1"/>
          </p:cNvSpPr>
          <p:nvPr>
            <p:ph idx="1"/>
          </p:nvPr>
        </p:nvSpPr>
        <p:spPr>
          <a:xfrm>
            <a:off x="1209822" y="112542"/>
            <a:ext cx="10294790" cy="6745458"/>
          </a:xfrm>
        </p:spPr>
        <p:txBody>
          <a:bodyPr>
            <a:normAutofit fontScale="70000" lnSpcReduction="20000"/>
          </a:bodyPr>
          <a:lstStyle/>
          <a:p>
            <a:pPr marL="0" indent="0" algn="just">
              <a:lnSpc>
                <a:spcPct val="170000"/>
              </a:lnSpc>
              <a:buNone/>
            </a:pPr>
            <a:r>
              <a:rPr lang="it-IT" sz="2300" dirty="0"/>
              <a:t>2. In esito al processo definitorio di cui al presente decreto,  le regioni, garantendo l'opportuno  coinvolgimento  degli  enti  locali, individuano sul rispettivo territorio: </a:t>
            </a:r>
          </a:p>
          <a:p>
            <a:pPr marL="0" indent="0" algn="just">
              <a:lnSpc>
                <a:spcPct val="170000"/>
              </a:lnSpc>
              <a:buNone/>
            </a:pPr>
            <a:r>
              <a:rPr lang="it-IT" sz="2300" dirty="0"/>
              <a:t>    a) </a:t>
            </a:r>
            <a:r>
              <a:rPr lang="it-IT" sz="2300" b="1" dirty="0"/>
              <a:t>superfici e aree idonee</a:t>
            </a:r>
            <a:r>
              <a:rPr lang="it-IT" sz="2300" dirty="0"/>
              <a:t>: le aree in cui </a:t>
            </a:r>
            <a:r>
              <a:rPr lang="it-IT" sz="2300" dirty="0" err="1"/>
              <a:t>e'</a:t>
            </a:r>
            <a:r>
              <a:rPr lang="it-IT" sz="2300" dirty="0"/>
              <a:t>  previsto  </a:t>
            </a:r>
            <a:r>
              <a:rPr lang="it-IT" sz="2300" u="sng" dirty="0"/>
              <a:t>un  iter accelerato  ed  agevolato  per  la  costruzione  ed  esercizio  degli impianti </a:t>
            </a:r>
            <a:r>
              <a:rPr lang="it-IT" sz="2300" dirty="0"/>
              <a:t>a fonti rinnovabili e delle infrastrutture connesse  secondo le disposizioni vigenti di cui all'art. 22 del decreto legislativo  8 novembre 2021, n. 199; </a:t>
            </a:r>
          </a:p>
          <a:p>
            <a:pPr marL="0" indent="0" algn="just">
              <a:lnSpc>
                <a:spcPct val="170000"/>
              </a:lnSpc>
              <a:buNone/>
            </a:pPr>
            <a:r>
              <a:rPr lang="it-IT" sz="2300" dirty="0"/>
              <a:t>    b)  </a:t>
            </a:r>
            <a:r>
              <a:rPr lang="it-IT" sz="2300" b="1" dirty="0"/>
              <a:t>superfici  e  aree  non  idonee</a:t>
            </a:r>
            <a:r>
              <a:rPr lang="it-IT" sz="2300" dirty="0"/>
              <a:t>:   aree   e   siti   le   cui caratteristiche </a:t>
            </a:r>
            <a:r>
              <a:rPr lang="it-IT" sz="2300" u="sng" dirty="0"/>
              <a:t>sono incompatibili con l'installazione di  specifiche tipologie di impianti </a:t>
            </a:r>
            <a:r>
              <a:rPr lang="it-IT" sz="2300" dirty="0"/>
              <a:t>secondo le </a:t>
            </a:r>
            <a:r>
              <a:rPr lang="it-IT" sz="2300" dirty="0" err="1"/>
              <a:t>modalita'</a:t>
            </a:r>
            <a:r>
              <a:rPr lang="it-IT" sz="2300" dirty="0"/>
              <a:t> stabilite dal paragrafo 17 e dall'allegato 3 delle linee guida emanate con decreto del Ministero dello sviluppo economico 10 settembre 2010, pubblicato nella Gazzetta Ufficiale  18  settembre  2010,  n.  219  e  successive  modifiche  e integrazioni; </a:t>
            </a:r>
          </a:p>
          <a:p>
            <a:pPr marL="0" indent="0" algn="just">
              <a:lnSpc>
                <a:spcPct val="170000"/>
              </a:lnSpc>
              <a:buNone/>
            </a:pPr>
            <a:r>
              <a:rPr lang="it-IT" sz="2300" dirty="0"/>
              <a:t>    c) </a:t>
            </a:r>
            <a:r>
              <a:rPr lang="it-IT" sz="2300" b="1" dirty="0"/>
              <a:t>superfici e aree  ordinarie</a:t>
            </a:r>
            <a:r>
              <a:rPr lang="it-IT" sz="2300" dirty="0"/>
              <a:t>:  sono  le  superfici  e  le  aree diverse da quelle delle lettere a) e b) e nelle quali si applicano  </a:t>
            </a:r>
            <a:r>
              <a:rPr lang="it-IT" sz="2300" u="sng" dirty="0"/>
              <a:t>i regimi autorizzativi ordinari </a:t>
            </a:r>
            <a:r>
              <a:rPr lang="it-IT" sz="2300" dirty="0"/>
              <a:t>di cui al decreto legislativo n. 28 del 2011 e successive modifiche e integrazioni; </a:t>
            </a:r>
          </a:p>
          <a:p>
            <a:pPr marL="0" indent="0" algn="just">
              <a:lnSpc>
                <a:spcPct val="170000"/>
              </a:lnSpc>
              <a:buNone/>
            </a:pPr>
            <a:r>
              <a:rPr lang="it-IT" sz="2300" dirty="0"/>
              <a:t>    d)  </a:t>
            </a:r>
            <a:r>
              <a:rPr lang="it-IT" sz="2300" b="1" dirty="0"/>
              <a:t>aree  in  cui  è  vietata   l'installazione   di   impianti fotovoltaici con moduli collocati a terra: le aree  agricole  </a:t>
            </a:r>
            <a:r>
              <a:rPr lang="it-IT" sz="2300" dirty="0"/>
              <a:t>per  le quali vige il </a:t>
            </a:r>
            <a:r>
              <a:rPr lang="it-IT" sz="2300" u="sng" dirty="0"/>
              <a:t>divieto di installazione di impianti  fotovoltaici </a:t>
            </a:r>
            <a:r>
              <a:rPr lang="it-IT" sz="2300" dirty="0"/>
              <a:t>con moduli a terra ai  sensi  dell'art.  20,  comma  1-bis,  del  decreto legislativo 8 novembre 2021, n. 199. </a:t>
            </a:r>
          </a:p>
          <a:p>
            <a:endParaRPr lang="it-IT" dirty="0"/>
          </a:p>
        </p:txBody>
      </p:sp>
    </p:spTree>
    <p:extLst>
      <p:ext uri="{BB962C8B-B14F-4D97-AF65-F5344CB8AC3E}">
        <p14:creationId xmlns:p14="http://schemas.microsoft.com/office/powerpoint/2010/main" val="19253926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1">
            <a:extLst>
              <a:ext uri="{FF2B5EF4-FFF2-40B4-BE49-F238E27FC236}">
                <a16:creationId xmlns:a16="http://schemas.microsoft.com/office/drawing/2014/main" id="{886AD759-DE45-BD94-2109-64C67B2DB1EB}"/>
              </a:ext>
            </a:extLst>
          </p:cNvPr>
          <p:cNvSpPr>
            <a:spLocks noGrp="1"/>
          </p:cNvSpPr>
          <p:nvPr>
            <p:ph idx="1"/>
          </p:nvPr>
        </p:nvSpPr>
        <p:spPr>
          <a:xfrm>
            <a:off x="533400" y="266701"/>
            <a:ext cx="10971213" cy="6502400"/>
          </a:xfrm>
        </p:spPr>
        <p:txBody>
          <a:bodyPr>
            <a:normAutofit fontScale="25000" lnSpcReduction="20000"/>
          </a:bodyPr>
          <a:lstStyle/>
          <a:p>
            <a:pPr marL="0" indent="0">
              <a:buNone/>
            </a:pPr>
            <a:endParaRPr lang="it-IT" sz="5600" dirty="0"/>
          </a:p>
          <a:p>
            <a:pPr marL="0" indent="0" algn="ctr">
              <a:buNone/>
            </a:pPr>
            <a:r>
              <a:rPr lang="it-IT" sz="7200" b="1" dirty="0">
                <a:latin typeface="Aptos" panose="020B0004020202020204" pitchFamily="34" charset="0"/>
              </a:rPr>
              <a:t>Art. 7   Principi e criteri per l'individuazione delle aree idonee </a:t>
            </a:r>
          </a:p>
          <a:p>
            <a:pPr marL="0" indent="0">
              <a:buNone/>
            </a:pPr>
            <a:r>
              <a:rPr lang="it-IT" sz="7200" b="1" dirty="0">
                <a:latin typeface="Aptos" panose="020B0004020202020204" pitchFamily="34" charset="0"/>
              </a:rPr>
              <a:t>[…]</a:t>
            </a:r>
          </a:p>
          <a:p>
            <a:pPr marL="0" indent="0" algn="just">
              <a:lnSpc>
                <a:spcPct val="170000"/>
              </a:lnSpc>
              <a:buNone/>
            </a:pPr>
            <a:r>
              <a:rPr lang="it-IT" sz="7200" b="1" dirty="0">
                <a:latin typeface="Aptos" panose="020B0004020202020204" pitchFamily="34" charset="0"/>
              </a:rPr>
              <a:t>2. Per l'individuazione delle aree idonee le regioni tengono conto: </a:t>
            </a:r>
          </a:p>
          <a:p>
            <a:pPr marL="0" indent="0" algn="just">
              <a:lnSpc>
                <a:spcPct val="170000"/>
              </a:lnSpc>
              <a:spcBef>
                <a:spcPts val="0"/>
              </a:spcBef>
              <a:buNone/>
            </a:pPr>
            <a:r>
              <a:rPr lang="it-IT" sz="7200" dirty="0">
                <a:latin typeface="Aptos" panose="020B0004020202020204" pitchFamily="34" charset="0"/>
              </a:rPr>
              <a:t>    a) della </a:t>
            </a:r>
            <a:r>
              <a:rPr lang="it-IT" sz="7200" b="1" dirty="0">
                <a:latin typeface="Aptos" panose="020B0004020202020204" pitchFamily="34" charset="0"/>
              </a:rPr>
              <a:t>massimizzazione delle aree da  individuare  </a:t>
            </a:r>
            <a:r>
              <a:rPr lang="it-IT" sz="7200" dirty="0">
                <a:latin typeface="Aptos" panose="020B0004020202020204" pitchFamily="34" charset="0"/>
              </a:rPr>
              <a:t>al  fine  di agevolare il raggiungimento degli obiettivi di  cui  alla  Tabella  A dell'art. 2; delle esigenze di tutela del patrimonio culturale e  del paesaggio, delle aree agricole e forestali, della </a:t>
            </a:r>
            <a:r>
              <a:rPr lang="it-IT" sz="7200" dirty="0" err="1">
                <a:latin typeface="Aptos" panose="020B0004020202020204" pitchFamily="34" charset="0"/>
              </a:rPr>
              <a:t>qualita'</a:t>
            </a:r>
            <a:r>
              <a:rPr lang="it-IT" sz="7200" dirty="0">
                <a:latin typeface="Aptos" panose="020B0004020202020204" pitchFamily="34" charset="0"/>
              </a:rPr>
              <a:t>  dell'aria e  dei  corpi  idrici,  privilegiando  l'utilizzo  di  superfici   di strutture edificate, quali capannoni industriali e parcheggi, </a:t>
            </a:r>
            <a:r>
              <a:rPr lang="it-IT" sz="7200" dirty="0" err="1">
                <a:latin typeface="Aptos" panose="020B0004020202020204" pitchFamily="34" charset="0"/>
              </a:rPr>
              <a:t>nonche</a:t>
            </a:r>
            <a:r>
              <a:rPr lang="it-IT" sz="7200" dirty="0">
                <a:latin typeface="Aptos" panose="020B0004020202020204" pitchFamily="34" charset="0"/>
              </a:rPr>
              <a:t>’ di aree  a  destinazione  industriale,  artigianale,  per  servizi  e logistica, e verificando </a:t>
            </a:r>
            <a:r>
              <a:rPr lang="it-IT" sz="7200" dirty="0" err="1">
                <a:latin typeface="Aptos" panose="020B0004020202020204" pitchFamily="34" charset="0"/>
              </a:rPr>
              <a:t>l'idoneita'</a:t>
            </a:r>
            <a:r>
              <a:rPr lang="it-IT" sz="7200" dirty="0">
                <a:latin typeface="Aptos" panose="020B0004020202020204" pitchFamily="34" charset="0"/>
              </a:rPr>
              <a:t> di  aree  non  utilizzabili  per altri scopi, ivi incluse  le  superfici  agricole  non  utilizzabili, compatibilmente con le  caratteristiche  e  le  </a:t>
            </a:r>
            <a:r>
              <a:rPr lang="it-IT" sz="7200" dirty="0" err="1">
                <a:latin typeface="Aptos" panose="020B0004020202020204" pitchFamily="34" charset="0"/>
              </a:rPr>
              <a:t>disponibilita'</a:t>
            </a:r>
            <a:r>
              <a:rPr lang="it-IT" sz="7200" dirty="0">
                <a:latin typeface="Aptos" panose="020B0004020202020204" pitchFamily="34" charset="0"/>
              </a:rPr>
              <a:t>  delle risorse rinnovabili, delle infrastrutture di  rete  e  della  domanda elettrica, </a:t>
            </a:r>
            <a:r>
              <a:rPr lang="it-IT" sz="7200" dirty="0" err="1">
                <a:latin typeface="Aptos" panose="020B0004020202020204" pitchFamily="34" charset="0"/>
              </a:rPr>
              <a:t>nonche</a:t>
            </a:r>
            <a:r>
              <a:rPr lang="it-IT" sz="7200" dirty="0">
                <a:latin typeface="Aptos" panose="020B0004020202020204" pitchFamily="34" charset="0"/>
              </a:rPr>
              <a:t>' tenendo in considerazione  la  dislocazione  della domanda, gli eventuali vincoli di rete e il  potenziale  di  sviluppo della rete stessa; </a:t>
            </a:r>
          </a:p>
          <a:p>
            <a:pPr marL="0" indent="0" algn="just">
              <a:lnSpc>
                <a:spcPct val="170000"/>
              </a:lnSpc>
              <a:spcBef>
                <a:spcPts val="0"/>
              </a:spcBef>
              <a:buNone/>
            </a:pPr>
            <a:r>
              <a:rPr lang="it-IT" sz="7200" dirty="0">
                <a:latin typeface="Aptos" panose="020B0004020202020204" pitchFamily="34" charset="0"/>
              </a:rPr>
              <a:t>b) </a:t>
            </a:r>
            <a:r>
              <a:rPr lang="it-IT" sz="7200" b="1" dirty="0">
                <a:latin typeface="Aptos" panose="020B0004020202020204" pitchFamily="34" charset="0"/>
              </a:rPr>
              <a:t>della </a:t>
            </a:r>
            <a:r>
              <a:rPr lang="it-IT" sz="7200" b="1" dirty="0" err="1">
                <a:latin typeface="Aptos" panose="020B0004020202020204" pitchFamily="34" charset="0"/>
              </a:rPr>
              <a:t>possibilita'</a:t>
            </a:r>
            <a:r>
              <a:rPr lang="it-IT" sz="7200" b="1" dirty="0">
                <a:latin typeface="Aptos" panose="020B0004020202020204" pitchFamily="34" charset="0"/>
              </a:rPr>
              <a:t> di classificare le superfici o le aree come idonee differenziandole sulla base della fonte</a:t>
            </a:r>
            <a:r>
              <a:rPr lang="it-IT" sz="7200" dirty="0">
                <a:latin typeface="Aptos" panose="020B0004020202020204" pitchFamily="34" charset="0"/>
              </a:rPr>
              <a:t>, della taglia e  della tipologia di impianto; </a:t>
            </a:r>
          </a:p>
          <a:p>
            <a:pPr marL="0" indent="0" algn="just">
              <a:lnSpc>
                <a:spcPct val="170000"/>
              </a:lnSpc>
              <a:spcBef>
                <a:spcPts val="0"/>
              </a:spcBef>
              <a:buNone/>
            </a:pPr>
            <a:r>
              <a:rPr lang="it-IT" sz="7200" dirty="0">
                <a:latin typeface="Aptos" panose="020B0004020202020204" pitchFamily="34" charset="0"/>
              </a:rPr>
              <a:t>    c) della </a:t>
            </a:r>
            <a:r>
              <a:rPr lang="it-IT" sz="7200" b="1" dirty="0" err="1">
                <a:latin typeface="Aptos" panose="020B0004020202020204" pitchFamily="34" charset="0"/>
              </a:rPr>
              <a:t>possibilita'</a:t>
            </a:r>
            <a:r>
              <a:rPr lang="it-IT" sz="7200" b="1" dirty="0">
                <a:latin typeface="Aptos" panose="020B0004020202020204" pitchFamily="34" charset="0"/>
              </a:rPr>
              <a:t>  di  FARE  SALVE  le  aree  idonee  di  cui all'art. 20, comma 8 </a:t>
            </a:r>
            <a:r>
              <a:rPr lang="it-IT" sz="7200" dirty="0">
                <a:latin typeface="Aptos" panose="020B0004020202020204" pitchFamily="34" charset="0"/>
              </a:rPr>
              <a:t>del decreto legislativo 8 novembre 2021, n.  199 vigente alla data di entrata in vigore del presente decreto; </a:t>
            </a:r>
          </a:p>
          <a:p>
            <a:pPr marL="0" indent="0" algn="just">
              <a:lnSpc>
                <a:spcPct val="170000"/>
              </a:lnSpc>
              <a:buNone/>
            </a:pPr>
            <a:r>
              <a:rPr lang="it-IT" sz="5600" dirty="0">
                <a:latin typeface="Aptos" panose="020B0004020202020204" pitchFamily="34" charset="0"/>
              </a:rPr>
              <a:t>  </a:t>
            </a:r>
            <a:endParaRPr lang="it-IT" sz="5600" dirty="0"/>
          </a:p>
        </p:txBody>
      </p:sp>
    </p:spTree>
    <p:extLst>
      <p:ext uri="{BB962C8B-B14F-4D97-AF65-F5344CB8AC3E}">
        <p14:creationId xmlns:p14="http://schemas.microsoft.com/office/powerpoint/2010/main" val="3502364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A100707-BF0E-A712-FB44-C89CF27640B8}"/>
              </a:ext>
            </a:extLst>
          </p:cNvPr>
          <p:cNvSpPr>
            <a:spLocks noGrp="1"/>
          </p:cNvSpPr>
          <p:nvPr>
            <p:ph idx="1"/>
          </p:nvPr>
        </p:nvSpPr>
        <p:spPr>
          <a:xfrm>
            <a:off x="1477108" y="464234"/>
            <a:ext cx="10027504" cy="6127066"/>
          </a:xfrm>
        </p:spPr>
        <p:txBody>
          <a:bodyPr>
            <a:normAutofit fontScale="85000" lnSpcReduction="10000"/>
          </a:bodyPr>
          <a:lstStyle/>
          <a:p>
            <a:pPr marL="0" indent="0" algn="just">
              <a:lnSpc>
                <a:spcPct val="160000"/>
              </a:lnSpc>
              <a:buNone/>
            </a:pPr>
            <a:r>
              <a:rPr lang="it-IT" sz="2000" dirty="0">
                <a:latin typeface="Aptos" panose="020B0004020202020204" pitchFamily="34" charset="0"/>
              </a:rPr>
              <a:t>3. Sono </a:t>
            </a:r>
            <a:r>
              <a:rPr lang="it-IT" sz="2000" b="1" dirty="0">
                <a:latin typeface="Aptos" panose="020B0004020202020204" pitchFamily="34" charset="0"/>
              </a:rPr>
              <a:t>considerate non idonee</a:t>
            </a:r>
            <a:r>
              <a:rPr lang="it-IT" sz="2000" dirty="0">
                <a:latin typeface="Aptos" panose="020B0004020202020204" pitchFamily="34" charset="0"/>
              </a:rPr>
              <a:t> le superfici  e  le  aree  che  sono ricomprese nel perimetro  dei  </a:t>
            </a:r>
            <a:r>
              <a:rPr lang="it-IT" sz="2000" u="sng" dirty="0">
                <a:latin typeface="Aptos" panose="020B0004020202020204" pitchFamily="34" charset="0"/>
              </a:rPr>
              <a:t>beni  sottoposti  a  tutela </a:t>
            </a:r>
            <a:r>
              <a:rPr lang="it-IT" sz="2000" dirty="0">
                <a:latin typeface="Aptos" panose="020B0004020202020204" pitchFamily="34" charset="0"/>
              </a:rPr>
              <a:t> ai  sensi dell'art. 10 e dell'art. 136, comma 1, lettere a) e  b) [notevole interesse pubblico] del  decreto legislativo 22 gennaio 2004, n. 42. </a:t>
            </a:r>
            <a:r>
              <a:rPr lang="it-IT" sz="2000" u="sng" dirty="0">
                <a:latin typeface="Aptos" panose="020B0004020202020204" pitchFamily="34" charset="0"/>
              </a:rPr>
              <a:t>Le  regioni  possono  individuare come non idonee le superfici  e  le  aree  che  sono  ricomprese  nel perimetro degli altri beni sottoposti a tutela </a:t>
            </a:r>
            <a:r>
              <a:rPr lang="it-IT" sz="2000" dirty="0">
                <a:latin typeface="Aptos" panose="020B0004020202020204" pitchFamily="34" charset="0"/>
              </a:rPr>
              <a:t>ai sensi del  medesimo decreto legislativo 22  gennaio  2004,  n.  42.  </a:t>
            </a:r>
            <a:r>
              <a:rPr lang="it-IT" sz="2000" b="1" dirty="0">
                <a:latin typeface="Aptos" panose="020B0004020202020204" pitchFamily="34" charset="0"/>
              </a:rPr>
              <a:t>Le  regioni  possono stabilire una FASCIA DI RISPETTO dal perimetro dei beni sottoposti  a tutela  di  ampiezza  differenziata  a  seconda  della  tipologia  di impianto, proporzionata al bene oggetto di tutela, FINO A UN  MASSIMO DI 7 CHILOMETRI</a:t>
            </a:r>
            <a:r>
              <a:rPr lang="it-IT" sz="2000" dirty="0">
                <a:latin typeface="Aptos" panose="020B0004020202020204" pitchFamily="34" charset="0"/>
              </a:rPr>
              <a:t>. Per i rifacimenti degli impianti  in  esercizio  non sono applicate le norme previste nel precedente periodo. Resta ferma, nei procedimenti autorizzatori, la  competenza  del  Ministero  della cultura a esprimersi in relazione ai  soli  progetti  localizzati  in aree sottoposte a tutela secondo quanto previsto dall'art. 12,  comma 3-bis,  del  decreto  legislativo   29   dicembre   2003,   n.   387. Nell'applicazione del presente  comma  deve  essere  contemperata  la </a:t>
            </a:r>
            <a:r>
              <a:rPr lang="it-IT" sz="2000" dirty="0" err="1">
                <a:latin typeface="Aptos" panose="020B0004020202020204" pitchFamily="34" charset="0"/>
              </a:rPr>
              <a:t>necessita'</a:t>
            </a:r>
            <a:r>
              <a:rPr lang="it-IT" sz="2000" dirty="0">
                <a:latin typeface="Aptos" panose="020B0004020202020204" pitchFamily="34" charset="0"/>
              </a:rPr>
              <a:t> di tutela dei beni con la garanzia di raggiungimento degli obiettivi di cui alla Tabella A dell'art. 2 del presente decreto. </a:t>
            </a:r>
          </a:p>
        </p:txBody>
      </p:sp>
    </p:spTree>
    <p:extLst>
      <p:ext uri="{BB962C8B-B14F-4D97-AF65-F5344CB8AC3E}">
        <p14:creationId xmlns:p14="http://schemas.microsoft.com/office/powerpoint/2010/main" val="20008735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90C3B7-4C8D-03FC-EFF1-2D009A7D59BD}"/>
              </a:ext>
            </a:extLst>
          </p:cNvPr>
          <p:cNvSpPr>
            <a:spLocks noGrp="1"/>
          </p:cNvSpPr>
          <p:nvPr>
            <p:ph idx="1"/>
          </p:nvPr>
        </p:nvSpPr>
        <p:spPr>
          <a:xfrm>
            <a:off x="1206500" y="407963"/>
            <a:ext cx="10298112" cy="6450037"/>
          </a:xfrm>
        </p:spPr>
        <p:txBody>
          <a:bodyPr>
            <a:normAutofit/>
          </a:bodyPr>
          <a:lstStyle/>
          <a:p>
            <a:pPr algn="just">
              <a:lnSpc>
                <a:spcPct val="115000"/>
              </a:lnSpc>
              <a:spcAft>
                <a:spcPts val="800"/>
              </a:spcAf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Fermo restando che l’obiettivo nazionale è di 80 GW al 2030, ogni Regione avrà una ripartizione differente.</a:t>
            </a:r>
          </a:p>
          <a:p>
            <a:pPr algn="just">
              <a:lnSpc>
                <a:spcPct val="115000"/>
              </a:lnSpc>
              <a:spcAft>
                <a:spcPts val="800"/>
              </a:spcAf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Gli obiettivi minimi, intermedi e finali, da generare dal 2023 al 2030 per ciascuna Regione e Provincia autonoma sono riportati nella Tabella A (in allegato al provvedimento):</a:t>
            </a:r>
          </a:p>
          <a:p>
            <a:pPr marL="342900" lvl="0" indent="-342900" algn="just">
              <a:lnSpc>
                <a:spcPct val="115000"/>
              </a:lnSpc>
              <a:spcAft>
                <a:spcPts val="800"/>
              </a:spcAft>
              <a:buSzPts val="1000"/>
              <a:buFont typeface="Symbol" panose="05050102010706020507" pitchFamily="18" charset="2"/>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in testa la Sicilia che dovrà installare 10,3 GW,</a:t>
            </a:r>
          </a:p>
          <a:p>
            <a:pPr marL="342900" lvl="0" indent="-342900" algn="just">
              <a:lnSpc>
                <a:spcPct val="115000"/>
              </a:lnSpc>
              <a:spcAft>
                <a:spcPts val="800"/>
              </a:spcAft>
              <a:buSzPts val="1000"/>
              <a:buFont typeface="Symbol" panose="05050102010706020507" pitchFamily="18" charset="2"/>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la Lombardia con 8,6 GW,</a:t>
            </a:r>
          </a:p>
          <a:p>
            <a:pPr marL="342900" lvl="0" indent="-342900" algn="just">
              <a:lnSpc>
                <a:spcPct val="115000"/>
              </a:lnSpc>
              <a:spcAft>
                <a:spcPts val="800"/>
              </a:spcAft>
              <a:buSzPts val="1000"/>
              <a:buFont typeface="Symbol" panose="05050102010706020507" pitchFamily="18" charset="2"/>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la Puglia con 7,2 GW,</a:t>
            </a:r>
          </a:p>
          <a:p>
            <a:pPr marL="342900" lvl="0" indent="-342900" algn="just">
              <a:lnSpc>
                <a:spcPct val="115000"/>
              </a:lnSpc>
              <a:spcAft>
                <a:spcPts val="800"/>
              </a:spcAft>
              <a:buSzPts val="1000"/>
              <a:buFont typeface="Symbol" panose="05050102010706020507" pitchFamily="18" charset="2"/>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l’Emilia Romagna e la Sardegna entrambe con 6,2 GW a testa,</a:t>
            </a:r>
          </a:p>
          <a:p>
            <a:pPr marL="342900" lvl="0" indent="-342900" algn="just">
              <a:lnSpc>
                <a:spcPct val="115000"/>
              </a:lnSpc>
              <a:spcAft>
                <a:spcPts val="800"/>
              </a:spcAft>
              <a:buSzPts val="1000"/>
              <a:buFont typeface="Symbol" panose="05050102010706020507" pitchFamily="18" charset="2"/>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la Toscana 4,2 GW,</a:t>
            </a:r>
          </a:p>
          <a:p>
            <a:pPr marL="342900" lvl="0" indent="-342900" algn="just">
              <a:lnSpc>
                <a:spcPct val="115000"/>
              </a:lnSpc>
              <a:spcAft>
                <a:spcPts val="800"/>
              </a:spcAft>
              <a:buSzPts val="1000"/>
              <a:buFont typeface="Symbol" panose="05050102010706020507" pitchFamily="18" charset="2"/>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la Calabria 3,1 GW,</a:t>
            </a:r>
          </a:p>
          <a:p>
            <a:pPr marL="342900" lvl="0" indent="-342900" algn="just">
              <a:lnSpc>
                <a:spcPct val="115000"/>
              </a:lnSpc>
              <a:spcAft>
                <a:spcPts val="800"/>
              </a:spcAft>
              <a:buSzPts val="1000"/>
              <a:buFont typeface="Symbol" panose="05050102010706020507" pitchFamily="18" charset="2"/>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il Veneto circa 5,7 GW,</a:t>
            </a:r>
          </a:p>
          <a:p>
            <a:pPr marL="342900" lvl="0" indent="-342900" algn="just">
              <a:lnSpc>
                <a:spcPct val="115000"/>
              </a:lnSpc>
              <a:spcAft>
                <a:spcPts val="800"/>
              </a:spcAft>
              <a:buSzPts val="1000"/>
              <a:buFont typeface="Symbol" panose="05050102010706020507" pitchFamily="18" charset="2"/>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il Lazio 4,7 GW.</a:t>
            </a:r>
          </a:p>
          <a:p>
            <a:pPr algn="just">
              <a:lnSpc>
                <a:spcPct val="115000"/>
              </a:lnSpc>
              <a:spcAft>
                <a:spcPts val="800"/>
              </a:spcAft>
            </a:pP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endParaRPr lang="it-IT" dirty="0"/>
          </a:p>
        </p:txBody>
      </p:sp>
    </p:spTree>
    <p:extLst>
      <p:ext uri="{BB962C8B-B14F-4D97-AF65-F5344CB8AC3E}">
        <p14:creationId xmlns:p14="http://schemas.microsoft.com/office/powerpoint/2010/main" val="40970405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3EE7884-2FBF-7876-7C09-634CB34E33C4}"/>
              </a:ext>
            </a:extLst>
          </p:cNvPr>
          <p:cNvSpPr>
            <a:spLocks noGrp="1"/>
          </p:cNvSpPr>
          <p:nvPr>
            <p:ph idx="1"/>
          </p:nvPr>
        </p:nvSpPr>
        <p:spPr>
          <a:xfrm>
            <a:off x="1549400" y="436097"/>
            <a:ext cx="9955212" cy="6288259"/>
          </a:xfrm>
        </p:spPr>
        <p:txBody>
          <a:bodyPr>
            <a:normAutofit/>
          </a:bodyPr>
          <a:lstStyle/>
          <a:p>
            <a:pPr algn="just">
              <a:lnSpc>
                <a:spcPct val="115000"/>
              </a:lnSpc>
              <a:spcAft>
                <a:spcPts val="800"/>
              </a:spcAf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Il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MASE, con il supporto del GSE, provvede al monitoraggio e alla verifica degli adempimenti in carico alle Regioni e Province autonome</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In particolare:</a:t>
            </a:r>
          </a:p>
          <a:p>
            <a:pPr marL="342900" lvl="0" indent="-342900" algn="just">
              <a:lnSpc>
                <a:spcPct val="115000"/>
              </a:lnSpc>
              <a:spcAft>
                <a:spcPts val="800"/>
              </a:spcAft>
              <a:buSzPts val="1000"/>
              <a:buFont typeface="Symbol" panose="05050102010706020507" pitchFamily="18" charset="2"/>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decorsi novanta giorni del termine verifica l’adozione delle leggi ivi previste, nel rispetto dei principi e criteri stabiliti dal presente decreto;</a:t>
            </a:r>
          </a:p>
          <a:p>
            <a:pPr marL="342900" lvl="0" indent="-342900" algn="just">
              <a:lnSpc>
                <a:spcPct val="115000"/>
              </a:lnSpc>
              <a:spcAft>
                <a:spcPts val="800"/>
              </a:spcAft>
              <a:buSzPts val="1000"/>
              <a:buFont typeface="Symbol" panose="05050102010706020507" pitchFamily="18" charset="2"/>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entro il 31 luglio di ciascun anno indicato nella Tabella A, provvede alla verifica della potenza da fonti rinnovabili installata per ciascuna Regione e Provincia nell’anno precedente.</a:t>
            </a:r>
          </a:p>
          <a:p>
            <a:pPr algn="just">
              <a:lnSpc>
                <a:spcPct val="115000"/>
              </a:lnSpc>
              <a:spcAft>
                <a:spcPts val="800"/>
              </a:spcAft>
            </a:pPr>
            <a:r>
              <a:rPr lang="it-IT" sz="1800" b="1" kern="100" dirty="0">
                <a:effectLst/>
                <a:latin typeface="Aptos" panose="020B0004020202020204" pitchFamily="34" charset="0"/>
                <a:ea typeface="Aptos" panose="020B0004020202020204" pitchFamily="34" charset="0"/>
                <a:cs typeface="Times New Roman" panose="02020603050405020304" pitchFamily="18" charset="0"/>
              </a:rPr>
              <a:t>Al fine di assicurare il monitoraggio e la verifica degli obiettivi di cui alla Tabella A, continua ad operare l’Osservatorio che mantiene il ruolo di organismo permanente</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di:</a:t>
            </a:r>
          </a:p>
          <a:p>
            <a:pPr marL="342900" lvl="0" indent="-342900" algn="just">
              <a:lnSpc>
                <a:spcPct val="115000"/>
              </a:lnSpc>
              <a:spcAft>
                <a:spcPts val="800"/>
              </a:spcAft>
              <a:buSzPts val="1000"/>
              <a:buFont typeface="Symbol" panose="05050102010706020507" pitchFamily="18" charset="2"/>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consultazione e confronto tecnico sulle modalità di raggiungimento degli obiettivi regionali,</a:t>
            </a:r>
          </a:p>
          <a:p>
            <a:pPr marL="342900" lvl="0" indent="-342900" algn="just">
              <a:lnSpc>
                <a:spcPct val="115000"/>
              </a:lnSpc>
              <a:spcAft>
                <a:spcPts val="800"/>
              </a:spcAft>
              <a:buSzPts val="1000"/>
              <a:buFont typeface="Symbol" panose="05050102010706020507" pitchFamily="18" charset="2"/>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di supporto e di scambio di buone pratiche in particolare finalizzate all’individuazione delle superfici e delle aree idonee e non idonee.</a:t>
            </a:r>
          </a:p>
          <a:p>
            <a:pPr marL="0" indent="0" algn="just">
              <a:lnSpc>
                <a:spcPct val="115000"/>
              </a:lnSpc>
              <a:spcAft>
                <a:spcPts val="800"/>
              </a:spcAft>
              <a:buSzPts val="1000"/>
              <a:buNone/>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sym typeface="Wingdings" panose="05000000000000000000" pitchFamily="2" charset="2"/>
              </a:rPr>
              <a:t> </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Qualora non venissero raggiunti gli obiettivi prefissati, </a:t>
            </a:r>
            <a:r>
              <a:rPr lang="it-IT" sz="1800" u="sng" kern="100" dirty="0">
                <a:effectLst/>
                <a:latin typeface="Aptos" panose="020B0004020202020204" pitchFamily="34" charset="0"/>
                <a:ea typeface="Aptos" panose="020B0004020202020204" pitchFamily="34" charset="0"/>
                <a:cs typeface="Times New Roman" panose="02020603050405020304" pitchFamily="18" charset="0"/>
              </a:rPr>
              <a:t>le compensazioni economiche andranno ai territori più virtuosi.</a:t>
            </a:r>
          </a:p>
          <a:p>
            <a:pPr marL="342900" lvl="0" indent="-342900" algn="just">
              <a:lnSpc>
                <a:spcPct val="115000"/>
              </a:lnSpc>
              <a:spcAft>
                <a:spcPts val="800"/>
              </a:spcAft>
              <a:buSzPts val="1000"/>
              <a:buFont typeface="Symbol" panose="05050102010706020507" pitchFamily="18" charset="2"/>
              <a:buChar char=""/>
              <a:tabLst>
                <a:tab pos="457200" algn="l"/>
              </a:tabLst>
            </a:pP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endParaRPr lang="it-IT" dirty="0"/>
          </a:p>
        </p:txBody>
      </p:sp>
    </p:spTree>
    <p:extLst>
      <p:ext uri="{BB962C8B-B14F-4D97-AF65-F5344CB8AC3E}">
        <p14:creationId xmlns:p14="http://schemas.microsoft.com/office/powerpoint/2010/main" val="8394961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AD9C114-080F-2265-3B11-AFA409DE0A64}"/>
              </a:ext>
            </a:extLst>
          </p:cNvPr>
          <p:cNvSpPr>
            <a:spLocks noGrp="1"/>
          </p:cNvSpPr>
          <p:nvPr>
            <p:ph type="title"/>
          </p:nvPr>
        </p:nvSpPr>
        <p:spPr/>
        <p:txBody>
          <a:bodyPr/>
          <a:lstStyle/>
          <a:p>
            <a:r>
              <a:rPr lang="it-IT" dirty="0"/>
              <a:t>D.lgs. 190/2024 (Testo unico rinnovabili)</a:t>
            </a:r>
          </a:p>
        </p:txBody>
      </p:sp>
      <p:sp>
        <p:nvSpPr>
          <p:cNvPr id="3" name="Segnaposto contenuto 2">
            <a:extLst>
              <a:ext uri="{FF2B5EF4-FFF2-40B4-BE49-F238E27FC236}">
                <a16:creationId xmlns:a16="http://schemas.microsoft.com/office/drawing/2014/main" id="{9917EBA1-689A-C20F-4323-6D8297B18C74}"/>
              </a:ext>
            </a:extLst>
          </p:cNvPr>
          <p:cNvSpPr>
            <a:spLocks noGrp="1"/>
          </p:cNvSpPr>
          <p:nvPr>
            <p:ph idx="1"/>
          </p:nvPr>
        </p:nvSpPr>
        <p:spPr>
          <a:xfrm>
            <a:off x="562708" y="2133600"/>
            <a:ext cx="10941904" cy="3777622"/>
          </a:xfrm>
        </p:spPr>
        <p:txBody>
          <a:bodyPr>
            <a:normAutofit/>
          </a:bodyPr>
          <a:lstStyle/>
          <a:p>
            <a:pPr marL="0" indent="0" algn="just">
              <a:buNone/>
            </a:pPr>
            <a:r>
              <a:rPr lang="it-IT" sz="1800" b="0" i="0" u="none" strike="noStrike" baseline="0" dirty="0">
                <a:latin typeface="DejaVuSansCondensed"/>
              </a:rPr>
              <a:t>Sono tre i regimi amministrativi disciplinati, con l’obiettivo di armonizzare e semplificare la normativa:</a:t>
            </a:r>
          </a:p>
          <a:p>
            <a:pPr algn="just"/>
            <a:r>
              <a:rPr lang="it-IT" sz="1800" b="1" i="0" u="none" strike="noStrike" baseline="0" dirty="0">
                <a:latin typeface="DejaVuSansCondensed-Bold"/>
              </a:rPr>
              <a:t>attività libera</a:t>
            </a:r>
            <a:r>
              <a:rPr lang="it-IT" sz="1800" b="0" i="0" u="none" strike="noStrike" baseline="0" dirty="0">
                <a:latin typeface="DejaVuSansCondensed"/>
              </a:rPr>
              <a:t>, per le tipologie di intervento individuate all’allegato A al decreto. In questo caso non è richiesta l’acquisizione di permessi, autorizzazioni o atti amministrativi di assenso, e il soggetto proponente non è tenuto alla presentazione di alcuna comunicazione, certificazione, segnalazione o dichiarazione alle amministrazioni pubbliche. Sono esclusi da tale regime gli interventi sui beni oggetto di tutela ai sensi del Codice dei beni culturali e del paesaggio, o in aree naturali protette/siti Natura 2000 (per questi si applica la procedura abilitativa semplificata, vedi sotto);</a:t>
            </a:r>
          </a:p>
        </p:txBody>
      </p:sp>
    </p:spTree>
    <p:extLst>
      <p:ext uri="{BB962C8B-B14F-4D97-AF65-F5344CB8AC3E}">
        <p14:creationId xmlns:p14="http://schemas.microsoft.com/office/powerpoint/2010/main" val="40155165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01B223F-3A01-7867-9489-DC619150A46E}"/>
              </a:ext>
            </a:extLst>
          </p:cNvPr>
          <p:cNvSpPr>
            <a:spLocks noGrp="1"/>
          </p:cNvSpPr>
          <p:nvPr>
            <p:ph idx="1"/>
          </p:nvPr>
        </p:nvSpPr>
        <p:spPr>
          <a:xfrm>
            <a:off x="1866900" y="1397000"/>
            <a:ext cx="9637712" cy="4514222"/>
          </a:xfrm>
        </p:spPr>
        <p:txBody>
          <a:bodyPr>
            <a:normAutofit/>
          </a:bodyPr>
          <a:lstStyle/>
          <a:p>
            <a:pPr algn="just"/>
            <a:r>
              <a:rPr lang="it-IT" sz="2800" b="1" i="0" u="none" strike="noStrike" baseline="0" dirty="0">
                <a:latin typeface="DejaVuSansCondensed-Bold"/>
              </a:rPr>
              <a:t>procedura abilitativa semplificata (PAS)</a:t>
            </a:r>
            <a:r>
              <a:rPr lang="it-IT" sz="2800" b="0" i="0" u="none" strike="noStrike" baseline="0" dirty="0">
                <a:latin typeface="DejaVuSansCondensed"/>
              </a:rPr>
              <a:t>, per le tipologie di intervento individuate all’allegato B al decreto. Il soggetto proponente è tenuto a presentare al Comune, mediante la nuova piattaforma SUER e secondo un modello unico adottato con decreto del Ministro dell’ambiente e della sicurezza energetica, il progetto corredato delle necessarie dichiarazioni e asseverazioni. È prevista una procedura di silenzio assenso, secondo cui in mancanza di un espresso provvedimento di diniego entro i termini specificati, il titolo abilitativo si intende perfezionato senza prescrizioni;</a:t>
            </a:r>
          </a:p>
          <a:p>
            <a:endParaRPr lang="it-IT" dirty="0"/>
          </a:p>
        </p:txBody>
      </p:sp>
    </p:spTree>
    <p:extLst>
      <p:ext uri="{BB962C8B-B14F-4D97-AF65-F5344CB8AC3E}">
        <p14:creationId xmlns:p14="http://schemas.microsoft.com/office/powerpoint/2010/main" val="2120761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C6C2D07-C822-6A7E-9AE2-9C04ABDE50B8}"/>
              </a:ext>
            </a:extLst>
          </p:cNvPr>
          <p:cNvSpPr>
            <a:spLocks noGrp="1"/>
          </p:cNvSpPr>
          <p:nvPr>
            <p:ph idx="1"/>
          </p:nvPr>
        </p:nvSpPr>
        <p:spPr>
          <a:xfrm>
            <a:off x="1905000" y="1155700"/>
            <a:ext cx="9599612" cy="4755522"/>
          </a:xfrm>
        </p:spPr>
        <p:txBody>
          <a:bodyPr>
            <a:normAutofit fontScale="92500" lnSpcReduction="10000"/>
          </a:bodyPr>
          <a:lstStyle/>
          <a:p>
            <a:pPr algn="just"/>
            <a:r>
              <a:rPr lang="it-IT" sz="2800" b="1" i="0" u="none" strike="noStrike" baseline="0" dirty="0">
                <a:latin typeface="DejaVuSansCondensed-Bold"/>
              </a:rPr>
              <a:t>autorizzazione unica</a:t>
            </a:r>
            <a:r>
              <a:rPr lang="it-IT" sz="2800" b="0" i="0" u="none" strike="noStrike" baseline="0" dirty="0">
                <a:latin typeface="DejaVuSansCondensed"/>
              </a:rPr>
              <a:t>, per le tipologie di intervento individuate all’allegato C al decreto. Il soggetto proponente deve presentare, mediante la piattaforma SUER, istanza di autorizzazione unica, secondo il modello adottato ai sensi del decreto legislativo n. 199 del 2021, alla Regione (o Provincia delegata), oppure al Ministero dell’ambiente e della sicurezza energetica, a seconda che l’intervento ricada nella sezione I o II dell’allegato C. L’iter, comprensivo della conferenza dei servizi appositamente convocata in modalità sincrona, si conclude, in caso positivo, con determinazione motivata favorevole, eventualmente comprendente il provvedimento di VIA o di verifica di assoggettabilità a VIA (ove previsti).</a:t>
            </a:r>
          </a:p>
          <a:p>
            <a:endParaRPr lang="it-IT" dirty="0"/>
          </a:p>
        </p:txBody>
      </p:sp>
    </p:spTree>
    <p:extLst>
      <p:ext uri="{BB962C8B-B14F-4D97-AF65-F5344CB8AC3E}">
        <p14:creationId xmlns:p14="http://schemas.microsoft.com/office/powerpoint/2010/main" val="884454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7D97AC0-3833-DE7D-EE27-C67B98340563}"/>
              </a:ext>
            </a:extLst>
          </p:cNvPr>
          <p:cNvSpPr>
            <a:spLocks noGrp="1"/>
          </p:cNvSpPr>
          <p:nvPr>
            <p:ph idx="1"/>
          </p:nvPr>
        </p:nvSpPr>
        <p:spPr>
          <a:xfrm>
            <a:off x="1130968" y="733925"/>
            <a:ext cx="10373644" cy="5807551"/>
          </a:xfrm>
        </p:spPr>
        <p:txBody>
          <a:bodyPr>
            <a:normAutofit fontScale="92500" lnSpcReduction="20000"/>
          </a:bodyPr>
          <a:lstStyle/>
          <a:p>
            <a:pPr algn="just">
              <a:lnSpc>
                <a:spcPct val="200000"/>
              </a:lnSpc>
              <a:spcAft>
                <a:spcPts val="800"/>
              </a:spcAft>
            </a:pPr>
            <a:r>
              <a:rPr lang="it-IT" sz="2600" b="1" dirty="0">
                <a:effectLst/>
                <a:latin typeface="Times New Roman" panose="02020603050405020304" pitchFamily="18" charset="0"/>
                <a:ea typeface="Calibri" panose="020F0502020204030204" pitchFamily="34" charset="0"/>
                <a:cs typeface="Times New Roman" panose="02020603050405020304" pitchFamily="18" charset="0"/>
              </a:rPr>
              <a:t>Papa Leone X nominò prima </a:t>
            </a:r>
            <a:r>
              <a:rPr lang="it-IT" sz="2600" b="1" u="sng" dirty="0">
                <a:effectLst/>
                <a:latin typeface="Times New Roman" panose="02020603050405020304" pitchFamily="18" charset="0"/>
                <a:ea typeface="Calibri" panose="020F0502020204030204" pitchFamily="34" charset="0"/>
                <a:cs typeface="Times New Roman" panose="02020603050405020304" pitchFamily="18" charset="0"/>
              </a:rPr>
              <a:t>il Bramante </a:t>
            </a:r>
            <a:r>
              <a:rPr lang="it-IT" sz="2600" b="1" dirty="0">
                <a:effectLst/>
                <a:latin typeface="Times New Roman" panose="02020603050405020304" pitchFamily="18" charset="0"/>
                <a:ea typeface="Calibri" panose="020F0502020204030204" pitchFamily="34" charset="0"/>
                <a:cs typeface="Times New Roman" panose="02020603050405020304" pitchFamily="18" charset="0"/>
              </a:rPr>
              <a:t>e poi, con la Breve papale del 1516, lo stesso </a:t>
            </a:r>
            <a:r>
              <a:rPr lang="it-IT" sz="2600" b="1" u="sng" dirty="0">
                <a:effectLst/>
                <a:latin typeface="Times New Roman" panose="02020603050405020304" pitchFamily="18" charset="0"/>
                <a:ea typeface="Calibri" panose="020F0502020204030204" pitchFamily="34" charset="0"/>
                <a:cs typeface="Times New Roman" panose="02020603050405020304" pitchFamily="18" charset="0"/>
              </a:rPr>
              <a:t>Raffaelo «conservatore della città di Roma e curatore delle vestigia dell’antico</a:t>
            </a:r>
            <a:r>
              <a:rPr lang="it-IT" sz="2600" dirty="0">
                <a:effectLst/>
                <a:latin typeface="Times New Roman" panose="02020603050405020304" pitchFamily="18" charset="0"/>
                <a:ea typeface="Calibri" panose="020F0502020204030204" pitchFamily="34" charset="0"/>
                <a:cs typeface="Times New Roman" panose="02020603050405020304" pitchFamily="18" charset="0"/>
              </a:rPr>
              <a:t>», ossia aveva ad esso affidato la carica di Ispettore Generale delle Belle Arti. </a:t>
            </a:r>
            <a:r>
              <a:rPr lang="it-IT" sz="2600" u="sng" dirty="0">
                <a:effectLst/>
                <a:latin typeface="Times New Roman" panose="02020603050405020304" pitchFamily="18" charset="0"/>
                <a:ea typeface="Calibri" panose="020F0502020204030204" pitchFamily="34" charset="0"/>
                <a:cs typeface="Times New Roman" panose="02020603050405020304" pitchFamily="18" charset="0"/>
              </a:rPr>
              <a:t>Questa figura, in seguito sostituita da quella di «</a:t>
            </a:r>
            <a:r>
              <a:rPr lang="it-IT" sz="2600" b="1" u="sng" dirty="0">
                <a:effectLst/>
                <a:latin typeface="Times New Roman" panose="02020603050405020304" pitchFamily="18" charset="0"/>
                <a:ea typeface="Calibri" panose="020F0502020204030204" pitchFamily="34" charset="0"/>
                <a:cs typeface="Times New Roman" panose="02020603050405020304" pitchFamily="18" charset="0"/>
              </a:rPr>
              <a:t>commissario delle antichità</a:t>
            </a:r>
            <a:r>
              <a:rPr lang="it-IT" sz="2600" u="sng" dirty="0">
                <a:effectLst/>
                <a:latin typeface="Times New Roman" panose="02020603050405020304" pitchFamily="18" charset="0"/>
                <a:ea typeface="Calibri" panose="020F0502020204030204" pitchFamily="34" charset="0"/>
                <a:cs typeface="Times New Roman" panose="02020603050405020304" pitchFamily="18" charset="0"/>
              </a:rPr>
              <a:t>», sotto il papato di Paolo III, aveva il preciso compito «in materia di arti e di belle lettere […] di </a:t>
            </a:r>
            <a:r>
              <a:rPr lang="it-IT" sz="2600" b="1" u="sng" dirty="0">
                <a:effectLst/>
                <a:latin typeface="Times New Roman" panose="02020603050405020304" pitchFamily="18" charset="0"/>
                <a:ea typeface="Calibri" panose="020F0502020204030204" pitchFamily="34" charset="0"/>
                <a:cs typeface="Times New Roman" panose="02020603050405020304" pitchFamily="18" charset="0"/>
              </a:rPr>
              <a:t>conoscerne la vera Storia, e le precise epoche del Loro ingrandimento, e della Loro decadenza</a:t>
            </a:r>
            <a:r>
              <a:rPr lang="it-IT" sz="2600" u="sng" dirty="0">
                <a:effectLst/>
                <a:latin typeface="Times New Roman" panose="02020603050405020304" pitchFamily="18" charset="0"/>
                <a:ea typeface="Calibri" panose="020F0502020204030204" pitchFamily="34" charset="0"/>
                <a:cs typeface="Times New Roman" panose="02020603050405020304" pitchFamily="18" charset="0"/>
              </a:rPr>
              <a:t>».</a:t>
            </a:r>
            <a:endParaRPr lang="it-IT" sz="2600" u="sng"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it-IT" sz="2600" dirty="0">
                <a:effectLst/>
                <a:latin typeface="Times New Roman" panose="02020603050405020304" pitchFamily="18" charset="0"/>
                <a:ea typeface="Calibri" panose="020F0502020204030204" pitchFamily="34" charset="0"/>
                <a:cs typeface="Times New Roman" panose="02020603050405020304" pitchFamily="18" charset="0"/>
              </a:rPr>
              <a:t>Tanto si legge nella lettera scritta da N. Ratta nel 1822 e indirizzata all’avv. C. Foa, commissario delle antichità all’epoca.</a:t>
            </a:r>
            <a:endParaRPr lang="it-IT" sz="2600" dirty="0">
              <a:effectLst/>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3389448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878994C-DA8F-C281-8D78-09DF49B558CF}"/>
              </a:ext>
            </a:extLst>
          </p:cNvPr>
          <p:cNvSpPr>
            <a:spLocks noGrp="1"/>
          </p:cNvSpPr>
          <p:nvPr>
            <p:ph type="title"/>
          </p:nvPr>
        </p:nvSpPr>
        <p:spPr/>
        <p:txBody>
          <a:bodyPr/>
          <a:lstStyle/>
          <a:p>
            <a:r>
              <a:rPr lang="it-IT" dirty="0"/>
              <a:t>Il caso della Regione Sardegna</a:t>
            </a:r>
          </a:p>
        </p:txBody>
      </p:sp>
      <p:sp>
        <p:nvSpPr>
          <p:cNvPr id="3" name="Segnaposto contenuto 2">
            <a:extLst>
              <a:ext uri="{FF2B5EF4-FFF2-40B4-BE49-F238E27FC236}">
                <a16:creationId xmlns:a16="http://schemas.microsoft.com/office/drawing/2014/main" id="{E54B5F52-61BC-B896-4889-7C9C66738BAE}"/>
              </a:ext>
            </a:extLst>
          </p:cNvPr>
          <p:cNvSpPr>
            <a:spLocks noGrp="1"/>
          </p:cNvSpPr>
          <p:nvPr>
            <p:ph idx="1"/>
          </p:nvPr>
        </p:nvSpPr>
        <p:spPr>
          <a:xfrm>
            <a:off x="1143000" y="1672389"/>
            <a:ext cx="10361612" cy="4238833"/>
          </a:xfrm>
        </p:spPr>
        <p:txBody>
          <a:bodyPr>
            <a:normAutofit/>
          </a:bodyPr>
          <a:lstStyle/>
          <a:p>
            <a:pPr algn="just">
              <a:lnSpc>
                <a:spcPct val="115000"/>
              </a:lnSpc>
              <a:spcAft>
                <a:spcPts val="800"/>
              </a:spcAf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La Sardegna è stata la prima regione in Italia a dotarsi di una legge per l’individuazione di aree e superfici idonee e non idonee all’installazione e promozione di impianti a fonti di energia rinnovabile (FER) e per la semplificazione dei procedimenti autorizzativi.(Dopo Sardegna e Friuli Venezia Giulia, anche l’Abruzzo ha provveduto con la legge 8/2025 all’individuazione di aree e superfici idonee e non idonee all’installazione e promozione di impianti a fonti di energia rinnovabile)</a:t>
            </a:r>
          </a:p>
          <a:p>
            <a:pPr algn="just">
              <a:lnSpc>
                <a:spcPct val="115000"/>
              </a:lnSpc>
              <a:spcAft>
                <a:spcPts val="800"/>
              </a:spcAf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La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Legge regionale 5 dicembre 2024, n. 20</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attua quanto previsto dal D.M. 21/06/2024 (Decreto Aree Idonee) che demanda alle Regioni l’individuazione delle aree ove è consentito realizzare gli impianti.</a:t>
            </a:r>
          </a:p>
          <a:p>
            <a:pPr algn="just">
              <a:lnSpc>
                <a:spcPct val="115000"/>
              </a:lnSpc>
              <a:spcAft>
                <a:spcPts val="800"/>
              </a:spcAf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Il provvedimento individua le superfici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idonee</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circa l’1% del territorio</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quelle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non idonee</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e quelle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ordinarie</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essa si applica sia ai nuovi impianti, sia a quelli in corso di autorizzazione, sia a quelli autorizzati che non abbiano determinato una modifica irreversibile dello stato dei luoghi.</a:t>
            </a:r>
          </a:p>
          <a:p>
            <a:endParaRPr lang="it-IT" dirty="0"/>
          </a:p>
        </p:txBody>
      </p:sp>
    </p:spTree>
    <p:extLst>
      <p:ext uri="{BB962C8B-B14F-4D97-AF65-F5344CB8AC3E}">
        <p14:creationId xmlns:p14="http://schemas.microsoft.com/office/powerpoint/2010/main" val="12059027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7776916-9114-FFFA-7B58-ECFC5CEEE344}"/>
              </a:ext>
            </a:extLst>
          </p:cNvPr>
          <p:cNvSpPr>
            <a:spLocks noGrp="1"/>
          </p:cNvSpPr>
          <p:nvPr>
            <p:ph idx="1"/>
          </p:nvPr>
        </p:nvSpPr>
        <p:spPr>
          <a:xfrm>
            <a:off x="1701800" y="990600"/>
            <a:ext cx="9802812" cy="4920622"/>
          </a:xfrm>
        </p:spPr>
        <p:txBody>
          <a:bodyPr>
            <a:normAutofit fontScale="92500" lnSpcReduction="10000"/>
          </a:bodyPr>
          <a:lstStyle/>
          <a:p>
            <a:pPr algn="just">
              <a:lnSpc>
                <a:spcPct val="115000"/>
              </a:lnSpc>
              <a:spcAft>
                <a:spcPts val="800"/>
              </a:spcAf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Il 28 gennaio 2025, su proposta del Ministro per gli affari regionali e le autonomie, il Governo ha deliberato di impugnare la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legge della Sardegna sulle aree idonee </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(Legge regionale 20/2024), l’unica fino a quel momento varata.</a:t>
            </a:r>
          </a:p>
          <a:p>
            <a:pPr algn="just">
              <a:lnSpc>
                <a:spcPct val="115000"/>
              </a:lnSpc>
              <a:spcAft>
                <a:spcPts val="800"/>
              </a:spcAf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Diverse le motivazioni alla base della decisione. Secondo il Governo, il provvedimento:</a:t>
            </a:r>
          </a:p>
          <a:p>
            <a:pPr marL="342900" lvl="0" indent="-342900" algn="just">
              <a:lnSpc>
                <a:spcPct val="115000"/>
              </a:lnSpc>
              <a:spcAft>
                <a:spcPts val="800"/>
              </a:spcAft>
              <a:buSzPts val="1000"/>
              <a:buFont typeface="Symbol" panose="05050102010706020507" pitchFamily="18" charset="2"/>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si applica anche agli impianti a fonti rinnovabili con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procedimento autorizzativo già concluso</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configurandosi come una sopravvenienza normativa sfavorevole. Una retroattività che risulta in netto contrasto con i principi di uguaglianza (art. 3 Cost.), certezza del diritto, legittimo affidamento e libertà di iniziativa economica (art. 41 Cost.);</a:t>
            </a:r>
          </a:p>
          <a:p>
            <a:pPr marL="342900" lvl="0" indent="-342900" algn="just">
              <a:lnSpc>
                <a:spcPct val="115000"/>
              </a:lnSpc>
              <a:spcAft>
                <a:spcPts val="800"/>
              </a:spcAft>
              <a:buSzPts val="1000"/>
              <a:buFont typeface="Symbol" panose="05050102010706020507" pitchFamily="18" charset="2"/>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potrebbe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incidere restrittivamente sul “minimum” di aree idonee per impianti rinnovabili</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così come identificate dal D.lgs. 199/2021, art. 20, comma 8, rendendo “non idonee” aree che lo Stato considera invece adatte;</a:t>
            </a:r>
          </a:p>
          <a:p>
            <a:pPr marL="342900" lvl="0" indent="-342900" algn="just">
              <a:lnSpc>
                <a:spcPct val="115000"/>
              </a:lnSpc>
              <a:spcAft>
                <a:spcPts val="800"/>
              </a:spcAft>
              <a:buSzPts val="1000"/>
              <a:buFont typeface="Symbol" panose="05050102010706020507" pitchFamily="18" charset="2"/>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prevede una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procedura troppo complessa e restrittiva </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per consentire, in determinate circostanze, la realizzazione di impianti in aree che la stessa legge ha precedentemente dichiarato “non idonee”.</a:t>
            </a:r>
          </a:p>
          <a:p>
            <a:endParaRPr lang="it-IT" dirty="0"/>
          </a:p>
        </p:txBody>
      </p:sp>
    </p:spTree>
    <p:extLst>
      <p:ext uri="{BB962C8B-B14F-4D97-AF65-F5344CB8AC3E}">
        <p14:creationId xmlns:p14="http://schemas.microsoft.com/office/powerpoint/2010/main" val="29942297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83BF62D-65F9-026C-7888-4B2B2D0AAAB9}"/>
              </a:ext>
            </a:extLst>
          </p:cNvPr>
          <p:cNvSpPr>
            <a:spLocks noGrp="1"/>
          </p:cNvSpPr>
          <p:nvPr>
            <p:ph idx="1"/>
          </p:nvPr>
        </p:nvSpPr>
        <p:spPr>
          <a:xfrm>
            <a:off x="1917700" y="1181100"/>
            <a:ext cx="9586912" cy="4730122"/>
          </a:xfrm>
        </p:spPr>
        <p:txBody>
          <a:bodyPr/>
          <a:lstStyle/>
          <a:p>
            <a:pPr algn="just">
              <a:lnSpc>
                <a:spcPct val="115000"/>
              </a:lnSpc>
              <a:spcAft>
                <a:spcPts val="800"/>
              </a:spcAf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Pertanto, il testo approvato potrebbe presentare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profili di incostituzionalità</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in quanto ostacola eccessivamente la realizzazione di impianti da fonti rinnovabili, in contrasto con i principi di massima diffusione di tali fonti e con la normativa europea in materia.</a:t>
            </a:r>
          </a:p>
          <a:p>
            <a:pPr algn="just"/>
            <a:r>
              <a:rPr lang="it-IT" sz="1800" dirty="0">
                <a:effectLst/>
                <a:latin typeface="Aptos" panose="020B0004020202020204" pitchFamily="34" charset="0"/>
                <a:ea typeface="Aptos" panose="020B0004020202020204" pitchFamily="34" charset="0"/>
                <a:cs typeface="Times New Roman" panose="02020603050405020304" pitchFamily="18" charset="0"/>
              </a:rPr>
              <a:t>Il Consiglio dei ministri ha colto l’occasione del ricorso contro la legge per le Aree Idonee varata dalla Sardegna per dare una </a:t>
            </a:r>
            <a:r>
              <a:rPr lang="it-IT" sz="1800" b="1" dirty="0">
                <a:effectLst/>
                <a:latin typeface="Aptos" panose="020B0004020202020204" pitchFamily="34" charset="0"/>
                <a:ea typeface="Aptos" panose="020B0004020202020204" pitchFamily="34" charset="0"/>
                <a:cs typeface="Times New Roman" panose="02020603050405020304" pitchFamily="18" charset="0"/>
              </a:rPr>
              <a:t>linea d’indirizzo</a:t>
            </a:r>
            <a:r>
              <a:rPr lang="it-IT" sz="1800" dirty="0">
                <a:effectLst/>
                <a:latin typeface="Aptos" panose="020B0004020202020204" pitchFamily="34" charset="0"/>
                <a:ea typeface="Aptos" panose="020B0004020202020204" pitchFamily="34" charset="0"/>
                <a:cs typeface="Times New Roman" panose="02020603050405020304" pitchFamily="18" charset="0"/>
              </a:rPr>
              <a:t> sulle modalità di recepimento del decreto nelle leggi regionali che dovranno essere varate da tutte le regioni italiane entro il primo semestre del 2025</a:t>
            </a:r>
            <a:endParaRPr lang="it-IT" dirty="0"/>
          </a:p>
        </p:txBody>
      </p:sp>
    </p:spTree>
    <p:extLst>
      <p:ext uri="{BB962C8B-B14F-4D97-AF65-F5344CB8AC3E}">
        <p14:creationId xmlns:p14="http://schemas.microsoft.com/office/powerpoint/2010/main" val="11191005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865F02E-E08B-7EA8-E2B9-441B87CB93E6}"/>
              </a:ext>
            </a:extLst>
          </p:cNvPr>
          <p:cNvSpPr>
            <a:spLocks noGrp="1"/>
          </p:cNvSpPr>
          <p:nvPr>
            <p:ph idx="1"/>
          </p:nvPr>
        </p:nvSpPr>
        <p:spPr>
          <a:xfrm>
            <a:off x="1816100" y="876299"/>
            <a:ext cx="9688512" cy="6129411"/>
          </a:xfrm>
        </p:spPr>
        <p:txBody>
          <a:bodyPr>
            <a:normAutofit/>
          </a:bodyPr>
          <a:lstStyle/>
          <a:p>
            <a:pPr marL="0" indent="0" algn="ctr">
              <a:buNone/>
            </a:pPr>
            <a:r>
              <a:rPr lang="it-IT" b="1" dirty="0"/>
              <a:t>Corte cost. n. 28 dell’11 marzo 2025</a:t>
            </a:r>
          </a:p>
          <a:p>
            <a:pPr algn="just"/>
            <a:r>
              <a:rPr lang="it-IT" sz="2000" dirty="0">
                <a:effectLst/>
                <a:latin typeface="Arial" panose="020B0604020202020204" pitchFamily="34" charset="0"/>
                <a:ea typeface="Arial" panose="020B0604020202020204" pitchFamily="34" charset="0"/>
              </a:rPr>
              <a:t>In realtà la Corte cost. </a:t>
            </a:r>
            <a:r>
              <a:rPr lang="it-IT" sz="2000" b="1" dirty="0">
                <a:effectLst/>
                <a:latin typeface="Arial" panose="020B0604020202020204" pitchFamily="34" charset="0"/>
                <a:ea typeface="Arial" panose="020B0604020202020204" pitchFamily="34" charset="0"/>
              </a:rPr>
              <a:t>si è già espressa sulla legittimità della legge regionale nr. 5 del 2024 adottata dalla Regione Sardegna </a:t>
            </a:r>
            <a:r>
              <a:rPr lang="it-IT" sz="2000" dirty="0">
                <a:effectLst/>
                <a:latin typeface="Arial" panose="020B0604020202020204" pitchFamily="34" charset="0"/>
                <a:ea typeface="Arial" panose="020B0604020202020204" pitchFamily="34" charset="0"/>
              </a:rPr>
              <a:t>nelle more dell’adozione del decreto Aree idonee.</a:t>
            </a:r>
          </a:p>
          <a:p>
            <a:pPr algn="just"/>
            <a:r>
              <a:rPr lang="it-IT" sz="2000" dirty="0">
                <a:effectLst/>
                <a:latin typeface="Arial" panose="020B0604020202020204" pitchFamily="34" charset="0"/>
                <a:ea typeface="Arial" panose="020B0604020202020204" pitchFamily="34" charset="0"/>
              </a:rPr>
              <a:t>In particolare, il Presidente del Consiglio dei ministri, ha impugnato l'</a:t>
            </a:r>
            <a:r>
              <a:rPr lang="it-IT" sz="2000" u="none" strike="noStrike" dirty="0">
                <a:solidFill>
                  <a:srgbClr val="000000"/>
                </a:solidFill>
                <a:effectLst/>
                <a:latin typeface="Arial" panose="020B0604020202020204" pitchFamily="34" charset="0"/>
                <a:ea typeface="Arial" panose="020B0604020202020204" pitchFamily="34" charset="0"/>
                <a:hlinkClick r:id="rId2"/>
              </a:rPr>
              <a:t>art. 3 della legge della Regione Sardegna 3 luglio 2024, n. 5</a:t>
            </a:r>
            <a:r>
              <a:rPr lang="it-IT" sz="2000" u="none" strike="noStrike" dirty="0">
                <a:solidFill>
                  <a:srgbClr val="000000"/>
                </a:solidFill>
                <a:effectLst/>
                <a:latin typeface="Arial" panose="020B0604020202020204" pitchFamily="34" charset="0"/>
                <a:ea typeface="Arial" panose="020B0604020202020204" pitchFamily="34" charset="0"/>
              </a:rPr>
              <a:t> </a:t>
            </a:r>
            <a:r>
              <a:rPr lang="it-IT" sz="2000" dirty="0">
                <a:effectLst/>
                <a:latin typeface="Arial" panose="020B0604020202020204" pitchFamily="34" charset="0"/>
                <a:ea typeface="Arial" panose="020B0604020202020204" pitchFamily="34" charset="0"/>
              </a:rPr>
              <a:t>in riferimento all'</a:t>
            </a:r>
            <a:r>
              <a:rPr lang="it-IT" sz="2000" u="none" strike="noStrike" dirty="0">
                <a:solidFill>
                  <a:srgbClr val="000000"/>
                </a:solidFill>
                <a:effectLst/>
                <a:latin typeface="Arial" panose="020B0604020202020204" pitchFamily="34" charset="0"/>
                <a:ea typeface="Arial" panose="020B0604020202020204" pitchFamily="34" charset="0"/>
                <a:hlinkClick r:id="rId3"/>
              </a:rPr>
              <a:t>art. 117, commi primo e terzo, della Costituzione</a:t>
            </a:r>
            <a:r>
              <a:rPr lang="it-IT" sz="2000" dirty="0">
                <a:effectLst/>
                <a:latin typeface="Arial" panose="020B0604020202020204" pitchFamily="34" charset="0"/>
                <a:ea typeface="Arial" panose="020B0604020202020204" pitchFamily="34" charset="0"/>
              </a:rPr>
              <a:t>, in relazione al decreto legislativo 8 novembre 2021, n. 199, recante «Attuazione della direttiva (UE) 2018/2001 del Parlamento europeo e del Consiglio, del 1° dicembre 2018, sulla promozione dell'uso dell'energia da fonti rinnovabili», alla medesima direttiva 2018/2001/UE e al regolamento (UE) 2021/1119 del Parlamento europeo e del Consiglio, del 30 giugno 2021, che istituisce il quadro per il conseguimento della neutralità climatica e che modifica il </a:t>
            </a:r>
            <a:r>
              <a:rPr lang="it-IT" sz="2000" u="none" strike="noStrike" dirty="0">
                <a:solidFill>
                  <a:srgbClr val="000000"/>
                </a:solidFill>
                <a:effectLst/>
                <a:latin typeface="Arial" panose="020B0604020202020204" pitchFamily="34" charset="0"/>
                <a:ea typeface="Arial" panose="020B0604020202020204" pitchFamily="34" charset="0"/>
                <a:hlinkClick r:id="rId4"/>
              </a:rPr>
              <a:t>regolamento (CE) n. 401/2009</a:t>
            </a:r>
            <a:r>
              <a:rPr lang="it-IT" sz="2000" dirty="0">
                <a:effectLst/>
                <a:latin typeface="Arial" panose="020B0604020202020204" pitchFamily="34" charset="0"/>
                <a:ea typeface="Arial" panose="020B0604020202020204" pitchFamily="34" charset="0"/>
              </a:rPr>
              <a:t> e il regolamento (UE) </a:t>
            </a:r>
            <a:r>
              <a:rPr lang="it-IT" sz="2000" u="none" strike="noStrike" dirty="0">
                <a:solidFill>
                  <a:srgbClr val="000000"/>
                </a:solidFill>
                <a:effectLst/>
                <a:latin typeface="Arial" panose="020B0604020202020204" pitchFamily="34" charset="0"/>
                <a:ea typeface="Arial" panose="020B0604020202020204" pitchFamily="34" charset="0"/>
                <a:hlinkClick r:id="rId5"/>
              </a:rPr>
              <a:t>2018/1999</a:t>
            </a:r>
            <a:r>
              <a:rPr lang="it-IT" sz="2000" dirty="0">
                <a:effectLst/>
                <a:latin typeface="Arial" panose="020B0604020202020204" pitchFamily="34" charset="0"/>
                <a:ea typeface="Arial" panose="020B0604020202020204" pitchFamily="34" charset="0"/>
              </a:rPr>
              <a:t> («Normativa europea sul clima»); nonché in riferimento all'</a:t>
            </a:r>
            <a:r>
              <a:rPr lang="it-IT" sz="2000" u="none" strike="noStrike" dirty="0">
                <a:solidFill>
                  <a:srgbClr val="000000"/>
                </a:solidFill>
                <a:effectLst/>
                <a:latin typeface="Arial" panose="020B0604020202020204" pitchFamily="34" charset="0"/>
                <a:ea typeface="Arial" panose="020B0604020202020204" pitchFamily="34" charset="0"/>
                <a:hlinkClick r:id="rId6"/>
              </a:rPr>
              <a:t>art. 10 della legge costituzionale 18 ottobre 2001 n. 3</a:t>
            </a:r>
            <a:r>
              <a:rPr lang="it-IT" sz="2000" dirty="0">
                <a:effectLst/>
                <a:latin typeface="Arial" panose="020B0604020202020204" pitchFamily="34" charset="0"/>
                <a:ea typeface="Arial" panose="020B0604020202020204" pitchFamily="34" charset="0"/>
              </a:rPr>
              <a:t> (Modifiche al titolo V della parte seconda della Costituzione) e agli artt. 3 e 4, lettera </a:t>
            </a:r>
            <a:r>
              <a:rPr lang="it-IT" sz="2000" i="1" dirty="0">
                <a:effectLst/>
                <a:latin typeface="Arial" panose="020B0604020202020204" pitchFamily="34" charset="0"/>
                <a:ea typeface="Arial" panose="020B0604020202020204" pitchFamily="34" charset="0"/>
              </a:rPr>
              <a:t>e</a:t>
            </a:r>
            <a:r>
              <a:rPr lang="it-IT" sz="2000" dirty="0">
                <a:effectLst/>
                <a:latin typeface="Arial" panose="020B0604020202020204" pitchFamily="34" charset="0"/>
                <a:ea typeface="Arial" panose="020B0604020202020204" pitchFamily="34" charset="0"/>
              </a:rPr>
              <a:t>), della legge costituzionale 26 febbraio 1948, n. 3 (Statuto speciale per la Sardegna); e, infine, in riferimento agli </a:t>
            </a:r>
            <a:r>
              <a:rPr lang="it-IT" sz="2000" u="none" strike="noStrike" dirty="0">
                <a:solidFill>
                  <a:srgbClr val="000000"/>
                </a:solidFill>
                <a:effectLst/>
                <a:latin typeface="Arial" panose="020B0604020202020204" pitchFamily="34" charset="0"/>
                <a:ea typeface="Arial" panose="020B0604020202020204" pitchFamily="34" charset="0"/>
                <a:hlinkClick r:id="rId7"/>
              </a:rPr>
              <a:t>artt. 3,</a:t>
            </a:r>
            <a:r>
              <a:rPr lang="it-IT" sz="2000" u="none" strike="noStrike" dirty="0">
                <a:solidFill>
                  <a:srgbClr val="000000"/>
                </a:solidFill>
                <a:effectLst/>
                <a:latin typeface="Arial" panose="020B0604020202020204" pitchFamily="34" charset="0"/>
                <a:ea typeface="Arial" panose="020B0604020202020204" pitchFamily="34" charset="0"/>
                <a:hlinkClick r:id="rId8"/>
              </a:rPr>
              <a:t>41</a:t>
            </a:r>
            <a:r>
              <a:rPr lang="it-IT" sz="2000" dirty="0">
                <a:effectLst/>
                <a:latin typeface="Arial" panose="020B0604020202020204" pitchFamily="34" charset="0"/>
                <a:ea typeface="Arial" panose="020B0604020202020204" pitchFamily="34" charset="0"/>
              </a:rPr>
              <a:t> e </a:t>
            </a:r>
            <a:r>
              <a:rPr lang="it-IT" sz="2000" u="none" strike="noStrike" dirty="0">
                <a:solidFill>
                  <a:srgbClr val="000000"/>
                </a:solidFill>
                <a:effectLst/>
                <a:latin typeface="Arial" panose="020B0604020202020204" pitchFamily="34" charset="0"/>
                <a:ea typeface="Arial" panose="020B0604020202020204" pitchFamily="34" charset="0"/>
                <a:hlinkClick r:id="rId9"/>
              </a:rPr>
              <a:t>97 Cost.</a:t>
            </a:r>
            <a:endParaRPr lang="it-IT" sz="2000" dirty="0">
              <a:effectLst/>
              <a:latin typeface="Arial" panose="020B0604020202020204" pitchFamily="34" charset="0"/>
              <a:ea typeface="Arial" panose="020B0604020202020204" pitchFamily="34" charset="0"/>
            </a:endParaRPr>
          </a:p>
          <a:p>
            <a:endParaRPr lang="it-IT" dirty="0"/>
          </a:p>
        </p:txBody>
      </p:sp>
    </p:spTree>
    <p:extLst>
      <p:ext uri="{BB962C8B-B14F-4D97-AF65-F5344CB8AC3E}">
        <p14:creationId xmlns:p14="http://schemas.microsoft.com/office/powerpoint/2010/main" val="9897023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FBE6C04-994A-1D32-BD60-1F29A283E64D}"/>
              </a:ext>
            </a:extLst>
          </p:cNvPr>
          <p:cNvSpPr>
            <a:spLocks noGrp="1"/>
          </p:cNvSpPr>
          <p:nvPr>
            <p:ph idx="1"/>
          </p:nvPr>
        </p:nvSpPr>
        <p:spPr>
          <a:xfrm>
            <a:off x="1879600" y="1168400"/>
            <a:ext cx="9625012" cy="4742822"/>
          </a:xfrm>
        </p:spPr>
        <p:txBody>
          <a:bodyPr>
            <a:normAutofit/>
          </a:bodyPr>
          <a:lstStyle/>
          <a:p>
            <a:pPr algn="just"/>
            <a:r>
              <a:rPr lang="it-IT" sz="1800" dirty="0">
                <a:effectLst/>
                <a:latin typeface="Arial" panose="020B0604020202020204" pitchFamily="34" charset="0"/>
                <a:ea typeface="Arial" panose="020B0604020202020204" pitchFamily="34" charset="0"/>
              </a:rPr>
              <a:t>art. 3 della legge reg. Sardegna n. 5 del 2024 </a:t>
            </a:r>
            <a:r>
              <a:rPr lang="it-IT" sz="1800" b="1" u="sng" dirty="0">
                <a:effectLst/>
                <a:latin typeface="Arial" panose="020B0604020202020204" pitchFamily="34" charset="0"/>
                <a:ea typeface="Arial" panose="020B0604020202020204" pitchFamily="34" charset="0"/>
              </a:rPr>
              <a:t>introduce misure di salvaguardia </a:t>
            </a:r>
            <a:r>
              <a:rPr lang="it-IT" sz="1800" b="1" dirty="0">
                <a:effectLst/>
                <a:latin typeface="Arial" panose="020B0604020202020204" pitchFamily="34" charset="0"/>
                <a:ea typeface="Arial" panose="020B0604020202020204" pitchFamily="34" charset="0"/>
              </a:rPr>
              <a:t>comportanti il divieto di realizzare nuovi impianti di produzione e accumulo di energia elettrica da fonti rinnovabili, </a:t>
            </a:r>
            <a:r>
              <a:rPr lang="it-IT" sz="1800" b="1" u="sng" dirty="0">
                <a:effectLst/>
                <a:latin typeface="Arial" panose="020B0604020202020204" pitchFamily="34" charset="0"/>
                <a:ea typeface="Arial" panose="020B0604020202020204" pitchFamily="34" charset="0"/>
              </a:rPr>
              <a:t>«[n]elle more dell'approvazione della legge regionale di individuazione delle aree idonee </a:t>
            </a:r>
            <a:r>
              <a:rPr lang="it-IT" sz="1800" dirty="0">
                <a:effectLst/>
                <a:latin typeface="Arial" panose="020B0604020202020204" pitchFamily="34" charset="0"/>
                <a:ea typeface="Arial" panose="020B0604020202020204" pitchFamily="34" charset="0"/>
              </a:rPr>
              <a:t>ai sensi dell'</a:t>
            </a:r>
            <a:r>
              <a:rPr lang="it-IT" sz="1800" u="none" strike="noStrike" dirty="0">
                <a:solidFill>
                  <a:srgbClr val="000000"/>
                </a:solidFill>
                <a:effectLst/>
                <a:latin typeface="Arial" panose="020B0604020202020204" pitchFamily="34" charset="0"/>
                <a:ea typeface="Arial" panose="020B0604020202020204" pitchFamily="34" charset="0"/>
                <a:hlinkClick r:id="rId2"/>
              </a:rPr>
              <a:t>articolo 20, comma 4», del d.lgs. n. 199 del 2021</a:t>
            </a:r>
            <a:r>
              <a:rPr lang="it-IT" sz="1800" dirty="0">
                <a:effectLst/>
                <a:latin typeface="Arial" panose="020B0604020202020204" pitchFamily="34" charset="0"/>
                <a:ea typeface="Arial" panose="020B0604020202020204" pitchFamily="34" charset="0"/>
              </a:rPr>
              <a:t>, «nonché dell'approvazione del PRS, dell'aggiornamento della strategia per lo sviluppo sostenibile e inoltre dell'aggiornamento, adeguamento e completamento del Piano paesaggistico regionale» e, comunque, per un periodo non superiore a diciotto mesi dall'entrata in vigore della stessa legge regionale, indicando una serie di aree escluse.</a:t>
            </a:r>
          </a:p>
          <a:p>
            <a:pPr algn="just"/>
            <a:r>
              <a:rPr lang="it-IT" sz="1800" dirty="0">
                <a:effectLst/>
                <a:latin typeface="Arial" panose="020B0604020202020204" pitchFamily="34" charset="0"/>
                <a:ea typeface="Arial" panose="020B0604020202020204" pitchFamily="34" charset="0"/>
              </a:rPr>
              <a:t>La disposizione impugnata, nell'imporre un divieto alla realizzazione di nuovi impianti di produzione e accumulo di energia elettrica da fonti rinnovabili, </a:t>
            </a:r>
            <a:r>
              <a:rPr lang="it-IT" sz="1800" u="sng" dirty="0">
                <a:effectLst/>
                <a:latin typeface="Arial" panose="020B0604020202020204" pitchFamily="34" charset="0"/>
                <a:ea typeface="Arial" panose="020B0604020202020204" pitchFamily="34" charset="0"/>
              </a:rPr>
              <a:t>introdurrebbe una </a:t>
            </a:r>
            <a:r>
              <a:rPr lang="it-IT" sz="1800" b="1" u="sng" dirty="0">
                <a:effectLst/>
                <a:latin typeface="Arial" panose="020B0604020202020204" pitchFamily="34" charset="0"/>
                <a:ea typeface="Arial" panose="020B0604020202020204" pitchFamily="34" charset="0"/>
              </a:rPr>
              <a:t>deroga </a:t>
            </a:r>
            <a:r>
              <a:rPr lang="it-IT" sz="1800" u="sng" dirty="0">
                <a:effectLst/>
                <a:latin typeface="Arial" panose="020B0604020202020204" pitchFamily="34" charset="0"/>
                <a:ea typeface="Arial" panose="020B0604020202020204" pitchFamily="34" charset="0"/>
              </a:rPr>
              <a:t>- seppur transitoria - rispetto </a:t>
            </a:r>
            <a:r>
              <a:rPr lang="it-IT" sz="1800" b="1" u="sng" dirty="0">
                <a:effectLst/>
                <a:latin typeface="Arial" panose="020B0604020202020204" pitchFamily="34" charset="0"/>
                <a:ea typeface="Arial" panose="020B0604020202020204" pitchFamily="34" charset="0"/>
              </a:rPr>
              <a:t>alla disciplina statale </a:t>
            </a:r>
            <a:r>
              <a:rPr lang="it-IT" sz="1800" u="sng" dirty="0">
                <a:effectLst/>
                <a:latin typeface="Arial" panose="020B0604020202020204" pitchFamily="34" charset="0"/>
                <a:ea typeface="Arial" panose="020B0604020202020204" pitchFamily="34" charset="0"/>
              </a:rPr>
              <a:t>che demanda a decreti ministeriali l'individuazione dei principi e criteri omogenei </a:t>
            </a:r>
            <a:r>
              <a:rPr lang="it-IT" sz="1800" dirty="0">
                <a:effectLst/>
                <a:latin typeface="Arial" panose="020B0604020202020204" pitchFamily="34" charset="0"/>
                <a:ea typeface="Arial" panose="020B0604020202020204" pitchFamily="34" charset="0"/>
              </a:rPr>
              <a:t>e che, comunque, anche nelle more dell'adozione di siffatti decreti, </a:t>
            </a:r>
            <a:r>
              <a:rPr lang="it-IT" sz="1800" b="1" u="sng" dirty="0">
                <a:effectLst/>
                <a:latin typeface="Arial" panose="020B0604020202020204" pitchFamily="34" charset="0"/>
                <a:ea typeface="Arial" panose="020B0604020202020204" pitchFamily="34" charset="0"/>
              </a:rPr>
              <a:t>vieterebbe ogni moratoria </a:t>
            </a:r>
            <a:r>
              <a:rPr lang="it-IT" sz="1800" dirty="0">
                <a:effectLst/>
                <a:latin typeface="Arial" panose="020B0604020202020204" pitchFamily="34" charset="0"/>
                <a:ea typeface="Arial" panose="020B0604020202020204" pitchFamily="34" charset="0"/>
              </a:rPr>
              <a:t>dei procedimenti di autorizzazione</a:t>
            </a:r>
            <a:endParaRPr lang="it-IT" dirty="0"/>
          </a:p>
        </p:txBody>
      </p:sp>
    </p:spTree>
    <p:extLst>
      <p:ext uri="{BB962C8B-B14F-4D97-AF65-F5344CB8AC3E}">
        <p14:creationId xmlns:p14="http://schemas.microsoft.com/office/powerpoint/2010/main" val="5862395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D9CB236-C5FA-D910-A6CE-753E200FC1F5}"/>
              </a:ext>
            </a:extLst>
          </p:cNvPr>
          <p:cNvSpPr>
            <a:spLocks noGrp="1"/>
          </p:cNvSpPr>
          <p:nvPr>
            <p:ph idx="1"/>
          </p:nvPr>
        </p:nvSpPr>
        <p:spPr>
          <a:xfrm>
            <a:off x="2006600" y="1079500"/>
            <a:ext cx="9498012" cy="4831722"/>
          </a:xfrm>
        </p:spPr>
        <p:txBody>
          <a:bodyPr>
            <a:normAutofit/>
          </a:bodyPr>
          <a:lstStyle/>
          <a:p>
            <a:pPr algn="just"/>
            <a:r>
              <a:rPr lang="it-IT" sz="2000" dirty="0">
                <a:effectLst/>
                <a:latin typeface="Arial" panose="020B0604020202020204" pitchFamily="34" charset="0"/>
                <a:ea typeface="Arial" panose="020B0604020202020204" pitchFamily="34" charset="0"/>
              </a:rPr>
              <a:t>Le disposizioni regionali impugnate violerebbero direttamente i principi stabiliti dal legislatore statale con l'</a:t>
            </a:r>
            <a:r>
              <a:rPr lang="it-IT" sz="2000" u="none" strike="noStrike" dirty="0">
                <a:solidFill>
                  <a:srgbClr val="000000"/>
                </a:solidFill>
                <a:effectLst/>
                <a:latin typeface="Arial" panose="020B0604020202020204" pitchFamily="34" charset="0"/>
                <a:ea typeface="Arial" panose="020B0604020202020204" pitchFamily="34" charset="0"/>
                <a:hlinkClick r:id="rId2"/>
              </a:rPr>
              <a:t>art. 20 del d.lgs. n. 199 del 2021</a:t>
            </a:r>
            <a:endParaRPr lang="it-IT" sz="2000" u="none" strike="noStrike" dirty="0">
              <a:solidFill>
                <a:srgbClr val="000000"/>
              </a:solidFill>
              <a:effectLst/>
              <a:latin typeface="Arial" panose="020B0604020202020204" pitchFamily="34" charset="0"/>
              <a:ea typeface="Arial" panose="020B0604020202020204" pitchFamily="34" charset="0"/>
            </a:endParaRPr>
          </a:p>
          <a:p>
            <a:pPr algn="just"/>
            <a:r>
              <a:rPr lang="it-IT" sz="2000" dirty="0">
                <a:effectLst/>
                <a:latin typeface="Arial" panose="020B0604020202020204" pitchFamily="34" charset="0"/>
                <a:ea typeface="Arial" panose="020B0604020202020204" pitchFamily="34" charset="0"/>
              </a:rPr>
              <a:t>dall'entrata in vigore del </a:t>
            </a:r>
            <a:r>
              <a:rPr lang="it-IT" sz="2000" u="none" strike="noStrike" dirty="0">
                <a:solidFill>
                  <a:srgbClr val="000000"/>
                </a:solidFill>
                <a:effectLst/>
                <a:latin typeface="Arial" panose="020B0604020202020204" pitchFamily="34" charset="0"/>
                <a:ea typeface="Arial" panose="020B0604020202020204" pitchFamily="34" charset="0"/>
                <a:hlinkClick r:id="rId3"/>
              </a:rPr>
              <a:t>d.lgs. n.199 del 2021</a:t>
            </a:r>
            <a:r>
              <a:rPr lang="it-IT" sz="2000" dirty="0">
                <a:effectLst/>
                <a:latin typeface="Arial" panose="020B0604020202020204" pitchFamily="34" charset="0"/>
                <a:ea typeface="Arial" panose="020B0604020202020204" pitchFamily="34" charset="0"/>
              </a:rPr>
              <a:t> (ossia entro il 15 dicembre 2021). Il successivo comma 4 stabilisce che, entro 180 giorni dall'entrata in vigore dei citati decreti ministeriali, le Regioni individuano le aree idonee con legge; </a:t>
            </a:r>
            <a:r>
              <a:rPr lang="it-IT" sz="2000" u="sng" dirty="0">
                <a:effectLst/>
                <a:latin typeface="Arial" panose="020B0604020202020204" pitchFamily="34" charset="0"/>
                <a:ea typeface="Arial" panose="020B0604020202020204" pitchFamily="34" charset="0"/>
              </a:rPr>
              <a:t>il comma 6 impone espressamente il divieto di introdurre moratorie o sospensioni di termini dei procedimenti di autorizzazione, nelle more dell'individuazione delle aree idonee</a:t>
            </a:r>
            <a:r>
              <a:rPr lang="it-IT" sz="2000" dirty="0">
                <a:effectLst/>
                <a:latin typeface="Arial" panose="020B0604020202020204" pitchFamily="34" charset="0"/>
                <a:ea typeface="Arial" panose="020B0604020202020204" pitchFamily="34" charset="0"/>
              </a:rPr>
              <a:t> sulla base dei citati decreti ministeriali; il comma 8 individua, </a:t>
            </a:r>
            <a:r>
              <a:rPr lang="it-IT" sz="2000" i="1" dirty="0">
                <a:effectLst/>
                <a:latin typeface="Arial" panose="020B0604020202020204" pitchFamily="34" charset="0"/>
                <a:ea typeface="Arial" panose="020B0604020202020204" pitchFamily="34" charset="0"/>
              </a:rPr>
              <a:t>medio tempore</a:t>
            </a:r>
            <a:r>
              <a:rPr lang="it-IT" sz="2000" dirty="0">
                <a:effectLst/>
                <a:latin typeface="Arial" panose="020B0604020202020204" pitchFamily="34" charset="0"/>
                <a:ea typeface="Arial" panose="020B0604020202020204" pitchFamily="34" charset="0"/>
              </a:rPr>
              <a:t>, alcune aree idonee all'installazione (siti di impianti già installati, siti oggetto di bonifica, cave e miniere cessate, eccetera).</a:t>
            </a:r>
          </a:p>
          <a:p>
            <a:endParaRPr lang="it-IT" dirty="0"/>
          </a:p>
        </p:txBody>
      </p:sp>
    </p:spTree>
    <p:extLst>
      <p:ext uri="{BB962C8B-B14F-4D97-AF65-F5344CB8AC3E}">
        <p14:creationId xmlns:p14="http://schemas.microsoft.com/office/powerpoint/2010/main" val="596169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7C1CC69-BC95-387B-DFAC-412D10910FBE}"/>
              </a:ext>
            </a:extLst>
          </p:cNvPr>
          <p:cNvSpPr>
            <a:spLocks noGrp="1"/>
          </p:cNvSpPr>
          <p:nvPr>
            <p:ph idx="1"/>
          </p:nvPr>
        </p:nvSpPr>
        <p:spPr>
          <a:xfrm>
            <a:off x="1905000" y="990600"/>
            <a:ext cx="9599612" cy="4920622"/>
          </a:xfrm>
        </p:spPr>
        <p:txBody>
          <a:bodyPr>
            <a:normAutofit/>
          </a:bodyPr>
          <a:lstStyle/>
          <a:p>
            <a:pPr algn="just">
              <a:lnSpc>
                <a:spcPct val="150000"/>
              </a:lnSpc>
            </a:pPr>
            <a:r>
              <a:rPr lang="it-IT" sz="1800" dirty="0">
                <a:effectLst/>
                <a:latin typeface="Arial" panose="020B0604020202020204" pitchFamily="34" charset="0"/>
                <a:ea typeface="Arial" panose="020B0604020202020204" pitchFamily="34" charset="0"/>
              </a:rPr>
              <a:t>La giurisprudenza della Corte cost. è costante nel ritenere costituzionalmente </a:t>
            </a:r>
            <a:r>
              <a:rPr lang="it-IT" sz="1800" u="sng" dirty="0">
                <a:effectLst/>
                <a:latin typeface="Arial" panose="020B0604020202020204" pitchFamily="34" charset="0"/>
                <a:ea typeface="Arial" panose="020B0604020202020204" pitchFamily="34" charset="0"/>
              </a:rPr>
              <a:t>illegittime norme regionali volte a sancire, in via generale e astratta, la non idoneità di intere aree di territorio o a imporre, </a:t>
            </a:r>
            <a:r>
              <a:rPr lang="it-IT" sz="1800" b="1" u="sng" dirty="0">
                <a:effectLst/>
                <a:latin typeface="Arial" panose="020B0604020202020204" pitchFamily="34" charset="0"/>
                <a:ea typeface="Arial" panose="020B0604020202020204" pitchFamily="34" charset="0"/>
              </a:rPr>
              <a:t>in maniera generalizzata ed aprioristica</a:t>
            </a:r>
            <a:r>
              <a:rPr lang="it-IT" sz="1800" u="sng" dirty="0">
                <a:effectLst/>
                <a:latin typeface="Arial" panose="020B0604020202020204" pitchFamily="34" charset="0"/>
                <a:ea typeface="Arial" panose="020B0604020202020204" pitchFamily="34" charset="0"/>
              </a:rPr>
              <a:t>, limitazioni, perché ciò sarebbe in contrasto anche con il principio fondamentale di massima diffusione delle fonti di energia rinnovabili</a:t>
            </a:r>
            <a:r>
              <a:rPr lang="it-IT" sz="1800" dirty="0">
                <a:effectLst/>
                <a:latin typeface="Arial" panose="020B0604020202020204" pitchFamily="34" charset="0"/>
                <a:ea typeface="Arial" panose="020B0604020202020204" pitchFamily="34" charset="0"/>
              </a:rPr>
              <a:t>, stabilito dal legislatore statale in conformità alla normativa dell'Unione europea (sono citate le sentenze n. 27 del 2023, n. 77 del 2022, n. 69 del 2018 e n. 13 del 2014).</a:t>
            </a:r>
          </a:p>
          <a:p>
            <a:pPr algn="just"/>
            <a:r>
              <a:rPr lang="it-IT" sz="1800" dirty="0">
                <a:effectLst/>
                <a:latin typeface="Arial" panose="020B0604020202020204" pitchFamily="34" charset="0"/>
                <a:ea typeface="Arial" panose="020B0604020202020204" pitchFamily="34" charset="0"/>
              </a:rPr>
              <a:t>la Regione autonoma Sardegna deduce la non fondatezza della questione, poiché la disposizione regionale impugnata sarebbe stata adottata nell'esercizio di una competenza legislativa esclusiva della Regione in materia di «tutela paesaggistica e governo del territorio». </a:t>
            </a:r>
            <a:endParaRPr lang="it-IT" dirty="0"/>
          </a:p>
        </p:txBody>
      </p:sp>
    </p:spTree>
    <p:extLst>
      <p:ext uri="{BB962C8B-B14F-4D97-AF65-F5344CB8AC3E}">
        <p14:creationId xmlns:p14="http://schemas.microsoft.com/office/powerpoint/2010/main" val="3858907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104F9EB-0AC6-AA55-7D3F-177281F13079}"/>
              </a:ext>
            </a:extLst>
          </p:cNvPr>
          <p:cNvSpPr>
            <a:spLocks noGrp="1"/>
          </p:cNvSpPr>
          <p:nvPr>
            <p:ph idx="1"/>
          </p:nvPr>
        </p:nvSpPr>
        <p:spPr>
          <a:xfrm>
            <a:off x="1701800" y="1295400"/>
            <a:ext cx="9802812" cy="5400822"/>
          </a:xfrm>
        </p:spPr>
        <p:txBody>
          <a:bodyPr>
            <a:normAutofit/>
          </a:bodyPr>
          <a:lstStyle/>
          <a:p>
            <a:pPr marL="0" indent="0" algn="just">
              <a:lnSpc>
                <a:spcPct val="200000"/>
              </a:lnSpc>
              <a:buNone/>
            </a:pPr>
            <a:r>
              <a:rPr lang="it-IT" i="1" dirty="0">
                <a:latin typeface="Arial" panose="020B0604020202020204" pitchFamily="34" charset="0"/>
                <a:ea typeface="Arial" panose="020B0604020202020204" pitchFamily="34" charset="0"/>
              </a:rPr>
              <a:t>« […]</a:t>
            </a:r>
            <a:r>
              <a:rPr lang="it-IT" sz="1800" i="1" dirty="0">
                <a:effectLst/>
                <a:latin typeface="Arial" panose="020B0604020202020204" pitchFamily="34" charset="0"/>
                <a:ea typeface="Arial" panose="020B0604020202020204" pitchFamily="34" charset="0"/>
              </a:rPr>
              <a:t> </a:t>
            </a:r>
            <a:r>
              <a:rPr lang="it-IT" sz="1800" i="1" u="sng" dirty="0">
                <a:effectLst/>
                <a:latin typeface="Arial" panose="020B0604020202020204" pitchFamily="34" charset="0"/>
                <a:ea typeface="Arial" panose="020B0604020202020204" pitchFamily="34" charset="0"/>
              </a:rPr>
              <a:t>L'individuazione delle aree idonee da parte delle regioni con un intervento legislativo persegue il duplice obiettivo di consentire, da un lato, agli operatori di conoscere in modo chiaro e trasparente le aree in cui è possibile installare impianti FER seguendo una procedura semplificata; dall'altro, di garantire il rispetto delle prerogative regionali che, nel selezionare in quali aree consentire l'installazione agevolata di FER, possono esercitare la più ampia discrezionalità, fermi restando i limiti imposti dallo Stato in termini di classificazione e obiettivi annui di MW da raggiungere, così come stabilito dal </a:t>
            </a:r>
            <a:r>
              <a:rPr lang="it-IT" sz="1800" i="1" u="sng" dirty="0" err="1">
                <a:effectLst/>
                <a:latin typeface="Arial" panose="020B0604020202020204" pitchFamily="34" charset="0"/>
                <a:ea typeface="Arial" panose="020B0604020202020204" pitchFamily="34" charset="0"/>
              </a:rPr>
              <a:t>d.m.</a:t>
            </a:r>
            <a:r>
              <a:rPr lang="it-IT" sz="1800" i="1" u="sng" dirty="0">
                <a:effectLst/>
                <a:latin typeface="Arial" panose="020B0604020202020204" pitchFamily="34" charset="0"/>
                <a:ea typeface="Arial" panose="020B0604020202020204" pitchFamily="34" charset="0"/>
              </a:rPr>
              <a:t> 21 giugno 2024, fino al 2030</a:t>
            </a:r>
            <a:r>
              <a:rPr lang="it-IT" sz="1800" u="sng" dirty="0">
                <a:effectLst/>
                <a:latin typeface="Arial" panose="020B0604020202020204" pitchFamily="34" charset="0"/>
                <a:ea typeface="Arial" panose="020B0604020202020204" pitchFamily="34" charset="0"/>
              </a:rPr>
              <a:t>.</a:t>
            </a:r>
          </a:p>
          <a:p>
            <a:pPr marL="0" indent="0" algn="just">
              <a:lnSpc>
                <a:spcPct val="200000"/>
              </a:lnSpc>
              <a:buNone/>
            </a:pPr>
            <a:endParaRPr lang="it-IT" u="sng" dirty="0">
              <a:latin typeface="Arial" panose="020B0604020202020204" pitchFamily="34" charset="0"/>
              <a:ea typeface="Arial" panose="020B0604020202020204" pitchFamily="34" charset="0"/>
            </a:endParaRPr>
          </a:p>
          <a:p>
            <a:pPr marL="0" indent="0" algn="r">
              <a:lnSpc>
                <a:spcPct val="200000"/>
              </a:lnSpc>
              <a:buNone/>
            </a:pPr>
            <a:r>
              <a:rPr lang="it-IT" sz="1800" dirty="0">
                <a:effectLst/>
                <a:latin typeface="Arial" panose="020B0604020202020204" pitchFamily="34" charset="0"/>
                <a:ea typeface="Arial" panose="020B0604020202020204" pitchFamily="34" charset="0"/>
              </a:rPr>
              <a:t>(…)</a:t>
            </a:r>
          </a:p>
          <a:p>
            <a:endParaRPr lang="it-IT" dirty="0"/>
          </a:p>
        </p:txBody>
      </p:sp>
    </p:spTree>
    <p:extLst>
      <p:ext uri="{BB962C8B-B14F-4D97-AF65-F5344CB8AC3E}">
        <p14:creationId xmlns:p14="http://schemas.microsoft.com/office/powerpoint/2010/main" val="5718018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34A79BD-C431-C864-D953-E72F1837AEC6}"/>
              </a:ext>
            </a:extLst>
          </p:cNvPr>
          <p:cNvSpPr>
            <a:spLocks noGrp="1"/>
          </p:cNvSpPr>
          <p:nvPr>
            <p:ph idx="1"/>
          </p:nvPr>
        </p:nvSpPr>
        <p:spPr>
          <a:xfrm>
            <a:off x="1460500" y="1028700"/>
            <a:ext cx="10044112" cy="5829300"/>
          </a:xfrm>
        </p:spPr>
        <p:txBody>
          <a:bodyPr>
            <a:normAutofit lnSpcReduction="10000"/>
          </a:bodyPr>
          <a:lstStyle/>
          <a:p>
            <a:pPr algn="just">
              <a:lnSpc>
                <a:spcPct val="150000"/>
              </a:lnSpc>
            </a:pPr>
            <a:r>
              <a:rPr lang="it-IT" sz="1800" i="1" dirty="0">
                <a:effectLst/>
                <a:latin typeface="Arial" panose="020B0604020202020204" pitchFamily="34" charset="0"/>
                <a:ea typeface="Arial" panose="020B0604020202020204" pitchFamily="34" charset="0"/>
              </a:rPr>
              <a:t>Si tratta quindi di una riforma che muta l'approccio rispetto al passato, in quanto prevedendo come </a:t>
            </a:r>
            <a:r>
              <a:rPr lang="it-IT" sz="1800" b="1" i="1" u="sng" dirty="0">
                <a:effectLst/>
                <a:latin typeface="Arial" panose="020B0604020202020204" pitchFamily="34" charset="0"/>
                <a:ea typeface="Arial" panose="020B0604020202020204" pitchFamily="34" charset="0"/>
              </a:rPr>
              <a:t>inderogabile il raggiungimento di predefiniti livelli di energia da fonti rinnovabili</a:t>
            </a:r>
            <a:r>
              <a:rPr lang="it-IT" sz="1800" i="1" dirty="0">
                <a:effectLst/>
                <a:latin typeface="Arial" panose="020B0604020202020204" pitchFamily="34" charset="0"/>
                <a:ea typeface="Arial" panose="020B0604020202020204" pitchFamily="34" charset="0"/>
              </a:rPr>
              <a:t>, </a:t>
            </a:r>
            <a:r>
              <a:rPr lang="it-IT" sz="1800" i="1" u="sng" dirty="0">
                <a:effectLst/>
                <a:latin typeface="Arial" panose="020B0604020202020204" pitchFamily="34" charset="0"/>
                <a:ea typeface="Arial" panose="020B0604020202020204" pitchFamily="34" charset="0"/>
              </a:rPr>
              <a:t>salvaguarda però al contempo le prerogative regionali in materia paesaggistica, mediante la definizione delle aree idonee con legge regionale.</a:t>
            </a:r>
          </a:p>
          <a:p>
            <a:pPr algn="just">
              <a:lnSpc>
                <a:spcPct val="150000"/>
              </a:lnSpc>
            </a:pPr>
            <a:r>
              <a:rPr lang="it-IT" sz="1800" i="1" dirty="0">
                <a:effectLst/>
                <a:latin typeface="Arial" panose="020B0604020202020204" pitchFamily="34" charset="0"/>
                <a:ea typeface="Arial" panose="020B0604020202020204" pitchFamily="34" charset="0"/>
              </a:rPr>
              <a:t>La disciplina statale sull'individuazione delle aree e dei siti sui quali possono essere installati gli impianti di produzione di energia rinnovabile prevista dal </a:t>
            </a:r>
            <a:r>
              <a:rPr lang="it-IT" sz="1800" i="1" u="none" strike="noStrike" dirty="0">
                <a:solidFill>
                  <a:srgbClr val="000000"/>
                </a:solidFill>
                <a:effectLst/>
                <a:latin typeface="Arial" panose="020B0604020202020204" pitchFamily="34" charset="0"/>
                <a:ea typeface="Arial" panose="020B0604020202020204" pitchFamily="34" charset="0"/>
                <a:hlinkClick r:id="rId2"/>
              </a:rPr>
              <a:t>d.lgs. n. 199 del 2021</a:t>
            </a:r>
            <a:r>
              <a:rPr lang="it-IT" sz="1800" i="1" dirty="0">
                <a:effectLst/>
                <a:latin typeface="Arial" panose="020B0604020202020204" pitchFamily="34" charset="0"/>
                <a:ea typeface="Arial" panose="020B0604020202020204" pitchFamily="34" charset="0"/>
              </a:rPr>
              <a:t> si affianca dunque al previgente regime di individuazione delle aree non idonee, prevedendo che vengano anzitutto definite con legge regionale (art. 20, comma 4) le aree idonee, dalla cui qualificazione consegue l'accesso a un procedimento autorizzatorio semplificato per chi intenda installare FER. Laddove la regione non proceda in questo senso, è prevista l'attivazione, a norma del secondo periodo del richiamato comma 4, dei poteri sostitutivi dello Stato di cui all'</a:t>
            </a:r>
            <a:r>
              <a:rPr lang="it-IT" sz="1800" i="1" u="none" strike="noStrike" dirty="0">
                <a:solidFill>
                  <a:srgbClr val="000000"/>
                </a:solidFill>
                <a:effectLst/>
                <a:latin typeface="Arial" panose="020B0604020202020204" pitchFamily="34" charset="0"/>
                <a:ea typeface="Arial" panose="020B0604020202020204" pitchFamily="34" charset="0"/>
                <a:hlinkClick r:id="rId3"/>
              </a:rPr>
              <a:t>art. 41 della legge 24 dicembre 2012, n. 234</a:t>
            </a:r>
            <a:r>
              <a:rPr lang="it-IT" sz="1800" i="1" dirty="0">
                <a:effectLst/>
                <a:latin typeface="Arial" panose="020B0604020202020204" pitchFamily="34" charset="0"/>
                <a:ea typeface="Arial" panose="020B0604020202020204" pitchFamily="34" charset="0"/>
              </a:rPr>
              <a:t> (Norme generali sulla partecipazione dell'Italia alla formazione e all'attuazione della normativa e delle politiche dell'Unione europea).</a:t>
            </a:r>
          </a:p>
          <a:p>
            <a:endParaRPr lang="it-IT" dirty="0"/>
          </a:p>
        </p:txBody>
      </p:sp>
    </p:spTree>
    <p:extLst>
      <p:ext uri="{BB962C8B-B14F-4D97-AF65-F5344CB8AC3E}">
        <p14:creationId xmlns:p14="http://schemas.microsoft.com/office/powerpoint/2010/main" val="24200425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AFF5A00-4631-1DDB-40A3-9606550AB5C1}"/>
              </a:ext>
            </a:extLst>
          </p:cNvPr>
          <p:cNvSpPr>
            <a:spLocks noGrp="1"/>
          </p:cNvSpPr>
          <p:nvPr>
            <p:ph idx="1"/>
          </p:nvPr>
        </p:nvSpPr>
        <p:spPr>
          <a:xfrm>
            <a:off x="1600200" y="950495"/>
            <a:ext cx="9904412" cy="5773862"/>
          </a:xfrm>
        </p:spPr>
        <p:txBody>
          <a:bodyPr/>
          <a:lstStyle/>
          <a:p>
            <a:pPr marL="0" indent="0" algn="just">
              <a:lnSpc>
                <a:spcPct val="150000"/>
              </a:lnSpc>
              <a:spcBef>
                <a:spcPts val="1200"/>
              </a:spcBef>
              <a:spcAft>
                <a:spcPts val="1200"/>
              </a:spcAft>
              <a:buNone/>
            </a:pPr>
            <a:r>
              <a:rPr lang="it-IT" b="1" i="1" dirty="0">
                <a:latin typeface="Arial" panose="020B0604020202020204" pitchFamily="34" charset="0"/>
                <a:ea typeface="Arial" panose="020B0604020202020204" pitchFamily="34" charset="0"/>
              </a:rPr>
              <a:t>= </a:t>
            </a:r>
            <a:r>
              <a:rPr lang="it-IT" sz="1800" b="1" i="1" dirty="0">
                <a:effectLst/>
                <a:latin typeface="Arial" panose="020B0604020202020204" pitchFamily="34" charset="0"/>
                <a:ea typeface="Arial" panose="020B0604020202020204" pitchFamily="34" charset="0"/>
              </a:rPr>
              <a:t>L'impugnato art. 3 che introduce il divieto di realizzare impianti FER per 18 mesi, nelle more dell'approvazione della legge regionale di individuazione delle aree idonee, vìola i principi introdotti dall'</a:t>
            </a:r>
            <a:r>
              <a:rPr lang="it-IT" sz="1800" b="1" i="1" u="none" strike="noStrike" dirty="0">
                <a:solidFill>
                  <a:srgbClr val="000000"/>
                </a:solidFill>
                <a:effectLst/>
                <a:latin typeface="Arial" panose="020B0604020202020204" pitchFamily="34" charset="0"/>
                <a:ea typeface="Arial" panose="020B0604020202020204" pitchFamily="34" charset="0"/>
                <a:hlinkClick r:id="rId2" action="ppaction://hlinkfile"/>
              </a:rPr>
              <a:t>art. 20 del d.lgs. n. 199 del 2021</a:t>
            </a:r>
            <a:r>
              <a:rPr lang="it-IT" sz="1800" b="1" i="1" dirty="0">
                <a:effectLst/>
                <a:latin typeface="Arial" panose="020B0604020202020204" pitchFamily="34" charset="0"/>
                <a:ea typeface="Arial" panose="020B0604020202020204" pitchFamily="34" charset="0"/>
              </a:rPr>
              <a:t>,</a:t>
            </a:r>
            <a:r>
              <a:rPr lang="it-IT" sz="1800" i="1" dirty="0">
                <a:effectLst/>
                <a:latin typeface="Arial" panose="020B0604020202020204" pitchFamily="34" charset="0"/>
                <a:ea typeface="Arial" panose="020B0604020202020204" pitchFamily="34" charset="0"/>
              </a:rPr>
              <a:t> quali il raggiungimento degli obiettivi di decarbonizzazione al 2030 (comma 5), il divieto di introduzione di moratorie (comma 6), e l'avvio di procedure autorizzatorie agevolate per l'installazione di FER nelle aree individuate temporaneamente da considerarsi idonee (comma 8).</a:t>
            </a:r>
          </a:p>
          <a:p>
            <a:pPr algn="just">
              <a:lnSpc>
                <a:spcPct val="150000"/>
              </a:lnSpc>
              <a:spcBef>
                <a:spcPts val="1200"/>
              </a:spcBef>
              <a:spcAft>
                <a:spcPts val="1200"/>
              </a:spcAft>
            </a:pPr>
            <a:r>
              <a:rPr lang="it-IT" sz="1800" i="1" dirty="0">
                <a:effectLst/>
                <a:latin typeface="Arial" panose="020B0604020202020204" pitchFamily="34" charset="0"/>
                <a:ea typeface="Arial" panose="020B0604020202020204" pitchFamily="34" charset="0"/>
              </a:rPr>
              <a:t>Le disposizioni regionali impugnate, in definitiva, </a:t>
            </a:r>
            <a:r>
              <a:rPr lang="it-IT" sz="1800" b="1" i="1" dirty="0">
                <a:effectLst/>
                <a:latin typeface="Arial" panose="020B0604020202020204" pitchFamily="34" charset="0"/>
                <a:ea typeface="Arial" panose="020B0604020202020204" pitchFamily="34" charset="0"/>
              </a:rPr>
              <a:t>pur finalizzate alla tutela del paesaggio</a:t>
            </a:r>
            <a:r>
              <a:rPr lang="it-IT" sz="1800" i="1" dirty="0">
                <a:effectLst/>
                <a:latin typeface="Arial" panose="020B0604020202020204" pitchFamily="34" charset="0"/>
                <a:ea typeface="Arial" panose="020B0604020202020204" pitchFamily="34" charset="0"/>
              </a:rPr>
              <a:t>, nello stabilire il divieto di installare impianti alimentati da fonti rinnovabili, si pongono in </a:t>
            </a:r>
            <a:r>
              <a:rPr lang="it-IT" sz="1800" i="1" u="sng" dirty="0">
                <a:effectLst/>
                <a:latin typeface="Arial" panose="020B0604020202020204" pitchFamily="34" charset="0"/>
                <a:ea typeface="Arial" panose="020B0604020202020204" pitchFamily="34" charset="0"/>
              </a:rPr>
              <a:t>contrasto con la richiamata normativa statale </a:t>
            </a:r>
            <a:r>
              <a:rPr lang="it-IT" sz="1800" i="1" dirty="0">
                <a:effectLst/>
                <a:latin typeface="Arial" panose="020B0604020202020204" pitchFamily="34" charset="0"/>
                <a:ea typeface="Arial" panose="020B0604020202020204" pitchFamily="34" charset="0"/>
              </a:rPr>
              <a:t>che, all'</a:t>
            </a:r>
            <a:r>
              <a:rPr lang="it-IT" sz="1800" i="1" u="none" strike="noStrike" dirty="0">
                <a:solidFill>
                  <a:srgbClr val="000000"/>
                </a:solidFill>
                <a:effectLst/>
                <a:latin typeface="Arial" panose="020B0604020202020204" pitchFamily="34" charset="0"/>
                <a:ea typeface="Arial" panose="020B0604020202020204" pitchFamily="34" charset="0"/>
                <a:hlinkClick r:id="rId2" action="ppaction://hlinkfile"/>
              </a:rPr>
              <a:t>art. 20 del d.lgs. n. 199 del 2021</a:t>
            </a:r>
            <a:r>
              <a:rPr lang="it-IT" sz="1800" i="1" dirty="0">
                <a:effectLst/>
                <a:latin typeface="Arial" panose="020B0604020202020204" pitchFamily="34" charset="0"/>
                <a:ea typeface="Arial" panose="020B0604020202020204" pitchFamily="34" charset="0"/>
              </a:rPr>
              <a:t>, reca principi fondamentali che, in quanto tali, si impongono anche alle competenze statutarie in materia di produzione dell'energia.</a:t>
            </a:r>
          </a:p>
        </p:txBody>
      </p:sp>
    </p:spTree>
    <p:extLst>
      <p:ext uri="{BB962C8B-B14F-4D97-AF65-F5344CB8AC3E}">
        <p14:creationId xmlns:p14="http://schemas.microsoft.com/office/powerpoint/2010/main" val="22462086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0B20D4E-6028-966E-7321-6ECBA25CE42E}"/>
              </a:ext>
            </a:extLst>
          </p:cNvPr>
          <p:cNvSpPr>
            <a:spLocks noGrp="1"/>
          </p:cNvSpPr>
          <p:nvPr>
            <p:ph idx="1"/>
          </p:nvPr>
        </p:nvSpPr>
        <p:spPr>
          <a:xfrm>
            <a:off x="1347537" y="1455821"/>
            <a:ext cx="10157075" cy="4455401"/>
          </a:xfrm>
        </p:spPr>
        <p:txBody>
          <a:bodyPr>
            <a:normAutofit fontScale="92500"/>
          </a:bodyPr>
          <a:lstStyle/>
          <a:p>
            <a:pPr algn="just">
              <a:lnSpc>
                <a:spcPct val="200000"/>
              </a:lnSpc>
              <a:spcAft>
                <a:spcPts val="800"/>
              </a:spcAft>
            </a:pPr>
            <a:r>
              <a:rPr lang="it-IT" sz="1800" b="1" dirty="0">
                <a:effectLst/>
                <a:latin typeface="Times New Roman" panose="02020603050405020304" pitchFamily="18" charset="0"/>
                <a:ea typeface="Calibri" panose="020F0502020204030204" pitchFamily="34" charset="0"/>
                <a:cs typeface="Times New Roman" panose="02020603050405020304" pitchFamily="18" charset="0"/>
              </a:rPr>
              <a:t>Nel 1802 si ripristinò la carica di Ispettore Generale delle belle Arti che fu assegnata ad </a:t>
            </a:r>
            <a:r>
              <a:rPr lang="it-IT" sz="1800" b="1" u="sng" dirty="0">
                <a:effectLst/>
                <a:latin typeface="Times New Roman" panose="02020603050405020304" pitchFamily="18" charset="0"/>
                <a:ea typeface="Calibri" panose="020F0502020204030204" pitchFamily="34" charset="0"/>
                <a:cs typeface="Times New Roman" panose="02020603050405020304" pitchFamily="18" charset="0"/>
              </a:rPr>
              <a:t>Antonio Canova</a:t>
            </a:r>
            <a:r>
              <a:rPr lang="it-IT"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u="sng" dirty="0">
                <a:effectLst/>
                <a:latin typeface="Times New Roman" panose="02020603050405020304" pitchFamily="18" charset="0"/>
                <a:ea typeface="Calibri" panose="020F0502020204030204" pitchFamily="34" charset="0"/>
                <a:cs typeface="Times New Roman" panose="02020603050405020304" pitchFamily="18" charset="0"/>
              </a:rPr>
              <a:t>nominato curatore del recupero per lo Stato della Chiesa delle opere trafugate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200000"/>
              </a:lnSpc>
              <a:spcAft>
                <a:spcPts val="800"/>
              </a:spcAft>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L’</a:t>
            </a:r>
            <a:r>
              <a:rPr lang="it-IT" sz="1800" i="1" dirty="0">
                <a:effectLst/>
                <a:latin typeface="Times New Roman" panose="02020603050405020304" pitchFamily="18" charset="0"/>
                <a:ea typeface="Calibri" panose="020F0502020204030204" pitchFamily="34" charset="0"/>
                <a:cs typeface="Times New Roman" panose="02020603050405020304" pitchFamily="18" charset="0"/>
              </a:rPr>
              <a:t>excursus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storico avvenuto nel corso dei secoli compresi fra il ‘400 ed il ‘600 permette di apprezzare le radici delle discipline in materia di patrimonio culturale e di comprendere come fin da tempi remoti e sebbene con interventi sporadici, </a:t>
            </a:r>
            <a:r>
              <a:rPr lang="it-IT" sz="1800" b="1" dirty="0">
                <a:effectLst/>
                <a:latin typeface="Times New Roman" panose="02020603050405020304" pitchFamily="18" charset="0"/>
                <a:ea typeface="Calibri" panose="020F0502020204030204" pitchFamily="34" charset="0"/>
                <a:cs typeface="Times New Roman" panose="02020603050405020304" pitchFamily="18" charset="0"/>
              </a:rPr>
              <a:t>l’attenzione dello Stato (all’epoca quello della Chiesa) per la conservazione dei monumenti e della città di Roma avesse reso necessario la creazione anche di figure inedite, incaricate di vigilarne la cura ovvero di strutturare un apparato burocratico deputato a tale specifico compito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138964883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395FB63-47D0-A0BC-3694-A6CB2FEBFB99}"/>
              </a:ext>
            </a:extLst>
          </p:cNvPr>
          <p:cNvSpPr>
            <a:spLocks noGrp="1"/>
          </p:cNvSpPr>
          <p:nvPr>
            <p:ph type="title"/>
          </p:nvPr>
        </p:nvSpPr>
        <p:spPr>
          <a:xfrm>
            <a:off x="2592925" y="624110"/>
            <a:ext cx="8911687" cy="671290"/>
          </a:xfrm>
        </p:spPr>
        <p:txBody>
          <a:bodyPr>
            <a:normAutofit fontScale="90000"/>
          </a:bodyPr>
          <a:lstStyle/>
          <a:p>
            <a:r>
              <a:rPr lang="it-IT" dirty="0"/>
              <a:t>Giurisprudenza amministrativa</a:t>
            </a:r>
            <a:br>
              <a:rPr lang="it-IT" dirty="0"/>
            </a:br>
            <a:endParaRPr lang="it-IT" dirty="0"/>
          </a:p>
        </p:txBody>
      </p:sp>
      <p:sp>
        <p:nvSpPr>
          <p:cNvPr id="3" name="Segnaposto contenuto 2">
            <a:extLst>
              <a:ext uri="{FF2B5EF4-FFF2-40B4-BE49-F238E27FC236}">
                <a16:creationId xmlns:a16="http://schemas.microsoft.com/office/drawing/2014/main" id="{8A15E995-1893-6BFC-40D0-69D1587CF42B}"/>
              </a:ext>
            </a:extLst>
          </p:cNvPr>
          <p:cNvSpPr>
            <a:spLocks noGrp="1"/>
          </p:cNvSpPr>
          <p:nvPr>
            <p:ph idx="1"/>
          </p:nvPr>
        </p:nvSpPr>
        <p:spPr>
          <a:xfrm>
            <a:off x="492369" y="1498600"/>
            <a:ext cx="11437034" cy="5155418"/>
          </a:xfrm>
        </p:spPr>
        <p:txBody>
          <a:bodyPr>
            <a:normAutofit lnSpcReduction="10000"/>
          </a:bodyPr>
          <a:lstStyle/>
          <a:p>
            <a:pPr algn="just">
              <a:lnSpc>
                <a:spcPct val="115000"/>
              </a:lnSpc>
              <a:spcAft>
                <a:spcPts val="800"/>
              </a:spcAf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A pochi mesi dalla pubblicazione in Gazzetta Ufficiale del Decreto Aree Idonee (D.M. 21/06/2024) e in attesa degli atti di applicazione delle Regioni, arrivano importanti novità sulla disciplina relativa all’</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individuazione di superfici e aree idonee per l’installazione di impianti da fonti rinnovabili</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a:t>
            </a:r>
          </a:p>
          <a:p>
            <a:pPr algn="just">
              <a:lnSpc>
                <a:spcPct val="115000"/>
              </a:lnSpc>
              <a:spcAft>
                <a:spcPts val="800"/>
              </a:spcAf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Il Consiglio di Stato, con l’</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ordinanza n. 4298 del 14 novembre 2024</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ha rilevato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profili di problematicità</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nella norma de Decreto Aree Idonee che consente alle Regioni di dichiarare “non idonee” anche quelle aree che, ai sensi del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D.Lgs.</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199/2021, sono</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 già state individuate come idonee per l’installazione di impianti da fonti rinnovabili</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a:t>
            </a:r>
          </a:p>
          <a:p>
            <a:pPr algn="just">
              <a:lnSpc>
                <a:spcPct val="115000"/>
              </a:lnSpc>
              <a:spcAft>
                <a:spcPts val="800"/>
              </a:spcAf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I giudici di Palazzo Spada hanno pertanto accolto la richiesta di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tutela cautelare</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avanzata da un’impresa operante nel settore eolico, che intendeva ammodernare i propri impianti sostituendo le turbine con modelli più efficienti e aveva rilevato che la normativa regionale, in procinto di essere approvata dalla Regione Sardegna ai sensi del Decreto Aree Idonee del 2024, rendeva non idonea l’area su cui aveva precedentemente realizzato l’impianto eolico.</a:t>
            </a:r>
          </a:p>
          <a:p>
            <a:pPr algn="just">
              <a:lnSpc>
                <a:spcPct val="115000"/>
              </a:lnSpc>
              <a:spcAft>
                <a:spcPts val="800"/>
              </a:spcAf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Il cuore pulsante della questione riguarda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l’articolo 7, comma 2, lettera c) del Decreto Aree Idonee</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che attribuisce alle singole Regioni italiane la facoltà di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dichiarare non idonee alcune aree altrimenti compatibili secondo il D.lgs. 199/2021</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a:t>
            </a:r>
          </a:p>
        </p:txBody>
      </p:sp>
    </p:spTree>
    <p:extLst>
      <p:ext uri="{BB962C8B-B14F-4D97-AF65-F5344CB8AC3E}">
        <p14:creationId xmlns:p14="http://schemas.microsoft.com/office/powerpoint/2010/main" val="7438590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B5C94F-9925-652E-8532-CB913C4AFEC6}"/>
              </a:ext>
            </a:extLst>
          </p:cNvPr>
          <p:cNvSpPr>
            <a:spLocks noGrp="1"/>
          </p:cNvSpPr>
          <p:nvPr>
            <p:ph type="title"/>
          </p:nvPr>
        </p:nvSpPr>
        <p:spPr/>
        <p:txBody>
          <a:bodyPr/>
          <a:lstStyle/>
          <a:p>
            <a:pPr algn="ctr"/>
            <a:r>
              <a:rPr lang="it-IT" b="1" dirty="0"/>
              <a:t>Tar lazio, sez. III n. 9155 del 13 maggio 2025</a:t>
            </a:r>
          </a:p>
        </p:txBody>
      </p:sp>
      <p:sp>
        <p:nvSpPr>
          <p:cNvPr id="3" name="Segnaposto contenuto 2">
            <a:extLst>
              <a:ext uri="{FF2B5EF4-FFF2-40B4-BE49-F238E27FC236}">
                <a16:creationId xmlns:a16="http://schemas.microsoft.com/office/drawing/2014/main" id="{0E758085-E529-58DB-BEF1-B81C2CDFA7CF}"/>
              </a:ext>
            </a:extLst>
          </p:cNvPr>
          <p:cNvSpPr>
            <a:spLocks noGrp="1"/>
          </p:cNvSpPr>
          <p:nvPr>
            <p:ph idx="1"/>
          </p:nvPr>
        </p:nvSpPr>
        <p:spPr>
          <a:xfrm>
            <a:off x="687388" y="1803399"/>
            <a:ext cx="10817224" cy="4836551"/>
          </a:xfrm>
        </p:spPr>
        <p:txBody>
          <a:bodyPr>
            <a:normAutofit/>
          </a:bodyPr>
          <a:lstStyle/>
          <a:p>
            <a:pPr marL="0" marR="0" algn="just">
              <a:lnSpc>
                <a:spcPct val="200000"/>
              </a:lnSpc>
              <a:spcBef>
                <a:spcPts val="0"/>
              </a:spcBef>
              <a:spcAft>
                <a:spcPts val="0"/>
              </a:spcAft>
            </a:pPr>
            <a:r>
              <a:rPr lang="it-IT" dirty="0">
                <a:latin typeface="Garamond" panose="02020404030301010803" pitchFamily="18" charset="0"/>
              </a:rPr>
              <a:t>Ricorso ANEV per </a:t>
            </a:r>
            <a:r>
              <a:rPr lang="it-IT" sz="1800" b="1" i="1" dirty="0">
                <a:solidFill>
                  <a:srgbClr val="000000"/>
                </a:solidFill>
                <a:effectLst/>
                <a:latin typeface="Garamond" panose="02020404030301010803" pitchFamily="18" charset="0"/>
              </a:rPr>
              <a:t>l’annullamento </a:t>
            </a:r>
            <a:r>
              <a:rPr lang="it-IT" sz="1800" b="0" i="0" dirty="0">
                <a:solidFill>
                  <a:srgbClr val="000000"/>
                </a:solidFill>
                <a:effectLst/>
                <a:latin typeface="Garamond" panose="02020404030301010803" pitchFamily="18" charset="0"/>
              </a:rPr>
              <a:t>del decreto del Ministro dell’Ambiente e della Sicurezza Energetica 21 giugno 2024, adottato di concerto con il Ministro della Cultura e con il Ministro dell’Agricoltura, della Sovranità Alimentare e delle Foreste, recante la “</a:t>
            </a:r>
            <a:r>
              <a:rPr lang="it-IT" sz="1800" b="0" i="1" dirty="0">
                <a:solidFill>
                  <a:srgbClr val="000000"/>
                </a:solidFill>
                <a:effectLst/>
                <a:latin typeface="Garamond" panose="02020404030301010803" pitchFamily="18" charset="0"/>
              </a:rPr>
              <a:t>Disciplina per l’individuazione di superfici e aree idonee per l’installazione di impianti a fonti rinnovabili</a:t>
            </a:r>
            <a:r>
              <a:rPr lang="it-IT" sz="1800" b="0" i="0" dirty="0">
                <a:solidFill>
                  <a:srgbClr val="000000"/>
                </a:solidFill>
                <a:effectLst/>
                <a:latin typeface="Garamond" panose="02020404030301010803" pitchFamily="18" charset="0"/>
              </a:rPr>
              <a:t>”, e pubblicato nella G.U.R.I. n. 153 del 2 luglio 2024.</a:t>
            </a:r>
          </a:p>
          <a:p>
            <a:pPr marL="0" indent="0" algn="just">
              <a:lnSpc>
                <a:spcPct val="200000"/>
              </a:lnSpc>
              <a:buNone/>
            </a:pPr>
            <a:br>
              <a:rPr lang="it-IT" dirty="0"/>
            </a:br>
            <a:r>
              <a:rPr lang="it-IT" b="0" i="0" dirty="0" err="1">
                <a:solidFill>
                  <a:srgbClr val="000000"/>
                </a:solidFill>
                <a:effectLst/>
                <a:latin typeface="Garamond" panose="02020404030301010803" pitchFamily="18" charset="0"/>
              </a:rPr>
              <a:t>Anev</a:t>
            </a:r>
            <a:r>
              <a:rPr lang="it-IT" b="0" i="0" dirty="0">
                <a:solidFill>
                  <a:srgbClr val="000000"/>
                </a:solidFill>
                <a:effectLst/>
                <a:latin typeface="Garamond" panose="02020404030301010803" pitchFamily="18" charset="0"/>
              </a:rPr>
              <a:t> e le società ricorrenti, hanno asserito che il </a:t>
            </a:r>
            <a:r>
              <a:rPr lang="it-IT" b="0" i="0" dirty="0" err="1">
                <a:solidFill>
                  <a:srgbClr val="000000"/>
                </a:solidFill>
                <a:effectLst/>
                <a:latin typeface="Garamond" panose="02020404030301010803" pitchFamily="18" charset="0"/>
              </a:rPr>
              <a:t>d.m.</a:t>
            </a:r>
            <a:r>
              <a:rPr lang="it-IT" b="0" i="0" dirty="0">
                <a:solidFill>
                  <a:srgbClr val="000000"/>
                </a:solidFill>
                <a:effectLst/>
                <a:latin typeface="Garamond" panose="02020404030301010803" pitchFamily="18" charset="0"/>
              </a:rPr>
              <a:t> del 21 giugno 2024 abbia peggiorato il quadro normativo e interpretativo senza fornire principi e criteri omogenei, abbia ampliato le restrizioni all’installazione degli impianti FER e abbia complicato il quadro autorizzatorio.</a:t>
            </a:r>
            <a:endParaRPr lang="it-IT" dirty="0"/>
          </a:p>
        </p:txBody>
      </p:sp>
    </p:spTree>
    <p:extLst>
      <p:ext uri="{BB962C8B-B14F-4D97-AF65-F5344CB8AC3E}">
        <p14:creationId xmlns:p14="http://schemas.microsoft.com/office/powerpoint/2010/main" val="38232938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F37EA30-AB21-86D7-5089-33470DA0CE22}"/>
              </a:ext>
            </a:extLst>
          </p:cNvPr>
          <p:cNvSpPr>
            <a:spLocks noGrp="1"/>
          </p:cNvSpPr>
          <p:nvPr>
            <p:ph idx="1"/>
          </p:nvPr>
        </p:nvSpPr>
        <p:spPr>
          <a:xfrm>
            <a:off x="1663700" y="850900"/>
            <a:ext cx="9840912" cy="5060322"/>
          </a:xfrm>
        </p:spPr>
        <p:txBody>
          <a:bodyPr>
            <a:normAutofit/>
          </a:bodyPr>
          <a:lstStyle/>
          <a:p>
            <a:pPr algn="just">
              <a:lnSpc>
                <a:spcPct val="150000"/>
              </a:lnSpc>
            </a:pPr>
            <a:r>
              <a:rPr lang="it-IT" sz="2400" b="0" i="0" dirty="0">
                <a:solidFill>
                  <a:srgbClr val="000000"/>
                </a:solidFill>
                <a:effectLst/>
                <a:latin typeface="Garamond" panose="02020404030301010803" pitchFamily="18" charset="0"/>
              </a:rPr>
              <a:t>sulla scorta delle scelte compiute dalle amministrazioni resistenti emerge come</a:t>
            </a:r>
            <a:r>
              <a:rPr lang="it-IT" sz="2400" dirty="0">
                <a:solidFill>
                  <a:srgbClr val="000000"/>
                </a:solidFill>
                <a:latin typeface="Garamond" panose="02020404030301010803" pitchFamily="18" charset="0"/>
              </a:rPr>
              <a:t> </a:t>
            </a:r>
            <a:r>
              <a:rPr lang="it-IT" sz="2400" b="0" i="0" dirty="0">
                <a:solidFill>
                  <a:srgbClr val="000000"/>
                </a:solidFill>
                <a:effectLst/>
                <a:latin typeface="Garamond" panose="02020404030301010803" pitchFamily="18" charset="0"/>
              </a:rPr>
              <a:t>nel complessivo nuovo impianto normativo e regolamentare sia sostanzialmente </a:t>
            </a:r>
            <a:r>
              <a:rPr lang="it-IT" sz="2400" b="0" i="0" u="sng" dirty="0">
                <a:solidFill>
                  <a:srgbClr val="000000"/>
                </a:solidFill>
                <a:effectLst/>
                <a:latin typeface="Garamond" panose="02020404030301010803" pitchFamily="18" charset="0"/>
              </a:rPr>
              <a:t>rimasta inalterata</a:t>
            </a:r>
            <a:r>
              <a:rPr lang="it-IT" sz="2400" b="0" i="0" dirty="0">
                <a:solidFill>
                  <a:srgbClr val="000000"/>
                </a:solidFill>
                <a:effectLst/>
                <a:latin typeface="Garamond" panose="02020404030301010803" pitchFamily="18" charset="0"/>
              </a:rPr>
              <a:t>, quanto a natura e finalità, </a:t>
            </a:r>
            <a:r>
              <a:rPr lang="it-IT" sz="2400" b="0" i="0" u="sng" dirty="0">
                <a:solidFill>
                  <a:srgbClr val="000000"/>
                </a:solidFill>
                <a:effectLst/>
                <a:latin typeface="Garamond" panose="02020404030301010803" pitchFamily="18" charset="0"/>
              </a:rPr>
              <a:t>la portata precettiva del concetto di “area non idonea” rispetto a quanto previsto dal paragrafo 17 e dall’Allegato 3 delle Linee Guida del 2010</a:t>
            </a:r>
            <a:r>
              <a:rPr lang="it-IT" sz="2400" b="0" i="0" dirty="0">
                <a:solidFill>
                  <a:srgbClr val="000000"/>
                </a:solidFill>
                <a:effectLst/>
                <a:latin typeface="Garamond" panose="02020404030301010803" pitchFamily="18" charset="0"/>
              </a:rPr>
              <a:t>, non traducendosi, ora come allora, in una preclusione assoluta alla realizzazione di impianti FER, ed essendo </a:t>
            </a:r>
            <a:r>
              <a:rPr lang="it-IT" sz="2400" b="0" i="0" u="sng" dirty="0">
                <a:solidFill>
                  <a:srgbClr val="000000"/>
                </a:solidFill>
                <a:effectLst/>
                <a:latin typeface="Garamond" panose="02020404030301010803" pitchFamily="18" charset="0"/>
              </a:rPr>
              <a:t>solo funzionale ad indicare la sussistenza di “</a:t>
            </a:r>
            <a:r>
              <a:rPr lang="it-IT" sz="2400" b="0" i="1" u="sng" dirty="0">
                <a:solidFill>
                  <a:srgbClr val="000000"/>
                </a:solidFill>
                <a:effectLst/>
                <a:latin typeface="Garamond" panose="02020404030301010803" pitchFamily="18" charset="0"/>
              </a:rPr>
              <a:t>una elevata probabilità di esito negativo delle valutazioni, in sede di autorizzazione</a:t>
            </a:r>
            <a:r>
              <a:rPr lang="it-IT" sz="2400" b="0" i="0" u="sng" dirty="0">
                <a:solidFill>
                  <a:srgbClr val="000000"/>
                </a:solidFill>
                <a:effectLst/>
                <a:latin typeface="Garamond" panose="02020404030301010803" pitchFamily="18" charset="0"/>
              </a:rPr>
              <a:t>”.</a:t>
            </a:r>
            <a:endParaRPr lang="it-IT" sz="2400" u="sng" dirty="0"/>
          </a:p>
        </p:txBody>
      </p:sp>
    </p:spTree>
    <p:extLst>
      <p:ext uri="{BB962C8B-B14F-4D97-AF65-F5344CB8AC3E}">
        <p14:creationId xmlns:p14="http://schemas.microsoft.com/office/powerpoint/2010/main" val="7594226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07D8986-18DB-247F-2904-D054D2305E91}"/>
              </a:ext>
            </a:extLst>
          </p:cNvPr>
          <p:cNvSpPr>
            <a:spLocks noGrp="1"/>
          </p:cNvSpPr>
          <p:nvPr>
            <p:ph idx="1"/>
          </p:nvPr>
        </p:nvSpPr>
        <p:spPr>
          <a:xfrm>
            <a:off x="1854200" y="365759"/>
            <a:ext cx="9650412" cy="5894363"/>
          </a:xfrm>
        </p:spPr>
        <p:txBody>
          <a:bodyPr>
            <a:normAutofit fontScale="85000" lnSpcReduction="10000"/>
          </a:bodyPr>
          <a:lstStyle/>
          <a:p>
            <a:pPr marL="0" marR="0" algn="just">
              <a:lnSpc>
                <a:spcPts val="2600"/>
              </a:lnSpc>
              <a:spcBef>
                <a:spcPts val="0"/>
              </a:spcBef>
              <a:spcAft>
                <a:spcPts val="0"/>
              </a:spcAft>
            </a:pPr>
            <a:r>
              <a:rPr lang="it-IT" sz="2800" b="0" i="0" dirty="0">
                <a:solidFill>
                  <a:srgbClr val="000000"/>
                </a:solidFill>
                <a:effectLst/>
                <a:latin typeface="Garamond" panose="02020404030301010803" pitchFamily="18" charset="0"/>
              </a:rPr>
              <a:t>il </a:t>
            </a:r>
            <a:r>
              <a:rPr lang="it-IT" sz="2800" b="0" i="0" u="sng" dirty="0">
                <a:solidFill>
                  <a:srgbClr val="000000"/>
                </a:solidFill>
                <a:effectLst/>
                <a:latin typeface="Garamond" panose="02020404030301010803" pitchFamily="18" charset="0"/>
              </a:rPr>
              <a:t>mutamento normativo </a:t>
            </a:r>
            <a:r>
              <a:rPr lang="it-IT" sz="2800" b="0" i="0" dirty="0">
                <a:solidFill>
                  <a:srgbClr val="000000"/>
                </a:solidFill>
                <a:effectLst/>
                <a:latin typeface="Garamond" panose="02020404030301010803" pitchFamily="18" charset="0"/>
              </a:rPr>
              <a:t>che ha interessato il veicolo giuridico di approvazione della classificazione delle aree potenzialmente suscettibili di essere interessate dalla costruzione e messa in esercizio di un impianto FER, </a:t>
            </a:r>
            <a:r>
              <a:rPr lang="it-IT" sz="2800" b="0" i="0" u="sng" dirty="0">
                <a:solidFill>
                  <a:srgbClr val="000000"/>
                </a:solidFill>
                <a:effectLst/>
                <a:latin typeface="Garamond" panose="02020404030301010803" pitchFamily="18" charset="0"/>
              </a:rPr>
              <a:t>non risulta accompagnato da una così radicale trasfigurazione del significato </a:t>
            </a:r>
            <a:r>
              <a:rPr lang="it-IT" sz="2800" b="0" i="0" dirty="0">
                <a:solidFill>
                  <a:srgbClr val="000000"/>
                </a:solidFill>
                <a:effectLst/>
                <a:latin typeface="Garamond" panose="02020404030301010803" pitchFamily="18" charset="0"/>
              </a:rPr>
              <a:t>che il </a:t>
            </a:r>
            <a:r>
              <a:rPr lang="it-IT" sz="2800" b="0" i="0" u="sng" dirty="0">
                <a:solidFill>
                  <a:srgbClr val="000000"/>
                </a:solidFill>
                <a:effectLst/>
                <a:latin typeface="Garamond" panose="02020404030301010803" pitchFamily="18" charset="0"/>
              </a:rPr>
              <a:t>concetto giuridico di “aree non idonee” esprime ai fini del raggiungimento degli obiettivi normativi sulla diffusione delle energie rinnovabili</a:t>
            </a:r>
            <a:r>
              <a:rPr lang="it-IT" sz="2800" b="0" i="0" dirty="0">
                <a:solidFill>
                  <a:srgbClr val="000000"/>
                </a:solidFill>
                <a:effectLst/>
                <a:latin typeface="Garamond" panose="02020404030301010803" pitchFamily="18" charset="0"/>
              </a:rPr>
              <a:t>.</a:t>
            </a:r>
          </a:p>
          <a:p>
            <a:pPr marL="0" marR="0" indent="0" algn="just">
              <a:lnSpc>
                <a:spcPts val="2600"/>
              </a:lnSpc>
              <a:spcBef>
                <a:spcPts val="0"/>
              </a:spcBef>
              <a:spcAft>
                <a:spcPts val="0"/>
              </a:spcAft>
              <a:buNone/>
            </a:pPr>
            <a:endParaRPr lang="it-IT" sz="2800" b="0" i="0" dirty="0">
              <a:solidFill>
                <a:srgbClr val="000000"/>
              </a:solidFill>
              <a:effectLst/>
              <a:latin typeface="Garamond" panose="02020404030301010803" pitchFamily="18" charset="0"/>
            </a:endParaRPr>
          </a:p>
          <a:p>
            <a:pPr marL="0" marR="0" algn="just">
              <a:lnSpc>
                <a:spcPts val="2600"/>
              </a:lnSpc>
              <a:spcBef>
                <a:spcPts val="0"/>
              </a:spcBef>
              <a:spcAft>
                <a:spcPts val="0"/>
              </a:spcAft>
            </a:pPr>
            <a:r>
              <a:rPr lang="it-IT" sz="2800" b="1" i="0" dirty="0">
                <a:solidFill>
                  <a:srgbClr val="000000"/>
                </a:solidFill>
                <a:effectLst/>
                <a:latin typeface="Garamond" panose="02020404030301010803" pitchFamily="18" charset="0"/>
              </a:rPr>
              <a:t>L’interpretazione dell’articolo 1, comma 2, lett. </a:t>
            </a:r>
            <a:r>
              <a:rPr lang="it-IT" sz="2800" b="1" i="1" dirty="0">
                <a:solidFill>
                  <a:srgbClr val="000000"/>
                </a:solidFill>
                <a:effectLst/>
                <a:latin typeface="Garamond" panose="02020404030301010803" pitchFamily="18" charset="0"/>
              </a:rPr>
              <a:t>b)</a:t>
            </a:r>
            <a:r>
              <a:rPr lang="it-IT" sz="2800" b="1" i="0" dirty="0">
                <a:solidFill>
                  <a:srgbClr val="000000"/>
                </a:solidFill>
                <a:effectLst/>
                <a:latin typeface="Garamond" panose="02020404030301010803" pitchFamily="18" charset="0"/>
              </a:rPr>
              <a:t>, del gravato </a:t>
            </a:r>
            <a:r>
              <a:rPr lang="it-IT" sz="2800" b="1" i="0" dirty="0" err="1">
                <a:solidFill>
                  <a:srgbClr val="000000"/>
                </a:solidFill>
                <a:effectLst/>
                <a:latin typeface="Garamond" panose="02020404030301010803" pitchFamily="18" charset="0"/>
              </a:rPr>
              <a:t>d.m.</a:t>
            </a:r>
            <a:r>
              <a:rPr lang="it-IT" sz="2800" b="1" i="0" dirty="0">
                <a:solidFill>
                  <a:srgbClr val="000000"/>
                </a:solidFill>
                <a:effectLst/>
                <a:latin typeface="Garamond" panose="02020404030301010803" pitchFamily="18" charset="0"/>
              </a:rPr>
              <a:t> del 21 giugno 2024</a:t>
            </a:r>
            <a:r>
              <a:rPr lang="it-IT" sz="2800" b="0" i="0" dirty="0">
                <a:solidFill>
                  <a:srgbClr val="000000"/>
                </a:solidFill>
                <a:effectLst/>
                <a:latin typeface="Garamond" panose="02020404030301010803" pitchFamily="18" charset="0"/>
              </a:rPr>
              <a:t>, al quale il Collegio intende aderire – partendo dall’assunto che il carattere di non idoneità di un’area non precluda in radice la realizzazione di impianti FER – è atta a porre in rilievo come </a:t>
            </a:r>
            <a:r>
              <a:rPr lang="it-IT" sz="2800" b="0" i="0" u="sng" dirty="0">
                <a:solidFill>
                  <a:srgbClr val="000000"/>
                </a:solidFill>
                <a:effectLst/>
                <a:latin typeface="Garamond" panose="02020404030301010803" pitchFamily="18" charset="0"/>
              </a:rPr>
              <a:t>l’individuazione con legge regionale delle aree non idonee </a:t>
            </a:r>
            <a:r>
              <a:rPr lang="it-IT" sz="2800" b="1" i="0" u="sng" dirty="0">
                <a:solidFill>
                  <a:srgbClr val="000000"/>
                </a:solidFill>
                <a:effectLst/>
                <a:latin typeface="Garamond" panose="02020404030301010803" pitchFamily="18" charset="0"/>
              </a:rPr>
              <a:t>non esclude che le amministrazioni coinvolte negli specifici procedimenti amministrativi di valutazione delle istanze di autorizzazione alla realizzazione di impianti FER debbano necessariamente apprezzare in concreto l’impatto </a:t>
            </a:r>
            <a:r>
              <a:rPr lang="it-IT" sz="2800" b="0" i="0" u="sng" dirty="0">
                <a:solidFill>
                  <a:srgbClr val="000000"/>
                </a:solidFill>
                <a:effectLst/>
                <a:latin typeface="Garamond" panose="02020404030301010803" pitchFamily="18" charset="0"/>
              </a:rPr>
              <a:t>dei progetti proposti sulle esigenze di tutela ambientale, paesaggistico-territoriale e dei beni culturali, anche laddove l’area interessata rientri tra quelle classificate come non idonee.</a:t>
            </a:r>
          </a:p>
          <a:p>
            <a:endParaRPr lang="it-IT" dirty="0"/>
          </a:p>
        </p:txBody>
      </p:sp>
    </p:spTree>
    <p:extLst>
      <p:ext uri="{BB962C8B-B14F-4D97-AF65-F5344CB8AC3E}">
        <p14:creationId xmlns:p14="http://schemas.microsoft.com/office/powerpoint/2010/main" val="398600975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01CA90C-5D30-3DCF-6BB8-7169949046F1}"/>
              </a:ext>
            </a:extLst>
          </p:cNvPr>
          <p:cNvSpPr>
            <a:spLocks noGrp="1"/>
          </p:cNvSpPr>
          <p:nvPr>
            <p:ph idx="1"/>
          </p:nvPr>
        </p:nvSpPr>
        <p:spPr>
          <a:xfrm>
            <a:off x="1533378" y="281354"/>
            <a:ext cx="9971234" cy="6035040"/>
          </a:xfrm>
        </p:spPr>
        <p:txBody>
          <a:bodyPr/>
          <a:lstStyle/>
          <a:p>
            <a:pPr marL="0" marR="0" algn="just">
              <a:lnSpc>
                <a:spcPts val="2600"/>
              </a:lnSpc>
              <a:spcBef>
                <a:spcPts val="0"/>
              </a:spcBef>
              <a:spcAft>
                <a:spcPts val="0"/>
              </a:spcAft>
            </a:pPr>
            <a:r>
              <a:rPr lang="it-IT" sz="2400" b="1" i="0" dirty="0">
                <a:solidFill>
                  <a:srgbClr val="000000"/>
                </a:solidFill>
                <a:effectLst/>
                <a:latin typeface="Garamond" panose="02020404030301010803" pitchFamily="18" charset="0"/>
              </a:rPr>
              <a:t>la localizzazione di un impianto FER in un’area non idonea non osta a che gli operatori economici proponenti possano in ogni caso dimostrare, nell’ambito dei singoli procedimenti autorizzatori, che il progetto da realizzare sia compatibile con il complessivo assetto dei valori in gioco</a:t>
            </a:r>
            <a:r>
              <a:rPr lang="it-IT" sz="2400" b="0" i="0" dirty="0">
                <a:solidFill>
                  <a:srgbClr val="000000"/>
                </a:solidFill>
                <a:effectLst/>
                <a:latin typeface="Garamond" panose="02020404030301010803" pitchFamily="18" charset="0"/>
              </a:rPr>
              <a:t>, ovverosia, da un lato, con la tutela dei beni sottoposti a tutela ai sensi del d.lgs. n. 42/2004 e, dall’altro, con il raggiungimento degli obiettivi di potenza complessiva da traguardare al 2030 in base a quanto previsto dalla Tabella A dell’articolo 2 del </a:t>
            </a:r>
            <a:r>
              <a:rPr lang="it-IT" sz="2400" b="0" i="0" dirty="0" err="1">
                <a:solidFill>
                  <a:srgbClr val="000000"/>
                </a:solidFill>
                <a:effectLst/>
                <a:latin typeface="Garamond" panose="02020404030301010803" pitchFamily="18" charset="0"/>
              </a:rPr>
              <a:t>d.m.</a:t>
            </a:r>
            <a:r>
              <a:rPr lang="it-IT" sz="2400" b="0" i="0" dirty="0">
                <a:solidFill>
                  <a:srgbClr val="000000"/>
                </a:solidFill>
                <a:effectLst/>
                <a:latin typeface="Garamond" panose="02020404030301010803" pitchFamily="18" charset="0"/>
              </a:rPr>
              <a:t> del 21 giugno 2024.</a:t>
            </a:r>
          </a:p>
          <a:p>
            <a:pPr marL="0" marR="0" indent="0" algn="just">
              <a:lnSpc>
                <a:spcPts val="2600"/>
              </a:lnSpc>
              <a:spcBef>
                <a:spcPts val="0"/>
              </a:spcBef>
              <a:spcAft>
                <a:spcPts val="0"/>
              </a:spcAft>
              <a:buNone/>
            </a:pPr>
            <a:endParaRPr lang="it-IT" sz="2400" b="0" i="0" dirty="0">
              <a:solidFill>
                <a:srgbClr val="000000"/>
              </a:solidFill>
              <a:effectLst/>
              <a:latin typeface="Garamond" panose="02020404030301010803" pitchFamily="18" charset="0"/>
            </a:endParaRPr>
          </a:p>
          <a:p>
            <a:pPr marL="0" marR="0" algn="just">
              <a:lnSpc>
                <a:spcPts val="2600"/>
              </a:lnSpc>
              <a:spcBef>
                <a:spcPts val="0"/>
              </a:spcBef>
              <a:spcAft>
                <a:spcPts val="0"/>
              </a:spcAft>
            </a:pPr>
            <a:r>
              <a:rPr lang="it-IT" sz="2400" b="0" i="0" dirty="0">
                <a:solidFill>
                  <a:srgbClr val="000000"/>
                </a:solidFill>
                <a:effectLst/>
                <a:latin typeface="Garamond" panose="02020404030301010803" pitchFamily="18" charset="0"/>
              </a:rPr>
              <a:t>Tali considerazioni trovano espresso conforto nelle previsioni del gravato decreto ministeriale, laddove, all’articolo 7, comma 3, </a:t>
            </a:r>
            <a:r>
              <a:rPr lang="it-IT" sz="2400" b="0" i="1" dirty="0">
                <a:solidFill>
                  <a:srgbClr val="000000"/>
                </a:solidFill>
                <a:effectLst/>
                <a:latin typeface="Garamond" panose="02020404030301010803" pitchFamily="18" charset="0"/>
              </a:rPr>
              <a:t>in fine</a:t>
            </a:r>
            <a:r>
              <a:rPr lang="it-IT" sz="2400" b="0" i="0" dirty="0">
                <a:solidFill>
                  <a:srgbClr val="000000"/>
                </a:solidFill>
                <a:effectLst/>
                <a:latin typeface="Garamond" panose="02020404030301010803" pitchFamily="18" charset="0"/>
              </a:rPr>
              <a:t>, si dispone che “</a:t>
            </a:r>
            <a:r>
              <a:rPr lang="it-IT" sz="2400" b="0" i="1" dirty="0">
                <a:solidFill>
                  <a:srgbClr val="000000"/>
                </a:solidFill>
                <a:effectLst/>
                <a:latin typeface="Garamond" panose="02020404030301010803" pitchFamily="18" charset="0"/>
              </a:rPr>
              <a:t>Nell’applicazione del presente comma deve essere contemperata la necessità di tutela dei beni con la garanzia di raggiungimento degli obiettivi di cui alla Tabella A dell’art. 2 del presente decreto</a:t>
            </a:r>
            <a:r>
              <a:rPr lang="it-IT" sz="2400" b="0" i="0" dirty="0">
                <a:solidFill>
                  <a:srgbClr val="000000"/>
                </a:solidFill>
                <a:effectLst/>
                <a:latin typeface="Garamond" panose="02020404030301010803" pitchFamily="18" charset="0"/>
              </a:rPr>
              <a:t>”.</a:t>
            </a:r>
          </a:p>
          <a:p>
            <a:endParaRPr lang="it-IT" dirty="0"/>
          </a:p>
        </p:txBody>
      </p:sp>
    </p:spTree>
    <p:extLst>
      <p:ext uri="{BB962C8B-B14F-4D97-AF65-F5344CB8AC3E}">
        <p14:creationId xmlns:p14="http://schemas.microsoft.com/office/powerpoint/2010/main" val="15904844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A7655A1-5628-AD77-77B4-08C9872EBFC0}"/>
              </a:ext>
            </a:extLst>
          </p:cNvPr>
          <p:cNvSpPr>
            <a:spLocks noGrp="1"/>
          </p:cNvSpPr>
          <p:nvPr>
            <p:ph idx="1"/>
          </p:nvPr>
        </p:nvSpPr>
        <p:spPr>
          <a:xfrm>
            <a:off x="1511300" y="965200"/>
            <a:ext cx="9993312" cy="5548142"/>
          </a:xfrm>
        </p:spPr>
        <p:txBody>
          <a:bodyPr>
            <a:normAutofit/>
          </a:bodyPr>
          <a:lstStyle/>
          <a:p>
            <a:pPr marL="0" indent="0" algn="just">
              <a:buNone/>
            </a:pPr>
            <a:r>
              <a:rPr lang="it-IT" b="0" i="0" dirty="0">
                <a:solidFill>
                  <a:srgbClr val="000000"/>
                </a:solidFill>
                <a:effectLst/>
                <a:latin typeface="Garamond" panose="02020404030301010803" pitchFamily="18" charset="0"/>
              </a:rPr>
              <a:t>= </a:t>
            </a:r>
            <a:r>
              <a:rPr lang="it-IT" sz="2400" b="0" i="0" dirty="0">
                <a:solidFill>
                  <a:srgbClr val="000000"/>
                </a:solidFill>
                <a:effectLst/>
                <a:latin typeface="Garamond" panose="02020404030301010803" pitchFamily="18" charset="0"/>
              </a:rPr>
              <a:t>l’amministrazione procedente, all’esito dell’</a:t>
            </a:r>
            <a:r>
              <a:rPr lang="it-IT" sz="2400" b="0" i="1" dirty="0">
                <a:solidFill>
                  <a:srgbClr val="000000"/>
                </a:solidFill>
                <a:effectLst/>
                <a:latin typeface="Garamond" panose="02020404030301010803" pitchFamily="18" charset="0"/>
              </a:rPr>
              <a:t>iter</a:t>
            </a:r>
            <a:r>
              <a:rPr lang="it-IT" sz="2400" b="0" i="0" dirty="0">
                <a:solidFill>
                  <a:srgbClr val="000000"/>
                </a:solidFill>
                <a:effectLst/>
                <a:latin typeface="Garamond" panose="02020404030301010803" pitchFamily="18" charset="0"/>
              </a:rPr>
              <a:t> di autorizzazione, non potrà giustificare l’eventuale ritenuta incompatibilità del progetto </a:t>
            </a:r>
            <a:r>
              <a:rPr lang="it-IT" sz="2400" b="0" i="0" u="sng" dirty="0">
                <a:solidFill>
                  <a:srgbClr val="000000"/>
                </a:solidFill>
                <a:effectLst/>
                <a:latin typeface="Garamond" panose="02020404030301010803" pitchFamily="18" charset="0"/>
              </a:rPr>
              <a:t>solo in ragione del fatto che l’impianto sia localizzato in un’area classificata come non idonea </a:t>
            </a:r>
            <a:r>
              <a:rPr lang="it-IT" sz="2400" b="0" i="0" dirty="0">
                <a:solidFill>
                  <a:srgbClr val="000000"/>
                </a:solidFill>
                <a:effectLst/>
                <a:latin typeface="Garamond" panose="02020404030301010803" pitchFamily="18" charset="0"/>
              </a:rPr>
              <a:t>– motivazione, peraltro, che risulterebbe insufficiente anche nel caso in cui la caratterizzazione delle aree non idonee sia stata puntualmente svolta dal legislatore regionale, in quanto la qualificazione di non idoneità non si traduce in un divieto assoluto di installazione di impianti FER, come esposto in precedenza – </a:t>
            </a:r>
            <a:r>
              <a:rPr lang="it-IT" sz="2400" b="0" i="0" u="sng" dirty="0">
                <a:solidFill>
                  <a:srgbClr val="000000"/>
                </a:solidFill>
                <a:effectLst/>
                <a:latin typeface="Garamond" panose="02020404030301010803" pitchFamily="18" charset="0"/>
              </a:rPr>
              <a:t>ma dovrà necessariamente fondare il proprio diniego dando conto in maniera adeguata, ancorché in ipotesi sintetica, delle intrinseche caratteristiche del progetto e delle aree interessate, traguardate alla luce della comparazione dei contrapposti interessi in giuoco</a:t>
            </a:r>
            <a:r>
              <a:rPr lang="it-IT" sz="2400" b="0" i="0" dirty="0">
                <a:solidFill>
                  <a:srgbClr val="000000"/>
                </a:solidFill>
                <a:effectLst/>
                <a:latin typeface="Garamond" panose="02020404030301010803" pitchFamily="18" charset="0"/>
              </a:rPr>
              <a:t>, </a:t>
            </a:r>
            <a:r>
              <a:rPr lang="it-IT" sz="2400" b="1" i="0" dirty="0">
                <a:solidFill>
                  <a:srgbClr val="000000"/>
                </a:solidFill>
                <a:effectLst/>
                <a:latin typeface="Garamond" panose="02020404030301010803" pitchFamily="18" charset="0"/>
              </a:rPr>
              <a:t>fermo restando quanto previsto dall’articolo 16-</a:t>
            </a:r>
            <a:r>
              <a:rPr lang="it-IT" sz="2400" b="1" i="1" dirty="0">
                <a:solidFill>
                  <a:srgbClr val="000000"/>
                </a:solidFill>
                <a:effectLst/>
                <a:latin typeface="Garamond" panose="02020404030301010803" pitchFamily="18" charset="0"/>
              </a:rPr>
              <a:t>septies</a:t>
            </a:r>
            <a:r>
              <a:rPr lang="it-IT" sz="2400" b="1" i="0" dirty="0">
                <a:solidFill>
                  <a:srgbClr val="000000"/>
                </a:solidFill>
                <a:effectLst/>
                <a:latin typeface="Garamond" panose="02020404030301010803" pitchFamily="18" charset="0"/>
              </a:rPr>
              <a:t> della direttiva 2018/2001/UE</a:t>
            </a:r>
            <a:r>
              <a:rPr lang="it-IT" sz="2400" b="0" i="0" dirty="0">
                <a:solidFill>
                  <a:srgbClr val="000000"/>
                </a:solidFill>
                <a:effectLst/>
                <a:latin typeface="Garamond" panose="02020404030301010803" pitchFamily="18" charset="0"/>
              </a:rPr>
              <a:t>, in seguito alle modifiche operate con la direttiva 2023/2413/UE.</a:t>
            </a:r>
            <a:endParaRPr lang="it-IT" sz="2400" dirty="0"/>
          </a:p>
        </p:txBody>
      </p:sp>
    </p:spTree>
    <p:extLst>
      <p:ext uri="{BB962C8B-B14F-4D97-AF65-F5344CB8AC3E}">
        <p14:creationId xmlns:p14="http://schemas.microsoft.com/office/powerpoint/2010/main" val="159304303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E7D68F8-3A18-49BC-6D09-7E9114495EE5}"/>
              </a:ext>
            </a:extLst>
          </p:cNvPr>
          <p:cNvSpPr>
            <a:spLocks noGrp="1"/>
          </p:cNvSpPr>
          <p:nvPr>
            <p:ph idx="1"/>
          </p:nvPr>
        </p:nvSpPr>
        <p:spPr>
          <a:xfrm>
            <a:off x="1498600" y="685800"/>
            <a:ext cx="10006012" cy="5225422"/>
          </a:xfrm>
        </p:spPr>
        <p:txBody>
          <a:bodyPr>
            <a:normAutofit/>
          </a:bodyPr>
          <a:lstStyle/>
          <a:p>
            <a:pPr marL="0" marR="0" algn="just">
              <a:lnSpc>
                <a:spcPts val="2600"/>
              </a:lnSpc>
              <a:spcBef>
                <a:spcPts val="0"/>
              </a:spcBef>
              <a:spcAft>
                <a:spcPts val="0"/>
              </a:spcAft>
            </a:pPr>
            <a:r>
              <a:rPr lang="it-IT" sz="2400" b="0" i="0" dirty="0">
                <a:solidFill>
                  <a:srgbClr val="000000"/>
                </a:solidFill>
                <a:effectLst/>
                <a:latin typeface="Garamond" panose="02020404030301010803" pitchFamily="18" charset="0"/>
              </a:rPr>
              <a:t>la circostanza per cui il gravato decreto ministeriale qualifichi come non idonee le aree ricomprese </a:t>
            </a:r>
            <a:r>
              <a:rPr lang="it-IT" sz="2400" b="0" i="0" u="sng" dirty="0">
                <a:solidFill>
                  <a:srgbClr val="000000"/>
                </a:solidFill>
                <a:effectLst/>
                <a:latin typeface="Garamond" panose="02020404030301010803" pitchFamily="18" charset="0"/>
              </a:rPr>
              <a:t>nel perimetro dei beni sottoposti a tutela ai sensi di quanto previsto dal d.lgs. n. 42/2004 (articolo 7, comma 3), non vale a mutare la portata generale del concetto di “aree non idonee”, </a:t>
            </a:r>
            <a:r>
              <a:rPr lang="it-IT" sz="2400" b="0" i="0" dirty="0">
                <a:solidFill>
                  <a:srgbClr val="000000"/>
                </a:solidFill>
                <a:effectLst/>
                <a:latin typeface="Garamond" panose="02020404030301010803" pitchFamily="18" charset="0"/>
              </a:rPr>
              <a:t>convertendolo in un istituto a geometrie variabili che, ove direttamente applicato dall’amministrazione ministeriale, sia tale da determinare una aprioristica e radicale sottrazione, </a:t>
            </a:r>
            <a:r>
              <a:rPr lang="it-IT" sz="2400" b="0" i="1" dirty="0">
                <a:solidFill>
                  <a:srgbClr val="000000"/>
                </a:solidFill>
                <a:effectLst/>
                <a:latin typeface="Garamond" panose="02020404030301010803" pitchFamily="18" charset="0"/>
              </a:rPr>
              <a:t>ex voluntate </a:t>
            </a:r>
            <a:r>
              <a:rPr lang="it-IT" sz="2400" b="0" i="1" dirty="0" err="1">
                <a:solidFill>
                  <a:srgbClr val="000000"/>
                </a:solidFill>
                <a:effectLst/>
                <a:latin typeface="Garamond" panose="02020404030301010803" pitchFamily="18" charset="0"/>
              </a:rPr>
              <a:t>administrationis</a:t>
            </a:r>
            <a:r>
              <a:rPr lang="it-IT" sz="2400" b="0" i="0" dirty="0">
                <a:solidFill>
                  <a:srgbClr val="000000"/>
                </a:solidFill>
                <a:effectLst/>
                <a:latin typeface="Garamond" panose="02020404030301010803" pitchFamily="18" charset="0"/>
              </a:rPr>
              <a:t>, dell’area non idonea alla realizzazione degli impianti FER.</a:t>
            </a:r>
          </a:p>
          <a:p>
            <a:pPr marL="0" marR="0" indent="0" algn="just">
              <a:lnSpc>
                <a:spcPts val="2600"/>
              </a:lnSpc>
              <a:spcBef>
                <a:spcPts val="0"/>
              </a:spcBef>
              <a:spcAft>
                <a:spcPts val="0"/>
              </a:spcAft>
              <a:buNone/>
            </a:pPr>
            <a:endParaRPr lang="it-IT" sz="2400" b="0" i="0" dirty="0">
              <a:solidFill>
                <a:srgbClr val="000000"/>
              </a:solidFill>
              <a:effectLst/>
              <a:latin typeface="Garamond" panose="02020404030301010803" pitchFamily="18" charset="0"/>
            </a:endParaRPr>
          </a:p>
          <a:p>
            <a:pPr marL="0" marR="0" algn="just">
              <a:lnSpc>
                <a:spcPts val="2600"/>
              </a:lnSpc>
              <a:spcBef>
                <a:spcPts val="0"/>
              </a:spcBef>
              <a:spcAft>
                <a:spcPts val="0"/>
              </a:spcAft>
            </a:pPr>
            <a:r>
              <a:rPr lang="it-IT" sz="2400" b="0" i="0" dirty="0">
                <a:solidFill>
                  <a:srgbClr val="000000"/>
                </a:solidFill>
                <a:effectLst/>
                <a:latin typeface="Garamond" panose="02020404030301010803" pitchFamily="18" charset="0"/>
              </a:rPr>
              <a:t>Invero, </a:t>
            </a:r>
            <a:r>
              <a:rPr lang="it-IT" sz="2400" b="0" i="0" u="sng" dirty="0">
                <a:solidFill>
                  <a:srgbClr val="000000"/>
                </a:solidFill>
                <a:effectLst/>
                <a:latin typeface="Garamond" panose="02020404030301010803" pitchFamily="18" charset="0"/>
              </a:rPr>
              <a:t>sia in tal caso, sia nell’altro (cioè, quando l’individuazione delle “aree non idonee” avviene con legge regionale), la localizzazione dell’impianto all’interno di un sito ritenuto non idoneo non costituisce mai ragione di per sé sufficiente a precludere in radice la realizzazione del progetto </a:t>
            </a:r>
            <a:r>
              <a:rPr lang="it-IT" sz="2400" b="0" i="0" dirty="0">
                <a:solidFill>
                  <a:srgbClr val="000000"/>
                </a:solidFill>
                <a:effectLst/>
                <a:latin typeface="Garamond" panose="02020404030301010803" pitchFamily="18" charset="0"/>
              </a:rPr>
              <a:t>proposto dall’operatore economico istante, potendosi giungere a tale esito procedimentale solo nel caso in cui il progetto venga in concreto reputato incompatibile, dall’amministrazione procedente, con gli altri obiettivi di tutela rilevanti nelle singole fattispecie.</a:t>
            </a:r>
          </a:p>
          <a:p>
            <a:endParaRPr lang="it-IT" dirty="0"/>
          </a:p>
        </p:txBody>
      </p:sp>
    </p:spTree>
    <p:extLst>
      <p:ext uri="{BB962C8B-B14F-4D97-AF65-F5344CB8AC3E}">
        <p14:creationId xmlns:p14="http://schemas.microsoft.com/office/powerpoint/2010/main" val="31504025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D782A30-B193-48C1-30FC-6B68423AA037}"/>
              </a:ext>
            </a:extLst>
          </p:cNvPr>
          <p:cNvSpPr>
            <a:spLocks noGrp="1"/>
          </p:cNvSpPr>
          <p:nvPr>
            <p:ph idx="1"/>
          </p:nvPr>
        </p:nvSpPr>
        <p:spPr>
          <a:xfrm>
            <a:off x="1676400" y="281355"/>
            <a:ext cx="9828212" cy="6344528"/>
          </a:xfrm>
        </p:spPr>
        <p:txBody>
          <a:bodyPr>
            <a:normAutofit/>
          </a:bodyPr>
          <a:lstStyle/>
          <a:p>
            <a:pPr marL="0" indent="0" algn="just">
              <a:lnSpc>
                <a:spcPct val="150000"/>
              </a:lnSpc>
              <a:buNone/>
            </a:pPr>
            <a:r>
              <a:rPr lang="it-IT" b="0" i="0" dirty="0">
                <a:solidFill>
                  <a:srgbClr val="000000"/>
                </a:solidFill>
                <a:effectLst/>
                <a:latin typeface="Garamond" panose="02020404030301010803" pitchFamily="18" charset="0"/>
              </a:rPr>
              <a:t>Tanto premesso sulla nozione di «aree idonee»</a:t>
            </a:r>
          </a:p>
          <a:p>
            <a:pPr algn="just">
              <a:lnSpc>
                <a:spcPct val="150000"/>
              </a:lnSpc>
            </a:pPr>
            <a:r>
              <a:rPr lang="it-IT" b="1" i="0" dirty="0">
                <a:solidFill>
                  <a:srgbClr val="000000"/>
                </a:solidFill>
                <a:effectLst/>
                <a:latin typeface="Garamond" panose="02020404030301010803" pitchFamily="18" charset="0"/>
              </a:rPr>
              <a:t>il</a:t>
            </a:r>
            <a:r>
              <a:rPr lang="it-IT" b="0" i="0" dirty="0">
                <a:solidFill>
                  <a:srgbClr val="000000"/>
                </a:solidFill>
                <a:effectLst/>
                <a:latin typeface="Garamond" panose="02020404030301010803" pitchFamily="18" charset="0"/>
              </a:rPr>
              <a:t> </a:t>
            </a:r>
            <a:r>
              <a:rPr lang="it-IT" b="1" i="0" dirty="0">
                <a:solidFill>
                  <a:srgbClr val="000000"/>
                </a:solidFill>
                <a:effectLst/>
                <a:latin typeface="Garamond" panose="02020404030301010803" pitchFamily="18" charset="0"/>
              </a:rPr>
              <a:t>quarto motivo di ricorso </a:t>
            </a:r>
            <a:r>
              <a:rPr lang="it-IT" b="0" i="0" dirty="0">
                <a:solidFill>
                  <a:srgbClr val="000000"/>
                </a:solidFill>
                <a:effectLst/>
                <a:latin typeface="Garamond" panose="02020404030301010803" pitchFamily="18" charset="0"/>
              </a:rPr>
              <a:t>– con il quale è stata contestata la legittimità dell’articolo 7, comma 3, del </a:t>
            </a:r>
            <a:r>
              <a:rPr lang="it-IT" b="0" i="0" dirty="0" err="1">
                <a:solidFill>
                  <a:srgbClr val="000000"/>
                </a:solidFill>
                <a:effectLst/>
                <a:latin typeface="Garamond" panose="02020404030301010803" pitchFamily="18" charset="0"/>
              </a:rPr>
              <a:t>d.m.</a:t>
            </a:r>
            <a:r>
              <a:rPr lang="it-IT" b="0" i="0" dirty="0">
                <a:solidFill>
                  <a:srgbClr val="000000"/>
                </a:solidFill>
                <a:effectLst/>
                <a:latin typeface="Garamond" panose="02020404030301010803" pitchFamily="18" charset="0"/>
              </a:rPr>
              <a:t> del 21 giugno 2024, nella parte in cui attribuisce alle Regioni la facoltà di individuare una fascia di rispetto dal perimetro dei beni sottoposti a tutela fino a un massimo di 7 chilometri;</a:t>
            </a:r>
          </a:p>
          <a:p>
            <a:pPr algn="just">
              <a:lnSpc>
                <a:spcPct val="150000"/>
              </a:lnSpc>
            </a:pPr>
            <a:r>
              <a:rPr lang="it-IT" b="1" i="0" dirty="0">
                <a:solidFill>
                  <a:srgbClr val="000000"/>
                </a:solidFill>
                <a:effectLst/>
                <a:latin typeface="Garamond" panose="02020404030301010803" pitchFamily="18" charset="0"/>
              </a:rPr>
              <a:t>il sesto motivo di ricorso </a:t>
            </a:r>
            <a:r>
              <a:rPr lang="it-IT" b="0" i="0" dirty="0">
                <a:solidFill>
                  <a:srgbClr val="000000"/>
                </a:solidFill>
                <a:effectLst/>
                <a:latin typeface="Garamond" panose="02020404030301010803" pitchFamily="18" charset="0"/>
              </a:rPr>
              <a:t>– con il quale è stata lamentata l’illegittimità della mancata previsione di una disciplina transitoria di salvaguardia dei procedimenti in corso;</a:t>
            </a:r>
          </a:p>
          <a:p>
            <a:pPr algn="just">
              <a:lnSpc>
                <a:spcPct val="150000"/>
              </a:lnSpc>
            </a:pPr>
            <a:r>
              <a:rPr lang="it-IT" b="0" i="0" dirty="0">
                <a:solidFill>
                  <a:srgbClr val="000000"/>
                </a:solidFill>
                <a:effectLst/>
                <a:latin typeface="Garamond" panose="02020404030301010803" pitchFamily="18" charset="0"/>
              </a:rPr>
              <a:t>il </a:t>
            </a:r>
            <a:r>
              <a:rPr lang="it-IT" b="1" i="0" dirty="0">
                <a:solidFill>
                  <a:srgbClr val="000000"/>
                </a:solidFill>
                <a:effectLst/>
                <a:latin typeface="Garamond" panose="02020404030301010803" pitchFamily="18" charset="0"/>
              </a:rPr>
              <a:t>settimo motivo di ricorso </a:t>
            </a:r>
            <a:r>
              <a:rPr lang="it-IT" b="0" i="0" dirty="0">
                <a:solidFill>
                  <a:srgbClr val="000000"/>
                </a:solidFill>
                <a:effectLst/>
                <a:latin typeface="Garamond" panose="02020404030301010803" pitchFamily="18" charset="0"/>
              </a:rPr>
              <a:t>– con il quale è stata lamentata l’illegittimità del </a:t>
            </a:r>
            <a:r>
              <a:rPr lang="it-IT" b="0" i="0" dirty="0" err="1">
                <a:solidFill>
                  <a:srgbClr val="000000"/>
                </a:solidFill>
                <a:effectLst/>
                <a:latin typeface="Garamond" panose="02020404030301010803" pitchFamily="18" charset="0"/>
              </a:rPr>
              <a:t>d.m.</a:t>
            </a:r>
            <a:r>
              <a:rPr lang="it-IT" b="0" i="0" dirty="0">
                <a:solidFill>
                  <a:srgbClr val="000000"/>
                </a:solidFill>
                <a:effectLst/>
                <a:latin typeface="Garamond" panose="02020404030301010803" pitchFamily="18" charset="0"/>
              </a:rPr>
              <a:t> del 21 giugno 2024 nella parte in cui non è stato fornito alle Regioni un contesto unitario di principi e criteri per l’esercizio delle loro attribuzioni </a:t>
            </a:r>
          </a:p>
          <a:p>
            <a:pPr algn="just">
              <a:lnSpc>
                <a:spcPct val="150000"/>
              </a:lnSpc>
            </a:pPr>
            <a:r>
              <a:rPr lang="it-IT" b="1" i="0" dirty="0">
                <a:solidFill>
                  <a:srgbClr val="000000"/>
                </a:solidFill>
                <a:effectLst/>
                <a:latin typeface="Garamond" panose="02020404030301010803" pitchFamily="18" charset="0"/>
              </a:rPr>
              <a:t>l’ottavo motivo </a:t>
            </a:r>
            <a:r>
              <a:rPr lang="it-IT" b="0" i="0" dirty="0">
                <a:solidFill>
                  <a:srgbClr val="000000"/>
                </a:solidFill>
                <a:effectLst/>
                <a:latin typeface="Garamond" panose="02020404030301010803" pitchFamily="18" charset="0"/>
              </a:rPr>
              <a:t>– quanto al contestato </a:t>
            </a:r>
            <a:r>
              <a:rPr lang="it-IT" b="0" i="1" dirty="0">
                <a:solidFill>
                  <a:srgbClr val="000000"/>
                </a:solidFill>
                <a:effectLst/>
                <a:latin typeface="Garamond" panose="02020404030301010803" pitchFamily="18" charset="0"/>
              </a:rPr>
              <a:t>deficit</a:t>
            </a:r>
            <a:r>
              <a:rPr lang="it-IT" b="0" i="0" dirty="0">
                <a:solidFill>
                  <a:srgbClr val="000000"/>
                </a:solidFill>
                <a:effectLst/>
                <a:latin typeface="Garamond" panose="02020404030301010803" pitchFamily="18" charset="0"/>
              </a:rPr>
              <a:t> di omogeneità dei criteri per l’individuazione delle aree idonee e non idonee </a:t>
            </a:r>
          </a:p>
          <a:p>
            <a:endParaRPr lang="it-IT" dirty="0">
              <a:solidFill>
                <a:srgbClr val="000000"/>
              </a:solidFill>
              <a:latin typeface="Garamond" panose="02020404030301010803" pitchFamily="18" charset="0"/>
            </a:endParaRPr>
          </a:p>
          <a:p>
            <a:pPr marL="0" indent="0">
              <a:buNone/>
            </a:pPr>
            <a:endParaRPr lang="it-IT" b="0" i="0" dirty="0">
              <a:solidFill>
                <a:srgbClr val="000000"/>
              </a:solidFill>
              <a:effectLst/>
              <a:latin typeface="Garamond" panose="02020404030301010803" pitchFamily="18" charset="0"/>
            </a:endParaRPr>
          </a:p>
          <a:p>
            <a:pPr marL="0" indent="0" algn="ctr">
              <a:buNone/>
            </a:pPr>
            <a:r>
              <a:rPr lang="it-IT" b="1" i="0" dirty="0">
                <a:solidFill>
                  <a:srgbClr val="000000"/>
                </a:solidFill>
                <a:effectLst/>
                <a:latin typeface="Garamond" panose="02020404030301010803" pitchFamily="18" charset="0"/>
              </a:rPr>
              <a:t>risultano meritevoli di accoglimento</a:t>
            </a:r>
            <a:endParaRPr lang="it-IT" b="1" dirty="0"/>
          </a:p>
        </p:txBody>
      </p:sp>
    </p:spTree>
    <p:extLst>
      <p:ext uri="{BB962C8B-B14F-4D97-AF65-F5344CB8AC3E}">
        <p14:creationId xmlns:p14="http://schemas.microsoft.com/office/powerpoint/2010/main" val="145830405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CD16ED8-4CA0-DE83-9890-7207D217AE0B}"/>
              </a:ext>
            </a:extLst>
          </p:cNvPr>
          <p:cNvSpPr>
            <a:spLocks noGrp="1"/>
          </p:cNvSpPr>
          <p:nvPr>
            <p:ph type="title"/>
          </p:nvPr>
        </p:nvSpPr>
        <p:spPr/>
        <p:txBody>
          <a:bodyPr/>
          <a:lstStyle/>
          <a:p>
            <a:r>
              <a:rPr lang="it-IT" dirty="0"/>
              <a:t>Quarto motivo:</a:t>
            </a:r>
          </a:p>
        </p:txBody>
      </p:sp>
      <p:sp>
        <p:nvSpPr>
          <p:cNvPr id="3" name="Segnaposto contenuto 2">
            <a:extLst>
              <a:ext uri="{FF2B5EF4-FFF2-40B4-BE49-F238E27FC236}">
                <a16:creationId xmlns:a16="http://schemas.microsoft.com/office/drawing/2014/main" id="{6BF57F96-39A3-7247-A6DD-6E480D9D16A0}"/>
              </a:ext>
            </a:extLst>
          </p:cNvPr>
          <p:cNvSpPr>
            <a:spLocks noGrp="1"/>
          </p:cNvSpPr>
          <p:nvPr>
            <p:ph idx="1"/>
          </p:nvPr>
        </p:nvSpPr>
        <p:spPr>
          <a:xfrm>
            <a:off x="1333500" y="1574799"/>
            <a:ext cx="10171112" cy="5163625"/>
          </a:xfrm>
        </p:spPr>
        <p:txBody>
          <a:bodyPr>
            <a:normAutofit/>
          </a:bodyPr>
          <a:lstStyle/>
          <a:p>
            <a:pPr marL="0" marR="0" algn="just">
              <a:lnSpc>
                <a:spcPts val="2600"/>
              </a:lnSpc>
              <a:spcBef>
                <a:spcPts val="0"/>
              </a:spcBef>
              <a:spcAft>
                <a:spcPts val="0"/>
              </a:spcAft>
            </a:pPr>
            <a:r>
              <a:rPr lang="it-IT" sz="1800" b="0" i="0" dirty="0">
                <a:solidFill>
                  <a:srgbClr val="000000"/>
                </a:solidFill>
                <a:effectLst/>
                <a:latin typeface="Garamond" panose="02020404030301010803" pitchFamily="18" charset="0"/>
              </a:rPr>
              <a:t>Ad avviso del Collegio, il fatto che il contestato vincolo quantitativo dettato dall’articolo 7, comma 3, del </a:t>
            </a:r>
            <a:r>
              <a:rPr lang="it-IT" sz="1800" b="0" i="0" dirty="0" err="1">
                <a:solidFill>
                  <a:srgbClr val="000000"/>
                </a:solidFill>
                <a:effectLst/>
                <a:latin typeface="Garamond" panose="02020404030301010803" pitchFamily="18" charset="0"/>
              </a:rPr>
              <a:t>d.m.</a:t>
            </a:r>
            <a:r>
              <a:rPr lang="it-IT" sz="1800" b="0" i="0" dirty="0">
                <a:solidFill>
                  <a:srgbClr val="000000"/>
                </a:solidFill>
                <a:effectLst/>
                <a:latin typeface="Garamond" panose="02020404030301010803" pitchFamily="18" charset="0"/>
              </a:rPr>
              <a:t> del 21 giugno 2024 non costituisca una misura fissa – bensì il limite superiore del </a:t>
            </a:r>
            <a:r>
              <a:rPr lang="it-IT" sz="1800" b="0" i="1" dirty="0">
                <a:solidFill>
                  <a:srgbClr val="000000"/>
                </a:solidFill>
                <a:effectLst/>
                <a:latin typeface="Garamond" panose="02020404030301010803" pitchFamily="18" charset="0"/>
              </a:rPr>
              <a:t>range</a:t>
            </a:r>
            <a:r>
              <a:rPr lang="it-IT" sz="1800" b="0" i="0" dirty="0">
                <a:solidFill>
                  <a:srgbClr val="000000"/>
                </a:solidFill>
                <a:effectLst/>
                <a:latin typeface="Garamond" panose="02020404030301010803" pitchFamily="18" charset="0"/>
              </a:rPr>
              <a:t> fino a 7 chilometri nell’ambito del quale le Regioni possono determinare l’ampiezza della fascia di rispetto dei beni sottoposti a tutela in sede di individuazione delle aree non idonee – non vale a rendere legittima la scelta operata dalle amministrazioni resistenti.</a:t>
            </a:r>
          </a:p>
          <a:p>
            <a:pPr marL="0" marR="0" algn="just">
              <a:lnSpc>
                <a:spcPts val="2600"/>
              </a:lnSpc>
              <a:spcBef>
                <a:spcPts val="0"/>
              </a:spcBef>
              <a:spcAft>
                <a:spcPts val="0"/>
              </a:spcAft>
            </a:pPr>
            <a:r>
              <a:rPr lang="it-IT" sz="1800" b="0" i="0" dirty="0">
                <a:solidFill>
                  <a:srgbClr val="000000"/>
                </a:solidFill>
                <a:effectLst/>
                <a:latin typeface="Garamond" panose="02020404030301010803" pitchFamily="18" charset="0"/>
              </a:rPr>
              <a:t>Del pari, non vale a compensare il </a:t>
            </a:r>
            <a:r>
              <a:rPr lang="it-IT" sz="1800" b="0" i="1" dirty="0">
                <a:solidFill>
                  <a:srgbClr val="000000"/>
                </a:solidFill>
                <a:effectLst/>
                <a:latin typeface="Garamond" panose="02020404030301010803" pitchFamily="18" charset="0"/>
              </a:rPr>
              <a:t>deficit</a:t>
            </a:r>
            <a:r>
              <a:rPr lang="it-IT" sz="1800" b="0" i="0" dirty="0">
                <a:solidFill>
                  <a:srgbClr val="000000"/>
                </a:solidFill>
                <a:effectLst/>
                <a:latin typeface="Garamond" panose="02020404030301010803" pitchFamily="18" charset="0"/>
              </a:rPr>
              <a:t> di legittimità lamentato dalla Associazione ricorrente la circostanza per cui l’ampiezza della fascia di rispetto sia, di volta in volta, determinata dalle Regioni a seconda della tipologia di impianto FER da realizzare e sia, del pari, proporzionata al bene oggetto di tutela.</a:t>
            </a:r>
          </a:p>
          <a:p>
            <a:pPr marL="0" marR="0" algn="just">
              <a:lnSpc>
                <a:spcPts val="2600"/>
              </a:lnSpc>
              <a:spcBef>
                <a:spcPts val="0"/>
              </a:spcBef>
              <a:spcAft>
                <a:spcPts val="0"/>
              </a:spcAft>
            </a:pPr>
            <a:r>
              <a:rPr lang="it-IT" sz="1800" b="0" i="0" dirty="0">
                <a:solidFill>
                  <a:srgbClr val="000000"/>
                </a:solidFill>
                <a:effectLst/>
                <a:latin typeface="Garamond" panose="02020404030301010803" pitchFamily="18" charset="0"/>
              </a:rPr>
              <a:t>6.3.2. In particolare, l’invocato </a:t>
            </a:r>
            <a:r>
              <a:rPr lang="it-IT" sz="1800" b="1" i="0" dirty="0">
                <a:solidFill>
                  <a:srgbClr val="000000"/>
                </a:solidFill>
                <a:effectLst/>
                <a:latin typeface="Garamond" panose="02020404030301010803" pitchFamily="18" charset="0"/>
              </a:rPr>
              <a:t>difetto di proporzionalità del vincolo quantitativo in questione emerge prendendo in considerazione quanto previsto dall’articolo 20, comma 8, lett. </a:t>
            </a:r>
            <a:r>
              <a:rPr lang="it-IT" sz="1800" b="1" i="1" dirty="0">
                <a:solidFill>
                  <a:srgbClr val="000000"/>
                </a:solidFill>
                <a:effectLst/>
                <a:latin typeface="Garamond" panose="02020404030301010803" pitchFamily="18" charset="0"/>
              </a:rPr>
              <a:t>c-quater)</a:t>
            </a:r>
            <a:r>
              <a:rPr lang="it-IT" sz="1800" b="1" i="0" dirty="0">
                <a:solidFill>
                  <a:srgbClr val="000000"/>
                </a:solidFill>
                <a:effectLst/>
                <a:latin typeface="Garamond" panose="02020404030301010803" pitchFamily="18" charset="0"/>
              </a:rPr>
              <a:t>, del d.lgs. n. 199/2021, nella parte in cui, nell’ampliare il novero delle aree idonee </a:t>
            </a:r>
            <a:r>
              <a:rPr lang="it-IT" sz="1800" b="1" i="1" dirty="0" err="1">
                <a:solidFill>
                  <a:srgbClr val="000000"/>
                </a:solidFill>
                <a:effectLst/>
                <a:latin typeface="Garamond" panose="02020404030301010803" pitchFamily="18" charset="0"/>
              </a:rPr>
              <a:t>ope</a:t>
            </a:r>
            <a:r>
              <a:rPr lang="it-IT" sz="1800" b="1" i="1" dirty="0">
                <a:solidFill>
                  <a:srgbClr val="000000"/>
                </a:solidFill>
                <a:effectLst/>
                <a:latin typeface="Garamond" panose="02020404030301010803" pitchFamily="18" charset="0"/>
              </a:rPr>
              <a:t> legis</a:t>
            </a:r>
            <a:r>
              <a:rPr lang="it-IT" sz="1800" b="1" i="0" dirty="0">
                <a:solidFill>
                  <a:srgbClr val="000000"/>
                </a:solidFill>
                <a:effectLst/>
                <a:latin typeface="Garamond" panose="02020404030301010803" pitchFamily="18" charset="0"/>
              </a:rPr>
              <a:t> nelle more della loro stabile individuazione da parte delle Regioni, ha individuato specifiche fasce di rispetto per gli impianti eolici e fotovoltaici.</a:t>
            </a:r>
          </a:p>
          <a:p>
            <a:endParaRPr lang="it-IT" dirty="0"/>
          </a:p>
        </p:txBody>
      </p:sp>
    </p:spTree>
    <p:extLst>
      <p:ext uri="{BB962C8B-B14F-4D97-AF65-F5344CB8AC3E}">
        <p14:creationId xmlns:p14="http://schemas.microsoft.com/office/powerpoint/2010/main" val="165202232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8EEAB65-03E5-6A83-5BC3-B03B9A7E34FC}"/>
              </a:ext>
            </a:extLst>
          </p:cNvPr>
          <p:cNvSpPr>
            <a:spLocks noGrp="1"/>
          </p:cNvSpPr>
          <p:nvPr>
            <p:ph idx="1"/>
          </p:nvPr>
        </p:nvSpPr>
        <p:spPr>
          <a:xfrm>
            <a:off x="1866900" y="464234"/>
            <a:ext cx="9637712" cy="6836898"/>
          </a:xfrm>
        </p:spPr>
        <p:txBody>
          <a:bodyPr>
            <a:normAutofit/>
          </a:bodyPr>
          <a:lstStyle/>
          <a:p>
            <a:pPr marL="457200" lvl="1" algn="just">
              <a:lnSpc>
                <a:spcPts val="2600"/>
              </a:lnSpc>
              <a:spcBef>
                <a:spcPts val="0"/>
              </a:spcBef>
            </a:pPr>
            <a:r>
              <a:rPr lang="it-IT" sz="1800" b="0" i="0" u="sng" dirty="0">
                <a:solidFill>
                  <a:srgbClr val="000000"/>
                </a:solidFill>
                <a:effectLst/>
                <a:latin typeface="Garamond" panose="02020404030301010803" pitchFamily="18" charset="0"/>
              </a:rPr>
              <a:t>Ancorché</a:t>
            </a:r>
            <a:r>
              <a:rPr lang="it-IT" sz="1800" b="0" i="0" dirty="0">
                <a:solidFill>
                  <a:srgbClr val="000000"/>
                </a:solidFill>
                <a:effectLst/>
                <a:latin typeface="Garamond" panose="02020404030301010803" pitchFamily="18" charset="0"/>
              </a:rPr>
              <a:t> il legislatore delegato abbia individuato tali fasce di rispetto </a:t>
            </a:r>
            <a:r>
              <a:rPr lang="it-IT" sz="1800" b="0" i="0" u="sng" dirty="0">
                <a:solidFill>
                  <a:srgbClr val="000000"/>
                </a:solidFill>
                <a:effectLst/>
                <a:latin typeface="Garamond" panose="02020404030301010803" pitchFamily="18" charset="0"/>
              </a:rPr>
              <a:t>ai soli fini </a:t>
            </a:r>
            <a:r>
              <a:rPr lang="it-IT" sz="1800" b="0" i="0" dirty="0">
                <a:solidFill>
                  <a:srgbClr val="000000"/>
                </a:solidFill>
                <a:effectLst/>
                <a:latin typeface="Garamond" panose="02020404030301010803" pitchFamily="18" charset="0"/>
              </a:rPr>
              <a:t>di quanto previsto dall’articolo 20, comma 8, lett. </a:t>
            </a:r>
            <a:r>
              <a:rPr lang="it-IT" sz="1800" b="0" i="1" dirty="0">
                <a:solidFill>
                  <a:srgbClr val="000000"/>
                </a:solidFill>
                <a:effectLst/>
                <a:latin typeface="Garamond" panose="02020404030301010803" pitchFamily="18" charset="0"/>
              </a:rPr>
              <a:t>c-quater)</a:t>
            </a:r>
            <a:r>
              <a:rPr lang="it-IT" sz="1800" b="0" i="0" dirty="0">
                <a:solidFill>
                  <a:srgbClr val="000000"/>
                </a:solidFill>
                <a:effectLst/>
                <a:latin typeface="Garamond" panose="02020404030301010803" pitchFamily="18" charset="0"/>
              </a:rPr>
              <a:t>, del d.lgs. n. 199/2021 – vale a dire, con l’intento di perimetrare i confini delle aree idonee ulteriori a quelle dei </a:t>
            </a:r>
            <a:r>
              <a:rPr lang="it-IT" sz="1800" b="0" i="0" u="sng" dirty="0">
                <a:solidFill>
                  <a:srgbClr val="000000"/>
                </a:solidFill>
                <a:effectLst/>
                <a:latin typeface="Garamond" panose="02020404030301010803" pitchFamily="18" charset="0"/>
              </a:rPr>
              <a:t>siti già compromessi da trasformazioni antropiche </a:t>
            </a:r>
            <a:r>
              <a:rPr lang="it-IT" sz="1800" b="0" i="0" dirty="0">
                <a:solidFill>
                  <a:srgbClr val="000000"/>
                </a:solidFill>
                <a:effectLst/>
                <a:latin typeface="Garamond" panose="02020404030301010803" pitchFamily="18" charset="0"/>
              </a:rPr>
              <a:t>(</a:t>
            </a:r>
            <a:r>
              <a:rPr lang="it-IT" sz="1800" b="0" i="1" dirty="0">
                <a:solidFill>
                  <a:srgbClr val="000000"/>
                </a:solidFill>
                <a:effectLst/>
                <a:latin typeface="Garamond" panose="02020404030301010803" pitchFamily="18" charset="0"/>
              </a:rPr>
              <a:t>i.e.</a:t>
            </a:r>
            <a:r>
              <a:rPr lang="it-IT" sz="1800" b="0" i="0" dirty="0">
                <a:solidFill>
                  <a:srgbClr val="000000"/>
                </a:solidFill>
                <a:effectLst/>
                <a:latin typeface="Garamond" panose="02020404030301010803" pitchFamily="18" charset="0"/>
              </a:rPr>
              <a:t>, le superfici contemplate dall’articolo 20, comma 8, lett. da </a:t>
            </a:r>
            <a:r>
              <a:rPr lang="it-IT" sz="1800" b="0" i="1" dirty="0">
                <a:solidFill>
                  <a:srgbClr val="000000"/>
                </a:solidFill>
                <a:effectLst/>
                <a:latin typeface="Garamond" panose="02020404030301010803" pitchFamily="18" charset="0"/>
              </a:rPr>
              <a:t>a)</a:t>
            </a:r>
            <a:r>
              <a:rPr lang="it-IT" sz="1800" b="0" i="0" dirty="0">
                <a:solidFill>
                  <a:srgbClr val="000000"/>
                </a:solidFill>
                <a:effectLst/>
                <a:latin typeface="Garamond" panose="02020404030301010803" pitchFamily="18" charset="0"/>
              </a:rPr>
              <a:t> a </a:t>
            </a:r>
            <a:r>
              <a:rPr lang="it-IT" sz="1800" b="0" i="1" dirty="0">
                <a:solidFill>
                  <a:srgbClr val="000000"/>
                </a:solidFill>
                <a:effectLst/>
                <a:latin typeface="Garamond" panose="02020404030301010803" pitchFamily="18" charset="0"/>
              </a:rPr>
              <a:t>c-ter</a:t>
            </a:r>
            <a:r>
              <a:rPr lang="it-IT" sz="1800" b="0" i="0" dirty="0">
                <a:solidFill>
                  <a:srgbClr val="000000"/>
                </a:solidFill>
                <a:effectLst/>
                <a:latin typeface="Garamond" panose="02020404030301010803" pitchFamily="18" charset="0"/>
              </a:rPr>
              <a:t>) – ha </a:t>
            </a:r>
            <a:r>
              <a:rPr lang="it-IT" sz="1800" b="1" i="0" dirty="0">
                <a:solidFill>
                  <a:srgbClr val="000000"/>
                </a:solidFill>
                <a:effectLst/>
                <a:latin typeface="Garamond" panose="02020404030301010803" pitchFamily="18" charset="0"/>
              </a:rPr>
              <a:t>implicitamente ritenuto che le superfici ricadenti nelle fasce di rispetto non siano </a:t>
            </a:r>
            <a:r>
              <a:rPr lang="it-IT" sz="1800" b="1" i="1" dirty="0" err="1">
                <a:solidFill>
                  <a:srgbClr val="000000"/>
                </a:solidFill>
                <a:effectLst/>
                <a:latin typeface="Garamond" panose="02020404030301010803" pitchFamily="18" charset="0"/>
              </a:rPr>
              <a:t>ope</a:t>
            </a:r>
            <a:r>
              <a:rPr lang="it-IT" sz="1800" b="1" i="1" dirty="0">
                <a:solidFill>
                  <a:srgbClr val="000000"/>
                </a:solidFill>
                <a:effectLst/>
                <a:latin typeface="Garamond" panose="02020404030301010803" pitchFamily="18" charset="0"/>
              </a:rPr>
              <a:t> legis</a:t>
            </a:r>
            <a:r>
              <a:rPr lang="it-IT" sz="1800" b="1" i="0" dirty="0">
                <a:solidFill>
                  <a:srgbClr val="000000"/>
                </a:solidFill>
                <a:effectLst/>
                <a:latin typeface="Garamond" panose="02020404030301010803" pitchFamily="18" charset="0"/>
              </a:rPr>
              <a:t> idonee alla installazione degli impianti FE</a:t>
            </a:r>
            <a:r>
              <a:rPr lang="it-IT" sz="1800" b="0" i="0" dirty="0">
                <a:solidFill>
                  <a:srgbClr val="000000"/>
                </a:solidFill>
                <a:effectLst/>
                <a:latin typeface="Garamond" panose="02020404030301010803" pitchFamily="18" charset="0"/>
              </a:rPr>
              <a:t>R, sottraendole così al beneficio della accelerazione e agevolazione procedimentale previsto dall’articolo 22 del d.lgs. n. 199/2021.</a:t>
            </a:r>
          </a:p>
          <a:p>
            <a:pPr marL="171450" lvl="1" indent="0" algn="just">
              <a:lnSpc>
                <a:spcPts val="2600"/>
              </a:lnSpc>
              <a:spcBef>
                <a:spcPts val="0"/>
              </a:spcBef>
              <a:buNone/>
            </a:pPr>
            <a:endParaRPr lang="it-IT" sz="1400" dirty="0">
              <a:solidFill>
                <a:srgbClr val="000000"/>
              </a:solidFill>
              <a:latin typeface="Garamond" panose="02020404030301010803" pitchFamily="18" charset="0"/>
            </a:endParaRPr>
          </a:p>
          <a:p>
            <a:pPr marL="171450" lvl="1" indent="0" algn="just">
              <a:lnSpc>
                <a:spcPts val="2600"/>
              </a:lnSpc>
              <a:spcBef>
                <a:spcPts val="0"/>
              </a:spcBef>
              <a:buNone/>
            </a:pPr>
            <a:endParaRPr lang="it-IT" sz="1400" b="0" i="0" dirty="0">
              <a:solidFill>
                <a:srgbClr val="000000"/>
              </a:solidFill>
              <a:effectLst/>
              <a:latin typeface="Garamond" panose="02020404030301010803" pitchFamily="18" charset="0"/>
            </a:endParaRPr>
          </a:p>
          <a:p>
            <a:pPr marL="0" marR="0" algn="just">
              <a:lnSpc>
                <a:spcPts val="2600"/>
              </a:lnSpc>
              <a:spcBef>
                <a:spcPts val="0"/>
              </a:spcBef>
              <a:spcAft>
                <a:spcPts val="0"/>
              </a:spcAft>
            </a:pPr>
            <a:r>
              <a:rPr lang="it-IT" sz="1800" b="0" i="0" dirty="0">
                <a:solidFill>
                  <a:srgbClr val="000000"/>
                </a:solidFill>
                <a:effectLst/>
                <a:latin typeface="Garamond" panose="02020404030301010803" pitchFamily="18" charset="0"/>
              </a:rPr>
              <a:t>6.3.3. Rispetto alla iniziale previsione </a:t>
            </a:r>
            <a:r>
              <a:rPr lang="it-IT" sz="1800" b="0" i="0" u="sng" dirty="0">
                <a:solidFill>
                  <a:srgbClr val="000000"/>
                </a:solidFill>
                <a:effectLst/>
                <a:latin typeface="Garamond" panose="02020404030301010803" pitchFamily="18" charset="0"/>
              </a:rPr>
              <a:t>dell’articolo 20, comma 8, lett. </a:t>
            </a:r>
            <a:r>
              <a:rPr lang="it-IT" sz="1800" b="0" i="1" u="sng" dirty="0">
                <a:solidFill>
                  <a:srgbClr val="000000"/>
                </a:solidFill>
                <a:effectLst/>
                <a:latin typeface="Garamond" panose="02020404030301010803" pitchFamily="18" charset="0"/>
              </a:rPr>
              <a:t>c-quater)</a:t>
            </a:r>
            <a:r>
              <a:rPr lang="it-IT" sz="1800" b="0" i="0" u="sng" dirty="0">
                <a:solidFill>
                  <a:srgbClr val="000000"/>
                </a:solidFill>
                <a:effectLst/>
                <a:latin typeface="Garamond" panose="02020404030301010803" pitchFamily="18" charset="0"/>
              </a:rPr>
              <a:t>, </a:t>
            </a:r>
            <a:r>
              <a:rPr lang="it-IT" sz="1800" b="0" i="0" dirty="0">
                <a:solidFill>
                  <a:srgbClr val="000000"/>
                </a:solidFill>
                <a:effectLst/>
                <a:latin typeface="Garamond" panose="02020404030301010803" pitchFamily="18" charset="0"/>
              </a:rPr>
              <a:t>del d.lgs. n. 199/2021 – in forza della quale la fascia di rispetto per gli impianti eolici era fissata in sette chilometri e per gli impianti fotovoltaici in un chilometro – con le </a:t>
            </a:r>
            <a:r>
              <a:rPr lang="it-IT" sz="1800" b="1" i="0" dirty="0">
                <a:solidFill>
                  <a:srgbClr val="000000"/>
                </a:solidFill>
                <a:effectLst/>
                <a:latin typeface="Garamond" panose="02020404030301010803" pitchFamily="18" charset="0"/>
              </a:rPr>
              <a:t>modifiche apportate </a:t>
            </a:r>
            <a:r>
              <a:rPr lang="it-IT" sz="1800" b="0" i="0" dirty="0">
                <a:solidFill>
                  <a:srgbClr val="000000"/>
                </a:solidFill>
                <a:effectLst/>
                <a:latin typeface="Garamond" panose="02020404030301010803" pitchFamily="18" charset="0"/>
              </a:rPr>
              <a:t>dall’articolo 47, comma 1, lett. </a:t>
            </a:r>
            <a:r>
              <a:rPr lang="it-IT" sz="1800" b="0" i="1" dirty="0">
                <a:solidFill>
                  <a:srgbClr val="000000"/>
                </a:solidFill>
                <a:effectLst/>
                <a:latin typeface="Garamond" panose="02020404030301010803" pitchFamily="18" charset="0"/>
              </a:rPr>
              <a:t>a)</a:t>
            </a:r>
            <a:r>
              <a:rPr lang="it-IT" sz="1800" b="0" i="0" dirty="0">
                <a:solidFill>
                  <a:srgbClr val="000000"/>
                </a:solidFill>
                <a:effectLst/>
                <a:latin typeface="Garamond" panose="02020404030301010803" pitchFamily="18" charset="0"/>
              </a:rPr>
              <a:t>, n. 2.1), del </a:t>
            </a:r>
            <a:r>
              <a:rPr lang="it-IT" sz="1800" b="0" i="0" u="sng" dirty="0">
                <a:solidFill>
                  <a:srgbClr val="000000"/>
                </a:solidFill>
                <a:effectLst/>
                <a:latin typeface="Garamond" panose="02020404030301010803" pitchFamily="18" charset="0"/>
              </a:rPr>
              <a:t>decreto-legge 24 febbraio 2023, n. 13</a:t>
            </a:r>
            <a:r>
              <a:rPr lang="it-IT" sz="1800" b="0" i="0" dirty="0">
                <a:solidFill>
                  <a:srgbClr val="000000"/>
                </a:solidFill>
                <a:effectLst/>
                <a:latin typeface="Garamond" panose="02020404030301010803" pitchFamily="18" charset="0"/>
              </a:rPr>
              <a:t>, convertito con modificazioni dalla legge 21 aprile 2023, n. 41, dette fasce di rispetto sono state rispettivamente </a:t>
            </a:r>
            <a:r>
              <a:rPr lang="it-IT" sz="1800" b="0" i="0" u="sng" dirty="0">
                <a:solidFill>
                  <a:srgbClr val="000000"/>
                </a:solidFill>
                <a:effectLst/>
                <a:latin typeface="Garamond" panose="02020404030301010803" pitchFamily="18" charset="0"/>
              </a:rPr>
              <a:t>rideterminate in tre chilometri e cinquecento metri</a:t>
            </a:r>
            <a:r>
              <a:rPr lang="it-IT" sz="1800" b="0" i="0" dirty="0">
                <a:solidFill>
                  <a:srgbClr val="000000"/>
                </a:solidFill>
                <a:effectLst/>
                <a:latin typeface="Garamond" panose="02020404030301010803" pitchFamily="18" charset="0"/>
              </a:rPr>
              <a:t>.</a:t>
            </a:r>
          </a:p>
          <a:p>
            <a:endParaRPr lang="it-IT" dirty="0"/>
          </a:p>
        </p:txBody>
      </p:sp>
    </p:spTree>
    <p:extLst>
      <p:ext uri="{BB962C8B-B14F-4D97-AF65-F5344CB8AC3E}">
        <p14:creationId xmlns:p14="http://schemas.microsoft.com/office/powerpoint/2010/main" val="701072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50B167B-5C0C-3ECF-0A40-EE1586A53E9B}"/>
              </a:ext>
            </a:extLst>
          </p:cNvPr>
          <p:cNvSpPr>
            <a:spLocks noGrp="1"/>
          </p:cNvSpPr>
          <p:nvPr>
            <p:ph idx="1"/>
          </p:nvPr>
        </p:nvSpPr>
        <p:spPr>
          <a:xfrm>
            <a:off x="838200" y="584200"/>
            <a:ext cx="10515600" cy="5592763"/>
          </a:xfrm>
        </p:spPr>
        <p:txBody>
          <a:bodyPr>
            <a:normAutofit/>
          </a:bodyPr>
          <a:lstStyle/>
          <a:p>
            <a:pPr>
              <a:lnSpc>
                <a:spcPct val="150000"/>
              </a:lnSpc>
            </a:pPr>
            <a:endParaRPr lang="it-IT" sz="1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il </a:t>
            </a:r>
            <a:r>
              <a:rPr lang="it-IT" sz="1800" u="sng" dirty="0">
                <a:effectLst/>
                <a:latin typeface="Times New Roman" panose="02020603050405020304" pitchFamily="18" charset="0"/>
                <a:ea typeface="Calibri" panose="020F0502020204030204" pitchFamily="34" charset="0"/>
                <a:cs typeface="Times New Roman" panose="02020603050405020304" pitchFamily="18" charset="0"/>
              </a:rPr>
              <a:t>Cardinale Bartolomeo Pacca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oltre a riconfermare quanto già delineato dai propri predecessori, </a:t>
            </a:r>
            <a:r>
              <a:rPr lang="it-IT" sz="1800" u="sng" dirty="0">
                <a:effectLst/>
                <a:latin typeface="Times New Roman" panose="02020603050405020304" pitchFamily="18" charset="0"/>
                <a:ea typeface="Calibri" panose="020F0502020204030204" pitchFamily="34" charset="0"/>
                <a:cs typeface="Times New Roman" panose="02020603050405020304" pitchFamily="18" charset="0"/>
              </a:rPr>
              <a:t>stabilì la creazione di una struttura amministrativa espressamente deputata alla tutela dei monumenti</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L’editto del Camerlengo Pacca, è stato considerato «una pietra miliare della normativa ottocentesca», tanto in ragione dell’ampliamento dei beni oggetto di tutela, quanto in virtù della previsione di forme di controllo più penetranti e dell’istituzione di un apparato amministrativo decentrato su tutto il territorio dello Stato pontificio.</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236676738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374A660-1593-7CF1-62D3-92942CA7EBC4}"/>
              </a:ext>
            </a:extLst>
          </p:cNvPr>
          <p:cNvSpPr>
            <a:spLocks noGrp="1"/>
          </p:cNvSpPr>
          <p:nvPr>
            <p:ph idx="1"/>
          </p:nvPr>
        </p:nvSpPr>
        <p:spPr>
          <a:xfrm>
            <a:off x="1358900" y="520505"/>
            <a:ext cx="10145712" cy="5390717"/>
          </a:xfrm>
        </p:spPr>
        <p:txBody>
          <a:bodyPr>
            <a:normAutofit/>
          </a:bodyPr>
          <a:lstStyle/>
          <a:p>
            <a:pPr marL="0" marR="0" algn="just">
              <a:lnSpc>
                <a:spcPts val="2600"/>
              </a:lnSpc>
              <a:spcBef>
                <a:spcPts val="0"/>
              </a:spcBef>
              <a:spcAft>
                <a:spcPts val="0"/>
              </a:spcAft>
            </a:pPr>
            <a:r>
              <a:rPr lang="it-IT" sz="2000" b="0" i="0" dirty="0">
                <a:solidFill>
                  <a:srgbClr val="000000"/>
                </a:solidFill>
                <a:effectLst/>
                <a:latin typeface="Garamond" panose="02020404030301010803" pitchFamily="18" charset="0"/>
              </a:rPr>
              <a:t>Ciò, ad avviso del Collegio, costituisce un chiaro indice del fatto </a:t>
            </a:r>
            <a:r>
              <a:rPr lang="it-IT" sz="2000" b="1" i="0" dirty="0">
                <a:solidFill>
                  <a:srgbClr val="000000"/>
                </a:solidFill>
                <a:effectLst/>
                <a:latin typeface="Garamond" panose="02020404030301010803" pitchFamily="18" charset="0"/>
              </a:rPr>
              <a:t>che la originaria previsione normativa risultava eccessiva rispetto alle esigenze di tutela dei beni culturali e paesaggistici</a:t>
            </a:r>
            <a:r>
              <a:rPr lang="it-IT" sz="2000" b="0" i="0" dirty="0">
                <a:solidFill>
                  <a:srgbClr val="000000"/>
                </a:solidFill>
                <a:effectLst/>
                <a:latin typeface="Garamond" panose="02020404030301010803" pitchFamily="18" charset="0"/>
              </a:rPr>
              <a:t>, posto che lo stesso legislatore, cui appartiene la competenza legislativa esclusiva in materia di “</a:t>
            </a:r>
            <a:r>
              <a:rPr lang="it-IT" sz="2000" b="0" i="1" dirty="0">
                <a:solidFill>
                  <a:srgbClr val="000000"/>
                </a:solidFill>
                <a:effectLst/>
                <a:latin typeface="Garamond" panose="02020404030301010803" pitchFamily="18" charset="0"/>
              </a:rPr>
              <a:t>tutela dell’ambiente, dell’ecosistema e dei beni culturali</a:t>
            </a:r>
            <a:r>
              <a:rPr lang="it-IT" sz="2000" b="0" i="0" dirty="0">
                <a:solidFill>
                  <a:srgbClr val="000000"/>
                </a:solidFill>
                <a:effectLst/>
                <a:latin typeface="Garamond" panose="02020404030301010803" pitchFamily="18" charset="0"/>
              </a:rPr>
              <a:t>” ai sensi dell’articolo 117, comma 2, lett. </a:t>
            </a:r>
            <a:r>
              <a:rPr lang="it-IT" sz="2000" b="0" i="1" dirty="0">
                <a:solidFill>
                  <a:srgbClr val="000000"/>
                </a:solidFill>
                <a:effectLst/>
                <a:latin typeface="Garamond" panose="02020404030301010803" pitchFamily="18" charset="0"/>
              </a:rPr>
              <a:t>s)</a:t>
            </a:r>
            <a:r>
              <a:rPr lang="it-IT" sz="2000" b="0" i="0" dirty="0">
                <a:solidFill>
                  <a:srgbClr val="000000"/>
                </a:solidFill>
                <a:effectLst/>
                <a:latin typeface="Garamond" panose="02020404030301010803" pitchFamily="18" charset="0"/>
              </a:rPr>
              <a:t>, della Costituzione, è intervenuto a modificare, con una legge successiva, l’iniziale previsione dell’articolo 20, comma 8, lett. </a:t>
            </a:r>
            <a:r>
              <a:rPr lang="it-IT" sz="2000" b="0" i="1" dirty="0">
                <a:solidFill>
                  <a:srgbClr val="000000"/>
                </a:solidFill>
                <a:effectLst/>
                <a:latin typeface="Garamond" panose="02020404030301010803" pitchFamily="18" charset="0"/>
              </a:rPr>
              <a:t>c-quater)</a:t>
            </a:r>
            <a:r>
              <a:rPr lang="it-IT" sz="2000" b="0" i="0" dirty="0">
                <a:solidFill>
                  <a:srgbClr val="000000"/>
                </a:solidFill>
                <a:effectLst/>
                <a:latin typeface="Garamond" panose="02020404030301010803" pitchFamily="18" charset="0"/>
              </a:rPr>
              <a:t>, del d.lgs. n. 199/2021.</a:t>
            </a:r>
          </a:p>
          <a:p>
            <a:pPr marL="0" marR="0" indent="0" algn="just">
              <a:lnSpc>
                <a:spcPts val="2600"/>
              </a:lnSpc>
              <a:spcBef>
                <a:spcPts val="0"/>
              </a:spcBef>
              <a:spcAft>
                <a:spcPts val="0"/>
              </a:spcAft>
              <a:buNone/>
            </a:pPr>
            <a:endParaRPr lang="it-IT" sz="2000" b="0" i="0" dirty="0">
              <a:solidFill>
                <a:srgbClr val="000000"/>
              </a:solidFill>
              <a:effectLst/>
              <a:latin typeface="Garamond" panose="02020404030301010803" pitchFamily="18" charset="0"/>
            </a:endParaRPr>
          </a:p>
          <a:p>
            <a:pPr marL="0" indent="0" algn="just">
              <a:lnSpc>
                <a:spcPts val="2600"/>
              </a:lnSpc>
              <a:spcBef>
                <a:spcPts val="0"/>
              </a:spcBef>
              <a:buNone/>
            </a:pPr>
            <a:r>
              <a:rPr lang="it-IT" sz="2000" b="0" i="0" dirty="0">
                <a:solidFill>
                  <a:srgbClr val="000000"/>
                </a:solidFill>
                <a:effectLst/>
                <a:latin typeface="Garamond" panose="02020404030301010803" pitchFamily="18" charset="0"/>
              </a:rPr>
              <a:t>6.3.5.1. In primo luogo, </a:t>
            </a:r>
            <a:r>
              <a:rPr lang="it-IT" sz="2000" b="1" i="0" dirty="0">
                <a:solidFill>
                  <a:srgbClr val="000000"/>
                </a:solidFill>
                <a:effectLst/>
                <a:latin typeface="Garamond" panose="02020404030301010803" pitchFamily="18" charset="0"/>
              </a:rPr>
              <a:t>l’illegittimità dell’articolo 7 </a:t>
            </a:r>
            <a:r>
              <a:rPr lang="it-IT" sz="2000" b="0" i="0" dirty="0">
                <a:solidFill>
                  <a:srgbClr val="000000"/>
                </a:solidFill>
                <a:effectLst/>
                <a:latin typeface="Garamond" panose="02020404030301010803" pitchFamily="18" charset="0"/>
              </a:rPr>
              <a:t>del </a:t>
            </a:r>
            <a:r>
              <a:rPr lang="it-IT" sz="2000" b="0" i="0" dirty="0" err="1">
                <a:solidFill>
                  <a:srgbClr val="000000"/>
                </a:solidFill>
                <a:effectLst/>
                <a:latin typeface="Garamond" panose="02020404030301010803" pitchFamily="18" charset="0"/>
              </a:rPr>
              <a:t>d.m.</a:t>
            </a:r>
            <a:r>
              <a:rPr lang="it-IT" sz="2000" b="0" i="0" dirty="0">
                <a:solidFill>
                  <a:srgbClr val="000000"/>
                </a:solidFill>
                <a:effectLst/>
                <a:latin typeface="Garamond" panose="02020404030301010803" pitchFamily="18" charset="0"/>
              </a:rPr>
              <a:t> del 21 giugno 2024 discende dal fatto che tale previsione </a:t>
            </a:r>
            <a:r>
              <a:rPr lang="it-IT" sz="2000" b="0" i="0" u="sng" dirty="0">
                <a:solidFill>
                  <a:srgbClr val="000000"/>
                </a:solidFill>
                <a:effectLst/>
                <a:latin typeface="Garamond" panose="02020404030301010803" pitchFamily="18" charset="0"/>
              </a:rPr>
              <a:t>abilita le Regioni a prevedere fasce di rispetto più ampie</a:t>
            </a:r>
            <a:r>
              <a:rPr lang="it-IT" sz="2000" b="0" i="0" dirty="0">
                <a:solidFill>
                  <a:srgbClr val="000000"/>
                </a:solidFill>
                <a:effectLst/>
                <a:latin typeface="Garamond" panose="02020404030301010803" pitchFamily="18" charset="0"/>
              </a:rPr>
              <a:t>, in relazione alla installazione di impianti eolici e fotovoltaici, rispetto a quelle previste dal legislatore ai sensi </a:t>
            </a:r>
            <a:r>
              <a:rPr lang="it-IT" sz="2000" b="0" i="0" u="sng" dirty="0">
                <a:solidFill>
                  <a:srgbClr val="000000"/>
                </a:solidFill>
                <a:effectLst/>
                <a:latin typeface="Garamond" panose="02020404030301010803" pitchFamily="18" charset="0"/>
              </a:rPr>
              <a:t>dell’articolo 20, comma 8, lett. </a:t>
            </a:r>
            <a:r>
              <a:rPr lang="it-IT" sz="2000" b="0" i="1" u="sng" dirty="0">
                <a:solidFill>
                  <a:srgbClr val="000000"/>
                </a:solidFill>
                <a:effectLst/>
                <a:latin typeface="Garamond" panose="02020404030301010803" pitchFamily="18" charset="0"/>
              </a:rPr>
              <a:t>c-quater)</a:t>
            </a:r>
            <a:r>
              <a:rPr lang="it-IT" sz="2000" b="0" i="0" u="sng" dirty="0">
                <a:solidFill>
                  <a:srgbClr val="000000"/>
                </a:solidFill>
                <a:effectLst/>
                <a:latin typeface="Garamond" panose="02020404030301010803" pitchFamily="18" charset="0"/>
              </a:rPr>
              <a:t>, del d.lgs. n. 199/2021.</a:t>
            </a:r>
          </a:p>
          <a:p>
            <a:pPr marL="0" marR="0" indent="0" algn="just">
              <a:lnSpc>
                <a:spcPts val="2600"/>
              </a:lnSpc>
              <a:spcBef>
                <a:spcPts val="0"/>
              </a:spcBef>
              <a:spcAft>
                <a:spcPts val="0"/>
              </a:spcAft>
              <a:buNone/>
            </a:pPr>
            <a:endParaRPr lang="it-IT" sz="1800" b="0" i="0" u="sng" dirty="0">
              <a:solidFill>
                <a:srgbClr val="000000"/>
              </a:solidFill>
              <a:effectLst/>
              <a:latin typeface="Garamond" panose="02020404030301010803" pitchFamily="18" charset="0"/>
            </a:endParaRPr>
          </a:p>
          <a:p>
            <a:endParaRPr lang="it-IT" dirty="0"/>
          </a:p>
        </p:txBody>
      </p:sp>
    </p:spTree>
    <p:extLst>
      <p:ext uri="{BB962C8B-B14F-4D97-AF65-F5344CB8AC3E}">
        <p14:creationId xmlns:p14="http://schemas.microsoft.com/office/powerpoint/2010/main" val="392052764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F3A43C1-142F-5316-7B3D-BFF9186110FC}"/>
              </a:ext>
            </a:extLst>
          </p:cNvPr>
          <p:cNvSpPr>
            <a:spLocks noGrp="1"/>
          </p:cNvSpPr>
          <p:nvPr>
            <p:ph idx="1"/>
          </p:nvPr>
        </p:nvSpPr>
        <p:spPr>
          <a:xfrm>
            <a:off x="876300" y="351692"/>
            <a:ext cx="10628312" cy="6400800"/>
          </a:xfrm>
        </p:spPr>
        <p:txBody>
          <a:bodyPr>
            <a:normAutofit/>
          </a:bodyPr>
          <a:lstStyle/>
          <a:p>
            <a:pPr marL="0" marR="0" algn="just">
              <a:lnSpc>
                <a:spcPts val="2600"/>
              </a:lnSpc>
              <a:spcBef>
                <a:spcPts val="0"/>
              </a:spcBef>
              <a:spcAft>
                <a:spcPts val="0"/>
              </a:spcAft>
            </a:pPr>
            <a:r>
              <a:rPr lang="it-IT" sz="2000" b="0" i="0" dirty="0">
                <a:solidFill>
                  <a:srgbClr val="000000"/>
                </a:solidFill>
                <a:effectLst/>
                <a:latin typeface="Garamond" panose="02020404030301010803" pitchFamily="18" charset="0"/>
              </a:rPr>
              <a:t>Ciò </a:t>
            </a:r>
            <a:r>
              <a:rPr lang="it-IT" sz="2000" b="1" i="0" dirty="0">
                <a:solidFill>
                  <a:srgbClr val="000000"/>
                </a:solidFill>
                <a:effectLst/>
                <a:latin typeface="Garamond" panose="02020404030301010803" pitchFamily="18" charset="0"/>
              </a:rPr>
              <a:t>disvela l’irragionevolezza di fondo della contestata scelta amministrativa</a:t>
            </a:r>
            <a:r>
              <a:rPr lang="it-IT" sz="2000" b="0" i="0" dirty="0">
                <a:solidFill>
                  <a:srgbClr val="000000"/>
                </a:solidFill>
                <a:effectLst/>
                <a:latin typeface="Garamond" panose="02020404030301010803" pitchFamily="18" charset="0"/>
              </a:rPr>
              <a:t>, poiché le fasce di rispetto individuate dal legislatore risultano già espressive di specifiche esigenze di tutela dei beni culturali e paesaggistici, sicché risulta difficile ipotizzare che vi siano ulteriori e più specifiche ragioni che possano legittimare le Regioni a discostarsi dalle scelte operate a monte dal legislatore statale cui, come detto, spetta la competenza legislativa esclusiva in materia di tutela dei predetti beni.</a:t>
            </a:r>
          </a:p>
          <a:p>
            <a:pPr marL="0" marR="0" indent="0" algn="just">
              <a:lnSpc>
                <a:spcPts val="2600"/>
              </a:lnSpc>
              <a:spcBef>
                <a:spcPts val="0"/>
              </a:spcBef>
              <a:spcAft>
                <a:spcPts val="0"/>
              </a:spcAft>
              <a:buNone/>
            </a:pPr>
            <a:endParaRPr lang="it-IT" sz="2000" b="0" i="0" dirty="0">
              <a:solidFill>
                <a:srgbClr val="000000"/>
              </a:solidFill>
              <a:effectLst/>
              <a:latin typeface="Garamond" panose="02020404030301010803" pitchFamily="18" charset="0"/>
            </a:endParaRPr>
          </a:p>
          <a:p>
            <a:pPr marL="0" marR="0" algn="just">
              <a:lnSpc>
                <a:spcPts val="2600"/>
              </a:lnSpc>
              <a:spcBef>
                <a:spcPts val="0"/>
              </a:spcBef>
              <a:spcAft>
                <a:spcPts val="0"/>
              </a:spcAft>
            </a:pPr>
            <a:r>
              <a:rPr lang="it-IT" sz="2000" b="0" i="0" dirty="0">
                <a:solidFill>
                  <a:srgbClr val="000000"/>
                </a:solidFill>
                <a:effectLst/>
                <a:latin typeface="Garamond" panose="02020404030301010803" pitchFamily="18" charset="0"/>
              </a:rPr>
              <a:t>6.3.5.2. In secondo luogo, l</a:t>
            </a:r>
            <a:r>
              <a:rPr lang="it-IT" sz="2000" b="1" i="0" dirty="0">
                <a:solidFill>
                  <a:srgbClr val="000000"/>
                </a:solidFill>
                <a:effectLst/>
                <a:latin typeface="Garamond" panose="02020404030301010803" pitchFamily="18" charset="0"/>
              </a:rPr>
              <a:t>’illegittimità</a:t>
            </a:r>
            <a:r>
              <a:rPr lang="it-IT" sz="2000" b="0" i="0" dirty="0">
                <a:solidFill>
                  <a:srgbClr val="000000"/>
                </a:solidFill>
                <a:effectLst/>
                <a:latin typeface="Garamond" panose="02020404030301010803" pitchFamily="18" charset="0"/>
              </a:rPr>
              <a:t> della scelta amministrativa operata con il contestato articolo 7, comma 3, del </a:t>
            </a:r>
            <a:r>
              <a:rPr lang="it-IT" sz="2000" b="0" i="0" dirty="0" err="1">
                <a:solidFill>
                  <a:srgbClr val="000000"/>
                </a:solidFill>
                <a:effectLst/>
                <a:latin typeface="Garamond" panose="02020404030301010803" pitchFamily="18" charset="0"/>
              </a:rPr>
              <a:t>d.m.</a:t>
            </a:r>
            <a:r>
              <a:rPr lang="it-IT" sz="2000" b="0" i="0" dirty="0">
                <a:solidFill>
                  <a:srgbClr val="000000"/>
                </a:solidFill>
                <a:effectLst/>
                <a:latin typeface="Garamond" panose="02020404030301010803" pitchFamily="18" charset="0"/>
              </a:rPr>
              <a:t> del 21 giugno 2024 discende anche dal fatto che la stessa si sostanzia, di fatto, in una </a:t>
            </a:r>
            <a:r>
              <a:rPr lang="it-IT" sz="2000" b="1" i="0" dirty="0">
                <a:solidFill>
                  <a:srgbClr val="000000"/>
                </a:solidFill>
                <a:effectLst/>
                <a:latin typeface="Garamond" panose="02020404030301010803" pitchFamily="18" charset="0"/>
              </a:rPr>
              <a:t>integrale devoluzione alle Regioni del compito di individuare specifiche misure di rafforzamento </a:t>
            </a:r>
            <a:r>
              <a:rPr lang="it-IT" sz="2000" b="0" i="0" dirty="0">
                <a:solidFill>
                  <a:srgbClr val="000000"/>
                </a:solidFill>
                <a:effectLst/>
                <a:latin typeface="Garamond" panose="02020404030301010803" pitchFamily="18" charset="0"/>
              </a:rPr>
              <a:t>della protezione dei beni culturali e paesaggistici per ciascuna tipologia di impianto FER individuato dal d.lgs. n. 190/2024.</a:t>
            </a:r>
          </a:p>
          <a:p>
            <a:pPr marL="0" marR="0" indent="0" algn="just">
              <a:lnSpc>
                <a:spcPts val="2600"/>
              </a:lnSpc>
              <a:spcBef>
                <a:spcPts val="0"/>
              </a:spcBef>
              <a:spcAft>
                <a:spcPts val="0"/>
              </a:spcAft>
              <a:buNone/>
            </a:pPr>
            <a:endParaRPr lang="it-IT" sz="2000" b="0" i="0" dirty="0">
              <a:solidFill>
                <a:srgbClr val="000000"/>
              </a:solidFill>
              <a:effectLst/>
              <a:latin typeface="Garamond" panose="02020404030301010803" pitchFamily="18" charset="0"/>
            </a:endParaRPr>
          </a:p>
          <a:p>
            <a:pPr marL="0" marR="0" algn="just">
              <a:lnSpc>
                <a:spcPts val="2600"/>
              </a:lnSpc>
              <a:spcBef>
                <a:spcPts val="0"/>
              </a:spcBef>
              <a:spcAft>
                <a:spcPts val="0"/>
              </a:spcAft>
            </a:pPr>
            <a:r>
              <a:rPr lang="it-IT" sz="2000" b="0" i="0" dirty="0">
                <a:solidFill>
                  <a:srgbClr val="000000"/>
                </a:solidFill>
                <a:effectLst/>
                <a:latin typeface="Garamond" panose="02020404030301010803" pitchFamily="18" charset="0"/>
              </a:rPr>
              <a:t>Le Regioni, che come detto non possono introdurre </a:t>
            </a:r>
            <a:r>
              <a:rPr lang="it-IT" sz="2000" b="0" i="1" dirty="0">
                <a:solidFill>
                  <a:srgbClr val="000000"/>
                </a:solidFill>
                <a:effectLst/>
                <a:latin typeface="Garamond" panose="02020404030301010803" pitchFamily="18" charset="0"/>
              </a:rPr>
              <a:t>ex se</a:t>
            </a:r>
            <a:r>
              <a:rPr lang="it-IT" sz="2000" b="0" i="0" dirty="0">
                <a:solidFill>
                  <a:srgbClr val="000000"/>
                </a:solidFill>
                <a:effectLst/>
                <a:latin typeface="Garamond" panose="02020404030301010803" pitchFamily="18" charset="0"/>
              </a:rPr>
              <a:t> divieti quantitativi di carattere generalizzato che limitino l’installazione di impianti FER nel territorio nazionale, si troverebbero a operare </a:t>
            </a:r>
            <a:r>
              <a:rPr lang="it-IT" sz="2000" b="1" i="0" dirty="0">
                <a:solidFill>
                  <a:srgbClr val="000000"/>
                </a:solidFill>
                <a:effectLst/>
                <a:latin typeface="Garamond" panose="02020404030301010803" pitchFamily="18" charset="0"/>
              </a:rPr>
              <a:t>in assenza di specifici parametri normativi di riferimento </a:t>
            </a:r>
            <a:r>
              <a:rPr lang="it-IT" sz="2000" b="0" i="0" dirty="0">
                <a:solidFill>
                  <a:srgbClr val="000000"/>
                </a:solidFill>
                <a:effectLst/>
                <a:latin typeface="Garamond" panose="02020404030301010803" pitchFamily="18" charset="0"/>
              </a:rPr>
              <a:t>– quantomeno nella forma di distinti </a:t>
            </a:r>
            <a:r>
              <a:rPr lang="it-IT" sz="2000" b="0" i="1" dirty="0">
                <a:solidFill>
                  <a:srgbClr val="000000"/>
                </a:solidFill>
                <a:effectLst/>
                <a:latin typeface="Garamond" panose="02020404030301010803" pitchFamily="18" charset="0"/>
              </a:rPr>
              <a:t>range</a:t>
            </a:r>
            <a:r>
              <a:rPr lang="it-IT" sz="2000" b="0" i="0" dirty="0">
                <a:solidFill>
                  <a:srgbClr val="000000"/>
                </a:solidFill>
                <a:effectLst/>
                <a:latin typeface="Garamond" panose="02020404030301010803" pitchFamily="18" charset="0"/>
              </a:rPr>
              <a:t> per tipologia di impianto FER – essendo appunto unico il </a:t>
            </a:r>
            <a:r>
              <a:rPr lang="it-IT" sz="2000" b="0" i="1" dirty="0">
                <a:solidFill>
                  <a:srgbClr val="000000"/>
                </a:solidFill>
                <a:effectLst/>
                <a:latin typeface="Garamond" panose="02020404030301010803" pitchFamily="18" charset="0"/>
              </a:rPr>
              <a:t>range</a:t>
            </a:r>
            <a:r>
              <a:rPr lang="it-IT" sz="2000" b="0" i="0" dirty="0">
                <a:solidFill>
                  <a:srgbClr val="000000"/>
                </a:solidFill>
                <a:effectLst/>
                <a:latin typeface="Garamond" panose="02020404030301010803" pitchFamily="18" charset="0"/>
              </a:rPr>
              <a:t> individuato per la determinazione delle fasce di rispetto, spettando, di conseguenza, alle Regioni la effettiva differenziazione di tali fasce in base a tipologia e taglia dell’impianto, nonché alle caratteristiche dei beni oggetto di tutela.</a:t>
            </a:r>
          </a:p>
          <a:p>
            <a:endParaRPr lang="it-IT" dirty="0"/>
          </a:p>
        </p:txBody>
      </p:sp>
    </p:spTree>
    <p:extLst>
      <p:ext uri="{BB962C8B-B14F-4D97-AF65-F5344CB8AC3E}">
        <p14:creationId xmlns:p14="http://schemas.microsoft.com/office/powerpoint/2010/main" val="134614924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54D06A1-E4EF-B8EB-95DF-5F074C0954EA}"/>
              </a:ext>
            </a:extLst>
          </p:cNvPr>
          <p:cNvSpPr>
            <a:spLocks noGrp="1"/>
          </p:cNvSpPr>
          <p:nvPr>
            <p:ph type="title"/>
          </p:nvPr>
        </p:nvSpPr>
        <p:spPr/>
        <p:txBody>
          <a:bodyPr/>
          <a:lstStyle/>
          <a:p>
            <a:r>
              <a:rPr lang="it-IT" dirty="0"/>
              <a:t>Ottavo  motivo:</a:t>
            </a:r>
          </a:p>
        </p:txBody>
      </p:sp>
      <p:sp>
        <p:nvSpPr>
          <p:cNvPr id="3" name="Segnaposto contenuto 2">
            <a:extLst>
              <a:ext uri="{FF2B5EF4-FFF2-40B4-BE49-F238E27FC236}">
                <a16:creationId xmlns:a16="http://schemas.microsoft.com/office/drawing/2014/main" id="{E747F5A6-C29D-222C-7B1C-A99BCB0DFD77}"/>
              </a:ext>
            </a:extLst>
          </p:cNvPr>
          <p:cNvSpPr>
            <a:spLocks noGrp="1"/>
          </p:cNvSpPr>
          <p:nvPr>
            <p:ph idx="1"/>
          </p:nvPr>
        </p:nvSpPr>
        <p:spPr>
          <a:xfrm>
            <a:off x="1282700" y="1663700"/>
            <a:ext cx="10221912" cy="4247522"/>
          </a:xfrm>
        </p:spPr>
        <p:txBody>
          <a:bodyPr>
            <a:normAutofit/>
          </a:bodyPr>
          <a:lstStyle/>
          <a:p>
            <a:pPr marL="0" marR="0" algn="just">
              <a:lnSpc>
                <a:spcPts val="2600"/>
              </a:lnSpc>
              <a:spcBef>
                <a:spcPts val="0"/>
              </a:spcBef>
              <a:spcAft>
                <a:spcPts val="0"/>
              </a:spcAft>
            </a:pPr>
            <a:r>
              <a:rPr lang="it-IT" sz="1800" b="0" i="0" dirty="0">
                <a:solidFill>
                  <a:srgbClr val="000000"/>
                </a:solidFill>
                <a:effectLst/>
                <a:latin typeface="Garamond" panose="02020404030301010803" pitchFamily="18" charset="0"/>
              </a:rPr>
              <a:t>La </a:t>
            </a:r>
            <a:r>
              <a:rPr lang="it-IT" sz="1800" b="0" i="0" u="sng" dirty="0">
                <a:solidFill>
                  <a:srgbClr val="000000"/>
                </a:solidFill>
                <a:effectLst/>
                <a:latin typeface="Garamond" panose="02020404030301010803" pitchFamily="18" charset="0"/>
              </a:rPr>
              <a:t>carente specificità dei criteri di individuazione </a:t>
            </a:r>
            <a:r>
              <a:rPr lang="it-IT" sz="1800" b="0" i="0" dirty="0">
                <a:solidFill>
                  <a:srgbClr val="000000"/>
                </a:solidFill>
                <a:effectLst/>
                <a:latin typeface="Garamond" panose="02020404030301010803" pitchFamily="18" charset="0"/>
              </a:rPr>
              <a:t>si traduce anche nel difetto di omogeneità censurato con l’ottavo motivo. A riguardo, va rilevato che il </a:t>
            </a:r>
            <a:r>
              <a:rPr lang="it-IT" sz="1800" b="1" i="0" dirty="0">
                <a:solidFill>
                  <a:srgbClr val="000000"/>
                </a:solidFill>
                <a:effectLst/>
                <a:latin typeface="Garamond" panose="02020404030301010803" pitchFamily="18" charset="0"/>
              </a:rPr>
              <a:t>requisito normativo della omogeneità </a:t>
            </a:r>
            <a:r>
              <a:rPr lang="it-IT" sz="1800" b="0" i="0" dirty="0">
                <a:solidFill>
                  <a:srgbClr val="000000"/>
                </a:solidFill>
                <a:effectLst/>
                <a:latin typeface="Garamond" panose="02020404030301010803" pitchFamily="18" charset="0"/>
              </a:rPr>
              <a:t>deve essere apprezzato non rispetto all’intrinseco contenuto dei principi e criteri concretamente individuati, traguardati alla luce della diretta comparazione tra gli stessi – vale a dire, nel raffronto tra quelli previsti per la individuazione delle aree idonee e quelli dettati per la individuazione delle aree non idonee – bensì nella loro attitudine ad essere applicati in maniera uniforme nell’intero territorio nazionale.</a:t>
            </a:r>
          </a:p>
          <a:p>
            <a:pPr marL="0" marR="0" indent="0" algn="just">
              <a:lnSpc>
                <a:spcPts val="2600"/>
              </a:lnSpc>
              <a:spcBef>
                <a:spcPts val="0"/>
              </a:spcBef>
              <a:spcAft>
                <a:spcPts val="0"/>
              </a:spcAft>
              <a:buNone/>
            </a:pPr>
            <a:endParaRPr lang="it-IT" sz="1800" b="0" i="0" dirty="0">
              <a:solidFill>
                <a:srgbClr val="000000"/>
              </a:solidFill>
              <a:effectLst/>
              <a:latin typeface="Garamond" panose="02020404030301010803" pitchFamily="18" charset="0"/>
            </a:endParaRPr>
          </a:p>
          <a:p>
            <a:pPr marL="0" marR="0" algn="just">
              <a:lnSpc>
                <a:spcPts val="2600"/>
              </a:lnSpc>
              <a:spcBef>
                <a:spcPts val="0"/>
              </a:spcBef>
              <a:spcAft>
                <a:spcPts val="0"/>
              </a:spcAft>
            </a:pPr>
            <a:r>
              <a:rPr lang="it-IT" sz="1800" b="0" i="0" dirty="0">
                <a:solidFill>
                  <a:srgbClr val="000000"/>
                </a:solidFill>
                <a:effectLst/>
                <a:latin typeface="Garamond" panose="02020404030301010803" pitchFamily="18" charset="0"/>
              </a:rPr>
              <a:t>D’altronde, la individuazione delle aree idonee e di quelle non idonee sottende, per ragioni strumentalmente correlate alla funzione di tali istituti, considerazioni di ordine ambientale, culturale e paesaggistico non del tutto sovrapponibili, il che corrobora la legittimità della previsione di principi e criteri applicativi non del tutto speculari dal punto di vista contenutistico-strutturale.</a:t>
            </a:r>
          </a:p>
          <a:p>
            <a:endParaRPr lang="it-IT" dirty="0"/>
          </a:p>
        </p:txBody>
      </p:sp>
    </p:spTree>
    <p:extLst>
      <p:ext uri="{BB962C8B-B14F-4D97-AF65-F5344CB8AC3E}">
        <p14:creationId xmlns:p14="http://schemas.microsoft.com/office/powerpoint/2010/main" val="125231074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A2C5C64-EE1E-BFD3-7FE6-31D2EBD82ADB}"/>
              </a:ext>
            </a:extLst>
          </p:cNvPr>
          <p:cNvSpPr>
            <a:spLocks noGrp="1"/>
          </p:cNvSpPr>
          <p:nvPr>
            <p:ph idx="1"/>
          </p:nvPr>
        </p:nvSpPr>
        <p:spPr>
          <a:xfrm>
            <a:off x="1689100" y="812800"/>
            <a:ext cx="9815512" cy="5098422"/>
          </a:xfrm>
        </p:spPr>
        <p:txBody>
          <a:bodyPr>
            <a:normAutofit/>
          </a:bodyPr>
          <a:lstStyle/>
          <a:p>
            <a:pPr marL="0" marR="0" algn="just">
              <a:lnSpc>
                <a:spcPts val="2600"/>
              </a:lnSpc>
              <a:spcBef>
                <a:spcPts val="0"/>
              </a:spcBef>
              <a:spcAft>
                <a:spcPts val="0"/>
              </a:spcAft>
            </a:pPr>
            <a:r>
              <a:rPr lang="it-IT" sz="1800" b="0" i="0" dirty="0">
                <a:solidFill>
                  <a:srgbClr val="000000"/>
                </a:solidFill>
                <a:effectLst/>
                <a:latin typeface="Garamond" panose="02020404030301010803" pitchFamily="18" charset="0"/>
              </a:rPr>
              <a:t>Ad avvalorare la correttezza della opzione esegetica proposta, in forza della quale si ritiene che il requisito normativo della omogeneità debba essere declinato in termini effettuali e non strutturali, depone anche la circostanza per cui l’individuazione delle aree idonee e non idonee ingloba anche apprezzamenti relazionati con la tutela del territorio e la salvaguardia dei beni paesaggistici e culturali.</a:t>
            </a:r>
          </a:p>
          <a:p>
            <a:pPr marL="0" marR="0" algn="just">
              <a:lnSpc>
                <a:spcPts val="2600"/>
              </a:lnSpc>
              <a:spcBef>
                <a:spcPts val="0"/>
              </a:spcBef>
              <a:spcAft>
                <a:spcPts val="0"/>
              </a:spcAft>
            </a:pPr>
            <a:endParaRPr lang="it-IT" dirty="0">
              <a:solidFill>
                <a:srgbClr val="000000"/>
              </a:solidFill>
              <a:latin typeface="Garamond" panose="02020404030301010803" pitchFamily="18" charset="0"/>
            </a:endParaRPr>
          </a:p>
          <a:p>
            <a:pPr marL="0" marR="0" indent="0" algn="just">
              <a:lnSpc>
                <a:spcPts val="2600"/>
              </a:lnSpc>
              <a:spcBef>
                <a:spcPts val="0"/>
              </a:spcBef>
              <a:spcAft>
                <a:spcPts val="0"/>
              </a:spcAft>
              <a:buNone/>
            </a:pPr>
            <a:endParaRPr lang="it-IT" sz="1800" b="0" i="0" dirty="0">
              <a:solidFill>
                <a:srgbClr val="000000"/>
              </a:solidFill>
              <a:effectLst/>
              <a:latin typeface="Garamond" panose="02020404030301010803" pitchFamily="18" charset="0"/>
            </a:endParaRPr>
          </a:p>
          <a:p>
            <a:pPr marL="0" marR="0" algn="just">
              <a:lnSpc>
                <a:spcPts val="2600"/>
              </a:lnSpc>
              <a:spcBef>
                <a:spcPts val="0"/>
              </a:spcBef>
              <a:spcAft>
                <a:spcPts val="0"/>
              </a:spcAft>
            </a:pPr>
            <a:r>
              <a:rPr lang="it-IT" sz="1800" b="0" i="0" dirty="0">
                <a:solidFill>
                  <a:srgbClr val="000000"/>
                </a:solidFill>
                <a:effectLst/>
                <a:latin typeface="Garamond" panose="02020404030301010803" pitchFamily="18" charset="0"/>
              </a:rPr>
              <a:t>La </a:t>
            </a:r>
            <a:r>
              <a:rPr lang="it-IT" sz="1800" b="1" i="0" dirty="0">
                <a:solidFill>
                  <a:srgbClr val="000000"/>
                </a:solidFill>
                <a:effectLst/>
                <a:latin typeface="Garamond" panose="02020404030301010803" pitchFamily="18" charset="0"/>
              </a:rPr>
              <a:t>richiesta omogeneità </a:t>
            </a:r>
            <a:r>
              <a:rPr lang="it-IT" sz="1800" b="0" i="0" dirty="0">
                <a:solidFill>
                  <a:srgbClr val="000000"/>
                </a:solidFill>
                <a:effectLst/>
                <a:latin typeface="Garamond" panose="02020404030301010803" pitchFamily="18" charset="0"/>
              </a:rPr>
              <a:t>applicativa dei principi e criteri in questione, pertanto, risponde anche all’esigenza che la </a:t>
            </a:r>
            <a:r>
              <a:rPr lang="it-IT" sz="1800" b="1" i="0" dirty="0">
                <a:solidFill>
                  <a:srgbClr val="000000"/>
                </a:solidFill>
                <a:effectLst/>
                <a:latin typeface="Garamond" panose="02020404030301010803" pitchFamily="18" charset="0"/>
              </a:rPr>
              <a:t>disciplina della individuazione delle aree idonee e non idonee non ostacoli il mantenimento di </a:t>
            </a:r>
            <a:r>
              <a:rPr lang="it-IT" sz="1800" b="1" i="1" dirty="0">
                <a:solidFill>
                  <a:srgbClr val="000000"/>
                </a:solidFill>
                <a:effectLst/>
                <a:latin typeface="Garamond" panose="02020404030301010803" pitchFamily="18" charset="0"/>
              </a:rPr>
              <a:t>standard</a:t>
            </a:r>
            <a:r>
              <a:rPr lang="it-IT" sz="1800" b="1" i="0" dirty="0">
                <a:solidFill>
                  <a:srgbClr val="000000"/>
                </a:solidFill>
                <a:effectLst/>
                <a:latin typeface="Garamond" panose="02020404030301010803" pitchFamily="18" charset="0"/>
              </a:rPr>
              <a:t> uniformi di tutela paesaggistico-ambientale sull’intero territorio nazionale</a:t>
            </a:r>
            <a:r>
              <a:rPr lang="it-IT" sz="1800" b="0" i="0" dirty="0">
                <a:solidFill>
                  <a:srgbClr val="000000"/>
                </a:solidFill>
                <a:effectLst/>
                <a:latin typeface="Garamond" panose="02020404030301010803" pitchFamily="18" charset="0"/>
              </a:rPr>
              <a:t>, tenuto conto delle implicazioni che da essa discendono su tale versante ordinamentale. Invero, la stessa Corte costituzionale ha avuto modo di chiarire, con riferimento alle modalità di approvazione del piano territoriale paesaggistico regionale, che anche gli strumenti di pianificazione regionale risultano strumentali a garantire una effettiva e uniforme tutela paesaggistico-ambientale (cfr. Corte cost., </a:t>
            </a:r>
            <a:r>
              <a:rPr lang="it-IT" sz="1800" b="0" i="0" dirty="0" err="1">
                <a:solidFill>
                  <a:srgbClr val="000000"/>
                </a:solidFill>
                <a:effectLst/>
                <a:latin typeface="Garamond" panose="02020404030301010803" pitchFamily="18" charset="0"/>
              </a:rPr>
              <a:t>sent</a:t>
            </a:r>
            <a:r>
              <a:rPr lang="it-IT" sz="1800" b="0" i="0" dirty="0">
                <a:solidFill>
                  <a:srgbClr val="000000"/>
                </a:solidFill>
                <a:effectLst/>
                <a:latin typeface="Garamond" panose="02020404030301010803" pitchFamily="18" charset="0"/>
              </a:rPr>
              <a:t>. n. 221/2022, p. 5.1.).</a:t>
            </a:r>
          </a:p>
          <a:p>
            <a:endParaRPr lang="it-IT" dirty="0"/>
          </a:p>
        </p:txBody>
      </p:sp>
    </p:spTree>
    <p:extLst>
      <p:ext uri="{BB962C8B-B14F-4D97-AF65-F5344CB8AC3E}">
        <p14:creationId xmlns:p14="http://schemas.microsoft.com/office/powerpoint/2010/main" val="152187112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A6A6E10-B01D-7DA3-A194-604D5C817117}"/>
              </a:ext>
            </a:extLst>
          </p:cNvPr>
          <p:cNvSpPr>
            <a:spLocks noGrp="1"/>
          </p:cNvSpPr>
          <p:nvPr>
            <p:ph idx="1"/>
          </p:nvPr>
        </p:nvSpPr>
        <p:spPr>
          <a:xfrm>
            <a:off x="1383632" y="806116"/>
            <a:ext cx="10120980" cy="5105106"/>
          </a:xfrm>
        </p:spPr>
        <p:txBody>
          <a:bodyPr>
            <a:normAutofit/>
          </a:bodyPr>
          <a:lstStyle/>
          <a:p>
            <a:pPr marL="0" marR="0" algn="just">
              <a:lnSpc>
                <a:spcPts val="2600"/>
              </a:lnSpc>
              <a:spcBef>
                <a:spcPts val="0"/>
              </a:spcBef>
              <a:spcAft>
                <a:spcPts val="0"/>
              </a:spcAft>
            </a:pPr>
            <a:r>
              <a:rPr lang="it-IT" sz="1800" b="0" i="0" dirty="0">
                <a:solidFill>
                  <a:srgbClr val="000000"/>
                </a:solidFill>
                <a:effectLst/>
                <a:latin typeface="Garamond" panose="02020404030301010803" pitchFamily="18" charset="0"/>
              </a:rPr>
              <a:t>9.7. In questa prospettiva, sia i criteri di individuazione delle aree idonee, sia quelli che presiedono alla perimetrazione delle aree non idonee scontano il difetto di omogeneità censurato […].</a:t>
            </a:r>
            <a:endParaRPr lang="it-IT" dirty="0">
              <a:solidFill>
                <a:srgbClr val="000000"/>
              </a:solidFill>
              <a:latin typeface="Garamond" panose="02020404030301010803" pitchFamily="18" charset="0"/>
            </a:endParaRPr>
          </a:p>
          <a:p>
            <a:pPr marL="0" marR="0" indent="0" algn="just">
              <a:lnSpc>
                <a:spcPts val="2600"/>
              </a:lnSpc>
              <a:spcBef>
                <a:spcPts val="0"/>
              </a:spcBef>
              <a:spcAft>
                <a:spcPts val="0"/>
              </a:spcAft>
              <a:buNone/>
            </a:pPr>
            <a:r>
              <a:rPr lang="it-IT" sz="1800" b="0" i="0" dirty="0">
                <a:solidFill>
                  <a:srgbClr val="000000"/>
                </a:solidFill>
                <a:effectLst/>
                <a:latin typeface="Garamond" panose="02020404030301010803" pitchFamily="18" charset="0"/>
              </a:rPr>
              <a:t>I primi, infatti, in ragione della loro carente specificità, si risolvono in una sostanziale devoluzione alle Regioni dell’onere di individuare dette aree sul proprio territorio senza la “guida” dei principi e criteri statali che il legislatore delegante aveva previsto che fossero dettati in sede di attuazione della delega legislativa conferita con la legge n. 53/2021, con conseguente frustrazione delle esigenze di uniformità strumentali alla tutela dei valori di rango primario incisi dall’esercizio delle attribuzioni regionali </a:t>
            </a:r>
            <a:r>
              <a:rPr lang="it-IT" sz="1800" b="0" i="1" dirty="0">
                <a:solidFill>
                  <a:srgbClr val="000000"/>
                </a:solidFill>
                <a:effectLst/>
                <a:latin typeface="Garamond" panose="02020404030301010803" pitchFamily="18" charset="0"/>
              </a:rPr>
              <a:t>in </a:t>
            </a:r>
            <a:r>
              <a:rPr lang="it-IT" sz="1800" b="0" i="1" dirty="0" err="1">
                <a:solidFill>
                  <a:srgbClr val="000000"/>
                </a:solidFill>
                <a:effectLst/>
                <a:latin typeface="Garamond" panose="02020404030301010803" pitchFamily="18" charset="0"/>
              </a:rPr>
              <a:t>subiecta</a:t>
            </a:r>
            <a:r>
              <a:rPr lang="it-IT" sz="1800" b="0" i="1" dirty="0">
                <a:solidFill>
                  <a:srgbClr val="000000"/>
                </a:solidFill>
                <a:effectLst/>
                <a:latin typeface="Garamond" panose="02020404030301010803" pitchFamily="18" charset="0"/>
              </a:rPr>
              <a:t> materia</a:t>
            </a:r>
            <a:r>
              <a:rPr lang="it-IT" sz="1800" b="0" i="0" dirty="0">
                <a:solidFill>
                  <a:srgbClr val="000000"/>
                </a:solidFill>
                <a:effectLst/>
                <a:latin typeface="Garamond" panose="02020404030301010803" pitchFamily="18" charset="0"/>
              </a:rPr>
              <a:t>.</a:t>
            </a:r>
          </a:p>
          <a:p>
            <a:pPr marL="0" marR="0" algn="just">
              <a:lnSpc>
                <a:spcPts val="2600"/>
              </a:lnSpc>
              <a:spcBef>
                <a:spcPts val="0"/>
              </a:spcBef>
              <a:spcAft>
                <a:spcPts val="0"/>
              </a:spcAft>
            </a:pPr>
            <a:r>
              <a:rPr lang="it-IT" sz="1800" b="0" i="0" dirty="0">
                <a:solidFill>
                  <a:srgbClr val="000000"/>
                </a:solidFill>
                <a:effectLst/>
                <a:latin typeface="Garamond" panose="02020404030301010803" pitchFamily="18" charset="0"/>
              </a:rPr>
              <a:t>Parimenti difetta di omogeneità il criterio con il quale l’articolo 7, comma 3, del gravato decreto ministeriale ha previsto un unico </a:t>
            </a:r>
            <a:r>
              <a:rPr lang="it-IT" sz="1800" b="0" i="1" dirty="0">
                <a:solidFill>
                  <a:srgbClr val="000000"/>
                </a:solidFill>
                <a:effectLst/>
                <a:latin typeface="Garamond" panose="02020404030301010803" pitchFamily="18" charset="0"/>
              </a:rPr>
              <a:t>range</a:t>
            </a:r>
            <a:r>
              <a:rPr lang="it-IT" sz="1800" b="0" i="0" dirty="0">
                <a:solidFill>
                  <a:srgbClr val="000000"/>
                </a:solidFill>
                <a:effectLst/>
                <a:latin typeface="Garamond" panose="02020404030301010803" pitchFamily="18" charset="0"/>
              </a:rPr>
              <a:t> di ampiezza fino a sette chilometri per la possibile individuazione delle fasce di rispetto dal perimetro dei beni sottoposti a tutela.</a:t>
            </a:r>
          </a:p>
          <a:p>
            <a:pPr marL="0" marR="0" algn="just">
              <a:lnSpc>
                <a:spcPts val="2600"/>
              </a:lnSpc>
              <a:spcBef>
                <a:spcPts val="0"/>
              </a:spcBef>
              <a:spcAft>
                <a:spcPts val="0"/>
              </a:spcAft>
            </a:pPr>
            <a:endParaRPr lang="it-IT" sz="1800" b="0" i="0" dirty="0">
              <a:solidFill>
                <a:srgbClr val="000000"/>
              </a:solidFill>
              <a:effectLst/>
              <a:latin typeface="Garamond" panose="02020404030301010803"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it-IT" sz="2100" dirty="0">
                <a:solidFill>
                  <a:srgbClr val="000000"/>
                </a:solidFill>
                <a:latin typeface="Garamond" panose="02020404030301010803" pitchFamily="18" charset="0"/>
                <a:sym typeface="Wingdings" panose="05000000000000000000" pitchFamily="2" charset="2"/>
              </a:rPr>
              <a:t> </a:t>
            </a:r>
            <a:r>
              <a:rPr kumimoji="0" lang="it-IT" altLang="it-IT" sz="2000" b="0" i="0" u="none" strike="noStrike" cap="none" normalizeH="0" baseline="0" dirty="0">
                <a:ln>
                  <a:noFill/>
                </a:ln>
                <a:solidFill>
                  <a:schemeClr val="tx1"/>
                </a:solidFill>
                <a:effectLst/>
                <a:latin typeface="Garamond" panose="02020404030301010803" pitchFamily="18" charset="0"/>
              </a:rPr>
              <a:t>l’elevato livello di decentramento amministrativo non deve essere un vincolo per l'efficienza o un elemento di indesiderata disomogeneità</a:t>
            </a:r>
            <a:r>
              <a:rPr lang="it-IT" altLang="it-IT" sz="2000" dirty="0">
                <a:solidFill>
                  <a:schemeClr val="tx1"/>
                </a:solidFill>
                <a:latin typeface="Garamond" panose="02020404030301010803" pitchFamily="18" charset="0"/>
              </a:rPr>
              <a:t>, </a:t>
            </a:r>
            <a:r>
              <a:rPr kumimoji="0" lang="it-IT" altLang="it-IT" sz="2000" b="0" i="0" u="none" strike="noStrike" cap="none" normalizeH="0" baseline="0" dirty="0">
                <a:ln>
                  <a:noFill/>
                </a:ln>
                <a:solidFill>
                  <a:schemeClr val="tx1"/>
                </a:solidFill>
                <a:effectLst/>
                <a:latin typeface="Garamond" panose="02020404030301010803" pitchFamily="18" charset="0"/>
              </a:rPr>
              <a:t>bens</a:t>
            </a:r>
            <a:r>
              <a:rPr lang="it-IT" altLang="it-IT" sz="2000" dirty="0">
                <a:solidFill>
                  <a:schemeClr val="tx1"/>
                </a:solidFill>
                <a:latin typeface="Garamond" panose="02020404030301010803" pitchFamily="18" charset="0"/>
              </a:rPr>
              <a:t>ì</a:t>
            </a:r>
            <a:r>
              <a:rPr kumimoji="0" lang="it-IT" altLang="it-IT" sz="2000" b="0" i="0" u="none" strike="noStrike" cap="none" normalizeH="0" baseline="0" dirty="0">
                <a:ln>
                  <a:noFill/>
                </a:ln>
                <a:solidFill>
                  <a:schemeClr val="tx1"/>
                </a:solidFill>
                <a:effectLst/>
                <a:latin typeface="Garamond" panose="02020404030301010803" pitchFamily="18" charset="0"/>
              </a:rPr>
              <a:t> trasformarsi in una risorsa a vantaggio degli operatori e un elemento di maggiore vicinanza della valutazione alle caratteristiche del territorio.</a:t>
            </a:r>
            <a:endParaRPr lang="it-IT" altLang="it-IT" sz="2000" dirty="0">
              <a:solidFill>
                <a:schemeClr val="tx1"/>
              </a:solidFill>
              <a:latin typeface="Arial Unicode MS"/>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it-IT" sz="1800" b="0" i="0" u="none" strike="noStrike" cap="none" normalizeH="0" baseline="0" dirty="0">
              <a:ln>
                <a:noFill/>
              </a:ln>
              <a:solidFill>
                <a:srgbClr val="444444"/>
              </a:solidFill>
              <a:effectLst/>
              <a:latin typeface="Arial Unicode MS"/>
            </a:endParaRPr>
          </a:p>
          <a:p>
            <a:pPr marL="0" marR="0" algn="just">
              <a:lnSpc>
                <a:spcPts val="2600"/>
              </a:lnSpc>
              <a:spcBef>
                <a:spcPts val="0"/>
              </a:spcBef>
              <a:spcAft>
                <a:spcPts val="0"/>
              </a:spcAft>
            </a:pPr>
            <a:endParaRPr lang="it-IT" sz="1800" b="0" i="0" dirty="0">
              <a:solidFill>
                <a:srgbClr val="000000"/>
              </a:solidFill>
              <a:effectLst/>
              <a:latin typeface="Garamond" panose="02020404030301010803" pitchFamily="18" charset="0"/>
            </a:endParaRPr>
          </a:p>
          <a:p>
            <a:endParaRPr lang="it-IT" dirty="0"/>
          </a:p>
        </p:txBody>
      </p:sp>
    </p:spTree>
    <p:extLst>
      <p:ext uri="{BB962C8B-B14F-4D97-AF65-F5344CB8AC3E}">
        <p14:creationId xmlns:p14="http://schemas.microsoft.com/office/powerpoint/2010/main" val="118821352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5147BA8-125D-0E98-7EFA-332D89C709FD}"/>
              </a:ext>
            </a:extLst>
          </p:cNvPr>
          <p:cNvSpPr>
            <a:spLocks noGrp="1"/>
          </p:cNvSpPr>
          <p:nvPr>
            <p:ph type="title"/>
          </p:nvPr>
        </p:nvSpPr>
        <p:spPr/>
        <p:txBody>
          <a:bodyPr/>
          <a:lstStyle/>
          <a:p>
            <a:pPr algn="ctr"/>
            <a:r>
              <a:rPr lang="it-IT" dirty="0"/>
              <a:t>PQM</a:t>
            </a:r>
          </a:p>
        </p:txBody>
      </p:sp>
      <p:sp>
        <p:nvSpPr>
          <p:cNvPr id="3" name="Segnaposto contenuto 2">
            <a:extLst>
              <a:ext uri="{FF2B5EF4-FFF2-40B4-BE49-F238E27FC236}">
                <a16:creationId xmlns:a16="http://schemas.microsoft.com/office/drawing/2014/main" id="{69EFDBAA-53FF-4975-2880-FE7E4A56D0B1}"/>
              </a:ext>
            </a:extLst>
          </p:cNvPr>
          <p:cNvSpPr>
            <a:spLocks noGrp="1"/>
          </p:cNvSpPr>
          <p:nvPr>
            <p:ph idx="1"/>
          </p:nvPr>
        </p:nvSpPr>
        <p:spPr>
          <a:xfrm>
            <a:off x="1491916" y="1515979"/>
            <a:ext cx="10012696" cy="4395243"/>
          </a:xfrm>
        </p:spPr>
        <p:txBody>
          <a:bodyPr>
            <a:noAutofit/>
          </a:bodyPr>
          <a:lstStyle/>
          <a:p>
            <a:pPr algn="just"/>
            <a:r>
              <a:rPr lang="it-IT" sz="2400" b="0" i="0" dirty="0">
                <a:solidFill>
                  <a:srgbClr val="000000"/>
                </a:solidFill>
                <a:effectLst/>
                <a:latin typeface="Garamond" panose="02020404030301010803" pitchFamily="18" charset="0"/>
              </a:rPr>
              <a:t>il quarto e il settimo motivo di ricorso, limitatamente al secondo profilo di censura con essi rispettivamente articolato, nonché il sesto motivo di ricorso e l’ottavo motivo vanno accolti stante la loro fondatezza e, per l’effetto, </a:t>
            </a:r>
            <a:r>
              <a:rPr lang="it-IT" sz="2400" b="1" i="0" dirty="0">
                <a:solidFill>
                  <a:srgbClr val="000000"/>
                </a:solidFill>
                <a:effectLst/>
                <a:latin typeface="Garamond" panose="02020404030301010803" pitchFamily="18" charset="0"/>
              </a:rPr>
              <a:t>deve essere annullato l’articolo 7, commi 2 e 3, del decreto ministeriale del 21 giugno 2024 </a:t>
            </a:r>
            <a:r>
              <a:rPr lang="it-IT" sz="2400" b="0" i="0" dirty="0">
                <a:solidFill>
                  <a:srgbClr val="000000"/>
                </a:solidFill>
                <a:effectLst/>
                <a:latin typeface="Garamond" panose="02020404030301010803" pitchFamily="18" charset="0"/>
              </a:rPr>
              <a:t>nei termini esposti in motivazione </a:t>
            </a:r>
            <a:r>
              <a:rPr lang="it-IT" sz="2400" b="0" i="0" u="sng" dirty="0">
                <a:solidFill>
                  <a:srgbClr val="000000"/>
                </a:solidFill>
                <a:effectLst/>
                <a:latin typeface="Garamond" panose="02020404030301010803" pitchFamily="18" charset="0"/>
              </a:rPr>
              <a:t>con obbligo, per le amministrazioni ministeriali resistenti, di rieditare i criteri per la individuazione delle aree idonee e non idonee alla installazione di impianti a fonti rinnovabili</a:t>
            </a:r>
            <a:r>
              <a:rPr lang="it-IT" sz="2400" b="0" i="0" dirty="0">
                <a:solidFill>
                  <a:srgbClr val="000000"/>
                </a:solidFill>
                <a:effectLst/>
                <a:latin typeface="Garamond" panose="02020404030301010803" pitchFamily="18" charset="0"/>
              </a:rPr>
              <a:t>, nonché di dare attuazione al disposto di cui all’articolo 5, comma 1, lettera </a:t>
            </a:r>
            <a:r>
              <a:rPr lang="it-IT" sz="2400" b="0" i="1" dirty="0">
                <a:solidFill>
                  <a:srgbClr val="000000"/>
                </a:solidFill>
                <a:effectLst/>
                <a:latin typeface="Garamond" panose="02020404030301010803" pitchFamily="18" charset="0"/>
              </a:rPr>
              <a:t>a)</a:t>
            </a:r>
            <a:r>
              <a:rPr lang="it-IT" sz="2400" b="0" i="0" dirty="0">
                <a:solidFill>
                  <a:srgbClr val="000000"/>
                </a:solidFill>
                <a:effectLst/>
                <a:latin typeface="Garamond" panose="02020404030301010803" pitchFamily="18" charset="0"/>
              </a:rPr>
              <a:t>, n. 1), della legge 22 aprile 2021, n. 53 </a:t>
            </a:r>
            <a:r>
              <a:rPr lang="it-IT" sz="2400" b="0" i="0" u="sng" dirty="0">
                <a:solidFill>
                  <a:srgbClr val="000000"/>
                </a:solidFill>
                <a:effectLst/>
                <a:latin typeface="Garamond" panose="02020404030301010803" pitchFamily="18" charset="0"/>
              </a:rPr>
              <a:t>entro il termine di 60 (sessanta) giorni dalla notifica della presente sentenza o dalla sua comunicazione in via amministrativa</a:t>
            </a:r>
            <a:r>
              <a:rPr lang="it-IT" sz="2400" b="0" i="0" dirty="0">
                <a:solidFill>
                  <a:srgbClr val="000000"/>
                </a:solidFill>
                <a:effectLst/>
                <a:latin typeface="Garamond" panose="02020404030301010803" pitchFamily="18" charset="0"/>
              </a:rPr>
              <a:t>, ove anteriore, senza vincolo di contenuto ma nel rispetto di quanto statuito con il presente </a:t>
            </a:r>
            <a:r>
              <a:rPr lang="it-IT" sz="2400" b="0" i="1" dirty="0">
                <a:solidFill>
                  <a:srgbClr val="000000"/>
                </a:solidFill>
                <a:effectLst/>
                <a:latin typeface="Garamond" panose="02020404030301010803" pitchFamily="18" charset="0"/>
              </a:rPr>
              <a:t>dictum</a:t>
            </a:r>
            <a:r>
              <a:rPr lang="it-IT" sz="2400" b="0" i="0" dirty="0">
                <a:solidFill>
                  <a:srgbClr val="000000"/>
                </a:solidFill>
                <a:effectLst/>
                <a:latin typeface="Garamond" panose="02020404030301010803" pitchFamily="18" charset="0"/>
              </a:rPr>
              <a:t> giudiziale;</a:t>
            </a:r>
            <a:endParaRPr lang="it-IT" sz="2400" dirty="0"/>
          </a:p>
        </p:txBody>
      </p:sp>
    </p:spTree>
    <p:extLst>
      <p:ext uri="{BB962C8B-B14F-4D97-AF65-F5344CB8AC3E}">
        <p14:creationId xmlns:p14="http://schemas.microsoft.com/office/powerpoint/2010/main" val="36159583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C079D9C-0C85-34E2-53FB-1DE0196C5669}"/>
              </a:ext>
            </a:extLst>
          </p:cNvPr>
          <p:cNvSpPr>
            <a:spLocks noGrp="1"/>
          </p:cNvSpPr>
          <p:nvPr>
            <p:ph idx="1"/>
          </p:nvPr>
        </p:nvSpPr>
        <p:spPr>
          <a:xfrm>
            <a:off x="1251284" y="478302"/>
            <a:ext cx="10253328" cy="5432920"/>
          </a:xfrm>
        </p:spPr>
        <p:txBody>
          <a:bodyPr>
            <a:normAutofit/>
          </a:bodyPr>
          <a:lstStyle/>
          <a:p>
            <a:pPr marL="0" indent="0" algn="ctr">
              <a:lnSpc>
                <a:spcPct val="200000"/>
              </a:lnSpc>
              <a:spcAft>
                <a:spcPts val="800"/>
              </a:spcAft>
              <a:buNone/>
            </a:pPr>
            <a:r>
              <a:rPr lang="it-IT" b="1" dirty="0">
                <a:latin typeface="Times New Roman" panose="02020603050405020304" pitchFamily="18" charset="0"/>
                <a:ea typeface="Calibri" panose="020F0502020204030204" pitchFamily="34" charset="0"/>
                <a:cs typeface="Times New Roman" panose="02020603050405020304" pitchFamily="18" charset="0"/>
              </a:rPr>
              <a:t>Considerazioni conclusive</a:t>
            </a:r>
            <a:endParaRPr lang="it-IT"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200000"/>
              </a:lnSpc>
              <a:spcAft>
                <a:spcPts val="800"/>
              </a:spcAft>
            </a:pPr>
            <a:r>
              <a:rPr lang="it-IT" dirty="0">
                <a:latin typeface="Times New Roman" panose="02020603050405020304" pitchFamily="18" charset="0"/>
                <a:ea typeface="Calibri" panose="020F0502020204030204" pitchFamily="34" charset="0"/>
                <a:cs typeface="Times New Roman" panose="02020603050405020304" pitchFamily="18" charset="0"/>
              </a:rPr>
              <a:t>I</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nsistere per attribuire alla nozione di bene culturale un significato più ampio e volto a ricomprendere ogni bene che contribuisce allo sviluppo </a:t>
            </a:r>
            <a:r>
              <a:rPr lang="it-IT" sz="1800" b="1" dirty="0">
                <a:effectLst/>
                <a:latin typeface="Times New Roman" panose="02020603050405020304" pitchFamily="18" charset="0"/>
                <a:ea typeface="Calibri" panose="020F0502020204030204" pitchFamily="34" charset="0"/>
                <a:cs typeface="Times New Roman" panose="02020603050405020304" pitchFamily="18" charset="0"/>
              </a:rPr>
              <a:t>dell’identità della Nazione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tanto in quanto testimonianza del passato avente valore di civiltà, quanto quale strumento che permetta il progressivo sviluppo della civiltà medesima, significa riconoscere fondata la premessa che muove dalla storicità del bene culturale e che in essa riconosce il suo maggior connotato.</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187366425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F3B53F7-8B1F-3450-53A4-2A152284A235}"/>
              </a:ext>
            </a:extLst>
          </p:cNvPr>
          <p:cNvSpPr>
            <a:spLocks noGrp="1"/>
          </p:cNvSpPr>
          <p:nvPr>
            <p:ph idx="1"/>
          </p:nvPr>
        </p:nvSpPr>
        <p:spPr>
          <a:xfrm>
            <a:off x="974558" y="2133600"/>
            <a:ext cx="10530054" cy="3777622"/>
          </a:xfrm>
        </p:spPr>
        <p:txBody>
          <a:bodyPr>
            <a:normAutofit/>
          </a:bodyPr>
          <a:lstStyle/>
          <a:p>
            <a:pPr algn="just">
              <a:lnSpc>
                <a:spcPct val="200000"/>
              </a:lnSpc>
              <a:spcAft>
                <a:spcPts val="800"/>
              </a:spcAft>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La dottrina, nell’osservare il tramutamento della nozione in parola, ha considerato come «il genere dei beni tutelati finisce con l’essere sostanzialmente «aperto», giacché – in assenza di una definizione – il criterio scriminante dell’appartenenza al genere non può essere che la sussistenza di quell’interesse, cioè la risultanza di una </a:t>
            </a:r>
            <a:r>
              <a:rPr lang="it-IT" sz="1800" b="1" dirty="0">
                <a:effectLst/>
                <a:latin typeface="Times New Roman" panose="02020603050405020304" pitchFamily="18" charset="0"/>
                <a:ea typeface="Calibri" panose="020F0502020204030204" pitchFamily="34" charset="0"/>
                <a:cs typeface="Times New Roman" panose="02020603050405020304" pitchFamily="18" charset="0"/>
              </a:rPr>
              <a:t>operazione di giudizio necessariamente storicizzata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e quindi correlata al momento storico in cui il giudizio viene reso».</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82920937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FEBAB08-A1EF-9743-2668-4B883C067A36}"/>
              </a:ext>
            </a:extLst>
          </p:cNvPr>
          <p:cNvSpPr>
            <a:spLocks noGrp="1"/>
          </p:cNvSpPr>
          <p:nvPr>
            <p:ph idx="1"/>
          </p:nvPr>
        </p:nvSpPr>
        <p:spPr>
          <a:xfrm>
            <a:off x="1455821" y="1106905"/>
            <a:ext cx="10048791" cy="4804317"/>
          </a:xfrm>
        </p:spPr>
        <p:txBody>
          <a:bodyPr>
            <a:normAutofit/>
          </a:bodyPr>
          <a:lstStyle/>
          <a:p>
            <a:pPr>
              <a:lnSpc>
                <a:spcPct val="150000"/>
              </a:lnSpc>
            </a:pPr>
            <a:r>
              <a:rPr lang="it-IT" sz="1800" dirty="0">
                <a:effectLst/>
                <a:latin typeface="Times New Roman" panose="02020603050405020304" pitchFamily="18" charset="0"/>
                <a:ea typeface="Calibri" panose="020F0502020204030204" pitchFamily="34" charset="0"/>
              </a:rPr>
              <a:t>il bene culturale si presenta come </a:t>
            </a:r>
            <a:r>
              <a:rPr lang="it-IT" sz="1800" b="1" dirty="0">
                <a:effectLst/>
                <a:latin typeface="Times New Roman" panose="02020603050405020304" pitchFamily="18" charset="0"/>
                <a:ea typeface="Calibri" panose="020F0502020204030204" pitchFamily="34" charset="0"/>
              </a:rPr>
              <a:t>bene «immateriale</a:t>
            </a:r>
            <a:r>
              <a:rPr lang="it-IT" sz="1800" dirty="0">
                <a:effectLst/>
                <a:latin typeface="Times New Roman" panose="02020603050405020304" pitchFamily="18" charset="0"/>
                <a:ea typeface="Calibri" panose="020F0502020204030204" pitchFamily="34" charset="0"/>
              </a:rPr>
              <a:t>», il cui connotato caratterizzante sarebbe quello di essere </a:t>
            </a:r>
            <a:r>
              <a:rPr lang="it-IT" sz="1800" u="sng" dirty="0">
                <a:effectLst/>
                <a:latin typeface="Times New Roman" panose="02020603050405020304" pitchFamily="18" charset="0"/>
                <a:ea typeface="Calibri" panose="020F0502020204030204" pitchFamily="34" charset="0"/>
              </a:rPr>
              <a:t>aperto alla funzione universale</a:t>
            </a:r>
            <a:r>
              <a:rPr lang="it-IT" sz="1800" dirty="0">
                <a:effectLst/>
                <a:latin typeface="Times New Roman" panose="02020603050405020304" pitchFamily="18" charset="0"/>
                <a:ea typeface="Calibri" panose="020F0502020204030204" pitchFamily="34" charset="0"/>
              </a:rPr>
              <a:t>. (</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Cfr. Giannini, I beni culturali, in Riv. Trim. dir. Pubbl., 1976).</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200000"/>
              </a:lnSpc>
              <a:spcAft>
                <a:spcPts val="800"/>
              </a:spcAft>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rispetto al diritto comune, improntato – com’è noto – ad un ambito «essenzialmente oggettuale», ciò che connotata i beni culturali</a:t>
            </a:r>
            <a:r>
              <a:rPr lang="it-IT" dirty="0">
                <a:latin typeface="Times New Roman" panose="02020603050405020304" pitchFamily="18" charset="0"/>
                <a:ea typeface="Calibri" panose="020F0502020204030204" pitchFamily="34" charset="0"/>
                <a:cs typeface="Times New Roman" panose="02020603050405020304" pitchFamily="18" charset="0"/>
              </a:rPr>
              <a:t> </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sarebbe il </a:t>
            </a:r>
            <a:r>
              <a:rPr lang="it-IT" sz="1800" u="sng" dirty="0">
                <a:effectLst/>
                <a:latin typeface="Times New Roman" panose="02020603050405020304" pitchFamily="18" charset="0"/>
                <a:ea typeface="Calibri" panose="020F0502020204030204" pitchFamily="34" charset="0"/>
                <a:cs typeface="Times New Roman" panose="02020603050405020304" pitchFamily="18" charset="0"/>
              </a:rPr>
              <a:t>rapporto funzionale fra i soggetti e il bene medesimo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Invero «</a:t>
            </a:r>
            <a:r>
              <a:rPr lang="it-IT" sz="1800" b="1" dirty="0">
                <a:effectLst/>
                <a:latin typeface="Times New Roman" panose="02020603050405020304" pitchFamily="18" charset="0"/>
                <a:ea typeface="Calibri" panose="020F0502020204030204" pitchFamily="34" charset="0"/>
                <a:cs typeface="Times New Roman" panose="02020603050405020304" pitchFamily="18" charset="0"/>
              </a:rPr>
              <a:t>se l’appartenenza dei beni culturali può variare, la funzione è sempre unica, ed unitarie sono le potestà statali di fondo nelle quali si esprime la sostanza della funzione, ossia le potestà di tutela e di valorizzazione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394324098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CA92610-C162-86CA-77BD-8599B62CF2E9}"/>
              </a:ext>
            </a:extLst>
          </p:cNvPr>
          <p:cNvSpPr>
            <a:spLocks noGrp="1"/>
          </p:cNvSpPr>
          <p:nvPr>
            <p:ph idx="1"/>
          </p:nvPr>
        </p:nvSpPr>
        <p:spPr>
          <a:xfrm>
            <a:off x="1431758" y="1130968"/>
            <a:ext cx="10072854" cy="4780254"/>
          </a:xfrm>
        </p:spPr>
        <p:txBody>
          <a:bodyPr/>
          <a:lstStyle/>
          <a:p>
            <a:pPr algn="just"/>
            <a:r>
              <a:rPr lang="it-IT" sz="1800" dirty="0">
                <a:effectLst/>
                <a:latin typeface="Times New Roman" panose="02020603050405020304" pitchFamily="18" charset="0"/>
                <a:ea typeface="Calibri" panose="020F0502020204030204" pitchFamily="34" charset="0"/>
              </a:rPr>
              <a:t>quale il bene culturale è portatore di due diverse </a:t>
            </a:r>
            <a:r>
              <a:rPr lang="it-IT" sz="1800" i="1" dirty="0" err="1">
                <a:effectLst/>
                <a:latin typeface="Times New Roman" panose="02020603050405020304" pitchFamily="18" charset="0"/>
                <a:ea typeface="Calibri" panose="020F0502020204030204" pitchFamily="34" charset="0"/>
              </a:rPr>
              <a:t>utilitas</a:t>
            </a:r>
            <a:r>
              <a:rPr lang="it-IT" sz="1800" dirty="0">
                <a:effectLst/>
                <a:latin typeface="Times New Roman" panose="02020603050405020304" pitchFamily="18" charset="0"/>
                <a:ea typeface="Calibri" panose="020F0502020204030204" pitchFamily="34" charset="0"/>
              </a:rPr>
              <a:t>, quella culturale e quella economica</a:t>
            </a:r>
          </a:p>
          <a:p>
            <a:pPr algn="just"/>
            <a:r>
              <a:rPr lang="it-IT" sz="1800" dirty="0">
                <a:effectLst/>
                <a:latin typeface="Times New Roman" panose="02020603050405020304" pitchFamily="18" charset="0"/>
                <a:ea typeface="Calibri" panose="020F0502020204030204" pitchFamily="34" charset="0"/>
              </a:rPr>
              <a:t>Il bene culturale è un bene di fruizione e questo comporta di per sé che un’utilizzazione della cosa in senso economico coesista con la sua destinazione culturale</a:t>
            </a:r>
            <a:r>
              <a:rPr lang="it-IT" sz="1800" dirty="0">
                <a:latin typeface="Times New Roman" panose="02020603050405020304" pitchFamily="18" charset="0"/>
                <a:ea typeface="Calibri" panose="020F0502020204030204" pitchFamily="34" charset="0"/>
              </a:rPr>
              <a:t>.</a:t>
            </a:r>
          </a:p>
          <a:p>
            <a:endParaRPr lang="it-IT" sz="1800" dirty="0">
              <a:latin typeface="Times New Roman" panose="02020603050405020304" pitchFamily="18" charset="0"/>
              <a:ea typeface="Calibri" panose="020F0502020204030204" pitchFamily="34" charset="0"/>
            </a:endParaRPr>
          </a:p>
          <a:p>
            <a:r>
              <a:rPr lang="it-IT" sz="2000" b="1" dirty="0">
                <a:latin typeface="Times New Roman" panose="02020603050405020304" pitchFamily="18" charset="0"/>
                <a:ea typeface="Calibri" panose="020F0502020204030204" pitchFamily="34" charset="0"/>
              </a:rPr>
              <a:t>Un’alternativa economica al «mercato dell’ambiente»?</a:t>
            </a:r>
          </a:p>
          <a:p>
            <a:endParaRPr lang="it-IT" dirty="0"/>
          </a:p>
        </p:txBody>
      </p:sp>
    </p:spTree>
    <p:extLst>
      <p:ext uri="{BB962C8B-B14F-4D97-AF65-F5344CB8AC3E}">
        <p14:creationId xmlns:p14="http://schemas.microsoft.com/office/powerpoint/2010/main" val="1977013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7E8C1CE-7716-2EF3-4CCA-279402761AAA}"/>
              </a:ext>
            </a:extLst>
          </p:cNvPr>
          <p:cNvSpPr>
            <a:spLocks noGrp="1"/>
          </p:cNvSpPr>
          <p:nvPr>
            <p:ph idx="1"/>
          </p:nvPr>
        </p:nvSpPr>
        <p:spPr>
          <a:xfrm>
            <a:off x="1612232" y="914400"/>
            <a:ext cx="9741568" cy="5262563"/>
          </a:xfrm>
        </p:spPr>
        <p:txBody>
          <a:bodyPr>
            <a:normAutofit fontScale="55000" lnSpcReduction="20000"/>
          </a:bodyPr>
          <a:lstStyle/>
          <a:p>
            <a:pPr marL="0" indent="0" algn="just">
              <a:lnSpc>
                <a:spcPct val="115000"/>
              </a:lnSpc>
              <a:spcAft>
                <a:spcPts val="800"/>
              </a:spcAft>
              <a:buNone/>
            </a:pPr>
            <a:r>
              <a:rPr lang="it-IT" sz="3600" kern="100" dirty="0">
                <a:effectLst/>
                <a:ea typeface="Aptos" panose="020B0004020202020204" pitchFamily="34" charset="0"/>
                <a:cs typeface="Times New Roman" panose="02020603050405020304" pitchFamily="18" charset="0"/>
              </a:rPr>
              <a:t>Il 25 settembre 2015 i paesi membri dell’Onu hanno adottato l’Agenda 2030 per lo sviluppo sostenibile, entrata poi in vigore nel 2016, che tra i suoi 17 obiettivi di sviluppo sostenibile (</a:t>
            </a:r>
            <a:r>
              <a:rPr lang="it-IT" sz="3600" i="1" kern="100" dirty="0" err="1">
                <a:effectLst/>
                <a:ea typeface="Aptos" panose="020B0004020202020204" pitchFamily="34" charset="0"/>
                <a:cs typeface="Times New Roman" panose="02020603050405020304" pitchFamily="18" charset="0"/>
              </a:rPr>
              <a:t>Suistainable</a:t>
            </a:r>
            <a:r>
              <a:rPr lang="it-IT" sz="3600" i="1" kern="100" dirty="0">
                <a:effectLst/>
                <a:ea typeface="Aptos" panose="020B0004020202020204" pitchFamily="34" charset="0"/>
                <a:cs typeface="Times New Roman" panose="02020603050405020304" pitchFamily="18" charset="0"/>
              </a:rPr>
              <a:t> Development Goals</a:t>
            </a:r>
            <a:r>
              <a:rPr lang="it-IT" sz="3600" kern="100" dirty="0">
                <a:effectLst/>
                <a:ea typeface="Aptos" panose="020B0004020202020204" pitchFamily="34" charset="0"/>
                <a:cs typeface="Times New Roman" panose="02020603050405020304" pitchFamily="18" charset="0"/>
              </a:rPr>
              <a:t>, </a:t>
            </a:r>
            <a:r>
              <a:rPr lang="it-IT" sz="3600" kern="100" dirty="0" err="1">
                <a:effectLst/>
                <a:ea typeface="Aptos" panose="020B0004020202020204" pitchFamily="34" charset="0"/>
                <a:cs typeface="Times New Roman" panose="02020603050405020304" pitchFamily="18" charset="0"/>
              </a:rPr>
              <a:t>Sdg</a:t>
            </a:r>
            <a:r>
              <a:rPr lang="it-IT" sz="3600" kern="100" dirty="0">
                <a:effectLst/>
                <a:ea typeface="Aptos" panose="020B0004020202020204" pitchFamily="34" charset="0"/>
                <a:cs typeface="Times New Roman" panose="02020603050405020304" pitchFamily="18" charset="0"/>
              </a:rPr>
              <a:t>) ha inserito l’incremento del ricorso alle energie rinnovabili</a:t>
            </a:r>
          </a:p>
          <a:p>
            <a:pPr marL="0" indent="0" algn="just">
              <a:lnSpc>
                <a:spcPct val="115000"/>
              </a:lnSpc>
              <a:spcAft>
                <a:spcPts val="800"/>
              </a:spcAft>
              <a:buNone/>
            </a:pPr>
            <a:r>
              <a:rPr lang="it-IT" sz="3600" kern="100" dirty="0">
                <a:effectLst/>
                <a:ea typeface="Aptos" panose="020B0004020202020204" pitchFamily="34" charset="0"/>
                <a:cs typeface="Times New Roman" panose="02020603050405020304" pitchFamily="18" charset="0"/>
              </a:rPr>
              <a:t>in particolare </a:t>
            </a:r>
          </a:p>
          <a:p>
            <a:pPr algn="just">
              <a:lnSpc>
                <a:spcPct val="115000"/>
              </a:lnSpc>
              <a:spcAft>
                <a:spcPts val="800"/>
              </a:spcAft>
            </a:pPr>
            <a:r>
              <a:rPr lang="it-IT" sz="3600" kern="100" dirty="0">
                <a:effectLst/>
                <a:ea typeface="Aptos" panose="020B0004020202020204" pitchFamily="34" charset="0"/>
                <a:cs typeface="Times New Roman" panose="02020603050405020304" pitchFamily="18" charset="0"/>
              </a:rPr>
              <a:t>Assicurare a tutti l’accesso a sistemi di energia economici, affidabili, sostenibili e moderni</a:t>
            </a:r>
          </a:p>
          <a:p>
            <a:pPr algn="just">
              <a:lnSpc>
                <a:spcPct val="115000"/>
              </a:lnSpc>
              <a:spcAft>
                <a:spcPts val="800"/>
              </a:spcAft>
            </a:pPr>
            <a:r>
              <a:rPr lang="it-IT" sz="3600" kern="100" dirty="0">
                <a:effectLst/>
                <a:ea typeface="Aptos" panose="020B0004020202020204" pitchFamily="34" charset="0"/>
                <a:cs typeface="Times New Roman" panose="02020603050405020304" pitchFamily="18" charset="0"/>
              </a:rPr>
              <a:t>Aumentare considerevolmente entro il 2030 la quota di energie rinnovabili nel consumo totale di energia</a:t>
            </a:r>
          </a:p>
          <a:p>
            <a:pPr algn="just">
              <a:lnSpc>
                <a:spcPct val="115000"/>
              </a:lnSpc>
              <a:spcAft>
                <a:spcPts val="800"/>
              </a:spcAft>
            </a:pPr>
            <a:r>
              <a:rPr lang="it-IT" sz="3600" kern="100" dirty="0">
                <a:effectLst/>
                <a:ea typeface="Aptos" panose="020B0004020202020204" pitchFamily="34" charset="0"/>
                <a:cs typeface="Times New Roman" panose="02020603050405020304" pitchFamily="18" charset="0"/>
              </a:rPr>
              <a:t>Rendere le città e gli insediamenti umani inclusivi, sicuri, duraturi e sostenibili</a:t>
            </a:r>
          </a:p>
          <a:p>
            <a:pPr algn="just">
              <a:lnSpc>
                <a:spcPct val="115000"/>
              </a:lnSpc>
              <a:spcAft>
                <a:spcPts val="800"/>
              </a:spcAft>
            </a:pPr>
            <a:r>
              <a:rPr lang="it-IT" sz="3600" kern="100" dirty="0">
                <a:effectLst/>
                <a:ea typeface="Aptos" panose="020B0004020202020204" pitchFamily="34" charset="0"/>
                <a:cs typeface="Times New Roman" panose="02020603050405020304" pitchFamily="18" charset="0"/>
              </a:rPr>
              <a:t>Potenziare gli sforzi per proteggere e salvaguardare il patrimonio culturale e naturale del mondo</a:t>
            </a:r>
          </a:p>
          <a:p>
            <a:pPr algn="just"/>
            <a:endParaRPr lang="it-IT" dirty="0">
              <a:latin typeface="Arial Unicode MS"/>
            </a:endParaRPr>
          </a:p>
        </p:txBody>
      </p:sp>
    </p:spTree>
    <p:extLst>
      <p:ext uri="{BB962C8B-B14F-4D97-AF65-F5344CB8AC3E}">
        <p14:creationId xmlns:p14="http://schemas.microsoft.com/office/powerpoint/2010/main" val="281734540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DAEBCC4-C26B-3E24-30DC-0245CB045660}"/>
              </a:ext>
            </a:extLst>
          </p:cNvPr>
          <p:cNvSpPr>
            <a:spLocks noGrp="1"/>
          </p:cNvSpPr>
          <p:nvPr>
            <p:ph idx="1"/>
          </p:nvPr>
        </p:nvSpPr>
        <p:spPr/>
        <p:txBody>
          <a:bodyPr/>
          <a:lstStyle/>
          <a:p>
            <a:pPr marL="0" indent="0">
              <a:buNone/>
            </a:pPr>
            <a:endParaRPr lang="it-IT" dirty="0"/>
          </a:p>
          <a:p>
            <a:pPr marL="0" indent="0">
              <a:buNone/>
            </a:pPr>
            <a:endParaRPr lang="it-IT" dirty="0"/>
          </a:p>
          <a:p>
            <a:pPr marL="0" indent="0">
              <a:buNone/>
            </a:pPr>
            <a:endParaRPr lang="it-IT" dirty="0"/>
          </a:p>
          <a:p>
            <a:pPr marL="0" indent="0">
              <a:buNone/>
            </a:pPr>
            <a:endParaRPr lang="it-IT" dirty="0"/>
          </a:p>
          <a:p>
            <a:pPr marL="0" indent="0">
              <a:buNone/>
            </a:pPr>
            <a:r>
              <a:rPr lang="it-IT" dirty="0"/>
              <a:t>                                          Grazie.</a:t>
            </a:r>
          </a:p>
        </p:txBody>
      </p:sp>
    </p:spTree>
    <p:extLst>
      <p:ext uri="{BB962C8B-B14F-4D97-AF65-F5344CB8AC3E}">
        <p14:creationId xmlns:p14="http://schemas.microsoft.com/office/powerpoint/2010/main" val="1688916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E63E4A6-E5F8-517B-30A7-D56DEFC0D6A2}"/>
              </a:ext>
            </a:extLst>
          </p:cNvPr>
          <p:cNvSpPr>
            <a:spLocks noGrp="1"/>
          </p:cNvSpPr>
          <p:nvPr>
            <p:ph idx="1"/>
          </p:nvPr>
        </p:nvSpPr>
        <p:spPr>
          <a:xfrm>
            <a:off x="1730326" y="548640"/>
            <a:ext cx="9774286" cy="5362582"/>
          </a:xfrm>
        </p:spPr>
        <p:txBody>
          <a:bodyPr>
            <a:normAutofit/>
          </a:bodyPr>
          <a:lstStyle/>
          <a:p>
            <a:pPr marL="0" indent="0" algn="ctr">
              <a:buNone/>
            </a:pPr>
            <a:r>
              <a:rPr lang="it-IT" sz="2000" dirty="0"/>
              <a:t>DIRETTIVA (UE) 2018/2001 DEL PARLAMENTO EUROPEO E DEL CONSIGLIO dell'11 dicembre 2018 sulla promozione dell'uso dell'energia da fonti rinnovabili (rifusione)</a:t>
            </a:r>
          </a:p>
          <a:p>
            <a:pPr algn="just"/>
            <a:r>
              <a:rPr lang="it-IT" sz="2000" b="0" i="0" dirty="0">
                <a:solidFill>
                  <a:srgbClr val="333333"/>
                </a:solidFill>
                <a:effectLst/>
                <a:latin typeface="Roboto" panose="02000000000000000000" pitchFamily="2" charset="0"/>
              </a:rPr>
              <a:t>La direttiva stabilisce:</a:t>
            </a:r>
          </a:p>
          <a:p>
            <a:pPr algn="just">
              <a:buFont typeface="Arial" panose="020B0604020202020204" pitchFamily="34" charset="0"/>
              <a:buChar char="•"/>
            </a:pPr>
            <a:r>
              <a:rPr lang="it-IT" sz="2000" b="1" i="0" dirty="0">
                <a:solidFill>
                  <a:srgbClr val="333333"/>
                </a:solidFill>
                <a:effectLst/>
                <a:latin typeface="Roboto" panose="02000000000000000000" pitchFamily="2" charset="0"/>
              </a:rPr>
              <a:t>un quadro comune</a:t>
            </a:r>
            <a:r>
              <a:rPr lang="it-IT" sz="2000" b="0" i="0" dirty="0">
                <a:solidFill>
                  <a:srgbClr val="333333"/>
                </a:solidFill>
                <a:effectLst/>
                <a:latin typeface="Roboto" panose="02000000000000000000" pitchFamily="2" charset="0"/>
              </a:rPr>
              <a:t> per la </a:t>
            </a:r>
            <a:r>
              <a:rPr lang="it-IT" sz="2000" b="1" i="0" dirty="0">
                <a:solidFill>
                  <a:srgbClr val="333333"/>
                </a:solidFill>
                <a:effectLst/>
                <a:latin typeface="Roboto" panose="02000000000000000000" pitchFamily="2" charset="0"/>
              </a:rPr>
              <a:t>promozione dell’energia da fonti rinnovabili</a:t>
            </a:r>
            <a:endParaRPr lang="it-IT" sz="2000" b="0" i="0" dirty="0">
              <a:solidFill>
                <a:srgbClr val="333333"/>
              </a:solidFill>
              <a:effectLst/>
              <a:latin typeface="Roboto" panose="02000000000000000000" pitchFamily="2" charset="0"/>
            </a:endParaRPr>
          </a:p>
          <a:p>
            <a:pPr algn="just">
              <a:buFont typeface="Arial" panose="020B0604020202020204" pitchFamily="34" charset="0"/>
              <a:buChar char="•"/>
            </a:pPr>
            <a:r>
              <a:rPr lang="it-IT" sz="2000" b="1" i="0" dirty="0">
                <a:solidFill>
                  <a:srgbClr val="333333"/>
                </a:solidFill>
                <a:effectLst/>
                <a:latin typeface="Roboto" panose="02000000000000000000" pitchFamily="2" charset="0"/>
              </a:rPr>
              <a:t>un obiettivo vincolante</a:t>
            </a:r>
            <a:r>
              <a:rPr lang="it-IT" sz="2000" b="0" i="0" dirty="0">
                <a:solidFill>
                  <a:srgbClr val="333333"/>
                </a:solidFill>
                <a:effectLst/>
                <a:latin typeface="Roboto" panose="02000000000000000000" pitchFamily="2" charset="0"/>
              </a:rPr>
              <a:t> dell’Unione per la quota complessiva di energia da fonti rinnovabili sul consumo finale lordo di energia dell’Unione nel 2030.</a:t>
            </a:r>
          </a:p>
          <a:p>
            <a:pPr algn="just">
              <a:buFont typeface="Arial" panose="020B0604020202020204" pitchFamily="34" charset="0"/>
              <a:buChar char="•"/>
            </a:pPr>
            <a:r>
              <a:rPr lang="it-IT" sz="2000" b="1" i="0" dirty="0">
                <a:solidFill>
                  <a:srgbClr val="333333"/>
                </a:solidFill>
                <a:effectLst/>
                <a:latin typeface="Roboto" panose="02000000000000000000" pitchFamily="2" charset="0"/>
              </a:rPr>
              <a:t>sostegno finanziario per l’energia elettrica da fonti rinnovabili</a:t>
            </a:r>
            <a:r>
              <a:rPr lang="it-IT" sz="2000" b="0" i="0" dirty="0">
                <a:solidFill>
                  <a:srgbClr val="333333"/>
                </a:solidFill>
                <a:effectLst/>
                <a:latin typeface="Roboto" panose="02000000000000000000" pitchFamily="2" charset="0"/>
              </a:rPr>
              <a:t>, all’autoconsumo di tale energia elettrica, all’uso di energia da fonti rinnovabili nel settore del riscaldamento e raffrescamento e nel settore dei trasporti, alla cooperazione regionale tra gli Stati membri e tra gli Stati membri e i paesi terzi, alle garanzie di origine, alle procedure amministrative e all’informazione e alla formazione</a:t>
            </a:r>
          </a:p>
          <a:p>
            <a:pPr algn="just">
              <a:buFont typeface="Arial" panose="020B0604020202020204" pitchFamily="34" charset="0"/>
              <a:buChar char="•"/>
            </a:pPr>
            <a:r>
              <a:rPr lang="it-IT" sz="2000" b="1" i="0" dirty="0">
                <a:solidFill>
                  <a:srgbClr val="333333"/>
                </a:solidFill>
                <a:effectLst/>
                <a:latin typeface="Roboto" panose="02000000000000000000" pitchFamily="2" charset="0"/>
              </a:rPr>
              <a:t>criteri di sostenibilità e di riduzione delle emissioni di gas a effetto serra</a:t>
            </a:r>
            <a:r>
              <a:rPr lang="it-IT" sz="2000" b="0" i="0" dirty="0">
                <a:solidFill>
                  <a:srgbClr val="333333"/>
                </a:solidFill>
                <a:effectLst/>
                <a:latin typeface="Roboto" panose="02000000000000000000" pitchFamily="2" charset="0"/>
              </a:rPr>
              <a:t> per i biocarburanti, i bioliquidi e i combustibili da biomassa.</a:t>
            </a:r>
          </a:p>
          <a:p>
            <a:endParaRPr lang="it-IT" dirty="0"/>
          </a:p>
        </p:txBody>
      </p:sp>
    </p:spTree>
    <p:extLst>
      <p:ext uri="{BB962C8B-B14F-4D97-AF65-F5344CB8AC3E}">
        <p14:creationId xmlns:p14="http://schemas.microsoft.com/office/powerpoint/2010/main" val="3854527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A7D3DA5-D3D2-4EFC-B4B5-6D4E7E605BFC}"/>
              </a:ext>
            </a:extLst>
          </p:cNvPr>
          <p:cNvSpPr>
            <a:spLocks noGrp="1"/>
          </p:cNvSpPr>
          <p:nvPr>
            <p:ph idx="1"/>
          </p:nvPr>
        </p:nvSpPr>
        <p:spPr>
          <a:xfrm>
            <a:off x="1674055" y="1758462"/>
            <a:ext cx="9830557" cy="4152760"/>
          </a:xfrm>
        </p:spPr>
        <p:txBody>
          <a:bodyPr>
            <a:normAutofit lnSpcReduction="10000"/>
          </a:bodyPr>
          <a:lstStyle/>
          <a:p>
            <a:pPr marL="0" indent="0" algn="just">
              <a:buNone/>
            </a:pPr>
            <a:r>
              <a:rPr lang="it-IT" sz="2800" kern="100" dirty="0">
                <a:effectLst/>
                <a:latin typeface="Aptos" panose="020B0004020202020204" pitchFamily="34" charset="0"/>
                <a:ea typeface="Aptos" panose="020B0004020202020204" pitchFamily="34" charset="0"/>
                <a:cs typeface="Times New Roman" panose="02020603050405020304" pitchFamily="18" charset="0"/>
              </a:rPr>
              <a:t>Nel 2019, il </a:t>
            </a:r>
            <a:r>
              <a:rPr lang="it-IT" sz="2800" i="1" kern="100" dirty="0">
                <a:effectLst/>
                <a:latin typeface="Aptos" panose="020B0004020202020204" pitchFamily="34" charset="0"/>
                <a:ea typeface="Aptos" panose="020B0004020202020204" pitchFamily="34" charset="0"/>
                <a:cs typeface="Times New Roman" panose="02020603050405020304" pitchFamily="18" charset="0"/>
              </a:rPr>
              <a:t>Green deal </a:t>
            </a:r>
            <a:r>
              <a:rPr lang="it-IT" sz="2800" kern="100" dirty="0">
                <a:effectLst/>
                <a:latin typeface="Aptos" panose="020B0004020202020204" pitchFamily="34" charset="0"/>
                <a:ea typeface="Aptos" panose="020B0004020202020204" pitchFamily="34" charset="0"/>
                <a:cs typeface="Times New Roman" panose="02020603050405020304" pitchFamily="18" charset="0"/>
              </a:rPr>
              <a:t>europeo ha a sua volta fissato come obiettivo quello di “trasformare l’UE in una </a:t>
            </a:r>
            <a:r>
              <a:rPr lang="it-IT" sz="2800" b="1" kern="100" dirty="0">
                <a:effectLst/>
                <a:latin typeface="Aptos" panose="020B0004020202020204" pitchFamily="34" charset="0"/>
                <a:ea typeface="Aptos" panose="020B0004020202020204" pitchFamily="34" charset="0"/>
                <a:cs typeface="Times New Roman" panose="02020603050405020304" pitchFamily="18" charset="0"/>
              </a:rPr>
              <a:t>società a impatto climatico zero</a:t>
            </a:r>
            <a:r>
              <a:rPr lang="it-IT" sz="2800" kern="100" dirty="0">
                <a:effectLst/>
                <a:latin typeface="Aptos" panose="020B0004020202020204" pitchFamily="34" charset="0"/>
                <a:ea typeface="Aptos" panose="020B0004020202020204" pitchFamily="34" charset="0"/>
                <a:cs typeface="Times New Roman" panose="02020603050405020304" pitchFamily="18" charset="0"/>
              </a:rPr>
              <a:t>, giusta e prospera, dotata di un’economia moderna, efficiente sotto il profilo delle risorse e competitiva” </a:t>
            </a:r>
          </a:p>
          <a:p>
            <a:pPr marL="0" indent="0" algn="just">
              <a:buNone/>
            </a:pPr>
            <a:r>
              <a:rPr lang="it-IT" sz="2800" kern="100" dirty="0">
                <a:effectLst/>
                <a:latin typeface="Aptos" panose="020B0004020202020204" pitchFamily="34" charset="0"/>
                <a:ea typeface="Aptos" panose="020B0004020202020204" pitchFamily="34" charset="0"/>
                <a:cs typeface="Times New Roman" panose="02020603050405020304" pitchFamily="18" charset="0"/>
              </a:rPr>
              <a:t>e, a tale scopo, ha stabilito di promuovere </a:t>
            </a:r>
            <a:r>
              <a:rPr lang="it-IT" sz="2800" b="1" kern="100" dirty="0">
                <a:effectLst/>
                <a:latin typeface="Aptos" panose="020B0004020202020204" pitchFamily="34" charset="0"/>
                <a:ea typeface="Aptos" panose="020B0004020202020204" pitchFamily="34" charset="0"/>
                <a:cs typeface="Times New Roman" panose="02020603050405020304" pitchFamily="18" charset="0"/>
              </a:rPr>
              <a:t>l’economia circolare</a:t>
            </a:r>
            <a:r>
              <a:rPr lang="it-IT" sz="2800" kern="100" dirty="0">
                <a:effectLst/>
                <a:latin typeface="Aptos" panose="020B0004020202020204" pitchFamily="34" charset="0"/>
                <a:ea typeface="Aptos" panose="020B0004020202020204" pitchFamily="34" charset="0"/>
                <a:cs typeface="Times New Roman" panose="02020603050405020304" pitchFamily="18" charset="0"/>
              </a:rPr>
              <a:t>, il ripristino della biodiversità e la riduzione dell’inquinamento, garantendo una transizione equa e inclusiva anche attraverso l’uso di tecnologie rispettose dell’ambiente, la decarbonizzazione del settore energetico, l’efficientamento energetico degli edifici.</a:t>
            </a:r>
          </a:p>
          <a:p>
            <a:endParaRPr lang="it-IT" dirty="0"/>
          </a:p>
        </p:txBody>
      </p:sp>
    </p:spTree>
    <p:extLst>
      <p:ext uri="{BB962C8B-B14F-4D97-AF65-F5344CB8AC3E}">
        <p14:creationId xmlns:p14="http://schemas.microsoft.com/office/powerpoint/2010/main" val="41409565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3F883A-BBA0-E52C-84C7-227F31975DBD}"/>
              </a:ext>
            </a:extLst>
          </p:cNvPr>
          <p:cNvSpPr>
            <a:spLocks noGrp="1"/>
          </p:cNvSpPr>
          <p:nvPr>
            <p:ph type="ctrTitle"/>
          </p:nvPr>
        </p:nvSpPr>
        <p:spPr/>
        <p:txBody>
          <a:bodyPr/>
          <a:lstStyle/>
          <a:p>
            <a:r>
              <a:rPr lang="it-IT" dirty="0"/>
              <a:t>Convegno </a:t>
            </a:r>
          </a:p>
        </p:txBody>
      </p:sp>
      <p:sp>
        <p:nvSpPr>
          <p:cNvPr id="3" name="Sottotitolo 2">
            <a:extLst>
              <a:ext uri="{FF2B5EF4-FFF2-40B4-BE49-F238E27FC236}">
                <a16:creationId xmlns:a16="http://schemas.microsoft.com/office/drawing/2014/main" id="{C452181E-59A5-5A86-FA4D-2D2BC988D3EF}"/>
              </a:ext>
            </a:extLst>
          </p:cNvPr>
          <p:cNvSpPr>
            <a:spLocks noGrp="1"/>
          </p:cNvSpPr>
          <p:nvPr>
            <p:ph type="subTitle" idx="1"/>
          </p:nvPr>
        </p:nvSpPr>
        <p:spPr/>
        <p:txBody>
          <a:bodyPr/>
          <a:lstStyle/>
          <a:p>
            <a:endParaRPr lang="it-IT"/>
          </a:p>
        </p:txBody>
      </p:sp>
      <p:pic>
        <p:nvPicPr>
          <p:cNvPr id="5" name="Immagine 4">
            <a:extLst>
              <a:ext uri="{FF2B5EF4-FFF2-40B4-BE49-F238E27FC236}">
                <a16:creationId xmlns:a16="http://schemas.microsoft.com/office/drawing/2014/main" id="{EB05B69F-C30F-77BE-A2CB-07F6550E027F}"/>
              </a:ext>
            </a:extLst>
          </p:cNvPr>
          <p:cNvPicPr>
            <a:picLocks noChangeAspect="1"/>
          </p:cNvPicPr>
          <p:nvPr/>
        </p:nvPicPr>
        <p:blipFill>
          <a:blip r:embed="rId2"/>
          <a:stretch>
            <a:fillRect/>
          </a:stretch>
        </p:blipFill>
        <p:spPr>
          <a:xfrm>
            <a:off x="1543050" y="900112"/>
            <a:ext cx="9105900" cy="5057775"/>
          </a:xfrm>
          <a:prstGeom prst="rect">
            <a:avLst/>
          </a:prstGeom>
        </p:spPr>
      </p:pic>
      <p:pic>
        <p:nvPicPr>
          <p:cNvPr id="7" name="Immagine 6">
            <a:extLst>
              <a:ext uri="{FF2B5EF4-FFF2-40B4-BE49-F238E27FC236}">
                <a16:creationId xmlns:a16="http://schemas.microsoft.com/office/drawing/2014/main" id="{9D2AE51F-EEC8-7127-D6EA-2FF6E40A90D1}"/>
              </a:ext>
            </a:extLst>
          </p:cNvPr>
          <p:cNvPicPr>
            <a:picLocks noChangeAspect="1"/>
          </p:cNvPicPr>
          <p:nvPr/>
        </p:nvPicPr>
        <p:blipFill>
          <a:blip r:embed="rId2"/>
          <a:stretch>
            <a:fillRect/>
          </a:stretch>
        </p:blipFill>
        <p:spPr>
          <a:xfrm>
            <a:off x="1543050" y="900112"/>
            <a:ext cx="9105900" cy="5057775"/>
          </a:xfrm>
          <a:prstGeom prst="rect">
            <a:avLst/>
          </a:prstGeom>
        </p:spPr>
      </p:pic>
      <p:pic>
        <p:nvPicPr>
          <p:cNvPr id="9" name="Immagine 8">
            <a:extLst>
              <a:ext uri="{FF2B5EF4-FFF2-40B4-BE49-F238E27FC236}">
                <a16:creationId xmlns:a16="http://schemas.microsoft.com/office/drawing/2014/main" id="{C89A712C-DE15-588B-2780-311B95895FA0}"/>
              </a:ext>
            </a:extLst>
          </p:cNvPr>
          <p:cNvPicPr>
            <a:picLocks noChangeAspect="1"/>
          </p:cNvPicPr>
          <p:nvPr/>
        </p:nvPicPr>
        <p:blipFill>
          <a:blip r:embed="rId2"/>
          <a:stretch>
            <a:fillRect/>
          </a:stretch>
        </p:blipFill>
        <p:spPr>
          <a:xfrm>
            <a:off x="1543050" y="900112"/>
            <a:ext cx="9105900" cy="5057775"/>
          </a:xfrm>
          <a:prstGeom prst="rect">
            <a:avLst/>
          </a:prstGeom>
        </p:spPr>
      </p:pic>
      <p:pic>
        <p:nvPicPr>
          <p:cNvPr id="11" name="Immagine 10">
            <a:extLst>
              <a:ext uri="{FF2B5EF4-FFF2-40B4-BE49-F238E27FC236}">
                <a16:creationId xmlns:a16="http://schemas.microsoft.com/office/drawing/2014/main" id="{44A46822-2F37-AAB1-C21F-8E44B8F68327}"/>
              </a:ext>
            </a:extLst>
          </p:cNvPr>
          <p:cNvPicPr>
            <a:picLocks noChangeAspect="1"/>
          </p:cNvPicPr>
          <p:nvPr/>
        </p:nvPicPr>
        <p:blipFill>
          <a:blip r:embed="rId2"/>
          <a:stretch>
            <a:fillRect/>
          </a:stretch>
        </p:blipFill>
        <p:spPr>
          <a:xfrm>
            <a:off x="1543050" y="900112"/>
            <a:ext cx="9105900" cy="5057775"/>
          </a:xfrm>
          <a:prstGeom prst="rect">
            <a:avLst/>
          </a:prstGeom>
        </p:spPr>
      </p:pic>
      <p:pic>
        <p:nvPicPr>
          <p:cNvPr id="13" name="Immagine 12">
            <a:extLst>
              <a:ext uri="{FF2B5EF4-FFF2-40B4-BE49-F238E27FC236}">
                <a16:creationId xmlns:a16="http://schemas.microsoft.com/office/drawing/2014/main" id="{5A1264EB-D6B6-D11A-A75A-04D7FB5341C5}"/>
              </a:ext>
            </a:extLst>
          </p:cNvPr>
          <p:cNvPicPr>
            <a:picLocks noChangeAspect="1"/>
          </p:cNvPicPr>
          <p:nvPr/>
        </p:nvPicPr>
        <p:blipFill>
          <a:blip r:embed="rId2"/>
          <a:stretch>
            <a:fillRect/>
          </a:stretch>
        </p:blipFill>
        <p:spPr>
          <a:xfrm>
            <a:off x="1543050" y="900112"/>
            <a:ext cx="9105900" cy="5057775"/>
          </a:xfrm>
          <a:prstGeom prst="rect">
            <a:avLst/>
          </a:prstGeom>
        </p:spPr>
      </p:pic>
      <p:pic>
        <p:nvPicPr>
          <p:cNvPr id="15" name="Immagine 14">
            <a:extLst>
              <a:ext uri="{FF2B5EF4-FFF2-40B4-BE49-F238E27FC236}">
                <a16:creationId xmlns:a16="http://schemas.microsoft.com/office/drawing/2014/main" id="{8BE41BDE-8C77-E7BD-D4FB-1290EB9CC122}"/>
              </a:ext>
            </a:extLst>
          </p:cNvPr>
          <p:cNvPicPr>
            <a:picLocks noChangeAspect="1"/>
          </p:cNvPicPr>
          <p:nvPr/>
        </p:nvPicPr>
        <p:blipFill>
          <a:blip r:embed="rId2"/>
          <a:stretch>
            <a:fillRect/>
          </a:stretch>
        </p:blipFill>
        <p:spPr>
          <a:xfrm>
            <a:off x="800100" y="469900"/>
            <a:ext cx="10096500" cy="5702300"/>
          </a:xfrm>
          <a:prstGeom prst="rect">
            <a:avLst/>
          </a:prstGeom>
        </p:spPr>
      </p:pic>
    </p:spTree>
    <p:extLst>
      <p:ext uri="{BB962C8B-B14F-4D97-AF65-F5344CB8AC3E}">
        <p14:creationId xmlns:p14="http://schemas.microsoft.com/office/powerpoint/2010/main" val="3126940319"/>
      </p:ext>
    </p:extLst>
  </p:cSld>
  <p:clrMapOvr>
    <a:masterClrMapping/>
  </p:clrMapOvr>
</p:sld>
</file>

<file path=ppt/theme/theme1.xml><?xml version="1.0" encoding="utf-8"?>
<a:theme xmlns:a="http://schemas.openxmlformats.org/drawingml/2006/main" name="Filo">
  <a:themeElements>
    <a:clrScheme name="Filo">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Filo">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ilo">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4725</TotalTime>
  <Words>9380</Words>
  <Application>Microsoft Office PowerPoint</Application>
  <PresentationFormat>Widescreen</PresentationFormat>
  <Paragraphs>209</Paragraphs>
  <Slides>60</Slides>
  <Notes>0</Notes>
  <HiddenSlides>0</HiddenSlides>
  <MMClips>0</MMClips>
  <ScaleCrop>false</ScaleCrop>
  <HeadingPairs>
    <vt:vector size="6" baseType="variant">
      <vt:variant>
        <vt:lpstr>Caratteri utilizzati</vt:lpstr>
      </vt:variant>
      <vt:variant>
        <vt:i4>15</vt:i4>
      </vt:variant>
      <vt:variant>
        <vt:lpstr>Tema</vt:lpstr>
      </vt:variant>
      <vt:variant>
        <vt:i4>1</vt:i4>
      </vt:variant>
      <vt:variant>
        <vt:lpstr>Titoli diapositive</vt:lpstr>
      </vt:variant>
      <vt:variant>
        <vt:i4>60</vt:i4>
      </vt:variant>
    </vt:vector>
  </HeadingPairs>
  <TitlesOfParts>
    <vt:vector size="76" baseType="lpstr">
      <vt:lpstr>-apple-system</vt:lpstr>
      <vt:lpstr>Aptos</vt:lpstr>
      <vt:lpstr>Arial</vt:lpstr>
      <vt:lpstr>Arial Unicode MS</vt:lpstr>
      <vt:lpstr>Calibri</vt:lpstr>
      <vt:lpstr>Century Gothic</vt:lpstr>
      <vt:lpstr>DejaVuSansCondensed</vt:lpstr>
      <vt:lpstr>DejaVuSansCondensed-Bold</vt:lpstr>
      <vt:lpstr>Garamond</vt:lpstr>
      <vt:lpstr>Palatino Linotype</vt:lpstr>
      <vt:lpstr>Roboto</vt:lpstr>
      <vt:lpstr>Symbol</vt:lpstr>
      <vt:lpstr>Times New Roman</vt:lpstr>
      <vt:lpstr>Titillium Web</vt:lpstr>
      <vt:lpstr>Wingdings 3</vt:lpstr>
      <vt:lpstr>Filo</vt:lpstr>
      <vt:lpstr>La transizione ecologica e la produzione di energia da fonti rinnovabili fra tutela dell’ambiente e rispetto del paesaggio e dei valori storico–artistici nazionali</vt:lpstr>
      <vt:lpstr>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Convegno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In sintesi:</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D.lgs. 190/2024 (Testo unico rinnovabili)</vt:lpstr>
      <vt:lpstr>Presentazione standard di PowerPoint</vt:lpstr>
      <vt:lpstr>Presentazione standard di PowerPoint</vt:lpstr>
      <vt:lpstr>Il caso della Regione Sardegna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Giurisprudenza amministrativa </vt:lpstr>
      <vt:lpstr>Tar lazio, sez. III n. 9155 del 13 maggio 2025</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Quarto motivo:</vt:lpstr>
      <vt:lpstr>Presentazione standard di PowerPoint</vt:lpstr>
      <vt:lpstr>Presentazione standard di PowerPoint</vt:lpstr>
      <vt:lpstr>Presentazione standard di PowerPoint</vt:lpstr>
      <vt:lpstr>Ottavo  motivo:</vt:lpstr>
      <vt:lpstr>Presentazione standard di PowerPoint</vt:lpstr>
      <vt:lpstr>Presentazione standard di PowerPoint</vt:lpstr>
      <vt:lpstr>PQM</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ARATA Virginia</dc:creator>
  <cp:lastModifiedBy>ARATA Virginia</cp:lastModifiedBy>
  <cp:revision>115</cp:revision>
  <dcterms:created xsi:type="dcterms:W3CDTF">2025-05-18T08:44:59Z</dcterms:created>
  <dcterms:modified xsi:type="dcterms:W3CDTF">2025-05-26T13:30:07Z</dcterms:modified>
</cp:coreProperties>
</file>