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70"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704999-7269-4B0F-9139-3492BA03957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0D1086B-7A81-4842-8BAF-14C28BDA2C3A}">
      <dgm:prSet>
        <dgm:style>
          <a:lnRef idx="1">
            <a:schemeClr val="accent5"/>
          </a:lnRef>
          <a:fillRef idx="2">
            <a:schemeClr val="accent5"/>
          </a:fillRef>
          <a:effectRef idx="1">
            <a:schemeClr val="accent5"/>
          </a:effectRef>
          <a:fontRef idx="minor">
            <a:schemeClr val="dk1"/>
          </a:fontRef>
        </dgm:style>
      </dgm:prSet>
      <dgm:spPr/>
      <dgm:t>
        <a:bodyPr/>
        <a:lstStyle/>
        <a:p>
          <a:pPr rtl="0"/>
          <a:r>
            <a:rPr lang="it-IT" dirty="0" smtClean="0"/>
            <a:t>Pertanto, in applicazione di tali norme, la rigenerazione urbana:</a:t>
          </a:r>
          <a:endParaRPr lang="it-IT" dirty="0"/>
        </a:p>
      </dgm:t>
    </dgm:pt>
    <dgm:pt modelId="{D8BEFC3C-9AF4-46EC-B312-3EC73788129B}" type="parTrans" cxnId="{ED58783E-DF52-4FD4-B411-059D6019CACC}">
      <dgm:prSet/>
      <dgm:spPr/>
      <dgm:t>
        <a:bodyPr/>
        <a:lstStyle/>
        <a:p>
          <a:endParaRPr lang="it-IT"/>
        </a:p>
      </dgm:t>
    </dgm:pt>
    <dgm:pt modelId="{93BFF520-53B7-4EBD-AE7C-2219D6011E00}" type="sibTrans" cxnId="{ED58783E-DF52-4FD4-B411-059D6019CACC}">
      <dgm:prSet/>
      <dgm:spPr/>
      <dgm:t>
        <a:bodyPr/>
        <a:lstStyle/>
        <a:p>
          <a:endParaRPr lang="it-IT"/>
        </a:p>
      </dgm:t>
    </dgm:pt>
    <dgm:pt modelId="{434E10CD-E73A-4C7C-A174-76A7C5EDED59}">
      <dgm:prSet>
        <dgm:style>
          <a:lnRef idx="1">
            <a:schemeClr val="accent6"/>
          </a:lnRef>
          <a:fillRef idx="2">
            <a:schemeClr val="accent6"/>
          </a:fillRef>
          <a:effectRef idx="1">
            <a:schemeClr val="accent6"/>
          </a:effectRef>
          <a:fontRef idx="minor">
            <a:schemeClr val="dk1"/>
          </a:fontRef>
        </dgm:style>
      </dgm:prSet>
      <dgm:spPr/>
      <dgm:t>
        <a:bodyPr/>
        <a:lstStyle/>
        <a:p>
          <a:pPr rtl="0"/>
          <a:r>
            <a:rPr lang="it-IT" dirty="0" smtClean="0"/>
            <a:t>- è subordinata all’approvazione di un piano attuativo;</a:t>
          </a:r>
          <a:endParaRPr lang="it-IT" dirty="0"/>
        </a:p>
      </dgm:t>
    </dgm:pt>
    <dgm:pt modelId="{B5967B97-B0DF-40C3-B8CA-D9D456DBB0D5}" type="parTrans" cxnId="{03DD7319-12C9-40F6-989B-63D6BC694AF4}">
      <dgm:prSet/>
      <dgm:spPr/>
      <dgm:t>
        <a:bodyPr/>
        <a:lstStyle/>
        <a:p>
          <a:endParaRPr lang="it-IT"/>
        </a:p>
      </dgm:t>
    </dgm:pt>
    <dgm:pt modelId="{F50F6832-48E6-454A-A44A-906A609EB15E}" type="sibTrans" cxnId="{03DD7319-12C9-40F6-989B-63D6BC694AF4}">
      <dgm:prSet/>
      <dgm:spPr/>
      <dgm:t>
        <a:bodyPr/>
        <a:lstStyle/>
        <a:p>
          <a:endParaRPr lang="it-IT"/>
        </a:p>
      </dgm:t>
    </dgm:pt>
    <dgm:pt modelId="{11EE18E8-4799-464A-BDE8-91936EAB0CCA}">
      <dgm:prSet>
        <dgm:style>
          <a:lnRef idx="1">
            <a:schemeClr val="accent3"/>
          </a:lnRef>
          <a:fillRef idx="2">
            <a:schemeClr val="accent3"/>
          </a:fillRef>
          <a:effectRef idx="1">
            <a:schemeClr val="accent3"/>
          </a:effectRef>
          <a:fontRef idx="minor">
            <a:schemeClr val="dk1"/>
          </a:fontRef>
        </dgm:style>
      </dgm:prSet>
      <dgm:spPr/>
      <dgm:t>
        <a:bodyPr/>
        <a:lstStyle/>
        <a:p>
          <a:pPr rtl="0"/>
          <a:r>
            <a:rPr lang="it-IT" dirty="0" smtClean="0"/>
            <a:t>- può realizzarsi solo con permesso di costruire o SCIA alternativa</a:t>
          </a:r>
          <a:endParaRPr lang="it-IT" dirty="0"/>
        </a:p>
      </dgm:t>
    </dgm:pt>
    <dgm:pt modelId="{3A07CE19-77D6-438B-BE7E-5BB415130D3D}" type="parTrans" cxnId="{FD8F2C54-9F0D-4B64-9361-CB2941586453}">
      <dgm:prSet/>
      <dgm:spPr/>
      <dgm:t>
        <a:bodyPr/>
        <a:lstStyle/>
        <a:p>
          <a:endParaRPr lang="it-IT"/>
        </a:p>
      </dgm:t>
    </dgm:pt>
    <dgm:pt modelId="{4E58EC61-1F44-482F-A666-A0E1BEEA31C8}" type="sibTrans" cxnId="{FD8F2C54-9F0D-4B64-9361-CB2941586453}">
      <dgm:prSet/>
      <dgm:spPr/>
      <dgm:t>
        <a:bodyPr/>
        <a:lstStyle/>
        <a:p>
          <a:endParaRPr lang="it-IT"/>
        </a:p>
      </dgm:t>
    </dgm:pt>
    <dgm:pt modelId="{A0FD1E07-C5CB-44C5-A819-A87A7AEABDE9}" type="pres">
      <dgm:prSet presAssocID="{0C704999-7269-4B0F-9139-3492BA03957E}" presName="linear" presStyleCnt="0">
        <dgm:presLayoutVars>
          <dgm:animLvl val="lvl"/>
          <dgm:resizeHandles val="exact"/>
        </dgm:presLayoutVars>
      </dgm:prSet>
      <dgm:spPr/>
      <dgm:t>
        <a:bodyPr/>
        <a:lstStyle/>
        <a:p>
          <a:endParaRPr lang="it-IT"/>
        </a:p>
      </dgm:t>
    </dgm:pt>
    <dgm:pt modelId="{A05982F4-7DAB-4420-9634-1EAE807F3A85}" type="pres">
      <dgm:prSet presAssocID="{80D1086B-7A81-4842-8BAF-14C28BDA2C3A}" presName="parentText" presStyleLbl="node1" presStyleIdx="0" presStyleCnt="3">
        <dgm:presLayoutVars>
          <dgm:chMax val="0"/>
          <dgm:bulletEnabled val="1"/>
        </dgm:presLayoutVars>
      </dgm:prSet>
      <dgm:spPr/>
      <dgm:t>
        <a:bodyPr/>
        <a:lstStyle/>
        <a:p>
          <a:endParaRPr lang="it-IT"/>
        </a:p>
      </dgm:t>
    </dgm:pt>
    <dgm:pt modelId="{9D8F2CF5-3126-40CF-B1F0-8D6A51C712D9}" type="pres">
      <dgm:prSet presAssocID="{93BFF520-53B7-4EBD-AE7C-2219D6011E00}" presName="spacer" presStyleCnt="0"/>
      <dgm:spPr/>
    </dgm:pt>
    <dgm:pt modelId="{48577DBF-2CAB-46A4-A0F7-47D88081803B}" type="pres">
      <dgm:prSet presAssocID="{434E10CD-E73A-4C7C-A174-76A7C5EDED59}" presName="parentText" presStyleLbl="node1" presStyleIdx="1" presStyleCnt="3">
        <dgm:presLayoutVars>
          <dgm:chMax val="0"/>
          <dgm:bulletEnabled val="1"/>
        </dgm:presLayoutVars>
      </dgm:prSet>
      <dgm:spPr/>
      <dgm:t>
        <a:bodyPr/>
        <a:lstStyle/>
        <a:p>
          <a:endParaRPr lang="it-IT"/>
        </a:p>
      </dgm:t>
    </dgm:pt>
    <dgm:pt modelId="{7B74A37C-1F81-40A6-A85A-1FD617D3FB7B}" type="pres">
      <dgm:prSet presAssocID="{F50F6832-48E6-454A-A44A-906A609EB15E}" presName="spacer" presStyleCnt="0"/>
      <dgm:spPr/>
    </dgm:pt>
    <dgm:pt modelId="{8AAD9DD8-AA13-4BED-B8C8-38C82B5CA32D}" type="pres">
      <dgm:prSet presAssocID="{11EE18E8-4799-464A-BDE8-91936EAB0CCA}" presName="parentText" presStyleLbl="node1" presStyleIdx="2" presStyleCnt="3">
        <dgm:presLayoutVars>
          <dgm:chMax val="0"/>
          <dgm:bulletEnabled val="1"/>
        </dgm:presLayoutVars>
      </dgm:prSet>
      <dgm:spPr/>
      <dgm:t>
        <a:bodyPr/>
        <a:lstStyle/>
        <a:p>
          <a:endParaRPr lang="it-IT"/>
        </a:p>
      </dgm:t>
    </dgm:pt>
  </dgm:ptLst>
  <dgm:cxnLst>
    <dgm:cxn modelId="{FD8F2C54-9F0D-4B64-9361-CB2941586453}" srcId="{0C704999-7269-4B0F-9139-3492BA03957E}" destId="{11EE18E8-4799-464A-BDE8-91936EAB0CCA}" srcOrd="2" destOrd="0" parTransId="{3A07CE19-77D6-438B-BE7E-5BB415130D3D}" sibTransId="{4E58EC61-1F44-482F-A666-A0E1BEEA31C8}"/>
    <dgm:cxn modelId="{9AFC2B82-9DEE-44E2-A35E-475BA88397CB}" type="presOf" srcId="{0C704999-7269-4B0F-9139-3492BA03957E}" destId="{A0FD1E07-C5CB-44C5-A819-A87A7AEABDE9}" srcOrd="0" destOrd="0" presId="urn:microsoft.com/office/officeart/2005/8/layout/vList2"/>
    <dgm:cxn modelId="{ED58783E-DF52-4FD4-B411-059D6019CACC}" srcId="{0C704999-7269-4B0F-9139-3492BA03957E}" destId="{80D1086B-7A81-4842-8BAF-14C28BDA2C3A}" srcOrd="0" destOrd="0" parTransId="{D8BEFC3C-9AF4-46EC-B312-3EC73788129B}" sibTransId="{93BFF520-53B7-4EBD-AE7C-2219D6011E00}"/>
    <dgm:cxn modelId="{378B1AF5-602A-45E2-B02C-EE4837E72F4A}" type="presOf" srcId="{11EE18E8-4799-464A-BDE8-91936EAB0CCA}" destId="{8AAD9DD8-AA13-4BED-B8C8-38C82B5CA32D}" srcOrd="0" destOrd="0" presId="urn:microsoft.com/office/officeart/2005/8/layout/vList2"/>
    <dgm:cxn modelId="{0C55132F-2E11-4290-B410-928EE5A83EEB}" type="presOf" srcId="{80D1086B-7A81-4842-8BAF-14C28BDA2C3A}" destId="{A05982F4-7DAB-4420-9634-1EAE807F3A85}" srcOrd="0" destOrd="0" presId="urn:microsoft.com/office/officeart/2005/8/layout/vList2"/>
    <dgm:cxn modelId="{D1906E6F-4780-4EB7-9D44-519E50137C41}" type="presOf" srcId="{434E10CD-E73A-4C7C-A174-76A7C5EDED59}" destId="{48577DBF-2CAB-46A4-A0F7-47D88081803B}" srcOrd="0" destOrd="0" presId="urn:microsoft.com/office/officeart/2005/8/layout/vList2"/>
    <dgm:cxn modelId="{03DD7319-12C9-40F6-989B-63D6BC694AF4}" srcId="{0C704999-7269-4B0F-9139-3492BA03957E}" destId="{434E10CD-E73A-4C7C-A174-76A7C5EDED59}" srcOrd="1" destOrd="0" parTransId="{B5967B97-B0DF-40C3-B8CA-D9D456DBB0D5}" sibTransId="{F50F6832-48E6-454A-A44A-906A609EB15E}"/>
    <dgm:cxn modelId="{3C0834F6-4440-4738-98FC-1CC0E03F0FBF}" type="presParOf" srcId="{A0FD1E07-C5CB-44C5-A819-A87A7AEABDE9}" destId="{A05982F4-7DAB-4420-9634-1EAE807F3A85}" srcOrd="0" destOrd="0" presId="urn:microsoft.com/office/officeart/2005/8/layout/vList2"/>
    <dgm:cxn modelId="{09D2D56A-B65B-4D3A-86F8-F52558B085D7}" type="presParOf" srcId="{A0FD1E07-C5CB-44C5-A819-A87A7AEABDE9}" destId="{9D8F2CF5-3126-40CF-B1F0-8D6A51C712D9}" srcOrd="1" destOrd="0" presId="urn:microsoft.com/office/officeart/2005/8/layout/vList2"/>
    <dgm:cxn modelId="{3A64CBEA-1033-4AB7-BE05-40FA4E5C3394}" type="presParOf" srcId="{A0FD1E07-C5CB-44C5-A819-A87A7AEABDE9}" destId="{48577DBF-2CAB-46A4-A0F7-47D88081803B}" srcOrd="2" destOrd="0" presId="urn:microsoft.com/office/officeart/2005/8/layout/vList2"/>
    <dgm:cxn modelId="{5A5E279A-1E4C-4D7F-8655-C8A133D05AEA}" type="presParOf" srcId="{A0FD1E07-C5CB-44C5-A819-A87A7AEABDE9}" destId="{7B74A37C-1F81-40A6-A85A-1FD617D3FB7B}" srcOrd="3" destOrd="0" presId="urn:microsoft.com/office/officeart/2005/8/layout/vList2"/>
    <dgm:cxn modelId="{C3D47569-E196-4066-9F57-36B47453665E}" type="presParOf" srcId="{A0FD1E07-C5CB-44C5-A819-A87A7AEABDE9}" destId="{8AAD9DD8-AA13-4BED-B8C8-38C82B5CA32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982F4-7DAB-4420-9634-1EAE807F3A85}">
      <dsp:nvSpPr>
        <dsp:cNvPr id="0" name=""/>
        <dsp:cNvSpPr/>
      </dsp:nvSpPr>
      <dsp:spPr>
        <a:xfrm>
          <a:off x="0" y="42513"/>
          <a:ext cx="7980219" cy="1432080"/>
        </a:xfrm>
        <a:prstGeom prst="roundRect">
          <a:avLst/>
        </a:prstGeom>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it-IT" sz="3600" kern="1200" dirty="0" smtClean="0"/>
            <a:t>Pertanto, in applicazione di tali norme, la rigenerazione urbana:</a:t>
          </a:r>
          <a:endParaRPr lang="it-IT" sz="3600" kern="1200" dirty="0"/>
        </a:p>
      </dsp:txBody>
      <dsp:txXfrm>
        <a:off x="69908" y="112421"/>
        <a:ext cx="7840403" cy="1292264"/>
      </dsp:txXfrm>
    </dsp:sp>
    <dsp:sp modelId="{48577DBF-2CAB-46A4-A0F7-47D88081803B}">
      <dsp:nvSpPr>
        <dsp:cNvPr id="0" name=""/>
        <dsp:cNvSpPr/>
      </dsp:nvSpPr>
      <dsp:spPr>
        <a:xfrm>
          <a:off x="0" y="1578273"/>
          <a:ext cx="7980219" cy="143208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it-IT" sz="3600" kern="1200" dirty="0" smtClean="0"/>
            <a:t>- è subordinata all’approvazione di un piano attuativo;</a:t>
          </a:r>
          <a:endParaRPr lang="it-IT" sz="3600" kern="1200" dirty="0"/>
        </a:p>
      </dsp:txBody>
      <dsp:txXfrm>
        <a:off x="69908" y="1648181"/>
        <a:ext cx="7840403" cy="1292264"/>
      </dsp:txXfrm>
    </dsp:sp>
    <dsp:sp modelId="{8AAD9DD8-AA13-4BED-B8C8-38C82B5CA32D}">
      <dsp:nvSpPr>
        <dsp:cNvPr id="0" name=""/>
        <dsp:cNvSpPr/>
      </dsp:nvSpPr>
      <dsp:spPr>
        <a:xfrm>
          <a:off x="0" y="3114032"/>
          <a:ext cx="7980219" cy="1432080"/>
        </a:xfrm>
        <a:prstGeom prst="roundRect">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it-IT" sz="3600" kern="1200" dirty="0" smtClean="0"/>
            <a:t>- può realizzarsi solo con permesso di costruire o SCIA alternativa</a:t>
          </a:r>
          <a:endParaRPr lang="it-IT" sz="3600" kern="1200" dirty="0"/>
        </a:p>
      </dsp:txBody>
      <dsp:txXfrm>
        <a:off x="69908" y="3183940"/>
        <a:ext cx="7840403" cy="12922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7E59B6-883E-4A65-AFC8-3D78B7E9217E}" type="datetimeFigureOut">
              <a:rPr lang="it-IT" smtClean="0"/>
              <a:t>19/03/2025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8D37E5-BB97-4A66-A730-506F055CEEF2}" type="slidenum">
              <a:rPr lang="it-IT" smtClean="0"/>
              <a:t>‹N›</a:t>
            </a:fld>
            <a:endParaRPr lang="it-IT"/>
          </a:p>
        </p:txBody>
      </p:sp>
    </p:spTree>
    <p:extLst>
      <p:ext uri="{BB962C8B-B14F-4D97-AF65-F5344CB8AC3E}">
        <p14:creationId xmlns:p14="http://schemas.microsoft.com/office/powerpoint/2010/main" val="4264909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87C6746-D4DB-4F89-8F08-D10B599DB765}" type="datetime1">
              <a:rPr lang="it-IT" smtClean="0"/>
              <a:t>19/03/2025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11864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DFBEF46-247A-426D-956F-726CBA86CD08}" type="datetime1">
              <a:rPr lang="it-IT" smtClean="0"/>
              <a:t>19/03/2025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67127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4F9483E-5E8B-4886-A52E-5E1F7EFB7549}" type="datetime1">
              <a:rPr lang="it-IT" smtClean="0"/>
              <a:t>19/03/2025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876636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10AB8C-3DD2-400D-8C59-7D3CBAF88A65}" type="datetime1">
              <a:rPr lang="it-IT" smtClean="0"/>
              <a:t>19/03/2025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08365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6046C81F-EF05-41EC-A2B2-0103770035CB}" type="datetime1">
              <a:rPr lang="it-IT" smtClean="0"/>
              <a:t>19/03/2025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142672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49559D1-25E5-4DC4-A4E5-6BB24CD2F4BD}" type="datetime1">
              <a:rPr lang="it-IT" smtClean="0"/>
              <a:t>19/03/2025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755975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B23890C-0549-46C6-A082-E34B4C8411AB}" type="datetime1">
              <a:rPr lang="it-IT" smtClean="0"/>
              <a:t>19/03/2025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1628629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B6D411A-A892-4545-BADD-489A88AD32CF}" type="datetime1">
              <a:rPr lang="it-IT" smtClean="0"/>
              <a:t>19/03/2025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408979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682395-46E2-422B-AA62-2E4666D9B0CD}" type="datetime1">
              <a:rPr lang="it-IT" smtClean="0"/>
              <a:t>19/03/2025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881674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E03169A1-D097-402C-9E96-B9287777B1C5}" type="datetime1">
              <a:rPr lang="it-IT" smtClean="0"/>
              <a:t>19/03/2025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232952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C03FD2E6-8112-4C0B-BA48-980FB618E815}" type="datetime1">
              <a:rPr lang="it-IT" smtClean="0"/>
              <a:t>19/03/2025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DD5CFE-5CB9-4C1F-96D0-F915AD160A1E}" type="slidenum">
              <a:rPr lang="it-IT" smtClean="0"/>
              <a:t>‹N›</a:t>
            </a:fld>
            <a:endParaRPr lang="it-IT"/>
          </a:p>
        </p:txBody>
      </p:sp>
    </p:spTree>
    <p:extLst>
      <p:ext uri="{BB962C8B-B14F-4D97-AF65-F5344CB8AC3E}">
        <p14:creationId xmlns:p14="http://schemas.microsoft.com/office/powerpoint/2010/main" val="308227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EBBA11-C0F2-4456-821B-18A9B7245577}" type="datetime1">
              <a:rPr lang="it-IT" smtClean="0"/>
              <a:t>19/03/2025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DD5CFE-5CB9-4C1F-96D0-F915AD160A1E}" type="slidenum">
              <a:rPr lang="it-IT" smtClean="0"/>
              <a:t>‹N›</a:t>
            </a:fld>
            <a:endParaRPr lang="it-IT"/>
          </a:p>
        </p:txBody>
      </p:sp>
    </p:spTree>
    <p:extLst>
      <p:ext uri="{BB962C8B-B14F-4D97-AF65-F5344CB8AC3E}">
        <p14:creationId xmlns:p14="http://schemas.microsoft.com/office/powerpoint/2010/main" val="4079813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osettiegatti.eu/info/norme/statali/1968_1444.htm"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hyperlink" Target="https://www.bosettiegatti.eu/info/norme/statali/1942_1150.htm" TargetMode="External"/><Relationship Id="rId2" Type="http://schemas.openxmlformats.org/officeDocument/2006/relationships/hyperlink" Target="https://www.bosettiegatti.eu/info/norme/statali/1968_1444.ht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sustainabledevelopment.un.org/post2015/transformingourworld" TargetMode="External"/><Relationship Id="rId2" Type="http://schemas.openxmlformats.org/officeDocument/2006/relationships/hyperlink" Target="http://ec.europa.eu/environment/newprg/index.htm" TargetMode="External"/><Relationship Id="rId1" Type="http://schemas.openxmlformats.org/officeDocument/2006/relationships/slideLayout" Target="../slideLayouts/slideLayout8.xml"/><Relationship Id="rId6" Type="http://schemas.openxmlformats.org/officeDocument/2006/relationships/hyperlink" Target="https://www.programmazioneeconomica.gov.it/wp-content/uploads/2022/02/PTE-definitivo.pdf" TargetMode="External"/><Relationship Id="rId5" Type="http://schemas.openxmlformats.org/officeDocument/2006/relationships/hyperlink" Target="https://eur-lex.europa.eu/legal-content/EN/TXT/?uri=CELEX:52021DC0699" TargetMode="External"/><Relationship Id="rId4" Type="http://schemas.openxmlformats.org/officeDocument/2006/relationships/hyperlink" Target="http://ec.europa.eu/environment/soil/pdf/guidelines/IT%20-%20Sealing%20Guideline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Immagine 29"/>
          <p:cNvPicPr>
            <a:picLocks noChangeAspect="1"/>
          </p:cNvPicPr>
          <p:nvPr/>
        </p:nvPicPr>
        <p:blipFill>
          <a:blip r:embed="rId2"/>
          <a:stretch>
            <a:fillRect/>
          </a:stretch>
        </p:blipFill>
        <p:spPr>
          <a:xfrm>
            <a:off x="4522124" y="365126"/>
            <a:ext cx="2588760" cy="1612669"/>
          </a:xfrm>
          <a:prstGeom prst="rect">
            <a:avLst/>
          </a:prstGeom>
        </p:spPr>
      </p:pic>
      <p:sp>
        <p:nvSpPr>
          <p:cNvPr id="28" name="Titolo 27"/>
          <p:cNvSpPr>
            <a:spLocks noGrp="1"/>
          </p:cNvSpPr>
          <p:nvPr>
            <p:ph type="title"/>
          </p:nvPr>
        </p:nvSpPr>
        <p:spPr>
          <a:xfrm>
            <a:off x="838200" y="365126"/>
            <a:ext cx="10515600" cy="2976590"/>
          </a:xfrm>
        </p:spPr>
        <p:txBody>
          <a:bodyPr>
            <a:normAutofit fontScale="90000"/>
          </a:bodyPr>
          <a:lstStyle/>
          <a:p>
            <a:pPr algn="ctr"/>
            <a:r>
              <a:rPr lang="it-IT" dirty="0" smtClean="0"/>
              <a:t/>
            </a:r>
            <a:br>
              <a:rPr lang="it-IT" dirty="0" smtClean="0"/>
            </a:br>
            <a:r>
              <a:rPr lang="it-IT" dirty="0" smtClean="0"/>
              <a:t/>
            </a:r>
            <a:br>
              <a:rPr lang="it-IT" dirty="0" smtClean="0"/>
            </a:br>
            <a:r>
              <a:rPr lang="it-IT" dirty="0"/>
              <a:t/>
            </a:r>
            <a:br>
              <a:rPr lang="it-IT" dirty="0"/>
            </a:br>
            <a:r>
              <a:rPr lang="it-IT" sz="2000" i="1" dirty="0" smtClean="0"/>
              <a:t>Ufficio studi </a:t>
            </a:r>
            <a:r>
              <a:rPr lang="it-IT" sz="2000" i="1" dirty="0"/>
              <a:t>e formazione della Giustizia </a:t>
            </a:r>
            <a:r>
              <a:rPr lang="it-IT" sz="2000" i="1" dirty="0" smtClean="0"/>
              <a:t>amministrativa</a:t>
            </a:r>
            <a:br>
              <a:rPr lang="it-IT" sz="2000" i="1" dirty="0" smtClean="0"/>
            </a:br>
            <a:r>
              <a:rPr lang="it-IT" sz="3600" b="1" dirty="0">
                <a:solidFill>
                  <a:schemeClr val="accent1">
                    <a:lumMod val="75000"/>
                  </a:schemeClr>
                </a:solidFill>
                <a:effectLst>
                  <a:outerShdw blurRad="38100" dist="38100" dir="2700000" algn="tl">
                    <a:srgbClr val="000000">
                      <a:alpha val="43137"/>
                    </a:srgbClr>
                  </a:outerShdw>
                </a:effectLst>
              </a:rPr>
              <a:t>Il diritto della città e le novità in materia </a:t>
            </a:r>
            <a:r>
              <a:rPr lang="it-IT" sz="3600" b="1" dirty="0" smtClean="0">
                <a:solidFill>
                  <a:schemeClr val="accent1">
                    <a:lumMod val="75000"/>
                  </a:schemeClr>
                </a:solidFill>
                <a:effectLst>
                  <a:outerShdw blurRad="38100" dist="38100" dir="2700000" algn="tl">
                    <a:srgbClr val="000000">
                      <a:alpha val="43137"/>
                    </a:srgbClr>
                  </a:outerShdw>
                </a:effectLst>
              </a:rPr>
              <a:t>edilizia</a:t>
            </a:r>
            <a:r>
              <a:rPr lang="it-IT" sz="2000" b="1" dirty="0" smtClean="0">
                <a:solidFill>
                  <a:schemeClr val="accent1">
                    <a:lumMod val="75000"/>
                  </a:schemeClr>
                </a:solidFill>
                <a:effectLst>
                  <a:outerShdw blurRad="38100" dist="38100" dir="2700000" algn="tl">
                    <a:srgbClr val="000000">
                      <a:alpha val="43137"/>
                    </a:srgbClr>
                  </a:outerShdw>
                </a:effectLst>
              </a:rPr>
              <a:t/>
            </a:r>
            <a:br>
              <a:rPr lang="it-IT" sz="2000" b="1" dirty="0" smtClean="0">
                <a:solidFill>
                  <a:schemeClr val="accent1">
                    <a:lumMod val="75000"/>
                  </a:schemeClr>
                </a:solidFill>
                <a:effectLst>
                  <a:outerShdw blurRad="38100" dist="38100" dir="2700000" algn="tl">
                    <a:srgbClr val="000000">
                      <a:alpha val="43137"/>
                    </a:srgbClr>
                  </a:outerShdw>
                </a:effectLst>
              </a:rPr>
            </a:br>
            <a:r>
              <a:rPr lang="it-IT" sz="2000" b="1" dirty="0"/>
              <a:t>27 e 28 marzo </a:t>
            </a:r>
            <a:r>
              <a:rPr lang="it-IT" sz="2000" b="1" dirty="0" smtClean="0"/>
              <a:t>2025</a:t>
            </a:r>
            <a:br>
              <a:rPr lang="it-IT" sz="2000" b="1" dirty="0" smtClean="0"/>
            </a:br>
            <a:r>
              <a:rPr lang="it-IT" sz="1800" b="1" dirty="0"/>
              <a:t>Napoli – T.A.R. Campania – Aula Filangieri</a:t>
            </a:r>
            <a:endParaRPr lang="it-IT" sz="1800" dirty="0"/>
          </a:p>
        </p:txBody>
      </p:sp>
      <p:sp>
        <p:nvSpPr>
          <p:cNvPr id="29" name="Segnaposto contenuto 28"/>
          <p:cNvSpPr>
            <a:spLocks noGrp="1"/>
          </p:cNvSpPr>
          <p:nvPr>
            <p:ph idx="1"/>
          </p:nvPr>
        </p:nvSpPr>
        <p:spPr>
          <a:xfrm>
            <a:off x="507076" y="3931919"/>
            <a:ext cx="11684924" cy="2245043"/>
          </a:xfrm>
        </p:spPr>
        <p:txBody>
          <a:bodyPr>
            <a:normAutofit fontScale="92500" lnSpcReduction="10000"/>
          </a:bodyPr>
          <a:lstStyle/>
          <a:p>
            <a:pPr marL="0" indent="0" algn="ctr">
              <a:lnSpc>
                <a:spcPct val="100000"/>
              </a:lnSpc>
              <a:buNone/>
            </a:pPr>
            <a:r>
              <a:rPr lang="it-IT" b="1" dirty="0"/>
              <a:t>Relazione </a:t>
            </a:r>
            <a:r>
              <a:rPr lang="it-IT" b="1" dirty="0" smtClean="0"/>
              <a:t>del </a:t>
            </a:r>
            <a:r>
              <a:rPr lang="it-IT" b="1" dirty="0"/>
              <a:t>Cons. </a:t>
            </a:r>
            <a:r>
              <a:rPr lang="it-IT" sz="3500" b="1" i="1" dirty="0"/>
              <a:t>Nicola </a:t>
            </a:r>
            <a:r>
              <a:rPr lang="it-IT" sz="3500" b="1" i="1" dirty="0" smtClean="0"/>
              <a:t>Durante</a:t>
            </a:r>
          </a:p>
          <a:p>
            <a:pPr marL="0" indent="0" algn="ctr">
              <a:lnSpc>
                <a:spcPct val="100000"/>
              </a:lnSpc>
              <a:buNone/>
            </a:pPr>
            <a:r>
              <a:rPr lang="it-IT" sz="2400" i="1" dirty="0">
                <a:solidFill>
                  <a:schemeClr val="accent1">
                    <a:lumMod val="75000"/>
                  </a:schemeClr>
                </a:solidFill>
                <a:latin typeface="Constantia" panose="02030602050306030303" pitchFamily="18" charset="0"/>
              </a:rPr>
              <a:t>Presidente di Sezione T.A.R. Campania, </a:t>
            </a:r>
            <a:r>
              <a:rPr lang="it-IT" sz="2400" i="1" dirty="0" smtClean="0">
                <a:solidFill>
                  <a:schemeClr val="accent1">
                    <a:lumMod val="75000"/>
                  </a:schemeClr>
                </a:solidFill>
                <a:latin typeface="Constantia" panose="02030602050306030303" pitchFamily="18" charset="0"/>
              </a:rPr>
              <a:t>Salerno</a:t>
            </a:r>
          </a:p>
          <a:p>
            <a:pPr marL="0" indent="0" algn="ctr">
              <a:lnSpc>
                <a:spcPct val="100000"/>
              </a:lnSpc>
              <a:buNone/>
            </a:pPr>
            <a:endParaRPr lang="it-IT" sz="2400" i="1" dirty="0">
              <a:latin typeface="Constantia" panose="02030602050306030303" pitchFamily="18" charset="0"/>
            </a:endParaRPr>
          </a:p>
          <a:p>
            <a:pPr marL="0" indent="0" algn="ctr">
              <a:buNone/>
            </a:pPr>
            <a:r>
              <a:rPr lang="it-IT" b="1" i="1" dirty="0" smtClean="0">
                <a:latin typeface="Constantia" panose="02030602050306030303" pitchFamily="18" charset="0"/>
              </a:rPr>
              <a:t>«</a:t>
            </a:r>
            <a:r>
              <a:rPr lang="it-IT" b="1" i="1" u="sng" dirty="0" smtClean="0">
                <a:effectLst>
                  <a:outerShdw blurRad="38100" dist="38100" dir="2700000" algn="tl">
                    <a:srgbClr val="000000">
                      <a:alpha val="43137"/>
                    </a:srgbClr>
                  </a:outerShdw>
                </a:effectLst>
                <a:latin typeface="Constantia" panose="02030602050306030303" pitchFamily="18" charset="0"/>
              </a:rPr>
              <a:t>Rigenerazione </a:t>
            </a:r>
            <a:r>
              <a:rPr lang="it-IT" b="1" i="1" u="sng" dirty="0">
                <a:effectLst>
                  <a:outerShdw blurRad="38100" dist="38100" dir="2700000" algn="tl">
                    <a:srgbClr val="000000">
                      <a:alpha val="43137"/>
                    </a:srgbClr>
                  </a:outerShdw>
                </a:effectLst>
                <a:latin typeface="Constantia" panose="02030602050306030303" pitchFamily="18" charset="0"/>
              </a:rPr>
              <a:t>urbana, tra sviluppo della </a:t>
            </a:r>
            <a:r>
              <a:rPr lang="it-IT" b="1" i="1" u="sng" dirty="0" smtClean="0">
                <a:effectLst>
                  <a:outerShdw blurRad="38100" dist="38100" dir="2700000" algn="tl">
                    <a:srgbClr val="000000">
                      <a:alpha val="43137"/>
                    </a:srgbClr>
                  </a:outerShdw>
                </a:effectLst>
                <a:latin typeface="Constantia" panose="02030602050306030303" pitchFamily="18" charset="0"/>
              </a:rPr>
              <a:t>città e </a:t>
            </a:r>
            <a:r>
              <a:rPr lang="it-IT" b="1" i="1" u="sng" dirty="0">
                <a:effectLst>
                  <a:outerShdw blurRad="38100" dist="38100" dir="2700000" algn="tl">
                    <a:srgbClr val="000000">
                      <a:alpha val="43137"/>
                    </a:srgbClr>
                  </a:outerShdw>
                </a:effectLst>
                <a:latin typeface="Constantia" panose="02030602050306030303" pitchFamily="18" charset="0"/>
              </a:rPr>
              <a:t>contenimento del consumo di </a:t>
            </a:r>
            <a:r>
              <a:rPr lang="it-IT" b="1" i="1" u="sng" dirty="0" smtClean="0">
                <a:effectLst>
                  <a:outerShdw blurRad="38100" dist="38100" dir="2700000" algn="tl">
                    <a:srgbClr val="000000">
                      <a:alpha val="43137"/>
                    </a:srgbClr>
                  </a:outerShdw>
                </a:effectLst>
                <a:latin typeface="Constantia" panose="02030602050306030303" pitchFamily="18" charset="0"/>
              </a:rPr>
              <a:t>suolo»</a:t>
            </a:r>
            <a:endParaRPr lang="it-IT" u="sng" dirty="0">
              <a:effectLst>
                <a:outerShdw blurRad="38100" dist="38100" dir="2700000" algn="tl">
                  <a:srgbClr val="000000">
                    <a:alpha val="43137"/>
                  </a:srgbClr>
                </a:outerShdw>
              </a:effectLst>
              <a:latin typeface="Constantia" panose="02030602050306030303" pitchFamily="18" charset="0"/>
            </a:endParaRPr>
          </a:p>
          <a:p>
            <a:pPr marL="0" indent="0">
              <a:buNone/>
            </a:pPr>
            <a:endParaRPr lang="it-IT" dirty="0"/>
          </a:p>
          <a:p>
            <a:endParaRPr lang="it-IT" dirty="0"/>
          </a:p>
        </p:txBody>
      </p:sp>
      <p:sp>
        <p:nvSpPr>
          <p:cNvPr id="2" name="Segnaposto numero diapositiva 1"/>
          <p:cNvSpPr>
            <a:spLocks noGrp="1"/>
          </p:cNvSpPr>
          <p:nvPr>
            <p:ph type="sldNum" sz="quarter" idx="12"/>
          </p:nvPr>
        </p:nvSpPr>
        <p:spPr/>
        <p:txBody>
          <a:bodyPr/>
          <a:lstStyle/>
          <a:p>
            <a:fld id="{92DD5CFE-5CB9-4C1F-96D0-F915AD160A1E}" type="slidenum">
              <a:rPr lang="it-IT" smtClean="0"/>
              <a:t>1</a:t>
            </a:fld>
            <a:endParaRPr lang="it-IT"/>
          </a:p>
        </p:txBody>
      </p:sp>
    </p:spTree>
    <p:extLst>
      <p:ext uri="{BB962C8B-B14F-4D97-AF65-F5344CB8AC3E}">
        <p14:creationId xmlns:p14="http://schemas.microsoft.com/office/powerpoint/2010/main" val="3421359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a:bodyPr>
          <a:lstStyle/>
          <a:p>
            <a:pPr algn="ctr"/>
            <a:r>
              <a:rPr lang="it-IT" sz="3600" b="1" i="1" dirty="0">
                <a:solidFill>
                  <a:schemeClr val="lt1"/>
                </a:solidFill>
                <a:effectLst>
                  <a:outerShdw blurRad="38100" dist="38100" dir="2700000" algn="tl">
                    <a:srgbClr val="000000">
                      <a:alpha val="43137"/>
                    </a:srgbClr>
                  </a:outerShdw>
                </a:effectLst>
                <a:latin typeface="+mj-lt"/>
              </a:rPr>
              <a:t>Il titolo edilizio per la demo-ricostruzione </a:t>
            </a:r>
            <a:r>
              <a:rPr lang="it-IT" sz="3600" b="1" i="1" dirty="0" smtClean="0">
                <a:solidFill>
                  <a:schemeClr val="lt1"/>
                </a:solidFill>
                <a:effectLst>
                  <a:outerShdw blurRad="38100" dist="38100" dir="2700000" algn="tl">
                    <a:srgbClr val="000000">
                      <a:alpha val="43137"/>
                    </a:srgbClr>
                  </a:outerShdw>
                </a:effectLst>
                <a:latin typeface="+mj-lt"/>
              </a:rPr>
              <a:t>rigenerativa</a:t>
            </a:r>
            <a:endParaRPr lang="it-IT" sz="3600" b="1" i="1" dirty="0">
              <a:solidFill>
                <a:schemeClr val="lt1"/>
              </a:solidFill>
              <a:effectLst>
                <a:outerShdw blurRad="38100" dist="38100" dir="2700000" algn="tl">
                  <a:srgbClr val="000000">
                    <a:alpha val="43137"/>
                  </a:srgbClr>
                </a:outerShdw>
              </a:effectLst>
              <a:latin typeface="+mj-lt"/>
            </a:endParaRPr>
          </a:p>
        </p:txBody>
      </p:sp>
      <p:sp>
        <p:nvSpPr>
          <p:cNvPr id="3" name="Segnaposto contenuto 2"/>
          <p:cNvSpPr>
            <a:spLocks noGrp="1"/>
          </p:cNvSpPr>
          <p:nvPr>
            <p:ph idx="1"/>
          </p:nvPr>
        </p:nvSpPr>
        <p:spPr/>
        <p:txBody>
          <a:bodyPr>
            <a:normAutofit fontScale="70000" lnSpcReduction="20000"/>
          </a:bodyPr>
          <a:lstStyle/>
          <a:p>
            <a:pPr marL="0" indent="0">
              <a:buNone/>
            </a:pPr>
            <a:r>
              <a:rPr lang="it-IT" dirty="0"/>
              <a:t>A seconda dell’entità delle modifiche apportate rispetto all’organismo </a:t>
            </a:r>
            <a:r>
              <a:rPr lang="it-IT" dirty="0" smtClean="0"/>
              <a:t>preesistente</a:t>
            </a:r>
            <a:r>
              <a:rPr lang="it-IT" baseline="30000" dirty="0"/>
              <a:t> </a:t>
            </a:r>
            <a:r>
              <a:rPr lang="it-IT" baseline="30000" dirty="0" smtClean="0"/>
              <a:t>8</a:t>
            </a:r>
            <a:r>
              <a:rPr lang="it-IT" dirty="0" smtClean="0"/>
              <a:t>, </a:t>
            </a:r>
            <a:r>
              <a:rPr lang="it-IT" dirty="0"/>
              <a:t>occorre distinguere tra:</a:t>
            </a:r>
          </a:p>
          <a:p>
            <a:pPr lvl="0"/>
            <a:r>
              <a:rPr lang="it-IT" dirty="0"/>
              <a:t>ristrutturazione rigenerativa “ricostruttiva” o “leggera”, in cui si mantengono inalterati volumetria, sagoma, prospetti, sedime, caratteristiche planivolumetriche e tipologiche, richiede la </a:t>
            </a:r>
            <a:r>
              <a:rPr lang="it-IT" b="1" dirty="0"/>
              <a:t>SCIA ordinaria</a:t>
            </a:r>
            <a:r>
              <a:rPr lang="it-IT" dirty="0"/>
              <a:t> </a:t>
            </a:r>
            <a:r>
              <a:rPr lang="it-IT" i="1" dirty="0"/>
              <a:t>ex</a:t>
            </a:r>
            <a:r>
              <a:rPr lang="it-IT" dirty="0"/>
              <a:t> artt. 3, comma 1, </a:t>
            </a:r>
            <a:r>
              <a:rPr lang="it-IT" dirty="0" err="1"/>
              <a:t>lett</a:t>
            </a:r>
            <a:r>
              <a:rPr lang="it-IT" dirty="0"/>
              <a:t>. d) e 22, comma 1, </a:t>
            </a:r>
            <a:r>
              <a:rPr lang="it-IT" dirty="0" err="1"/>
              <a:t>lett</a:t>
            </a:r>
            <a:r>
              <a:rPr lang="it-IT" dirty="0"/>
              <a:t>. c), del T.U. dell’edilizia;</a:t>
            </a:r>
          </a:p>
          <a:p>
            <a:pPr lvl="0"/>
            <a:r>
              <a:rPr lang="it-IT" dirty="0"/>
              <a:t>ristrutturazione rigenerativa “pesante”, in cui l’organismo ricostruito è in tutto o in parte diverso dal precedente, per modifiche sulla volumetria complessiva, sulla sagoma o sui prospetti, purché di portata limitata e comunque riconducibili all’organismo preesistente, richiede il </a:t>
            </a:r>
            <a:r>
              <a:rPr lang="it-IT" b="1" dirty="0"/>
              <a:t>permesso di costruire</a:t>
            </a:r>
            <a:r>
              <a:rPr lang="it-IT" dirty="0"/>
              <a:t> o la </a:t>
            </a:r>
            <a:r>
              <a:rPr lang="it-IT" b="1" dirty="0"/>
              <a:t>SCIA alternativa</a:t>
            </a:r>
            <a:r>
              <a:rPr lang="it-IT" dirty="0"/>
              <a:t> </a:t>
            </a:r>
            <a:r>
              <a:rPr lang="it-IT" i="1" dirty="0"/>
              <a:t>ex</a:t>
            </a:r>
            <a:r>
              <a:rPr lang="it-IT" dirty="0"/>
              <a:t> artt. 10, comma 1, </a:t>
            </a:r>
            <a:r>
              <a:rPr lang="it-IT" dirty="0" err="1"/>
              <a:t>lett</a:t>
            </a:r>
            <a:r>
              <a:rPr lang="it-IT" dirty="0"/>
              <a:t>. c), 22, comma 1, </a:t>
            </a:r>
            <a:r>
              <a:rPr lang="it-IT" dirty="0" err="1"/>
              <a:t>lett</a:t>
            </a:r>
            <a:r>
              <a:rPr lang="it-IT" dirty="0"/>
              <a:t>. c) e 23, comma 01, </a:t>
            </a:r>
            <a:r>
              <a:rPr lang="it-IT" dirty="0" err="1"/>
              <a:t>lett</a:t>
            </a:r>
            <a:r>
              <a:rPr lang="it-IT" dirty="0"/>
              <a:t>. a);</a:t>
            </a:r>
          </a:p>
          <a:p>
            <a:pPr lvl="0"/>
            <a:r>
              <a:rPr lang="it-IT" dirty="0"/>
              <a:t>nuova costruzione rigenerativa, in cui le modifiche della volumetria complessiva, della sagoma o dei prospetti non sono di portata limitata o non sono comunque riconducibili all’organismo preesistente, richiede il </a:t>
            </a:r>
            <a:r>
              <a:rPr lang="it-IT" b="1" dirty="0"/>
              <a:t>permesso di costruire</a:t>
            </a:r>
            <a:r>
              <a:rPr lang="it-IT" dirty="0"/>
              <a:t> o la </a:t>
            </a:r>
            <a:r>
              <a:rPr lang="it-IT" b="1" dirty="0"/>
              <a:t>SCIA alternativa</a:t>
            </a:r>
            <a:r>
              <a:rPr lang="it-IT" dirty="0"/>
              <a:t> </a:t>
            </a:r>
            <a:r>
              <a:rPr lang="it-IT" i="1" dirty="0"/>
              <a:t>ex</a:t>
            </a:r>
            <a:r>
              <a:rPr lang="it-IT" dirty="0"/>
              <a:t> artt. 10, comma 1, </a:t>
            </a:r>
            <a:r>
              <a:rPr lang="it-IT" dirty="0" err="1"/>
              <a:t>lett</a:t>
            </a:r>
            <a:r>
              <a:rPr lang="it-IT" dirty="0"/>
              <a:t>. a) e 23, comma 01, </a:t>
            </a:r>
            <a:r>
              <a:rPr lang="it-IT" dirty="0" err="1"/>
              <a:t>lett</a:t>
            </a:r>
            <a:r>
              <a:rPr lang="it-IT" dirty="0"/>
              <a:t>. b</a:t>
            </a:r>
            <a:r>
              <a:rPr lang="it-IT" dirty="0" smtClean="0"/>
              <a:t>).</a:t>
            </a:r>
          </a:p>
          <a:p>
            <a:pPr marL="0" lvl="0" indent="0">
              <a:buNone/>
            </a:pPr>
            <a:endParaRPr lang="it-IT" baseline="30000" dirty="0" smtClean="0"/>
          </a:p>
          <a:p>
            <a:pPr marL="0" lvl="0" indent="0">
              <a:buNone/>
            </a:pPr>
            <a:r>
              <a:rPr lang="it-IT" b="1" baseline="30000" dirty="0" smtClean="0"/>
              <a:t>____________________________</a:t>
            </a:r>
            <a:endParaRPr lang="it-IT" b="1" baseline="30000" dirty="0"/>
          </a:p>
          <a:p>
            <a:pPr marL="0" lvl="0" indent="0">
              <a:buNone/>
            </a:pPr>
            <a:r>
              <a:rPr lang="it-IT" sz="2000" baseline="30000" dirty="0"/>
              <a:t>8</a:t>
            </a:r>
            <a:r>
              <a:rPr lang="it-IT" sz="2000" dirty="0"/>
              <a:t> </a:t>
            </a:r>
            <a:r>
              <a:rPr lang="it-IT" sz="2000" dirty="0" smtClean="0"/>
              <a:t>Cons</a:t>
            </a:r>
            <a:r>
              <a:rPr lang="it-IT" sz="2000" dirty="0"/>
              <a:t>. Stato, Sez. </a:t>
            </a:r>
            <a:r>
              <a:rPr lang="fr-FR" sz="2000" dirty="0"/>
              <a:t>VII, 23 </a:t>
            </a:r>
            <a:r>
              <a:rPr lang="fr-FR" sz="2000" dirty="0" err="1"/>
              <a:t>dicembre</a:t>
            </a:r>
            <a:r>
              <a:rPr lang="fr-FR" sz="2000" dirty="0"/>
              <a:t> 2024, n. 10307</a:t>
            </a:r>
            <a:r>
              <a:rPr lang="fr-FR" sz="2000" dirty="0" smtClean="0"/>
              <a:t>.</a:t>
            </a:r>
            <a:endParaRPr lang="it-IT" sz="2000" dirty="0"/>
          </a:p>
        </p:txBody>
      </p:sp>
      <p:sp>
        <p:nvSpPr>
          <p:cNvPr id="4" name="Segnaposto numero diapositiva 3"/>
          <p:cNvSpPr>
            <a:spLocks noGrp="1"/>
          </p:cNvSpPr>
          <p:nvPr>
            <p:ph type="sldNum" sz="quarter" idx="12"/>
          </p:nvPr>
        </p:nvSpPr>
        <p:spPr/>
        <p:txBody>
          <a:bodyPr/>
          <a:lstStyle/>
          <a:p>
            <a:fld id="{92DD5CFE-5CB9-4C1F-96D0-F915AD160A1E}" type="slidenum">
              <a:rPr lang="it-IT" smtClean="0"/>
              <a:t>10</a:t>
            </a:fld>
            <a:endParaRPr lang="it-IT"/>
          </a:p>
        </p:txBody>
      </p:sp>
    </p:spTree>
    <p:extLst>
      <p:ext uri="{BB962C8B-B14F-4D97-AF65-F5344CB8AC3E}">
        <p14:creationId xmlns:p14="http://schemas.microsoft.com/office/powerpoint/2010/main" val="303018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71698" y="369037"/>
            <a:ext cx="10582102" cy="591309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pPr algn="just">
              <a:lnSpc>
                <a:spcPct val="107000"/>
              </a:lnSpc>
              <a:spcAft>
                <a:spcPts val="80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Di queste norme, solo </a:t>
            </a:r>
            <a:r>
              <a:rPr lang="it-IT"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l’art. 3 comma 1, </a:t>
            </a:r>
            <a:r>
              <a:rPr lang="it-IT" sz="24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lett</a:t>
            </a:r>
            <a:r>
              <a:rPr lang="it-IT"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d), </a:t>
            </a:r>
            <a:r>
              <a:rPr lang="it-IT" sz="2400" dirty="0">
                <a:latin typeface="Times New Roman" panose="02020603050405020304" pitchFamily="18" charset="0"/>
                <a:ea typeface="Calibri" panose="020F0502020204030204" pitchFamily="34" charset="0"/>
                <a:cs typeface="Times New Roman" panose="02020603050405020304" pitchFamily="18" charset="0"/>
              </a:rPr>
              <a:t>sulla ristrutturazione “ricostruttiva” o “leggera”, prevede la concessione di incrementi plano-volumetrici “anche per promuovere interventi di rigenerazione urbana”, mediante la legge regionale o lo strumento urbanistico comunale.</a:t>
            </a:r>
            <a:endParaRPr lang="it-IT"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Per le ipotesi di ristrutturazione “pesante” e di nuova costruzione, la stessa possibilità è data dall’art. </a:t>
            </a:r>
            <a:r>
              <a:rPr lang="it-IT"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5 del </a:t>
            </a:r>
            <a:r>
              <a:rPr lang="it-IT" sz="24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d.l.</a:t>
            </a:r>
            <a:r>
              <a:rPr lang="it-IT"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n. 70/2011</a:t>
            </a:r>
            <a:r>
              <a:rPr lang="it-IT" sz="2400" dirty="0">
                <a:latin typeface="Times New Roman" panose="02020603050405020304" pitchFamily="18" charset="0"/>
                <a:ea typeface="Calibri" panose="020F0502020204030204" pitchFamily="34" charset="0"/>
                <a:cs typeface="Times New Roman" panose="02020603050405020304" pitchFamily="18" charset="0"/>
              </a:rPr>
              <a:t>, per cui la rigenerazione urbana incentivata si realizza “</a:t>
            </a:r>
            <a:r>
              <a:rPr lang="it-IT" sz="2400" i="1" dirty="0">
                <a:latin typeface="Times New Roman" panose="02020603050405020304" pitchFamily="18" charset="0"/>
                <a:ea typeface="Calibri" panose="020F0502020204030204" pitchFamily="34" charset="0"/>
                <a:cs typeface="Times New Roman" panose="02020603050405020304" pitchFamily="18" charset="0"/>
              </a:rPr>
              <a:t>anche con interventi di demolizione e ricostruzione</a:t>
            </a:r>
            <a:r>
              <a:rPr lang="it-IT" sz="2400" dirty="0">
                <a:latin typeface="Times New Roman" panose="02020603050405020304" pitchFamily="18" charset="0"/>
                <a:ea typeface="Calibri" panose="020F0502020204030204" pitchFamily="34" charset="0"/>
                <a:cs typeface="Times New Roman" panose="02020603050405020304" pitchFamily="18" charset="0"/>
              </a:rPr>
              <a:t>”, senza alcun richiamo o limitazione alla ristrutturazione in senso stretto.</a:t>
            </a:r>
            <a:endParaRPr lang="it-IT"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Anche per questo, appare indispensabile che, </a:t>
            </a:r>
            <a:r>
              <a:rPr lang="it-IT" sz="2400" i="1" dirty="0">
                <a:latin typeface="Times New Roman" panose="02020603050405020304" pitchFamily="18" charset="0"/>
                <a:ea typeface="Calibri" panose="020F0502020204030204" pitchFamily="34" charset="0"/>
                <a:cs typeface="Times New Roman" panose="02020603050405020304" pitchFamily="18" charset="0"/>
              </a:rPr>
              <a:t>a livello comunale</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u="sng" dirty="0">
                <a:latin typeface="Times New Roman" panose="02020603050405020304" pitchFamily="18" charset="0"/>
                <a:ea typeface="Calibri" panose="020F0502020204030204" pitchFamily="34" charset="0"/>
                <a:cs typeface="Times New Roman" panose="02020603050405020304" pitchFamily="18" charset="0"/>
              </a:rPr>
              <a:t>ai fini del rilascio del titolo:</a:t>
            </a:r>
            <a:endParaRPr lang="it-IT" sz="2400" u="sng"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r>
              <a:rPr lang="it-IT" sz="2400" i="1" dirty="0">
                <a:latin typeface="Times New Roman" panose="02020603050405020304" pitchFamily="18" charset="0"/>
                <a:ea typeface="Calibri" panose="020F0502020204030204" pitchFamily="34" charset="0"/>
                <a:cs typeface="Times New Roman" panose="02020603050405020304" pitchFamily="18" charset="0"/>
              </a:rPr>
              <a:t>l’organo d’indirizzo fissi, in via generale ed astratta, gli obiettivi della rigenerazione;</a:t>
            </a:r>
            <a:endParaRPr lang="it-IT" sz="2400" i="1"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it-IT" sz="2400" i="1" dirty="0">
                <a:latin typeface="Times New Roman" panose="02020603050405020304" pitchFamily="18" charset="0"/>
                <a:ea typeface="Calibri" panose="020F0502020204030204" pitchFamily="34" charset="0"/>
                <a:cs typeface="Times New Roman" panose="02020603050405020304" pitchFamily="18" charset="0"/>
              </a:rPr>
              <a:t>l’organo di gestione verifichi che l’intervento demo-ricostruttivo sia effettivamente coerente con essi.</a:t>
            </a:r>
            <a:endParaRPr lang="it-IT"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egnaposto numero diapositiva 2"/>
          <p:cNvSpPr>
            <a:spLocks noGrp="1"/>
          </p:cNvSpPr>
          <p:nvPr>
            <p:ph type="sldNum" sz="quarter" idx="12"/>
          </p:nvPr>
        </p:nvSpPr>
        <p:spPr/>
        <p:txBody>
          <a:bodyPr/>
          <a:lstStyle/>
          <a:p>
            <a:fld id="{92DD5CFE-5CB9-4C1F-96D0-F915AD160A1E}" type="slidenum">
              <a:rPr lang="it-IT" smtClean="0"/>
              <a:t>11</a:t>
            </a:fld>
            <a:endParaRPr lang="it-IT"/>
          </a:p>
        </p:txBody>
      </p:sp>
    </p:spTree>
    <p:extLst>
      <p:ext uri="{BB962C8B-B14F-4D97-AF65-F5344CB8AC3E}">
        <p14:creationId xmlns:p14="http://schemas.microsoft.com/office/powerpoint/2010/main" val="1182210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a:bodyPr>
          <a:lstStyle/>
          <a:p>
            <a:pPr algn="ctr"/>
            <a:r>
              <a:rPr lang="it-IT" sz="4000" b="1" i="1" dirty="0">
                <a:solidFill>
                  <a:schemeClr val="lt1"/>
                </a:solidFill>
                <a:effectLst>
                  <a:outerShdw blurRad="38100" dist="38100" dir="2700000" algn="tl">
                    <a:srgbClr val="000000">
                      <a:alpha val="43137"/>
                    </a:srgbClr>
                  </a:outerShdw>
                </a:effectLst>
                <a:ea typeface="+mn-ea"/>
                <a:cs typeface="+mn-cs"/>
              </a:rPr>
              <a:t>La rigenerazione urbana mediante ristrutturazione </a:t>
            </a:r>
            <a:r>
              <a:rPr lang="it-IT" sz="4000" b="1" i="1" dirty="0" smtClean="0">
                <a:solidFill>
                  <a:schemeClr val="lt1"/>
                </a:solidFill>
                <a:effectLst>
                  <a:outerShdw blurRad="38100" dist="38100" dir="2700000" algn="tl">
                    <a:srgbClr val="000000">
                      <a:alpha val="43137"/>
                    </a:srgbClr>
                  </a:outerShdw>
                </a:effectLst>
                <a:ea typeface="+mn-ea"/>
                <a:cs typeface="+mn-cs"/>
              </a:rPr>
              <a:t>urbanistica</a:t>
            </a:r>
            <a:endParaRPr lang="it-IT" sz="4000" b="1" i="1" dirty="0">
              <a:solidFill>
                <a:schemeClr val="lt1"/>
              </a:solidFill>
              <a:effectLst>
                <a:outerShdw blurRad="38100" dist="38100" dir="2700000" algn="tl">
                  <a:srgbClr val="000000">
                    <a:alpha val="43137"/>
                  </a:srgbClr>
                </a:outerShdw>
              </a:effectLst>
              <a:ea typeface="+mn-ea"/>
              <a:cs typeface="+mn-cs"/>
            </a:endParaRPr>
          </a:p>
        </p:txBody>
      </p:sp>
      <p:sp>
        <p:nvSpPr>
          <p:cNvPr id="3" name="Segnaposto contenuto 2"/>
          <p:cNvSpPr>
            <a:spLocks noGrp="1"/>
          </p:cNvSpPr>
          <p:nvPr>
            <p:ph idx="1"/>
          </p:nvPr>
        </p:nvSpPr>
        <p:spPr/>
        <p:txBody>
          <a:bodyPr/>
          <a:lstStyle/>
          <a:p>
            <a:endParaRPr lang="it-IT" dirty="0" smtClean="0"/>
          </a:p>
          <a:p>
            <a:r>
              <a:rPr lang="it-IT" sz="2400" dirty="0" smtClean="0"/>
              <a:t>Richiede il rilascio di </a:t>
            </a:r>
            <a:r>
              <a:rPr lang="it-IT" sz="2400" b="1" dirty="0" smtClean="0"/>
              <a:t>permesso di costruire</a:t>
            </a:r>
            <a:r>
              <a:rPr lang="it-IT" sz="2400" dirty="0" smtClean="0"/>
              <a:t> o </a:t>
            </a:r>
            <a:r>
              <a:rPr lang="it-IT" sz="2400" b="1" dirty="0" smtClean="0"/>
              <a:t>SCIA alternativa</a:t>
            </a:r>
            <a:r>
              <a:rPr lang="it-IT" sz="2400" dirty="0" smtClean="0"/>
              <a:t>.</a:t>
            </a:r>
          </a:p>
          <a:p>
            <a:pPr marL="0" indent="0">
              <a:buNone/>
            </a:pPr>
            <a:endParaRPr lang="it-IT" sz="2400" dirty="0"/>
          </a:p>
          <a:p>
            <a:r>
              <a:rPr lang="it-IT" sz="2400" dirty="0"/>
              <a:t>Inoltre, per il suo maggiore impatto sul territorio urbanizzato, pur in assenza di una stabile e mirata cornice legislativa, essa viene solitamente regolata a monte, tramite moduli organizzativi generali, quali i piani urbanistici attuativi e gli schemi generali di cooperazione istituzionale e sussidiarietà (come l’accordo di programma ed il partenariato pubblico-privato).</a:t>
            </a:r>
          </a:p>
          <a:p>
            <a:endParaRPr lang="it-IT" dirty="0"/>
          </a:p>
        </p:txBody>
      </p:sp>
      <p:sp>
        <p:nvSpPr>
          <p:cNvPr id="4" name="Segnaposto numero diapositiva 3"/>
          <p:cNvSpPr>
            <a:spLocks noGrp="1"/>
          </p:cNvSpPr>
          <p:nvPr>
            <p:ph type="sldNum" sz="quarter" idx="12"/>
          </p:nvPr>
        </p:nvSpPr>
        <p:spPr/>
        <p:txBody>
          <a:bodyPr/>
          <a:lstStyle/>
          <a:p>
            <a:fld id="{92DD5CFE-5CB9-4C1F-96D0-F915AD160A1E}" type="slidenum">
              <a:rPr lang="it-IT" smtClean="0"/>
              <a:t>12</a:t>
            </a:fld>
            <a:endParaRPr lang="it-IT"/>
          </a:p>
        </p:txBody>
      </p:sp>
    </p:spTree>
    <p:extLst>
      <p:ext uri="{BB962C8B-B14F-4D97-AF65-F5344CB8AC3E}">
        <p14:creationId xmlns:p14="http://schemas.microsoft.com/office/powerpoint/2010/main" val="14163489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a:bodyPr>
          <a:lstStyle/>
          <a:p>
            <a:pPr algn="ctr"/>
            <a:r>
              <a:rPr lang="it-IT" sz="4000" b="1" i="1" dirty="0">
                <a:solidFill>
                  <a:schemeClr val="lt1"/>
                </a:solidFill>
                <a:effectLst>
                  <a:outerShdw blurRad="38100" dist="38100" dir="2700000" algn="tl">
                    <a:srgbClr val="000000">
                      <a:alpha val="43137"/>
                    </a:srgbClr>
                  </a:outerShdw>
                </a:effectLst>
              </a:rPr>
              <a:t>Limiti generali applicabili agli interventi di </a:t>
            </a:r>
            <a:r>
              <a:rPr lang="it-IT" sz="4000" b="1" i="1" dirty="0" smtClean="0">
                <a:solidFill>
                  <a:schemeClr val="lt1"/>
                </a:solidFill>
                <a:effectLst>
                  <a:outerShdw blurRad="38100" dist="38100" dir="2700000" algn="tl">
                    <a:srgbClr val="000000">
                      <a:alpha val="43137"/>
                    </a:srgbClr>
                  </a:outerShdw>
                </a:effectLst>
              </a:rPr>
              <a:t>rigenerazione</a:t>
            </a:r>
            <a:endParaRPr lang="it-IT" sz="4000" b="1" i="1" dirty="0">
              <a:solidFill>
                <a:schemeClr val="lt1"/>
              </a:solidFill>
              <a:effectLst>
                <a:outerShdw blurRad="38100" dist="38100" dir="2700000" algn="tl">
                  <a:srgbClr val="000000">
                    <a:alpha val="43137"/>
                  </a:srgbClr>
                </a:outerShdw>
              </a:effectLst>
            </a:endParaRPr>
          </a:p>
        </p:txBody>
      </p:sp>
      <p:sp>
        <p:nvSpPr>
          <p:cNvPr id="4" name="Segnaposto contenuto 3"/>
          <p:cNvSpPr>
            <a:spLocks noGrp="1"/>
          </p:cNvSpPr>
          <p:nvPr>
            <p:ph sz="half" idx="1"/>
          </p:nvPr>
        </p:nvSpPr>
        <p:spPr>
          <a:ln>
            <a:solidFill>
              <a:srgbClr val="002060"/>
            </a:solidFill>
          </a:ln>
        </p:spPr>
        <p:txBody>
          <a:bodyPr>
            <a:normAutofit fontScale="47500" lnSpcReduction="20000"/>
          </a:bodyPr>
          <a:lstStyle/>
          <a:p>
            <a:pPr algn="just">
              <a:lnSpc>
                <a:spcPct val="170000"/>
              </a:lnSpc>
            </a:pPr>
            <a:r>
              <a:rPr lang="it-IT" sz="3400" b="1" i="1" u="sng" dirty="0" smtClean="0"/>
              <a:t>l’art</a:t>
            </a:r>
            <a:r>
              <a:rPr lang="it-IT" sz="3400" b="1" i="1" u="sng" dirty="0"/>
              <a:t>. 2-bis, comma 1-ter, del T.U</a:t>
            </a:r>
            <a:r>
              <a:rPr lang="it-IT" sz="3400" dirty="0"/>
              <a:t>., </a:t>
            </a:r>
            <a:r>
              <a:rPr lang="it-IT" sz="2900" dirty="0"/>
              <a:t>obbliga al piano attuativo nelle zone centrali e di pregio: “</a:t>
            </a:r>
            <a:r>
              <a:rPr lang="it-IT" sz="2900" i="1" dirty="0"/>
              <a:t>nelle </a:t>
            </a:r>
            <a:r>
              <a:rPr lang="it-IT" sz="2900" i="1" dirty="0">
                <a:hlinkClick r:id="rId2"/>
              </a:rPr>
              <a:t>zone omogenee A di cui al decreto del Ministro per i lavori pubblici 2 aprile 1968, n. 1444</a:t>
            </a:r>
            <a:r>
              <a:rPr lang="it-IT" sz="2900" i="1" dirty="0"/>
              <a:t>, o in zone a queste assimilabili in base alla normativa regionale e ai piani urbanistici comunali, nei centri e nuclei storici consolidati e in ulteriori ambiti di particolare pregio storico e architettonico, gli interventi di demolizione e ricostruzione sono consentiti esclusivamente nell’ambito dei piani urbanistici di recupero e di riqualificazione particolareggiati, di competenza comunale, fatti salvi le previsioni degli strumenti di pianificazione territoriale, paesaggistica e urbanistica vigenti e i pareri degli enti preposti alla tutela</a:t>
            </a:r>
            <a:r>
              <a:rPr lang="it-IT" sz="2900" dirty="0"/>
              <a:t>”;</a:t>
            </a:r>
          </a:p>
          <a:p>
            <a:endParaRPr lang="it-IT" dirty="0"/>
          </a:p>
        </p:txBody>
      </p:sp>
      <p:sp>
        <p:nvSpPr>
          <p:cNvPr id="5" name="Segnaposto contenuto 4"/>
          <p:cNvSpPr>
            <a:spLocks noGrp="1"/>
          </p:cNvSpPr>
          <p:nvPr>
            <p:ph sz="half" idx="2"/>
          </p:nvPr>
        </p:nvSpPr>
        <p:spPr>
          <a:ln>
            <a:solidFill>
              <a:srgbClr val="002060"/>
            </a:solidFill>
          </a:ln>
        </p:spPr>
        <p:txBody>
          <a:bodyPr>
            <a:normAutofit fontScale="47500" lnSpcReduction="20000"/>
          </a:bodyPr>
          <a:lstStyle/>
          <a:p>
            <a:pPr>
              <a:lnSpc>
                <a:spcPct val="170000"/>
              </a:lnSpc>
            </a:pPr>
            <a:r>
              <a:rPr lang="it-IT" sz="3400" b="1" i="1" u="sng" dirty="0" smtClean="0"/>
              <a:t>l’art</a:t>
            </a:r>
            <a:r>
              <a:rPr lang="it-IT" sz="3400" b="1" i="1" u="sng" dirty="0"/>
              <a:t>. 3, comma 1, </a:t>
            </a:r>
            <a:r>
              <a:rPr lang="it-IT" sz="3400" b="1" i="1" u="sng" dirty="0" err="1"/>
              <a:t>lett</a:t>
            </a:r>
            <a:r>
              <a:rPr lang="it-IT" sz="3400" b="1" i="1" u="sng" dirty="0"/>
              <a:t>. d), </a:t>
            </a:r>
            <a:r>
              <a:rPr lang="it-IT" sz="2900" dirty="0"/>
              <a:t>prescrive, nelle stesse zone, oltre che per gli immobili vincolati, che: “</a:t>
            </a:r>
            <a:r>
              <a:rPr lang="it-IT" sz="2900" i="1" dirty="0"/>
              <a:t>gli interventi di demolizione e ricostruzione e gli interventi di ripristino di edifici crollati o demoliti costituiscono interventi di ristrutturazione edilizia</a:t>
            </a:r>
            <a:r>
              <a:rPr lang="it-IT" sz="2900" dirty="0"/>
              <a:t> (“leggera”, </a:t>
            </a:r>
            <a:r>
              <a:rPr lang="it-IT" sz="2900" dirty="0" err="1"/>
              <a:t>n.d.a.</a:t>
            </a:r>
            <a:r>
              <a:rPr lang="it-IT" sz="2900" dirty="0"/>
              <a:t>) </a:t>
            </a:r>
            <a:r>
              <a:rPr lang="it-IT" sz="2900" i="1" dirty="0"/>
              <a:t>soltanto ove siano mantenuti sagoma, prospetti, sedime e caratteristiche planivolumetriche e tipologiche dell’edificio preesistente e non siano previsti incrementi di volumetria</a:t>
            </a:r>
            <a:r>
              <a:rPr lang="it-IT" sz="2900" dirty="0"/>
              <a:t>”;</a:t>
            </a:r>
          </a:p>
          <a:p>
            <a:endParaRPr lang="it-IT" dirty="0"/>
          </a:p>
        </p:txBody>
      </p:sp>
      <p:sp>
        <p:nvSpPr>
          <p:cNvPr id="3" name="Segnaposto numero diapositiva 2"/>
          <p:cNvSpPr>
            <a:spLocks noGrp="1"/>
          </p:cNvSpPr>
          <p:nvPr>
            <p:ph type="sldNum" sz="quarter" idx="12"/>
          </p:nvPr>
        </p:nvSpPr>
        <p:spPr/>
        <p:txBody>
          <a:bodyPr/>
          <a:lstStyle/>
          <a:p>
            <a:fld id="{92DD5CFE-5CB9-4C1F-96D0-F915AD160A1E}" type="slidenum">
              <a:rPr lang="it-IT" smtClean="0"/>
              <a:t>13</a:t>
            </a:fld>
            <a:endParaRPr lang="it-IT"/>
          </a:p>
        </p:txBody>
      </p:sp>
    </p:spTree>
    <p:extLst>
      <p:ext uri="{BB962C8B-B14F-4D97-AF65-F5344CB8AC3E}">
        <p14:creationId xmlns:p14="http://schemas.microsoft.com/office/powerpoint/2010/main" val="4227999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a 5"/>
          <p:cNvGraphicFramePr/>
          <p:nvPr>
            <p:extLst>
              <p:ext uri="{D42A27DB-BD31-4B8C-83A1-F6EECF244321}">
                <p14:modId xmlns:p14="http://schemas.microsoft.com/office/powerpoint/2010/main" val="4281797353"/>
              </p:ext>
            </p:extLst>
          </p:nvPr>
        </p:nvGraphicFramePr>
        <p:xfrm>
          <a:off x="1870363" y="1221972"/>
          <a:ext cx="7980219" cy="45886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egnaposto numero diapositiva 1"/>
          <p:cNvSpPr>
            <a:spLocks noGrp="1"/>
          </p:cNvSpPr>
          <p:nvPr>
            <p:ph type="sldNum" sz="quarter" idx="12"/>
          </p:nvPr>
        </p:nvSpPr>
        <p:spPr/>
        <p:txBody>
          <a:bodyPr/>
          <a:lstStyle/>
          <a:p>
            <a:fld id="{92DD5CFE-5CB9-4C1F-96D0-F915AD160A1E}" type="slidenum">
              <a:rPr lang="it-IT" smtClean="0"/>
              <a:t>14</a:t>
            </a:fld>
            <a:endParaRPr lang="it-IT"/>
          </a:p>
        </p:txBody>
      </p:sp>
    </p:spTree>
    <p:extLst>
      <p:ext uri="{BB962C8B-B14F-4D97-AF65-F5344CB8AC3E}">
        <p14:creationId xmlns:p14="http://schemas.microsoft.com/office/powerpoint/2010/main" val="22830775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80011" y="887692"/>
            <a:ext cx="10573789" cy="49114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p:spPr>
        <p:txBody>
          <a:bodyPr wrap="square">
            <a:spAutoFit/>
          </a:bodyPr>
          <a:lstStyle/>
          <a:p>
            <a:pPr marL="342900" lvl="0" indent="-342900" algn="just">
              <a:lnSpc>
                <a:spcPct val="107000"/>
              </a:lnSpc>
              <a:spcAft>
                <a:spcPts val="0"/>
              </a:spcAft>
              <a:buFont typeface="Symbol" panose="05050102010706020507" pitchFamily="18" charset="2"/>
              <a:buChar char=""/>
            </a:pPr>
            <a:r>
              <a:rPr lang="it-IT" sz="2000" b="1" i="1" u="sng" dirty="0">
                <a:latin typeface="Times New Roman" panose="02020603050405020304" pitchFamily="18" charset="0"/>
                <a:ea typeface="Calibri" panose="020F0502020204030204" pitchFamily="34" charset="0"/>
                <a:cs typeface="Times New Roman" panose="02020603050405020304" pitchFamily="18" charset="0"/>
              </a:rPr>
              <a:t>l’art. 2-bis, comma 1-ter</a:t>
            </a:r>
            <a:r>
              <a:rPr lang="it-IT" dirty="0">
                <a:latin typeface="Times New Roman" panose="02020603050405020304" pitchFamily="18" charset="0"/>
                <a:ea typeface="Calibri" panose="020F0502020204030204" pitchFamily="34" charset="0"/>
                <a:cs typeface="Times New Roman" panose="02020603050405020304" pitchFamily="18" charset="0"/>
              </a:rPr>
              <a:t>, obbliga al rispetto delle distanze legittime preesistenti: “</a:t>
            </a:r>
            <a:r>
              <a:rPr lang="it-IT" i="1" dirty="0">
                <a:latin typeface="Times New Roman" panose="02020603050405020304" pitchFamily="18" charset="0"/>
                <a:ea typeface="Calibri" panose="020F0502020204030204" pitchFamily="34" charset="0"/>
                <a:cs typeface="Times New Roman" panose="02020603050405020304" pitchFamily="18" charset="0"/>
              </a:rPr>
              <a:t>gli incentivi volumetrici eventualmente riconosciuti per l’intervento possono essere realizzati anche con ampliamenti fuori sagoma e con il superamento dell’altezza massima dell’edificio demolito, sempre nei limiti delle distanze legittimamente preesistenti</a:t>
            </a:r>
            <a:r>
              <a:rPr lang="it-IT" dirty="0">
                <a:latin typeface="Times New Roman" panose="02020603050405020304" pitchFamily="18" charset="0"/>
                <a:ea typeface="Calibri" panose="020F0502020204030204" pitchFamily="34" charset="0"/>
                <a:cs typeface="Times New Roman" panose="02020603050405020304" pitchFamily="18" charset="0"/>
              </a:rPr>
              <a:t>”;</a:t>
            </a:r>
            <a:endParaRPr lang="it-IT"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2000" b="1" i="1" u="sng" dirty="0">
                <a:latin typeface="Times New Roman" panose="02020603050405020304" pitchFamily="18" charset="0"/>
                <a:ea typeface="Calibri" panose="020F0502020204030204" pitchFamily="34" charset="0"/>
                <a:cs typeface="Times New Roman" panose="02020603050405020304" pitchFamily="18" charset="0"/>
              </a:rPr>
              <a:t>il D.M. 1444/1968 </a:t>
            </a:r>
            <a:r>
              <a:rPr lang="it-IT" dirty="0">
                <a:latin typeface="Times New Roman" panose="02020603050405020304" pitchFamily="18" charset="0"/>
                <a:ea typeface="Calibri" panose="020F0502020204030204" pitchFamily="34" charset="0"/>
                <a:cs typeface="Times New Roman" panose="02020603050405020304" pitchFamily="18" charset="0"/>
              </a:rPr>
              <a:t>obbliga al rispetto delle altezze massime ed a garantire le aree </a:t>
            </a:r>
            <a:r>
              <a:rPr lang="it-IT" i="1" dirty="0">
                <a:latin typeface="Times New Roman" panose="02020603050405020304" pitchFamily="18" charset="0"/>
                <a:ea typeface="Calibri" panose="020F0502020204030204" pitchFamily="34" charset="0"/>
                <a:cs typeface="Times New Roman" panose="02020603050405020304" pitchFamily="18" charset="0"/>
              </a:rPr>
              <a:t>standard</a:t>
            </a:r>
            <a:r>
              <a:rPr lang="it-IT" dirty="0">
                <a:latin typeface="Times New Roman" panose="02020603050405020304" pitchFamily="18" charset="0"/>
                <a:ea typeface="Calibri" panose="020F0502020204030204" pitchFamily="34" charset="0"/>
                <a:cs typeface="Times New Roman" panose="02020603050405020304" pitchFamily="18" charset="0"/>
              </a:rPr>
              <a:t> ed a parcheggio, nei casi sia di </a:t>
            </a:r>
            <a:r>
              <a:rPr lang="it-IT" dirty="0" err="1">
                <a:latin typeface="Times New Roman" panose="02020603050405020304" pitchFamily="18" charset="0"/>
                <a:ea typeface="Calibri" panose="020F0502020204030204" pitchFamily="34" charset="0"/>
                <a:cs typeface="Times New Roman" panose="02020603050405020304" pitchFamily="18" charset="0"/>
              </a:rPr>
              <a:t>premialità</a:t>
            </a:r>
            <a:r>
              <a:rPr lang="it-IT" dirty="0">
                <a:latin typeface="Times New Roman" panose="02020603050405020304" pitchFamily="18" charset="0"/>
                <a:ea typeface="Calibri" panose="020F0502020204030204" pitchFamily="34" charset="0"/>
                <a:cs typeface="Times New Roman" panose="02020603050405020304" pitchFamily="18" charset="0"/>
              </a:rPr>
              <a:t> volumetrica, sia di mutamento di destinazione d’uso.</a:t>
            </a:r>
            <a:endParaRPr lang="it-IT"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imes New Roman" panose="02020603050405020304" pitchFamily="18" charset="0"/>
                <a:ea typeface="Calibri" panose="020F0502020204030204" pitchFamily="34" charset="0"/>
                <a:cs typeface="Times New Roman" panose="02020603050405020304" pitchFamily="18" charset="0"/>
              </a:rPr>
              <a:t>In particolare, quest’ultimo limite non appare derogato dall’art. 23-</a:t>
            </a:r>
            <a:r>
              <a:rPr lang="it-IT" i="1" dirty="0">
                <a:latin typeface="Times New Roman" panose="02020603050405020304" pitchFamily="18" charset="0"/>
                <a:ea typeface="Calibri" panose="020F0502020204030204" pitchFamily="34" charset="0"/>
                <a:cs typeface="Times New Roman" panose="02020603050405020304" pitchFamily="18" charset="0"/>
              </a:rPr>
              <a:t>ter</a:t>
            </a:r>
            <a:r>
              <a:rPr lang="it-IT" dirty="0">
                <a:latin typeface="Times New Roman" panose="02020603050405020304" pitchFamily="18" charset="0"/>
                <a:ea typeface="Calibri" panose="020F0502020204030204" pitchFamily="34" charset="0"/>
                <a:cs typeface="Times New Roman" panose="02020603050405020304" pitchFamily="18" charset="0"/>
              </a:rPr>
              <a:t>, comma 1-</a:t>
            </a:r>
            <a:r>
              <a:rPr lang="it-IT" i="1" dirty="0">
                <a:latin typeface="Times New Roman" panose="02020603050405020304" pitchFamily="18" charset="0"/>
                <a:ea typeface="Calibri" panose="020F0502020204030204" pitchFamily="34" charset="0"/>
                <a:cs typeface="Times New Roman" panose="02020603050405020304" pitchFamily="18" charset="0"/>
              </a:rPr>
              <a:t>quater</a:t>
            </a:r>
            <a:r>
              <a:rPr lang="it-IT" dirty="0">
                <a:latin typeface="Times New Roman" panose="02020603050405020304" pitchFamily="18" charset="0"/>
                <a:ea typeface="Calibri" panose="020F0502020204030204" pitchFamily="34" charset="0"/>
                <a:cs typeface="Times New Roman" panose="02020603050405020304" pitchFamily="18" charset="0"/>
              </a:rPr>
              <a:t>, del T.U., secondo cui: “</a:t>
            </a:r>
            <a:r>
              <a:rPr lang="it-IT" i="1" dirty="0">
                <a:latin typeface="Times New Roman" panose="02020603050405020304" pitchFamily="18" charset="0"/>
                <a:ea typeface="Calibri" panose="020F0502020204030204" pitchFamily="34" charset="0"/>
                <a:cs typeface="Times New Roman" panose="02020603050405020304" pitchFamily="18" charset="0"/>
              </a:rPr>
              <a:t>il mutamento di destinazione d’uso non è assoggettato all’obbligo di reperimento di ulteriori aree per servizi di interesse generale previsto dal </a:t>
            </a:r>
            <a:r>
              <a:rPr lang="it-IT" i="1" dirty="0">
                <a:latin typeface="Times New Roman" panose="02020603050405020304" pitchFamily="18" charset="0"/>
                <a:ea typeface="Calibri" panose="020F0502020204030204" pitchFamily="34" charset="0"/>
                <a:cs typeface="Times New Roman" panose="02020603050405020304" pitchFamily="18" charset="0"/>
                <a:hlinkClick r:id="rId2"/>
              </a:rPr>
              <a:t>decreto del Ministro dei lavori pubblici 2 aprile 1968, n. 1444</a:t>
            </a:r>
            <a:r>
              <a:rPr lang="it-IT" i="1" dirty="0">
                <a:latin typeface="Times New Roman" panose="02020603050405020304" pitchFamily="18" charset="0"/>
                <a:ea typeface="Calibri" panose="020F0502020204030204" pitchFamily="34" charset="0"/>
                <a:cs typeface="Times New Roman" panose="02020603050405020304" pitchFamily="18" charset="0"/>
              </a:rPr>
              <a:t> e dalle disposizioni di legge regionale, né al vincolo della dotazione minima obbligatoria dei parcheggi previsto dalla </a:t>
            </a:r>
            <a:r>
              <a:rPr lang="it-IT" i="1" dirty="0">
                <a:latin typeface="Times New Roman" panose="02020603050405020304" pitchFamily="18" charset="0"/>
                <a:ea typeface="Calibri" panose="020F0502020204030204" pitchFamily="34" charset="0"/>
                <a:cs typeface="Times New Roman" panose="02020603050405020304" pitchFamily="18" charset="0"/>
                <a:hlinkClick r:id="rId3"/>
              </a:rPr>
              <a:t>legge 17 agosto 1942, n. 1150</a:t>
            </a:r>
            <a:r>
              <a:rPr lang="it-IT" dirty="0">
                <a:latin typeface="Times New Roman" panose="02020603050405020304" pitchFamily="18" charset="0"/>
                <a:ea typeface="Calibri" panose="020F0502020204030204" pitchFamily="34" charset="0"/>
                <a:cs typeface="Times New Roman" panose="02020603050405020304" pitchFamily="18" charset="0"/>
              </a:rPr>
              <a:t>”.</a:t>
            </a:r>
            <a:endParaRPr lang="it-IT"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imes New Roman" panose="02020603050405020304" pitchFamily="18" charset="0"/>
                <a:ea typeface="Calibri" panose="020F0502020204030204" pitchFamily="34" charset="0"/>
                <a:cs typeface="Times New Roman" panose="02020603050405020304" pitchFamily="18" charset="0"/>
              </a:rPr>
              <a:t>Ciò in quanto l’esenzione si ricollega ai casi di cui al comma 1-</a:t>
            </a:r>
            <a:r>
              <a:rPr lang="it-IT" i="1" dirty="0">
                <a:latin typeface="Times New Roman" panose="02020603050405020304" pitchFamily="18" charset="0"/>
                <a:ea typeface="Calibri" panose="020F0502020204030204" pitchFamily="34" charset="0"/>
                <a:cs typeface="Times New Roman" panose="02020603050405020304" pitchFamily="18" charset="0"/>
              </a:rPr>
              <a:t>ter</a:t>
            </a:r>
            <a:r>
              <a:rPr lang="it-IT" dirty="0">
                <a:latin typeface="Times New Roman" panose="02020603050405020304" pitchFamily="18" charset="0"/>
                <a:ea typeface="Calibri" panose="020F0502020204030204" pitchFamily="34" charset="0"/>
                <a:cs typeface="Times New Roman" panose="02020603050405020304" pitchFamily="18" charset="0"/>
              </a:rPr>
              <a:t>, ossia quelli riguardanti “</a:t>
            </a:r>
            <a:r>
              <a:rPr lang="it-IT" i="1" dirty="0">
                <a:latin typeface="Times New Roman" panose="02020603050405020304" pitchFamily="18" charset="0"/>
                <a:ea typeface="Calibri" panose="020F0502020204030204" pitchFamily="34" charset="0"/>
                <a:cs typeface="Times New Roman" panose="02020603050405020304" pitchFamily="18" charset="0"/>
              </a:rPr>
              <a:t>una singola unità immobiliare ubicata in immobili ricompresi nelle zone A), B) e C) o equipollenti</a:t>
            </a:r>
            <a:r>
              <a:rPr lang="it-IT" dirty="0">
                <a:latin typeface="Times New Roman" panose="02020603050405020304" pitchFamily="18" charset="0"/>
                <a:ea typeface="Calibri" panose="020F0502020204030204" pitchFamily="34" charset="0"/>
                <a:cs typeface="Times New Roman" panose="02020603050405020304" pitchFamily="18" charset="0"/>
              </a:rPr>
              <a:t>”.</a:t>
            </a:r>
            <a:endParaRPr lang="it-IT"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dirty="0">
                <a:latin typeface="Times New Roman" panose="02020603050405020304" pitchFamily="18" charset="0"/>
                <a:ea typeface="Calibri" panose="020F0502020204030204" pitchFamily="34" charset="0"/>
                <a:cs typeface="Times New Roman" panose="02020603050405020304" pitchFamily="18" charset="0"/>
              </a:rPr>
              <a:t>Al contrario, la rigenerazione urbana riguarda concettualmente interi fabbricati o addirittura interi caseggiati e non singole unità immobiliari.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egnaposto numero diapositiva 2"/>
          <p:cNvSpPr>
            <a:spLocks noGrp="1"/>
          </p:cNvSpPr>
          <p:nvPr>
            <p:ph type="sldNum" sz="quarter" idx="12"/>
          </p:nvPr>
        </p:nvSpPr>
        <p:spPr/>
        <p:txBody>
          <a:bodyPr/>
          <a:lstStyle/>
          <a:p>
            <a:fld id="{92DD5CFE-5CB9-4C1F-96D0-F915AD160A1E}" type="slidenum">
              <a:rPr lang="it-IT" smtClean="0"/>
              <a:t>15</a:t>
            </a:fld>
            <a:endParaRPr lang="it-IT"/>
          </a:p>
        </p:txBody>
      </p:sp>
    </p:spTree>
    <p:extLst>
      <p:ext uri="{BB962C8B-B14F-4D97-AF65-F5344CB8AC3E}">
        <p14:creationId xmlns:p14="http://schemas.microsoft.com/office/powerpoint/2010/main" val="118218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92DD5CFE-5CB9-4C1F-96D0-F915AD160A1E}" type="slidenum">
              <a:rPr lang="it-IT" smtClean="0"/>
              <a:t>2</a:t>
            </a:fld>
            <a:endParaRPr lang="it-IT"/>
          </a:p>
        </p:txBody>
      </p:sp>
      <p:sp>
        <p:nvSpPr>
          <p:cNvPr id="9" name="Titolo 1"/>
          <p:cNvSpPr txBox="1">
            <a:spLocks/>
          </p:cNvSpPr>
          <p:nvPr/>
        </p:nvSpPr>
        <p:spPr>
          <a:xfrm>
            <a:off x="1446416" y="498764"/>
            <a:ext cx="9221584" cy="1213658"/>
          </a:xfrm>
          <a:prstGeom prst="rect">
            <a:avLst/>
          </a:prstGeom>
          <a:solidFill>
            <a:schemeClr val="accent1"/>
          </a:solidFill>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it-IT" sz="4000" b="1" i="1" dirty="0" smtClean="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Il consumo zero di suolo</a:t>
            </a:r>
            <a:endParaRPr lang="it-IT" sz="4000" dirty="0">
              <a:latin typeface="Calibri Light" panose="020F0302020204030204" pitchFamily="34" charset="0"/>
              <a:cs typeface="Calibri Light" panose="020F0302020204030204" pitchFamily="34" charset="0"/>
            </a:endParaRPr>
          </a:p>
        </p:txBody>
      </p:sp>
      <p:sp>
        <p:nvSpPr>
          <p:cNvPr id="10" name="Sottotitolo 2"/>
          <p:cNvSpPr txBox="1">
            <a:spLocks/>
          </p:cNvSpPr>
          <p:nvPr/>
        </p:nvSpPr>
        <p:spPr>
          <a:xfrm>
            <a:off x="1485208" y="1853738"/>
            <a:ext cx="9144000" cy="4372495"/>
          </a:xfrm>
          <a:prstGeom prst="rect">
            <a:avLst/>
          </a:prstGeom>
        </p:spPr>
        <p:txBody>
          <a:bodyPr vert="horz" lIns="91440" tIns="45720" rIns="91440" bIns="4572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t-IT" dirty="0" smtClean="0"/>
              <a:t>Unione europea ed O.N.U. hanno da tempo posto precisi obiettivi per ridurre gli effetti negativi del consumo di suolo e, in particolare, della sua forma più evidente e irreversibile: l’impermeabilizzazione (</a:t>
            </a:r>
            <a:r>
              <a:rPr lang="it-IT" i="1" dirty="0" err="1" smtClean="0"/>
              <a:t>soil</a:t>
            </a:r>
            <a:r>
              <a:rPr lang="it-IT" i="1" dirty="0" smtClean="0"/>
              <a:t> </a:t>
            </a:r>
            <a:r>
              <a:rPr lang="it-IT" i="1" dirty="0" err="1" smtClean="0"/>
              <a:t>sealing</a:t>
            </a:r>
            <a:r>
              <a:rPr lang="it-IT" dirty="0" smtClean="0"/>
              <a:t>):</a:t>
            </a:r>
          </a:p>
          <a:p>
            <a:pPr marL="342900" indent="-342900" algn="just"/>
            <a:r>
              <a:rPr lang="it-IT" dirty="0" smtClean="0"/>
              <a:t>azzeramento del consumo di suolo netto, entro il 2050 (</a:t>
            </a:r>
            <a:r>
              <a:rPr lang="it-IT" dirty="0" smtClean="0">
                <a:hlinkClick r:id="rId2"/>
              </a:rPr>
              <a:t>Parlamento e Consiglio europeo, VII° Programma di azione ambientale, 2013</a:t>
            </a:r>
            <a:r>
              <a:rPr lang="it-IT" dirty="0" smtClean="0"/>
              <a:t>);</a:t>
            </a:r>
          </a:p>
          <a:p>
            <a:pPr marL="342900" indent="-342900" algn="just"/>
            <a:r>
              <a:rPr lang="it-IT" dirty="0" smtClean="0"/>
              <a:t>protezione adeguata del suolo anche con l’adozione di obiettivi relativi al suolo in quanto risorsa essenziale del capitale naturale, entro il 2020 (</a:t>
            </a:r>
            <a:r>
              <a:rPr lang="it-IT" dirty="0" smtClean="0">
                <a:hlinkClick r:id="rId2"/>
              </a:rPr>
              <a:t>Parlamento e Consiglio europeo, VII° Programma di azione ambientale, 2013</a:t>
            </a:r>
            <a:r>
              <a:rPr lang="it-IT" dirty="0" smtClean="0"/>
              <a:t>);</a:t>
            </a:r>
          </a:p>
          <a:p>
            <a:pPr marL="342900" indent="-342900" algn="just"/>
            <a:r>
              <a:rPr lang="it-IT" dirty="0" smtClean="0"/>
              <a:t>allineamento del consumo alla crescita demografica reale, entro il 2030 (O</a:t>
            </a:r>
            <a:r>
              <a:rPr lang="it-IT" dirty="0" smtClean="0">
                <a:hlinkClick r:id="rId3"/>
              </a:rPr>
              <a:t>NU, Agenda globale per lo sviluppo sostenibile, 2015</a:t>
            </a:r>
            <a:r>
              <a:rPr lang="it-IT" dirty="0" smtClean="0"/>
              <a:t>);</a:t>
            </a:r>
          </a:p>
          <a:p>
            <a:pPr marL="342900" indent="-342900" algn="just"/>
            <a:r>
              <a:rPr lang="it-IT" dirty="0" smtClean="0"/>
              <a:t>bilancio non negativo del degrado del territorio, entro il 2030 (O</a:t>
            </a:r>
            <a:r>
              <a:rPr lang="it-IT" dirty="0" smtClean="0">
                <a:hlinkClick r:id="rId3"/>
              </a:rPr>
              <a:t>NU, Agenda globale per lo sviluppo sostenibile, 2015</a:t>
            </a:r>
            <a:r>
              <a:rPr lang="it-IT" dirty="0" smtClean="0"/>
              <a:t>).</a:t>
            </a:r>
          </a:p>
          <a:p>
            <a:pPr marL="0" indent="0" algn="just">
              <a:buNone/>
            </a:pPr>
            <a:endParaRPr lang="it-IT" dirty="0" smtClean="0"/>
          </a:p>
          <a:p>
            <a:pPr marL="0" indent="0" algn="just">
              <a:buNone/>
            </a:pPr>
            <a:r>
              <a:rPr lang="it-IT" dirty="0" smtClean="0"/>
              <a:t>A sua volta, la Commissione europea ha approvato:</a:t>
            </a:r>
          </a:p>
          <a:p>
            <a:pPr marL="342900" indent="-342900" algn="just"/>
            <a:r>
              <a:rPr lang="it-IT" dirty="0" smtClean="0"/>
              <a:t>nel 2012, apposite </a:t>
            </a:r>
            <a:r>
              <a:rPr lang="it-IT" dirty="0" smtClean="0">
                <a:hlinkClick r:id="rId4"/>
              </a:rPr>
              <a:t>linee guida per limitare, mitigare e compensare l’impermeabilizzazione del suolo</a:t>
            </a:r>
            <a:r>
              <a:rPr lang="it-IT" dirty="0" smtClean="0"/>
              <a:t>, attraverso politiche ed azioni da definire dettagliatamente dagli Stati membri;</a:t>
            </a:r>
          </a:p>
          <a:p>
            <a:pPr marL="342900" indent="-342900" algn="just"/>
            <a:r>
              <a:rPr lang="it-IT" dirty="0" smtClean="0"/>
              <a:t>nel 2021, la </a:t>
            </a:r>
            <a:r>
              <a:rPr lang="it-IT" dirty="0" smtClean="0">
                <a:hlinkClick r:id="rId5"/>
              </a:rPr>
              <a:t>nuova strategia dell’U.E. per il suolo per il 2030</a:t>
            </a:r>
            <a:r>
              <a:rPr lang="it-IT" dirty="0" smtClean="0"/>
              <a:t>.</a:t>
            </a:r>
          </a:p>
          <a:p>
            <a:pPr marL="0" indent="0" algn="just">
              <a:buNone/>
            </a:pPr>
            <a:endParaRPr lang="it-IT" dirty="0" smtClean="0"/>
          </a:p>
          <a:p>
            <a:pPr marL="0" indent="0" algn="just">
              <a:buNone/>
            </a:pPr>
            <a:r>
              <a:rPr lang="it-IT" dirty="0" smtClean="0"/>
              <a:t>A livello nazionale, il </a:t>
            </a:r>
            <a:r>
              <a:rPr lang="it-IT" dirty="0" smtClean="0">
                <a:hlinkClick r:id="rId6"/>
              </a:rPr>
              <a:t>Piano per la transizione ecologica</a:t>
            </a:r>
            <a:r>
              <a:rPr lang="it-IT" dirty="0" smtClean="0"/>
              <a:t> (PTE) ha fissato l’obiettivo di arrivare a un consumo netto pari a zero entro il 2030, minimizzando gli interventi di </a:t>
            </a:r>
            <a:r>
              <a:rPr lang="it-IT" dirty="0" err="1" smtClean="0"/>
              <a:t>artificializzazione</a:t>
            </a:r>
            <a:r>
              <a:rPr lang="it-IT" dirty="0" smtClean="0"/>
              <a:t> ed aumentando il ripristino naturale delle aree più compromesse, quali gli ambiti urbani e le coste.</a:t>
            </a:r>
          </a:p>
          <a:p>
            <a:pPr algn="just"/>
            <a:endParaRPr lang="it-IT" dirty="0"/>
          </a:p>
        </p:txBody>
      </p:sp>
    </p:spTree>
    <p:extLst>
      <p:ext uri="{BB962C8B-B14F-4D97-AF65-F5344CB8AC3E}">
        <p14:creationId xmlns:p14="http://schemas.microsoft.com/office/powerpoint/2010/main" val="2439333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346662"/>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solidFill>
              <a:srgbClr val="002060"/>
            </a:solidFill>
          </a:ln>
        </p:spPr>
        <p:txBody>
          <a:bodyPr>
            <a:normAutofit fontScale="90000"/>
          </a:bodyPr>
          <a:lstStyle/>
          <a:p>
            <a:r>
              <a:rPr lang="it-IT" b="1" u="sng" dirty="0">
                <a:effectLst>
                  <a:outerShdw blurRad="38100" dist="38100" dir="2700000" algn="tl">
                    <a:srgbClr val="000000">
                      <a:alpha val="43137"/>
                    </a:srgbClr>
                  </a:outerShdw>
                </a:effectLst>
              </a:rPr>
              <a:t>La rigenerazione </a:t>
            </a:r>
            <a:r>
              <a:rPr lang="it-IT" b="1" u="sng" dirty="0" smtClean="0">
                <a:effectLst>
                  <a:outerShdw blurRad="38100" dist="38100" dir="2700000" algn="tl">
                    <a:srgbClr val="000000">
                      <a:alpha val="43137"/>
                    </a:srgbClr>
                  </a:outerShdw>
                </a:effectLst>
              </a:rPr>
              <a:t>urbana</a:t>
            </a:r>
            <a:r>
              <a:rPr lang="it-IT" u="sng" dirty="0" smtClean="0">
                <a:effectLst>
                  <a:outerShdw blurRad="38100" dist="38100" dir="2700000" algn="tl">
                    <a:srgbClr val="000000">
                      <a:alpha val="43137"/>
                    </a:srgbClr>
                  </a:outerShdw>
                </a:effectLst>
              </a:rPr>
              <a:t/>
            </a:r>
            <a:br>
              <a:rPr lang="it-IT" u="sng" dirty="0" smtClean="0">
                <a:effectLst>
                  <a:outerShdw blurRad="38100" dist="38100" dir="2700000" algn="tl">
                    <a:srgbClr val="000000">
                      <a:alpha val="43137"/>
                    </a:srgbClr>
                  </a:outerShdw>
                </a:effectLst>
              </a:rPr>
            </a:br>
            <a:endParaRPr lang="it-IT" u="sng"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5083435" y="879360"/>
            <a:ext cx="6172200" cy="5804073"/>
          </a:xfrm>
        </p:spPr>
        <p:txBody>
          <a:bodyPr>
            <a:normAutofit fontScale="55000" lnSpcReduction="20000"/>
          </a:bodyPr>
          <a:lstStyle/>
          <a:p>
            <a:pPr marL="0" indent="0">
              <a:buNone/>
            </a:pPr>
            <a:r>
              <a:rPr lang="it-IT" sz="2900" b="1" i="1" u="sng" dirty="0"/>
              <a:t>I principali obiettivi sono:</a:t>
            </a:r>
          </a:p>
          <a:p>
            <a:pPr lvl="0"/>
            <a:r>
              <a:rPr lang="it-IT" sz="2900" dirty="0"/>
              <a:t>la riconversione delle aree edificate abbandonate;</a:t>
            </a:r>
          </a:p>
          <a:p>
            <a:pPr lvl="0"/>
            <a:r>
              <a:rPr lang="it-IT" sz="2900" dirty="0"/>
              <a:t>il recupero delle periferie degradate;</a:t>
            </a:r>
          </a:p>
          <a:p>
            <a:pPr lvl="0"/>
            <a:r>
              <a:rPr lang="it-IT" sz="2900" dirty="0"/>
              <a:t>la rivitalizzazione dei centri storici marginalizzati</a:t>
            </a:r>
            <a:r>
              <a:rPr lang="it-IT" sz="2900" dirty="0" smtClean="0"/>
              <a:t>.</a:t>
            </a:r>
          </a:p>
          <a:p>
            <a:pPr marL="0" lvl="0" indent="0">
              <a:buNone/>
            </a:pPr>
            <a:endParaRPr lang="it-IT" sz="2900" dirty="0"/>
          </a:p>
          <a:p>
            <a:pPr marL="0" indent="0">
              <a:buNone/>
            </a:pPr>
            <a:r>
              <a:rPr lang="it-IT" sz="2900" b="1" i="1" u="sng" dirty="0"/>
              <a:t>La rigenerazione urbana si realizza attraverso interventi di:</a:t>
            </a:r>
          </a:p>
          <a:p>
            <a:pPr lvl="0"/>
            <a:r>
              <a:rPr lang="it-IT" sz="2900" dirty="0" smtClean="0"/>
              <a:t>riqualificazione </a:t>
            </a:r>
            <a:r>
              <a:rPr lang="it-IT" sz="2900" dirty="0"/>
              <a:t>urbanistica (</a:t>
            </a:r>
            <a:r>
              <a:rPr lang="it-IT" sz="2900" i="1" dirty="0" err="1"/>
              <a:t>urban</a:t>
            </a:r>
            <a:r>
              <a:rPr lang="it-IT" sz="2900" i="1" dirty="0"/>
              <a:t> </a:t>
            </a:r>
            <a:r>
              <a:rPr lang="it-IT" sz="2900" i="1" dirty="0" err="1"/>
              <a:t>regeneration</a:t>
            </a:r>
            <a:r>
              <a:rPr lang="it-IT" sz="2900" dirty="0"/>
              <a:t>);</a:t>
            </a:r>
          </a:p>
          <a:p>
            <a:pPr lvl="0"/>
            <a:r>
              <a:rPr lang="it-IT" sz="2900" dirty="0"/>
              <a:t>riuso dei fabbricati e sostituzione edilizia (</a:t>
            </a:r>
            <a:r>
              <a:rPr lang="it-IT" sz="2900" i="1" dirty="0" err="1"/>
              <a:t>urban</a:t>
            </a:r>
            <a:r>
              <a:rPr lang="it-IT" sz="2900" i="1" dirty="0"/>
              <a:t> </a:t>
            </a:r>
            <a:r>
              <a:rPr lang="it-IT" sz="2900" i="1" dirty="0" err="1"/>
              <a:t>renewal</a:t>
            </a:r>
            <a:r>
              <a:rPr lang="it-IT" sz="2900" dirty="0" smtClean="0"/>
              <a:t>);</a:t>
            </a:r>
          </a:p>
          <a:p>
            <a:pPr marL="0" lvl="0" indent="0">
              <a:buNone/>
            </a:pPr>
            <a:endParaRPr lang="it-IT" sz="2900" dirty="0"/>
          </a:p>
          <a:p>
            <a:pPr marL="0" indent="0">
              <a:buNone/>
            </a:pPr>
            <a:r>
              <a:rPr lang="it-IT" sz="2900" b="1" i="1" u="sng" dirty="0"/>
              <a:t>da attuare, secondo criteri e metodologie di:</a:t>
            </a:r>
          </a:p>
          <a:p>
            <a:pPr>
              <a:buFont typeface="Wingdings" panose="05000000000000000000" pitchFamily="2" charset="2"/>
              <a:buChar char="ü"/>
            </a:pPr>
            <a:r>
              <a:rPr lang="it-IT" sz="2900" dirty="0" smtClean="0"/>
              <a:t>sostenibilità </a:t>
            </a:r>
            <a:r>
              <a:rPr lang="it-IT" sz="2900" dirty="0"/>
              <a:t>ambientale;</a:t>
            </a:r>
          </a:p>
          <a:p>
            <a:pPr lvl="0">
              <a:buFont typeface="Wingdings" panose="05000000000000000000" pitchFamily="2" charset="2"/>
              <a:buChar char="ü"/>
            </a:pPr>
            <a:r>
              <a:rPr lang="it-IT" sz="2900" dirty="0"/>
              <a:t>salvaguardia del suolo;</a:t>
            </a:r>
          </a:p>
          <a:p>
            <a:pPr lvl="0">
              <a:buFont typeface="Wingdings" panose="05000000000000000000" pitchFamily="2" charset="2"/>
              <a:buChar char="ü"/>
            </a:pPr>
            <a:r>
              <a:rPr lang="it-IT" sz="2900" dirty="0"/>
              <a:t>delocalizzazione dei nuovi interventi di trasformazione nelle aree già edificate e degradate;</a:t>
            </a:r>
          </a:p>
          <a:p>
            <a:pPr lvl="0">
              <a:buFont typeface="Wingdings" panose="05000000000000000000" pitchFamily="2" charset="2"/>
              <a:buChar char="ü"/>
            </a:pPr>
            <a:r>
              <a:rPr lang="it-IT" sz="2900" dirty="0"/>
              <a:t>innalzamento del potenziale ecologico-ambientale e della biodiversità urbana;</a:t>
            </a:r>
          </a:p>
          <a:p>
            <a:pPr lvl="0">
              <a:buFont typeface="Wingdings" panose="05000000000000000000" pitchFamily="2" charset="2"/>
              <a:buChar char="ü"/>
            </a:pPr>
            <a:r>
              <a:rPr lang="it-IT" sz="2900" dirty="0"/>
              <a:t>riduzione dei consumi idrici ed energetici;</a:t>
            </a:r>
          </a:p>
          <a:p>
            <a:pPr lvl="0">
              <a:buFont typeface="Wingdings" panose="05000000000000000000" pitchFamily="2" charset="2"/>
              <a:buChar char="ü"/>
            </a:pPr>
            <a:r>
              <a:rPr lang="it-IT" sz="2900" dirty="0"/>
              <a:t>rilancio della città pubblica attraverso la realizzazione di adeguati servizi primari e secondari;</a:t>
            </a:r>
          </a:p>
          <a:p>
            <a:pPr lvl="0">
              <a:buFont typeface="Wingdings" panose="05000000000000000000" pitchFamily="2" charset="2"/>
              <a:buChar char="ü"/>
            </a:pPr>
            <a:r>
              <a:rPr lang="it-IT" sz="2900" dirty="0"/>
              <a:t>miglioramento della qualità e della bellezza dei contesti abitativi.</a:t>
            </a:r>
          </a:p>
          <a:p>
            <a:pPr marL="0" indent="0">
              <a:buNone/>
            </a:pPr>
            <a:endParaRPr lang="it-IT" dirty="0"/>
          </a:p>
        </p:txBody>
      </p:sp>
      <p:sp>
        <p:nvSpPr>
          <p:cNvPr id="4" name="Segnaposto testo 3"/>
          <p:cNvSpPr>
            <a:spLocks noGrp="1"/>
          </p:cNvSpPr>
          <p:nvPr>
            <p:ph type="body" sz="half" idx="2"/>
          </p:nvPr>
        </p:nvSpPr>
        <p:spPr/>
        <p:txBody>
          <a:bodyPr/>
          <a:lstStyle/>
          <a:p>
            <a:pPr algn="just">
              <a:lnSpc>
                <a:spcPct val="150000"/>
              </a:lnSpc>
            </a:pPr>
            <a:r>
              <a:rPr lang="it-IT" dirty="0"/>
              <a:t>È un modello di sviluppo e di riconversione del territorio urbanizzato, costantemente auspicato in numerosi arresti del diritto pattizio internazionale, quali: l’Agenda O.N.U. 2030, la </a:t>
            </a:r>
            <a:r>
              <a:rPr lang="it-IT" i="1" dirty="0"/>
              <a:t>New </a:t>
            </a:r>
            <a:r>
              <a:rPr lang="it-IT" i="1" dirty="0" err="1"/>
              <a:t>urban</a:t>
            </a:r>
            <a:r>
              <a:rPr lang="it-IT" i="1" dirty="0"/>
              <a:t> agenda</a:t>
            </a:r>
            <a:r>
              <a:rPr lang="it-IT" dirty="0"/>
              <a:t> della Conferenza mondiale </a:t>
            </a:r>
            <a:r>
              <a:rPr lang="it-IT" i="1" dirty="0"/>
              <a:t>Habitat III</a:t>
            </a:r>
            <a:r>
              <a:rPr lang="it-IT" dirty="0"/>
              <a:t> di Quito del 2016, l’Agenda urbana dell’U.E. approvata a Lipsia nel 2020 e la Dichiarazione della Conferenza dei Ministri dell’U.E. di Toledo del 2010.</a:t>
            </a:r>
          </a:p>
          <a:p>
            <a:endParaRPr lang="it-IT" dirty="0"/>
          </a:p>
        </p:txBody>
      </p:sp>
      <p:sp>
        <p:nvSpPr>
          <p:cNvPr id="5" name="Segnaposto numero diapositiva 4"/>
          <p:cNvSpPr>
            <a:spLocks noGrp="1"/>
          </p:cNvSpPr>
          <p:nvPr>
            <p:ph type="sldNum" sz="quarter" idx="12"/>
          </p:nvPr>
        </p:nvSpPr>
        <p:spPr/>
        <p:txBody>
          <a:bodyPr/>
          <a:lstStyle/>
          <a:p>
            <a:fld id="{92DD5CFE-5CB9-4C1F-96D0-F915AD160A1E}" type="slidenum">
              <a:rPr lang="it-IT" smtClean="0"/>
              <a:t>3</a:t>
            </a:fld>
            <a:endParaRPr lang="it-IT"/>
          </a:p>
        </p:txBody>
      </p:sp>
    </p:spTree>
    <p:extLst>
      <p:ext uri="{BB962C8B-B14F-4D97-AF65-F5344CB8AC3E}">
        <p14:creationId xmlns:p14="http://schemas.microsoft.com/office/powerpoint/2010/main" val="2171907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789709" y="667264"/>
            <a:ext cx="10564091" cy="564654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pPr algn="just">
              <a:lnSpc>
                <a:spcPct val="107000"/>
              </a:lnSpc>
              <a:spcAft>
                <a:spcPts val="800"/>
              </a:spcAft>
            </a:pPr>
            <a:r>
              <a:rPr lang="it-IT" b="1" u="sng" dirty="0">
                <a:latin typeface="Times New Roman" panose="02020603050405020304" pitchFamily="18" charset="0"/>
                <a:ea typeface="Calibri" panose="020F0502020204030204" pitchFamily="34" charset="0"/>
                <a:cs typeface="Times New Roman" panose="02020603050405020304" pitchFamily="18" charset="0"/>
              </a:rPr>
              <a:t>Di questi concetti è già da tempo permeata la nostra giurisprudenza:</a:t>
            </a:r>
            <a:endParaRPr lang="it-IT" b="1" u="sng"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400" b="1" dirty="0">
                <a:latin typeface="Times New Roman" panose="02020603050405020304" pitchFamily="18" charset="0"/>
                <a:ea typeface="Calibri" panose="020F0502020204030204" pitchFamily="34" charset="0"/>
                <a:cs typeface="Times New Roman" panose="02020603050405020304" pitchFamily="18" charset="0"/>
              </a:rPr>
              <a:t>C. Cost. 16 luglio 2019, n. 179</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latin typeface="Times New Roman" panose="02020603050405020304" pitchFamily="18" charset="0"/>
                <a:ea typeface="Calibri" panose="020F0502020204030204" pitchFamily="34" charset="0"/>
                <a:cs typeface="Times New Roman" panose="02020603050405020304" pitchFamily="18" charset="0"/>
              </a:rPr>
              <a:t>Il concetto di territorio va inteso non più come «spazio topografico suscettibile di occupazione edificatoria», ma come «risorsa complessa che incarna molteplici vocazioni (ambientali, culturali, produttive e storiche) … all’interno della quale si è consolidata la consapevolezza del suolo quale risorsa naturale eco-sistemica non rinnovabile, essenziale ai fini dell’equilibrio ambientale, capace di esprimere una funzione sociale e di incorporare una pluralità di interessi e utilità collettive, anche di natura intergenerazionale».</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400" b="1" dirty="0">
                <a:latin typeface="Times New Roman" panose="02020603050405020304" pitchFamily="18" charset="0"/>
                <a:ea typeface="Calibri" panose="020F0502020204030204" pitchFamily="34" charset="0"/>
                <a:cs typeface="Times New Roman" panose="02020603050405020304" pitchFamily="18" charset="0"/>
              </a:rPr>
              <a:t>Cons. Stato, Sez. IV, 10 maggio 2012, n. 2710</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latin typeface="Times New Roman" panose="02020603050405020304" pitchFamily="18" charset="0"/>
                <a:ea typeface="Calibri" panose="020F0502020204030204" pitchFamily="34" charset="0"/>
                <a:cs typeface="Times New Roman" panose="02020603050405020304" pitchFamily="18" charset="0"/>
              </a:rPr>
              <a:t>Il potere di pianificazione urbanistica «deve essere rettamente inteso in relazione ad un concetto di urbanistica che non è limitato solo alla disciplina coordinata della edificazione dei suoli (e, al massimo, ai tipi di edilizia, distinti per finalità, in tal modo definiti), ma che, per mezzo della disciplina dell’utilizzo delle aree, realizzi anche finalità economico-sociali della comunità locale (non in contrasto, ma anzi in armonico rapporto con analoghi interessi di altre comunità territoriali, regionali e dello Stato), nel quadro di rispetto e positiva attuazione di valori costituzionalmente tutelati».</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latin typeface="Times New Roman" panose="02020603050405020304" pitchFamily="18" charset="0"/>
                <a:ea typeface="Calibri" panose="020F0502020204030204" pitchFamily="34" charset="0"/>
                <a:cs typeface="Times New Roman" panose="02020603050405020304" pitchFamily="18" charset="0"/>
              </a:rPr>
              <a:t> </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latin typeface="Times New Roman" panose="02020603050405020304" pitchFamily="18" charset="0"/>
                <a:ea typeface="Calibri" panose="020F0502020204030204" pitchFamily="34" charset="0"/>
                <a:cs typeface="Times New Roman" panose="02020603050405020304" pitchFamily="18" charset="0"/>
              </a:rPr>
              <a:t>A sua volta, la dottrina concepisce la rigenerazione urbana come:</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it-IT" sz="1400" dirty="0">
                <a:latin typeface="Times New Roman" panose="02020603050405020304" pitchFamily="18" charset="0"/>
                <a:ea typeface="Calibri" panose="020F0502020204030204" pitchFamily="34" charset="0"/>
                <a:cs typeface="Times New Roman" panose="02020603050405020304" pitchFamily="18" charset="0"/>
              </a:rPr>
              <a:t>una strategia </a:t>
            </a:r>
            <a:r>
              <a:rPr lang="it-IT" sz="1400" dirty="0" smtClean="0">
                <a:latin typeface="Times New Roman" panose="02020603050405020304" pitchFamily="18" charset="0"/>
                <a:ea typeface="Calibri" panose="020F0502020204030204" pitchFamily="34" charset="0"/>
                <a:cs typeface="Times New Roman" panose="02020603050405020304" pitchFamily="18" charset="0"/>
              </a:rPr>
              <a:t>pubblica</a:t>
            </a:r>
            <a:r>
              <a:rPr lang="it-IT" sz="1400" baseline="30000" dirty="0" smtClean="0">
                <a:latin typeface="Times New Roman" panose="02020603050405020304" pitchFamily="18" charset="0"/>
                <a:ea typeface="Calibri" panose="020F0502020204030204" pitchFamily="34" charset="0"/>
                <a:cs typeface="Times New Roman" panose="02020603050405020304" pitchFamily="18" charset="0"/>
              </a:rPr>
              <a:t>1</a:t>
            </a:r>
            <a:r>
              <a:rPr lang="it-IT" sz="1400" dirty="0" smtClean="0">
                <a:latin typeface="Times New Roman" panose="02020603050405020304" pitchFamily="18" charset="0"/>
                <a:ea typeface="Calibri" panose="020F0502020204030204" pitchFamily="34" charset="0"/>
                <a:cs typeface="Times New Roman" panose="02020603050405020304" pitchFamily="18" charset="0"/>
              </a:rPr>
              <a:t>;</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1400" dirty="0">
                <a:latin typeface="Times New Roman" panose="02020603050405020304" pitchFamily="18" charset="0"/>
                <a:ea typeface="Calibri" panose="020F0502020204030204" pitchFamily="34" charset="0"/>
                <a:cs typeface="Times New Roman" panose="02020603050405020304" pitchFamily="18" charset="0"/>
              </a:rPr>
              <a:t>un modulo organizzativo d’integrazione tra più settori, a cavallo tra le funzioni del governo del territorio e della tutela </a:t>
            </a:r>
            <a:r>
              <a:rPr lang="it-IT" sz="1400" dirty="0" smtClean="0">
                <a:latin typeface="Times New Roman" panose="02020603050405020304" pitchFamily="18" charset="0"/>
                <a:ea typeface="Calibri" panose="020F0502020204030204" pitchFamily="34" charset="0"/>
                <a:cs typeface="Times New Roman" panose="02020603050405020304" pitchFamily="18" charset="0"/>
              </a:rPr>
              <a:t>dell’ambiente</a:t>
            </a:r>
            <a:r>
              <a:rPr lang="it-IT" sz="1400" baseline="30000" dirty="0" smtClean="0">
                <a:latin typeface="Times New Roman" panose="02020603050405020304" pitchFamily="18" charset="0"/>
                <a:ea typeface="Calibri" panose="020F0502020204030204" pitchFamily="34" charset="0"/>
                <a:cs typeface="Times New Roman" panose="02020603050405020304" pitchFamily="18" charset="0"/>
              </a:rPr>
              <a:t>2</a:t>
            </a:r>
            <a:r>
              <a:rPr lang="it-IT" sz="1400" dirty="0" smtClean="0">
                <a:latin typeface="Times New Roman" panose="02020603050405020304" pitchFamily="18" charset="0"/>
                <a:ea typeface="Calibri" panose="020F0502020204030204" pitchFamily="34" charset="0"/>
                <a:cs typeface="Times New Roman" panose="02020603050405020304" pitchFamily="18" charset="0"/>
              </a:rPr>
              <a:t>.</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latin typeface="Times New Roman" panose="02020603050405020304" pitchFamily="18" charset="0"/>
                <a:ea typeface="Calibri" panose="020F0502020204030204" pitchFamily="34" charset="0"/>
                <a:cs typeface="Times New Roman" panose="02020603050405020304" pitchFamily="18" charset="0"/>
              </a:rPr>
              <a:t> </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1400" baseline="30000" dirty="0" smtClean="0">
                <a:latin typeface="Times New Roman" panose="02020603050405020304" pitchFamily="18" charset="0"/>
                <a:ea typeface="Calibri" panose="020F0502020204030204" pitchFamily="34" charset="0"/>
                <a:cs typeface="Times New Roman" panose="02020603050405020304" pitchFamily="18" charset="0"/>
              </a:rPr>
              <a:t>1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CARTEI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G.F., </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Rigenerazione urbana e governo del territorio,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in </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Istituzioni di federalismo,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2017, 614.</a:t>
            </a:r>
            <a:endParaRPr lang="it-IT"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1400" baseline="30000" dirty="0" smtClean="0">
                <a:latin typeface="Times New Roman" panose="02020603050405020304" pitchFamily="18" charset="0"/>
                <a:ea typeface="Calibri" panose="020F0502020204030204" pitchFamily="34" charset="0"/>
                <a:cs typeface="Times New Roman" panose="02020603050405020304" pitchFamily="18" charset="0"/>
              </a:rPr>
              <a:t>2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FAVARO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T., </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Dai </a:t>
            </a:r>
            <a:r>
              <a:rPr lang="it-IT" sz="1400" dirty="0" err="1" smtClean="0">
                <a:effectLst/>
                <a:latin typeface="Times New Roman" panose="02020603050405020304" pitchFamily="18" charset="0"/>
                <a:ea typeface="Calibri" panose="020F0502020204030204" pitchFamily="34" charset="0"/>
                <a:cs typeface="Times New Roman" panose="02020603050405020304" pitchFamily="18" charset="0"/>
              </a:rPr>
              <a:t>brownfields</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 alle </a:t>
            </a:r>
            <a:r>
              <a:rPr lang="it-IT" sz="1400" dirty="0" err="1" smtClean="0">
                <a:effectLst/>
                <a:latin typeface="Times New Roman" panose="02020603050405020304" pitchFamily="18" charset="0"/>
                <a:ea typeface="Calibri" panose="020F0502020204030204" pitchFamily="34" charset="0"/>
                <a:cs typeface="Times New Roman" panose="02020603050405020304" pitchFamily="18" charset="0"/>
              </a:rPr>
              <a:t>smart</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smtClean="0">
                <a:effectLst/>
                <a:latin typeface="Times New Roman" panose="02020603050405020304" pitchFamily="18" charset="0"/>
                <a:ea typeface="Calibri" panose="020F0502020204030204" pitchFamily="34" charset="0"/>
                <a:cs typeface="Times New Roman" panose="02020603050405020304" pitchFamily="18" charset="0"/>
              </a:rPr>
              <a:t>cities</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 Rigenerazione urbana e programmazioni digitalmente orientate,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in PASSALACQUA M., POZZO B. (a cura di</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Diritto </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e rigenerazione dei </a:t>
            </a:r>
            <a:r>
              <a:rPr lang="it-IT" sz="1400" dirty="0" err="1" smtClean="0">
                <a:effectLst/>
                <a:latin typeface="Times New Roman" panose="02020603050405020304" pitchFamily="18" charset="0"/>
                <a:ea typeface="Calibri" panose="020F0502020204030204" pitchFamily="34" charset="0"/>
                <a:cs typeface="Times New Roman" panose="02020603050405020304" pitchFamily="18" charset="0"/>
              </a:rPr>
              <a:t>brownfields</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 amministrazione, obblighi civilistici, tutele</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it-IT" sz="1400" i="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smtClean="0">
                <a:effectLst/>
                <a:latin typeface="Times New Roman" panose="02020603050405020304" pitchFamily="18" charset="0"/>
                <a:ea typeface="Calibri" panose="020F0502020204030204" pitchFamily="34" charset="0"/>
                <a:cs typeface="Times New Roman" panose="02020603050405020304" pitchFamily="18" charset="0"/>
              </a:rPr>
              <a:t>Bologna, 2019, 171.</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egnaposto numero diapositiva 1"/>
          <p:cNvSpPr>
            <a:spLocks noGrp="1"/>
          </p:cNvSpPr>
          <p:nvPr>
            <p:ph type="sldNum" sz="quarter" idx="12"/>
          </p:nvPr>
        </p:nvSpPr>
        <p:spPr/>
        <p:txBody>
          <a:bodyPr/>
          <a:lstStyle/>
          <a:p>
            <a:fld id="{92DD5CFE-5CB9-4C1F-96D0-F915AD160A1E}" type="slidenum">
              <a:rPr lang="it-IT" smtClean="0"/>
              <a:t>4</a:t>
            </a:fld>
            <a:endParaRPr lang="it-IT"/>
          </a:p>
        </p:txBody>
      </p:sp>
    </p:spTree>
    <p:extLst>
      <p:ext uri="{BB962C8B-B14F-4D97-AF65-F5344CB8AC3E}">
        <p14:creationId xmlns:p14="http://schemas.microsoft.com/office/powerpoint/2010/main" val="2777734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Autofit/>
          </a:bodyPr>
          <a:lstStyle/>
          <a:p>
            <a:pPr algn="ctr"/>
            <a:r>
              <a:rPr lang="it-IT" sz="4000" b="1" i="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A livello </a:t>
            </a:r>
            <a:r>
              <a:rPr lang="it-IT" sz="4000" b="1" i="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costituzionale</a:t>
            </a:r>
            <a:endParaRPr lang="it-IT" sz="4000" b="1" i="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endParaRPr>
          </a:p>
        </p:txBody>
      </p:sp>
      <p:sp>
        <p:nvSpPr>
          <p:cNvPr id="3" name="Segnaposto contenuto 2"/>
          <p:cNvSpPr>
            <a:spLocks noGrp="1"/>
          </p:cNvSpPr>
          <p:nvPr>
            <p:ph idx="1"/>
          </p:nvPr>
        </p:nvSpPr>
        <p:spPr>
          <a:xfrm>
            <a:off x="838200" y="2344189"/>
            <a:ext cx="10515600" cy="4089862"/>
          </a:xfrm>
          <a:ln>
            <a:solidFill>
              <a:schemeClr val="accent1">
                <a:lumMod val="60000"/>
                <a:lumOff val="40000"/>
              </a:schemeClr>
            </a:solidFill>
          </a:ln>
          <a:scene3d>
            <a:camera prst="orthographicFront"/>
            <a:lightRig rig="threePt" dir="t"/>
          </a:scene3d>
          <a:sp3d>
            <a:bevelT prst="relaxedInset"/>
          </a:sp3d>
        </p:spPr>
        <p:style>
          <a:lnRef idx="2">
            <a:schemeClr val="accent5"/>
          </a:lnRef>
          <a:fillRef idx="1">
            <a:schemeClr val="lt1"/>
          </a:fillRef>
          <a:effectRef idx="0">
            <a:schemeClr val="accent5"/>
          </a:effectRef>
          <a:fontRef idx="minor">
            <a:schemeClr val="dk1"/>
          </a:fontRef>
        </p:style>
        <p:txBody>
          <a:bodyPr/>
          <a:lstStyle/>
          <a:p>
            <a:pPr lvl="0"/>
            <a:endParaRPr lang="it-IT" sz="2400" dirty="0" smtClean="0"/>
          </a:p>
          <a:p>
            <a:pPr lvl="0"/>
            <a:r>
              <a:rPr lang="it-IT" sz="2400" dirty="0" smtClean="0"/>
              <a:t>la </a:t>
            </a:r>
            <a:r>
              <a:rPr lang="it-IT" sz="2400" dirty="0"/>
              <a:t>materia dell’ambiente spetta allo Stato, cui spetta prescrivere </a:t>
            </a:r>
            <a:r>
              <a:rPr lang="it-IT" sz="2400" i="1" dirty="0"/>
              <a:t>standard</a:t>
            </a:r>
            <a:r>
              <a:rPr lang="it-IT" sz="2400" dirty="0"/>
              <a:t> di tutela uniformi sull’intero territorio nazionale, anche incidenti sulle competenze legislative regionali (cfr. Corte Cost., 20 dicembre 2002, n. 536 e 26 luglio 2002, n. 407);</a:t>
            </a:r>
          </a:p>
          <a:p>
            <a:pPr lvl="0"/>
            <a:r>
              <a:rPr lang="it-IT" sz="2400" dirty="0"/>
              <a:t>la materia del governo del territorio spetta alle Regioni, la cui azione è strutturalmente più efficace a contrastare il fenomeno del consumo di suolo, perché in grado di porre limiti generali ed </a:t>
            </a:r>
            <a:r>
              <a:rPr lang="it-IT" sz="2400" i="1" dirty="0"/>
              <a:t>ab </a:t>
            </a:r>
            <a:r>
              <a:rPr lang="it-IT" sz="2400" i="1" dirty="0" err="1"/>
              <a:t>externo</a:t>
            </a:r>
            <a:r>
              <a:rPr lang="it-IT" sz="2400" dirty="0"/>
              <a:t> alla pianificazione locale, nel rispetto del limite di non comprimere le funzioni dei Comuni «oltre la soglia dell’adeguatezza e della necessità» (cfr. Corte Cost., 23 maggio 2019, n. 179). </a:t>
            </a:r>
          </a:p>
          <a:p>
            <a:endParaRPr lang="it-IT" dirty="0"/>
          </a:p>
        </p:txBody>
      </p:sp>
      <p:sp>
        <p:nvSpPr>
          <p:cNvPr id="4" name="Segnaposto numero diapositiva 3"/>
          <p:cNvSpPr>
            <a:spLocks noGrp="1"/>
          </p:cNvSpPr>
          <p:nvPr>
            <p:ph type="sldNum" sz="quarter" idx="12"/>
          </p:nvPr>
        </p:nvSpPr>
        <p:spPr/>
        <p:txBody>
          <a:bodyPr/>
          <a:lstStyle/>
          <a:p>
            <a:fld id="{92DD5CFE-5CB9-4C1F-96D0-F915AD160A1E}" type="slidenum">
              <a:rPr lang="it-IT" smtClean="0"/>
              <a:t>5</a:t>
            </a:fld>
            <a:endParaRPr lang="it-IT"/>
          </a:p>
        </p:txBody>
      </p:sp>
    </p:spTree>
    <p:extLst>
      <p:ext uri="{BB962C8B-B14F-4D97-AF65-F5344CB8AC3E}">
        <p14:creationId xmlns:p14="http://schemas.microsoft.com/office/powerpoint/2010/main" val="28464746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pPr algn="ctr"/>
            <a:r>
              <a:rPr lang="it-IT" sz="2800" b="1" i="1" dirty="0" smtClean="0">
                <a:effectLst>
                  <a:outerShdw blurRad="38100" dist="38100" dir="2700000" algn="tl">
                    <a:srgbClr val="000000">
                      <a:alpha val="43137"/>
                    </a:srgbClr>
                  </a:outerShdw>
                </a:effectLst>
                <a:latin typeface="+mj-lt"/>
              </a:rPr>
              <a:t>Art. 5, commi da 9 a 14, </a:t>
            </a:r>
            <a:r>
              <a:rPr lang="it-IT" sz="2800" b="1" i="1" dirty="0" err="1" smtClean="0">
                <a:effectLst>
                  <a:outerShdw blurRad="38100" dist="38100" dir="2700000" algn="tl">
                    <a:srgbClr val="000000">
                      <a:alpha val="43137"/>
                    </a:srgbClr>
                  </a:outerShdw>
                </a:effectLst>
                <a:latin typeface="+mj-lt"/>
              </a:rPr>
              <a:t>d.l.</a:t>
            </a:r>
            <a:r>
              <a:rPr lang="it-IT" sz="2800" b="1" i="1" dirty="0" smtClean="0">
                <a:effectLst>
                  <a:outerShdw blurRad="38100" dist="38100" dir="2700000" algn="tl">
                    <a:srgbClr val="000000">
                      <a:alpha val="43137"/>
                    </a:srgbClr>
                  </a:outerShdw>
                </a:effectLst>
                <a:latin typeface="+mj-lt"/>
              </a:rPr>
              <a:t> 13 maggio 2011, n. 70 (c.d. “decreto sviluppo”), convertito con l. 12 luglio 2011, n. </a:t>
            </a:r>
            <a:r>
              <a:rPr lang="it-IT" sz="2800" b="1" i="1" dirty="0" smtClean="0">
                <a:effectLst>
                  <a:outerShdw blurRad="38100" dist="38100" dir="2700000" algn="tl">
                    <a:srgbClr val="000000">
                      <a:alpha val="43137"/>
                    </a:srgbClr>
                  </a:outerShdw>
                </a:effectLst>
                <a:latin typeface="+mj-lt"/>
              </a:rPr>
              <a:t>106</a:t>
            </a:r>
            <a:endParaRPr lang="it-IT" sz="2800" b="1" i="1" u="sng"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fontScale="70000" lnSpcReduction="20000"/>
          </a:bodyPr>
          <a:lstStyle/>
          <a:p>
            <a:pPr marL="0" indent="0" algn="just">
              <a:buNone/>
            </a:pPr>
            <a:r>
              <a:rPr lang="it-IT" dirty="0" smtClean="0"/>
              <a:t>Autorizza le regioni ad approvare proprie leggi, per incentivare le attività edilizie, anche di demolizione e ricostruzione, aventi il “</a:t>
            </a:r>
            <a:r>
              <a:rPr lang="it-IT" i="1" dirty="0" smtClean="0"/>
              <a:t>fine di incentivare la razionalizzazione del patrimonio edilizio esistente, nonché di promuovere e agevolare la riqualificazione di aree urbane degradate con presenza di funzioni eterogenee e tessuti edilizi disorganici o incompiuti nonché di edifici a destinazione non residenziale dismessi o in via di dismissione ovvero da rilocalizzare, tenuto conto anche della necessità di favorire lo sviluppo dell’efficienza energetica e delle fonti rinnovabili</a:t>
            </a:r>
            <a:r>
              <a:rPr lang="it-IT" dirty="0" smtClean="0"/>
              <a:t>”, mediante:</a:t>
            </a:r>
          </a:p>
          <a:p>
            <a:pPr algn="just">
              <a:buFont typeface="Wingdings" panose="05000000000000000000" pitchFamily="2" charset="2"/>
              <a:buChar char="Ø"/>
            </a:pPr>
            <a:endParaRPr lang="it-IT" dirty="0" smtClean="0"/>
          </a:p>
          <a:p>
            <a:pPr lvl="0" algn="just">
              <a:buFont typeface="Wingdings" panose="05000000000000000000" pitchFamily="2" charset="2"/>
              <a:buChar char="Ø"/>
            </a:pPr>
            <a:r>
              <a:rPr lang="it-IT" dirty="0" smtClean="0"/>
              <a:t>“il </a:t>
            </a:r>
            <a:r>
              <a:rPr lang="it-IT" i="1" dirty="0" smtClean="0"/>
              <a:t>riconoscimento di una volumetria aggiuntiva rispetto a quella preesistente come misura premiale</a:t>
            </a:r>
            <a:r>
              <a:rPr lang="it-IT" dirty="0" smtClean="0"/>
              <a:t>”;</a:t>
            </a:r>
          </a:p>
          <a:p>
            <a:pPr lvl="0" algn="just">
              <a:buFont typeface="Wingdings" panose="05000000000000000000" pitchFamily="2" charset="2"/>
              <a:buChar char="Ø"/>
            </a:pPr>
            <a:r>
              <a:rPr lang="it-IT" dirty="0" smtClean="0"/>
              <a:t>“</a:t>
            </a:r>
            <a:r>
              <a:rPr lang="it-IT" i="1" dirty="0" smtClean="0"/>
              <a:t>la delocalizzazione delle relative volumetrie in area o aree diverse</a:t>
            </a:r>
            <a:r>
              <a:rPr lang="it-IT" dirty="0" smtClean="0"/>
              <a:t>”;</a:t>
            </a:r>
          </a:p>
          <a:p>
            <a:pPr lvl="0" algn="just">
              <a:buFont typeface="Wingdings" panose="05000000000000000000" pitchFamily="2" charset="2"/>
              <a:buChar char="Ø"/>
            </a:pPr>
            <a:r>
              <a:rPr lang="it-IT" dirty="0" smtClean="0"/>
              <a:t>“</a:t>
            </a:r>
            <a:r>
              <a:rPr lang="it-IT" i="1" dirty="0" smtClean="0"/>
              <a:t>l’ammissibilità delle modifiche di destinazione d’uso, purché si tratti di destinazioni tra loro compatibili o complementari</a:t>
            </a:r>
            <a:r>
              <a:rPr lang="it-IT" dirty="0" smtClean="0"/>
              <a:t>”;</a:t>
            </a:r>
          </a:p>
          <a:p>
            <a:pPr lvl="0" algn="just">
              <a:buFont typeface="Wingdings" panose="05000000000000000000" pitchFamily="2" charset="2"/>
              <a:buChar char="Ø"/>
            </a:pPr>
            <a:r>
              <a:rPr lang="it-IT" dirty="0" smtClean="0"/>
              <a:t>“</a:t>
            </a:r>
            <a:r>
              <a:rPr lang="it-IT" i="1" dirty="0" smtClean="0"/>
              <a:t>le modifiche della sagoma necessarie per l’armonizzazione architettonica con gli organismi edilizi esistenti</a:t>
            </a:r>
            <a:r>
              <a:rPr lang="it-IT" dirty="0" smtClean="0"/>
              <a:t>”.</a:t>
            </a:r>
            <a:endParaRPr lang="it-IT" dirty="0"/>
          </a:p>
          <a:p>
            <a:pPr marL="0" indent="0" algn="just">
              <a:buNone/>
            </a:pPr>
            <a:r>
              <a:rPr lang="it-IT" dirty="0"/>
              <a:t>Tale norma rappresenta il volano delle numerose leggi regionali che si sono sino ad oggi succedute.</a:t>
            </a:r>
          </a:p>
          <a:p>
            <a:pPr marL="0" indent="0" algn="just">
              <a:buNone/>
            </a:pPr>
            <a:endParaRPr lang="it-IT" dirty="0" smtClean="0"/>
          </a:p>
          <a:p>
            <a:pPr algn="just"/>
            <a:endParaRPr lang="it-IT" dirty="0"/>
          </a:p>
        </p:txBody>
      </p:sp>
      <p:sp>
        <p:nvSpPr>
          <p:cNvPr id="4" name="Segnaposto numero diapositiva 3"/>
          <p:cNvSpPr>
            <a:spLocks noGrp="1"/>
          </p:cNvSpPr>
          <p:nvPr>
            <p:ph type="sldNum" sz="quarter" idx="12"/>
          </p:nvPr>
        </p:nvSpPr>
        <p:spPr/>
        <p:txBody>
          <a:bodyPr/>
          <a:lstStyle/>
          <a:p>
            <a:fld id="{92DD5CFE-5CB9-4C1F-96D0-F915AD160A1E}" type="slidenum">
              <a:rPr lang="it-IT" smtClean="0"/>
              <a:t>6</a:t>
            </a:fld>
            <a:endParaRPr lang="it-IT"/>
          </a:p>
        </p:txBody>
      </p:sp>
    </p:spTree>
    <p:extLst>
      <p:ext uri="{BB962C8B-B14F-4D97-AF65-F5344CB8AC3E}">
        <p14:creationId xmlns:p14="http://schemas.microsoft.com/office/powerpoint/2010/main" val="293693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algn="ctr"/>
            <a:r>
              <a:rPr lang="it-IT" sz="4000" b="1" i="1" dirty="0">
                <a:solidFill>
                  <a:schemeClr val="lt1"/>
                </a:solidFill>
                <a:effectLst>
                  <a:outerShdw blurRad="38100" dist="38100" dir="2700000" algn="tl">
                    <a:srgbClr val="000000">
                      <a:alpha val="43137"/>
                    </a:srgbClr>
                  </a:outerShdw>
                </a:effectLst>
                <a:latin typeface="+mj-lt"/>
                <a:ea typeface="+mn-ea"/>
                <a:cs typeface="+mn-cs"/>
              </a:rPr>
              <a:t>Principali limiti della legislazione nazionale e regionale sulla rigenerazione </a:t>
            </a:r>
            <a:r>
              <a:rPr lang="it-IT" sz="4000" b="1" i="1" dirty="0" smtClean="0">
                <a:solidFill>
                  <a:schemeClr val="lt1"/>
                </a:solidFill>
                <a:effectLst>
                  <a:outerShdw blurRad="38100" dist="38100" dir="2700000" algn="tl">
                    <a:srgbClr val="000000">
                      <a:alpha val="43137"/>
                    </a:srgbClr>
                  </a:outerShdw>
                </a:effectLst>
                <a:latin typeface="+mj-lt"/>
                <a:ea typeface="+mn-ea"/>
                <a:cs typeface="+mn-cs"/>
              </a:rPr>
              <a:t>urbana</a:t>
            </a:r>
            <a:endParaRPr lang="it-IT" sz="4000" b="1" i="1" dirty="0">
              <a:solidFill>
                <a:schemeClr val="lt1"/>
              </a:solidFill>
              <a:effectLst>
                <a:outerShdw blurRad="38100" dist="38100" dir="2700000" algn="tl">
                  <a:srgbClr val="000000">
                    <a:alpha val="43137"/>
                  </a:srgbClr>
                </a:outerShdw>
              </a:effectLst>
              <a:latin typeface="+mj-lt"/>
              <a:ea typeface="+mn-ea"/>
              <a:cs typeface="+mn-cs"/>
            </a:endParaRPr>
          </a:p>
        </p:txBody>
      </p:sp>
      <p:sp>
        <p:nvSpPr>
          <p:cNvPr id="3" name="Segnaposto contenuto 2"/>
          <p:cNvSpPr>
            <a:spLocks noGrp="1"/>
          </p:cNvSpPr>
          <p:nvPr>
            <p:ph idx="1"/>
          </p:nvPr>
        </p:nvSpPr>
        <p:spPr>
          <a:xfrm>
            <a:off x="838200" y="1858875"/>
            <a:ext cx="10515600" cy="4816246"/>
          </a:xfrm>
          <a:ln>
            <a:solidFill>
              <a:schemeClr val="accent1"/>
            </a:solidFill>
          </a:ln>
          <a:effectLst>
            <a:glow rad="63500">
              <a:schemeClr val="accent3">
                <a:satMod val="175000"/>
                <a:alpha val="40000"/>
              </a:schemeClr>
            </a:glow>
          </a:effectLst>
        </p:spPr>
        <p:txBody>
          <a:bodyPr>
            <a:normAutofit fontScale="25000" lnSpcReduction="20000"/>
          </a:bodyPr>
          <a:lstStyle/>
          <a:p>
            <a:pPr>
              <a:buFont typeface="Wingdings" panose="05000000000000000000" pitchFamily="2" charset="2"/>
              <a:buChar char="ü"/>
            </a:pPr>
            <a:endParaRPr lang="it-IT" sz="4500" dirty="0" smtClean="0"/>
          </a:p>
          <a:p>
            <a:pPr>
              <a:buFont typeface="Wingdings" panose="05000000000000000000" pitchFamily="2" charset="2"/>
              <a:buChar char="ü"/>
            </a:pPr>
            <a:r>
              <a:rPr lang="it-IT" sz="7200" dirty="0" smtClean="0"/>
              <a:t>avere prodotto </a:t>
            </a:r>
            <a:r>
              <a:rPr lang="it-IT" sz="7200" dirty="0"/>
              <a:t>principalmente interventi episodici di rinnovamento edilizio (sostituzione o implementazione di parti di edifici, demolizione e ricostruzione, delocalizzazione), quando sarebbe stato più coerente con gli obiettivi prefissati puntare verso una pianificazione incentivata “per risultato” di carattere diffuso, tesa a rivitalizzare il tessuto edilizio esistente, àmbito per </a:t>
            </a:r>
            <a:r>
              <a:rPr lang="it-IT" sz="7200" dirty="0" smtClean="0"/>
              <a:t>àmbito</a:t>
            </a:r>
            <a:r>
              <a:rPr lang="it-IT" sz="7200" baseline="30000" dirty="0" smtClean="0"/>
              <a:t>3</a:t>
            </a:r>
            <a:r>
              <a:rPr lang="it-IT" sz="7200" dirty="0" smtClean="0"/>
              <a:t>;</a:t>
            </a:r>
            <a:endParaRPr lang="it-IT" sz="7200" dirty="0" smtClean="0"/>
          </a:p>
          <a:p>
            <a:pPr>
              <a:buFont typeface="Wingdings" panose="05000000000000000000" pitchFamily="2" charset="2"/>
              <a:buChar char="ü"/>
            </a:pPr>
            <a:endParaRPr lang="it-IT" sz="7200" dirty="0"/>
          </a:p>
          <a:p>
            <a:pPr>
              <a:buFont typeface="Wingdings" panose="05000000000000000000" pitchFamily="2" charset="2"/>
              <a:buChar char="ü"/>
            </a:pPr>
            <a:r>
              <a:rPr lang="it-IT" sz="7200" dirty="0"/>
              <a:t>avere valorizzato la potestà legislativa delle regioni a discapito di quella amministrativa dei comuni, cui invece deve riconoscersi un ruolo insostituibile, in virtù del principio di sussidiarietà verticale e stante l’esistenza di un principio fondamentale dell’ordinamento in base al quale sono i comuni, attraverso i consigli </a:t>
            </a:r>
            <a:r>
              <a:rPr lang="it-IT" sz="7200" dirty="0" smtClean="0"/>
              <a:t>comunali</a:t>
            </a:r>
            <a:r>
              <a:rPr lang="it-IT" sz="7200" baseline="30000" dirty="0" smtClean="0"/>
              <a:t>4</a:t>
            </a:r>
            <a:r>
              <a:rPr lang="it-IT" sz="7200" dirty="0" smtClean="0"/>
              <a:t>, </a:t>
            </a:r>
            <a:r>
              <a:rPr lang="it-IT" sz="7200" dirty="0"/>
              <a:t>«a dover individuare gli </a:t>
            </a:r>
            <a:r>
              <a:rPr lang="it-IT" sz="7200" dirty="0" err="1"/>
              <a:t>àmbiti</a:t>
            </a:r>
            <a:r>
              <a:rPr lang="it-IT" sz="7200" dirty="0"/>
              <a:t> urbani che necessitano di razionalizzazioni del patrimonio edilizio esistente o di riqualificazione in quanto ricomprendenti aree urbane degradate</a:t>
            </a:r>
            <a:r>
              <a:rPr lang="it-IT" sz="7200" dirty="0" smtClean="0"/>
              <a:t>»</a:t>
            </a:r>
            <a:r>
              <a:rPr lang="it-IT" sz="7200" baseline="30000" dirty="0"/>
              <a:t> </a:t>
            </a:r>
            <a:r>
              <a:rPr lang="it-IT" sz="7200" baseline="30000" dirty="0" smtClean="0"/>
              <a:t>5</a:t>
            </a:r>
            <a:r>
              <a:rPr lang="it-IT" sz="7200" dirty="0" smtClean="0"/>
              <a:t>. </a:t>
            </a:r>
            <a:r>
              <a:rPr lang="it-IT" sz="7200" dirty="0"/>
              <a:t>Per tale ragione, sono state dichiarate costituzionalmente illegittime le disposizioni comportanti un’eccessiva compressione delle prerogative dei comuni, «per il fatto di dettare una disciplina … idonea, in ragione della sua natura </a:t>
            </a:r>
            <a:r>
              <a:rPr lang="it-IT" sz="7200" dirty="0" err="1"/>
              <a:t>autoapplicativa</a:t>
            </a:r>
            <a:r>
              <a:rPr lang="it-IT" sz="7200" dirty="0"/>
              <a:t>, a ripercuotersi su scelte attinenti all’uso del territorio</a:t>
            </a:r>
            <a:r>
              <a:rPr lang="it-IT" sz="7200" dirty="0" smtClean="0"/>
              <a:t>»</a:t>
            </a:r>
            <a:r>
              <a:rPr lang="it-IT" sz="7200" baseline="30000" dirty="0"/>
              <a:t> </a:t>
            </a:r>
            <a:r>
              <a:rPr lang="it-IT" sz="7200" baseline="30000" dirty="0" smtClean="0"/>
              <a:t>6</a:t>
            </a:r>
            <a:r>
              <a:rPr lang="it-IT" sz="7200" dirty="0" smtClean="0"/>
              <a:t>;</a:t>
            </a:r>
            <a:endParaRPr lang="it-IT" sz="7200" dirty="0" smtClean="0"/>
          </a:p>
          <a:p>
            <a:pPr>
              <a:buFont typeface="Wingdings" panose="05000000000000000000" pitchFamily="2" charset="2"/>
              <a:buChar char="ü"/>
            </a:pPr>
            <a:endParaRPr lang="it-IT" sz="7200" dirty="0"/>
          </a:p>
          <a:p>
            <a:pPr>
              <a:buFont typeface="Wingdings" panose="05000000000000000000" pitchFamily="2" charset="2"/>
              <a:buChar char="ü"/>
            </a:pPr>
            <a:r>
              <a:rPr lang="it-IT" sz="7200" dirty="0"/>
              <a:t>assenza, nel T.U. dell’edilizia, di una definizione della nozione di rigenerazione </a:t>
            </a:r>
            <a:r>
              <a:rPr lang="it-IT" sz="7200" dirty="0" smtClean="0"/>
              <a:t>urbana.</a:t>
            </a:r>
            <a:endParaRPr lang="it-IT" sz="3100" dirty="0" smtClean="0"/>
          </a:p>
          <a:p>
            <a:pPr marL="0" lvl="0" indent="0">
              <a:buNone/>
            </a:pPr>
            <a:r>
              <a:rPr lang="it-IT" sz="3100" dirty="0" smtClean="0"/>
              <a:t>___________________________________________</a:t>
            </a:r>
            <a:endParaRPr lang="it-IT" sz="3100" dirty="0"/>
          </a:p>
          <a:p>
            <a:pPr marL="0" indent="0">
              <a:lnSpc>
                <a:spcPts val="600"/>
              </a:lnSpc>
              <a:buNone/>
            </a:pPr>
            <a:r>
              <a:rPr lang="it-IT" sz="4800" baseline="30000" dirty="0" smtClean="0"/>
              <a:t>3 </a:t>
            </a:r>
            <a:r>
              <a:rPr lang="it-IT" sz="4400" dirty="0" smtClean="0"/>
              <a:t>MARENGHI </a:t>
            </a:r>
            <a:r>
              <a:rPr lang="it-IT" sz="4400" dirty="0"/>
              <a:t>G.M., </a:t>
            </a:r>
            <a:r>
              <a:rPr lang="it-IT" sz="4400" i="1" dirty="0"/>
              <a:t>La città nuova nel nuovo diritto. Rigenerazione urbana e destinazione urbanistica</a:t>
            </a:r>
            <a:r>
              <a:rPr lang="it-IT" sz="4400" dirty="0"/>
              <a:t>, Napoli, 2024, 134 e 149 ss.</a:t>
            </a:r>
          </a:p>
          <a:p>
            <a:pPr marL="0" indent="0">
              <a:lnSpc>
                <a:spcPts val="600"/>
              </a:lnSpc>
              <a:buNone/>
            </a:pPr>
            <a:r>
              <a:rPr lang="it-IT" sz="4800" baseline="30000" dirty="0" smtClean="0"/>
              <a:t>4</a:t>
            </a:r>
            <a:r>
              <a:rPr lang="it-IT" sz="4800" dirty="0" smtClean="0"/>
              <a:t> </a:t>
            </a:r>
            <a:r>
              <a:rPr lang="it-IT" sz="4400" dirty="0" smtClean="0"/>
              <a:t>T.A.R</a:t>
            </a:r>
            <a:r>
              <a:rPr lang="it-IT" sz="4400" dirty="0"/>
              <a:t>. Abruzzo, Pescara, Sez. I, 6 maggio 2024, n. 145; T.A.R. Puglia, Bari, Sez. I, 21 ottobre 2022, n. 1396.</a:t>
            </a:r>
          </a:p>
          <a:p>
            <a:pPr marL="0" indent="0">
              <a:lnSpc>
                <a:spcPts val="600"/>
              </a:lnSpc>
              <a:buNone/>
            </a:pPr>
            <a:r>
              <a:rPr lang="it-IT" sz="4800" baseline="30000" dirty="0" smtClean="0"/>
              <a:t>5</a:t>
            </a:r>
            <a:r>
              <a:rPr lang="it-IT" sz="4800" dirty="0" smtClean="0"/>
              <a:t> </a:t>
            </a:r>
            <a:r>
              <a:rPr lang="it-IT" sz="4400" dirty="0" smtClean="0"/>
              <a:t>T.A.R </a:t>
            </a:r>
            <a:r>
              <a:rPr lang="it-IT" sz="4400" dirty="0"/>
              <a:t>Lazio, Sez. II-</a:t>
            </a:r>
            <a:r>
              <a:rPr lang="it-IT" sz="4400" i="1" dirty="0"/>
              <a:t>bis</a:t>
            </a:r>
            <a:r>
              <a:rPr lang="it-IT" sz="4400" dirty="0"/>
              <a:t>, 27 dicembre 2022, n. 17543.</a:t>
            </a:r>
          </a:p>
          <a:p>
            <a:pPr marL="0" indent="0">
              <a:lnSpc>
                <a:spcPts val="600"/>
              </a:lnSpc>
              <a:buNone/>
            </a:pPr>
            <a:r>
              <a:rPr lang="it-IT" sz="4800" baseline="30000" dirty="0" smtClean="0"/>
              <a:t>6</a:t>
            </a:r>
            <a:r>
              <a:rPr lang="it-IT" sz="4800" dirty="0" smtClean="0"/>
              <a:t> </a:t>
            </a:r>
            <a:r>
              <a:rPr lang="it-IT" sz="4400" dirty="0" smtClean="0"/>
              <a:t>Corte </a:t>
            </a:r>
            <a:r>
              <a:rPr lang="it-IT" sz="4400" dirty="0"/>
              <a:t>Cost., 28 ottobre 2021, n. 202, sulla legge regionale della Lombardia</a:t>
            </a:r>
            <a:r>
              <a:rPr lang="it-IT" sz="4400" dirty="0" smtClean="0"/>
              <a:t>.</a:t>
            </a:r>
          </a:p>
        </p:txBody>
      </p:sp>
      <p:sp>
        <p:nvSpPr>
          <p:cNvPr id="4" name="Segnaposto numero diapositiva 3"/>
          <p:cNvSpPr>
            <a:spLocks noGrp="1"/>
          </p:cNvSpPr>
          <p:nvPr>
            <p:ph type="sldNum" sz="quarter" idx="12"/>
          </p:nvPr>
        </p:nvSpPr>
        <p:spPr/>
        <p:txBody>
          <a:bodyPr/>
          <a:lstStyle/>
          <a:p>
            <a:fld id="{92DD5CFE-5CB9-4C1F-96D0-F915AD160A1E}" type="slidenum">
              <a:rPr lang="it-IT" smtClean="0"/>
              <a:t>7</a:t>
            </a:fld>
            <a:endParaRPr lang="it-IT"/>
          </a:p>
        </p:txBody>
      </p:sp>
    </p:spTree>
    <p:extLst>
      <p:ext uri="{BB962C8B-B14F-4D97-AF65-F5344CB8AC3E}">
        <p14:creationId xmlns:p14="http://schemas.microsoft.com/office/powerpoint/2010/main" val="1072626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640080" y="365125"/>
            <a:ext cx="10713720" cy="1097915"/>
          </a:xfrm>
          <a:solidFill>
            <a:schemeClr val="accent1"/>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r>
              <a:rPr lang="it-IT" sz="2800" b="1" i="1" dirty="0">
                <a:effectLst>
                  <a:outerShdw blurRad="38100" dist="38100" dir="2700000" algn="tl">
                    <a:srgbClr val="000000">
                      <a:alpha val="43137"/>
                    </a:srgbClr>
                  </a:outerShdw>
                </a:effectLst>
                <a:latin typeface="+mj-lt"/>
              </a:rPr>
              <a:t>L’istituto è menzionato quattro volte, allo scopo di prevedere incentivi o deroghe, senza mai chiarirne precisamente i </a:t>
            </a:r>
            <a:r>
              <a:rPr lang="it-IT" sz="2800" b="1" i="1" dirty="0">
                <a:effectLst>
                  <a:outerShdw blurRad="38100" dist="38100" dir="2700000" algn="tl">
                    <a:srgbClr val="000000">
                      <a:alpha val="43137"/>
                    </a:srgbClr>
                  </a:outerShdw>
                </a:effectLst>
                <a:latin typeface="+mj-lt"/>
              </a:rPr>
              <a:t>tratti distintivi</a:t>
            </a:r>
            <a:r>
              <a:rPr lang="it-IT" sz="2800" b="1" i="1" dirty="0">
                <a:effectLst>
                  <a:outerShdw blurRad="38100" dist="38100" dir="2700000" algn="tl">
                    <a:srgbClr val="000000">
                      <a:alpha val="43137"/>
                    </a:srgbClr>
                  </a:outerShdw>
                </a:effectLst>
                <a:latin typeface="+mj-lt"/>
              </a:rPr>
              <a:t>:</a:t>
            </a:r>
            <a:r>
              <a:rPr lang="it-IT" sz="2400" b="1" i="1" u="sng" dirty="0">
                <a:effectLst>
                  <a:outerShdw blurRad="38100" dist="38100" dir="2700000" algn="tl">
                    <a:srgbClr val="000000">
                      <a:alpha val="43137"/>
                    </a:srgbClr>
                  </a:outerShdw>
                </a:effectLst>
              </a:rPr>
              <a:t/>
            </a:r>
            <a:br>
              <a:rPr lang="it-IT" sz="2400" b="1" i="1" u="sng" dirty="0">
                <a:effectLst>
                  <a:outerShdw blurRad="38100" dist="38100" dir="2700000" algn="tl">
                    <a:srgbClr val="000000">
                      <a:alpha val="43137"/>
                    </a:srgbClr>
                  </a:outerShdw>
                </a:effectLst>
              </a:rPr>
            </a:br>
            <a:endParaRPr lang="it-IT" sz="2400" b="1" i="1" u="sng" dirty="0">
              <a:effectLst>
                <a:outerShdw blurRad="38100" dist="38100" dir="2700000" algn="tl">
                  <a:srgbClr val="000000">
                    <a:alpha val="43137"/>
                  </a:srgbClr>
                </a:outerShdw>
              </a:effectLst>
            </a:endParaRPr>
          </a:p>
        </p:txBody>
      </p:sp>
      <p:sp>
        <p:nvSpPr>
          <p:cNvPr id="5" name="Segnaposto contenuto 4"/>
          <p:cNvSpPr>
            <a:spLocks noGrp="1"/>
          </p:cNvSpPr>
          <p:nvPr>
            <p:ph sz="half" idx="1"/>
          </p:nvPr>
        </p:nvSpPr>
        <p:spPr>
          <a:xfrm>
            <a:off x="6172200" y="1551000"/>
            <a:ext cx="5181600" cy="5124120"/>
          </a:xfrm>
        </p:spPr>
        <p:txBody>
          <a:bodyPr>
            <a:normAutofit fontScale="70000" lnSpcReduction="20000"/>
          </a:bodyPr>
          <a:lstStyle/>
          <a:p>
            <a:pPr algn="just"/>
            <a:r>
              <a:rPr lang="it-IT" dirty="0"/>
              <a:t>- </a:t>
            </a:r>
            <a:r>
              <a:rPr lang="it-IT" b="1" u="sng" dirty="0"/>
              <a:t>art. 17, comma 4-bis</a:t>
            </a:r>
            <a:r>
              <a:rPr lang="it-IT" dirty="0"/>
              <a:t>, dove si consente la riduzione del contributo di costruzione “al fine di agevolare gli interventi di rigenerazione urbana, di </a:t>
            </a:r>
            <a:r>
              <a:rPr lang="it-IT" dirty="0" err="1"/>
              <a:t>decarbonizzazione</a:t>
            </a:r>
            <a:r>
              <a:rPr lang="it-IT" dirty="0"/>
              <a:t>, </a:t>
            </a:r>
            <a:r>
              <a:rPr lang="it-IT" dirty="0" err="1"/>
              <a:t>efficientamento</a:t>
            </a:r>
            <a:r>
              <a:rPr lang="it-IT" dirty="0"/>
              <a:t> energetico, messa in sicurezza sismica e contenimento del consumo di suolo, di ristrutturazione, nonché di recupero e riuso degli immobili dismessi o in via di dismissione, rispetto a quello previsto dalle tabelle parametriche regionali</a:t>
            </a:r>
            <a:r>
              <a:rPr lang="it-IT" dirty="0" smtClean="0"/>
              <a:t>”;</a:t>
            </a:r>
          </a:p>
          <a:p>
            <a:pPr algn="just"/>
            <a:endParaRPr lang="it-IT" dirty="0"/>
          </a:p>
          <a:p>
            <a:pPr algn="just"/>
            <a:r>
              <a:rPr lang="it-IT" dirty="0"/>
              <a:t>- </a:t>
            </a:r>
            <a:r>
              <a:rPr lang="it-IT" b="1" u="sng" dirty="0"/>
              <a:t>art. 23-quater, comma 1, </a:t>
            </a:r>
            <a:r>
              <a:rPr lang="it-IT" dirty="0"/>
              <a:t>dove si ammette l’utilizzazione temporanea di edifici ed aree per usi diversi da quelli previsti dallo strumento urbanistico “allo scopo di attivare processi di rigenerazione urbana, di riqualificazione di aree urbane degradate, di recupero e valorizzazione di immobili e spazi urbani dismessi o in via di dismissione e favorire, nel contempo, lo sviluppo di iniziative economiche, sociali, culturali o di recupero ambientale”.</a:t>
            </a:r>
          </a:p>
          <a:p>
            <a:endParaRPr lang="it-IT" dirty="0"/>
          </a:p>
        </p:txBody>
      </p:sp>
      <p:sp>
        <p:nvSpPr>
          <p:cNvPr id="6" name="Segnaposto testo 5"/>
          <p:cNvSpPr>
            <a:spLocks noGrp="1"/>
          </p:cNvSpPr>
          <p:nvPr>
            <p:ph sz="half" idx="2"/>
          </p:nvPr>
        </p:nvSpPr>
        <p:spPr>
          <a:xfrm>
            <a:off x="477981" y="1551000"/>
            <a:ext cx="5181600" cy="5057618"/>
          </a:xfrm>
        </p:spPr>
        <p:txBody>
          <a:bodyPr>
            <a:noAutofit/>
          </a:bodyPr>
          <a:lstStyle/>
          <a:p>
            <a:pPr algn="just"/>
            <a:r>
              <a:rPr lang="it-IT" sz="2000" b="1" u="sng" dirty="0"/>
              <a:t>- art. 3, comma 1, </a:t>
            </a:r>
            <a:r>
              <a:rPr lang="it-IT" sz="2000" b="1" u="sng" dirty="0" err="1"/>
              <a:t>lett</a:t>
            </a:r>
            <a:r>
              <a:rPr lang="it-IT" sz="2000" b="1" u="sng" dirty="0"/>
              <a:t>. d), </a:t>
            </a:r>
            <a:r>
              <a:rPr lang="it-IT" sz="2000" dirty="0"/>
              <a:t>dove si stabilisce che, nei casi espressamente previsti dalla legislazione vigente o dagli strumenti urbanistici comunali, l’intervento di ristrutturazione edilizia può dar luogo ad incrementi di volumetria “</a:t>
            </a:r>
            <a:r>
              <a:rPr lang="it-IT" sz="2000" i="1" dirty="0"/>
              <a:t>anche per promuovere interventi di rigenerazione urbana</a:t>
            </a:r>
            <a:r>
              <a:rPr lang="it-IT" sz="2000" dirty="0" smtClean="0"/>
              <a:t>”;</a:t>
            </a:r>
          </a:p>
          <a:p>
            <a:pPr algn="just"/>
            <a:endParaRPr lang="it-IT" sz="2000" dirty="0"/>
          </a:p>
          <a:p>
            <a:pPr algn="just"/>
            <a:r>
              <a:rPr lang="it-IT" sz="2000" dirty="0"/>
              <a:t>- </a:t>
            </a:r>
            <a:r>
              <a:rPr lang="it-IT" sz="2000" b="1" u="sng" dirty="0"/>
              <a:t>art. 14, comma 1-</a:t>
            </a:r>
            <a:r>
              <a:rPr lang="it-IT" sz="2000" b="1" i="1" u="sng" dirty="0"/>
              <a:t>bis</a:t>
            </a:r>
            <a:r>
              <a:rPr lang="it-IT" sz="2000" dirty="0"/>
              <a:t>, dove si stabilisce che il consiglio comunale può attestare l’interesse pubblico di un intervento di ristrutturazione edilizia in deroga allo strumento urbanistico “</a:t>
            </a:r>
            <a:r>
              <a:rPr lang="it-IT" sz="2000" i="1" dirty="0"/>
              <a:t>limitatamente alle finalità di rigenerazione urbana, di contenimento del consumo del suolo e di recupero sociale e urbano dell’insediamento</a:t>
            </a:r>
            <a:r>
              <a:rPr lang="it-IT" sz="2000" dirty="0"/>
              <a:t>”;</a:t>
            </a:r>
          </a:p>
          <a:p>
            <a:endParaRPr lang="it-IT" sz="2000" dirty="0"/>
          </a:p>
        </p:txBody>
      </p:sp>
      <p:sp>
        <p:nvSpPr>
          <p:cNvPr id="2" name="Segnaposto numero diapositiva 1"/>
          <p:cNvSpPr>
            <a:spLocks noGrp="1"/>
          </p:cNvSpPr>
          <p:nvPr>
            <p:ph type="sldNum" sz="quarter" idx="12"/>
          </p:nvPr>
        </p:nvSpPr>
        <p:spPr/>
        <p:txBody>
          <a:bodyPr/>
          <a:lstStyle/>
          <a:p>
            <a:fld id="{92DD5CFE-5CB9-4C1F-96D0-F915AD160A1E}" type="slidenum">
              <a:rPr lang="it-IT" smtClean="0"/>
              <a:t>8</a:t>
            </a:fld>
            <a:endParaRPr lang="it-IT"/>
          </a:p>
        </p:txBody>
      </p:sp>
    </p:spTree>
    <p:extLst>
      <p:ext uri="{BB962C8B-B14F-4D97-AF65-F5344CB8AC3E}">
        <p14:creationId xmlns:p14="http://schemas.microsoft.com/office/powerpoint/2010/main" val="1677201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8"/>
          <p:cNvSpPr/>
          <p:nvPr/>
        </p:nvSpPr>
        <p:spPr>
          <a:xfrm>
            <a:off x="656704" y="241070"/>
            <a:ext cx="10864735" cy="601010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p:spPr>
        <p:txBody>
          <a:bodyPr/>
          <a:lstStyle/>
          <a:p>
            <a:pPr lvl="0" algn="just" rtl="0">
              <a:lnSpc>
                <a:spcPct val="150000"/>
              </a:lnSpc>
            </a:pPr>
            <a:r>
              <a:rPr lang="it-IT" dirty="0" smtClean="0"/>
              <a:t>Viceversa, appare basilare stabilire quali siano gli elementi essenziali della rigenerazione urbana, per comprendere se l’intervento proposto è sussumibile, o meno, nel suo paradigma.</a:t>
            </a:r>
            <a:endParaRPr lang="it-IT" dirty="0"/>
          </a:p>
          <a:p>
            <a:pPr lvl="0" algn="just" rtl="0">
              <a:lnSpc>
                <a:spcPct val="150000"/>
              </a:lnSpc>
            </a:pPr>
            <a:r>
              <a:rPr lang="it-IT" dirty="0" smtClean="0"/>
              <a:t>Ciò in quanto: «</a:t>
            </a:r>
            <a:r>
              <a:rPr lang="it-IT" i="1" dirty="0" smtClean="0"/>
              <a:t>il legislatore, sia pure in vista anche di un rilancio delle attività economiche inerenti all’edilizia, non ha in sostanza inteso “liberalizzare” e “generalizzare” ogni intervento edilizio incrementativo degli edifici esistenti (consistente in demolizione e ricostruzione o sia pure in solo ampliamento), collegando l’obiettivo di “rilancio” dell’attività edilizia a specifiche e ineludibili finalità relative all’interesse, di pari rilievo e preminenza, anche costituzionale, ad un miglioramento del tessuto urbanistico, cui sono chiaramente correlate le due alternative finalità/condizioni di ammissibilità dell’intervento (“razionalizzazione del patrimonio edilizio”, “riqualificazione dell’area urbana degradata</a:t>
            </a:r>
            <a:r>
              <a:rPr lang="it-IT" i="1" dirty="0" smtClean="0"/>
              <a:t>”)</a:t>
            </a:r>
            <a:r>
              <a:rPr lang="it-IT" dirty="0" smtClean="0"/>
              <a:t>»</a:t>
            </a:r>
            <a:r>
              <a:rPr lang="it-IT" baseline="30000" dirty="0" smtClean="0"/>
              <a:t>7</a:t>
            </a:r>
            <a:r>
              <a:rPr lang="it-IT" dirty="0" smtClean="0"/>
              <a:t>.</a:t>
            </a:r>
            <a:endParaRPr lang="it-IT" dirty="0"/>
          </a:p>
          <a:p>
            <a:pPr lvl="0" algn="just" rtl="0">
              <a:lnSpc>
                <a:spcPct val="150000"/>
              </a:lnSpc>
            </a:pPr>
            <a:r>
              <a:rPr lang="it-IT" dirty="0" smtClean="0"/>
              <a:t>Pertanto, i meccanismi incentivanti non possono riguardare qualsiasi intervento demo-ricostruttivo su immobili dismessi o in zona degradata, dovendo l’intervento possedere le caratteristiche della razionalizzazione e della riqualificazione, proprie della rigenerazione urbana.</a:t>
            </a:r>
            <a:endParaRPr lang="it-IT" dirty="0"/>
          </a:p>
          <a:p>
            <a:pPr lvl="0" algn="just" rtl="0">
              <a:lnSpc>
                <a:spcPct val="150000"/>
              </a:lnSpc>
            </a:pPr>
            <a:r>
              <a:rPr lang="it-IT" i="1" dirty="0" smtClean="0"/>
              <a:t>In carenza di una normativa nazionale, spetta dunque alle leggi regionali ed ancor più alla pianificazione comunale stabilire per lo meno gli obiettivi della rigenerazione. </a:t>
            </a:r>
          </a:p>
          <a:p>
            <a:pPr lvl="0" algn="just" rtl="0">
              <a:lnSpc>
                <a:spcPct val="150000"/>
              </a:lnSpc>
            </a:pPr>
            <a:r>
              <a:rPr lang="it-IT" sz="1600" i="1" dirty="0" smtClean="0"/>
              <a:t>______________</a:t>
            </a:r>
          </a:p>
          <a:p>
            <a:pPr algn="just">
              <a:lnSpc>
                <a:spcPct val="150000"/>
              </a:lnSpc>
            </a:pPr>
            <a:r>
              <a:rPr lang="it-IT" sz="1400" baseline="30000" dirty="0"/>
              <a:t>7 </a:t>
            </a:r>
            <a:r>
              <a:rPr lang="it-IT" sz="1400" dirty="0" smtClean="0"/>
              <a:t>T.A.R </a:t>
            </a:r>
            <a:r>
              <a:rPr lang="it-IT" sz="1400" dirty="0"/>
              <a:t>Lazio, Sez. </a:t>
            </a:r>
            <a:r>
              <a:rPr lang="fr-FR" sz="1400" dirty="0" err="1"/>
              <a:t>II-</a:t>
            </a:r>
            <a:r>
              <a:rPr lang="fr-FR" sz="1400" i="1" dirty="0" err="1"/>
              <a:t>bis</a:t>
            </a:r>
            <a:r>
              <a:rPr lang="fr-FR" sz="1400" dirty="0"/>
              <a:t>, 27 </a:t>
            </a:r>
            <a:r>
              <a:rPr lang="fr-FR" sz="1400" dirty="0" err="1"/>
              <a:t>dicembre</a:t>
            </a:r>
            <a:r>
              <a:rPr lang="fr-FR" sz="1400" dirty="0"/>
              <a:t> 2022, n. 17543; Cons. </a:t>
            </a:r>
            <a:r>
              <a:rPr lang="it-IT" sz="1400" dirty="0"/>
              <a:t>Stato, Sez. IV, 1 settembre 2015, n. 4088 e 19 aprile 2017, n. 1828.</a:t>
            </a:r>
          </a:p>
          <a:p>
            <a:pPr lvl="0" algn="just" rtl="0">
              <a:lnSpc>
                <a:spcPct val="150000"/>
              </a:lnSpc>
            </a:pPr>
            <a:endParaRPr lang="it-IT" i="1" dirty="0"/>
          </a:p>
        </p:txBody>
      </p:sp>
      <p:sp>
        <p:nvSpPr>
          <p:cNvPr id="2" name="Segnaposto numero diapositiva 1"/>
          <p:cNvSpPr>
            <a:spLocks noGrp="1"/>
          </p:cNvSpPr>
          <p:nvPr>
            <p:ph type="sldNum" sz="quarter" idx="12"/>
          </p:nvPr>
        </p:nvSpPr>
        <p:spPr/>
        <p:txBody>
          <a:bodyPr/>
          <a:lstStyle/>
          <a:p>
            <a:fld id="{92DD5CFE-5CB9-4C1F-96D0-F915AD160A1E}" type="slidenum">
              <a:rPr lang="it-IT" smtClean="0"/>
              <a:t>9</a:t>
            </a:fld>
            <a:endParaRPr lang="it-IT"/>
          </a:p>
        </p:txBody>
      </p:sp>
    </p:spTree>
    <p:extLst>
      <p:ext uri="{BB962C8B-B14F-4D97-AF65-F5344CB8AC3E}">
        <p14:creationId xmlns:p14="http://schemas.microsoft.com/office/powerpoint/2010/main" val="220286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TotalTime>
  <Words>2949</Words>
  <Application>Microsoft Office PowerPoint</Application>
  <PresentationFormat>Widescreen</PresentationFormat>
  <Paragraphs>129</Paragraphs>
  <Slides>15</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15</vt:i4>
      </vt:variant>
    </vt:vector>
  </HeadingPairs>
  <TitlesOfParts>
    <vt:vector size="23" baseType="lpstr">
      <vt:lpstr>Arial</vt:lpstr>
      <vt:lpstr>Calibri</vt:lpstr>
      <vt:lpstr>Calibri Light</vt:lpstr>
      <vt:lpstr>Constantia</vt:lpstr>
      <vt:lpstr>Symbol</vt:lpstr>
      <vt:lpstr>Times New Roman</vt:lpstr>
      <vt:lpstr>Wingdings</vt:lpstr>
      <vt:lpstr>Tema di Office</vt:lpstr>
      <vt:lpstr>   Ufficio studi e formazione della Giustizia amministrativa Il diritto della città e le novità in materia edilizia 27 e 28 marzo 2025 Napoli – T.A.R. Campania – Aula Filangieri</vt:lpstr>
      <vt:lpstr>Presentazione standard di PowerPoint</vt:lpstr>
      <vt:lpstr>La rigenerazione urbana </vt:lpstr>
      <vt:lpstr>Presentazione standard di PowerPoint</vt:lpstr>
      <vt:lpstr>A livello costituzionale</vt:lpstr>
      <vt:lpstr>Art. 5, commi da 9 a 14, d.l. 13 maggio 2011, n. 70 (c.d. “decreto sviluppo”), convertito con l. 12 luglio 2011, n. 106</vt:lpstr>
      <vt:lpstr>Principali limiti della legislazione nazionale e regionale sulla rigenerazione urbana</vt:lpstr>
      <vt:lpstr>L’istituto è menzionato quattro volte, allo scopo di prevedere incentivi o deroghe, senza mai chiarirne precisamente i tratti distintivi: </vt:lpstr>
      <vt:lpstr>Presentazione standard di PowerPoint</vt:lpstr>
      <vt:lpstr>Il titolo edilizio per la demo-ricostruzione rigenerativa</vt:lpstr>
      <vt:lpstr>Presentazione standard di PowerPoint</vt:lpstr>
      <vt:lpstr>La rigenerazione urbana mediante ristrutturazione urbanistica</vt:lpstr>
      <vt:lpstr>Limiti generali applicabili agli interventi di rigenerazione</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consumo zero di suolo</dc:title>
  <dc:creator>CIRILLO Antonella</dc:creator>
  <cp:lastModifiedBy>PRISCO Antonio</cp:lastModifiedBy>
  <cp:revision>41</cp:revision>
  <dcterms:created xsi:type="dcterms:W3CDTF">2025-03-17T07:36:17Z</dcterms:created>
  <dcterms:modified xsi:type="dcterms:W3CDTF">2025-03-19T14:43:45Z</dcterms:modified>
</cp:coreProperties>
</file>