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502" r:id="rId5"/>
    <p:sldId id="457" r:id="rId6"/>
    <p:sldId id="458" r:id="rId7"/>
    <p:sldId id="459" r:id="rId8"/>
    <p:sldId id="461" r:id="rId9"/>
    <p:sldId id="463" r:id="rId10"/>
    <p:sldId id="460" r:id="rId11"/>
    <p:sldId id="464" r:id="rId12"/>
    <p:sldId id="465" r:id="rId13"/>
    <p:sldId id="486" r:id="rId14"/>
    <p:sldId id="487" r:id="rId15"/>
    <p:sldId id="488" r:id="rId16"/>
    <p:sldId id="474" r:id="rId17"/>
    <p:sldId id="489" r:id="rId18"/>
    <p:sldId id="491" r:id="rId19"/>
    <p:sldId id="490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3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A35"/>
    <a:srgbClr val="800000"/>
    <a:srgbClr val="FFE4D3"/>
    <a:srgbClr val="FFE4C9"/>
    <a:srgbClr val="FFCC99"/>
    <a:srgbClr val="2A5F77"/>
    <a:srgbClr val="A6CAFF"/>
    <a:srgbClr val="801226"/>
    <a:srgbClr val="CCCC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152" autoAdjust="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A1B74-E8C2-425C-9CDE-D8C9486BF94F}" type="datetimeFigureOut">
              <a:rPr lang="it-IT" smtClean="0"/>
              <a:t>28/03/2025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F916-FBE7-49B6-8C30-00564F0DCE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19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cid:image005.jpg@01DAA83D.ECE912A0" TargetMode="External"/><Relationship Id="rId7" Type="http://schemas.openxmlformats.org/officeDocument/2006/relationships/image" Target="cid:image004.png@01DAA83D.44D7DD80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cid:image003.png@01DAA83D.44D7DD80" TargetMode="External"/><Relationship Id="rId10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D98743-3EF8-413A-9CBB-30850973E8BB}"/>
              </a:ext>
            </a:extLst>
          </p:cNvPr>
          <p:cNvSpPr>
            <a:spLocks noChangeAspect="1"/>
          </p:cNvSpPr>
          <p:nvPr userDrawn="1"/>
        </p:nvSpPr>
        <p:spPr>
          <a:xfrm>
            <a:off x="1002325" y="12638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46250" tIns="146250" rIns="146250" bIns="14625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15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B1EF8C-856B-44C9-8EC4-D91C07220F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4" y="1514264"/>
            <a:ext cx="7823863" cy="3240000"/>
          </a:xfrm>
        </p:spPr>
        <p:txBody>
          <a:bodyPr anchor="t" anchorCtr="0"/>
          <a:lstStyle>
            <a:lvl1pPr algn="l">
              <a:defRPr sz="4875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1FDD6A-6C02-4DA3-A99C-D3A904F51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4" y="4968802"/>
            <a:ext cx="7823863" cy="810000"/>
          </a:xfrm>
        </p:spPr>
        <p:txBody>
          <a:bodyPr anchor="b"/>
          <a:lstStyle>
            <a:lvl1pPr>
              <a:defRPr sz="894">
                <a:solidFill>
                  <a:schemeClr val="bg1"/>
                </a:solidFill>
              </a:defRPr>
            </a:lvl1pPr>
            <a:lvl2pPr>
              <a:defRPr sz="89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94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94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571952-42C4-4996-A914-4EB77901A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5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1422400"/>
            <a:ext cx="5389241" cy="365356"/>
          </a:xfrm>
        </p:spPr>
        <p:txBody>
          <a:bodyPr lIns="0" tIns="0" rIns="0" bIns="0"/>
          <a:lstStyle>
            <a:lvl1pPr>
              <a:spcAft>
                <a:spcPts val="244"/>
              </a:spcAft>
              <a:defRPr sz="650"/>
            </a:lvl1pPr>
            <a:lvl2pPr>
              <a:spcAft>
                <a:spcPts val="244"/>
              </a:spcAft>
              <a:defRPr sz="650"/>
            </a:lvl2pPr>
            <a:lvl3pPr>
              <a:spcAft>
                <a:spcPts val="244"/>
              </a:spcAft>
              <a:defRPr sz="650"/>
            </a:lvl3pPr>
            <a:lvl4pPr>
              <a:spcAft>
                <a:spcPts val="244"/>
              </a:spcAft>
              <a:defRPr sz="650"/>
            </a:lvl4pPr>
            <a:lvl5pPr>
              <a:spcAft>
                <a:spcPts val="244"/>
              </a:spcAft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6" y="1422400"/>
            <a:ext cx="5378939" cy="365356"/>
          </a:xfrm>
        </p:spPr>
        <p:txBody>
          <a:bodyPr/>
          <a:lstStyle>
            <a:lvl1pPr>
              <a:spcAft>
                <a:spcPts val="244"/>
              </a:spcAft>
              <a:defRPr sz="650"/>
            </a:lvl1pPr>
            <a:lvl2pPr>
              <a:spcAft>
                <a:spcPts val="244"/>
              </a:spcAft>
              <a:defRPr sz="650"/>
            </a:lvl2pPr>
            <a:lvl3pPr>
              <a:spcAft>
                <a:spcPts val="244"/>
              </a:spcAft>
              <a:defRPr sz="650"/>
            </a:lvl3pPr>
            <a:lvl4pPr>
              <a:spcAft>
                <a:spcPts val="244"/>
              </a:spcAft>
              <a:defRPr sz="650"/>
            </a:lvl4pPr>
            <a:lvl5pPr>
              <a:spcAft>
                <a:spcPts val="244"/>
              </a:spcAft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6" y="2485751"/>
            <a:ext cx="5378939" cy="3535639"/>
          </a:xfrm>
        </p:spPr>
        <p:txBody>
          <a:bodyPr/>
          <a:lstStyle>
            <a:lvl1pPr>
              <a:defRPr sz="650"/>
            </a:lvl1pPr>
            <a:lvl2pPr>
              <a:defRPr sz="650"/>
            </a:lvl2pPr>
            <a:lvl3pPr>
              <a:defRPr sz="650"/>
            </a:lvl3pPr>
            <a:lvl4pPr>
              <a:defRPr sz="650"/>
            </a:lvl4pPr>
            <a:lvl5pPr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4" y="2485751"/>
            <a:ext cx="5361212" cy="3535639"/>
          </a:xfrm>
          <a:ln w="6350">
            <a:noFill/>
          </a:ln>
        </p:spPr>
        <p:txBody>
          <a:bodyPr lIns="0" tIns="0" rIns="0" bIns="0"/>
          <a:lstStyle>
            <a:lvl1pPr>
              <a:defRPr sz="650"/>
            </a:lvl1pPr>
            <a:lvl2pPr>
              <a:defRPr sz="650"/>
            </a:lvl2pPr>
            <a:lvl3pPr>
              <a:defRPr sz="650"/>
            </a:lvl3pPr>
            <a:lvl4pPr>
              <a:defRPr sz="650"/>
            </a:lvl4pPr>
            <a:lvl5pPr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08800" y="6320118"/>
            <a:ext cx="1648047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KPMG LLP, a UK limited liability </a:t>
            </a:r>
            <a:b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partnership, is a member of </a:t>
            </a:r>
            <a:r>
              <a:rPr lang="en-US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KPMG International Limited, a private English company limited by guarantee.</a:t>
            </a:r>
            <a:endParaRPr lang="en-GB" sz="488" kern="1200" noProof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175393" y="6320118"/>
            <a:ext cx="203737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KPMG Audit Plc, a company incorporated under the UK Companies Acts, is a member of </a:t>
            </a:r>
            <a:r>
              <a:rPr lang="en-US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KPMG International Limited, a private English company limited by guarantee.</a:t>
            </a:r>
            <a:endParaRPr lang="en-GB" sz="488" kern="1200" noProof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431321" y="6320118"/>
            <a:ext cx="17127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Registered in England No 3110745</a:t>
            </a:r>
            <a:b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Registered office: 15 Canada Square, </a:t>
            </a:r>
            <a:b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London E14 5GL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362576" y="6320118"/>
            <a:ext cx="1903137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Registered in England No OC301540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Registered office: 15 Canada Square, </a:t>
            </a:r>
            <a:b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London E14 5GL </a:t>
            </a:r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BDCC226A-B575-492B-8A20-EB7979A1D9F9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813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813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845F1DA-7CC1-4454-8753-164082DB9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2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2" y="1422400"/>
            <a:ext cx="2148923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6738" y="1422400"/>
            <a:ext cx="85734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993350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4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6" y="1422400"/>
            <a:ext cx="2151185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0879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04295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29266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  <p:pic>
        <p:nvPicPr>
          <p:cNvPr id="4" name="Immagine 3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D228828E-AF2D-F321-5362-E190A9F65532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023" y="178275"/>
            <a:ext cx="866830" cy="23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2B8BCB-B365-B4CC-7709-0450D4E2E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3" t="8061" r="8743" b="13405"/>
          <a:stretch>
            <a:fillRect/>
          </a:stretch>
        </p:blipFill>
        <p:spPr bwMode="auto">
          <a:xfrm>
            <a:off x="10347530" y="97505"/>
            <a:ext cx="441524" cy="467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290587C-4AE5-6982-322F-A645BAE6158C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968" y="171206"/>
            <a:ext cx="750132" cy="25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Regione Campania. Contributi per i Musei di interesse locale">
            <a:extLst>
              <a:ext uri="{FF2B5EF4-FFF2-40B4-BE49-F238E27FC236}">
                <a16:creationId xmlns:a16="http://schemas.microsoft.com/office/drawing/2014/main" id="{413880FC-1300-D856-3C15-35068D749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7822" r="6671" b="11003"/>
          <a:stretch/>
        </p:blipFill>
        <p:spPr bwMode="auto">
          <a:xfrm>
            <a:off x="10967829" y="101633"/>
            <a:ext cx="441524" cy="427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C91992A0-1E38-E64D-7AF7-3BFA4F0FDB5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496" y="6529953"/>
            <a:ext cx="65994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9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813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1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6" y="1422400"/>
            <a:ext cx="10988431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5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6" y="1422400"/>
            <a:ext cx="10988431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0B80A629-B77C-4AEA-B058-6685189C7332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813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813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71A99-82B2-4BAE-BCFF-9CAC498F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573105" y="6367455"/>
            <a:ext cx="5619586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19B8B1-933F-483A-ADD1-9798FFDFEDD4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72EB70-12E4-41FB-A7D2-5DE835B9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9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7DB58-860A-432D-A684-9D258028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119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9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8E33D3E0-2609-4E0F-B846-EEC5966395A5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813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813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DF5AF-4A58-4DBF-A5D6-3842990C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573105" y="6367455"/>
            <a:ext cx="5619586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B213AE-E70B-4D73-A612-A3B691E9D7CF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32F581D8-1471-49D8-8F6B-FC01B42B4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7959C-6D5A-44BB-8E09-2E7A772D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170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58179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571952-42C4-4996-A914-4EB77901A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64616F-BE17-4D4B-B6D4-C4B7E26631AF}"/>
              </a:ext>
            </a:extLst>
          </p:cNvPr>
          <p:cNvSpPr>
            <a:spLocks/>
          </p:cNvSpPr>
          <p:nvPr userDrawn="1"/>
        </p:nvSpPr>
        <p:spPr>
          <a:xfrm>
            <a:off x="1002324" y="1263838"/>
            <a:ext cx="4050976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46250" tIns="146250" rIns="146250" bIns="14625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15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631362-CDDD-4333-A24A-5A4F69330C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4" y="1514264"/>
            <a:ext cx="3448258" cy="3240000"/>
          </a:xfrm>
        </p:spPr>
        <p:txBody>
          <a:bodyPr anchor="t" anchorCtr="0"/>
          <a:lstStyle>
            <a:lvl1pPr algn="l">
              <a:defRPr sz="4875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D37525-FE24-4786-ABF7-2D443788D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4" y="4968802"/>
            <a:ext cx="3448258" cy="810000"/>
          </a:xfrm>
        </p:spPr>
        <p:txBody>
          <a:bodyPr anchor="b"/>
          <a:lstStyle>
            <a:lvl1pPr>
              <a:defRPr sz="894">
                <a:solidFill>
                  <a:schemeClr val="bg1"/>
                </a:solidFill>
              </a:defRPr>
            </a:lvl1pPr>
            <a:lvl2pPr>
              <a:defRPr sz="89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94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94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616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6" y="1422400"/>
            <a:ext cx="109884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01786" y="3830800"/>
            <a:ext cx="109884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780650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9E394B45-74BD-4697-911E-EF9DF27840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1785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8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345846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601783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89908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45846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89908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67154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6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1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6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1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6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515327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6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1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6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1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6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967420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l"/>
            <a:endParaRPr lang="en-US" sz="813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1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4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8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5827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6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3940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l"/>
            <a:endParaRPr lang="en-US" sz="813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04332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6877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009424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6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7282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6" y="2031461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61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3" y="2031461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8" y="2031461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92249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6" y="2031461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61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3" y="2031461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8" y="2031461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692495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975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4C91CD3-7352-4823-ACCA-495944A858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889" y="2940750"/>
            <a:ext cx="2747077" cy="1548000"/>
          </a:xfrm>
          <a:prstGeom prst="rect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731">
                <a:solidFill>
                  <a:schemeClr val="bg1"/>
                </a:solidFill>
              </a:defRPr>
            </a:lvl1pPr>
            <a:lvl2pPr>
              <a:defRPr sz="1138">
                <a:solidFill>
                  <a:schemeClr val="bg1"/>
                </a:solidFill>
              </a:defRPr>
            </a:lvl2pPr>
            <a:lvl3pPr>
              <a:defRPr sz="1138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D4F8449-24BE-4134-8014-7028BD8DE9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9354" y="1422402"/>
            <a:ext cx="5388731" cy="2226449"/>
          </a:xfrm>
          <a:custGeom>
            <a:avLst/>
            <a:gdLst>
              <a:gd name="connsiteX0" fmla="*/ 0 w 4378344"/>
              <a:gd name="connsiteY0" fmla="*/ 0 h 2226449"/>
              <a:gd name="connsiteX1" fmla="*/ 309581 w 4378344"/>
              <a:gd name="connsiteY1" fmla="*/ 0 h 2226449"/>
              <a:gd name="connsiteX2" fmla="*/ 4068763 w 4378344"/>
              <a:gd name="connsiteY2" fmla="*/ 0 h 2226449"/>
              <a:gd name="connsiteX3" fmla="*/ 4378344 w 4378344"/>
              <a:gd name="connsiteY3" fmla="*/ 0 h 2226449"/>
              <a:gd name="connsiteX4" fmla="*/ 4378344 w 4378344"/>
              <a:gd name="connsiteY4" fmla="*/ 2226449 h 2226449"/>
              <a:gd name="connsiteX5" fmla="*/ 4068763 w 4378344"/>
              <a:gd name="connsiteY5" fmla="*/ 2226449 h 2226449"/>
              <a:gd name="connsiteX6" fmla="*/ 1498141 w 4378344"/>
              <a:gd name="connsiteY6" fmla="*/ 2226449 h 2226449"/>
              <a:gd name="connsiteX7" fmla="*/ 1188560 w 4378344"/>
              <a:gd name="connsiteY7" fmla="*/ 2226449 h 2226449"/>
              <a:gd name="connsiteX8" fmla="*/ 1188560 w 4378344"/>
              <a:gd name="connsiteY8" fmla="*/ 1374351 h 2226449"/>
              <a:gd name="connsiteX9" fmla="*/ 309581 w 4378344"/>
              <a:gd name="connsiteY9" fmla="*/ 1374351 h 2226449"/>
              <a:gd name="connsiteX10" fmla="*/ 0 w 4378344"/>
              <a:gd name="connsiteY10" fmla="*/ 1374351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344" h="2226449">
                <a:moveTo>
                  <a:pt x="0" y="0"/>
                </a:moveTo>
                <a:lnTo>
                  <a:pt x="309581" y="0"/>
                </a:lnTo>
                <a:lnTo>
                  <a:pt x="4068763" y="0"/>
                </a:lnTo>
                <a:lnTo>
                  <a:pt x="4378344" y="0"/>
                </a:lnTo>
                <a:lnTo>
                  <a:pt x="4378344" y="2226449"/>
                </a:lnTo>
                <a:lnTo>
                  <a:pt x="4068763" y="2226449"/>
                </a:lnTo>
                <a:lnTo>
                  <a:pt x="1498141" y="2226449"/>
                </a:lnTo>
                <a:lnTo>
                  <a:pt x="1188560" y="2226449"/>
                </a:lnTo>
                <a:lnTo>
                  <a:pt x="1188560" y="1374351"/>
                </a:lnTo>
                <a:lnTo>
                  <a:pt x="309581" y="1374351"/>
                </a:lnTo>
                <a:lnTo>
                  <a:pt x="0" y="137435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4EA5681-54AA-4B86-902A-84C4AE3E9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280" y="3789314"/>
            <a:ext cx="5366807" cy="2217786"/>
          </a:xfrm>
          <a:custGeom>
            <a:avLst/>
            <a:gdLst>
              <a:gd name="connsiteX0" fmla="*/ 1183357 w 4360531"/>
              <a:gd name="connsiteY0" fmla="*/ 0 h 2217786"/>
              <a:gd name="connsiteX1" fmla="*/ 1480328 w 4360531"/>
              <a:gd name="connsiteY1" fmla="*/ 0 h 2217786"/>
              <a:gd name="connsiteX2" fmla="*/ 4050950 w 4360531"/>
              <a:gd name="connsiteY2" fmla="*/ 0 h 2217786"/>
              <a:gd name="connsiteX3" fmla="*/ 4360531 w 4360531"/>
              <a:gd name="connsiteY3" fmla="*/ 0 h 2217786"/>
              <a:gd name="connsiteX4" fmla="*/ 4360531 w 4360531"/>
              <a:gd name="connsiteY4" fmla="*/ 2217786 h 2217786"/>
              <a:gd name="connsiteX5" fmla="*/ 4050950 w 4360531"/>
              <a:gd name="connsiteY5" fmla="*/ 2217786 h 2217786"/>
              <a:gd name="connsiteX6" fmla="*/ 291768 w 4360531"/>
              <a:gd name="connsiteY6" fmla="*/ 2217786 h 2217786"/>
              <a:gd name="connsiteX7" fmla="*/ 0 w 4360531"/>
              <a:gd name="connsiteY7" fmla="*/ 2217786 h 2217786"/>
              <a:gd name="connsiteX8" fmla="*/ 0 w 4360531"/>
              <a:gd name="connsiteY8" fmla="*/ 843436 h 2217786"/>
              <a:gd name="connsiteX9" fmla="*/ 291768 w 4360531"/>
              <a:gd name="connsiteY9" fmla="*/ 843436 h 2217786"/>
              <a:gd name="connsiteX10" fmla="*/ 1183357 w 4360531"/>
              <a:gd name="connsiteY10" fmla="*/ 84343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0531" h="2217786">
                <a:moveTo>
                  <a:pt x="1183357" y="0"/>
                </a:moveTo>
                <a:lnTo>
                  <a:pt x="1480328" y="0"/>
                </a:lnTo>
                <a:lnTo>
                  <a:pt x="4050950" y="0"/>
                </a:lnTo>
                <a:lnTo>
                  <a:pt x="4360531" y="0"/>
                </a:lnTo>
                <a:lnTo>
                  <a:pt x="4360531" y="2217786"/>
                </a:lnTo>
                <a:lnTo>
                  <a:pt x="4050950" y="2217786"/>
                </a:lnTo>
                <a:lnTo>
                  <a:pt x="291768" y="2217786"/>
                </a:lnTo>
                <a:lnTo>
                  <a:pt x="0" y="2217786"/>
                </a:lnTo>
                <a:lnTo>
                  <a:pt x="0" y="843436"/>
                </a:lnTo>
                <a:lnTo>
                  <a:pt x="291768" y="843436"/>
                </a:lnTo>
                <a:lnTo>
                  <a:pt x="1183357" y="8434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1B17469-3735-4930-AB1E-88048E6D3E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1783" y="3789314"/>
            <a:ext cx="5378939" cy="2217786"/>
          </a:xfrm>
          <a:custGeom>
            <a:avLst/>
            <a:gdLst>
              <a:gd name="connsiteX0" fmla="*/ 0 w 4370388"/>
              <a:gd name="connsiteY0" fmla="*/ 0 h 2217786"/>
              <a:gd name="connsiteX1" fmla="*/ 328259 w 4370388"/>
              <a:gd name="connsiteY1" fmla="*/ 0 h 2217786"/>
              <a:gd name="connsiteX2" fmla="*/ 2880201 w 4370388"/>
              <a:gd name="connsiteY2" fmla="*/ 0 h 2217786"/>
              <a:gd name="connsiteX3" fmla="*/ 3189606 w 4370388"/>
              <a:gd name="connsiteY3" fmla="*/ 0 h 2217786"/>
              <a:gd name="connsiteX4" fmla="*/ 3189606 w 4370388"/>
              <a:gd name="connsiteY4" fmla="*/ 843436 h 2217786"/>
              <a:gd name="connsiteX5" fmla="*/ 4068763 w 4370388"/>
              <a:gd name="connsiteY5" fmla="*/ 843436 h 2217786"/>
              <a:gd name="connsiteX6" fmla="*/ 4370388 w 4370388"/>
              <a:gd name="connsiteY6" fmla="*/ 843436 h 2217786"/>
              <a:gd name="connsiteX7" fmla="*/ 4370388 w 4370388"/>
              <a:gd name="connsiteY7" fmla="*/ 2217786 h 2217786"/>
              <a:gd name="connsiteX8" fmla="*/ 4068763 w 4370388"/>
              <a:gd name="connsiteY8" fmla="*/ 2217786 h 2217786"/>
              <a:gd name="connsiteX9" fmla="*/ 328259 w 4370388"/>
              <a:gd name="connsiteY9" fmla="*/ 2217786 h 2217786"/>
              <a:gd name="connsiteX10" fmla="*/ 0 w 4370388"/>
              <a:gd name="connsiteY10" fmla="*/ 221778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17786">
                <a:moveTo>
                  <a:pt x="0" y="0"/>
                </a:moveTo>
                <a:lnTo>
                  <a:pt x="328259" y="0"/>
                </a:lnTo>
                <a:lnTo>
                  <a:pt x="2880201" y="0"/>
                </a:lnTo>
                <a:lnTo>
                  <a:pt x="3189606" y="0"/>
                </a:lnTo>
                <a:lnTo>
                  <a:pt x="3189606" y="843436"/>
                </a:lnTo>
                <a:lnTo>
                  <a:pt x="4068763" y="843436"/>
                </a:lnTo>
                <a:lnTo>
                  <a:pt x="4370388" y="843436"/>
                </a:lnTo>
                <a:lnTo>
                  <a:pt x="4370388" y="2217786"/>
                </a:lnTo>
                <a:lnTo>
                  <a:pt x="4068763" y="2217786"/>
                </a:lnTo>
                <a:lnTo>
                  <a:pt x="328259" y="2217786"/>
                </a:lnTo>
                <a:lnTo>
                  <a:pt x="0" y="22177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CA34735-C9C7-4277-8644-A007865AD9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1783" y="1422402"/>
            <a:ext cx="5378939" cy="2226449"/>
          </a:xfrm>
          <a:custGeom>
            <a:avLst/>
            <a:gdLst>
              <a:gd name="connsiteX0" fmla="*/ 0 w 4370388"/>
              <a:gd name="connsiteY0" fmla="*/ 0 h 2226449"/>
              <a:gd name="connsiteX1" fmla="*/ 328259 w 4370388"/>
              <a:gd name="connsiteY1" fmla="*/ 0 h 2226449"/>
              <a:gd name="connsiteX2" fmla="*/ 4068763 w 4370388"/>
              <a:gd name="connsiteY2" fmla="*/ 0 h 2226449"/>
              <a:gd name="connsiteX3" fmla="*/ 4370388 w 4370388"/>
              <a:gd name="connsiteY3" fmla="*/ 0 h 2226449"/>
              <a:gd name="connsiteX4" fmla="*/ 4370388 w 4370388"/>
              <a:gd name="connsiteY4" fmla="*/ 1374351 h 2226449"/>
              <a:gd name="connsiteX5" fmla="*/ 4068763 w 4370388"/>
              <a:gd name="connsiteY5" fmla="*/ 1374351 h 2226449"/>
              <a:gd name="connsiteX6" fmla="*/ 3189606 w 4370388"/>
              <a:gd name="connsiteY6" fmla="*/ 1374351 h 2226449"/>
              <a:gd name="connsiteX7" fmla="*/ 3189606 w 4370388"/>
              <a:gd name="connsiteY7" fmla="*/ 2226449 h 2226449"/>
              <a:gd name="connsiteX8" fmla="*/ 2880201 w 4370388"/>
              <a:gd name="connsiteY8" fmla="*/ 2226449 h 2226449"/>
              <a:gd name="connsiteX9" fmla="*/ 328259 w 4370388"/>
              <a:gd name="connsiteY9" fmla="*/ 2226449 h 2226449"/>
              <a:gd name="connsiteX10" fmla="*/ 0 w 4370388"/>
              <a:gd name="connsiteY10" fmla="*/ 2226449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26449">
                <a:moveTo>
                  <a:pt x="0" y="0"/>
                </a:moveTo>
                <a:lnTo>
                  <a:pt x="328259" y="0"/>
                </a:lnTo>
                <a:lnTo>
                  <a:pt x="4068763" y="0"/>
                </a:lnTo>
                <a:lnTo>
                  <a:pt x="4370388" y="0"/>
                </a:lnTo>
                <a:lnTo>
                  <a:pt x="4370388" y="1374351"/>
                </a:lnTo>
                <a:lnTo>
                  <a:pt x="4068763" y="1374351"/>
                </a:lnTo>
                <a:lnTo>
                  <a:pt x="3189606" y="1374351"/>
                </a:lnTo>
                <a:lnTo>
                  <a:pt x="3189606" y="2226449"/>
                </a:lnTo>
                <a:lnTo>
                  <a:pt x="2880201" y="2226449"/>
                </a:lnTo>
                <a:lnTo>
                  <a:pt x="328259" y="2226449"/>
                </a:lnTo>
                <a:lnTo>
                  <a:pt x="0" y="22264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9D36D-CB23-431A-8EA8-1AD1089F04EA}"/>
              </a:ext>
            </a:extLst>
          </p:cNvPr>
          <p:cNvSpPr>
            <a:spLocks noChangeAspect="1"/>
          </p:cNvSpPr>
          <p:nvPr userDrawn="1"/>
        </p:nvSpPr>
        <p:spPr>
          <a:xfrm>
            <a:off x="2760166" y="3134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46250" tIns="146250" rIns="146250" bIns="14625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15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7176F5-D114-4595-B2BD-7E4468724E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3937" y="563864"/>
            <a:ext cx="7823863" cy="3240000"/>
          </a:xfrm>
        </p:spPr>
        <p:txBody>
          <a:bodyPr anchor="t" anchorCtr="0"/>
          <a:lstStyle>
            <a:lvl1pPr algn="l">
              <a:defRPr sz="4875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C70BE1-2B31-413E-806B-9137352E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3937" y="4018402"/>
            <a:ext cx="7823863" cy="810000"/>
          </a:xfrm>
        </p:spPr>
        <p:txBody>
          <a:bodyPr anchor="b"/>
          <a:lstStyle>
            <a:lvl1pPr>
              <a:defRPr sz="894">
                <a:solidFill>
                  <a:schemeClr val="bg1"/>
                </a:solidFill>
              </a:defRPr>
            </a:lvl1pPr>
            <a:lvl2pPr>
              <a:defRPr sz="89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94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94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94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5" y="1781377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5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731">
                <a:solidFill>
                  <a:schemeClr val="bg1"/>
                </a:solidFill>
              </a:defRPr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07877" y="1781377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07877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731">
                <a:solidFill>
                  <a:schemeClr val="bg1"/>
                </a:solidFill>
              </a:defRPr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510267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8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8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8" y="1428430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731">
                <a:solidFill>
                  <a:schemeClr val="bg1"/>
                </a:solidFill>
              </a:defRPr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8" y="3890142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731">
                <a:solidFill>
                  <a:schemeClr val="bg1"/>
                </a:solidFill>
              </a:defRPr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731">
                <a:solidFill>
                  <a:schemeClr val="bg1"/>
                </a:solidFill>
              </a:defRPr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731">
                <a:solidFill>
                  <a:schemeClr val="bg1"/>
                </a:solidFill>
              </a:defRPr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539641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8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8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8" y="1428430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731">
                <a:solidFill>
                  <a:schemeClr val="bg1"/>
                </a:solidFill>
              </a:defRPr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8" y="3890142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731">
                <a:solidFill>
                  <a:schemeClr val="bg1"/>
                </a:solidFill>
              </a:defRPr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731">
                <a:solidFill>
                  <a:schemeClr val="bg1"/>
                </a:solidFill>
              </a:defRPr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731">
                <a:solidFill>
                  <a:schemeClr val="bg1"/>
                </a:solidFill>
              </a:defRPr>
            </a:lvl1pPr>
            <a:lvl2pPr>
              <a:defRPr sz="1138"/>
            </a:lvl2pPr>
            <a:lvl3pPr>
              <a:defRPr sz="1138"/>
            </a:lvl3pPr>
            <a:lvl4pPr>
              <a:defRPr sz="1138"/>
            </a:lvl4pPr>
            <a:lvl5pPr>
              <a:defRPr sz="113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9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3" name="Shape 8">
            <a:extLst>
              <a:ext uri="{FF2B5EF4-FFF2-40B4-BE49-F238E27FC236}">
                <a16:creationId xmlns:a16="http://schemas.microsoft.com/office/drawing/2014/main" id="{0C1698D7-6F3C-4BA0-A6D6-053899BB29B3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813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813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D634F-7557-4EDF-B1D8-95FE227D3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573105" y="6367455"/>
            <a:ext cx="5619586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2F5949-AA7F-4CA6-9943-3D37287D0120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BB58402A-8637-4C69-8029-FC174B324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11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46250" tIns="146250" rIns="146250" bIns="14625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15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53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2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4875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7160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46250" tIns="146250" rIns="146250" bIns="14625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15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536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2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4875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444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46250" tIns="146250" rIns="146250" bIns="14625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15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536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2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4875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5971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C8411B-E3F1-4BA8-8D3B-88DFB5D2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23" y="3861848"/>
            <a:ext cx="7698686" cy="1843088"/>
          </a:xfrm>
        </p:spPr>
        <p:txBody>
          <a:bodyPr anchor="b"/>
          <a:lstStyle>
            <a:lvl1pPr>
              <a:spcAft>
                <a:spcPts val="813"/>
              </a:spcAft>
              <a:defRPr sz="813" b="0">
                <a:solidFill>
                  <a:schemeClr val="bg1"/>
                </a:solidFill>
              </a:defRPr>
            </a:lvl1pPr>
            <a:lvl2pPr>
              <a:spcAft>
                <a:spcPts val="813"/>
              </a:spcAft>
              <a:defRPr sz="813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5C9463-5BED-4BE5-AA07-A41D7601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325" y="3351965"/>
            <a:ext cx="2968293" cy="119064"/>
          </a:xfrm>
        </p:spPr>
        <p:txBody>
          <a:bodyPr/>
          <a:lstStyle>
            <a:lvl1pPr>
              <a:buFontTx/>
              <a:buNone/>
              <a:defRPr sz="894" b="1">
                <a:solidFill>
                  <a:schemeClr val="bg1"/>
                </a:solidFill>
              </a:defRPr>
            </a:lvl1pPr>
            <a:lvl2pPr>
              <a:buFontTx/>
              <a:buNone/>
              <a:defRPr sz="7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731" b="0">
                <a:solidFill>
                  <a:schemeClr val="bg1">
                    <a:lumMod val="65000"/>
                  </a:schemeClr>
                </a:solidFill>
              </a:defRPr>
            </a:lvl3pPr>
            <a:lvl4pPr marL="280800" indent="0">
              <a:buFontTx/>
              <a:buNone/>
              <a:defRPr sz="731" b="0">
                <a:solidFill>
                  <a:schemeClr val="bg1">
                    <a:lumMod val="65000"/>
                  </a:schemeClr>
                </a:solidFill>
              </a:defRPr>
            </a:lvl4pPr>
            <a:lvl5pPr marL="438750" indent="0">
              <a:buFontTx/>
              <a:buNone/>
              <a:defRPr sz="7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D4F83-EE56-426F-AE1E-5CC7E9EECE71}"/>
              </a:ext>
            </a:extLst>
          </p:cNvPr>
          <p:cNvGrpSpPr/>
          <p:nvPr userDrawn="1"/>
        </p:nvGrpSpPr>
        <p:grpSpPr>
          <a:xfrm>
            <a:off x="1002324" y="2881532"/>
            <a:ext cx="2490092" cy="367957"/>
            <a:chOff x="998476" y="2881529"/>
            <a:chExt cx="2023200" cy="367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F425CB-49A0-4902-A6B4-5ADD75DB8D64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219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99CAE1-593D-44B9-ACE6-EDCD682B6571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219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D3BC1A-AB6B-4C81-BFB3-D253D87C4A0A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219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4A9C55-E916-4C14-9748-7196193F6842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219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60C917-1BF7-41E9-9AA7-70AA024B5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CB0AAE4-23B8-49DE-BCEF-8B238EB0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2C0E53A-EE33-4270-B14D-B869E85C47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2C2AF4-7898-4D5E-8942-28DD64465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A09DBD9-8B17-436D-A512-D46DE0CF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E07F9EA-D124-49E0-A010-508425031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73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telemedicine disability">
            <a:extLst>
              <a:ext uri="{FF2B5EF4-FFF2-40B4-BE49-F238E27FC236}">
                <a16:creationId xmlns:a16="http://schemas.microsoft.com/office/drawing/2014/main" id="{E10EE06F-0683-3590-A5BF-3CDA37459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301089" y="1733"/>
            <a:ext cx="6954235" cy="6856267"/>
          </a:xfrm>
          <a:prstGeom prst="rect">
            <a:avLst/>
          </a:prstGeom>
        </p:spPr>
      </p:pic>
      <p:sp>
        <p:nvSpPr>
          <p:cNvPr id="17" name="Rettangolo 11">
            <a:extLst>
              <a:ext uri="{FF2B5EF4-FFF2-40B4-BE49-F238E27FC236}">
                <a16:creationId xmlns:a16="http://schemas.microsoft.com/office/drawing/2014/main" id="{4DAA7AE4-165A-5427-DCA2-38322BD9003F}"/>
              </a:ext>
            </a:extLst>
          </p:cNvPr>
          <p:cNvSpPr/>
          <p:nvPr userDrawn="1"/>
        </p:nvSpPr>
        <p:spPr>
          <a:xfrm>
            <a:off x="0" y="-1"/>
            <a:ext cx="7251700" cy="6901577"/>
          </a:xfrm>
          <a:custGeom>
            <a:avLst/>
            <a:gdLst>
              <a:gd name="connsiteX0" fmla="*/ 0 w 6486525"/>
              <a:gd name="connsiteY0" fmla="*/ 0 h 6673850"/>
              <a:gd name="connsiteX1" fmla="*/ 6486525 w 6486525"/>
              <a:gd name="connsiteY1" fmla="*/ 0 h 6673850"/>
              <a:gd name="connsiteX2" fmla="*/ 6486525 w 6486525"/>
              <a:gd name="connsiteY2" fmla="*/ 6673850 h 6673850"/>
              <a:gd name="connsiteX3" fmla="*/ 0 w 6486525"/>
              <a:gd name="connsiteY3" fmla="*/ 6673850 h 6673850"/>
              <a:gd name="connsiteX4" fmla="*/ 0 w 6486525"/>
              <a:gd name="connsiteY4" fmla="*/ 0 h 6673850"/>
              <a:gd name="connsiteX0" fmla="*/ 0 w 6486525"/>
              <a:gd name="connsiteY0" fmla="*/ 0 h 6673850"/>
              <a:gd name="connsiteX1" fmla="*/ 6477000 w 6486525"/>
              <a:gd name="connsiteY1" fmla="*/ 9525 h 6673850"/>
              <a:gd name="connsiteX2" fmla="*/ 6486525 w 6486525"/>
              <a:gd name="connsiteY2" fmla="*/ 6673850 h 6673850"/>
              <a:gd name="connsiteX3" fmla="*/ 0 w 6486525"/>
              <a:gd name="connsiteY3" fmla="*/ 6673850 h 6673850"/>
              <a:gd name="connsiteX4" fmla="*/ 0 w 6486525"/>
              <a:gd name="connsiteY4" fmla="*/ 0 h 6673850"/>
              <a:gd name="connsiteX0" fmla="*/ 0 w 6486525"/>
              <a:gd name="connsiteY0" fmla="*/ 0 h 6673850"/>
              <a:gd name="connsiteX1" fmla="*/ 6477000 w 6486525"/>
              <a:gd name="connsiteY1" fmla="*/ 9525 h 6673850"/>
              <a:gd name="connsiteX2" fmla="*/ 6486525 w 6486525"/>
              <a:gd name="connsiteY2" fmla="*/ 6673850 h 6673850"/>
              <a:gd name="connsiteX3" fmla="*/ 0 w 6486525"/>
              <a:gd name="connsiteY3" fmla="*/ 6673850 h 6673850"/>
              <a:gd name="connsiteX4" fmla="*/ 0 w 6486525"/>
              <a:gd name="connsiteY4" fmla="*/ 0 h 6673850"/>
              <a:gd name="connsiteX0" fmla="*/ 0 w 6673916"/>
              <a:gd name="connsiteY0" fmla="*/ 0 h 6673850"/>
              <a:gd name="connsiteX1" fmla="*/ 6477000 w 6673916"/>
              <a:gd name="connsiteY1" fmla="*/ 9525 h 6673850"/>
              <a:gd name="connsiteX2" fmla="*/ 4324350 w 6673916"/>
              <a:gd name="connsiteY2" fmla="*/ 3527425 h 6673850"/>
              <a:gd name="connsiteX3" fmla="*/ 6486525 w 6673916"/>
              <a:gd name="connsiteY3" fmla="*/ 6673850 h 6673850"/>
              <a:gd name="connsiteX4" fmla="*/ 0 w 6673916"/>
              <a:gd name="connsiteY4" fmla="*/ 6673850 h 6673850"/>
              <a:gd name="connsiteX5" fmla="*/ 0 w 6673916"/>
              <a:gd name="connsiteY5" fmla="*/ 0 h 6673850"/>
              <a:gd name="connsiteX0" fmla="*/ 0 w 6745195"/>
              <a:gd name="connsiteY0" fmla="*/ 0 h 6673850"/>
              <a:gd name="connsiteX1" fmla="*/ 6477000 w 6745195"/>
              <a:gd name="connsiteY1" fmla="*/ 9525 h 6673850"/>
              <a:gd name="connsiteX2" fmla="*/ 5372100 w 6745195"/>
              <a:gd name="connsiteY2" fmla="*/ 3346450 h 6673850"/>
              <a:gd name="connsiteX3" fmla="*/ 6486525 w 6745195"/>
              <a:gd name="connsiteY3" fmla="*/ 6673850 h 6673850"/>
              <a:gd name="connsiteX4" fmla="*/ 0 w 6745195"/>
              <a:gd name="connsiteY4" fmla="*/ 6673850 h 6673850"/>
              <a:gd name="connsiteX5" fmla="*/ 0 w 6745195"/>
              <a:gd name="connsiteY5" fmla="*/ 0 h 6673850"/>
              <a:gd name="connsiteX0" fmla="*/ 0 w 6755406"/>
              <a:gd name="connsiteY0" fmla="*/ 0 h 6673850"/>
              <a:gd name="connsiteX1" fmla="*/ 6477000 w 6755406"/>
              <a:gd name="connsiteY1" fmla="*/ 9525 h 6673850"/>
              <a:gd name="connsiteX2" fmla="*/ 5476875 w 6755406"/>
              <a:gd name="connsiteY2" fmla="*/ 3346450 h 6673850"/>
              <a:gd name="connsiteX3" fmla="*/ 6486525 w 6755406"/>
              <a:gd name="connsiteY3" fmla="*/ 6673850 h 6673850"/>
              <a:gd name="connsiteX4" fmla="*/ 0 w 6755406"/>
              <a:gd name="connsiteY4" fmla="*/ 6673850 h 6673850"/>
              <a:gd name="connsiteX5" fmla="*/ 0 w 6755406"/>
              <a:gd name="connsiteY5" fmla="*/ 0 h 667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5406" h="6673850">
                <a:moveTo>
                  <a:pt x="0" y="0"/>
                </a:moveTo>
                <a:lnTo>
                  <a:pt x="6477000" y="9525"/>
                </a:lnTo>
                <a:cubicBezTo>
                  <a:pt x="7450138" y="181504"/>
                  <a:pt x="5475288" y="2235729"/>
                  <a:pt x="5476875" y="3346450"/>
                </a:cubicBezTo>
                <a:cubicBezTo>
                  <a:pt x="5478463" y="4457171"/>
                  <a:pt x="7459662" y="5733521"/>
                  <a:pt x="6486525" y="6673850"/>
                </a:cubicBezTo>
                <a:lnTo>
                  <a:pt x="0" y="6673850"/>
                </a:lnTo>
                <a:lnTo>
                  <a:pt x="0" y="0"/>
                </a:lnTo>
                <a:close/>
              </a:path>
            </a:pathLst>
          </a:custGeom>
          <a:solidFill>
            <a:srgbClr val="2A5F77"/>
          </a:solidFill>
          <a:ln>
            <a:solidFill>
              <a:srgbClr val="2A5F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95BF77F-523D-17A9-F25F-72A4B7B2DA8A}"/>
              </a:ext>
            </a:extLst>
          </p:cNvPr>
          <p:cNvSpPr/>
          <p:nvPr userDrawn="1"/>
        </p:nvSpPr>
        <p:spPr>
          <a:xfrm>
            <a:off x="0" y="5937500"/>
            <a:ext cx="12255324" cy="964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FDA6D6BA-C42F-C7FF-B6C8-7E2BCBD3B1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9117" y="6140498"/>
            <a:ext cx="1162456" cy="45584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5014F0B-E25A-B7B6-F06C-CFDAB3ECA6CF}"/>
              </a:ext>
            </a:extLst>
          </p:cNvPr>
          <p:cNvSpPr/>
          <p:nvPr userDrawn="1"/>
        </p:nvSpPr>
        <p:spPr>
          <a:xfrm>
            <a:off x="5301089" y="-15709"/>
            <a:ext cx="6954235" cy="5953208"/>
          </a:xfrm>
          <a:prstGeom prst="rect">
            <a:avLst/>
          </a:prstGeom>
          <a:solidFill>
            <a:srgbClr val="2A5F77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3" name="Immagine 2" descr="Immagine che contiene testo, grafica, Elementi grafici, Carattere&#10;&#10;Descrizione generata automaticamente">
            <a:extLst>
              <a:ext uri="{FF2B5EF4-FFF2-40B4-BE49-F238E27FC236}">
                <a16:creationId xmlns:a16="http://schemas.microsoft.com/office/drawing/2014/main" id="{AEB251A4-9288-7EF6-531D-2397D9AF86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77" y="292799"/>
            <a:ext cx="2082024" cy="612000"/>
          </a:xfrm>
          <a:prstGeom prst="rect">
            <a:avLst/>
          </a:prstGeom>
        </p:spPr>
      </p:pic>
      <p:pic>
        <p:nvPicPr>
          <p:cNvPr id="4" name="Immagine 3" descr="Immagine che contiene segnale, via, traffico&#10;&#10;Descrizione generata automaticamente">
            <a:extLst>
              <a:ext uri="{FF2B5EF4-FFF2-40B4-BE49-F238E27FC236}">
                <a16:creationId xmlns:a16="http://schemas.microsoft.com/office/drawing/2014/main" id="{F674D816-C58A-71C8-F8F4-99FF61551B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156848" y="134342"/>
            <a:ext cx="972684" cy="928913"/>
          </a:xfrm>
          <a:prstGeom prst="rect">
            <a:avLst/>
          </a:prstGeom>
        </p:spPr>
      </p:pic>
      <p:pic>
        <p:nvPicPr>
          <p:cNvPr id="5" name="Immagine 4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2DBF005A-08E0-A40B-5A27-1211D3A5A7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2" y="292799"/>
            <a:ext cx="2554437" cy="612000"/>
          </a:xfrm>
          <a:prstGeom prst="rect">
            <a:avLst/>
          </a:prstGeom>
        </p:spPr>
      </p:pic>
      <p:pic>
        <p:nvPicPr>
          <p:cNvPr id="6" name="Immagine 5" descr="Immagine che contiene cartone animato, schermata, Elementi grafici, arte&#10;&#10;Descrizione generata automaticamente">
            <a:extLst>
              <a:ext uri="{FF2B5EF4-FFF2-40B4-BE49-F238E27FC236}">
                <a16:creationId xmlns:a16="http://schemas.microsoft.com/office/drawing/2014/main" id="{C501B153-B5C1-896F-3218-FDB12A323F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21" y="5754152"/>
            <a:ext cx="1938333" cy="1090312"/>
          </a:xfrm>
          <a:prstGeom prst="rect">
            <a:avLst/>
          </a:prstGeom>
        </p:spPr>
      </p:pic>
      <p:pic>
        <p:nvPicPr>
          <p:cNvPr id="16" name="Immagine 15" descr="Immagine che contiene testo, Elementi grafici, grafica, schermata&#10;&#10;Descrizione generata automaticamente">
            <a:extLst>
              <a:ext uri="{FF2B5EF4-FFF2-40B4-BE49-F238E27FC236}">
                <a16:creationId xmlns:a16="http://schemas.microsoft.com/office/drawing/2014/main" id="{5D196ED3-C56C-3716-648B-64AAE472A4C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0" y="6077264"/>
            <a:ext cx="1650733" cy="449965"/>
          </a:xfrm>
          <a:prstGeom prst="rect">
            <a:avLst/>
          </a:prstGeom>
        </p:spPr>
      </p:pic>
      <p:pic>
        <p:nvPicPr>
          <p:cNvPr id="18" name="Immagine 17" descr="Immagine che contiene testo, emblema, simbolo, Carattere&#10;&#10;Descrizione generata automaticamente">
            <a:extLst>
              <a:ext uri="{FF2B5EF4-FFF2-40B4-BE49-F238E27FC236}">
                <a16:creationId xmlns:a16="http://schemas.microsoft.com/office/drawing/2014/main" id="{8D467318-4E16-C969-C39B-5FF15CDBE00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06" y="6037402"/>
            <a:ext cx="662037" cy="662037"/>
          </a:xfrm>
          <a:prstGeom prst="rect">
            <a:avLst/>
          </a:prstGeom>
        </p:spPr>
      </p:pic>
      <p:pic>
        <p:nvPicPr>
          <p:cNvPr id="20" name="Immagine 19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A3B1F175-3F0E-B7F7-2575-CD7152F7956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56" y="6111353"/>
            <a:ext cx="1442452" cy="514137"/>
          </a:xfrm>
          <a:prstGeom prst="rect">
            <a:avLst/>
          </a:prstGeom>
        </p:spPr>
      </p:pic>
      <p:pic>
        <p:nvPicPr>
          <p:cNvPr id="31" name="Immagine 30" descr="Immagine che contiene simbolo, emblema, cresta, badge&#10;&#10;Descrizione generata automaticamente">
            <a:extLst>
              <a:ext uri="{FF2B5EF4-FFF2-40B4-BE49-F238E27FC236}">
                <a16:creationId xmlns:a16="http://schemas.microsoft.com/office/drawing/2014/main" id="{408D858F-FE62-4277-CCE8-5795A600D6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67" y="6037401"/>
            <a:ext cx="662037" cy="6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38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BEDF-35C5-4CA5-9B3E-99128039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6EF98C-751D-4F2D-9E73-1A67C86BDEB6}"/>
              </a:ext>
            </a:extLst>
          </p:cNvPr>
          <p:cNvGrpSpPr/>
          <p:nvPr userDrawn="1"/>
        </p:nvGrpSpPr>
        <p:grpSpPr>
          <a:xfrm>
            <a:off x="601786" y="1435488"/>
            <a:ext cx="1685481" cy="3862635"/>
            <a:chOff x="431800" y="1435485"/>
            <a:chExt cx="1369453" cy="38626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3A029E-F47E-4063-92DE-3F7D08D2978A}"/>
                </a:ext>
              </a:extLst>
            </p:cNvPr>
            <p:cNvSpPr txBox="1"/>
            <p:nvPr userDrawn="1"/>
          </p:nvSpPr>
          <p:spPr>
            <a:xfrm>
              <a:off x="437207" y="1435485"/>
              <a:ext cx="1364046" cy="112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US" sz="731" b="1">
                  <a:solidFill>
                    <a:sysClr val="windowText" lastClr="000000"/>
                  </a:solidFill>
                </a:rPr>
                <a:t>Primary Colors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D79E91-240E-4CE9-BD78-5046C30D1A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323989"/>
              <a:ext cx="498229" cy="411225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69FA0A-5FC1-4DE0-B123-631C80946944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1809427"/>
              <a:ext cx="498229" cy="411225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C58682-AE35-412D-9814-1AC993C40193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838550"/>
              <a:ext cx="498229" cy="411225"/>
            </a:xfrm>
            <a:prstGeom prst="rect">
              <a:avLst/>
            </a:prstGeom>
            <a:solidFill>
              <a:srgbClr val="0C2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12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35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84E864-7714-4B35-A11C-CEC6ACE57FDD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353112"/>
              <a:ext cx="498229" cy="411225"/>
            </a:xfrm>
            <a:prstGeom prst="rect">
              <a:avLst/>
            </a:prstGeom>
            <a:solidFill>
              <a:srgbClr val="AC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172</a:t>
              </a:r>
            </a:p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234</a:t>
              </a:r>
            </a:p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C9DB94-A023-463B-87CC-D56EDA60B7B2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864167"/>
              <a:ext cx="498229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818289-F48A-4AAD-932A-D124C06F33CB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378727"/>
              <a:ext cx="498229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9E4511-F558-44E0-8DD3-D17EFB8C6E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886895"/>
              <a:ext cx="498229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48FA23-008F-4A21-BC6A-6185FCFC52D2}"/>
                </a:ext>
              </a:extLst>
            </p:cNvPr>
            <p:cNvSpPr txBox="1"/>
            <p:nvPr userDrawn="1"/>
          </p:nvSpPr>
          <p:spPr>
            <a:xfrm>
              <a:off x="1028090" y="2986342"/>
              <a:ext cx="371195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Dark Blue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720359-127E-405D-919C-083611C7A08A}"/>
                </a:ext>
              </a:extLst>
            </p:cNvPr>
            <p:cNvSpPr txBox="1"/>
            <p:nvPr userDrawn="1"/>
          </p:nvSpPr>
          <p:spPr>
            <a:xfrm>
              <a:off x="1028090" y="1964228"/>
              <a:ext cx="431108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KPMG blue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39E4F3-E153-4CC0-A276-C622A3204E0A}"/>
                </a:ext>
              </a:extLst>
            </p:cNvPr>
            <p:cNvSpPr txBox="1"/>
            <p:nvPr userDrawn="1"/>
          </p:nvSpPr>
          <p:spPr>
            <a:xfrm>
              <a:off x="1028090" y="3497399"/>
              <a:ext cx="373800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Light Blue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F54008-2462-4D42-8BCA-DA618813F8D4}"/>
                </a:ext>
              </a:extLst>
            </p:cNvPr>
            <p:cNvSpPr txBox="1"/>
            <p:nvPr userDrawn="1"/>
          </p:nvSpPr>
          <p:spPr>
            <a:xfrm>
              <a:off x="1028090" y="2475285"/>
              <a:ext cx="435015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Cobalt Blue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305D39-8E62-4075-BA1C-E1EB03EE2713}"/>
                </a:ext>
              </a:extLst>
            </p:cNvPr>
            <p:cNvSpPr txBox="1"/>
            <p:nvPr userDrawn="1"/>
          </p:nvSpPr>
          <p:spPr>
            <a:xfrm>
              <a:off x="1028090" y="4007840"/>
              <a:ext cx="440225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Pacific Blue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2CA773-E86A-4B8F-ADA0-2CB9E1BA2E5D}"/>
                </a:ext>
              </a:extLst>
            </p:cNvPr>
            <p:cNvSpPr txBox="1"/>
            <p:nvPr userDrawn="1"/>
          </p:nvSpPr>
          <p:spPr>
            <a:xfrm>
              <a:off x="1028090" y="4518897"/>
              <a:ext cx="243557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Purple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021187-04CC-4668-8F96-790FD0271481}"/>
                </a:ext>
              </a:extLst>
            </p:cNvPr>
            <p:cNvSpPr txBox="1"/>
            <p:nvPr userDrawn="1"/>
          </p:nvSpPr>
          <p:spPr>
            <a:xfrm>
              <a:off x="1028090" y="5029957"/>
              <a:ext cx="164107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Pink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6D7BA7-F988-4666-909E-7464B1E670A4}"/>
              </a:ext>
            </a:extLst>
          </p:cNvPr>
          <p:cNvGrpSpPr/>
          <p:nvPr userDrawn="1"/>
        </p:nvGrpSpPr>
        <p:grpSpPr>
          <a:xfrm>
            <a:off x="2753579" y="1435488"/>
            <a:ext cx="2028487" cy="4377197"/>
            <a:chOff x="2007613" y="1435485"/>
            <a:chExt cx="1648146" cy="437719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1060C3-3C0F-479A-93CB-2EE23BCD7FEC}"/>
                </a:ext>
              </a:extLst>
            </p:cNvPr>
            <p:cNvSpPr txBox="1"/>
            <p:nvPr userDrawn="1"/>
          </p:nvSpPr>
          <p:spPr>
            <a:xfrm>
              <a:off x="2007613" y="1435485"/>
              <a:ext cx="1648146" cy="224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US" sz="731" b="1">
                  <a:solidFill>
                    <a:sysClr val="windowText" lastClr="000000"/>
                  </a:solidFill>
                </a:rPr>
                <a:t>Accent Colors for Infographics and charts only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335F361-87F0-48D7-BB28-F86DB0E6AC27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1809934"/>
              <a:ext cx="498229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B604A4-6C82-4717-8A43-3F0A9CFE3675}"/>
                </a:ext>
              </a:extLst>
            </p:cNvPr>
            <p:cNvSpPr txBox="1"/>
            <p:nvPr userDrawn="1"/>
          </p:nvSpPr>
          <p:spPr>
            <a:xfrm>
              <a:off x="2657529" y="1950718"/>
              <a:ext cx="168015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Blue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A7B845-E279-4827-B3F5-EE88BCD7970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320484"/>
              <a:ext cx="498229" cy="411225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A90F216-5807-405C-8D10-CD867A982C59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835046"/>
              <a:ext cx="498229" cy="411225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A2DCA7-A9C2-4CC3-89F5-2BDFBCF3D89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349607"/>
              <a:ext cx="498229" cy="411225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130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EEFA968-8540-4166-9452-A264FA919022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864169"/>
              <a:ext cx="498229" cy="411225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255</a:t>
              </a:r>
            </a:p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163</a:t>
              </a:r>
            </a:p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53EE44-8E9F-4230-ADA7-72C736B7CEE6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378729"/>
              <a:ext cx="498229" cy="411225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BDDB377-D7F9-41DE-B077-AC2F3F904393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886897"/>
              <a:ext cx="498229" cy="411225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4BD556-167D-4EC4-8115-9FBAED75518F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5401457"/>
              <a:ext cx="498229" cy="411225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accent3"/>
                  </a:solidFill>
                </a:rPr>
                <a:t>99</a:t>
              </a:r>
            </a:p>
            <a:p>
              <a:pPr algn="ctr"/>
              <a:r>
                <a:rPr lang="en-GB" sz="650">
                  <a:solidFill>
                    <a:schemeClr val="accent3"/>
                  </a:solidFill>
                </a:rPr>
                <a:t>235</a:t>
              </a:r>
            </a:p>
            <a:p>
              <a:pPr algn="ctr"/>
              <a:r>
                <a:rPr lang="en-GB" sz="650">
                  <a:solidFill>
                    <a:schemeClr val="accent3"/>
                  </a:solidFill>
                </a:rPr>
                <a:t>218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9FF26D7-88CE-41A4-BB14-85032BEFA3A6}"/>
                </a:ext>
              </a:extLst>
            </p:cNvPr>
            <p:cNvSpPr txBox="1"/>
            <p:nvPr userDrawn="1"/>
          </p:nvSpPr>
          <p:spPr>
            <a:xfrm>
              <a:off x="2657529" y="3497399"/>
              <a:ext cx="367288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Dark Pink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8EAC3E-37E0-4D96-8F99-BFD1D5E7E14D}"/>
                </a:ext>
              </a:extLst>
            </p:cNvPr>
            <p:cNvSpPr txBox="1"/>
            <p:nvPr userDrawn="1"/>
          </p:nvSpPr>
          <p:spPr>
            <a:xfrm>
              <a:off x="2657529" y="2475285"/>
              <a:ext cx="446738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Dark Purple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77B255-8418-4436-A58A-558711D968FD}"/>
                </a:ext>
              </a:extLst>
            </p:cNvPr>
            <p:cNvSpPr txBox="1"/>
            <p:nvPr userDrawn="1"/>
          </p:nvSpPr>
          <p:spPr>
            <a:xfrm>
              <a:off x="2657529" y="4008456"/>
              <a:ext cx="369893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Light Pink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1E008D5-E3F8-4131-A8F5-831027FCB80A}"/>
                </a:ext>
              </a:extLst>
            </p:cNvPr>
            <p:cNvSpPr txBox="1"/>
            <p:nvPr userDrawn="1"/>
          </p:nvSpPr>
          <p:spPr>
            <a:xfrm>
              <a:off x="2657529" y="4519513"/>
              <a:ext cx="438922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Dark Green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865C62-77EC-494F-AC78-71694BD76491}"/>
                </a:ext>
              </a:extLst>
            </p:cNvPr>
            <p:cNvSpPr txBox="1"/>
            <p:nvPr userDrawn="1"/>
          </p:nvSpPr>
          <p:spPr>
            <a:xfrm>
              <a:off x="2657529" y="2986342"/>
              <a:ext cx="449343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Light Purple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507AF3-D767-4145-8ED2-02982BC91823}"/>
                </a:ext>
              </a:extLst>
            </p:cNvPr>
            <p:cNvSpPr txBox="1"/>
            <p:nvPr userDrawn="1"/>
          </p:nvSpPr>
          <p:spPr>
            <a:xfrm>
              <a:off x="2657529" y="5030570"/>
              <a:ext cx="235742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Green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DDCB9E0-92E0-4DB1-A590-422C38C09273}"/>
                </a:ext>
              </a:extLst>
            </p:cNvPr>
            <p:cNvSpPr txBox="1"/>
            <p:nvPr userDrawn="1"/>
          </p:nvSpPr>
          <p:spPr>
            <a:xfrm>
              <a:off x="2657529" y="5541627"/>
              <a:ext cx="441527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Light Green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42FD4D-73C5-4A6D-9EE3-CB45975651B2}"/>
              </a:ext>
            </a:extLst>
          </p:cNvPr>
          <p:cNvGrpSpPr/>
          <p:nvPr userDrawn="1"/>
        </p:nvGrpSpPr>
        <p:grpSpPr>
          <a:xfrm>
            <a:off x="5248381" y="1435485"/>
            <a:ext cx="1846864" cy="3357790"/>
            <a:chOff x="3842071" y="1435485"/>
            <a:chExt cx="1500577" cy="3357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57A480-B606-4DD1-8D3C-DE158BE7BD5C}"/>
                </a:ext>
              </a:extLst>
            </p:cNvPr>
            <p:cNvSpPr txBox="1"/>
            <p:nvPr userDrawn="1"/>
          </p:nvSpPr>
          <p:spPr>
            <a:xfrm>
              <a:off x="3842071" y="1435485"/>
              <a:ext cx="1500577" cy="112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US" sz="731" b="1">
                  <a:solidFill>
                    <a:sysClr val="windowText" lastClr="000000"/>
                  </a:solidFill>
                </a:rPr>
                <a:t>Neutrals for Infographics and charts only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F784C5-C471-4F17-9339-14EAFD43619E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1809427"/>
              <a:ext cx="498229" cy="4112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51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800130-0010-43BD-9A59-D5736437F99D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323989"/>
              <a:ext cx="498229" cy="41122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102</a:t>
              </a:r>
            </a:p>
            <a:p>
              <a:pPr algn="ctr"/>
              <a:endParaRPr lang="en-GB" sz="650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5B3F059-6423-4220-85D1-ECEBD7452A31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838550"/>
              <a:ext cx="498229" cy="411225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650">
                  <a:solidFill>
                    <a:schemeClr val="bg1"/>
                  </a:solidFill>
                </a:rPr>
                <a:t>152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0F1CED-D754-4851-9E05-0AC4EF15B853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353112"/>
              <a:ext cx="498229" cy="4112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650">
                  <a:solidFill>
                    <a:sysClr val="windowText" lastClr="000000"/>
                  </a:solidFill>
                </a:rPr>
                <a:t>178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740997-FA82-48D9-9C0A-60D2ED5545CB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867672"/>
              <a:ext cx="498229" cy="41122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65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650">
                  <a:solidFill>
                    <a:schemeClr val="tx1"/>
                  </a:solidFill>
                </a:rPr>
                <a:t>229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BBCECD7-F11C-4934-B786-E4D69C8D1FF5}"/>
                </a:ext>
              </a:extLst>
            </p:cNvPr>
            <p:cNvSpPr txBox="1"/>
            <p:nvPr userDrawn="1"/>
          </p:nvSpPr>
          <p:spPr>
            <a:xfrm>
              <a:off x="4455842" y="2986342"/>
              <a:ext cx="255279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Grey 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A72EB82-FEC0-494E-990C-FC388AFF380F}"/>
                </a:ext>
              </a:extLst>
            </p:cNvPr>
            <p:cNvSpPr txBox="1"/>
            <p:nvPr userDrawn="1"/>
          </p:nvSpPr>
          <p:spPr>
            <a:xfrm>
              <a:off x="4455842" y="1964228"/>
              <a:ext cx="255279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Grey 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200AEF1-A91B-4302-9237-8FAD545E8D2C}"/>
                </a:ext>
              </a:extLst>
            </p:cNvPr>
            <p:cNvSpPr txBox="1"/>
            <p:nvPr userDrawn="1"/>
          </p:nvSpPr>
          <p:spPr>
            <a:xfrm>
              <a:off x="4455842" y="3497399"/>
              <a:ext cx="255279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Grey 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9D18EE-90FF-4E5E-A08B-B10AE2C06151}"/>
                </a:ext>
              </a:extLst>
            </p:cNvPr>
            <p:cNvSpPr txBox="1"/>
            <p:nvPr userDrawn="1"/>
          </p:nvSpPr>
          <p:spPr>
            <a:xfrm>
              <a:off x="4455842" y="4008456"/>
              <a:ext cx="255279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Grey 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702DFC-3763-40E5-9D3F-F6CCA2101F9B}"/>
                </a:ext>
              </a:extLst>
            </p:cNvPr>
            <p:cNvSpPr txBox="1"/>
            <p:nvPr userDrawn="1"/>
          </p:nvSpPr>
          <p:spPr>
            <a:xfrm>
              <a:off x="4455842" y="2475285"/>
              <a:ext cx="255279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Grey 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100E486-6869-4606-80CB-8DDAEC604BBA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4382050"/>
              <a:ext cx="498229" cy="411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5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65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65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C5A060-16C0-437F-ABBC-D317FDE11F09}"/>
                </a:ext>
              </a:extLst>
            </p:cNvPr>
            <p:cNvSpPr txBox="1"/>
            <p:nvPr userDrawn="1"/>
          </p:nvSpPr>
          <p:spPr>
            <a:xfrm>
              <a:off x="4455842" y="4522834"/>
              <a:ext cx="214903" cy="1250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488"/>
                </a:spcAft>
              </a:pPr>
              <a:r>
                <a:rPr lang="en-GB" sz="813"/>
                <a:t>White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7C47067D-6D7D-4614-B396-55BF762EEA52}"/>
              </a:ext>
            </a:extLst>
          </p:cNvPr>
          <p:cNvSpPr/>
          <p:nvPr userDrawn="1"/>
        </p:nvSpPr>
        <p:spPr>
          <a:xfrm>
            <a:off x="7493232" y="2801736"/>
            <a:ext cx="1033371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4371" tIns="44371" rIns="44371" bIns="44371" rtlCol="0" anchor="ctr"/>
          <a:lstStyle/>
          <a:p>
            <a:pPr algn="ctr"/>
            <a:endParaRPr lang="en-GB" sz="731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E20DB8-4C5C-4EB5-B83B-D8CCBF35FBB5}"/>
              </a:ext>
            </a:extLst>
          </p:cNvPr>
          <p:cNvSpPr/>
          <p:nvPr userDrawn="1"/>
        </p:nvSpPr>
        <p:spPr>
          <a:xfrm>
            <a:off x="9459722" y="2801736"/>
            <a:ext cx="1033371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4371" tIns="44371" rIns="44371" bIns="44371" rtlCol="0" anchor="ctr"/>
          <a:lstStyle/>
          <a:p>
            <a:pPr algn="ctr"/>
            <a:endParaRPr lang="en-GB" sz="731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CBA3CFC-8261-410A-8137-9E8FF7099DA9}"/>
              </a:ext>
            </a:extLst>
          </p:cNvPr>
          <p:cNvSpPr txBox="1"/>
          <p:nvPr userDrawn="1"/>
        </p:nvSpPr>
        <p:spPr>
          <a:xfrm>
            <a:off x="7493232" y="3257611"/>
            <a:ext cx="1412615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488"/>
              </a:spcAft>
            </a:pPr>
            <a:r>
              <a:rPr lang="en-GB" sz="731"/>
              <a:t>Purple/Cobalt gradient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FC3585-ABFA-4AE6-A10E-EEDCCDD34C22}"/>
              </a:ext>
            </a:extLst>
          </p:cNvPr>
          <p:cNvSpPr txBox="1"/>
          <p:nvPr userDrawn="1"/>
        </p:nvSpPr>
        <p:spPr>
          <a:xfrm>
            <a:off x="9441339" y="3257611"/>
            <a:ext cx="1641474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488"/>
              </a:spcAft>
            </a:pPr>
            <a:r>
              <a:rPr lang="en-GB" sz="731"/>
              <a:t>Pacific/Light Blue gradient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2566FC-9890-4B72-BE08-8CFEB585DB07}"/>
              </a:ext>
            </a:extLst>
          </p:cNvPr>
          <p:cNvSpPr txBox="1"/>
          <p:nvPr userDrawn="1"/>
        </p:nvSpPr>
        <p:spPr>
          <a:xfrm>
            <a:off x="7493233" y="1404113"/>
            <a:ext cx="4084853" cy="803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44"/>
              </a:spcAft>
            </a:pPr>
            <a:r>
              <a:rPr lang="en-US" sz="731" b="1">
                <a:solidFill>
                  <a:sysClr val="windowText" lastClr="000000"/>
                </a:solidFill>
              </a:rPr>
              <a:t>Gradients</a:t>
            </a:r>
          </a:p>
          <a:p>
            <a:pPr marL="139303" indent="-139303" algn="l">
              <a:spcAft>
                <a:spcPts val="244"/>
              </a:spcAft>
              <a:buFont typeface="Arial" panose="020B0604020202020204" pitchFamily="34" charset="0"/>
              <a:buChar char="•"/>
            </a:pPr>
            <a:r>
              <a:rPr lang="en-GB" sz="731" b="0">
                <a:solidFill>
                  <a:sysClr val="windowText" lastClr="000000"/>
                </a:solidFill>
              </a:rPr>
              <a:t>The </a:t>
            </a:r>
            <a:r>
              <a:rPr lang="en-GB" sz="731" b="0" err="1">
                <a:solidFill>
                  <a:sysClr val="windowText" lastClr="000000"/>
                </a:solidFill>
              </a:rPr>
              <a:t>colors</a:t>
            </a:r>
            <a:r>
              <a:rPr lang="en-GB" sz="731" b="0">
                <a:solidFill>
                  <a:sysClr val="windowText" lastClr="000000"/>
                </a:solidFill>
              </a:rPr>
              <a:t> are applied at both ends of the gradient, at 0% and 100%locations</a:t>
            </a:r>
          </a:p>
          <a:p>
            <a:pPr marL="139303" indent="-139303" algn="l">
              <a:spcAft>
                <a:spcPts val="244"/>
              </a:spcAft>
              <a:buFont typeface="Arial" panose="020B0604020202020204" pitchFamily="34" charset="0"/>
              <a:buChar char="•"/>
            </a:pPr>
            <a:r>
              <a:rPr lang="en-GB" sz="731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39303" indent="-139303" algn="l">
              <a:spcAft>
                <a:spcPts val="244"/>
              </a:spcAft>
              <a:buFont typeface="Arial" panose="020B0604020202020204" pitchFamily="34" charset="0"/>
              <a:buChar char="•"/>
            </a:pPr>
            <a:r>
              <a:rPr lang="en-GB" sz="731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39303" indent="-139303" algn="l">
              <a:spcAft>
                <a:spcPts val="244"/>
              </a:spcAft>
              <a:buFont typeface="Arial" panose="020B0604020202020204" pitchFamily="34" charset="0"/>
              <a:buChar char="•"/>
            </a:pPr>
            <a:r>
              <a:rPr lang="en-GB" sz="731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39303" indent="-139303" algn="l">
              <a:spcAft>
                <a:spcPts val="244"/>
              </a:spcAft>
              <a:buFont typeface="Arial" panose="020B0604020202020204" pitchFamily="34" charset="0"/>
              <a:buChar char="•"/>
            </a:pPr>
            <a:r>
              <a:rPr lang="en-GB" sz="731" b="0">
                <a:solidFill>
                  <a:sysClr val="windowText" lastClr="000000"/>
                </a:solidFill>
              </a:rPr>
              <a:t>Do not create new gradients; use only the gradients shown here</a:t>
            </a:r>
            <a:endParaRPr lang="en-US" sz="731" b="0">
              <a:solidFill>
                <a:sysClr val="windowText" lastClr="00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8F5D1B3-C998-4ACA-9985-7436032C658D}"/>
              </a:ext>
            </a:extLst>
          </p:cNvPr>
          <p:cNvSpPr txBox="1"/>
          <p:nvPr userDrawn="1"/>
        </p:nvSpPr>
        <p:spPr>
          <a:xfrm>
            <a:off x="7493233" y="3614652"/>
            <a:ext cx="1325807" cy="112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488"/>
              </a:spcAft>
            </a:pPr>
            <a:r>
              <a:rPr lang="en-US" sz="731" b="1">
                <a:solidFill>
                  <a:sysClr val="windowText" lastClr="000000"/>
                </a:solidFill>
              </a:rPr>
              <a:t>Traffic Light Palette</a:t>
            </a:r>
            <a:endParaRPr lang="en-US" sz="731" b="0">
              <a:solidFill>
                <a:sysClr val="windowText" lastClr="00000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19278E-80D6-4EAE-9C16-04A195593FCD}"/>
              </a:ext>
            </a:extLst>
          </p:cNvPr>
          <p:cNvSpPr>
            <a:spLocks/>
          </p:cNvSpPr>
          <p:nvPr userDrawn="1"/>
        </p:nvSpPr>
        <p:spPr>
          <a:xfrm>
            <a:off x="9577386" y="3867253"/>
            <a:ext cx="801489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4371" tIns="44371" rIns="44371" bIns="44371" rtlCol="0" anchor="ctr"/>
          <a:lstStyle/>
          <a:p>
            <a:pPr algn="ctr"/>
            <a:r>
              <a:rPr lang="en-GB" sz="65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65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65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8D6DEF7-07C8-4597-A905-842B08D28F0A}"/>
              </a:ext>
            </a:extLst>
          </p:cNvPr>
          <p:cNvSpPr>
            <a:spLocks/>
          </p:cNvSpPr>
          <p:nvPr userDrawn="1"/>
        </p:nvSpPr>
        <p:spPr>
          <a:xfrm>
            <a:off x="8535308" y="3867253"/>
            <a:ext cx="801489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4371" tIns="44371" rIns="44371" bIns="44371" rtlCol="0" anchor="ctr"/>
          <a:lstStyle/>
          <a:p>
            <a:pPr algn="ctr"/>
            <a:r>
              <a:rPr lang="en-GB" sz="65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65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65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09EF0A9-6427-4B0B-9951-B942321353CB}"/>
              </a:ext>
            </a:extLst>
          </p:cNvPr>
          <p:cNvSpPr>
            <a:spLocks/>
          </p:cNvSpPr>
          <p:nvPr userDrawn="1"/>
        </p:nvSpPr>
        <p:spPr>
          <a:xfrm>
            <a:off x="7493233" y="3867253"/>
            <a:ext cx="801489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4371" tIns="44371" rIns="44371" bIns="44371" rtlCol="0" anchor="ctr"/>
          <a:lstStyle/>
          <a:p>
            <a:pPr algn="ctr"/>
            <a:r>
              <a:rPr lang="en-GB" sz="65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65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65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8A2577-F141-44A2-B6A7-1718EF8E4ED3}"/>
              </a:ext>
            </a:extLst>
          </p:cNvPr>
          <p:cNvSpPr txBox="1"/>
          <p:nvPr userDrawn="1"/>
        </p:nvSpPr>
        <p:spPr>
          <a:xfrm>
            <a:off x="7493234" y="4442243"/>
            <a:ext cx="4084850" cy="388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44"/>
              </a:spcAft>
            </a:pPr>
            <a:r>
              <a:rPr lang="en-US" sz="731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39303" indent="-139303" algn="l">
              <a:spcAft>
                <a:spcPts val="244"/>
              </a:spcAft>
              <a:buFont typeface="Arial" panose="020B0604020202020204" pitchFamily="34" charset="0"/>
              <a:buChar char="•"/>
            </a:pPr>
            <a:r>
              <a:rPr lang="en-US" sz="731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39303" indent="-139303" algn="l">
              <a:spcAft>
                <a:spcPts val="244"/>
              </a:spcAft>
              <a:buFont typeface="Arial" panose="020B0604020202020204" pitchFamily="34" charset="0"/>
              <a:buChar char="•"/>
            </a:pPr>
            <a:r>
              <a:rPr lang="en-US" sz="731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F4307E-8DC7-4A94-ABA2-93BF21A194C0}"/>
              </a:ext>
            </a:extLst>
          </p:cNvPr>
          <p:cNvGrpSpPr/>
          <p:nvPr userDrawn="1"/>
        </p:nvGrpSpPr>
        <p:grpSpPr>
          <a:xfrm>
            <a:off x="7493234" y="5138766"/>
            <a:ext cx="4084850" cy="868337"/>
            <a:chOff x="6088252" y="5261186"/>
            <a:chExt cx="2681306" cy="74591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83C138C-9744-4057-B347-B658A31DF93E}"/>
                </a:ext>
              </a:extLst>
            </p:cNvPr>
            <p:cNvSpPr/>
            <p:nvPr userDrawn="1"/>
          </p:nvSpPr>
          <p:spPr>
            <a:xfrm>
              <a:off x="6875898" y="5261186"/>
              <a:ext cx="318368" cy="320103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30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73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C79581B-1628-4CDD-B36E-34EBC052AC88}"/>
                </a:ext>
              </a:extLst>
            </p:cNvPr>
            <p:cNvSpPr/>
            <p:nvPr userDrawn="1"/>
          </p:nvSpPr>
          <p:spPr>
            <a:xfrm>
              <a:off x="6088252" y="5261186"/>
              <a:ext cx="318368" cy="320103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51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E4BFD7D-7B7C-42AB-BBA6-C3D81ED28AD3}"/>
                </a:ext>
              </a:extLst>
            </p:cNvPr>
            <p:cNvSpPr/>
            <p:nvPr userDrawn="1"/>
          </p:nvSpPr>
          <p:spPr>
            <a:xfrm>
              <a:off x="7269722" y="5261186"/>
              <a:ext cx="318368" cy="320103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ysClr val="windowText" lastClr="000000"/>
                  </a:solidFill>
                </a:rPr>
                <a:t>118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ysClr val="windowText" lastClr="000000"/>
                  </a:solidFill>
                </a:rPr>
                <a:t>210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5D917B2-29BF-4083-AFA3-34EA48DE2D13}"/>
                </a:ext>
              </a:extLst>
            </p:cNvPr>
            <p:cNvSpPr/>
            <p:nvPr userDrawn="1"/>
          </p:nvSpPr>
          <p:spPr>
            <a:xfrm>
              <a:off x="8057367" y="5261186"/>
              <a:ext cx="318368" cy="320103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180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151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2D7C73A-67D8-4FED-800A-7C73CBDB5101}"/>
                </a:ext>
              </a:extLst>
            </p:cNvPr>
            <p:cNvSpPr/>
            <p:nvPr userDrawn="1"/>
          </p:nvSpPr>
          <p:spPr>
            <a:xfrm>
              <a:off x="6875898" y="5686997"/>
              <a:ext cx="318368" cy="320103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253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52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C915D2C-E7FF-48C5-88D0-A214E72825B1}"/>
                </a:ext>
              </a:extLst>
            </p:cNvPr>
            <p:cNvSpPr/>
            <p:nvPr userDrawn="1"/>
          </p:nvSpPr>
          <p:spPr>
            <a:xfrm>
              <a:off x="7663544" y="5261186"/>
              <a:ext cx="318368" cy="320103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114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19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BEE1031-0F8F-4739-9C13-A5F2DC318357}"/>
                </a:ext>
              </a:extLst>
            </p:cNvPr>
            <p:cNvSpPr/>
            <p:nvPr userDrawn="1"/>
          </p:nvSpPr>
          <p:spPr>
            <a:xfrm>
              <a:off x="7269722" y="5686997"/>
              <a:ext cx="318368" cy="320103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255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163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2066229-A6D4-425C-AC6C-C91823237793}"/>
                </a:ext>
              </a:extLst>
            </p:cNvPr>
            <p:cNvSpPr/>
            <p:nvPr userDrawn="1"/>
          </p:nvSpPr>
          <p:spPr>
            <a:xfrm>
              <a:off x="6088252" y="5686997"/>
              <a:ext cx="318368" cy="320103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192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A139CB-8C9F-44CD-AD3D-19CC8D3948A1}"/>
                </a:ext>
              </a:extLst>
            </p:cNvPr>
            <p:cNvSpPr/>
            <p:nvPr userDrawn="1"/>
          </p:nvSpPr>
          <p:spPr>
            <a:xfrm>
              <a:off x="8451190" y="5686997"/>
              <a:ext cx="318368" cy="320103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ysClr val="windowText" lastClr="000000"/>
                  </a:solidFill>
                </a:rPr>
                <a:t>99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ysClr val="windowText" lastClr="000000"/>
                  </a:solidFill>
                </a:rPr>
                <a:t>235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6A28226-9A3E-4DF4-A814-1F5BE4A18360}"/>
                </a:ext>
              </a:extLst>
            </p:cNvPr>
            <p:cNvSpPr/>
            <p:nvPr userDrawn="1"/>
          </p:nvSpPr>
          <p:spPr>
            <a:xfrm>
              <a:off x="6482075" y="5261186"/>
              <a:ext cx="318368" cy="320103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1C44B0D-C09B-4486-995E-6FCC691F6CF2}"/>
                </a:ext>
              </a:extLst>
            </p:cNvPr>
            <p:cNvSpPr/>
            <p:nvPr userDrawn="1"/>
          </p:nvSpPr>
          <p:spPr>
            <a:xfrm>
              <a:off x="8057367" y="5686997"/>
              <a:ext cx="318368" cy="320103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81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4B14724-2B96-4A69-984B-74A5856F63C4}"/>
                </a:ext>
              </a:extLst>
            </p:cNvPr>
            <p:cNvSpPr/>
            <p:nvPr userDrawn="1"/>
          </p:nvSpPr>
          <p:spPr>
            <a:xfrm>
              <a:off x="8451190" y="5261186"/>
              <a:ext cx="318368" cy="320103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9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142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5A56029-E17B-4898-871B-11FD8F48CAF6}"/>
                </a:ext>
              </a:extLst>
            </p:cNvPr>
            <p:cNvSpPr/>
            <p:nvPr userDrawn="1"/>
          </p:nvSpPr>
          <p:spPr>
            <a:xfrm>
              <a:off x="7663544" y="5686997"/>
              <a:ext cx="318368" cy="32010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91353B9-D58F-4CC4-8017-A57DFEF3A5A0}"/>
                </a:ext>
              </a:extLst>
            </p:cNvPr>
            <p:cNvSpPr/>
            <p:nvPr userDrawn="1"/>
          </p:nvSpPr>
          <p:spPr>
            <a:xfrm>
              <a:off x="6482075" y="5686997"/>
              <a:ext cx="318368" cy="320103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171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569">
                  <a:solidFill>
                    <a:schemeClr val="bg1"/>
                  </a:solidFill>
                </a:rPr>
                <a:t>130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42ECFFB-E253-47C6-9B8B-4847610FA685}"/>
              </a:ext>
            </a:extLst>
          </p:cNvPr>
          <p:cNvGrpSpPr/>
          <p:nvPr userDrawn="1"/>
        </p:nvGrpSpPr>
        <p:grpSpPr>
          <a:xfrm>
            <a:off x="7493234" y="3518779"/>
            <a:ext cx="3729554" cy="852557"/>
            <a:chOff x="5676530" y="3651946"/>
            <a:chExt cx="2681922" cy="85255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B9AC04-B2BC-4A0F-AB2E-330C8D5D11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4504503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74DB764-E8F7-423C-B6C3-CB9F7B30F3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3651946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6722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Singular dark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4EF618-5C9F-4322-BF20-EFCD51256D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2215" y="1263838"/>
            <a:ext cx="3766154" cy="2880000"/>
          </a:xfrm>
        </p:spPr>
        <p:txBody>
          <a:bodyPr anchor="t" anchorCtr="0"/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5D303D-1D84-441A-9240-DD7267B6EC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2215" y="4968802"/>
            <a:ext cx="3766154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36CF8B5-2949-467E-AB68-2873AF0C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953" y="6257038"/>
            <a:ext cx="967926" cy="316800"/>
          </a:xfrm>
          <a:prstGeom prst="rect">
            <a:avLst/>
          </a:prstGeom>
        </p:spPr>
      </p:pic>
      <p:pic>
        <p:nvPicPr>
          <p:cNvPr id="14" name="Immagine 13" descr="Immagine che contiene testo, grafica, Elementi grafici, Carattere&#10;&#10;Descrizione generata automaticamente">
            <a:extLst>
              <a:ext uri="{FF2B5EF4-FFF2-40B4-BE49-F238E27FC236}">
                <a16:creationId xmlns:a16="http://schemas.microsoft.com/office/drawing/2014/main" id="{672A02B5-3A96-3D8F-BFE6-8664B23F3D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222517"/>
            <a:ext cx="2082024" cy="612000"/>
          </a:xfrm>
          <a:prstGeom prst="rect">
            <a:avLst/>
          </a:prstGeom>
        </p:spPr>
      </p:pic>
      <p:pic>
        <p:nvPicPr>
          <p:cNvPr id="15" name="Immagine 14" descr="Immagine che contiene segnale, via, traffico&#10;&#10;Descrizione generata automaticamente">
            <a:extLst>
              <a:ext uri="{FF2B5EF4-FFF2-40B4-BE49-F238E27FC236}">
                <a16:creationId xmlns:a16="http://schemas.microsoft.com/office/drawing/2014/main" id="{6CE28F9F-DB33-1BCE-2C3D-F072FB0969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96061" y="203663"/>
            <a:ext cx="756000" cy="721980"/>
          </a:xfrm>
          <a:prstGeom prst="rect">
            <a:avLst/>
          </a:prstGeom>
        </p:spPr>
      </p:pic>
      <p:pic>
        <p:nvPicPr>
          <p:cNvPr id="16" name="Immagine 1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9D03967E-87D8-5CFB-CD51-7F04DEA8D8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0" y="279079"/>
            <a:ext cx="2554437" cy="612000"/>
          </a:xfrm>
          <a:prstGeom prst="rect">
            <a:avLst/>
          </a:prstGeom>
        </p:spPr>
      </p:pic>
      <p:pic>
        <p:nvPicPr>
          <p:cNvPr id="17" name="Immagine 16" descr="Immagine che contiene cartone animato, schermata, Elementi grafici, arte&#10;&#10;Descrizione generata automaticamente">
            <a:extLst>
              <a:ext uri="{FF2B5EF4-FFF2-40B4-BE49-F238E27FC236}">
                <a16:creationId xmlns:a16="http://schemas.microsoft.com/office/drawing/2014/main" id="{E0B0451C-198D-B156-40B1-1480FFC109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05" y="90539"/>
            <a:ext cx="16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2F7677-E68A-4B9D-BD77-AED2A937FB01}"/>
              </a:ext>
            </a:extLst>
          </p:cNvPr>
          <p:cNvSpPr>
            <a:spLocks noChangeAspect="1"/>
          </p:cNvSpPr>
          <p:nvPr userDrawn="1"/>
        </p:nvSpPr>
        <p:spPr>
          <a:xfrm>
            <a:off x="5467345" y="313438"/>
            <a:ext cx="4870457" cy="56936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46250" tIns="146250" rIns="146250" bIns="14625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15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1EF0CE-F7A1-4591-B6CC-532B64630C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5251" y="556419"/>
            <a:ext cx="4272518" cy="4140000"/>
          </a:xfrm>
        </p:spPr>
        <p:txBody>
          <a:bodyPr anchor="t" anchorCtr="0"/>
          <a:lstStyle>
            <a:lvl1pPr algn="l">
              <a:defRPr sz="4875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731660-334C-4303-AC5A-A2D533414C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5251" y="4949907"/>
            <a:ext cx="4272518" cy="810000"/>
          </a:xfrm>
        </p:spPr>
        <p:txBody>
          <a:bodyPr anchor="b"/>
          <a:lstStyle>
            <a:lvl1pPr>
              <a:defRPr sz="894">
                <a:solidFill>
                  <a:schemeClr val="bg1"/>
                </a:solidFill>
              </a:defRPr>
            </a:lvl1pPr>
            <a:lvl2pPr>
              <a:defRPr sz="89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94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94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033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14EE-572F-427B-9E8A-F1FF795966BE}" type="datetimeFigureOut">
              <a:rPr lang="it-IT" smtClean="0"/>
              <a:t>28/03/2025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C585-8839-4474-84C0-FD5915571F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43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7" y="1263838"/>
            <a:ext cx="4448599" cy="3022538"/>
          </a:xfrm>
        </p:spPr>
        <p:txBody>
          <a:bodyPr anchor="t" anchorCtr="0"/>
          <a:lstStyle>
            <a:lvl1pPr algn="l">
              <a:defRPr sz="4875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7" y="4881887"/>
            <a:ext cx="4448599" cy="810000"/>
          </a:xfrm>
        </p:spPr>
        <p:txBody>
          <a:bodyPr anchor="b"/>
          <a:lstStyle>
            <a:lvl1pPr>
              <a:defRPr sz="894">
                <a:solidFill>
                  <a:schemeClr val="bg1"/>
                </a:solidFill>
              </a:defRPr>
            </a:lvl1pPr>
            <a:lvl2pPr>
              <a:defRPr sz="89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94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94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B8876DD-8352-4216-B6B9-2B8FE93A5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1615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9970" y="1263838"/>
            <a:ext cx="5619708" cy="3022538"/>
          </a:xfrm>
        </p:spPr>
        <p:txBody>
          <a:bodyPr anchor="t" anchorCtr="0"/>
          <a:lstStyle>
            <a:lvl1pPr algn="l">
              <a:defRPr sz="4875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970" y="4881887"/>
            <a:ext cx="5619708" cy="810000"/>
          </a:xfrm>
        </p:spPr>
        <p:txBody>
          <a:bodyPr anchor="b"/>
          <a:lstStyle>
            <a:lvl1pPr>
              <a:defRPr sz="894">
                <a:solidFill>
                  <a:schemeClr val="bg1"/>
                </a:solidFill>
              </a:defRPr>
            </a:lvl1pPr>
            <a:lvl2pPr>
              <a:defRPr sz="89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94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94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6" y="1263838"/>
            <a:ext cx="3787829" cy="442804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E4D31B-44FE-4043-8DB5-350B5A0A6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5952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8" y="1263838"/>
            <a:ext cx="4048060" cy="3022538"/>
          </a:xfrm>
        </p:spPr>
        <p:txBody>
          <a:bodyPr anchor="t" anchorCtr="0"/>
          <a:lstStyle>
            <a:lvl1pPr algn="l">
              <a:defRPr sz="4875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8" y="4881887"/>
            <a:ext cx="4048060" cy="810000"/>
          </a:xfrm>
        </p:spPr>
        <p:txBody>
          <a:bodyPr anchor="b"/>
          <a:lstStyle>
            <a:lvl1pPr>
              <a:defRPr sz="894">
                <a:solidFill>
                  <a:schemeClr val="bg1"/>
                </a:solidFill>
              </a:defRPr>
            </a:lvl1pPr>
            <a:lvl2pPr>
              <a:defRPr sz="89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94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94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053A9A-022B-4522-BBE7-DBE0DBDCC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7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2324" y="1263838"/>
            <a:ext cx="5717390" cy="3022538"/>
          </a:xfrm>
        </p:spPr>
        <p:txBody>
          <a:bodyPr anchor="t" anchorCtr="0"/>
          <a:lstStyle>
            <a:lvl1pPr algn="l">
              <a:defRPr sz="4875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2324" y="4881887"/>
            <a:ext cx="5717390" cy="810000"/>
          </a:xfrm>
        </p:spPr>
        <p:txBody>
          <a:bodyPr anchor="b"/>
          <a:lstStyle>
            <a:lvl1pPr>
              <a:defRPr sz="894">
                <a:solidFill>
                  <a:schemeClr val="bg1"/>
                </a:solidFill>
              </a:defRPr>
            </a:lvl1pPr>
            <a:lvl2pPr>
              <a:defRPr sz="89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94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94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85868" y="1263839"/>
            <a:ext cx="3787829" cy="442804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F1F091-7277-4EE0-950D-027166DFF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445724"/>
            <a:ext cx="5389241" cy="365356"/>
          </a:xfrm>
        </p:spPr>
        <p:txBody>
          <a:bodyPr lIns="0" tIns="0" rIns="0" bIns="0"/>
          <a:lstStyle>
            <a:lvl1pPr>
              <a:spcAft>
                <a:spcPts val="244"/>
              </a:spcAft>
              <a:defRPr sz="650"/>
            </a:lvl1pPr>
            <a:lvl2pPr>
              <a:spcAft>
                <a:spcPts val="244"/>
              </a:spcAft>
              <a:defRPr sz="650"/>
            </a:lvl2pPr>
            <a:lvl3pPr>
              <a:spcAft>
                <a:spcPts val="244"/>
              </a:spcAft>
              <a:defRPr sz="650"/>
            </a:lvl3pPr>
            <a:lvl4pPr>
              <a:spcAft>
                <a:spcPts val="244"/>
              </a:spcAft>
              <a:defRPr sz="650"/>
            </a:lvl4pPr>
            <a:lvl5pPr>
              <a:spcAft>
                <a:spcPts val="244"/>
              </a:spcAft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6" y="445724"/>
            <a:ext cx="5378939" cy="365356"/>
          </a:xfrm>
        </p:spPr>
        <p:txBody>
          <a:bodyPr/>
          <a:lstStyle>
            <a:lvl1pPr>
              <a:spcAft>
                <a:spcPts val="244"/>
              </a:spcAft>
              <a:defRPr sz="650"/>
            </a:lvl1pPr>
            <a:lvl2pPr>
              <a:spcAft>
                <a:spcPts val="244"/>
              </a:spcAft>
              <a:defRPr sz="650"/>
            </a:lvl2pPr>
            <a:lvl3pPr>
              <a:spcAft>
                <a:spcPts val="244"/>
              </a:spcAft>
              <a:defRPr sz="650"/>
            </a:lvl3pPr>
            <a:lvl4pPr>
              <a:spcAft>
                <a:spcPts val="244"/>
              </a:spcAft>
              <a:defRPr sz="650"/>
            </a:lvl4pPr>
            <a:lvl5pPr>
              <a:spcAft>
                <a:spcPts val="244"/>
              </a:spcAft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6" y="1422400"/>
            <a:ext cx="5378939" cy="4598987"/>
          </a:xfrm>
        </p:spPr>
        <p:txBody>
          <a:bodyPr/>
          <a:lstStyle>
            <a:lvl1pPr>
              <a:defRPr sz="650"/>
            </a:lvl1pPr>
            <a:lvl2pPr>
              <a:defRPr sz="650"/>
            </a:lvl2pPr>
            <a:lvl3pPr>
              <a:defRPr sz="650"/>
            </a:lvl3pPr>
            <a:lvl4pPr>
              <a:defRPr sz="650"/>
            </a:lvl4pPr>
            <a:lvl5pPr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4" y="1422400"/>
            <a:ext cx="5361212" cy="4598987"/>
          </a:xfrm>
          <a:ln w="6350">
            <a:noFill/>
          </a:ln>
        </p:spPr>
        <p:txBody>
          <a:bodyPr lIns="0" tIns="0" rIns="0" bIns="0"/>
          <a:lstStyle>
            <a:lvl1pPr>
              <a:defRPr sz="650"/>
            </a:lvl1pPr>
            <a:lvl2pPr>
              <a:defRPr sz="650"/>
            </a:lvl2pPr>
            <a:lvl3pPr>
              <a:defRPr sz="650"/>
            </a:lvl3pPr>
            <a:lvl4pPr>
              <a:defRPr sz="650"/>
            </a:lvl4pPr>
            <a:lvl5pPr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08800" y="6320118"/>
            <a:ext cx="1648047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KPMG LLP, a UK limited liability </a:t>
            </a:r>
            <a:b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partnership, is a member of </a:t>
            </a:r>
            <a:r>
              <a:rPr lang="en-US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KPMG International Limited, a private English company limited by guarantee.</a:t>
            </a:r>
            <a:endParaRPr lang="en-GB" sz="488" kern="1200" noProof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175393" y="6320118"/>
            <a:ext cx="203737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KPMG Audit Plc, a company incorporated under the UK Companies Acts, is a member of </a:t>
            </a:r>
            <a:r>
              <a:rPr lang="en-US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KPMG International Limited, a private English company limited by guarantee.</a:t>
            </a:r>
            <a:endParaRPr lang="en-GB" sz="488" kern="1200" noProof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431321" y="6320118"/>
            <a:ext cx="17127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Registered in England No 3110745</a:t>
            </a:r>
            <a:b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Registered office: 15 Canada Square, </a:t>
            </a:r>
            <a:b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London E14 5GL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362576" y="6320118"/>
            <a:ext cx="1903137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Registered in England No OC301540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Registered office: 15 Canada Square, </a:t>
            </a:r>
            <a:b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48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London E14 5GL </a:t>
            </a:r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F4B609A8-FE9C-4957-8657-699EDEAE568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813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813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4C35C85-F836-41CD-9F06-4BDFAF6BD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1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6" y="1422400"/>
            <a:ext cx="10976298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E7D6E0F2-0A37-4212-916F-A6C7F75DCD76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813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2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742950" rtl="0" eaLnBrk="1" latinLnBrk="0" hangingPunct="1">
        <a:lnSpc>
          <a:spcPct val="70000"/>
        </a:lnSpc>
        <a:spcBef>
          <a:spcPct val="0"/>
        </a:spcBef>
        <a:buNone/>
        <a:defRPr sz="308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488"/>
        </a:spcAft>
        <a:buFontTx/>
        <a:buNone/>
        <a:defRPr sz="7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488"/>
        </a:spcAft>
        <a:buFontTx/>
        <a:buNone/>
        <a:defRPr sz="731" kern="1200">
          <a:solidFill>
            <a:schemeClr val="tx2"/>
          </a:solidFill>
          <a:latin typeface="+mn-lt"/>
          <a:ea typeface="+mn-ea"/>
          <a:cs typeface="+mn-cs"/>
        </a:defRPr>
      </a:lvl2pPr>
      <a:lvl3pPr marL="146250" indent="-146250" algn="l" defTabSz="742950" rtl="0" eaLnBrk="1" latinLnBrk="0" hangingPunct="1">
        <a:lnSpc>
          <a:spcPct val="100000"/>
        </a:lnSpc>
        <a:spcBef>
          <a:spcPts val="0"/>
        </a:spcBef>
        <a:spcAft>
          <a:spcPts val="488"/>
        </a:spcAft>
        <a:buClrTx/>
        <a:buFont typeface="Arial" panose="020B0604020202020204" pitchFamily="34" charset="0"/>
        <a:buChar char="•"/>
        <a:defRPr sz="731" kern="1200">
          <a:solidFill>
            <a:schemeClr val="tx2"/>
          </a:solidFill>
          <a:latin typeface="+mn-lt"/>
          <a:ea typeface="+mn-ea"/>
          <a:cs typeface="+mn-cs"/>
        </a:defRPr>
      </a:lvl3pPr>
      <a:lvl4pPr marL="292500" indent="-146250" algn="l" defTabSz="742950" rtl="0" eaLnBrk="1" latinLnBrk="0" hangingPunct="1">
        <a:lnSpc>
          <a:spcPct val="100000"/>
        </a:lnSpc>
        <a:spcBef>
          <a:spcPts val="0"/>
        </a:spcBef>
        <a:spcAft>
          <a:spcPts val="488"/>
        </a:spcAft>
        <a:buClrTx/>
        <a:buFont typeface="Arial" panose="020B0604020202020204" pitchFamily="34" charset="0"/>
        <a:buChar char="-"/>
        <a:defRPr sz="731" kern="1200">
          <a:solidFill>
            <a:schemeClr val="tx2"/>
          </a:solidFill>
          <a:latin typeface="+mn-lt"/>
          <a:ea typeface="+mn-ea"/>
          <a:cs typeface="+mn-cs"/>
        </a:defRPr>
      </a:lvl4pPr>
      <a:lvl5pPr marL="438750" indent="-146250" algn="l" defTabSz="742950" rtl="0" eaLnBrk="1" latinLnBrk="0" hangingPunct="1">
        <a:lnSpc>
          <a:spcPct val="100000"/>
        </a:lnSpc>
        <a:spcBef>
          <a:spcPts val="0"/>
        </a:spcBef>
        <a:spcAft>
          <a:spcPts val="488"/>
        </a:spcAft>
        <a:buClrTx/>
        <a:buFont typeface="Arial" panose="020B0604020202020204" pitchFamily="34" charset="0"/>
        <a:buChar char="•"/>
        <a:defRPr sz="7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92125" indent="-187200" algn="l" defTabSz="742950" rtl="0" eaLnBrk="1" latinLnBrk="0" hangingPunct="1">
        <a:lnSpc>
          <a:spcPct val="100000"/>
        </a:lnSpc>
        <a:spcBef>
          <a:spcPts val="0"/>
        </a:spcBef>
        <a:spcAft>
          <a:spcPts val="488"/>
        </a:spcAft>
        <a:buClr>
          <a:schemeClr val="tx2"/>
        </a:buClr>
        <a:buFont typeface="Arial" panose="020B0604020202020204" pitchFamily="34" charset="0"/>
        <a:buChar char="-"/>
        <a:defRPr sz="731" kern="1200">
          <a:solidFill>
            <a:schemeClr val="tx2"/>
          </a:solidFill>
          <a:latin typeface="+mn-lt"/>
          <a:ea typeface="+mn-ea"/>
          <a:cs typeface="+mn-cs"/>
        </a:defRPr>
      </a:lvl6pPr>
      <a:lvl7pPr marL="1114425" indent="-231075" algn="l" defTabSz="742950" rtl="0" eaLnBrk="1" latinLnBrk="0" hangingPunct="1">
        <a:lnSpc>
          <a:spcPct val="100000"/>
        </a:lnSpc>
        <a:spcBef>
          <a:spcPts val="0"/>
        </a:spcBef>
        <a:spcAft>
          <a:spcPts val="488"/>
        </a:spcAft>
        <a:buClr>
          <a:schemeClr val="tx2"/>
        </a:buClr>
        <a:buFont typeface="Arial" panose="020B0604020202020204" pitchFamily="34" charset="0"/>
        <a:buChar char="—"/>
        <a:defRPr sz="731" kern="1200">
          <a:solidFill>
            <a:schemeClr val="tx2"/>
          </a:solidFill>
          <a:latin typeface="+mn-lt"/>
          <a:ea typeface="+mn-ea"/>
          <a:cs typeface="+mn-cs"/>
        </a:defRPr>
      </a:lvl7pPr>
      <a:lvl8pPr marL="1336725" indent="-185738" algn="l" defTabSz="742950" rtl="0" eaLnBrk="1" latinLnBrk="0" hangingPunct="1">
        <a:lnSpc>
          <a:spcPct val="100000"/>
        </a:lnSpc>
        <a:spcBef>
          <a:spcPts val="0"/>
        </a:spcBef>
        <a:spcAft>
          <a:spcPts val="488"/>
        </a:spcAft>
        <a:buClr>
          <a:schemeClr val="tx2"/>
        </a:buClr>
        <a:buFont typeface="Arial" panose="020B0604020202020204" pitchFamily="34" charset="0"/>
        <a:buChar char="-"/>
        <a:defRPr sz="731" kern="1200">
          <a:solidFill>
            <a:schemeClr val="tx2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08">
          <p15:clr>
            <a:srgbClr val="F26B43"/>
          </p15:clr>
        </p15:guide>
        <p15:guide id="3" pos="5932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061">
          <p15:clr>
            <a:srgbClr val="F26B43"/>
          </p15:clr>
        </p15:guide>
        <p15:guide id="9" pos="3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7FAE15C-C364-63E2-268C-C837A0949A25}"/>
              </a:ext>
            </a:extLst>
          </p:cNvPr>
          <p:cNvSpPr txBox="1">
            <a:spLocks/>
          </p:cNvSpPr>
          <p:nvPr/>
        </p:nvSpPr>
        <p:spPr>
          <a:xfrm>
            <a:off x="89210" y="4379479"/>
            <a:ext cx="8396867" cy="1831481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PROGETTO DAMA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della AOU </a:t>
            </a:r>
            <a:r>
              <a:rPr lang="it-IT" sz="6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FEDERICO II</a:t>
            </a:r>
            <a:endParaRPr lang="it-IT" sz="48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marR="0" lvl="0" indent="0" algn="ctr" defTabSz="74295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1" u="non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24" y="-6"/>
            <a:ext cx="7327952" cy="426649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4913209" y="-408759"/>
            <a:ext cx="6858002" cy="7699579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943953" y="5218664"/>
            <a:ext cx="5248047" cy="1004325"/>
          </a:xfrm>
          <a:prstGeom prst="rect">
            <a:avLst/>
          </a:prstGeom>
          <a:solidFill>
            <a:srgbClr val="13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it-IT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MICHELE CIAMBELLINI</a:t>
            </a:r>
          </a:p>
          <a:p>
            <a:r>
              <a:rPr lang="it-IT" sz="2800" dirty="0">
                <a:solidFill>
                  <a:schemeClr val="bg1"/>
                </a:solidFill>
                <a:latin typeface="Eras Light ITC" panose="020B0402030504020804" pitchFamily="34" charset="0"/>
              </a:rPr>
              <a:t>Giudice Tribunale penale Napoli</a:t>
            </a:r>
          </a:p>
        </p:txBody>
      </p:sp>
      <p:sp>
        <p:nvSpPr>
          <p:cNvPr id="3" name="Documento 2"/>
          <p:cNvSpPr/>
          <p:nvPr/>
        </p:nvSpPr>
        <p:spPr>
          <a:xfrm rot="16200000">
            <a:off x="-77769" y="77770"/>
            <a:ext cx="6858000" cy="6702461"/>
          </a:xfrm>
          <a:prstGeom prst="flowChartDocument">
            <a:avLst/>
          </a:prstGeom>
          <a:solidFill>
            <a:srgbClr val="2A5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r>
              <a:rPr lang="it-IT" sz="2000" dirty="0">
                <a:solidFill>
                  <a:schemeClr val="bg1"/>
                </a:solidFill>
                <a:latin typeface="Blackadder ITC" panose="04020505051007020D02" pitchFamily="82" charset="0"/>
              </a:rPr>
              <a:t>Ufficio studi e formazione della Giustizia amministrativa</a:t>
            </a:r>
          </a:p>
          <a:p>
            <a:endParaRPr lang="it-IT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DIRITTO DELLA CITTÀ </a:t>
            </a:r>
          </a:p>
          <a:p>
            <a:r>
              <a:rPr lang="it-IT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 LE NOVITÀ IN MATERIA EDILIZIA</a:t>
            </a:r>
          </a:p>
          <a:p>
            <a:endParaRPr lang="it-IT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it-IT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it-I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it-IT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Aula </a:t>
            </a:r>
            <a:r>
              <a:rPr lang="it-IT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Filangieri</a:t>
            </a:r>
            <a:r>
              <a:rPr lang="it-IT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– T.A.R. Campania</a:t>
            </a:r>
          </a:p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257" y="1594082"/>
            <a:ext cx="4577058" cy="539160"/>
          </a:xfrm>
          <a:prstGeom prst="rect">
            <a:avLst/>
          </a:prstGeom>
          <a:solidFill>
            <a:srgbClr val="13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it-IT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NAPOLI │ 27 e 28 MARZO 2025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0" y="4053063"/>
            <a:ext cx="6833332" cy="1042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it-IT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Le sanzioni penali e l'ordine di demolizione: il ruolo del giudice dell'esecuzione penale</a:t>
            </a:r>
          </a:p>
        </p:txBody>
      </p:sp>
    </p:spTree>
    <p:extLst>
      <p:ext uri="{BB962C8B-B14F-4D97-AF65-F5344CB8AC3E}">
        <p14:creationId xmlns:p14="http://schemas.microsoft.com/office/powerpoint/2010/main" val="25936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9209" r="10182"/>
          <a:stretch/>
        </p:blipFill>
        <p:spPr>
          <a:xfrm>
            <a:off x="5663880" y="1845"/>
            <a:ext cx="6528122" cy="69341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5" y="745504"/>
            <a:ext cx="6858002" cy="5366994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78944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90211" y="6493586"/>
            <a:ext cx="7595379" cy="47638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Eras Light ITC" panose="020B0402030504020804" pitchFamily="34" charset="0"/>
              </a:rPr>
              <a:t>Inaugurazione Anno Giudiziario 2025- Procuratore Generale, Corte di Appello di Napoli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38" y="602247"/>
            <a:ext cx="11590214" cy="723600"/>
          </a:xfrm>
        </p:spPr>
        <p:txBody>
          <a:bodyPr/>
          <a:lstStyle/>
          <a:p>
            <a:r>
              <a:rPr lang="it-IT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CAUSE E RISPOSTA GIUDIZIARIA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338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369269" y="1089692"/>
            <a:ext cx="10117394" cy="517471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ABUSIVISMO EDILIZIO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devastazione di larga parte del territorio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grandi INTERESSI ECONOMICI, in larga parte CRIMINALI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DISIMPEGNO di molte AMMINISTRAZIONI COMUNALI</a:t>
            </a:r>
          </a:p>
          <a:p>
            <a:pPr marL="173038" indent="-173038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condotte omissive rispetto al potere di demolizione degli illeciti edilizi </a:t>
            </a:r>
          </a:p>
          <a:p>
            <a:pPr marL="173038" indent="-173038" algn="just">
              <a:buFont typeface="Arial" panose="020B0604020202020204" pitchFamily="34" charset="0"/>
              <a:buChar char="•"/>
            </a:pPr>
            <a:r>
              <a:rPr lang="it-IT" sz="2400" spc="-50" dirty="0">
                <a:solidFill>
                  <a:srgbClr val="002060"/>
                </a:solidFill>
                <a:latin typeface="Arial Narrow" panose="020B0606020202030204" pitchFamily="34" charset="0"/>
              </a:rPr>
              <a:t>nel fare da tramite tra Autorità Giudiziaria e Cassa Depositi e Prestiti</a:t>
            </a:r>
          </a:p>
          <a:p>
            <a:pPr indent="173038" algn="just"/>
            <a:r>
              <a:rPr lang="it-IT" sz="2400" spc="-50" dirty="0">
                <a:solidFill>
                  <a:srgbClr val="002060"/>
                </a:solidFill>
                <a:latin typeface="Arial Narrow" panose="020B0606020202030204" pitchFamily="34" charset="0"/>
              </a:rPr>
              <a:t>titolare della potestà di finanziamento delle demolizioni giudiziarie degli illeciti edilizi</a:t>
            </a:r>
          </a:p>
          <a:p>
            <a:pPr algn="just"/>
            <a:endParaRPr lang="it-IT" sz="1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PROCEDURE di RESA- DEMOLIZIONI nel 2024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ostacolo maggiore: difficoltà di acquisire fondi per demolizioni </a:t>
            </a:r>
          </a:p>
          <a:p>
            <a:pPr algn="just"/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Procura Generale </a:t>
            </a:r>
            <a:r>
              <a:rPr lang="it-IT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CdA</a:t>
            </a:r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Napoli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70 demolizioni (di cui 41 a spese dell’esecutato)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pendenti: 987 procedure ancora da definire</a:t>
            </a:r>
          </a:p>
          <a:p>
            <a:pPr algn="just"/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Procura di Napoli 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155 demolizioni (di cui 119 a spese dell’esecutato)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pendenti: 3921 procedure ancora da definire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499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9209" r="10182"/>
          <a:stretch/>
        </p:blipFill>
        <p:spPr>
          <a:xfrm>
            <a:off x="5663880" y="1845"/>
            <a:ext cx="6528122" cy="69341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5" y="745504"/>
            <a:ext cx="6858002" cy="5366994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78944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90211" y="6493586"/>
            <a:ext cx="7595379" cy="47638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Eras Light ITC" panose="020B0402030504020804" pitchFamily="34" charset="0"/>
              </a:rPr>
              <a:t>Inaugurazione Anno Giudiziario 2025- Procuratore Generale, Corte di Appello di Napoli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6" y="596994"/>
            <a:ext cx="11590214" cy="723600"/>
          </a:xfrm>
        </p:spPr>
        <p:txBody>
          <a:bodyPr/>
          <a:lstStyle/>
          <a:p>
            <a:r>
              <a:rPr lang="it-IT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CAUSE E RISPOSTA GIUDIZIARIA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601784" y="847408"/>
            <a:ext cx="8414894" cy="5402921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Procura di Napoli Nord</a:t>
            </a:r>
          </a:p>
          <a:p>
            <a:pPr algn="just"/>
            <a:endParaRPr lang="it-IT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2022 ATTIVITÀ INVESTIGATIVA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condotte illecite inerenti rilascio e gestione di permessi di costruire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di immobili ad uso residenziale nel Comune di Aversa</a:t>
            </a:r>
          </a:p>
          <a:p>
            <a:pPr algn="just"/>
            <a:endParaRPr lang="it-IT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2024: ORDINANZA DI CUSTODIA CAUTELARE 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degli arresti domiciliari 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8 tra imprenditori e dipendenti del Comune di Aversa 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(Dirigente dell’Ufficio Tecnico, geometra Settore Edilizia Privata comunale)</a:t>
            </a:r>
          </a:p>
          <a:p>
            <a:pPr algn="just"/>
            <a:r>
              <a:rPr lang="it-IT" i="1" dirty="0">
                <a:solidFill>
                  <a:srgbClr val="002060"/>
                </a:solidFill>
                <a:latin typeface="Arial Narrow" panose="020B0606020202030204" pitchFamily="34" charset="0"/>
              </a:rPr>
              <a:t>corruzione per atti contrari ai doveri d’ufficio</a:t>
            </a:r>
          </a:p>
          <a:p>
            <a:pPr algn="just"/>
            <a:r>
              <a:rPr lang="it-IT" i="1" dirty="0">
                <a:solidFill>
                  <a:srgbClr val="002060"/>
                </a:solidFill>
                <a:latin typeface="Arial Narrow" panose="020B0606020202030204" pitchFamily="34" charset="0"/>
              </a:rPr>
              <a:t>falsità materiale commessa dal pubblico ufficiale in atti pubblici </a:t>
            </a:r>
          </a:p>
          <a:p>
            <a:pPr algn="just"/>
            <a:r>
              <a:rPr lang="it-IT" i="1" dirty="0">
                <a:solidFill>
                  <a:srgbClr val="002060"/>
                </a:solidFill>
                <a:latin typeface="Arial Narrow" panose="020B0606020202030204" pitchFamily="34" charset="0"/>
              </a:rPr>
              <a:t>soppressione, distruzione e occultamento di atti veri</a:t>
            </a:r>
          </a:p>
          <a:p>
            <a:pPr algn="just"/>
            <a:endParaRPr lang="it-IT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9209" r="10182"/>
          <a:stretch/>
        </p:blipFill>
        <p:spPr>
          <a:xfrm>
            <a:off x="5663880" y="1845"/>
            <a:ext cx="6528122" cy="69341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40498" y="784511"/>
            <a:ext cx="6936016" cy="5366994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78944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90211" y="6493586"/>
            <a:ext cx="7595379" cy="47638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Eras Light ITC" panose="020B0402030504020804" pitchFamily="34" charset="0"/>
              </a:rPr>
              <a:t>Inaugurazione Anno Giudiziario 2025- Procuratore Generale, Corte di Appello di Napoli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6" y="596994"/>
            <a:ext cx="11590214" cy="723600"/>
          </a:xfrm>
        </p:spPr>
        <p:txBody>
          <a:bodyPr/>
          <a:lstStyle/>
          <a:p>
            <a:r>
              <a:rPr lang="it-IT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CAUSE E RISPOSTA GIUDIZIARIA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601784" y="847408"/>
            <a:ext cx="8414894" cy="5402921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Procura di Santa Maria Capua Vetere</a:t>
            </a:r>
          </a:p>
          <a:p>
            <a:pPr algn="just"/>
            <a:endParaRPr lang="it-IT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Sequestro Preventivo 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di 43 manufatti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(civili abitazioni e ruderi) in Bagnara di </a:t>
            </a:r>
            <a:r>
              <a:rPr lang="it-IT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Castelvolturno</a:t>
            </a:r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− edificati in area demaniale e costiera soggetta a vincolo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− causa di trasformazione urbanistica di terreni demaniali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− di cui 7 nella disponibilità del sodalizio criminale dei “Belforte” 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tutti gli immobili sono stati sgombrati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libero accesso alla spiaggia pubblica</a:t>
            </a:r>
            <a:endParaRPr lang="it-IT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85889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3" y="1376723"/>
            <a:ext cx="6445122" cy="504722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Tribunale di Napoli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40 udienze mono x 2 procedimenti a udienza x 5 giudici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400 procedimenti per sezione&gt;&gt; 800 procedimenti per due sezioni </a:t>
            </a: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18 novembre 1997: sentenza Corte di Appello di Napoli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condanna irrevocabile di Orazio Romano e Carmela Esposito 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demolizione di manufatto (170 mq. PT, 1° e 2° piano)</a:t>
            </a: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23 aprile 2024: ordinanza Corte di Appello di Napoli 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 sede esecutiva, rigetto di richiesta di revoca dell’ingiunzione a demolire </a:t>
            </a: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28 ottobre 2024: sentenza Corte Cassazione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rigetto del ricorso per l’annullamento di ordinanza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Consigliere estensore Aldo Aceto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Presidente Luca Ramacci</a:t>
            </a: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6" y="596994"/>
            <a:ext cx="11590214" cy="427134"/>
          </a:xfrm>
        </p:spPr>
        <p:txBody>
          <a:bodyPr/>
          <a:lstStyle/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</p:spTree>
    <p:extLst>
      <p:ext uri="{BB962C8B-B14F-4D97-AF65-F5344CB8AC3E}">
        <p14:creationId xmlns:p14="http://schemas.microsoft.com/office/powerpoint/2010/main" val="403020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2" y="-781172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3" y="1376724"/>
            <a:ext cx="6855134" cy="456418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MOTIVI DEDOTTI</a:t>
            </a:r>
          </a:p>
          <a:p>
            <a:pPr algn="just"/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Legittimazione 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interesse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 chiedere sanatoria speciale</a:t>
            </a:r>
          </a:p>
          <a:p>
            <a:pPr algn="just"/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Legittimo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rilascio delle concessioni in sanatoria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lamentano vizio di motivazione 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(mancante, contraddittoria o manifestamente illogica)</a:t>
            </a:r>
          </a:p>
          <a:p>
            <a:pPr algn="just"/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Violazione del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diritto all’abitazione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 del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principio di proporzionalità 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(artt. 2 </a:t>
            </a:r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Cost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e 8 CEDU)</a:t>
            </a: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596994"/>
            <a:ext cx="11590214" cy="427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18259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85889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3" y="1376724"/>
            <a:ext cx="6855134" cy="456418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Incidente di esecuzione penale: </a:t>
            </a: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onere di allegazione e onere probatorio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 3, Sentenza n. 31031 del 20/05/2016 Cc.  (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dep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 20/07/2016 )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 267413 – 01 Presidente: Fiale A.  Estensore: Di Nicola V.  Relatore: Di Nicola V.  Imputato: Giordano. (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Diff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.) 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(Dichiara inammissibile,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Trib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Torre Annunziata, 08/07/2015)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 tema di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reati edilizi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NON sussiste un onere probatorio a carico del soggetto che invochi in sede esecutiva la sospensione o la revoca dell'ordine di demolizione, </a:t>
            </a:r>
          </a:p>
          <a:p>
            <a:pPr algn="just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solo un onere di allegazione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relativo, cioè, alla prospettazione ed alla indicazione al giudice dei fatti sui quali la sua richiesta si basa, incombendo poi all'autorità giudiziaria il compito di procedere ai relativi accertamenti. 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(In applicazione del principio la Corte ha ritenuto immune da censure l'impugnato provvedimento di rigetto dell'istanza di sospensione o revoca dell'ingiunzione a demolire, alla quale il ricorrente non aveva allegato la domanda di condono e neanche indicato gli estremi della sua presentazione o il suo contenuto, non consentendo così al Tribunale di dar corso ad una istruttoria diretta ad accertare i possibili esiti e i tempi di definizione del procedimento amministrativo).</a:t>
            </a:r>
          </a:p>
          <a:p>
            <a:pPr algn="just"/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6" y="596994"/>
            <a:ext cx="11590214" cy="427134"/>
          </a:xfrm>
        </p:spPr>
        <p:txBody>
          <a:bodyPr/>
          <a:lstStyle/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362165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85889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601786" y="1469322"/>
            <a:ext cx="7619064" cy="456418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LEGITTIMAZIONE E INTERESSE </a:t>
            </a: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 CHIEDERE SANATORIA SPECIALE</a:t>
            </a: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chi è legittimato a chiedere il permesso in sanatoria?</a:t>
            </a: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chiunque abbia il titolo per richiederlo</a:t>
            </a:r>
          </a:p>
          <a:p>
            <a:pPr algn="just"/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legittimato a chiedere il permesso in sanatoria </a:t>
            </a: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il proprietario </a:t>
            </a:r>
          </a:p>
          <a:p>
            <a:pPr algn="just"/>
            <a:r>
              <a:rPr lang="it-IT" sz="24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ogni altro soggetto interessato al conseguimento della sanatoria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art 39, legge n. 724 del 1994, 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art 31, commi primo e terzo, legge n. 47 del 1985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6" y="596994"/>
            <a:ext cx="11590214" cy="427134"/>
          </a:xfrm>
        </p:spPr>
        <p:txBody>
          <a:bodyPr/>
          <a:lstStyle/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158898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85889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601786" y="1469321"/>
            <a:ext cx="7619064" cy="5400707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Cons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St., Sez. II, n. 7523 dell’11/09/2024</a:t>
            </a:r>
          </a:p>
          <a:p>
            <a:pPr algn="just"/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Cons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St., Sez. IV, n. 1827 del 15/03/2022</a:t>
            </a:r>
          </a:p>
          <a:p>
            <a:pPr algn="just"/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Cons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St., Sez. VI, n. 3048 del 22/05/2018</a:t>
            </a: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Permesso di Costruire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può essere rilasciato: </a:t>
            </a:r>
          </a:p>
          <a:p>
            <a:pPr marL="173038" indent="-173038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al proprietario dell'immobile</a:t>
            </a:r>
          </a:p>
          <a:p>
            <a:pPr marL="173038" indent="-173038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 chiunque abbia titolo per richiederlo=  relazione qualificata con il bene di natura reale o obbligatoria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(consenso del proprietario) (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 U, civ., n. 23317 del 04/11/2009, Rv. 609701 - 01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art. 11, co. 1, D.P.R. n. 380/2001</a:t>
            </a:r>
          </a:p>
          <a:p>
            <a:pPr algn="just"/>
            <a:endParaRPr lang="it-IT" sz="24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istanze di rilascio di permesso in sanatoria 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presentate da persone che non avevano alcun rapporto qualificato con l’immobile (nessuno degli istanti era proprietario)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nemmeno il diritto di uso (art. 1021 cod. civ.) o di abitazione (art. 1022 cod. civ.) né un diritto di locazione</a:t>
            </a: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6" y="596994"/>
            <a:ext cx="11590214" cy="427134"/>
          </a:xfrm>
        </p:spPr>
        <p:txBody>
          <a:bodyPr/>
          <a:lstStyle/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340064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2" y="-781172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3" y="1376724"/>
            <a:ext cx="6855134" cy="456418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MOTIVI DEDOTTI</a:t>
            </a:r>
          </a:p>
          <a:p>
            <a:pPr algn="just"/>
            <a:r>
              <a:rPr lang="it-IT" sz="2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Legittimazione e interesse a chiedere sanatoria speciale</a:t>
            </a:r>
          </a:p>
          <a:p>
            <a:pPr algn="just"/>
            <a:endParaRPr lang="it-IT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LEGITTIMO RILASCIO delle CONCESSIONI in SANATORIA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valutazione, da parte del Comune, di sussistenza di tutti i presupposti, anche che l'istanza di sanatoria provenga da un soggetto qualificabile come proprietario dell'edificio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 che abbia l'intera proprietà del bene</a:t>
            </a:r>
          </a:p>
          <a:p>
            <a:pPr algn="just"/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NON legittimato proprietario pro-quota/ comproprietario (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pactum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fiduciae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 </a:t>
            </a:r>
          </a:p>
          <a:p>
            <a:pPr algn="just"/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Cons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St., Sez. 2, n. 1766 del 12/03/2020;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Cons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St., Sez. 6, n. 1563 del 16/02/2024</a:t>
            </a: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596994"/>
            <a:ext cx="11590214" cy="427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152247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2" y="-781172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3" y="1376723"/>
            <a:ext cx="6855134" cy="545429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MOTIVI DEDOTTI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ai fini della individuazione dei limiti stabiliti per la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concedibilità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della sanatoria, ogni edificio va inteso quale complesso unitario che faccia capo ad unico soggetto legittimato alla proposizione della domanda di condono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eventuali singole istanze presentate= unica concessione in sanatoria, onde evitare la elusione del limite di settecentocinquanta metri cubi 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 3, n. 44596 del 20/05/2016, Boccia,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269280   01; Sez. 3, n. 12353 del 02/10/2014,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dep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2014, Cantiello,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259292 - 01; Sez. 3, n. 20161 del 19/05/2005,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Merra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231643 - 01; Sez. 3, n. 8584 del 26/04/1999, La Mantia,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214280 - 01</a:t>
            </a:r>
          </a:p>
          <a:p>
            <a:pPr algn="just"/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 conclusione si è trattato di una fraudolenta elusione del limite volumetrico di settecentocinquanta metri cubi che osta alla sanabilità dell’opera nel suo complesso.</a:t>
            </a: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596994"/>
            <a:ext cx="11590214" cy="427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426324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-60" r="14920"/>
          <a:stretch/>
        </p:blipFill>
        <p:spPr>
          <a:xfrm>
            <a:off x="6286667" y="-65986"/>
            <a:ext cx="5905334" cy="693601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45501"/>
            <a:ext cx="6858002" cy="5366994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85889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23260" y="1766597"/>
            <a:ext cx="6383361" cy="5203371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“Nell’ ultimo anno, penso, abbiamo dato una forte accelerazione come Procura di Napoli per quanto riguarda le costruzioni abusive“. </a:t>
            </a:r>
          </a:p>
          <a:p>
            <a:pPr algn="just">
              <a:spcAft>
                <a:spcPts val="600"/>
              </a:spcAft>
            </a:pPr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“Abbiamo quasi triplicato le demolizioni, soprattutto nella zona dei Campi Flegrei dove, in questi giorni, state vedendo qual è il pericolo dei terremoti”.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6" y="596994"/>
            <a:ext cx="10988431" cy="723600"/>
          </a:xfrm>
        </p:spPr>
        <p:txBody>
          <a:bodyPr/>
          <a:lstStyle/>
          <a:p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INTRODUZIONE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Sanzioni penali e ordine di demolizione: ruolo del giudice dell'esecuzione penale</a:t>
            </a:r>
          </a:p>
        </p:txBody>
      </p:sp>
    </p:spTree>
    <p:extLst>
      <p:ext uri="{BB962C8B-B14F-4D97-AF65-F5344CB8AC3E}">
        <p14:creationId xmlns:p14="http://schemas.microsoft.com/office/powerpoint/2010/main" val="1494406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2" y="-781172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3" y="1376723"/>
            <a:ext cx="7946023" cy="54543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ordine di demolizione dell'opera abusiva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sanzione amministrativa di carattere reale a contenuto ripristinatorio: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efficacia anche nei confronti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dell'erede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o dante causa del  condannato o di chiunque vanti su di esso un diritto reale o personale di godimento;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può essere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revocato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solo nel caso in cui siano emanati, dall'ente pubblico cui  è affidato il governo del territorio, provvedimenti amministrativi  assolutamente incompatibili 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 3, n. 42699 del 07/07/2015, Curcio,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265193 - 01; Sez. 3, n. 16035 del 26/02/2014, Attardi,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259802 - 01; Sez. 3, n. 801 del 02/12/2010,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dep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2011, Giustino,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249129 - 01; Sez. 3, n. 47281 del 21/10/2009,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Arrigoni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245403 - 01; Sez. 3, n. 39322 del 13/07/2009, Berardi,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244612 - 01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l’operatività dell’ordine di demolizione NON può essere esclusa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dalla alienazione a terzi della proprietà dell'immobile&gt;&gt;l'acquirente potrà rivalersi nei confronti del venditore a seguito dell'avvenuta demolizione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 3. n. 37120 del 11/05/2005, Morelli,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232175 - 01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596994"/>
            <a:ext cx="11590214" cy="427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145080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2" y="-781172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3" y="1376723"/>
            <a:ext cx="8591336" cy="54543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ordine di demolizione dell'opera abusiva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è legittimamente adottato nei confronti del proprietario dell'immobile indipendentemente dall'essere egli stato anche autore dell'abuso, salva la facoltà del medesimo di far valere, sul piano civile, la responsabilità, contrattuale o extracontrattuale, del proprio dante causa 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 3, n. 39322 del 13/07/2009,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berardi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244612 - 01</a:t>
            </a:r>
          </a:p>
          <a:p>
            <a:pPr algn="just"/>
            <a:endParaRPr lang="it-IT" sz="9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l’esecuzione dell'ordine di demolizione del manufatto abusivo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impartito dal giudice a seguito dell'accertata violazione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 norme urbanistiche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non è esclusa dall'alienazione del manufatto a terzi, anche se intervenuta anteriormente all'ordine medesimo, atteso che l'esistenza del manufatto abusivo continua ad arrecare pregiudizio all’ambiente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(Sez. 3, n. 22853 del 29/03/2007,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Coluzzi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236880 - 01, che ha ribadito che il terzo acquirente dell'immobile potrà rivalersi nei confronti del venditore a seguito dell'avvenuta demolizione; nello stesso senso, Sez. 3, n. 16035 del 26/02/2014, Attardi,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259802 - 01; Sez. 3, n. 45848 del 01/10/2019,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Cannova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277266 - 01).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596994"/>
            <a:ext cx="11590214" cy="427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2028558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2" y="-781172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3" y="1376723"/>
            <a:ext cx="8591336" cy="54543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ordine di demolizione dell'opera abusiva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natura amministrativa&gt;&gt;prescrizione?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non si estingue per il decorso del tempo 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art. 173 cod.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si riferisce esclusivamente alle sole pene principali 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 3, n. 39705 del 30/4/2003, Pasquale,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226573; più recentemente, nello stesso senso, Sez. 3, n. 43006 del 10/11/2010, La Mela,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248670; Sez. 3, n. 19742 del 14/04/2011, Mercurio,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250336; Sez. 3, n. 36387 del 07/07/2015,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Formisano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264736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esclusa la sua riconducibilità alla nozione convenzionale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 "pena" come elaborata dalla giurisprudenza della Corte EDU 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 3, n. 49331 del 10/11/2015,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Delorier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265540; nello stesso senso, Sez. 3, n. 3979 del 21/09/2018,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Cerra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Srl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275850 - 02). v. Anche sentenza Sez. 3,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Delorier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2015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.,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non si estingue nemmeno per morte del reo si trasmette agli eredi 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 3, n. 3861 del 18/1/2011,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Baldinucci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249317; Sez. 3, n. 3720 del 24/11/1999 -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dep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2000, Barbadoro,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215601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Consiglio di Stato, Sez. 6, n. 3206 del 30/05/2011) e dei suoi aventi causa che a lui subentrino nella disponibilità del bene (v., ad es.,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Cons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St., Sez. 4, n.2266 del 12/04/2011;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Cons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St., Sez. 4, n. 6554 del 24/12/2008). </a:t>
            </a:r>
            <a:endParaRPr lang="it-IT" sz="14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596994"/>
            <a:ext cx="11590214" cy="427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124617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2" y="-781172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3" y="1376723"/>
            <a:ext cx="8591336" cy="54543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demolizione e confisca: differenze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sentenza Sez. 3, n. 48925 del 22/10/2009,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Viesti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e altri,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245918, </a:t>
            </a:r>
            <a:endParaRPr lang="it-IT" sz="24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non può considerarsi una “pena”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nemmeno ai sensi dell'art. 7 della Convenzione E.D.U.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riparazione effettiva di un danno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non è rivolta nella sua essenza a punire per impedire la reiterazione di trasgressioni a prescrizioni stabilite dalla legge.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EDU non esclude sequestro o ordine di demolizione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contrastante con le norme urbanistiche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anche qualora si tratti di terzo acquirente estraneo al reato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tale sanzione ripristinatoria può considerarsi 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giustificata rispetto allo scopo di assicurare ordinata programmazione e gestione di interventi edilizi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non contrastante con le norme della Convenzione.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5.6. Va inoltre ribadito, richiamando quanto sul punto già affermato dalla citata Sez. 3,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Delorier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che la demolizione ordinata dal giudice penale costituisce atto dovuto, «esplicazione di un potere autonomo e non alternativo a quello dell'autorità amministrativa, con il quale può essere coordinato nella fase di esecuzione (cfr. Sez. 3, n. 3685 del 11/12/2013,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dep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2014, Russo,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258518; Sez.3, n. 37906 del 22/5/2012, Mascia ed altro, non massimata; Sez. 6, n. 6337 del 10/3/1994, Sorrentino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198511 ed altre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prec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conf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Ma si vedano anche Sez. U, n. 15 del 19/6/1996, RM. in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proc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Monterisi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205336; Sez. U, n. 714 del 20/11/1996 (dep.1997),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Luongo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206659)» (così in motivazione), un potere che si pone a chiusura del sistema sanzionatorio amministrativo (cfr. Corte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Cost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ord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33 del 18/1/1990; Corte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Cost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ord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308 del 9/7/1998;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Cass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Sez. F, n. 14665 del 30/08/1990, Di Gennaro,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185699).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596994"/>
            <a:ext cx="11590214" cy="427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1523351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2" y="-781172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3" y="1376723"/>
            <a:ext cx="8591336" cy="54543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la demolizione ordinata dal giudice penale costituisce atto dovuto, «esplicazione di un potere autonomo e non alternativo a quello dell'autorità amministrativa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 il quale può essere coordinato nella fase di esecuzione </a:t>
            </a:r>
          </a:p>
          <a:p>
            <a:pPr algn="just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 3, n. 3685 del 11/12/2013,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dep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2014, Russo,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258518; Sez.3, n. 37906 del 22/5/2012, Mascia ed altro, non massimata; Sez. 6, n. 6337 del 10/3/1994, Sorrentino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198511 ed altre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prec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conf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 U, n. 15 del 19/6/1996, RM. in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proc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Monterisi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205336; Sez. U, n. 714 del 20/11/1996 (dep.1997),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Luongo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206659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)»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un potere che si pone a chiusura del sistema sanzionatorio amministrativo 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Cost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ord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33 del 18/1/1990; Corte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Cost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ord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308 del 9/7/1998;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Cass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Sez. F, n. 14665 del 30/08/1990, Di Gennaro,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185699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596994"/>
            <a:ext cx="11590214" cy="427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229023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2" y="-781172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3" y="1376723"/>
            <a:ext cx="8591336" cy="54543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esecuzione dell'ordine di demolizione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NON è escluso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dall'alienazione del manufatto abusivo a terzi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anche anteriore all'ordine medesimo 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Sez. 3, n. 45848 del 2019,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Cannova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cit.; Sez. 3, n. 16035 del 2014, cit., Attardi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ordine di demolizione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NON comporta alcuna violazione del diritto a un giusto processo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anche se emanato dal giudice penale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596994"/>
            <a:ext cx="11590214" cy="427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1100990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0380" b="5326"/>
          <a:stretch/>
        </p:blipFill>
        <p:spPr>
          <a:xfrm>
            <a:off x="7024793" y="1569171"/>
            <a:ext cx="5163349" cy="52897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18525"/>
            <a:ext cx="6858002" cy="536699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2" y="-781172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75812" y="1376724"/>
            <a:ext cx="7584339" cy="456418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MOTIVI DEDOTTI</a:t>
            </a:r>
          </a:p>
          <a:p>
            <a:pPr algn="just"/>
            <a:r>
              <a:rPr lang="it-IT" sz="2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Legittimazione e </a:t>
            </a:r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interesse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 chiedere sanatoria speciale</a:t>
            </a:r>
          </a:p>
          <a:p>
            <a:pPr algn="just"/>
            <a:r>
              <a:rPr lang="it-IT" sz="2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Legittimo</a:t>
            </a:r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rilascio delle concessioni in sanatoria</a:t>
            </a: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VIOLAZIONE DEL DIRITTO ALL’ABITAZIONE E DEL PRINCIPIO DI PROPORZIONALITÀ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(artt. 2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Cost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e 8 CEDU)</a:t>
            </a:r>
            <a:endParaRPr lang="it-IT" sz="24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ordine di demolizione NON comporta alcuna violazione 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del diritto di proprietà</a:t>
            </a:r>
          </a:p>
          <a:p>
            <a:pPr algn="just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non potendosi fare affidamento su un immobile abusivo</a:t>
            </a:r>
          </a:p>
          <a:p>
            <a:pPr algn="just"/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sentenza della Corte EDU, Sez. 1, n. 35780/18, Longo c/Italia, del 27 agosto 2024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596994"/>
            <a:ext cx="11590214" cy="427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CORTE SUPREMA DI CASSAZIONE TERZA SEZIONE PENALE</a:t>
            </a:r>
            <a:b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39602/2024</a:t>
            </a:r>
          </a:p>
        </p:txBody>
      </p:sp>
    </p:spTree>
    <p:extLst>
      <p:ext uri="{BB962C8B-B14F-4D97-AF65-F5344CB8AC3E}">
        <p14:creationId xmlns:p14="http://schemas.microsoft.com/office/powerpoint/2010/main" val="175410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7FAE15C-C364-63E2-268C-C837A0949A25}"/>
              </a:ext>
            </a:extLst>
          </p:cNvPr>
          <p:cNvSpPr txBox="1">
            <a:spLocks/>
          </p:cNvSpPr>
          <p:nvPr/>
        </p:nvSpPr>
        <p:spPr>
          <a:xfrm>
            <a:off x="89210" y="4379479"/>
            <a:ext cx="8396867" cy="1831481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PROGETTO DAMA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della AOU </a:t>
            </a:r>
            <a:r>
              <a:rPr lang="it-IT" sz="6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FEDERICO II</a:t>
            </a:r>
            <a:endParaRPr lang="it-IT" sz="48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marR="0" lvl="0" indent="0" algn="ctr" defTabSz="74295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1" u="non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24" y="-6"/>
            <a:ext cx="7327952" cy="426649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4913209" y="-408759"/>
            <a:ext cx="6858002" cy="7699579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943953" y="5319624"/>
            <a:ext cx="5248047" cy="100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it-IT" sz="3600" b="1" dirty="0">
                <a:solidFill>
                  <a:srgbClr val="132A35"/>
                </a:solidFill>
                <a:latin typeface="Arial Narrow" panose="020B0606020202030204" pitchFamily="34" charset="0"/>
              </a:rPr>
              <a:t>MICHELE CIAMBELLINI</a:t>
            </a:r>
          </a:p>
        </p:txBody>
      </p:sp>
      <p:sp>
        <p:nvSpPr>
          <p:cNvPr id="3" name="Documento 2"/>
          <p:cNvSpPr/>
          <p:nvPr/>
        </p:nvSpPr>
        <p:spPr>
          <a:xfrm rot="16200000">
            <a:off x="-77769" y="77771"/>
            <a:ext cx="6858000" cy="6702461"/>
          </a:xfrm>
          <a:prstGeom prst="flowChartDocument">
            <a:avLst/>
          </a:prstGeom>
          <a:solidFill>
            <a:srgbClr val="2A5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0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9210" y="3273425"/>
            <a:ext cx="6833332" cy="1042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it-IT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36378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539345" y="2202"/>
            <a:ext cx="1179804" cy="3583709"/>
          </a:xfrm>
          <a:prstGeom prst="rect">
            <a:avLst/>
          </a:prstGeom>
          <a:solidFill>
            <a:srgbClr val="FFE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737" y="4180993"/>
            <a:ext cx="4788601" cy="26816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6112" t="7632" r="11894" b="10523"/>
          <a:stretch/>
        </p:blipFill>
        <p:spPr>
          <a:xfrm>
            <a:off x="7719149" y="9776"/>
            <a:ext cx="4454378" cy="417803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2" y="745504"/>
            <a:ext cx="6858002" cy="5366994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825902" y="-825903"/>
            <a:ext cx="6870031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23260" y="1766597"/>
            <a:ext cx="6383361" cy="5203371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Nord Europa </a:t>
            </a:r>
          </a:p>
          <a:p>
            <a:pPr algn="just">
              <a:spcAft>
                <a:spcPts val="600"/>
              </a:spcAft>
            </a:pPr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Spagna, Portogallo e Francia </a:t>
            </a:r>
          </a:p>
          <a:p>
            <a:pPr algn="just">
              <a:spcAft>
                <a:spcPts val="600"/>
              </a:spcAft>
            </a:pPr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Perché allora  tante sentenze della Corte EDU relative a Stati diversi?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23" y="566024"/>
            <a:ext cx="11590214" cy="723600"/>
          </a:xfrm>
        </p:spPr>
        <p:txBody>
          <a:bodyPr/>
          <a:lstStyle/>
          <a:p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Attività edificatoria non assentita: </a:t>
            </a:r>
            <a:b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unicità italiana ?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Sanzioni penali e ordine di demolizione: ruolo del giudice dell'esecuzione penale</a:t>
            </a:r>
          </a:p>
        </p:txBody>
      </p:sp>
    </p:spTree>
    <p:extLst>
      <p:ext uri="{BB962C8B-B14F-4D97-AF65-F5344CB8AC3E}">
        <p14:creationId xmlns:p14="http://schemas.microsoft.com/office/powerpoint/2010/main" val="423674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15845"/>
          <a:stretch/>
        </p:blipFill>
        <p:spPr>
          <a:xfrm>
            <a:off x="7453746" y="0"/>
            <a:ext cx="4738256" cy="358370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15992" b="7666"/>
          <a:stretch/>
        </p:blipFill>
        <p:spPr>
          <a:xfrm>
            <a:off x="8462477" y="3583637"/>
            <a:ext cx="3711039" cy="326632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5" y="745504"/>
            <a:ext cx="6858002" cy="5366994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85889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21717" y="1675251"/>
            <a:ext cx="8649992" cy="517471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EDILIZIA INCONTROLLATA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sulla </a:t>
            </a:r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costa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Sarajevo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più di 1.000 modifiche al piano urbanistico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interi quartieri costruiti senza permessi e senza infrastrutture pubbliche adeguate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piani aggiuntivi costruiti con l'approvazione del "capo del quartiere"</a:t>
            </a:r>
          </a:p>
          <a:p>
            <a:pPr algn="just"/>
            <a:endParaRPr lang="it-IT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Mostar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molte costruzioni illegali, anche nei cortili di altre case</a:t>
            </a:r>
          </a:p>
          <a:p>
            <a:pPr algn="just"/>
            <a:endParaRPr lang="it-IT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Banja Luka 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il famoso Palazzo Bianco- a pochi metri dal municipio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L'ispettorato comunale ha ordinato la demolizione, ma l'edificio è ancora lì 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364993"/>
            <a:ext cx="11590214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40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Parenti </a:t>
            </a:r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europei</a:t>
            </a:r>
            <a:b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Bosnia Erzegovina</a:t>
            </a:r>
          </a:p>
        </p:txBody>
      </p:sp>
    </p:spTree>
    <p:extLst>
      <p:ext uri="{BB962C8B-B14F-4D97-AF65-F5344CB8AC3E}">
        <p14:creationId xmlns:p14="http://schemas.microsoft.com/office/powerpoint/2010/main" val="91892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20" y="3292590"/>
            <a:ext cx="2957107" cy="351694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5" y="5940906"/>
            <a:ext cx="1426589" cy="917093"/>
          </a:xfrm>
          <a:prstGeom prst="rect">
            <a:avLst/>
          </a:prstGeom>
        </p:spPr>
      </p:pic>
      <p:sp>
        <p:nvSpPr>
          <p:cNvPr id="14" name="Documento 13"/>
          <p:cNvSpPr/>
          <p:nvPr/>
        </p:nvSpPr>
        <p:spPr>
          <a:xfrm rot="16200000">
            <a:off x="825902" y="-825903"/>
            <a:ext cx="6870031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401937"/>
            <a:ext cx="11590214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40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Parenti</a:t>
            </a:r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europei</a:t>
            </a:r>
            <a:b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Montenegro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b="10114"/>
          <a:stretch/>
        </p:blipFill>
        <p:spPr>
          <a:xfrm>
            <a:off x="7549022" y="-5226"/>
            <a:ext cx="4642978" cy="325329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110135" y="745760"/>
            <a:ext cx="6858002" cy="5366994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466197" y="1721974"/>
            <a:ext cx="9404314" cy="517471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nel 2018 è stata approvata una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SANATORIA per gli ABUSI EDILIZI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nel luglio 2022 </a:t>
            </a:r>
            <a:r>
              <a:rPr lang="it-IT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Legge sulla pianificazione territoriale e l'edilizia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posticipato il termine per la legalizzazione delle costruzioni illegali 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Piano Regolatore Generale avrebbe dovuto essere ultimato nell'ottobre 2022 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(non è ancora stato approvato) 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nel 2022 sono state presentate più di 56.000 domande di sanatoria 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i comuni non hanno dipendenti qualificati per questo compito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solo 2.722 sono state evase (</a:t>
            </a:r>
            <a:r>
              <a:rPr lang="it-IT" sz="2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Min</a:t>
            </a:r>
            <a:r>
              <a:rPr lang="it-IT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 Ecologia, Pianificazione e Sviluppo urbano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100 milioni di euro di mancate entrate  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continuano ad arrivare domande, soprattutto da parte di cittadini stranieri 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edifici abusivi ↔ proprietà del terreno su cui è stato costruito l'edificio</a:t>
            </a:r>
          </a:p>
        </p:txBody>
      </p:sp>
    </p:spTree>
    <p:extLst>
      <p:ext uri="{BB962C8B-B14F-4D97-AF65-F5344CB8AC3E}">
        <p14:creationId xmlns:p14="http://schemas.microsoft.com/office/powerpoint/2010/main" val="413345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9265" t="15047" r="28659" b="9638"/>
          <a:stretch/>
        </p:blipFill>
        <p:spPr>
          <a:xfrm>
            <a:off x="7462982" y="0"/>
            <a:ext cx="4729018" cy="429770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5" y="745504"/>
            <a:ext cx="6858002" cy="5366994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85889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12481" y="1724195"/>
            <a:ext cx="7827956" cy="3771441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2 milioni di edifici residenziali abusivi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il 90% costruiti illegalmente per risolvere il problema degli alloggi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non per trarre un rapido profitto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nel 2018 emendamenti alla Legge sulla Legalizzazione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dichiarati incostituzionali dalla Corte Costituzionale 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demoliti edifici non legalizzati entro il 2023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401937"/>
            <a:ext cx="11590214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40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Parenti</a:t>
            </a:r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europei</a:t>
            </a:r>
            <a:b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Serbia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4522" t="6680" r="50752" b="11409"/>
          <a:stretch/>
        </p:blipFill>
        <p:spPr>
          <a:xfrm>
            <a:off x="9316035" y="4308269"/>
            <a:ext cx="1850729" cy="25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5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75" y="-79880"/>
            <a:ext cx="5527126" cy="29156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r="14331"/>
          <a:stretch/>
        </p:blipFill>
        <p:spPr>
          <a:xfrm>
            <a:off x="7664533" y="2854196"/>
            <a:ext cx="4527468" cy="399436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39565" y="705564"/>
            <a:ext cx="6937882" cy="5366994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85889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601786" y="1802449"/>
            <a:ext cx="8643814" cy="4498668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ABUSIVISMO EDILIZIO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anni Settanta 	crescita del turismo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costa drammatica cementificazione della costa dalmata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dall'indipendenza non è stato trovato modo efficace per ridurre fenomeno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poteri dell’Ispettorato di Stato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sospendere il cantiere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imporre una multa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investitore continua a costruire→ legalizzata la sua costruzione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6" y="401937"/>
            <a:ext cx="11590214" cy="723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40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Parenti</a:t>
            </a:r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europei</a:t>
            </a:r>
            <a:b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Croazia 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Sanzioni penali e ordine di demolizione: ruolo del giudice dell'esecuzione penale</a:t>
            </a:r>
          </a:p>
        </p:txBody>
      </p:sp>
    </p:spTree>
    <p:extLst>
      <p:ext uri="{BB962C8B-B14F-4D97-AF65-F5344CB8AC3E}">
        <p14:creationId xmlns:p14="http://schemas.microsoft.com/office/powerpoint/2010/main" val="374270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0" y="3759454"/>
            <a:ext cx="3759199" cy="226332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875" y="-79880"/>
            <a:ext cx="5527126" cy="291560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5" y="745504"/>
            <a:ext cx="6858002" cy="5366994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85889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21717" y="1749277"/>
            <a:ext cx="8160251" cy="517471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/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Ispettorato edilizio</a:t>
            </a:r>
          </a:p>
          <a:p>
            <a:pPr algn="just"/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significativa intensificazione delle azioni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contro le costruzioni abusive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stanziati 500.000 euro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previsto un aumento considerevole del numero di demolizioni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(obiettivo 30- 40 edifici da abbattere)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Sanzioni penali e ordine di demolizione: ruolo del giudice dell'esecuzione penale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 txBox="1">
            <a:spLocks/>
          </p:cNvSpPr>
          <p:nvPr/>
        </p:nvSpPr>
        <p:spPr>
          <a:xfrm>
            <a:off x="601786" y="401937"/>
            <a:ext cx="11590214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295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088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40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Parenti</a:t>
            </a:r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europei</a:t>
            </a:r>
            <a:b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Slovenia</a:t>
            </a:r>
          </a:p>
        </p:txBody>
      </p:sp>
    </p:spTree>
    <p:extLst>
      <p:ext uri="{BB962C8B-B14F-4D97-AF65-F5344CB8AC3E}">
        <p14:creationId xmlns:p14="http://schemas.microsoft.com/office/powerpoint/2010/main" val="53308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6F99-E48F-F586-FDBF-603EA917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65294">
            <a:off x="8239404" y="2767179"/>
            <a:ext cx="3913605" cy="222746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875" y="-79880"/>
            <a:ext cx="5527126" cy="29156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7427" y="2915601"/>
            <a:ext cx="3344574" cy="394239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6200000">
            <a:off x="6079505" y="745504"/>
            <a:ext cx="6858002" cy="5366994"/>
          </a:xfrm>
          <a:prstGeom prst="rect">
            <a:avLst/>
          </a:prstGeom>
          <a:solidFill>
            <a:srgbClr val="2A5F7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cumento 10"/>
          <p:cNvSpPr/>
          <p:nvPr/>
        </p:nvSpPr>
        <p:spPr>
          <a:xfrm rot="16200000">
            <a:off x="792910" y="-858894"/>
            <a:ext cx="6936015" cy="852183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4000" tIns="54000" rIns="54000" bIns="54000" rtlCol="0" anchor="t"/>
          <a:lstStyle/>
          <a:p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50B7F-161B-0478-60C0-E43DC3BDC7F1}"/>
              </a:ext>
            </a:extLst>
          </p:cNvPr>
          <p:cNvSpPr txBox="1"/>
          <p:nvPr/>
        </p:nvSpPr>
        <p:spPr>
          <a:xfrm>
            <a:off x="521717" y="1501943"/>
            <a:ext cx="8000117" cy="517471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ABUSIVISMO EDILIZIO </a:t>
            </a:r>
          </a:p>
          <a:p>
            <a:pPr algn="just">
              <a:spcAft>
                <a:spcPts val="600"/>
              </a:spcAft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3 condoni edilizi</a:t>
            </a:r>
          </a:p>
          <a:p>
            <a:pPr algn="just">
              <a:spcAft>
                <a:spcPts val="600"/>
              </a:spcAft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edificazione abusiva: 20.000 immobili/ anno</a:t>
            </a:r>
          </a:p>
          <a:p>
            <a:pPr algn="just">
              <a:spcAft>
                <a:spcPts val="600"/>
              </a:spcAft>
            </a:pPr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Campania	51,9% abitazioni illegali </a:t>
            </a:r>
          </a:p>
          <a:p>
            <a:pPr algn="just">
              <a:spcAft>
                <a:spcPts val="600"/>
              </a:spcAft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Calabria	50,3% abitazioni illegali </a:t>
            </a:r>
          </a:p>
          <a:p>
            <a:pPr algn="just">
              <a:spcAft>
                <a:spcPts val="600"/>
              </a:spcAft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Sicilia		46,8% abitazioni illegali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C772658-F8DC-799C-112C-4803C695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6" y="596994"/>
            <a:ext cx="11590214" cy="723600"/>
          </a:xfrm>
        </p:spPr>
        <p:txBody>
          <a:bodyPr/>
          <a:lstStyle/>
          <a:p>
            <a:r>
              <a:rPr lang="it-IT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Fenomeno italiano </a:t>
            </a:r>
            <a:br>
              <a:rPr lang="it-IT" sz="36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o questione meridionale ? 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560E014-5B1E-9055-AB86-D16899E87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203863"/>
            <a:ext cx="10988431" cy="1692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Sanzioni penali e ordine di demolizione: ruolo del giudice dell'esecuzione penale</a:t>
            </a:r>
          </a:p>
        </p:txBody>
      </p:sp>
    </p:spTree>
    <p:extLst>
      <p:ext uri="{BB962C8B-B14F-4D97-AF65-F5344CB8AC3E}">
        <p14:creationId xmlns:p14="http://schemas.microsoft.com/office/powerpoint/2010/main" val="2376718509"/>
      </p:ext>
    </p:extLst>
  </p:cSld>
  <p:clrMapOvr>
    <a:masterClrMapping/>
  </p:clrMapOvr>
</p:sld>
</file>

<file path=ppt/theme/theme1.xml><?xml version="1.0" encoding="utf-8"?>
<a:theme xmlns:a="http://schemas.openxmlformats.org/drawingml/2006/main" name="KPMG Report (A4) Feb 202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PMG New Brand 2022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Report Standard Template.potx" id="{E9706AB8-D0F6-48E2-A54A-D020FC35287E}" vid="{16F192CB-0925-4B9F-A009-894C01B2BC7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4C64580477BA4194C8D1F7A613B659" ma:contentTypeVersion="16" ma:contentTypeDescription="Creare un nuovo documento." ma:contentTypeScope="" ma:versionID="cea6f46ee1bd23fdb467efdbf4d73baa">
  <xsd:schema xmlns:xsd="http://www.w3.org/2001/XMLSchema" xmlns:xs="http://www.w3.org/2001/XMLSchema" xmlns:p="http://schemas.microsoft.com/office/2006/metadata/properties" xmlns:ns3="34d5b420-5751-4e2b-88b6-30c84bd731f8" xmlns:ns4="6f7f942a-fda3-4d4c-a755-f765b270fff1" targetNamespace="http://schemas.microsoft.com/office/2006/metadata/properties" ma:root="true" ma:fieldsID="e9b03cf606bcdfc28d58c467d63e079f" ns3:_="" ns4:_="">
    <xsd:import namespace="34d5b420-5751-4e2b-88b6-30c84bd731f8"/>
    <xsd:import namespace="6f7f942a-fda3-4d4c-a755-f765b270ff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5b420-5751-4e2b-88b6-30c84bd731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f942a-fda3-4d4c-a755-f765b270f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7f942a-fda3-4d4c-a755-f765b270fff1" xsi:nil="true"/>
  </documentManagement>
</p:properties>
</file>

<file path=customXml/itemProps1.xml><?xml version="1.0" encoding="utf-8"?>
<ds:datastoreItem xmlns:ds="http://schemas.openxmlformats.org/officeDocument/2006/customXml" ds:itemID="{5F9549A6-5992-4E2A-AA94-8F9056ADC0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E53496-DE00-4989-83E1-F63EABD09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d5b420-5751-4e2b-88b6-30c84bd731f8"/>
    <ds:schemaRef ds:uri="6f7f942a-fda3-4d4c-a755-f765b270f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F5CDEB-8EB8-4103-A28F-606B8BE24948}">
  <ds:schemaRefs>
    <ds:schemaRef ds:uri="34d5b420-5751-4e2b-88b6-30c84bd731f8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f7f942a-fda3-4d4c-a755-f765b270fff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5790</TotalTime>
  <Words>3417</Words>
  <Application>Microsoft Office PowerPoint</Application>
  <PresentationFormat>Widescreen</PresentationFormat>
  <Paragraphs>307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Aptos</vt:lpstr>
      <vt:lpstr>Arial</vt:lpstr>
      <vt:lpstr>Arial Narrow</vt:lpstr>
      <vt:lpstr>Blackadder ITC</vt:lpstr>
      <vt:lpstr>Eras Light ITC</vt:lpstr>
      <vt:lpstr>KPMG Bold</vt:lpstr>
      <vt:lpstr>KPMG Report (A4) Feb 2022</vt:lpstr>
      <vt:lpstr>Presentazione standard di PowerPoint</vt:lpstr>
      <vt:lpstr>INTRODUZIONE</vt:lpstr>
      <vt:lpstr>Attività edificatoria non assentita:  unicità italiana ?</vt:lpstr>
      <vt:lpstr>Presentazione standard di PowerPoint</vt:lpstr>
      <vt:lpstr>Presentazione standard di PowerPoint</vt:lpstr>
      <vt:lpstr>Presentazione standard di PowerPoint</vt:lpstr>
      <vt:lpstr>Parenti europei Croazia </vt:lpstr>
      <vt:lpstr>Presentazione standard di PowerPoint</vt:lpstr>
      <vt:lpstr>Fenomeno italiano  o questione meridionale ? </vt:lpstr>
      <vt:lpstr>CAUSE E RISPOSTA GIUDIZIARIA</vt:lpstr>
      <vt:lpstr>CAUSE E RISPOSTA GIUDIZIARIA</vt:lpstr>
      <vt:lpstr>CAUSE E RISPOSTA GIUDIZIARIA</vt:lpstr>
      <vt:lpstr>CORTE SUPREMA DI CASSAZIONE TERZA SEZIONE PENALE # 39602/2024</vt:lpstr>
      <vt:lpstr>Presentazione standard di PowerPoint</vt:lpstr>
      <vt:lpstr>CORTE SUPREMA DI CASSAZIONE TERZA SEZIONE PENALE # 39602/2024</vt:lpstr>
      <vt:lpstr>CORTE SUPREMA DI CASSAZIONE TERZA SEZIONE PENALE # 39602/2024</vt:lpstr>
      <vt:lpstr>CORTE SUPREMA DI CASSAZIONE TERZA SEZIONE PENALE # 39602/2024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 Nocera, Luigi</dc:creator>
  <cp:lastModifiedBy>Michele Ciambellini</cp:lastModifiedBy>
  <cp:revision>166</cp:revision>
  <dcterms:created xsi:type="dcterms:W3CDTF">2024-06-04T16:14:25Z</dcterms:created>
  <dcterms:modified xsi:type="dcterms:W3CDTF">2025-03-28T07:14:48Z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0x0101005B4C64580477BA4194C8D1F7A613B659</vt:lpwstr>
  </property>
</Properties>
</file>