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 id="2147483739" r:id="rId2"/>
  </p:sldMasterIdLst>
  <p:notesMasterIdLst>
    <p:notesMasterId r:id="rId31"/>
  </p:notesMasterIdLst>
  <p:sldIdLst>
    <p:sldId id="256" r:id="rId3"/>
    <p:sldId id="269" r:id="rId4"/>
    <p:sldId id="270" r:id="rId5"/>
    <p:sldId id="258" r:id="rId6"/>
    <p:sldId id="271" r:id="rId7"/>
    <p:sldId id="272" r:id="rId8"/>
    <p:sldId id="273" r:id="rId9"/>
    <p:sldId id="274" r:id="rId10"/>
    <p:sldId id="275" r:id="rId11"/>
    <p:sldId id="277" r:id="rId12"/>
    <p:sldId id="278" r:id="rId13"/>
    <p:sldId id="280" r:id="rId14"/>
    <p:sldId id="281" r:id="rId15"/>
    <p:sldId id="282" r:id="rId16"/>
    <p:sldId id="283" r:id="rId17"/>
    <p:sldId id="279" r:id="rId18"/>
    <p:sldId id="276" r:id="rId19"/>
    <p:sldId id="284" r:id="rId20"/>
    <p:sldId id="285" r:id="rId21"/>
    <p:sldId id="260" r:id="rId22"/>
    <p:sldId id="286" r:id="rId23"/>
    <p:sldId id="261" r:id="rId24"/>
    <p:sldId id="262" r:id="rId25"/>
    <p:sldId id="263" r:id="rId26"/>
    <p:sldId id="257" r:id="rId27"/>
    <p:sldId id="267" r:id="rId28"/>
    <p:sldId id="264" r:id="rId29"/>
    <p:sldId id="265" r:id="rId30"/>
  </p:sldIdLst>
  <p:sldSz cx="12192000" cy="6858000"/>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 Cestaro" initials="LC" lastIdx="100" clrIdx="0">
    <p:extLst>
      <p:ext uri="{19B8F6BF-5375-455C-9EA6-DF929625EA0E}">
        <p15:presenceInfo xmlns:p15="http://schemas.microsoft.com/office/powerpoint/2012/main" userId="f2d6ced22fe7fc4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BC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6369" autoAdjust="0"/>
  </p:normalViewPr>
  <p:slideViewPr>
    <p:cSldViewPr snapToGrid="0">
      <p:cViewPr varScale="1">
        <p:scale>
          <a:sx n="87" d="100"/>
          <a:sy n="87" d="100"/>
        </p:scale>
        <p:origin x="858" y="3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13763" cy="467072"/>
          </a:xfrm>
          <a:prstGeom prst="rect">
            <a:avLst/>
          </a:prstGeom>
        </p:spPr>
        <p:txBody>
          <a:bodyPr vert="horz" lIns="92930" tIns="46465" rIns="92930" bIns="46465" rtlCol="0"/>
          <a:lstStyle>
            <a:lvl1pPr algn="l">
              <a:defRPr sz="1200"/>
            </a:lvl1pPr>
          </a:lstStyle>
          <a:p>
            <a:endParaRPr lang="it-IT"/>
          </a:p>
        </p:txBody>
      </p:sp>
      <p:sp>
        <p:nvSpPr>
          <p:cNvPr id="3" name="Segnaposto data 2"/>
          <p:cNvSpPr>
            <a:spLocks noGrp="1"/>
          </p:cNvSpPr>
          <p:nvPr>
            <p:ph type="dt" idx="1"/>
          </p:nvPr>
        </p:nvSpPr>
        <p:spPr>
          <a:xfrm>
            <a:off x="3939467" y="0"/>
            <a:ext cx="3013763" cy="467072"/>
          </a:xfrm>
          <a:prstGeom prst="rect">
            <a:avLst/>
          </a:prstGeom>
        </p:spPr>
        <p:txBody>
          <a:bodyPr vert="horz" lIns="92930" tIns="46465" rIns="92930" bIns="46465" rtlCol="0"/>
          <a:lstStyle>
            <a:lvl1pPr algn="r">
              <a:defRPr sz="1200"/>
            </a:lvl1pPr>
          </a:lstStyle>
          <a:p>
            <a:fld id="{765A98FE-1228-4992-8016-271DB994C322}" type="datetimeFigureOut">
              <a:rPr lang="it-IT" smtClean="0"/>
              <a:t>27/03/2025</a:t>
            </a:fld>
            <a:endParaRPr lang="it-IT"/>
          </a:p>
        </p:txBody>
      </p:sp>
      <p:sp>
        <p:nvSpPr>
          <p:cNvPr id="4" name="Segnaposto immagine diapositiva 3"/>
          <p:cNvSpPr>
            <a:spLocks noGrp="1" noRot="1" noChangeAspect="1"/>
          </p:cNvSpPr>
          <p:nvPr>
            <p:ph type="sldImg" idx="2"/>
          </p:nvPr>
        </p:nvSpPr>
        <p:spPr>
          <a:xfrm>
            <a:off x="687388" y="1165225"/>
            <a:ext cx="5580062" cy="3140075"/>
          </a:xfrm>
          <a:prstGeom prst="rect">
            <a:avLst/>
          </a:prstGeom>
          <a:noFill/>
          <a:ln w="12700">
            <a:solidFill>
              <a:prstClr val="black"/>
            </a:solidFill>
          </a:ln>
        </p:spPr>
        <p:txBody>
          <a:bodyPr vert="horz" lIns="92930" tIns="46465" rIns="92930" bIns="46465" rtlCol="0" anchor="ctr"/>
          <a:lstStyle/>
          <a:p>
            <a:endParaRPr lang="it-IT"/>
          </a:p>
        </p:txBody>
      </p:sp>
      <p:sp>
        <p:nvSpPr>
          <p:cNvPr id="5" name="Segnaposto note 4"/>
          <p:cNvSpPr>
            <a:spLocks noGrp="1"/>
          </p:cNvSpPr>
          <p:nvPr>
            <p:ph type="body" sz="quarter" idx="3"/>
          </p:nvPr>
        </p:nvSpPr>
        <p:spPr>
          <a:xfrm>
            <a:off x="695485" y="4480005"/>
            <a:ext cx="5563870" cy="3665458"/>
          </a:xfrm>
          <a:prstGeom prst="rect">
            <a:avLst/>
          </a:prstGeom>
        </p:spPr>
        <p:txBody>
          <a:bodyPr vert="horz" lIns="92930" tIns="46465" rIns="92930" bIns="46465"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8842031"/>
            <a:ext cx="3013763" cy="467071"/>
          </a:xfrm>
          <a:prstGeom prst="rect">
            <a:avLst/>
          </a:prstGeom>
        </p:spPr>
        <p:txBody>
          <a:bodyPr vert="horz" lIns="92930" tIns="46465" rIns="92930" bIns="46465" rtlCol="0" anchor="b"/>
          <a:lstStyle>
            <a:lvl1pPr algn="l">
              <a:defRPr sz="1200"/>
            </a:lvl1pPr>
          </a:lstStyle>
          <a:p>
            <a:endParaRPr lang="it-IT"/>
          </a:p>
        </p:txBody>
      </p:sp>
      <p:sp>
        <p:nvSpPr>
          <p:cNvPr id="7" name="Segnaposto numero diapositiva 6"/>
          <p:cNvSpPr>
            <a:spLocks noGrp="1"/>
          </p:cNvSpPr>
          <p:nvPr>
            <p:ph type="sldNum" sz="quarter" idx="5"/>
          </p:nvPr>
        </p:nvSpPr>
        <p:spPr>
          <a:xfrm>
            <a:off x="3939467" y="8842031"/>
            <a:ext cx="3013763" cy="467071"/>
          </a:xfrm>
          <a:prstGeom prst="rect">
            <a:avLst/>
          </a:prstGeom>
        </p:spPr>
        <p:txBody>
          <a:bodyPr vert="horz" lIns="92930" tIns="46465" rIns="92930" bIns="46465" rtlCol="0" anchor="b"/>
          <a:lstStyle>
            <a:lvl1pPr algn="r">
              <a:defRPr sz="1200"/>
            </a:lvl1pPr>
          </a:lstStyle>
          <a:p>
            <a:fld id="{92F0D1D7-930B-4821-A22B-E5D3D37F02A7}" type="slidenum">
              <a:rPr lang="it-IT" smtClean="0"/>
              <a:t>‹N›</a:t>
            </a:fld>
            <a:endParaRPr lang="it-IT"/>
          </a:p>
        </p:txBody>
      </p:sp>
    </p:spTree>
    <p:extLst>
      <p:ext uri="{BB962C8B-B14F-4D97-AF65-F5344CB8AC3E}">
        <p14:creationId xmlns:p14="http://schemas.microsoft.com/office/powerpoint/2010/main" val="345107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a:t>
            </a:fld>
            <a:endParaRPr lang="it-IT"/>
          </a:p>
        </p:txBody>
      </p:sp>
    </p:spTree>
    <p:extLst>
      <p:ext uri="{BB962C8B-B14F-4D97-AF65-F5344CB8AC3E}">
        <p14:creationId xmlns:p14="http://schemas.microsoft.com/office/powerpoint/2010/main" val="344572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 Ogni persona ha diritto al rispetto della propria vita privata e familiare, del proprio domicilio e della propria corrispondenza. 2. Non può esservi ingerenza di una autorità pubblica nell’esercizio di tale diritto a meno che tale ingerenza sia prevista dalla legge e costituisca una misura che, in una società democratica, è necessaria alla sicurezza nazionale, alla pubblica sicurezza, al benessere economico del paese, alla difesa dell’ordine e alla prevenzione dei reati, alla protezione della salute o della morale, o alla protezione dei diritti e delle libertà altrui</a:t>
            </a:r>
          </a:p>
        </p:txBody>
      </p:sp>
      <p:sp>
        <p:nvSpPr>
          <p:cNvPr id="4" name="Segnaposto numero diapositiva 3"/>
          <p:cNvSpPr>
            <a:spLocks noGrp="1"/>
          </p:cNvSpPr>
          <p:nvPr>
            <p:ph type="sldNum" sz="quarter" idx="5"/>
          </p:nvPr>
        </p:nvSpPr>
        <p:spPr/>
        <p:txBody>
          <a:bodyPr/>
          <a:lstStyle/>
          <a:p>
            <a:fld id="{92F0D1D7-930B-4821-A22B-E5D3D37F02A7}" type="slidenum">
              <a:rPr lang="it-IT" smtClean="0"/>
              <a:t>10</a:t>
            </a:fld>
            <a:endParaRPr lang="it-IT"/>
          </a:p>
        </p:txBody>
      </p:sp>
    </p:spTree>
    <p:extLst>
      <p:ext uri="{BB962C8B-B14F-4D97-AF65-F5344CB8AC3E}">
        <p14:creationId xmlns:p14="http://schemas.microsoft.com/office/powerpoint/2010/main" val="298926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11</a:t>
            </a:fld>
            <a:endParaRPr lang="it-IT"/>
          </a:p>
        </p:txBody>
      </p:sp>
    </p:spTree>
    <p:extLst>
      <p:ext uri="{BB962C8B-B14F-4D97-AF65-F5344CB8AC3E}">
        <p14:creationId xmlns:p14="http://schemas.microsoft.com/office/powerpoint/2010/main" val="2522095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Nella seconda Sentenza, il lituano che aveva edificato in una foresta si è visto, comunque, demolire la casa: difficile situazione del ricorrente (età avanzata, salute cagionevole, basso reddito…) i giudici nazionali «hanno ponderato i suoi interessi con quelli della collettività, ritenendo che le sue condizioni non potessero prevalere, vista la consapevolezza dell’abuso e la tutela dell’ambiente</a:t>
            </a:r>
          </a:p>
        </p:txBody>
      </p:sp>
      <p:sp>
        <p:nvSpPr>
          <p:cNvPr id="4" name="Segnaposto numero diapositiva 3"/>
          <p:cNvSpPr>
            <a:spLocks noGrp="1"/>
          </p:cNvSpPr>
          <p:nvPr>
            <p:ph type="sldNum" sz="quarter" idx="5"/>
          </p:nvPr>
        </p:nvSpPr>
        <p:spPr/>
        <p:txBody>
          <a:bodyPr/>
          <a:lstStyle/>
          <a:p>
            <a:fld id="{92F0D1D7-930B-4821-A22B-E5D3D37F02A7}" type="slidenum">
              <a:rPr lang="it-IT" smtClean="0"/>
              <a:t>12</a:t>
            </a:fld>
            <a:endParaRPr lang="it-IT"/>
          </a:p>
        </p:txBody>
      </p:sp>
    </p:spTree>
    <p:extLst>
      <p:ext uri="{BB962C8B-B14F-4D97-AF65-F5344CB8AC3E}">
        <p14:creationId xmlns:p14="http://schemas.microsoft.com/office/powerpoint/2010/main" val="377913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9.    Per le opere abusive di cui al presente articolo, il giudice, con la sentenza di condanna per il reato di cui all'articolo 44, ordina la demolizione delle opere stesse se ancora non sia stata altrimenti eseguita</a:t>
            </a:r>
          </a:p>
        </p:txBody>
      </p:sp>
      <p:sp>
        <p:nvSpPr>
          <p:cNvPr id="4" name="Segnaposto numero diapositiva 3"/>
          <p:cNvSpPr>
            <a:spLocks noGrp="1"/>
          </p:cNvSpPr>
          <p:nvPr>
            <p:ph type="sldNum" sz="quarter" idx="5"/>
          </p:nvPr>
        </p:nvSpPr>
        <p:spPr/>
        <p:txBody>
          <a:bodyPr/>
          <a:lstStyle/>
          <a:p>
            <a:fld id="{92F0D1D7-930B-4821-A22B-E5D3D37F02A7}" type="slidenum">
              <a:rPr lang="it-IT" smtClean="0"/>
              <a:t>13</a:t>
            </a:fld>
            <a:endParaRPr lang="it-IT"/>
          </a:p>
        </p:txBody>
      </p:sp>
    </p:spTree>
    <p:extLst>
      <p:ext uri="{BB962C8B-B14F-4D97-AF65-F5344CB8AC3E}">
        <p14:creationId xmlns:p14="http://schemas.microsoft.com/office/powerpoint/2010/main" val="9819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14</a:t>
            </a:fld>
            <a:endParaRPr lang="it-IT"/>
          </a:p>
        </p:txBody>
      </p:sp>
    </p:spTree>
    <p:extLst>
      <p:ext uri="{BB962C8B-B14F-4D97-AF65-F5344CB8AC3E}">
        <p14:creationId xmlns:p14="http://schemas.microsoft.com/office/powerpoint/2010/main" val="303339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15</a:t>
            </a:fld>
            <a:endParaRPr lang="it-IT"/>
          </a:p>
        </p:txBody>
      </p:sp>
    </p:spTree>
    <p:extLst>
      <p:ext uri="{BB962C8B-B14F-4D97-AF65-F5344CB8AC3E}">
        <p14:creationId xmlns:p14="http://schemas.microsoft.com/office/powerpoint/2010/main" val="4078547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TAR Lazio (RM) Sez. </a:t>
            </a:r>
            <a:r>
              <a:rPr lang="it-IT" dirty="0" err="1"/>
              <a:t>IIbis</a:t>
            </a:r>
            <a:r>
              <a:rPr lang="it-IT" dirty="0"/>
              <a:t> n. 2465 del 13 febbraio 2023: «anche a voler ammettere, per mera ipotesi, che il caso de quo rientri nel campo di applicazione del test di proporzionalità, il Collegio rileva che detto test non potrebbe che sfociare in un giudizio di prevalenza dell’interesse pubblico alla tutela del territorio. Ciò in quanto: (i) è assolutamente pacifico e incontestato il fatto che parte ricorrente abbia sempre avuto la piena consapevolezza - sin dal momento dell’edificazione - dell’abusività del manufatto de quo; (ii) parte ricorrente ha goduto di un amplissimo margine temporale per rimediare all’abuso edilizio.</a:t>
            </a:r>
          </a:p>
        </p:txBody>
      </p:sp>
      <p:sp>
        <p:nvSpPr>
          <p:cNvPr id="4" name="Segnaposto numero diapositiva 3"/>
          <p:cNvSpPr>
            <a:spLocks noGrp="1"/>
          </p:cNvSpPr>
          <p:nvPr>
            <p:ph type="sldNum" sz="quarter" idx="5"/>
          </p:nvPr>
        </p:nvSpPr>
        <p:spPr/>
        <p:txBody>
          <a:bodyPr/>
          <a:lstStyle/>
          <a:p>
            <a:fld id="{92F0D1D7-930B-4821-A22B-E5D3D37F02A7}" type="slidenum">
              <a:rPr lang="it-IT" smtClean="0"/>
              <a:t>16</a:t>
            </a:fld>
            <a:endParaRPr lang="it-IT"/>
          </a:p>
        </p:txBody>
      </p:sp>
    </p:spTree>
    <p:extLst>
      <p:ext uri="{BB962C8B-B14F-4D97-AF65-F5344CB8AC3E}">
        <p14:creationId xmlns:p14="http://schemas.microsoft.com/office/powerpoint/2010/main" val="2031519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17</a:t>
            </a:fld>
            <a:endParaRPr lang="it-IT"/>
          </a:p>
        </p:txBody>
      </p:sp>
    </p:spTree>
    <p:extLst>
      <p:ext uri="{BB962C8B-B14F-4D97-AF65-F5344CB8AC3E}">
        <p14:creationId xmlns:p14="http://schemas.microsoft.com/office/powerpoint/2010/main" val="47803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18</a:t>
            </a:fld>
            <a:endParaRPr lang="it-IT"/>
          </a:p>
        </p:txBody>
      </p:sp>
    </p:spTree>
    <p:extLst>
      <p:ext uri="{BB962C8B-B14F-4D97-AF65-F5344CB8AC3E}">
        <p14:creationId xmlns:p14="http://schemas.microsoft.com/office/powerpoint/2010/main" val="164637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produci uno scritto, v. le slides 2209 sulle azioni – principio di atipicità delle azioni</a:t>
            </a:r>
          </a:p>
          <a:p>
            <a:r>
              <a:rPr lang="it-IT" dirty="0"/>
              <a:t>Sull’ammissibilità dell’azione inibitoria v. </a:t>
            </a:r>
            <a:r>
              <a:rPr lang="it-IT" dirty="0" err="1"/>
              <a:t>maruotti</a:t>
            </a:r>
            <a:r>
              <a:rPr lang="it-IT" dirty="0"/>
              <a:t> e T.A.R. Campania, Napoli, sez. V, Sent. N. 5465 del 21.11.2019 confermata in sede di Appello da Consiglio di Stato, sez. IV, Sent. n. 10708/2023 che dà atto della mancata impugnazione del capo sull’ammissibilità di siffatta azione e che, tuttavia, sembra far propria la statuizione del primo giudice.</a:t>
            </a:r>
          </a:p>
          <a:p>
            <a:endParaRPr lang="it-IT" dirty="0"/>
          </a:p>
        </p:txBody>
      </p:sp>
      <p:sp>
        <p:nvSpPr>
          <p:cNvPr id="4" name="Segnaposto numero diapositiva 3"/>
          <p:cNvSpPr>
            <a:spLocks noGrp="1"/>
          </p:cNvSpPr>
          <p:nvPr>
            <p:ph type="sldNum" sz="quarter" idx="5"/>
          </p:nvPr>
        </p:nvSpPr>
        <p:spPr/>
        <p:txBody>
          <a:bodyPr/>
          <a:lstStyle/>
          <a:p>
            <a:fld id="{92F0D1D7-930B-4821-A22B-E5D3D37F02A7}" type="slidenum">
              <a:rPr lang="it-IT" smtClean="0"/>
              <a:t>19</a:t>
            </a:fld>
            <a:endParaRPr lang="it-IT"/>
          </a:p>
        </p:txBody>
      </p:sp>
    </p:spTree>
    <p:extLst>
      <p:ext uri="{BB962C8B-B14F-4D97-AF65-F5344CB8AC3E}">
        <p14:creationId xmlns:p14="http://schemas.microsoft.com/office/powerpoint/2010/main" val="210036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Art. 6 - Diritto ad un processo equo (1) .</a:t>
            </a:r>
          </a:p>
          <a:p>
            <a:r>
              <a:rPr lang="it-IT" dirty="0"/>
              <a:t>Documenti correlati</a:t>
            </a:r>
          </a:p>
          <a:p>
            <a:endParaRPr lang="it-IT" dirty="0"/>
          </a:p>
          <a:p>
            <a:r>
              <a:rPr lang="it-IT" dirty="0"/>
              <a:t>    Testo Vigente</a:t>
            </a:r>
          </a:p>
          <a:p>
            <a:r>
              <a:rPr lang="it-IT" dirty="0"/>
              <a:t>    Testo G.U.</a:t>
            </a:r>
          </a:p>
          <a:p>
            <a:endParaRPr lang="it-IT" dirty="0"/>
          </a:p>
          <a:p>
            <a:r>
              <a:rPr lang="it-IT" dirty="0"/>
              <a:t>1. Ogni persona ha diritto ad un'equa e pubblica udienza entro un termine ragionevole, davanti ad un tribunale indipendente e imparziale e costituito per legge, che decide sia in ordine alla controversia sui suoi diritti e obblighi di natura civile, sia sul fondamento di ogni accusa in materia penale derivata contro di lei. La sentenza deve essere resa pubblicamente, ma l'accesso alla sala d'udienza può essere vietato alla stampa e al pubblico durante tutto o una parte del processo nell'interesse della morale, dell'ordine pubblico o della sicurezza nazionale in una società democratica, quando lo esigono gli interessi dei minori o la tutela della vita privata delle parti in causa, nella misura ritenuta strettamente necessaria dal tribunale quando, in speciali circostanze, la pubblicità potrebbe pregiudicare gli interessi della giustizia.</a:t>
            </a:r>
          </a:p>
          <a:p>
            <a:endParaRPr lang="it-IT" dirty="0"/>
          </a:p>
          <a:p>
            <a:r>
              <a:rPr lang="it-IT" dirty="0"/>
              <a:t>2. Ogni persona accusata di un reato si presume innocente sino a quando la sua colpevolezza non sia stata legalmente accertata.</a:t>
            </a:r>
          </a:p>
          <a:p>
            <a:endParaRPr lang="it-IT" dirty="0"/>
          </a:p>
          <a:p>
            <a:r>
              <a:rPr lang="it-IT" dirty="0"/>
              <a:t>3. Ogni accusato ha diritto soprattutto a:</a:t>
            </a:r>
          </a:p>
          <a:p>
            <a:endParaRPr lang="it-IT" dirty="0"/>
          </a:p>
          <a:p>
            <a:r>
              <a:rPr lang="it-IT" dirty="0"/>
              <a:t>a) essere informato, nel più breve tempo possibile, in una lingua a lui comprensibile e in modo dettagliato, della natura e dei motivi dell'accusa elevata a suo carico;</a:t>
            </a:r>
          </a:p>
          <a:p>
            <a:endParaRPr lang="it-IT" dirty="0"/>
          </a:p>
          <a:p>
            <a:r>
              <a:rPr lang="it-IT" dirty="0"/>
              <a:t>b) disporre del tempo e dei mezzi necessari per preparare la sua difesa;</a:t>
            </a:r>
          </a:p>
          <a:p>
            <a:endParaRPr lang="it-IT" dirty="0"/>
          </a:p>
          <a:p>
            <a:r>
              <a:rPr lang="it-IT" dirty="0"/>
              <a:t>c) difendersi personalmente o con l'assistenza di un difensore di propria scelta e, se non ha i mezzi per pagare un difensore, poter essere assistito gratuitamente da un avvocato d'ufficio, quando lo esigono gli interessi della giustizia;</a:t>
            </a:r>
          </a:p>
          <a:p>
            <a:endParaRPr lang="it-IT" dirty="0"/>
          </a:p>
          <a:p>
            <a:r>
              <a:rPr lang="it-IT" dirty="0"/>
              <a:t>d) interrogare o far interrogare i testimoni a carico ed ottenere la citazione e l'interrogatorio dei testimoni a discarico a pari condizioni dei testimoni a carico;</a:t>
            </a:r>
          </a:p>
          <a:p>
            <a:endParaRPr lang="it-IT" dirty="0"/>
          </a:p>
          <a:p>
            <a:r>
              <a:rPr lang="it-IT" dirty="0"/>
              <a:t>e) farsi assistere gratuitamente da un interprete se non comprende o non parla la lingua usata nell'udienza.</a:t>
            </a:r>
          </a:p>
        </p:txBody>
      </p:sp>
      <p:sp>
        <p:nvSpPr>
          <p:cNvPr id="4" name="Segnaposto numero diapositiva 3"/>
          <p:cNvSpPr>
            <a:spLocks noGrp="1"/>
          </p:cNvSpPr>
          <p:nvPr>
            <p:ph type="sldNum" sz="quarter" idx="5"/>
          </p:nvPr>
        </p:nvSpPr>
        <p:spPr/>
        <p:txBody>
          <a:bodyPr/>
          <a:lstStyle/>
          <a:p>
            <a:fld id="{92F0D1D7-930B-4821-A22B-E5D3D37F02A7}" type="slidenum">
              <a:rPr lang="it-IT" smtClean="0"/>
              <a:t>2</a:t>
            </a:fld>
            <a:endParaRPr lang="it-IT"/>
          </a:p>
        </p:txBody>
      </p:sp>
    </p:spTree>
    <p:extLst>
      <p:ext uri="{BB962C8B-B14F-4D97-AF65-F5344CB8AC3E}">
        <p14:creationId xmlns:p14="http://schemas.microsoft.com/office/powerpoint/2010/main" val="3745755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a) «nelle pronunce di quella Corte sia identificabile un “approdo giurisprudenziale stabile” (sentenza n. 120 del 2018) o un “diritto consolidato” (sentenze n. 49 del 2015 e, nello stesso senso, n. 80 del 2011)»; b) se, alla luce della valutazione “sistemica” operata dalla Corte costituzionale la pretesa violazione del diritto fondamentale tutelato dalla Convenzione risulti giustificata nel bilanciamento con altri principi costituzionali, «bilanciamento in cui si sostanzia tra l'altro il «margine di apprezzamento» che compete allo Stato membro (sentenze n. 193 del 2016, n. 15 del 2012 e n. 317 del 2009)»</a:t>
            </a:r>
          </a:p>
        </p:txBody>
      </p:sp>
      <p:sp>
        <p:nvSpPr>
          <p:cNvPr id="4" name="Segnaposto numero diapositiva 3"/>
          <p:cNvSpPr>
            <a:spLocks noGrp="1"/>
          </p:cNvSpPr>
          <p:nvPr>
            <p:ph type="sldNum" sz="quarter" idx="5"/>
          </p:nvPr>
        </p:nvSpPr>
        <p:spPr/>
        <p:txBody>
          <a:bodyPr/>
          <a:lstStyle/>
          <a:p>
            <a:fld id="{92F0D1D7-930B-4821-A22B-E5D3D37F02A7}" type="slidenum">
              <a:rPr lang="it-IT" smtClean="0"/>
              <a:t>20</a:t>
            </a:fld>
            <a:endParaRPr lang="it-IT"/>
          </a:p>
        </p:txBody>
      </p:sp>
    </p:spTree>
    <p:extLst>
      <p:ext uri="{BB962C8B-B14F-4D97-AF65-F5344CB8AC3E}">
        <p14:creationId xmlns:p14="http://schemas.microsoft.com/office/powerpoint/2010/main" val="22978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Rif. intervento Gianmario</a:t>
            </a:r>
          </a:p>
          <a:p>
            <a:endParaRPr lang="it-IT" dirty="0"/>
          </a:p>
          <a:p>
            <a:r>
              <a:rPr lang="it-IT" dirty="0"/>
              <a:t>Sanzioni pecuniarie di carattere, però, si ritiene: RIPRISTINATORIE</a:t>
            </a:r>
          </a:p>
          <a:p>
            <a:endParaRPr lang="it-IT" dirty="0"/>
          </a:p>
          <a:p>
            <a:r>
              <a:rPr lang="it-IT" dirty="0"/>
              <a:t>Passando alla proporzionalità come canone che si impone anche al legislatore, e quindi alla circostanza che il sistema risponda, in generale al principio di proporzionalità, mi piace notare che…</a:t>
            </a:r>
          </a:p>
          <a:p>
            <a:endParaRPr lang="it-IT" dirty="0"/>
          </a:p>
          <a:p>
            <a:r>
              <a:rPr lang="it-IT" dirty="0"/>
              <a:t>Cenni alla disapplicazione in </a:t>
            </a:r>
            <a:r>
              <a:rPr lang="it-IT" dirty="0" err="1"/>
              <a:t>pejus</a:t>
            </a:r>
            <a:endParaRPr lang="it-IT" dirty="0"/>
          </a:p>
        </p:txBody>
      </p:sp>
      <p:sp>
        <p:nvSpPr>
          <p:cNvPr id="4" name="Segnaposto numero diapositiva 3"/>
          <p:cNvSpPr>
            <a:spLocks noGrp="1"/>
          </p:cNvSpPr>
          <p:nvPr>
            <p:ph type="sldNum" sz="quarter" idx="5"/>
          </p:nvPr>
        </p:nvSpPr>
        <p:spPr/>
        <p:txBody>
          <a:bodyPr/>
          <a:lstStyle/>
          <a:p>
            <a:fld id="{92F0D1D7-930B-4821-A22B-E5D3D37F02A7}" type="slidenum">
              <a:rPr lang="it-IT" smtClean="0"/>
              <a:t>21</a:t>
            </a:fld>
            <a:endParaRPr lang="it-IT"/>
          </a:p>
        </p:txBody>
      </p:sp>
    </p:spTree>
    <p:extLst>
      <p:ext uri="{BB962C8B-B14F-4D97-AF65-F5344CB8AC3E}">
        <p14:creationId xmlns:p14="http://schemas.microsoft.com/office/powerpoint/2010/main" val="595308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22</a:t>
            </a:fld>
            <a:endParaRPr lang="it-IT"/>
          </a:p>
        </p:txBody>
      </p:sp>
    </p:spTree>
    <p:extLst>
      <p:ext uri="{BB962C8B-B14F-4D97-AF65-F5344CB8AC3E}">
        <p14:creationId xmlns:p14="http://schemas.microsoft.com/office/powerpoint/2010/main" val="254555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23</a:t>
            </a:fld>
            <a:endParaRPr lang="it-IT"/>
          </a:p>
        </p:txBody>
      </p:sp>
    </p:spTree>
    <p:extLst>
      <p:ext uri="{BB962C8B-B14F-4D97-AF65-F5344CB8AC3E}">
        <p14:creationId xmlns:p14="http://schemas.microsoft.com/office/powerpoint/2010/main" val="84192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Perciò non ha una funzione sanzionatoria</a:t>
            </a:r>
          </a:p>
        </p:txBody>
      </p:sp>
      <p:sp>
        <p:nvSpPr>
          <p:cNvPr id="4" name="Segnaposto numero diapositiva 3"/>
          <p:cNvSpPr>
            <a:spLocks noGrp="1"/>
          </p:cNvSpPr>
          <p:nvPr>
            <p:ph type="sldNum" sz="quarter" idx="5"/>
          </p:nvPr>
        </p:nvSpPr>
        <p:spPr/>
        <p:txBody>
          <a:bodyPr/>
          <a:lstStyle/>
          <a:p>
            <a:fld id="{92F0D1D7-930B-4821-A22B-E5D3D37F02A7}" type="slidenum">
              <a:rPr lang="it-IT" smtClean="0"/>
              <a:t>24</a:t>
            </a:fld>
            <a:endParaRPr lang="it-IT"/>
          </a:p>
        </p:txBody>
      </p:sp>
    </p:spTree>
    <p:extLst>
      <p:ext uri="{BB962C8B-B14F-4D97-AF65-F5344CB8AC3E}">
        <p14:creationId xmlns:p14="http://schemas.microsoft.com/office/powerpoint/2010/main" val="1942061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Corte europea diritti dell'uomo sez. II, 20/01/2009, n.75909</a:t>
            </a:r>
          </a:p>
          <a:p>
            <a:r>
              <a:rPr lang="it-IT" dirty="0"/>
              <a:t>EDILIZIA E URBANISTICA - Reati - - in genere</a:t>
            </a:r>
          </a:p>
          <a:p>
            <a:r>
              <a:rPr lang="it-IT" dirty="0"/>
              <a:t>Documenti correlati</a:t>
            </a:r>
          </a:p>
          <a:p>
            <a:r>
              <a:rPr lang="it-IT" dirty="0"/>
              <a:t>Volumi correlati</a:t>
            </a:r>
          </a:p>
          <a:p>
            <a:r>
              <a:rPr lang="it-IT" dirty="0"/>
              <a:t>Territorio - Edilizia e urbanistica - Reato di lottizzazione abusiva - Assoluzione motivata da errore di diritto inevitabile/scusabile - Confisca ex art. 19, l. 47/1985 - Natura penale - Applicabilità al caso concreto non chiaramente prevista dalla legge - Sproporzione - Violazione della Convenzione europea dei diritti dell'uomo.</a:t>
            </a:r>
          </a:p>
          <a:p>
            <a:endParaRPr lang="it-IT" dirty="0"/>
          </a:p>
          <a:p>
            <a:r>
              <a:rPr lang="it-IT" dirty="0"/>
              <a:t>In caso di assoluzione dal reato di lottizzazione abusiva, motivata da errore di diritto inevitabile/scusabile, la confisca ex art. 19, l. 28 febbraio 1985 n. 47 (oggi art. 44, comma 2, d.P.R. 6 giugno 2001 n. 380) dell'insieme dei terreni abusivamente lottizzati e degli immobili abusivamente costruiti lede l'art. 7 della Convenzione europea dei diritti dell'uomo e l'art. 1, Protocollo 1, alla stessa Convenzione, trattandosi di sanzione penale la cui applicabilità al caso di specie non era chiaramente prevista dalla legge, ed è sproporzionata rispetto allo scopo di tutela ambientale perseguito.</a:t>
            </a:r>
          </a:p>
          <a:p>
            <a:endParaRPr lang="it-IT" dirty="0"/>
          </a:p>
          <a:p>
            <a:r>
              <a:rPr lang="it-IT" dirty="0"/>
              <a:t>Corte europea diritti dell'uomo sez. II, 20/01/2009, n.75909 </a:t>
            </a:r>
          </a:p>
          <a:p>
            <a:r>
              <a:rPr lang="it-IT" dirty="0"/>
              <a:t>EDILIZIA E URBANISTICA - Reati - - in genere</a:t>
            </a:r>
          </a:p>
          <a:p>
            <a:r>
              <a:rPr lang="it-IT" dirty="0"/>
              <a:t>Documenti correlati</a:t>
            </a:r>
          </a:p>
          <a:p>
            <a:r>
              <a:rPr lang="it-IT" dirty="0"/>
              <a:t>Volumi correlati</a:t>
            </a:r>
          </a:p>
          <a:p>
            <a:r>
              <a:rPr lang="it-IT" dirty="0"/>
              <a:t>Territorio - Edilizia e urbanistica - Reato di lottizzazione abusiva - Assoluzione motivata da errore di diritto inevitabile/scusabile - Confisca ex art. 19, l. 47/1985 - Natura penale - Applicabilità al caso concreto non chiaramente prevista dalla legge - Sproporzione - Violazione della Convenzione europea dei diritti dell'uomo.</a:t>
            </a:r>
          </a:p>
          <a:p>
            <a:endParaRPr lang="it-IT" dirty="0"/>
          </a:p>
          <a:p>
            <a:r>
              <a:rPr lang="it-IT" dirty="0"/>
              <a:t>In caso di assoluzione dal reato di lottizzazione abusiva, motivata da errore di diritto inevitabile/scusabile, la confisca ex art. 19, l. 28 febbraio 1985 n. 47 (oggi art. 44, comma 2, d.P.R. 6 giugno 2001 n. 380) dell'insieme dei terreni abusivamente lottizzati e degli immobili abusivamente costruiti lede l'art. 7 della Convenzione europea dei diritti dell'uomo e l'art. 1, Protocollo 1, alla stessa Convenzione, trattandosi di sanzione penale la cui applicabilità al caso di specie non era chiaramente prevista dalla legge, ed è sproporzionata rispetto allo scopo di tutela ambientale perseguito.</a:t>
            </a:r>
          </a:p>
          <a:p>
            <a:endParaRPr lang="it-IT" dirty="0"/>
          </a:p>
        </p:txBody>
      </p:sp>
      <p:sp>
        <p:nvSpPr>
          <p:cNvPr id="4" name="Segnaposto numero diapositiva 3"/>
          <p:cNvSpPr>
            <a:spLocks noGrp="1"/>
          </p:cNvSpPr>
          <p:nvPr>
            <p:ph type="sldNum" sz="quarter" idx="5"/>
          </p:nvPr>
        </p:nvSpPr>
        <p:spPr/>
        <p:txBody>
          <a:bodyPr/>
          <a:lstStyle/>
          <a:p>
            <a:fld id="{92F0D1D7-930B-4821-A22B-E5D3D37F02A7}" type="slidenum">
              <a:rPr lang="it-IT" smtClean="0"/>
              <a:t>25</a:t>
            </a:fld>
            <a:endParaRPr lang="it-IT"/>
          </a:p>
        </p:txBody>
      </p:sp>
    </p:spTree>
    <p:extLst>
      <p:ext uri="{BB962C8B-B14F-4D97-AF65-F5344CB8AC3E}">
        <p14:creationId xmlns:p14="http://schemas.microsoft.com/office/powerpoint/2010/main" val="426800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26</a:t>
            </a:fld>
            <a:endParaRPr lang="it-IT"/>
          </a:p>
        </p:txBody>
      </p:sp>
    </p:spTree>
    <p:extLst>
      <p:ext uri="{BB962C8B-B14F-4D97-AF65-F5344CB8AC3E}">
        <p14:creationId xmlns:p14="http://schemas.microsoft.com/office/powerpoint/2010/main" val="847996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 dice, fra l’altro, che sarebbe sproporzionato chiedere al creditorie ipotecario una vigilanza più o meno costante sul fatto che il debitore non costruisca immobili abusivi sul terreno</a:t>
            </a:r>
          </a:p>
          <a:p>
            <a:endParaRPr lang="it-IT" dirty="0"/>
          </a:p>
          <a:p>
            <a:r>
              <a:rPr lang="it-IT" dirty="0"/>
              <a:t>Proprietario estraneo all’abuso: moltissima giurisprudenza </a:t>
            </a:r>
          </a:p>
        </p:txBody>
      </p:sp>
      <p:sp>
        <p:nvSpPr>
          <p:cNvPr id="4" name="Segnaposto numero diapositiva 3"/>
          <p:cNvSpPr>
            <a:spLocks noGrp="1"/>
          </p:cNvSpPr>
          <p:nvPr>
            <p:ph type="sldNum" sz="quarter" idx="5"/>
          </p:nvPr>
        </p:nvSpPr>
        <p:spPr/>
        <p:txBody>
          <a:bodyPr/>
          <a:lstStyle/>
          <a:p>
            <a:fld id="{92F0D1D7-930B-4821-A22B-E5D3D37F02A7}" type="slidenum">
              <a:rPr lang="it-IT" smtClean="0"/>
              <a:t>27</a:t>
            </a:fld>
            <a:endParaRPr lang="it-IT"/>
          </a:p>
        </p:txBody>
      </p:sp>
    </p:spTree>
    <p:extLst>
      <p:ext uri="{BB962C8B-B14F-4D97-AF65-F5344CB8AC3E}">
        <p14:creationId xmlns:p14="http://schemas.microsoft.com/office/powerpoint/2010/main" val="82356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chiarito dal costante orientamento della giurisprudenza amministrativa, “l'intera fattispecie traslativa conseguente all'inottemperanza dell'ordine di rimessione in pristino (accertamento dell'inottemperanza, descrizione dell'area interessata, trascrizione del provvedi-mento, materiale apprensione del bene) è recessiva rispetto alla sanatoria, anche qualora si sia esaurita prima dell'entrata in vigore della disciplina sul condono. L'art. 39 comma 19, l. 23 dicembre 1994 n. 724 (richiamato dall'art. 32 comma 25, </a:t>
            </a:r>
            <a:r>
              <a:rPr lang="it-IT" dirty="0" err="1"/>
              <a:t>d.l.</a:t>
            </a:r>
            <a:r>
              <a:rPr lang="it-IT" dirty="0"/>
              <a:t> n. 269 del 2003) prevede infatti che, per le opere abusive divenute sanabili, il proprietario (dopo aver presentato la domanda di sanatoria e adempiuto agli oneri con-nessi) ha il diritto di ottenere l'annullamento delle acquisizioni al patrimonio comunale e la cancellazione delle relative trascrizioni, salvo che il bene sia già stato destinato a scopi di pubblica utilità” (v., tra le altre, T.A.R. Napoli, Campania, sez. III, 14/05/2013, n.2499; v., nello stesso senso, Consiglio di Stato sez. IV, 26/06/2019, n.4377 e Consiglio di Stato sez. VI, 08/02/2022, n.882).</a:t>
            </a:r>
          </a:p>
          <a:p>
            <a:r>
              <a:rPr lang="it-IT" dirty="0"/>
              <a:t>9.2. Tali conclusioni non sono inficiate dalle richiamate considerazioni dell’Adunanza Plenaria n. 16/2023.</a:t>
            </a:r>
          </a:p>
          <a:p>
            <a:r>
              <a:rPr lang="it-IT" dirty="0"/>
              <a:t>Invero, la disposizione appena richiamata – applicabile anche al cd. terzo condono ex </a:t>
            </a:r>
            <a:r>
              <a:rPr lang="it-IT" dirty="0" err="1"/>
              <a:t>d.l.</a:t>
            </a:r>
            <a:r>
              <a:rPr lang="it-IT" dirty="0"/>
              <a:t> n. 269/2003 ai sensi del menzionato art. 32 co. 25 del medesimo decreto-legge - prevede che: «per le opere abusive divenute sanabili in forza della presente legge, il proprietario che ha adempiuto agli oneri previsti per la sanatoria ha il diritto di ottenere l'annullamento delle acquisizioni al patrimonio comunale dell'area di sedime e delle opere sopra questa realizzate disposte in attuazione dell'articolo 7, terzo comma, della legge 28 febbraio 1985, n. 47, e la cancellazione delle relative trascrizioni nel pubblico registro immobiliare dietro esibizione di certificazione comunale attestante l'avvenuta presentazione della domanda di sanatoria. Sono in ogni caso fatti salvi i diritti dei terzi e del comune nel caso in cui le opere stesse siano state destinate ad attività di pubblica utilità entro la data del 1° dicembre 1994»).</a:t>
            </a:r>
          </a:p>
          <a:p>
            <a:endParaRPr lang="it-IT" dirty="0"/>
          </a:p>
        </p:txBody>
      </p:sp>
      <p:sp>
        <p:nvSpPr>
          <p:cNvPr id="4" name="Segnaposto numero diapositiva 3"/>
          <p:cNvSpPr>
            <a:spLocks noGrp="1"/>
          </p:cNvSpPr>
          <p:nvPr>
            <p:ph type="sldNum" sz="quarter" idx="5"/>
          </p:nvPr>
        </p:nvSpPr>
        <p:spPr/>
        <p:txBody>
          <a:bodyPr/>
          <a:lstStyle/>
          <a:p>
            <a:fld id="{92F0D1D7-930B-4821-A22B-E5D3D37F02A7}" type="slidenum">
              <a:rPr lang="it-IT" smtClean="0"/>
              <a:t>28</a:t>
            </a:fld>
            <a:endParaRPr lang="it-IT"/>
          </a:p>
        </p:txBody>
      </p:sp>
    </p:spTree>
    <p:extLst>
      <p:ext uri="{BB962C8B-B14F-4D97-AF65-F5344CB8AC3E}">
        <p14:creationId xmlns:p14="http://schemas.microsoft.com/office/powerpoint/2010/main" val="395716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Sanzione antitrust per la </a:t>
            </a:r>
            <a:r>
              <a:rPr lang="it-IT" dirty="0" err="1"/>
              <a:t>ferragni</a:t>
            </a:r>
            <a:endParaRPr lang="it-IT" dirty="0"/>
          </a:p>
          <a:p>
            <a:endParaRPr lang="it-IT" dirty="0"/>
          </a:p>
          <a:p>
            <a:r>
              <a:rPr lang="it-IT" dirty="0"/>
              <a:t>Principi di matrice penale: il principio di ‘stretta legalità’; il principio di ‘tassatività’ intesa quale sufficiente determinazione del precetto sanzionatorio a opera della legge; il principio delle responsabilità personale; il principio del divieto del ne bis in idem (comunque, applicato in modo peculiare dalla CEDU)</a:t>
            </a:r>
          </a:p>
        </p:txBody>
      </p:sp>
      <p:sp>
        <p:nvSpPr>
          <p:cNvPr id="4" name="Segnaposto numero diapositiva 3"/>
          <p:cNvSpPr>
            <a:spLocks noGrp="1"/>
          </p:cNvSpPr>
          <p:nvPr>
            <p:ph type="sldNum" sz="quarter" idx="5"/>
          </p:nvPr>
        </p:nvSpPr>
        <p:spPr/>
        <p:txBody>
          <a:bodyPr/>
          <a:lstStyle/>
          <a:p>
            <a:fld id="{92F0D1D7-930B-4821-A22B-E5D3D37F02A7}" type="slidenum">
              <a:rPr lang="it-IT" smtClean="0"/>
              <a:t>3</a:t>
            </a:fld>
            <a:endParaRPr lang="it-IT"/>
          </a:p>
        </p:txBody>
      </p:sp>
    </p:spTree>
    <p:extLst>
      <p:ext uri="{BB962C8B-B14F-4D97-AF65-F5344CB8AC3E}">
        <p14:creationId xmlns:p14="http://schemas.microsoft.com/office/powerpoint/2010/main" val="74153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 Cost. 112/1998 nel caso specifico il meccanismo sanzionatorio di cui all’art. 187 sexies del d.lgs. 58/1998  (che prevedeva, nel testo allora vigente, quale sanzione amministrativa, la confisca obbligatoria, diretta o per equivalente, del prodotto dell'illecito di insider trading e dei beni utilizzati per commetterlo, e non del solo profitto) è stato ritenuto contrastante, prima, con le norme interne (3-42) e poi anche con l'art. 1 Prot. </a:t>
            </a:r>
            <a:r>
              <a:rPr lang="it-IT" dirty="0" err="1"/>
              <a:t>addiz</a:t>
            </a:r>
            <a:r>
              <a:rPr lang="it-IT" dirty="0"/>
              <a:t>. CEDU, nonché degli artt. 11 e 117, comma 1, Cost. in relazione agli artt. 17 e 49, par. 3, CDFUE</a:t>
            </a:r>
          </a:p>
        </p:txBody>
      </p:sp>
      <p:sp>
        <p:nvSpPr>
          <p:cNvPr id="4" name="Segnaposto numero diapositiva 3"/>
          <p:cNvSpPr>
            <a:spLocks noGrp="1"/>
          </p:cNvSpPr>
          <p:nvPr>
            <p:ph type="sldNum" sz="quarter" idx="5"/>
          </p:nvPr>
        </p:nvSpPr>
        <p:spPr/>
        <p:txBody>
          <a:bodyPr/>
          <a:lstStyle/>
          <a:p>
            <a:fld id="{92F0D1D7-930B-4821-A22B-E5D3D37F02A7}" type="slidenum">
              <a:rPr lang="it-IT" smtClean="0"/>
              <a:t>4</a:t>
            </a:fld>
            <a:endParaRPr lang="it-IT"/>
          </a:p>
        </p:txBody>
      </p:sp>
    </p:spTree>
    <p:extLst>
      <p:ext uri="{BB962C8B-B14F-4D97-AF65-F5344CB8AC3E}">
        <p14:creationId xmlns:p14="http://schemas.microsoft.com/office/powerpoint/2010/main" val="252892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5</a:t>
            </a:fld>
            <a:endParaRPr lang="it-IT"/>
          </a:p>
        </p:txBody>
      </p:sp>
    </p:spTree>
    <p:extLst>
      <p:ext uri="{BB962C8B-B14F-4D97-AF65-F5344CB8AC3E}">
        <p14:creationId xmlns:p14="http://schemas.microsoft.com/office/powerpoint/2010/main" val="138816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così l’art. 27 in zone vincolate.</a:t>
            </a:r>
          </a:p>
          <a:p>
            <a:endParaRPr lang="it-IT" dirty="0"/>
          </a:p>
          <a:p>
            <a:r>
              <a:rPr lang="it-IT" dirty="0"/>
              <a:t>Rif a relazione </a:t>
            </a:r>
            <a:r>
              <a:rPr lang="it-IT" dirty="0" err="1"/>
              <a:t>palliggiano</a:t>
            </a:r>
            <a:r>
              <a:rPr lang="it-IT" dirty="0"/>
              <a:t> per art. 32.</a:t>
            </a:r>
          </a:p>
          <a:p>
            <a:endParaRPr lang="it-IT" dirty="0"/>
          </a:p>
          <a:p>
            <a:r>
              <a:rPr lang="it-IT" dirty="0"/>
              <a:t>Sarebbe in ogni caso necessario la rimessione alla Corte Costituzionale che dovrebbe utilizzare l’art. 117 Cost. in combinato disposto con la norma convenzionale come parametro costituzionale interposto </a:t>
            </a:r>
          </a:p>
        </p:txBody>
      </p:sp>
      <p:sp>
        <p:nvSpPr>
          <p:cNvPr id="4" name="Segnaposto numero diapositiva 3"/>
          <p:cNvSpPr>
            <a:spLocks noGrp="1"/>
          </p:cNvSpPr>
          <p:nvPr>
            <p:ph type="sldNum" sz="quarter" idx="5"/>
          </p:nvPr>
        </p:nvSpPr>
        <p:spPr/>
        <p:txBody>
          <a:bodyPr/>
          <a:lstStyle/>
          <a:p>
            <a:fld id="{92F0D1D7-930B-4821-A22B-E5D3D37F02A7}" type="slidenum">
              <a:rPr lang="it-IT" smtClean="0"/>
              <a:t>6</a:t>
            </a:fld>
            <a:endParaRPr lang="it-IT"/>
          </a:p>
        </p:txBody>
      </p:sp>
    </p:spTree>
    <p:extLst>
      <p:ext uri="{BB962C8B-B14F-4D97-AF65-F5344CB8AC3E}">
        <p14:creationId xmlns:p14="http://schemas.microsoft.com/office/powerpoint/2010/main" val="160838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7</a:t>
            </a:fld>
            <a:endParaRPr lang="it-IT"/>
          </a:p>
        </p:txBody>
      </p:sp>
    </p:spTree>
    <p:extLst>
      <p:ext uri="{BB962C8B-B14F-4D97-AF65-F5344CB8AC3E}">
        <p14:creationId xmlns:p14="http://schemas.microsoft.com/office/powerpoint/2010/main" val="337883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nella idoneità (mezzo adoperato/fine perseguito), nella necessarietà (assenza di mezzi idonei che incidano meno sulla sfera del singolo), nell’adeguatezza (tollerabilità della restrizione)</a:t>
            </a:r>
          </a:p>
          <a:p>
            <a:endParaRPr lang="it-IT" dirty="0"/>
          </a:p>
          <a:p>
            <a:r>
              <a:rPr lang="it-IT" dirty="0"/>
              <a:t>Fritz </a:t>
            </a:r>
            <a:r>
              <a:rPr lang="it-IT" dirty="0" err="1"/>
              <a:t>Fleiner</a:t>
            </a:r>
            <a:r>
              <a:rPr lang="it-IT" dirty="0"/>
              <a:t> nel diritto tedesco: non bisogna sparare ai passeri con i cannoni</a:t>
            </a:r>
          </a:p>
          <a:p>
            <a:endParaRPr lang="it-IT" dirty="0"/>
          </a:p>
          <a:p>
            <a:r>
              <a:rPr lang="it-IT" dirty="0"/>
              <a:t>Cause di esclusione diritto degli appalti; diritto dell’immigrazione.</a:t>
            </a:r>
          </a:p>
          <a:p>
            <a:endParaRPr lang="it-IT" dirty="0"/>
          </a:p>
        </p:txBody>
      </p:sp>
      <p:sp>
        <p:nvSpPr>
          <p:cNvPr id="4" name="Segnaposto numero diapositiva 3"/>
          <p:cNvSpPr>
            <a:spLocks noGrp="1"/>
          </p:cNvSpPr>
          <p:nvPr>
            <p:ph type="sldNum" sz="quarter" idx="5"/>
          </p:nvPr>
        </p:nvSpPr>
        <p:spPr/>
        <p:txBody>
          <a:bodyPr/>
          <a:lstStyle/>
          <a:p>
            <a:fld id="{92F0D1D7-930B-4821-A22B-E5D3D37F02A7}" type="slidenum">
              <a:rPr lang="it-IT" smtClean="0"/>
              <a:t>8</a:t>
            </a:fld>
            <a:endParaRPr lang="it-IT"/>
          </a:p>
        </p:txBody>
      </p:sp>
    </p:spTree>
    <p:extLst>
      <p:ext uri="{BB962C8B-B14F-4D97-AF65-F5344CB8AC3E}">
        <p14:creationId xmlns:p14="http://schemas.microsoft.com/office/powerpoint/2010/main" val="143727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F0D1D7-930B-4821-A22B-E5D3D37F02A7}" type="slidenum">
              <a:rPr lang="it-IT" smtClean="0"/>
              <a:t>9</a:t>
            </a:fld>
            <a:endParaRPr lang="it-IT"/>
          </a:p>
        </p:txBody>
      </p:sp>
    </p:spTree>
    <p:extLst>
      <p:ext uri="{BB962C8B-B14F-4D97-AF65-F5344CB8AC3E}">
        <p14:creationId xmlns:p14="http://schemas.microsoft.com/office/powerpoint/2010/main" val="9368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115FB-70FC-4C91-A0DA-FE62BE538C68}"/>
              </a:ext>
            </a:extLst>
          </p:cNvPr>
          <p:cNvSpPr>
            <a:spLocks noGrp="1"/>
          </p:cNvSpPr>
          <p:nvPr>
            <p:ph type="ctrTitle"/>
          </p:nvPr>
        </p:nvSpPr>
        <p:spPr>
          <a:xfrm>
            <a:off x="867295" y="1130675"/>
            <a:ext cx="4993178" cy="4397288"/>
          </a:xfrm>
        </p:spPr>
        <p:txBody>
          <a:bodyPr anchor="ctr">
            <a:normAutofit/>
          </a:bodyPr>
          <a:lstStyle>
            <a:lvl1pPr algn="ctr">
              <a:defRPr sz="4800">
                <a:solidFill>
                  <a:srgbClr val="C00000"/>
                </a:solidFill>
              </a:defRPr>
            </a:lvl1pPr>
          </a:lstStyle>
          <a:p>
            <a:r>
              <a:rPr lang="it-IT"/>
              <a:t>Fare clic per modificare lo stile del titolo dello schema</a:t>
            </a:r>
            <a:endParaRPr lang="it-IT" dirty="0"/>
          </a:p>
        </p:txBody>
      </p:sp>
      <p:sp>
        <p:nvSpPr>
          <p:cNvPr id="7" name="Titolo 1">
            <a:extLst>
              <a:ext uri="{FF2B5EF4-FFF2-40B4-BE49-F238E27FC236}">
                <a16:creationId xmlns:a16="http://schemas.microsoft.com/office/drawing/2014/main" id="{13E3730A-DD7B-4F8D-AB15-C4942C9CE163}"/>
              </a:ext>
            </a:extLst>
          </p:cNvPr>
          <p:cNvSpPr txBox="1">
            <a:spLocks/>
          </p:cNvSpPr>
          <p:nvPr userDrawn="1"/>
        </p:nvSpPr>
        <p:spPr>
          <a:xfrm>
            <a:off x="6173587" y="1147445"/>
            <a:ext cx="4993178" cy="43972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C00000"/>
                </a:solidFill>
                <a:latin typeface="+mj-lt"/>
                <a:ea typeface="+mj-ea"/>
                <a:cs typeface="+mj-cs"/>
              </a:defRPr>
            </a:lvl1pPr>
          </a:lstStyle>
          <a:p>
            <a:endParaRPr lang="it-IT" dirty="0"/>
          </a:p>
        </p:txBody>
      </p:sp>
    </p:spTree>
    <p:extLst>
      <p:ext uri="{BB962C8B-B14F-4D97-AF65-F5344CB8AC3E}">
        <p14:creationId xmlns:p14="http://schemas.microsoft.com/office/powerpoint/2010/main" val="220914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21FEE2-94DF-4C95-BCA5-3809C73F3E2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3583EF-36E4-4E73-B9F4-0C23EA5FA0F4}"/>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06EBBC-A8B5-44B0-B780-1DACBF8F601E}"/>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D246CFD2-5B19-4EA5-8BA9-1B014005AA72}"/>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EF91C1D-B93D-4C97-863B-26C7275D3C80}"/>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345828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50A08-C095-40C4-ABBF-31502BE52A8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421FB8B-70C1-479B-A1FC-6B675F72A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4E4521D-366F-43D0-BE7E-F42E743A28AF}"/>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DCA6C60C-BDEF-4C13-BC8A-F351E119ADD3}"/>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EA5E26C6-8E41-4B03-9825-B5E587056258}"/>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352570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A1456E-CB5B-4D61-950F-6567CF097C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44ECFF-480B-4CCE-9740-30C6DAD0DB82}"/>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4C33F88-CEFB-43B8-8EEA-1D019784E4BD}"/>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04612C6-E7D1-497A-B2BB-2E9851727D74}"/>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6" name="Segnaposto piè di pagina 5">
            <a:extLst>
              <a:ext uri="{FF2B5EF4-FFF2-40B4-BE49-F238E27FC236}">
                <a16:creationId xmlns:a16="http://schemas.microsoft.com/office/drawing/2014/main" id="{A4272AE2-2F30-49B2-AB4E-89400B32BFD0}"/>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DB981760-878A-4DEC-88BB-87A5814EF681}"/>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2413009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E6D2-1B77-407A-A5F5-C303D8BB4C8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8424695-313E-4FCC-AD51-C189171B8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39EED2A2-5038-43A1-A3AC-2B4CAA05A8A9}"/>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8F68C2-85AB-4F5C-BAAC-8912C2E30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DE620847-07D6-4849-9DDD-C8782622ADFC}"/>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CE15872-AA3B-444B-B87A-0DF7AAF4D9F9}"/>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8" name="Segnaposto piè di pagina 7">
            <a:extLst>
              <a:ext uri="{FF2B5EF4-FFF2-40B4-BE49-F238E27FC236}">
                <a16:creationId xmlns:a16="http://schemas.microsoft.com/office/drawing/2014/main" id="{2333EA80-9613-4FF8-B200-992195CB8DB8}"/>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EF7369D0-9543-4315-8AC3-8DF2A31F0EE9}"/>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42771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F4EE2C-C0FF-4923-94AF-75EA1C2CFAA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548588A-491A-4C68-BEBB-70BBDE166CF4}"/>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4" name="Segnaposto piè di pagina 3">
            <a:extLst>
              <a:ext uri="{FF2B5EF4-FFF2-40B4-BE49-F238E27FC236}">
                <a16:creationId xmlns:a16="http://schemas.microsoft.com/office/drawing/2014/main" id="{DE09DE09-EF9B-4A1A-83FF-0A08A8834576}"/>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7E5012F6-81B5-4CF5-9306-75A4DC38170D}"/>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9220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2D0460E-0A10-4BDF-88D2-1A575AD7620F}"/>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3" name="Segnaposto piè di pagina 2">
            <a:extLst>
              <a:ext uri="{FF2B5EF4-FFF2-40B4-BE49-F238E27FC236}">
                <a16:creationId xmlns:a16="http://schemas.microsoft.com/office/drawing/2014/main" id="{F64D8BA1-C5DC-46F7-AFF3-57030C19B6FB}"/>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10F82147-873C-4FEA-ADE5-C51DCF97F130}"/>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1769277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086831-D023-470F-A1C5-0EEE0E0C166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B463C5-A8AB-42EB-AFF2-207DD4706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FBEE007-7FF0-4460-814D-DA63D1A8A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3C88403-9176-457C-8816-85EBC9052132}"/>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6" name="Segnaposto piè di pagina 5">
            <a:extLst>
              <a:ext uri="{FF2B5EF4-FFF2-40B4-BE49-F238E27FC236}">
                <a16:creationId xmlns:a16="http://schemas.microsoft.com/office/drawing/2014/main" id="{8B1F32A0-C442-424F-8145-80E50FEA20D8}"/>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BBA6767E-3EEA-45FB-95E6-915D5E465B9E}"/>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1667325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340B5E-7D97-4816-8105-612DC4EE533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02D6E1E-28BD-462A-961B-B3C5469FA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90BC53B-4FBE-44F4-85C2-AAD0A09C5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5F117D1-A29E-42FC-82D8-3ECF558B3310}"/>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6" name="Segnaposto piè di pagina 5">
            <a:extLst>
              <a:ext uri="{FF2B5EF4-FFF2-40B4-BE49-F238E27FC236}">
                <a16:creationId xmlns:a16="http://schemas.microsoft.com/office/drawing/2014/main" id="{66672BE6-D500-4862-BB3D-8D52B017FA71}"/>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33DBEAAB-24D6-45DB-A665-04739DB7D336}"/>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314872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F1B9C8-AD76-405B-93AF-4BEB0D36305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94350AA-57F3-4746-98B6-C3ACC11A6F22}"/>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1E0808-082B-4C2E-9C24-7472381FD4B8}"/>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22F290DB-2EDB-4CDD-8F2B-9E1B6C66A84E}"/>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995365EE-0D91-4CC2-BDA6-8FE64F8ECF2C}"/>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1043172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6278DA5-7EB0-4F00-85C7-4DD16741C9E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3B17101-944A-4EB1-A9AB-948DF85D0E8B}"/>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6E7D34-9FED-4B77-9953-EE924F28D5B9}"/>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D23A8539-E6DD-4D46-A589-3A410569086E}"/>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B0177003-B95A-4C63-B603-BB7EE7684B35}"/>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744162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21FEE2-94DF-4C95-BCA5-3809C73F3E2F}"/>
              </a:ext>
            </a:extLst>
          </p:cNvPr>
          <p:cNvSpPr>
            <a:spLocks noGrp="1"/>
          </p:cNvSpPr>
          <p:nvPr>
            <p:ph type="title"/>
          </p:nvPr>
        </p:nvSpPr>
        <p:spPr/>
        <p:txBody>
          <a:bodyPr/>
          <a:lstStyle>
            <a:lvl1pPr algn="just">
              <a:defRPr>
                <a:solidFill>
                  <a:srgbClr val="C00000"/>
                </a:solidFill>
              </a:defRPr>
            </a:lvl1pPr>
          </a:lstStyle>
          <a:p>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B93583EF-36E4-4E73-B9F4-0C23EA5FA0F4}"/>
              </a:ext>
            </a:extLst>
          </p:cNvPr>
          <p:cNvSpPr>
            <a:spLocks noGrp="1"/>
          </p:cNvSpPr>
          <p:nvPr>
            <p:ph idx="1"/>
          </p:nvPr>
        </p:nvSpPr>
        <p:spPr/>
        <p:txBody>
          <a:bodyPr/>
          <a:lstStyle>
            <a:lvl1pPr algn="just">
              <a:defRPr>
                <a:solidFill>
                  <a:schemeClr val="accent6">
                    <a:lumMod val="50000"/>
                  </a:schemeClr>
                </a:solidFill>
              </a:defRPr>
            </a:lvl1pPr>
            <a:lvl2pPr algn="just">
              <a:defRPr>
                <a:solidFill>
                  <a:schemeClr val="accent6">
                    <a:lumMod val="50000"/>
                  </a:schemeClr>
                </a:solidFill>
              </a:defRPr>
            </a:lvl2pPr>
            <a:lvl3pPr algn="just">
              <a:defRPr>
                <a:solidFill>
                  <a:schemeClr val="accent6">
                    <a:lumMod val="50000"/>
                  </a:schemeClr>
                </a:solidFill>
              </a:defRPr>
            </a:lvl3pPr>
            <a:lvl4pPr algn="just">
              <a:defRPr>
                <a:solidFill>
                  <a:schemeClr val="accent6">
                    <a:lumMod val="50000"/>
                  </a:schemeClr>
                </a:solidFill>
              </a:defRPr>
            </a:lvl4pPr>
            <a:lvl5pPr algn="just">
              <a:defRPr>
                <a:solidFill>
                  <a:schemeClr val="accent6">
                    <a:lumMod val="50000"/>
                  </a:schemeClr>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Tree>
    <p:extLst>
      <p:ext uri="{BB962C8B-B14F-4D97-AF65-F5344CB8AC3E}">
        <p14:creationId xmlns:p14="http://schemas.microsoft.com/office/powerpoint/2010/main" val="116709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9AC9B6-4FCE-4D2A-AD8E-9F4741B4C166}"/>
              </a:ext>
            </a:extLst>
          </p:cNvPr>
          <p:cNvSpPr>
            <a:spLocks noGrp="1"/>
          </p:cNvSpPr>
          <p:nvPr>
            <p:ph type="title"/>
          </p:nvPr>
        </p:nvSpPr>
        <p:spPr/>
        <p:txBody>
          <a:bodyPr/>
          <a:lstStyle/>
          <a:p>
            <a:r>
              <a:rPr lang="it-IT"/>
              <a:t>Fare clic per modificare lo stile del titolo dello schema</a:t>
            </a:r>
          </a:p>
        </p:txBody>
      </p:sp>
      <p:sp>
        <p:nvSpPr>
          <p:cNvPr id="3" name="Segnaposto numero diapositiva 2">
            <a:extLst>
              <a:ext uri="{FF2B5EF4-FFF2-40B4-BE49-F238E27FC236}">
                <a16:creationId xmlns:a16="http://schemas.microsoft.com/office/drawing/2014/main" id="{026CAA90-F3BA-47B1-AA6F-7DF8DB93206B}"/>
              </a:ext>
            </a:extLst>
          </p:cNvPr>
          <p:cNvSpPr>
            <a:spLocks noGrp="1"/>
          </p:cNvSpPr>
          <p:nvPr>
            <p:ph type="sldNum" sz="quarter" idx="10"/>
          </p:nvPr>
        </p:nvSpPr>
        <p:spPr>
          <a:xfrm>
            <a:off x="331597" y="6204141"/>
            <a:ext cx="2743200" cy="365125"/>
          </a:xfrm>
          <a:prstGeom prst="rect">
            <a:avLst/>
          </a:prstGeom>
        </p:spPr>
        <p:txBody>
          <a:bodyPr/>
          <a:lstStyle/>
          <a:p>
            <a:fld id="{FB3142EB-18CA-4AB4-BDA0-3D8AFE17EE11}" type="slidenum">
              <a:rPr lang="it-IT" smtClean="0"/>
              <a:t>‹N›</a:t>
            </a:fld>
            <a:endParaRPr lang="it-IT" dirty="0"/>
          </a:p>
        </p:txBody>
      </p:sp>
    </p:spTree>
    <p:extLst>
      <p:ext uri="{BB962C8B-B14F-4D97-AF65-F5344CB8AC3E}">
        <p14:creationId xmlns:p14="http://schemas.microsoft.com/office/powerpoint/2010/main" val="175325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A1456E-CB5B-4D61-950F-6567CF097C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44ECFF-480B-4CCE-9740-30C6DAD0DB8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4C33F88-CEFB-43B8-8EEA-1D019784E4BD}"/>
              </a:ext>
            </a:extLst>
          </p:cNvPr>
          <p:cNvSpPr>
            <a:spLocks noGrp="1"/>
          </p:cNvSpPr>
          <p:nvPr>
            <p:ph sz="half" idx="2"/>
          </p:nvPr>
        </p:nvSpPr>
        <p:spPr>
          <a:xfrm>
            <a:off x="6172200" y="1825625"/>
            <a:ext cx="5181600" cy="4351338"/>
          </a:xfrm>
        </p:spPr>
        <p:txBody>
          <a:bodyPr/>
          <a:lstStyle>
            <a:lvl1pPr marL="0" indent="0">
              <a:buNone/>
              <a:defRPr/>
            </a:lvl1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A4272AE2-2F30-49B2-AB4E-89400B32BFD0}"/>
              </a:ext>
            </a:extLst>
          </p:cNvPr>
          <p:cNvSpPr>
            <a:spLocks noGrp="1"/>
          </p:cNvSpPr>
          <p:nvPr>
            <p:ph type="ftr" sz="quarter" idx="11"/>
          </p:nvPr>
        </p:nvSpPr>
        <p:spPr>
          <a:xfrm>
            <a:off x="3074797" y="6184240"/>
            <a:ext cx="4612194" cy="525949"/>
          </a:xfrm>
          <a:prstGeom prst="rect">
            <a:avLst/>
          </a:prstGeom>
        </p:spPr>
        <p:txBody>
          <a:bodyPr/>
          <a:lstStyle/>
          <a:p>
            <a:endParaRPr lang="it-IT"/>
          </a:p>
        </p:txBody>
      </p:sp>
    </p:spTree>
    <p:extLst>
      <p:ext uri="{BB962C8B-B14F-4D97-AF65-F5344CB8AC3E}">
        <p14:creationId xmlns:p14="http://schemas.microsoft.com/office/powerpoint/2010/main" val="3073294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E6D2-1B77-407A-A5F5-C303D8BB4C8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8424695-313E-4FCC-AD51-C189171B8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9EED2A2-5038-43A1-A3AC-2B4CAA05A8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18F68C2-85AB-4F5C-BAAC-8912C2E30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E620847-07D6-4849-9DDD-C8782622ADF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2333EA80-9613-4FF8-B200-992195CB8DB8}"/>
              </a:ext>
            </a:extLst>
          </p:cNvPr>
          <p:cNvSpPr>
            <a:spLocks noGrp="1"/>
          </p:cNvSpPr>
          <p:nvPr>
            <p:ph type="ftr" sz="quarter" idx="11"/>
          </p:nvPr>
        </p:nvSpPr>
        <p:spPr>
          <a:xfrm>
            <a:off x="3074797" y="6184240"/>
            <a:ext cx="4612194" cy="525949"/>
          </a:xfrm>
          <a:prstGeom prst="rect">
            <a:avLst/>
          </a:prstGeom>
        </p:spPr>
        <p:txBody>
          <a:bodyPr/>
          <a:lstStyle/>
          <a:p>
            <a:endParaRPr lang="it-IT"/>
          </a:p>
        </p:txBody>
      </p:sp>
    </p:spTree>
    <p:extLst>
      <p:ext uri="{BB962C8B-B14F-4D97-AF65-F5344CB8AC3E}">
        <p14:creationId xmlns:p14="http://schemas.microsoft.com/office/powerpoint/2010/main" val="116124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340B5E-7D97-4816-8105-612DC4EE533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02D6E1E-28BD-462A-961B-B3C5469FA7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090BC53B-4FBE-44F4-85C2-AAD0A09C5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66672BE6-D500-4862-BB3D-8D52B017FA71}"/>
              </a:ext>
            </a:extLst>
          </p:cNvPr>
          <p:cNvSpPr>
            <a:spLocks noGrp="1"/>
          </p:cNvSpPr>
          <p:nvPr>
            <p:ph type="ftr" sz="quarter" idx="11"/>
          </p:nvPr>
        </p:nvSpPr>
        <p:spPr>
          <a:xfrm>
            <a:off x="3074797" y="6184240"/>
            <a:ext cx="4612194" cy="525949"/>
          </a:xfrm>
          <a:prstGeom prst="rect">
            <a:avLst/>
          </a:prstGeom>
        </p:spPr>
        <p:txBody>
          <a:bodyPr/>
          <a:lstStyle/>
          <a:p>
            <a:endParaRPr lang="it-IT"/>
          </a:p>
        </p:txBody>
      </p:sp>
    </p:spTree>
    <p:extLst>
      <p:ext uri="{BB962C8B-B14F-4D97-AF65-F5344CB8AC3E}">
        <p14:creationId xmlns:p14="http://schemas.microsoft.com/office/powerpoint/2010/main" val="308373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F1B9C8-AD76-405B-93AF-4BEB0D36305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94350AA-57F3-4746-98B6-C3ACC11A6F2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1E0808-082B-4C2E-9C24-7472381FD4B8}"/>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22F290DB-2EDB-4CDD-8F2B-9E1B6C66A84E}"/>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995365EE-0D91-4CC2-BDA6-8FE64F8ECF2C}"/>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410615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6278DA5-7EB0-4F00-85C7-4DD16741C9E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3B17101-944A-4EB1-A9AB-948DF85D0E8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6E7D34-9FED-4B77-9953-EE924F28D5B9}"/>
              </a:ext>
            </a:extLst>
          </p:cNvPr>
          <p:cNvSpPr>
            <a:spLocks noGrp="1"/>
          </p:cNvSpPr>
          <p:nvPr>
            <p:ph type="dt" sz="half" idx="10"/>
          </p:nvPr>
        </p:nvSpPr>
        <p:spPr>
          <a:xfrm>
            <a:off x="331597" y="6176964"/>
            <a:ext cx="2743200" cy="525950"/>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D23A8539-E6DD-4D46-A589-3A410569086E}"/>
              </a:ext>
            </a:extLst>
          </p:cNvPr>
          <p:cNvSpPr>
            <a:spLocks noGrp="1"/>
          </p:cNvSpPr>
          <p:nvPr>
            <p:ph type="ftr" sz="quarter" idx="11"/>
          </p:nvPr>
        </p:nvSpPr>
        <p:spPr>
          <a:xfrm>
            <a:off x="3074797" y="6184240"/>
            <a:ext cx="4612194" cy="525949"/>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B0177003-B95A-4C63-B603-BB7EE7684B35}"/>
              </a:ext>
            </a:extLst>
          </p:cNvPr>
          <p:cNvSpPr>
            <a:spLocks noGrp="1"/>
          </p:cNvSpPr>
          <p:nvPr>
            <p:ph type="sldNum" sz="quarter" idx="12"/>
          </p:nvPr>
        </p:nvSpPr>
        <p:spPr>
          <a:xfrm>
            <a:off x="331597" y="6204141"/>
            <a:ext cx="2743200" cy="365125"/>
          </a:xfrm>
          <a:prstGeom prst="rect">
            <a:avLst/>
          </a:prstGeom>
        </p:spPr>
        <p:txBody>
          <a:bodyPr/>
          <a:lstStyle/>
          <a:p>
            <a:fld id="{FB3142EB-18CA-4AB4-BDA0-3D8AFE17EE11}" type="slidenum">
              <a:rPr lang="it-IT" smtClean="0"/>
              <a:t>‹N›</a:t>
            </a:fld>
            <a:endParaRPr lang="it-IT"/>
          </a:p>
        </p:txBody>
      </p:sp>
    </p:spTree>
    <p:extLst>
      <p:ext uri="{BB962C8B-B14F-4D97-AF65-F5344CB8AC3E}">
        <p14:creationId xmlns:p14="http://schemas.microsoft.com/office/powerpoint/2010/main" val="41040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D06E2C-8B1D-470B-B5F5-E8828F5BA730}"/>
              </a:ext>
            </a:extLst>
          </p:cNvPr>
          <p:cNvSpPr>
            <a:spLocks noGrp="1"/>
          </p:cNvSpPr>
          <p:nvPr>
            <p:ph type="title"/>
          </p:nvPr>
        </p:nvSpPr>
        <p:spPr/>
        <p:txBody>
          <a:bodyPr/>
          <a:lstStyle/>
          <a:p>
            <a:r>
              <a:rPr lang="it-IT"/>
              <a:t>Fare clic per modificare lo stile del titolo dello schema</a:t>
            </a:r>
          </a:p>
        </p:txBody>
      </p:sp>
      <p:sp>
        <p:nvSpPr>
          <p:cNvPr id="3" name="Segnaposto numero diapositiva 2">
            <a:extLst>
              <a:ext uri="{FF2B5EF4-FFF2-40B4-BE49-F238E27FC236}">
                <a16:creationId xmlns:a16="http://schemas.microsoft.com/office/drawing/2014/main" id="{E2387055-93F7-4ECD-B388-AE4E40700AD3}"/>
              </a:ext>
            </a:extLst>
          </p:cNvPr>
          <p:cNvSpPr>
            <a:spLocks noGrp="1"/>
          </p:cNvSpPr>
          <p:nvPr>
            <p:ph type="sldNum" sz="quarter" idx="10"/>
          </p:nvPr>
        </p:nvSpPr>
        <p:spPr>
          <a:xfrm>
            <a:off x="331597" y="6204141"/>
            <a:ext cx="2743200" cy="365125"/>
          </a:xfrm>
          <a:prstGeom prst="rect">
            <a:avLst/>
          </a:prstGeom>
        </p:spPr>
        <p:txBody>
          <a:bodyPr/>
          <a:lstStyle/>
          <a:p>
            <a:fld id="{FB3142EB-18CA-4AB4-BDA0-3D8AFE17EE11}" type="slidenum">
              <a:rPr lang="it-IT" smtClean="0"/>
              <a:t>‹N›</a:t>
            </a:fld>
            <a:endParaRPr lang="it-IT" dirty="0"/>
          </a:p>
        </p:txBody>
      </p:sp>
    </p:spTree>
    <p:extLst>
      <p:ext uri="{BB962C8B-B14F-4D97-AF65-F5344CB8AC3E}">
        <p14:creationId xmlns:p14="http://schemas.microsoft.com/office/powerpoint/2010/main" val="279812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115FB-70FC-4C91-A0DA-FE62BE538C6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E56928A-3C66-40A7-B753-5A26292157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5" name="Segnaposto piè di pagina 4">
            <a:extLst>
              <a:ext uri="{FF2B5EF4-FFF2-40B4-BE49-F238E27FC236}">
                <a16:creationId xmlns:a16="http://schemas.microsoft.com/office/drawing/2014/main" id="{4C751C4A-B6DD-4802-B0C1-20FAAFC6AF35}"/>
              </a:ext>
            </a:extLst>
          </p:cNvPr>
          <p:cNvSpPr>
            <a:spLocks noGrp="1"/>
          </p:cNvSpPr>
          <p:nvPr>
            <p:ph type="ftr" sz="quarter" idx="11"/>
          </p:nvPr>
        </p:nvSpPr>
        <p:spPr>
          <a:xfrm>
            <a:off x="3074797" y="6184240"/>
            <a:ext cx="4612194" cy="525949"/>
          </a:xfrm>
          <a:prstGeom prst="rect">
            <a:avLst/>
          </a:prstGeom>
        </p:spPr>
        <p:txBody>
          <a:bodyPr/>
          <a:lstStyle/>
          <a:p>
            <a:endParaRPr lang="it-IT"/>
          </a:p>
        </p:txBody>
      </p:sp>
    </p:spTree>
    <p:extLst>
      <p:ext uri="{BB962C8B-B14F-4D97-AF65-F5344CB8AC3E}">
        <p14:creationId xmlns:p14="http://schemas.microsoft.com/office/powerpoint/2010/main" val="201238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3.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5">
                <a:lumMod val="40000"/>
                <a:lumOff val="60000"/>
              </a:schemeClr>
            </a:gs>
            <a:gs pos="20000">
              <a:schemeClr val="accent6">
                <a:lumMod val="60000"/>
                <a:lumOff val="40000"/>
              </a:schemeClr>
            </a:gs>
            <a:gs pos="83000">
              <a:schemeClr val="accent5">
                <a:lumMod val="60000"/>
                <a:lumOff val="40000"/>
              </a:schemeClr>
            </a:gs>
            <a:gs pos="43000">
              <a:schemeClr val="accent5"/>
            </a:gs>
            <a:gs pos="62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8D87ADA-2F8D-4A30-800B-3FC3CA329AAF}"/>
              </a:ext>
            </a:extLst>
          </p:cNvPr>
          <p:cNvSpPr>
            <a:spLocks noGrp="1"/>
          </p:cNvSpPr>
          <p:nvPr>
            <p:ph type="title"/>
          </p:nvPr>
        </p:nvSpPr>
        <p:spPr>
          <a:xfrm>
            <a:off x="331597" y="365125"/>
            <a:ext cx="11475216"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A319752E-FC6C-418E-984C-9BB697E5F5BC}"/>
              </a:ext>
            </a:extLst>
          </p:cNvPr>
          <p:cNvSpPr>
            <a:spLocks noGrp="1"/>
          </p:cNvSpPr>
          <p:nvPr>
            <p:ph type="body" idx="1"/>
          </p:nvPr>
        </p:nvSpPr>
        <p:spPr>
          <a:xfrm>
            <a:off x="331597" y="1825625"/>
            <a:ext cx="11475216" cy="4298129"/>
          </a:xfrm>
          <a:prstGeom prst="rect">
            <a:avLst/>
          </a:prstGeom>
          <a:blipFill dpi="0" rotWithShape="1">
            <a:blip r:embed="rId10">
              <a:alphaModFix amt="0"/>
            </a:blip>
            <a:srcRect/>
            <a:stretch>
              <a:fillRect/>
            </a:stretch>
          </a:blipFill>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5" name="Immagine 4" descr="Immagine che contiene Carattere, Elementi grafici, grafica, logo&#10;&#10;Descrizione generata automaticamente">
            <a:extLst>
              <a:ext uri="{FF2B5EF4-FFF2-40B4-BE49-F238E27FC236}">
                <a16:creationId xmlns:a16="http://schemas.microsoft.com/office/drawing/2014/main" id="{1B3CE304-BA97-649E-AAC5-116207D799C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03805" y="5780476"/>
            <a:ext cx="1237673" cy="514872"/>
          </a:xfrm>
          <a:prstGeom prst="rect">
            <a:avLst/>
          </a:prstGeom>
          <a:effectLst>
            <a:glow rad="63500">
              <a:schemeClr val="accent6">
                <a:satMod val="175000"/>
                <a:alpha val="40000"/>
              </a:schemeClr>
            </a:glow>
            <a:reflection blurRad="6350" stA="50000" endA="300" endPos="90000" dir="5400000" sy="-100000" algn="bl" rotWithShape="0"/>
          </a:effectLst>
        </p:spPr>
      </p:pic>
    </p:spTree>
    <p:extLst>
      <p:ext uri="{BB962C8B-B14F-4D97-AF65-F5344CB8AC3E}">
        <p14:creationId xmlns:p14="http://schemas.microsoft.com/office/powerpoint/2010/main" val="20285732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8" r:id="rId3"/>
    <p:sldLayoutId id="2147483719" r:id="rId4"/>
    <p:sldLayoutId id="2147483723" r:id="rId5"/>
    <p:sldLayoutId id="2147483724" r:id="rId6"/>
    <p:sldLayoutId id="2147483725" r:id="rId7"/>
    <p:sldLayoutId id="2147483752" r:id="rId8"/>
  </p:sldLayoutIdLst>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5">
                <a:lumMod val="40000"/>
                <a:lumOff val="60000"/>
              </a:schemeClr>
            </a:gs>
            <a:gs pos="20000">
              <a:schemeClr val="accent6">
                <a:lumMod val="60000"/>
                <a:lumOff val="40000"/>
              </a:schemeClr>
            </a:gs>
            <a:gs pos="83000">
              <a:srgbClr val="33BCED"/>
            </a:gs>
            <a:gs pos="43000">
              <a:schemeClr val="accent5"/>
            </a:gs>
            <a:gs pos="63000">
              <a:schemeClr val="accent5">
                <a:lumMod val="75000"/>
              </a:schemeClr>
            </a:gs>
          </a:gsLst>
          <a:lin ang="5400000" scaled="1"/>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8D87ADA-2F8D-4A30-800B-3FC3CA329AAF}"/>
              </a:ext>
            </a:extLst>
          </p:cNvPr>
          <p:cNvSpPr>
            <a:spLocks noGrp="1"/>
          </p:cNvSpPr>
          <p:nvPr>
            <p:ph type="title"/>
          </p:nvPr>
        </p:nvSpPr>
        <p:spPr>
          <a:xfrm>
            <a:off x="331597" y="365125"/>
            <a:ext cx="11475216"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A319752E-FC6C-418E-984C-9BB697E5F5BC}"/>
              </a:ext>
            </a:extLst>
          </p:cNvPr>
          <p:cNvSpPr>
            <a:spLocks noGrp="1"/>
          </p:cNvSpPr>
          <p:nvPr>
            <p:ph type="body" idx="1"/>
          </p:nvPr>
        </p:nvSpPr>
        <p:spPr>
          <a:xfrm>
            <a:off x="331597" y="1825625"/>
            <a:ext cx="11475216" cy="4298129"/>
          </a:xfrm>
          <a:prstGeom prst="rect">
            <a:avLst/>
          </a:prstGeom>
          <a:blipFill dpi="0" rotWithShape="1">
            <a:blip r:embed="rId14">
              <a:alphaModFix amt="0"/>
            </a:blip>
            <a:srcRect/>
            <a:stretch>
              <a:fillRect/>
            </a:stretch>
          </a:blipFill>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4" name="Immagine 3">
            <a:extLst>
              <a:ext uri="{FF2B5EF4-FFF2-40B4-BE49-F238E27FC236}">
                <a16:creationId xmlns:a16="http://schemas.microsoft.com/office/drawing/2014/main" id="{6832398A-7D27-D579-15B7-6D655B8FB66E}"/>
              </a:ext>
            </a:extLst>
          </p:cNvPr>
          <p:cNvPicPr>
            <a:picLocks noChangeAspect="1"/>
          </p:cNvPicPr>
          <p:nvPr userDrawn="1"/>
        </p:nvPicPr>
        <p:blipFill>
          <a:blip r:embed="rId15"/>
          <a:stretch>
            <a:fillRect/>
          </a:stretch>
        </p:blipFill>
        <p:spPr>
          <a:xfrm>
            <a:off x="10640329" y="6123754"/>
            <a:ext cx="1237595" cy="512108"/>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6040064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hdr="0" ftr="0" dt="0"/>
  <p:txStyles>
    <p:titleStyle>
      <a:lvl1pPr algn="l" defTabSz="914400" rtl="0" eaLnBrk="1" latinLnBrk="0" hangingPunct="1">
        <a:lnSpc>
          <a:spcPct val="90000"/>
        </a:lnSpc>
        <a:spcBef>
          <a:spcPct val="0"/>
        </a:spcBef>
        <a:buNone/>
        <a:defRPr sz="44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9EDE22-3595-425B-B00D-1BF265561C26}"/>
              </a:ext>
            </a:extLst>
          </p:cNvPr>
          <p:cNvSpPr>
            <a:spLocks noGrp="1"/>
          </p:cNvSpPr>
          <p:nvPr>
            <p:ph type="title"/>
          </p:nvPr>
        </p:nvSpPr>
        <p:spPr>
          <a:xfrm>
            <a:off x="331597" y="365125"/>
            <a:ext cx="11475216" cy="1325563"/>
          </a:xfrm>
        </p:spPr>
        <p:txBody>
          <a:bodyPr anchor="ctr">
            <a:normAutofit/>
          </a:bodyPr>
          <a:lstStyle/>
          <a:p>
            <a:r>
              <a:rPr lang="it-IT" sz="3700"/>
              <a:t>Il regime delle sanzioni urbanistico-edilizie e principio di </a:t>
            </a:r>
            <a:br>
              <a:rPr lang="it-IT" sz="3700"/>
            </a:br>
            <a:r>
              <a:rPr lang="it-IT" sz="3700"/>
              <a:t>proporzionalità alla luce del diritto sovranazionale </a:t>
            </a:r>
          </a:p>
        </p:txBody>
      </p:sp>
      <p:pic>
        <p:nvPicPr>
          <p:cNvPr id="5" name="Immagine 4">
            <a:extLst>
              <a:ext uri="{FF2B5EF4-FFF2-40B4-BE49-F238E27FC236}">
                <a16:creationId xmlns:a16="http://schemas.microsoft.com/office/drawing/2014/main" id="{04C5B051-C267-1937-936D-84081F7DB00E}"/>
              </a:ext>
            </a:extLst>
          </p:cNvPr>
          <p:cNvPicPr>
            <a:picLocks noChangeAspect="1"/>
          </p:cNvPicPr>
          <p:nvPr/>
        </p:nvPicPr>
        <p:blipFill>
          <a:blip r:embed="rId3"/>
          <a:stretch>
            <a:fillRect/>
          </a:stretch>
        </p:blipFill>
        <p:spPr>
          <a:xfrm>
            <a:off x="925705" y="1551810"/>
            <a:ext cx="10287000" cy="4941065"/>
          </a:xfrm>
          <a:prstGeom prst="rect">
            <a:avLst/>
          </a:prstGeom>
        </p:spPr>
      </p:pic>
    </p:spTree>
    <p:extLst>
      <p:ext uri="{BB962C8B-B14F-4D97-AF65-F5344CB8AC3E}">
        <p14:creationId xmlns:p14="http://schemas.microsoft.com/office/powerpoint/2010/main" val="398411526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F435B8-8FCC-071E-1465-4608F6592151}"/>
              </a:ext>
            </a:extLst>
          </p:cNvPr>
          <p:cNvSpPr>
            <a:spLocks noGrp="1"/>
          </p:cNvSpPr>
          <p:nvPr>
            <p:ph type="title"/>
          </p:nvPr>
        </p:nvSpPr>
        <p:spPr>
          <a:xfrm>
            <a:off x="331597" y="365126"/>
            <a:ext cx="11475216" cy="835714"/>
          </a:xfrm>
        </p:spPr>
        <p:txBody>
          <a:bodyPr>
            <a:normAutofit fontScale="90000"/>
          </a:bodyPr>
          <a:lstStyle/>
          <a:p>
            <a:r>
              <a:rPr lang="it-IT" dirty="0"/>
              <a:t>La CEDU irrompe in rapporto all’art. 8 (rispetto della vita privata e del domicilio)</a:t>
            </a:r>
          </a:p>
        </p:txBody>
      </p:sp>
      <p:sp>
        <p:nvSpPr>
          <p:cNvPr id="3" name="Segnaposto contenuto 2">
            <a:extLst>
              <a:ext uri="{FF2B5EF4-FFF2-40B4-BE49-F238E27FC236}">
                <a16:creationId xmlns:a16="http://schemas.microsoft.com/office/drawing/2014/main" id="{5C9C13E8-4057-60C9-FC7B-FF84F7C75820}"/>
              </a:ext>
            </a:extLst>
          </p:cNvPr>
          <p:cNvSpPr>
            <a:spLocks noGrp="1"/>
          </p:cNvSpPr>
          <p:nvPr>
            <p:ph idx="1"/>
          </p:nvPr>
        </p:nvSpPr>
        <p:spPr>
          <a:xfrm>
            <a:off x="331597" y="1465243"/>
            <a:ext cx="11475216" cy="4658511"/>
          </a:xfrm>
        </p:spPr>
        <p:txBody>
          <a:bodyPr>
            <a:normAutofit/>
          </a:bodyPr>
          <a:lstStyle/>
          <a:p>
            <a:r>
              <a:rPr lang="it-IT" dirty="0"/>
              <a:t>Le ingerenze possono esservi se previste dalla legge e necessarie, in una società democratica:</a:t>
            </a:r>
          </a:p>
          <a:p>
            <a:pPr marL="1200150" lvl="1" indent="-742950">
              <a:buFont typeface="+mj-lt"/>
              <a:buAutoNum type="arabicPeriod"/>
            </a:pPr>
            <a:r>
              <a:rPr lang="it-IT" dirty="0"/>
              <a:t>alla sicurezza nazionale, </a:t>
            </a:r>
          </a:p>
          <a:p>
            <a:pPr marL="1200150" lvl="1" indent="-742950">
              <a:buFont typeface="+mj-lt"/>
              <a:buAutoNum type="arabicPeriod"/>
            </a:pPr>
            <a:r>
              <a:rPr lang="it-IT" dirty="0"/>
              <a:t>alla pubblica sicurezza, </a:t>
            </a:r>
          </a:p>
          <a:p>
            <a:pPr marL="1200150" lvl="1" indent="-742950">
              <a:buFont typeface="+mj-lt"/>
              <a:buAutoNum type="arabicPeriod"/>
            </a:pPr>
            <a:r>
              <a:rPr lang="it-IT" dirty="0"/>
              <a:t>al </a:t>
            </a:r>
            <a:r>
              <a:rPr lang="it-IT" u="sng" dirty="0">
                <a:effectLst>
                  <a:outerShdw blurRad="38100" dist="38100" dir="2700000" algn="tl">
                    <a:srgbClr val="000000">
                      <a:alpha val="43137"/>
                    </a:srgbClr>
                  </a:outerShdw>
                </a:effectLst>
              </a:rPr>
              <a:t>benessere economico del paese</a:t>
            </a:r>
            <a:r>
              <a:rPr lang="it-IT" dirty="0"/>
              <a:t>, </a:t>
            </a:r>
          </a:p>
          <a:p>
            <a:pPr marL="1200150" lvl="1" indent="-742950">
              <a:buFont typeface="+mj-lt"/>
              <a:buAutoNum type="arabicPeriod"/>
            </a:pPr>
            <a:r>
              <a:rPr lang="it-IT" u="sng" dirty="0">
                <a:effectLst>
                  <a:outerShdw blurRad="38100" dist="38100" dir="2700000" algn="tl">
                    <a:srgbClr val="000000">
                      <a:alpha val="43137"/>
                    </a:srgbClr>
                  </a:outerShdw>
                </a:effectLst>
              </a:rPr>
              <a:t>alla difesa dell’ordine </a:t>
            </a:r>
            <a:r>
              <a:rPr lang="it-IT" dirty="0"/>
              <a:t>e alla prevenzione dei reati,</a:t>
            </a:r>
          </a:p>
          <a:p>
            <a:pPr marL="1200150" lvl="1" indent="-742950">
              <a:buFont typeface="+mj-lt"/>
              <a:buAutoNum type="arabicPeriod"/>
            </a:pPr>
            <a:r>
              <a:rPr lang="it-IT" dirty="0"/>
              <a:t>alla protezione della salute o della morale, </a:t>
            </a:r>
          </a:p>
          <a:p>
            <a:pPr marL="1200150" lvl="1" indent="-742950">
              <a:buFont typeface="+mj-lt"/>
              <a:buAutoNum type="arabicPeriod"/>
            </a:pPr>
            <a:r>
              <a:rPr lang="it-IT" dirty="0"/>
              <a:t>alla protezione dei diritti e delle libertà altrui</a:t>
            </a:r>
          </a:p>
        </p:txBody>
      </p:sp>
    </p:spTree>
    <p:extLst>
      <p:ext uri="{BB962C8B-B14F-4D97-AF65-F5344CB8AC3E}">
        <p14:creationId xmlns:p14="http://schemas.microsoft.com/office/powerpoint/2010/main" val="1544471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62A1D5-713C-DAE6-461D-5839A1DB2EE6}"/>
              </a:ext>
            </a:extLst>
          </p:cNvPr>
          <p:cNvSpPr>
            <a:spLocks noGrp="1"/>
          </p:cNvSpPr>
          <p:nvPr>
            <p:ph type="title"/>
          </p:nvPr>
        </p:nvSpPr>
        <p:spPr>
          <a:xfrm>
            <a:off x="331597" y="365125"/>
            <a:ext cx="11475216" cy="494191"/>
          </a:xfrm>
        </p:spPr>
        <p:txBody>
          <a:bodyPr>
            <a:noAutofit/>
          </a:bodyPr>
          <a:lstStyle/>
          <a:p>
            <a:r>
              <a:rPr lang="it-IT" sz="2400" dirty="0"/>
              <a:t>IVANOVA AND CHERKEZOV v. BULGARIA Sent. n. 46577/15 del 21 aprile 2016)</a:t>
            </a:r>
            <a:br>
              <a:rPr lang="it-IT" sz="2400" dirty="0"/>
            </a:br>
            <a:r>
              <a:rPr lang="it-IT" sz="2400" dirty="0"/>
              <a:t>KAMINSKAS v. LITHUANIA n. 44817/18 del 4 agosto 2020</a:t>
            </a:r>
          </a:p>
        </p:txBody>
      </p:sp>
      <p:sp>
        <p:nvSpPr>
          <p:cNvPr id="3" name="Segnaposto contenuto 2">
            <a:extLst>
              <a:ext uri="{FF2B5EF4-FFF2-40B4-BE49-F238E27FC236}">
                <a16:creationId xmlns:a16="http://schemas.microsoft.com/office/drawing/2014/main" id="{36333F4B-8836-F239-25A9-78E9D79D268D}"/>
              </a:ext>
            </a:extLst>
          </p:cNvPr>
          <p:cNvSpPr>
            <a:spLocks noGrp="1"/>
          </p:cNvSpPr>
          <p:nvPr>
            <p:ph idx="1"/>
          </p:nvPr>
        </p:nvSpPr>
        <p:spPr>
          <a:xfrm>
            <a:off x="331597" y="1024569"/>
            <a:ext cx="11475216" cy="5099185"/>
          </a:xfrm>
        </p:spPr>
        <p:txBody>
          <a:bodyPr>
            <a:normAutofit fontScale="92500" lnSpcReduction="20000"/>
          </a:bodyPr>
          <a:lstStyle/>
          <a:p>
            <a:r>
              <a:rPr lang="it-IT" dirty="0" err="1"/>
              <a:t>Affinchè</a:t>
            </a:r>
            <a:r>
              <a:rPr lang="it-IT" dirty="0"/>
              <a:t> sia rispettato il criterio della necessità in una società democratica è necessario il rispetto dell’art. 8 </a:t>
            </a:r>
          </a:p>
          <a:p>
            <a:r>
              <a:rPr lang="it-IT" dirty="0"/>
              <a:t>il giudice deve poter esaminare ‘con attenzione’ gli elementi che potrebbero determinare la sproporzione della perdita del domicilio in rapporto alle condizioni personali del soggetto inciso</a:t>
            </a:r>
          </a:p>
          <a:p>
            <a:pPr lvl="1"/>
            <a:r>
              <a:rPr lang="it-IT" dirty="0"/>
              <a:t>se la casa sia stata costruita illegalmente,</a:t>
            </a:r>
          </a:p>
          <a:p>
            <a:pPr lvl="1"/>
            <a:r>
              <a:rPr lang="it-IT" dirty="0"/>
              <a:t>se l’occupante ne fosse consapevole,</a:t>
            </a:r>
          </a:p>
          <a:p>
            <a:pPr lvl="1"/>
            <a:r>
              <a:rPr lang="it-IT" dirty="0"/>
              <a:t>il grado dell’illegalità,</a:t>
            </a:r>
          </a:p>
          <a:p>
            <a:pPr lvl="1"/>
            <a:r>
              <a:rPr lang="it-IT" dirty="0"/>
              <a:t>l’interesse pubblico perseguito con la demolizione,</a:t>
            </a:r>
          </a:p>
          <a:p>
            <a:pPr lvl="1"/>
            <a:r>
              <a:rPr lang="it-IT" dirty="0"/>
              <a:t>la disponibilità di un alloggio alternativo</a:t>
            </a:r>
          </a:p>
        </p:txBody>
      </p:sp>
    </p:spTree>
    <p:extLst>
      <p:ext uri="{BB962C8B-B14F-4D97-AF65-F5344CB8AC3E}">
        <p14:creationId xmlns:p14="http://schemas.microsoft.com/office/powerpoint/2010/main" val="275247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8529CB-D403-7CE1-61C4-6986AA1C839D}"/>
              </a:ext>
            </a:extLst>
          </p:cNvPr>
          <p:cNvSpPr>
            <a:spLocks noGrp="1"/>
          </p:cNvSpPr>
          <p:nvPr>
            <p:ph type="title"/>
          </p:nvPr>
        </p:nvSpPr>
        <p:spPr>
          <a:xfrm>
            <a:off x="331597" y="365126"/>
            <a:ext cx="11475216" cy="681476"/>
          </a:xfrm>
        </p:spPr>
        <p:txBody>
          <a:bodyPr>
            <a:normAutofit fontScale="90000"/>
          </a:bodyPr>
          <a:lstStyle/>
          <a:p>
            <a:r>
              <a:rPr lang="it-IT" dirty="0"/>
              <a:t>La valutazione di proporzionalità</a:t>
            </a:r>
          </a:p>
        </p:txBody>
      </p:sp>
      <p:sp>
        <p:nvSpPr>
          <p:cNvPr id="3" name="Segnaposto contenuto 2">
            <a:extLst>
              <a:ext uri="{FF2B5EF4-FFF2-40B4-BE49-F238E27FC236}">
                <a16:creationId xmlns:a16="http://schemas.microsoft.com/office/drawing/2014/main" id="{3631C915-1705-79B4-8310-7F4D28C3EDB2}"/>
              </a:ext>
            </a:extLst>
          </p:cNvPr>
          <p:cNvSpPr>
            <a:spLocks noGrp="1"/>
          </p:cNvSpPr>
          <p:nvPr>
            <p:ph idx="1"/>
          </p:nvPr>
        </p:nvSpPr>
        <p:spPr>
          <a:xfrm>
            <a:off x="331597" y="1178805"/>
            <a:ext cx="11475216" cy="5314069"/>
          </a:xfrm>
        </p:spPr>
        <p:txBody>
          <a:bodyPr>
            <a:normAutofit fontScale="85000" lnSpcReduction="20000"/>
          </a:bodyPr>
          <a:lstStyle/>
          <a:p>
            <a:r>
              <a:rPr lang="it-IT" dirty="0"/>
              <a:t>Una regola assoluta è illegittima e occorre consentire ai ricorrenti l’accesso “a una procedura che permetta di valutare adeguatamente la proporzionalità della demolizione rispetto alle loro condizioni personali”.</a:t>
            </a:r>
          </a:p>
          <a:p>
            <a:pPr lvl="1"/>
            <a:r>
              <a:rPr lang="it-IT" dirty="0"/>
              <a:t>poiché la perdita del proprio domicilio è una delle più gravi forme di ingerenza, ogni persona che rischia tale perdita – anche se non vulnerabile deve beneficiare di un simile giudizio di proporzionalità</a:t>
            </a:r>
          </a:p>
          <a:p>
            <a:r>
              <a:rPr lang="it-IT" dirty="0"/>
              <a:t>Viene esclusa, invece, la violazione dell’art. 1 prot. 1 (tutela della proprietà) poiché la demolizione raggiunge un giusto equilibrio tra le opposte esigenze rientrando nella discrezionalità (“ampio apprezzamento”) degli stati la possibilità di comportare la perdita della proprietà (anche mediante la sua distruzione) dell’immobile abusivo.</a:t>
            </a:r>
          </a:p>
        </p:txBody>
      </p:sp>
    </p:spTree>
    <p:extLst>
      <p:ext uri="{BB962C8B-B14F-4D97-AF65-F5344CB8AC3E}">
        <p14:creationId xmlns:p14="http://schemas.microsoft.com/office/powerpoint/2010/main" val="1490912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EC4774-513C-480E-B599-AFF1CE7D5443}"/>
              </a:ext>
            </a:extLst>
          </p:cNvPr>
          <p:cNvSpPr>
            <a:spLocks noGrp="1"/>
          </p:cNvSpPr>
          <p:nvPr>
            <p:ph type="title"/>
          </p:nvPr>
        </p:nvSpPr>
        <p:spPr>
          <a:xfrm>
            <a:off x="331597" y="365126"/>
            <a:ext cx="11475216" cy="615376"/>
          </a:xfrm>
        </p:spPr>
        <p:txBody>
          <a:bodyPr>
            <a:normAutofit fontScale="90000"/>
          </a:bodyPr>
          <a:lstStyle/>
          <a:p>
            <a:r>
              <a:rPr lang="it-IT" dirty="0"/>
              <a:t>Il giudice dell’esecuzione penale si adegua</a:t>
            </a:r>
          </a:p>
        </p:txBody>
      </p:sp>
      <p:sp>
        <p:nvSpPr>
          <p:cNvPr id="3" name="Segnaposto contenuto 2">
            <a:extLst>
              <a:ext uri="{FF2B5EF4-FFF2-40B4-BE49-F238E27FC236}">
                <a16:creationId xmlns:a16="http://schemas.microsoft.com/office/drawing/2014/main" id="{99DEA313-34DC-8D7A-DBD8-58670EFF9524}"/>
              </a:ext>
            </a:extLst>
          </p:cNvPr>
          <p:cNvSpPr>
            <a:spLocks noGrp="1"/>
          </p:cNvSpPr>
          <p:nvPr>
            <p:ph idx="1"/>
          </p:nvPr>
        </p:nvSpPr>
        <p:spPr>
          <a:xfrm>
            <a:off x="331597" y="1222873"/>
            <a:ext cx="11475216" cy="4900882"/>
          </a:xfrm>
        </p:spPr>
        <p:txBody>
          <a:bodyPr>
            <a:normAutofit fontScale="92500" lnSpcReduction="20000"/>
          </a:bodyPr>
          <a:lstStyle/>
          <a:p>
            <a:r>
              <a:rPr lang="it-IT" dirty="0"/>
              <a:t>La demolizione irrogata dal giudice penale come sanzione accessoria a quella penale, ma di carattere amministrativo (parimenti atto dovuto; art. 31 co. 9 TUED)</a:t>
            </a:r>
          </a:p>
          <a:p>
            <a:pPr lvl="1"/>
            <a:r>
              <a:rPr lang="it-IT" dirty="0"/>
              <a:t>non si prescrive </a:t>
            </a:r>
          </a:p>
          <a:p>
            <a:pPr lvl="1"/>
            <a:r>
              <a:rPr lang="it-IT" dirty="0"/>
              <a:t>è possibile la sua revoca qualora sia incompatibili con atti amministrativi che abbiano provveduto a dare all’immobile altra destinazione o alla sua sanatoria fermo il potere dovere del giudice penale di verificare la legittimità degli atti che ciò abbiano disposto</a:t>
            </a:r>
          </a:p>
          <a:p>
            <a:pPr lvl="1"/>
            <a:r>
              <a:rPr lang="it-IT" dirty="0"/>
              <a:t>Ha carattere parimenti reale</a:t>
            </a:r>
          </a:p>
        </p:txBody>
      </p:sp>
    </p:spTree>
    <p:extLst>
      <p:ext uri="{BB962C8B-B14F-4D97-AF65-F5344CB8AC3E}">
        <p14:creationId xmlns:p14="http://schemas.microsoft.com/office/powerpoint/2010/main" val="2003037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418AC-CEFE-3D54-D9D0-6212ADA63E35}"/>
              </a:ext>
            </a:extLst>
          </p:cNvPr>
          <p:cNvSpPr>
            <a:spLocks noGrp="1"/>
          </p:cNvSpPr>
          <p:nvPr>
            <p:ph type="title"/>
          </p:nvPr>
        </p:nvSpPr>
        <p:spPr>
          <a:xfrm>
            <a:off x="331597" y="365126"/>
            <a:ext cx="11475216" cy="692494"/>
          </a:xfrm>
        </p:spPr>
        <p:txBody>
          <a:bodyPr>
            <a:normAutofit fontScale="90000"/>
          </a:bodyPr>
          <a:lstStyle/>
          <a:p>
            <a:r>
              <a:rPr lang="it-IT" dirty="0"/>
              <a:t>La giurisprudenza della Cassazione penale</a:t>
            </a:r>
          </a:p>
        </p:txBody>
      </p:sp>
      <p:sp>
        <p:nvSpPr>
          <p:cNvPr id="3" name="Segnaposto contenuto 2">
            <a:extLst>
              <a:ext uri="{FF2B5EF4-FFF2-40B4-BE49-F238E27FC236}">
                <a16:creationId xmlns:a16="http://schemas.microsoft.com/office/drawing/2014/main" id="{2B204869-280E-FCB7-119E-240841F90D9B}"/>
              </a:ext>
            </a:extLst>
          </p:cNvPr>
          <p:cNvSpPr>
            <a:spLocks noGrp="1"/>
          </p:cNvSpPr>
          <p:nvPr>
            <p:ph idx="1"/>
          </p:nvPr>
        </p:nvSpPr>
        <p:spPr>
          <a:xfrm>
            <a:off x="331597" y="1167789"/>
            <a:ext cx="11475216" cy="5435254"/>
          </a:xfrm>
        </p:spPr>
        <p:txBody>
          <a:bodyPr>
            <a:normAutofit fontScale="62500" lnSpcReduction="20000"/>
          </a:bodyPr>
          <a:lstStyle/>
          <a:p>
            <a:r>
              <a:rPr lang="it-IT" dirty="0"/>
              <a:t>La sola circostanza che l’immobile costituisca “l’unica casa” non è di per sé sufficiente a impedire la demolizione ma, devono essere valutati altri aspetti quali: </a:t>
            </a:r>
          </a:p>
          <a:p>
            <a:pPr lvl="1"/>
            <a:r>
              <a:rPr lang="it-IT" dirty="0"/>
              <a:t>1.	la consapevolezza dell’abusività da parte del soggetto;</a:t>
            </a:r>
          </a:p>
          <a:p>
            <a:pPr lvl="1"/>
            <a:r>
              <a:rPr lang="it-IT" dirty="0"/>
              <a:t>2.	il tempo concesso per trovare soluzioni abitative alternative o tentare la sanatoria;</a:t>
            </a:r>
          </a:p>
          <a:p>
            <a:pPr lvl="1"/>
            <a:r>
              <a:rPr lang="it-IT" dirty="0"/>
              <a:t>3.	l’effettiva possibilità di far valere le proprie ragioni dinanzi a un giudice indipendente;</a:t>
            </a:r>
          </a:p>
          <a:p>
            <a:pPr lvl="1"/>
            <a:r>
              <a:rPr lang="it-IT" dirty="0"/>
              <a:t>4.	la necessità di evitare l’esecuzione in periodi sensibili, ad esempio se rischia di ledere diritti fondamentali come la scolarizzazione dei minori.</a:t>
            </a:r>
          </a:p>
          <a:p>
            <a:r>
              <a:rPr lang="it-IT" dirty="0"/>
              <a:t>Tali elementi, in rapporto all’uso abitativo, devono essere specificamente dedotti da chi lo invoca, con onere di allegazione rigoroso.</a:t>
            </a:r>
          </a:p>
          <a:p>
            <a:r>
              <a:rPr lang="it-IT" dirty="0"/>
              <a:t>Non può fondarsi su inerzie, condotte elusive o scelte consapevoli dell’autore dell’abuso.</a:t>
            </a:r>
          </a:p>
          <a:p>
            <a:r>
              <a:rPr lang="it-IT" dirty="0"/>
              <a:t>Neppure si può “lucrare” sull’inerzia dell’amministrazione o sulla lentezza dell’esecuzione: la consapevolezza dell’abusività e la mancata diligenza escludono l’applicazione del principio di proporzionalità</a:t>
            </a:r>
          </a:p>
          <a:p>
            <a:pPr lvl="1"/>
            <a:r>
              <a:rPr lang="it-IT" dirty="0"/>
              <a:t>Ex multis Cass. Penale </a:t>
            </a:r>
            <a:r>
              <a:rPr lang="it-IT" dirty="0" err="1"/>
              <a:t>sez</a:t>
            </a:r>
            <a:r>
              <a:rPr lang="it-IT" dirty="0"/>
              <a:t> III n. 35008 del 18.09.2024</a:t>
            </a:r>
          </a:p>
        </p:txBody>
      </p:sp>
    </p:spTree>
    <p:extLst>
      <p:ext uri="{BB962C8B-B14F-4D97-AF65-F5344CB8AC3E}">
        <p14:creationId xmlns:p14="http://schemas.microsoft.com/office/powerpoint/2010/main" val="22532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2BA6AE2-8749-2CA4-68E3-DE6908BF5040}"/>
              </a:ext>
            </a:extLst>
          </p:cNvPr>
          <p:cNvSpPr>
            <a:spLocks noGrp="1"/>
          </p:cNvSpPr>
          <p:nvPr>
            <p:ph type="ctrTitle"/>
          </p:nvPr>
        </p:nvSpPr>
        <p:spPr/>
        <p:txBody>
          <a:bodyPr/>
          <a:lstStyle/>
          <a:p>
            <a:r>
              <a:rPr lang="it-IT" dirty="0"/>
              <a:t>Proporzionalità e giudizio amministrativo</a:t>
            </a:r>
          </a:p>
        </p:txBody>
      </p:sp>
      <p:pic>
        <p:nvPicPr>
          <p:cNvPr id="7" name="Immagine 6">
            <a:extLst>
              <a:ext uri="{FF2B5EF4-FFF2-40B4-BE49-F238E27FC236}">
                <a16:creationId xmlns:a16="http://schemas.microsoft.com/office/drawing/2014/main" id="{03F64D80-AB14-8ADB-E602-098D23D2627D}"/>
              </a:ext>
            </a:extLst>
          </p:cNvPr>
          <p:cNvPicPr>
            <a:picLocks noChangeAspect="1"/>
          </p:cNvPicPr>
          <p:nvPr/>
        </p:nvPicPr>
        <p:blipFill>
          <a:blip r:embed="rId3"/>
          <a:stretch>
            <a:fillRect/>
          </a:stretch>
        </p:blipFill>
        <p:spPr>
          <a:xfrm rot="1281909">
            <a:off x="6265956" y="2070712"/>
            <a:ext cx="5786458" cy="3317569"/>
          </a:xfrm>
          <a:prstGeom prst="rect">
            <a:avLst/>
          </a:prstGeom>
        </p:spPr>
      </p:pic>
    </p:spTree>
    <p:extLst>
      <p:ext uri="{BB962C8B-B14F-4D97-AF65-F5344CB8AC3E}">
        <p14:creationId xmlns:p14="http://schemas.microsoft.com/office/powerpoint/2010/main" val="340818119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4C5367-99B0-989A-6303-0031034330AB}"/>
              </a:ext>
            </a:extLst>
          </p:cNvPr>
          <p:cNvSpPr>
            <a:spLocks noGrp="1"/>
          </p:cNvSpPr>
          <p:nvPr>
            <p:ph type="title"/>
          </p:nvPr>
        </p:nvSpPr>
        <p:spPr>
          <a:xfrm>
            <a:off x="331597" y="365126"/>
            <a:ext cx="11475216" cy="593342"/>
          </a:xfrm>
        </p:spPr>
        <p:txBody>
          <a:bodyPr>
            <a:normAutofit fontScale="90000"/>
          </a:bodyPr>
          <a:lstStyle/>
          <a:p>
            <a:r>
              <a:rPr lang="it-IT" dirty="0"/>
              <a:t>L’applicazione del principio di proporzionalità da parte del G.A.</a:t>
            </a:r>
          </a:p>
        </p:txBody>
      </p:sp>
      <p:sp>
        <p:nvSpPr>
          <p:cNvPr id="3" name="Segnaposto contenuto 2">
            <a:extLst>
              <a:ext uri="{FF2B5EF4-FFF2-40B4-BE49-F238E27FC236}">
                <a16:creationId xmlns:a16="http://schemas.microsoft.com/office/drawing/2014/main" id="{7F3BBF05-316E-FF74-AAE5-C8CD59B465AC}"/>
              </a:ext>
            </a:extLst>
          </p:cNvPr>
          <p:cNvSpPr>
            <a:spLocks noGrp="1"/>
          </p:cNvSpPr>
          <p:nvPr>
            <p:ph idx="1"/>
          </p:nvPr>
        </p:nvSpPr>
        <p:spPr>
          <a:xfrm>
            <a:off x="331597" y="1211855"/>
            <a:ext cx="11475216" cy="4889866"/>
          </a:xfrm>
        </p:spPr>
        <p:txBody>
          <a:bodyPr>
            <a:normAutofit fontScale="92500" lnSpcReduction="10000"/>
          </a:bodyPr>
          <a:lstStyle/>
          <a:p>
            <a:r>
              <a:rPr lang="it-IT" dirty="0"/>
              <a:t>L’orientamento prevalente è, allo stato, quello di applicare il principio di proporzionalità nel senso indicato nella fase «esecutiva» (v. C.d.S., sez. VI. Sent. n. 1254/2023)</a:t>
            </a:r>
          </a:p>
          <a:p>
            <a:pPr lvl="1"/>
            <a:r>
              <a:rPr lang="it-IT" dirty="0"/>
              <a:t>Il giudizio sul provvedimento demolitorio («strumento del potere vincolato che l’amministrazione deve esercitare in materia») non è intaccato: si svolge </a:t>
            </a:r>
            <a:r>
              <a:rPr lang="it-IT" i="1" dirty="0"/>
              <a:t>more solito</a:t>
            </a:r>
            <a:r>
              <a:rPr lang="it-IT" dirty="0"/>
              <a:t> </a:t>
            </a:r>
          </a:p>
          <a:p>
            <a:pPr lvl="1"/>
            <a:r>
              <a:rPr lang="it-IT" dirty="0"/>
              <a:t>In un caso, ferma rimanendo l’applicazione del principio alla fase esecutiva, si è effettuato il test di proporzionalità anche in rapporto al provvedimento (TAR Lazio, Roma, Sez. </a:t>
            </a:r>
            <a:r>
              <a:rPr lang="it-IT" dirty="0" err="1"/>
              <a:t>IIbis</a:t>
            </a:r>
            <a:r>
              <a:rPr lang="it-IT" dirty="0"/>
              <a:t> n. 2465 del 13 febbraio 2023) </a:t>
            </a:r>
          </a:p>
        </p:txBody>
      </p:sp>
    </p:spTree>
    <p:extLst>
      <p:ext uri="{BB962C8B-B14F-4D97-AF65-F5344CB8AC3E}">
        <p14:creationId xmlns:p14="http://schemas.microsoft.com/office/powerpoint/2010/main" val="2381538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65D0E4-AF02-9EE7-BA56-D08B9F4421A9}"/>
              </a:ext>
            </a:extLst>
          </p:cNvPr>
          <p:cNvSpPr>
            <a:spLocks noGrp="1"/>
          </p:cNvSpPr>
          <p:nvPr>
            <p:ph type="title"/>
          </p:nvPr>
        </p:nvSpPr>
        <p:spPr>
          <a:xfrm>
            <a:off x="331597" y="239270"/>
            <a:ext cx="11475216" cy="703511"/>
          </a:xfrm>
        </p:spPr>
        <p:txBody>
          <a:bodyPr>
            <a:noAutofit/>
          </a:bodyPr>
          <a:lstStyle/>
          <a:p>
            <a:r>
              <a:rPr lang="it-IT" sz="3200" dirty="0"/>
              <a:t>Problematiche legate alla proporzionalità nella fase esecutiva: giurisdizione </a:t>
            </a:r>
          </a:p>
        </p:txBody>
      </p:sp>
      <p:sp>
        <p:nvSpPr>
          <p:cNvPr id="3" name="Segnaposto contenuto 2">
            <a:extLst>
              <a:ext uri="{FF2B5EF4-FFF2-40B4-BE49-F238E27FC236}">
                <a16:creationId xmlns:a16="http://schemas.microsoft.com/office/drawing/2014/main" id="{003D9EC9-F9C1-E0F7-A4EE-9FF688C16F4E}"/>
              </a:ext>
            </a:extLst>
          </p:cNvPr>
          <p:cNvSpPr>
            <a:spLocks noGrp="1"/>
          </p:cNvSpPr>
          <p:nvPr>
            <p:ph idx="1"/>
          </p:nvPr>
        </p:nvSpPr>
        <p:spPr>
          <a:xfrm>
            <a:off x="331597" y="1068636"/>
            <a:ext cx="11475216" cy="5800381"/>
          </a:xfrm>
        </p:spPr>
        <p:txBody>
          <a:bodyPr>
            <a:normAutofit fontScale="70000" lnSpcReduction="20000"/>
          </a:bodyPr>
          <a:lstStyle/>
          <a:p>
            <a:r>
              <a:rPr lang="it-IT" dirty="0"/>
              <a:t>Giurisdizione: tanto le SS.UU. quanto, a volte, il giudice amministrativo hanno negato la giurisdizione sull’attività materiale susseguente al provvedimento di demolizione </a:t>
            </a:r>
          </a:p>
          <a:p>
            <a:pPr lvl="1"/>
            <a:r>
              <a:rPr lang="it-IT" dirty="0"/>
              <a:t>Cassazione civile sez. un., 16/12/2016, n.25978; nello stesso senso, v. T.A.R. Piemonte, Torino, sezione II, Sent. N. 732 del 14.07.2021</a:t>
            </a:r>
          </a:p>
          <a:p>
            <a:r>
              <a:rPr lang="it-IT" dirty="0"/>
              <a:t>In senso contrario, valorizzando la giurisdizione esclusiva in tema urbanistica e edilizia (art. 133 co. 1 lett. f), T.A.R. Lazio, </a:t>
            </a:r>
            <a:r>
              <a:rPr lang="it-IT" dirty="0" err="1"/>
              <a:t>sez</a:t>
            </a:r>
            <a:r>
              <a:rPr lang="it-IT" dirty="0"/>
              <a:t> II bis, n. 13205 del 8/8/2023 e, poi, T.A.R. Campania, Napoli, sez. IV, n. 2764/2017 che rileva </a:t>
            </a:r>
            <a:r>
              <a:rPr lang="it-IT" i="1" dirty="0"/>
              <a:t>«come l’amministrazione conservi, nell’esecuzione di un provvedimento vincolato, ma connotato in senso decisamente </a:t>
            </a:r>
            <a:r>
              <a:rPr lang="it-IT" i="1" dirty="0">
                <a:effectLst>
                  <a:outerShdw blurRad="38100" dist="38100" dir="2700000" algn="tl">
                    <a:srgbClr val="000000">
                      <a:alpha val="43137"/>
                    </a:srgbClr>
                  </a:outerShdw>
                </a:effectLst>
              </a:rPr>
              <a:t>autoritativo in ragione dell’”assoluta prevalenza degli interessi pubblici</a:t>
            </a:r>
            <a:r>
              <a:rPr lang="it-IT" i="1" dirty="0"/>
              <a:t>, tutelati in via diretta e immediata, sugli interessi privati coinvolti, tutelati solo in via del tutto mediata (v. Consiglio di Stato ad. plen., 24/05/2007, n. 8)” conserva degli “</a:t>
            </a:r>
            <a:r>
              <a:rPr lang="it-IT" i="1" dirty="0">
                <a:effectLst>
                  <a:outerShdw blurRad="38100" dist="38100" dir="2700000" algn="tl">
                    <a:srgbClr val="000000">
                      <a:alpha val="43137"/>
                    </a:srgbClr>
                  </a:outerShdw>
                </a:effectLst>
              </a:rPr>
              <a:t>spazi di valutazione, quanto meno rispetto al ‘quando’ e al ‘</a:t>
            </a:r>
            <a:r>
              <a:rPr lang="it-IT" i="1" dirty="0" err="1">
                <a:effectLst>
                  <a:outerShdw blurRad="38100" dist="38100" dir="2700000" algn="tl">
                    <a:srgbClr val="000000">
                      <a:alpha val="43137"/>
                    </a:srgbClr>
                  </a:outerShdw>
                </a:effectLst>
              </a:rPr>
              <a:t>quomodo</a:t>
            </a:r>
            <a:r>
              <a:rPr lang="it-IT" i="1" dirty="0">
                <a:effectLst>
                  <a:outerShdw blurRad="38100" dist="38100" dir="2700000" algn="tl">
                    <a:srgbClr val="000000">
                      <a:alpha val="43137"/>
                    </a:srgbClr>
                  </a:outerShdw>
                </a:effectLst>
              </a:rPr>
              <a:t>’»</a:t>
            </a:r>
          </a:p>
          <a:p>
            <a:pPr lvl="1"/>
            <a:r>
              <a:rPr lang="it-IT" i="1" dirty="0"/>
              <a:t>Difficile negare che l’attività esecutiva di un provvedimento autoritativo non sia quanto meno mediatamente ricollegabile all’esercizio del pubblico potere.</a:t>
            </a:r>
          </a:p>
        </p:txBody>
      </p:sp>
    </p:spTree>
    <p:extLst>
      <p:ext uri="{BB962C8B-B14F-4D97-AF65-F5344CB8AC3E}">
        <p14:creationId xmlns:p14="http://schemas.microsoft.com/office/powerpoint/2010/main" val="2036687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B3065-E6E5-D5E7-DBE0-A0EFEE994316}"/>
              </a:ext>
            </a:extLst>
          </p:cNvPr>
          <p:cNvSpPr>
            <a:spLocks noGrp="1"/>
          </p:cNvSpPr>
          <p:nvPr>
            <p:ph type="title"/>
          </p:nvPr>
        </p:nvSpPr>
        <p:spPr>
          <a:xfrm>
            <a:off x="331597" y="365125"/>
            <a:ext cx="11475216" cy="472157"/>
          </a:xfrm>
        </p:spPr>
        <p:txBody>
          <a:bodyPr>
            <a:normAutofit fontScale="90000"/>
          </a:bodyPr>
          <a:lstStyle/>
          <a:p>
            <a:r>
              <a:rPr lang="it-IT" dirty="0"/>
              <a:t>Strumenti processuali</a:t>
            </a:r>
          </a:p>
        </p:txBody>
      </p:sp>
      <p:sp>
        <p:nvSpPr>
          <p:cNvPr id="3" name="Segnaposto contenuto 2">
            <a:extLst>
              <a:ext uri="{FF2B5EF4-FFF2-40B4-BE49-F238E27FC236}">
                <a16:creationId xmlns:a16="http://schemas.microsoft.com/office/drawing/2014/main" id="{B03AD583-F7FC-B516-536F-1F89122AC7BC}"/>
              </a:ext>
            </a:extLst>
          </p:cNvPr>
          <p:cNvSpPr>
            <a:spLocks noGrp="1"/>
          </p:cNvSpPr>
          <p:nvPr>
            <p:ph idx="1"/>
          </p:nvPr>
        </p:nvSpPr>
        <p:spPr>
          <a:xfrm>
            <a:off x="331597" y="980501"/>
            <a:ext cx="11475216" cy="5143253"/>
          </a:xfrm>
        </p:spPr>
        <p:txBody>
          <a:bodyPr>
            <a:normAutofit fontScale="92500" lnSpcReduction="10000"/>
          </a:bodyPr>
          <a:lstStyle/>
          <a:p>
            <a:r>
              <a:rPr lang="it-IT" dirty="0"/>
              <a:t>Rito del silenzio (art. 117 </a:t>
            </a:r>
            <a:r>
              <a:rPr lang="it-IT" dirty="0" err="1"/>
              <a:t>cpa</a:t>
            </a:r>
            <a:r>
              <a:rPr lang="it-IT" dirty="0"/>
              <a:t>): terzo che diffida il Comune a demolire </a:t>
            </a:r>
          </a:p>
          <a:p>
            <a:pPr lvl="2"/>
            <a:r>
              <a:rPr lang="it-IT" dirty="0"/>
              <a:t>Si dubita che il rimedio sia esperibile per le attività materiali </a:t>
            </a:r>
          </a:p>
          <a:p>
            <a:pPr lvl="5"/>
            <a:r>
              <a:rPr lang="it-IT" dirty="0"/>
              <a:t>In senso sfavorevole: Consiglio di Stato sez. VI, 02/11/2021, n.7296 e sez. II, Sent. N. 7535 del 30.08.2022; T.A.R. Torino, (Piemonte) sez. I, 11/11/2019, n.1120</a:t>
            </a:r>
          </a:p>
          <a:p>
            <a:pPr lvl="5"/>
            <a:r>
              <a:rPr lang="it-IT" dirty="0"/>
              <a:t>In senso favorevole: T.A.R. Campania, Napoli, sez. IV, n. 2764/2017; T.A.R. Napoli, (Campania) sez. VII, 11/10/2022, n.6246; T.A.R. Cagliari, (Sardegna) sez. II, 17/01/2022, n.25; Consiglio di Stato, sez. II, Sent. N. 738 del 23.01.2023</a:t>
            </a:r>
          </a:p>
          <a:p>
            <a:pPr lvl="2"/>
            <a:r>
              <a:rPr lang="it-IT" dirty="0"/>
              <a:t>Se si risolve il dubbio in senso favorevole il giudice dovrebbe «ordinare» di eseguire la demolizione tenendo conto degli elementi individuati dalla Cassazione penale (condizioni personali del soggetto inciso) e dare istruzioni in tal senso al commissario ad acta nominato ai sensi dell’art. 117 co. 3 c.p.a. </a:t>
            </a:r>
          </a:p>
          <a:p>
            <a:pPr lvl="2"/>
            <a:endParaRPr lang="it-IT" dirty="0"/>
          </a:p>
        </p:txBody>
      </p:sp>
    </p:spTree>
    <p:extLst>
      <p:ext uri="{BB962C8B-B14F-4D97-AF65-F5344CB8AC3E}">
        <p14:creationId xmlns:p14="http://schemas.microsoft.com/office/powerpoint/2010/main" val="1153657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4BD4A0-95BB-3D84-80A2-CA34B66EFC55}"/>
              </a:ext>
            </a:extLst>
          </p:cNvPr>
          <p:cNvSpPr>
            <a:spLocks noGrp="1"/>
          </p:cNvSpPr>
          <p:nvPr>
            <p:ph type="title"/>
          </p:nvPr>
        </p:nvSpPr>
        <p:spPr>
          <a:xfrm>
            <a:off x="331597" y="365126"/>
            <a:ext cx="11475216" cy="736562"/>
          </a:xfrm>
        </p:spPr>
        <p:txBody>
          <a:bodyPr/>
          <a:lstStyle/>
          <a:p>
            <a:r>
              <a:rPr lang="it-IT" dirty="0"/>
              <a:t>Altre azioni: se si oppone il soggetto passivo</a:t>
            </a:r>
          </a:p>
        </p:txBody>
      </p:sp>
      <p:sp>
        <p:nvSpPr>
          <p:cNvPr id="5" name="Segnaposto contenuto 4">
            <a:extLst>
              <a:ext uri="{FF2B5EF4-FFF2-40B4-BE49-F238E27FC236}">
                <a16:creationId xmlns:a16="http://schemas.microsoft.com/office/drawing/2014/main" id="{359ABD09-68A1-3259-1C72-C0518160B501}"/>
              </a:ext>
            </a:extLst>
          </p:cNvPr>
          <p:cNvSpPr>
            <a:spLocks noGrp="1"/>
          </p:cNvSpPr>
          <p:nvPr>
            <p:ph idx="1"/>
          </p:nvPr>
        </p:nvSpPr>
        <p:spPr>
          <a:xfrm>
            <a:off x="331597" y="1101688"/>
            <a:ext cx="11475216" cy="5132236"/>
          </a:xfrm>
        </p:spPr>
        <p:txBody>
          <a:bodyPr>
            <a:normAutofit fontScale="55000" lnSpcReduction="20000"/>
          </a:bodyPr>
          <a:lstStyle/>
          <a:p>
            <a:r>
              <a:rPr lang="it-IT" dirty="0"/>
              <a:t>1) il privato chiede all’amministrazione di sospendere la materiale demolizione in ragione delle proprie esigenze abitative e l’amministrazione emana un atto con cui respinge l’istanza; in tal caso, è ipotizzabile un ricorso per l’annullamento di tale atto qualora gli si riconoscesse un valore, appunto, provvedimentale.</a:t>
            </a:r>
          </a:p>
          <a:p>
            <a:pPr lvl="1"/>
            <a:r>
              <a:rPr lang="it-IT" dirty="0"/>
              <a:t>Non facile, comunque, ipotizzare dei veri e propri provvedimenti nella fase esecutiva</a:t>
            </a:r>
          </a:p>
          <a:p>
            <a:r>
              <a:rPr lang="it-IT" dirty="0"/>
              <a:t>2) In mancanza di un atto, è ipotizzabile un’azione di accertamento delle circostanze ostative alla demolizione. </a:t>
            </a:r>
          </a:p>
          <a:p>
            <a:pPr lvl="1"/>
            <a:r>
              <a:rPr lang="it-IT" dirty="0"/>
              <a:t>È noto che l’azione di accertamento autonomo, al di là delle ipotesi codificate (nullità, obbligo di provvedere, accertamento a fini risarcitori, cessata materia ecc.)  è comunemente ammessa dalla giurisprudenza amministrativa.</a:t>
            </a:r>
          </a:p>
          <a:p>
            <a:r>
              <a:rPr lang="it-IT" dirty="0"/>
              <a:t>3) In modo più pregnante, è forse ipotizzabile l’esperimento di un’azione inibitoria</a:t>
            </a:r>
          </a:p>
          <a:p>
            <a:pPr lvl="1"/>
            <a:r>
              <a:rPr lang="it-IT" dirty="0"/>
              <a:t>Anch’essa ammessa a livello teorico ma assai poco diffusa (v. T.A.R. Campania, Napoli, sez. V, Sent. N. 5465 del 21.11.2019 confermata in sede di Appello da Consiglio di Stato, sez. IV, Sent. n. 10708/2023)</a:t>
            </a:r>
          </a:p>
          <a:p>
            <a:r>
              <a:rPr lang="it-IT" dirty="0"/>
              <a:t>Evidentemente è ipotizzabile nello stesso senso la tutela cautelare (che, com’è noto, è atipica)</a:t>
            </a:r>
          </a:p>
          <a:p>
            <a:r>
              <a:rPr lang="it-IT" dirty="0"/>
              <a:t>La difficoltà, specie per le ultime due ipotesi, è legata anche all’applicazione dell’art. 34 co. 2 c.p.a. che limita molto l’applicazione delle azioni atipiche nel giudizio amministrativo nella parte in cui impedisce al giudice di pronunciarsi su poteri non ancora esercitati</a:t>
            </a:r>
          </a:p>
          <a:p>
            <a:endParaRPr lang="it-IT" dirty="0"/>
          </a:p>
        </p:txBody>
      </p:sp>
    </p:spTree>
    <p:extLst>
      <p:ext uri="{BB962C8B-B14F-4D97-AF65-F5344CB8AC3E}">
        <p14:creationId xmlns:p14="http://schemas.microsoft.com/office/powerpoint/2010/main" val="715485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down)">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456513-23BE-A773-DB99-5765829A0B6C}"/>
              </a:ext>
            </a:extLst>
          </p:cNvPr>
          <p:cNvSpPr>
            <a:spLocks noGrp="1"/>
          </p:cNvSpPr>
          <p:nvPr>
            <p:ph type="title"/>
          </p:nvPr>
        </p:nvSpPr>
        <p:spPr>
          <a:xfrm>
            <a:off x="331597" y="365125"/>
            <a:ext cx="11475216" cy="857747"/>
          </a:xfrm>
        </p:spPr>
        <p:txBody>
          <a:bodyPr/>
          <a:lstStyle/>
          <a:p>
            <a:r>
              <a:rPr lang="it-IT" dirty="0"/>
              <a:t>Le «sanzioni» edilizie: inquadramento generale</a:t>
            </a:r>
          </a:p>
        </p:txBody>
      </p:sp>
      <p:sp>
        <p:nvSpPr>
          <p:cNvPr id="3" name="Segnaposto contenuto 2">
            <a:extLst>
              <a:ext uri="{FF2B5EF4-FFF2-40B4-BE49-F238E27FC236}">
                <a16:creationId xmlns:a16="http://schemas.microsoft.com/office/drawing/2014/main" id="{CC63679B-ED18-DE80-7EF4-AC0F76EF3354}"/>
              </a:ext>
            </a:extLst>
          </p:cNvPr>
          <p:cNvSpPr>
            <a:spLocks noGrp="1"/>
          </p:cNvSpPr>
          <p:nvPr>
            <p:ph idx="1"/>
          </p:nvPr>
        </p:nvSpPr>
        <p:spPr>
          <a:xfrm>
            <a:off x="331597" y="1421177"/>
            <a:ext cx="11475216" cy="4702578"/>
          </a:xfrm>
        </p:spPr>
        <p:txBody>
          <a:bodyPr>
            <a:normAutofit fontScale="92500" lnSpcReduction="10000"/>
          </a:bodyPr>
          <a:lstStyle/>
          <a:p>
            <a:r>
              <a:rPr lang="it-IT" dirty="0"/>
              <a:t>La pubblica amministrazione è dotata di poteri sanzionatori (sanzioni di tipo pecuniario, interdittivo, disciplinare): i relativi atti sono caratterizzati da una finalità afflittiva che solo indirettamente offre tutela all’interesse pubblico (</a:t>
            </a:r>
            <a:r>
              <a:rPr lang="it-IT" dirty="0" err="1"/>
              <a:t>law</a:t>
            </a:r>
            <a:r>
              <a:rPr lang="it-IT" dirty="0"/>
              <a:t> enforcement)</a:t>
            </a:r>
          </a:p>
          <a:p>
            <a:r>
              <a:rPr lang="it-IT" dirty="0"/>
              <a:t>Esistono, poi, le cd. </a:t>
            </a:r>
            <a:r>
              <a:rPr lang="it-IT" dirty="0">
                <a:effectLst>
                  <a:outerShdw blurRad="38100" dist="38100" dir="2700000" algn="tl">
                    <a:srgbClr val="000000">
                      <a:alpha val="43137"/>
                    </a:srgbClr>
                  </a:outerShdw>
                </a:effectLst>
              </a:rPr>
              <a:t>sanzioni in senso lato </a:t>
            </a:r>
            <a:r>
              <a:rPr lang="it-IT" dirty="0"/>
              <a:t>in cui la finalità afflittiva consegue, indirettamente, dall’emanazione di un provvedimento volto alla cura concreta di un interesse pubblico </a:t>
            </a:r>
          </a:p>
        </p:txBody>
      </p:sp>
    </p:spTree>
    <p:extLst>
      <p:ext uri="{BB962C8B-B14F-4D97-AF65-F5344CB8AC3E}">
        <p14:creationId xmlns:p14="http://schemas.microsoft.com/office/powerpoint/2010/main" val="3788625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E8A1FB-47DA-9015-F610-4EDFBEF7F20A}"/>
              </a:ext>
            </a:extLst>
          </p:cNvPr>
          <p:cNvSpPr>
            <a:spLocks noGrp="1"/>
          </p:cNvSpPr>
          <p:nvPr>
            <p:ph type="title"/>
          </p:nvPr>
        </p:nvSpPr>
        <p:spPr>
          <a:xfrm>
            <a:off x="358392" y="299023"/>
            <a:ext cx="11475216" cy="527241"/>
          </a:xfrm>
        </p:spPr>
        <p:txBody>
          <a:bodyPr>
            <a:normAutofit fontScale="90000"/>
          </a:bodyPr>
          <a:lstStyle/>
          <a:p>
            <a:r>
              <a:rPr lang="it-IT" dirty="0"/>
              <a:t>Per l’applicazione della proporzionalità nella fase ‘provvedimentale’</a:t>
            </a:r>
          </a:p>
        </p:txBody>
      </p:sp>
      <p:sp>
        <p:nvSpPr>
          <p:cNvPr id="3" name="Segnaposto contenuto 2">
            <a:extLst>
              <a:ext uri="{FF2B5EF4-FFF2-40B4-BE49-F238E27FC236}">
                <a16:creationId xmlns:a16="http://schemas.microsoft.com/office/drawing/2014/main" id="{059F4BF0-A2DD-57E7-31C5-9B74B17ABB76}"/>
              </a:ext>
            </a:extLst>
          </p:cNvPr>
          <p:cNvSpPr>
            <a:spLocks noGrp="1"/>
          </p:cNvSpPr>
          <p:nvPr>
            <p:ph idx="1"/>
          </p:nvPr>
        </p:nvSpPr>
        <p:spPr>
          <a:xfrm>
            <a:off x="331597" y="1211855"/>
            <a:ext cx="11475216" cy="4911899"/>
          </a:xfrm>
        </p:spPr>
        <p:txBody>
          <a:bodyPr>
            <a:normAutofit fontScale="85000" lnSpcReduction="20000"/>
          </a:bodyPr>
          <a:lstStyle/>
          <a:p>
            <a:r>
              <a:rPr lang="it-IT" dirty="0"/>
              <a:t>Il giudice amministrativo valuta la proporzionalità dei provvedimenti e non delle attività materiali. </a:t>
            </a:r>
          </a:p>
          <a:p>
            <a:r>
              <a:rPr lang="it-IT" dirty="0"/>
              <a:t>Qui il provvedimento è rigorosamente vincolato e, rispetto ai criteri EDU, è ipotizzabile</a:t>
            </a:r>
          </a:p>
          <a:p>
            <a:pPr lvl="2"/>
            <a:r>
              <a:rPr lang="it-IT" dirty="0"/>
              <a:t>A) l’incostituzionalità della norma (art. 117 Cost, Art. 8 CEDU) – se si ritiene l’approdo stabile e, per altro verso, la violazione del diritto fondamentale non giustificata nel bilanciamento con altri principi costituzionali</a:t>
            </a:r>
          </a:p>
          <a:p>
            <a:pPr lvl="2"/>
            <a:r>
              <a:rPr lang="it-IT" dirty="0"/>
              <a:t>B) auspicare modifiche legislative nel senso di introdurre elementi di proporzionalità nella fase di emanazione del provvedimento di demolizione (es. comunicazione di avvio del procedimento con assegnazione di un primo termine anche al fine di reperire un nuovo alloggio; sospensione della demolizione in presenza di elementi legati alle condizioni personali ecc.).</a:t>
            </a:r>
          </a:p>
        </p:txBody>
      </p:sp>
    </p:spTree>
    <p:extLst>
      <p:ext uri="{BB962C8B-B14F-4D97-AF65-F5344CB8AC3E}">
        <p14:creationId xmlns:p14="http://schemas.microsoft.com/office/powerpoint/2010/main" val="247173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106BD-C3A9-05D9-70A5-2992508CFE62}"/>
              </a:ext>
            </a:extLst>
          </p:cNvPr>
          <p:cNvSpPr>
            <a:spLocks noGrp="1"/>
          </p:cNvSpPr>
          <p:nvPr>
            <p:ph type="title"/>
          </p:nvPr>
        </p:nvSpPr>
        <p:spPr>
          <a:xfrm>
            <a:off x="331597" y="365126"/>
            <a:ext cx="11475216" cy="692494"/>
          </a:xfrm>
        </p:spPr>
        <p:txBody>
          <a:bodyPr>
            <a:normAutofit fontScale="90000"/>
          </a:bodyPr>
          <a:lstStyle/>
          <a:p>
            <a:r>
              <a:rPr lang="it-IT" dirty="0"/>
              <a:t>Elementi di proporzionalità nell’ambito della repressione degli abusi edilizi</a:t>
            </a:r>
          </a:p>
        </p:txBody>
      </p:sp>
      <p:sp>
        <p:nvSpPr>
          <p:cNvPr id="3" name="Segnaposto contenuto 2">
            <a:extLst>
              <a:ext uri="{FF2B5EF4-FFF2-40B4-BE49-F238E27FC236}">
                <a16:creationId xmlns:a16="http://schemas.microsoft.com/office/drawing/2014/main" id="{6B3C3909-5AE2-2ED8-6668-E9AFA001608B}"/>
              </a:ext>
            </a:extLst>
          </p:cNvPr>
          <p:cNvSpPr>
            <a:spLocks noGrp="1"/>
          </p:cNvSpPr>
          <p:nvPr>
            <p:ph idx="1"/>
          </p:nvPr>
        </p:nvSpPr>
        <p:spPr>
          <a:xfrm>
            <a:off x="331597" y="1277957"/>
            <a:ext cx="11475216" cy="4845797"/>
          </a:xfrm>
        </p:spPr>
        <p:txBody>
          <a:bodyPr/>
          <a:lstStyle/>
          <a:p>
            <a:pPr marL="742950" indent="-742950">
              <a:buFont typeface="+mj-lt"/>
              <a:buAutoNum type="arabicPeriod"/>
            </a:pPr>
            <a:r>
              <a:rPr lang="it-IT" dirty="0"/>
              <a:t>La graduazione delle sanzioni in rapporto agli illeciti «minori» (Art. 34 anche alla luce degli artt. 34 bis e 34 ter; art. 37 TUED) </a:t>
            </a:r>
          </a:p>
          <a:p>
            <a:pPr marL="742950" indent="-742950">
              <a:buFont typeface="+mj-lt"/>
              <a:buAutoNum type="arabicPeriod"/>
            </a:pPr>
            <a:r>
              <a:rPr lang="it-IT" dirty="0"/>
              <a:t>Possibilità di salvaguardare l’immobile (art. 33 co. 2 TUED)</a:t>
            </a:r>
          </a:p>
          <a:p>
            <a:pPr marL="742950" indent="-742950">
              <a:buFont typeface="+mj-lt"/>
              <a:buAutoNum type="arabicPeriod"/>
            </a:pPr>
            <a:r>
              <a:rPr lang="it-IT" dirty="0"/>
              <a:t>Accertamento di conformità (36 e 36 bis TUED)</a:t>
            </a:r>
          </a:p>
          <a:p>
            <a:pPr marL="742950" indent="-742950">
              <a:buFont typeface="+mj-lt"/>
              <a:buAutoNum type="arabicPeriod"/>
            </a:pPr>
            <a:r>
              <a:rPr lang="it-IT" dirty="0"/>
              <a:t>Condoni con riferimento ad abusi risalenti</a:t>
            </a:r>
          </a:p>
        </p:txBody>
      </p:sp>
    </p:spTree>
    <p:extLst>
      <p:ext uri="{BB962C8B-B14F-4D97-AF65-F5344CB8AC3E}">
        <p14:creationId xmlns:p14="http://schemas.microsoft.com/office/powerpoint/2010/main" val="12290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3C4E76DD-2358-1000-ABF0-2D67D985BB09}"/>
              </a:ext>
            </a:extLst>
          </p:cNvPr>
          <p:cNvSpPr>
            <a:spLocks noGrp="1"/>
          </p:cNvSpPr>
          <p:nvPr>
            <p:ph type="ctrTitle"/>
          </p:nvPr>
        </p:nvSpPr>
        <p:spPr/>
        <p:txBody>
          <a:bodyPr/>
          <a:lstStyle/>
          <a:p>
            <a:r>
              <a:rPr lang="it-IT" dirty="0"/>
              <a:t>L’acquisizione al patrimonio comunale</a:t>
            </a:r>
          </a:p>
        </p:txBody>
      </p:sp>
      <p:pic>
        <p:nvPicPr>
          <p:cNvPr id="10" name="Immagine 9">
            <a:extLst>
              <a:ext uri="{FF2B5EF4-FFF2-40B4-BE49-F238E27FC236}">
                <a16:creationId xmlns:a16="http://schemas.microsoft.com/office/drawing/2014/main" id="{5D6A74E9-EAC8-B0BC-F52F-D7C291D4CD1F}"/>
              </a:ext>
            </a:extLst>
          </p:cNvPr>
          <p:cNvPicPr>
            <a:picLocks noChangeAspect="1"/>
          </p:cNvPicPr>
          <p:nvPr/>
        </p:nvPicPr>
        <p:blipFill>
          <a:blip r:embed="rId3"/>
          <a:stretch>
            <a:fillRect/>
          </a:stretch>
        </p:blipFill>
        <p:spPr>
          <a:xfrm rot="559254">
            <a:off x="6975034" y="703423"/>
            <a:ext cx="3580398" cy="5370598"/>
          </a:xfrm>
          <a:prstGeom prst="rect">
            <a:avLst/>
          </a:prstGeom>
        </p:spPr>
      </p:pic>
    </p:spTree>
    <p:extLst>
      <p:ext uri="{BB962C8B-B14F-4D97-AF65-F5344CB8AC3E}">
        <p14:creationId xmlns:p14="http://schemas.microsoft.com/office/powerpoint/2010/main" val="295437048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F60808-5352-064C-3FBC-DCA3E23DFDE0}"/>
              </a:ext>
            </a:extLst>
          </p:cNvPr>
          <p:cNvSpPr>
            <a:spLocks noGrp="1"/>
          </p:cNvSpPr>
          <p:nvPr>
            <p:ph type="title"/>
          </p:nvPr>
        </p:nvSpPr>
        <p:spPr>
          <a:xfrm>
            <a:off x="331597" y="365125"/>
            <a:ext cx="11475216" cy="494191"/>
          </a:xfrm>
        </p:spPr>
        <p:txBody>
          <a:bodyPr>
            <a:normAutofit fontScale="90000"/>
          </a:bodyPr>
          <a:lstStyle/>
          <a:p>
            <a:r>
              <a:rPr lang="it-IT" dirty="0"/>
              <a:t>L’art. 31 co. 3 TUED</a:t>
            </a:r>
          </a:p>
        </p:txBody>
      </p:sp>
      <p:sp>
        <p:nvSpPr>
          <p:cNvPr id="3" name="Segnaposto contenuto 2">
            <a:extLst>
              <a:ext uri="{FF2B5EF4-FFF2-40B4-BE49-F238E27FC236}">
                <a16:creationId xmlns:a16="http://schemas.microsoft.com/office/drawing/2014/main" id="{D16AA97C-1D36-C794-B1DF-D5E47657DD0D}"/>
              </a:ext>
            </a:extLst>
          </p:cNvPr>
          <p:cNvSpPr>
            <a:spLocks noGrp="1"/>
          </p:cNvSpPr>
          <p:nvPr>
            <p:ph idx="1"/>
          </p:nvPr>
        </p:nvSpPr>
        <p:spPr>
          <a:xfrm>
            <a:off x="331597" y="859316"/>
            <a:ext cx="11475216" cy="5264439"/>
          </a:xfrm>
        </p:spPr>
        <p:txBody>
          <a:bodyPr>
            <a:normAutofit fontScale="77500" lnSpcReduction="20000"/>
          </a:bodyPr>
          <a:lstStyle/>
          <a:p>
            <a:r>
              <a:rPr lang="it-IT" dirty="0"/>
              <a:t>Se il responsabile dell'abuso non provvede alla demolizione e al ripristino dello stato dei luoghi </a:t>
            </a:r>
          </a:p>
          <a:p>
            <a:r>
              <a:rPr lang="it-IT" dirty="0"/>
              <a:t>nel termine di novanta giorni dall'ingiunzione, il bene e l'area di sedime, nonché quella necessaria, secondo le vigenti prescrizioni urbanistiche, alla realizzazione di opere analoghe a quelle abusive sono acquisiti di diritto gratuitamente al patrimonio del comune. </a:t>
            </a:r>
          </a:p>
          <a:p>
            <a:pPr lvl="1"/>
            <a:r>
              <a:rPr lang="it-IT" dirty="0"/>
              <a:t>L'area acquisita non può comunque essere superiore a dieci volte la complessiva superficie utile abusivamente costruita. </a:t>
            </a:r>
          </a:p>
          <a:p>
            <a:pPr>
              <a:buFont typeface="Wingdings" panose="05000000000000000000" pitchFamily="2" charset="2"/>
              <a:buChar char="Ø"/>
            </a:pPr>
            <a:r>
              <a:rPr lang="it-IT" dirty="0" err="1"/>
              <a:t>ll</a:t>
            </a:r>
            <a:r>
              <a:rPr lang="it-IT" dirty="0"/>
              <a:t> termine di cui al primo periodo </a:t>
            </a:r>
            <a:r>
              <a:rPr lang="it-IT" dirty="0">
                <a:effectLst>
                  <a:outerShdw blurRad="38100" dist="38100" dir="2700000" algn="tl">
                    <a:srgbClr val="000000">
                      <a:alpha val="43137"/>
                    </a:srgbClr>
                  </a:outerShdw>
                </a:effectLst>
              </a:rPr>
              <a:t>può essere prorogato con atto motivato del comune fino a un massimo di duecentoquaranta giorni nei casi di serie e comprovate esigenze di salute dei soggetti residenti nell'immobile all'epoca di adozione dell'ingiunzione o di assoluto bisogno o di gravi situazioni di disagio socio-economico, che rendano inesigibile il rispetto di tale termine</a:t>
            </a:r>
          </a:p>
        </p:txBody>
      </p:sp>
    </p:spTree>
    <p:extLst>
      <p:ext uri="{BB962C8B-B14F-4D97-AF65-F5344CB8AC3E}">
        <p14:creationId xmlns:p14="http://schemas.microsoft.com/office/powerpoint/2010/main" val="3982016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32FCD4-18AD-E319-9A4C-B0F141744E17}"/>
              </a:ext>
            </a:extLst>
          </p:cNvPr>
          <p:cNvSpPr>
            <a:spLocks noGrp="1"/>
          </p:cNvSpPr>
          <p:nvPr>
            <p:ph type="title"/>
          </p:nvPr>
        </p:nvSpPr>
        <p:spPr>
          <a:xfrm>
            <a:off x="331597" y="365125"/>
            <a:ext cx="11475216" cy="571309"/>
          </a:xfrm>
        </p:spPr>
        <p:txBody>
          <a:bodyPr>
            <a:normAutofit fontScale="90000"/>
          </a:bodyPr>
          <a:lstStyle/>
          <a:p>
            <a:r>
              <a:rPr lang="it-IT" dirty="0"/>
              <a:t>Natura sanzionatoria in senso stretto</a:t>
            </a:r>
          </a:p>
        </p:txBody>
      </p:sp>
      <p:sp>
        <p:nvSpPr>
          <p:cNvPr id="3" name="Segnaposto contenuto 2">
            <a:extLst>
              <a:ext uri="{FF2B5EF4-FFF2-40B4-BE49-F238E27FC236}">
                <a16:creationId xmlns:a16="http://schemas.microsoft.com/office/drawing/2014/main" id="{4E93443B-BF1E-3E42-8EA0-004B85F4019D}"/>
              </a:ext>
            </a:extLst>
          </p:cNvPr>
          <p:cNvSpPr>
            <a:spLocks noGrp="1"/>
          </p:cNvSpPr>
          <p:nvPr>
            <p:ph idx="1"/>
          </p:nvPr>
        </p:nvSpPr>
        <p:spPr>
          <a:xfrm>
            <a:off x="331597" y="1068637"/>
            <a:ext cx="11475216" cy="5055118"/>
          </a:xfrm>
        </p:spPr>
        <p:txBody>
          <a:bodyPr>
            <a:normAutofit fontScale="62500" lnSpcReduction="20000"/>
          </a:bodyPr>
          <a:lstStyle/>
          <a:p>
            <a:r>
              <a:rPr lang="it-IT" dirty="0"/>
              <a:t>C. Cost. 140/2018: sanzione in senso stretto</a:t>
            </a:r>
          </a:p>
          <a:p>
            <a:pPr lvl="1"/>
            <a:r>
              <a:rPr lang="it-IT" dirty="0"/>
              <a:t>reazione dell'ordinamento al duplice illecito posto in essere da chi, dapprima esegue un'opera abusiva e, poi, non adempie all'obbligo di demolirla</a:t>
            </a:r>
          </a:p>
          <a:p>
            <a:r>
              <a:rPr lang="it-IT" dirty="0"/>
              <a:t>L’acquisizione culmina, comunque, nella demolizione, salve due deroghe:</a:t>
            </a:r>
          </a:p>
          <a:p>
            <a:pPr marL="971550" lvl="1" indent="-514350">
              <a:buFont typeface="+mj-lt"/>
              <a:buAutoNum type="arabicPeriod"/>
            </a:pPr>
            <a:r>
              <a:rPr lang="it-IT" dirty="0"/>
              <a:t>l'esistenza di prevalenti interessi pubblici e sempre che l'opera non contrasti con rilevanti interessi urbanistici, culturali, paesaggistici, ambientali o di rispetto dell’assetto idrogeologico previa acquisizione degli assensi, concerti o nulla osta comunque denominati delle amministrazioni competenti ai sensi dell'articolo 17-bis della legge 7 agosto 1990, n. 241</a:t>
            </a:r>
          </a:p>
          <a:p>
            <a:pPr marL="971550" lvl="1" indent="-514350">
              <a:buFont typeface="+mj-lt"/>
              <a:buAutoNum type="arabicPeriod"/>
            </a:pPr>
            <a:r>
              <a:rPr lang="it-IT" dirty="0"/>
              <a:t>Nei casi in cui l'opera non contrasti con rilevanti interessi urbanistici, culturali, paesaggistici, ambientali o di rispetto dell'assetto idrogeologico, il comune, previa acquisizione degli assensi, concerti o nulla osta comunque denominati delle amministrazioni competenti ai sensi dell'articolo 17-bis della legge n. 241 del 1990, può, altresì, provvedere all'alienazione del bene e dell'area di sedime determinata ai sensi del comma 3, nel rispetto delle disposizioni di cui all'articolo 12, comma 2, della legge 15 maggio 1997, n. 127, condizionando sospensivamente il contratto alla effettiva rimozione delle opere abusive da parte dell'acquirente (norma introdotte con il DL salva casa, n. 69/2024)</a:t>
            </a:r>
          </a:p>
        </p:txBody>
      </p:sp>
    </p:spTree>
    <p:extLst>
      <p:ext uri="{BB962C8B-B14F-4D97-AF65-F5344CB8AC3E}">
        <p14:creationId xmlns:p14="http://schemas.microsoft.com/office/powerpoint/2010/main" val="4032419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0E9E63-4927-4EE1-906E-28C8ED8CFCF8}"/>
              </a:ext>
            </a:extLst>
          </p:cNvPr>
          <p:cNvSpPr>
            <a:spLocks noGrp="1"/>
          </p:cNvSpPr>
          <p:nvPr>
            <p:ph type="title"/>
          </p:nvPr>
        </p:nvSpPr>
        <p:spPr>
          <a:xfrm>
            <a:off x="331597" y="365125"/>
            <a:ext cx="11475216" cy="802663"/>
          </a:xfrm>
        </p:spPr>
        <p:txBody>
          <a:bodyPr>
            <a:normAutofit fontScale="90000"/>
          </a:bodyPr>
          <a:lstStyle/>
          <a:p>
            <a:r>
              <a:rPr lang="it-IT" dirty="0"/>
              <a:t>Tesi della natura ripristinatoria (C.d.S. n. 860/2024)</a:t>
            </a:r>
          </a:p>
        </p:txBody>
      </p:sp>
      <p:sp>
        <p:nvSpPr>
          <p:cNvPr id="3" name="Segnaposto contenuto 2">
            <a:extLst>
              <a:ext uri="{FF2B5EF4-FFF2-40B4-BE49-F238E27FC236}">
                <a16:creationId xmlns:a16="http://schemas.microsoft.com/office/drawing/2014/main" id="{44DF5DBD-FF4A-49C5-94D9-5D84503EA6B7}"/>
              </a:ext>
            </a:extLst>
          </p:cNvPr>
          <p:cNvSpPr>
            <a:spLocks noGrp="1"/>
          </p:cNvSpPr>
          <p:nvPr>
            <p:ph idx="1"/>
          </p:nvPr>
        </p:nvSpPr>
        <p:spPr>
          <a:xfrm>
            <a:off x="331597" y="1311007"/>
            <a:ext cx="11475216" cy="4812747"/>
          </a:xfrm>
        </p:spPr>
        <p:txBody>
          <a:bodyPr>
            <a:normAutofit fontScale="77500" lnSpcReduction="20000"/>
          </a:bodyPr>
          <a:lstStyle/>
          <a:p>
            <a:r>
              <a:rPr lang="it-IT" dirty="0"/>
              <a:t>Acquisizione finalizzata (salvo deroghe limitate) alla demolizione con conseguente funzione ripristinatoria</a:t>
            </a:r>
          </a:p>
          <a:p>
            <a:pPr lvl="1"/>
            <a:r>
              <a:rPr lang="it-IT" dirty="0"/>
              <a:t>«strumento di riconduzione delle opere abusive a legalità» che, comunque, «</a:t>
            </a:r>
            <a:r>
              <a:rPr lang="it-IT" b="1" dirty="0"/>
              <a:t>risponde ai criteri dell'idoneità, necessarietà e proporzionalità in senso stretto, legittimanti l'incidenza sul diritto di proprietà dell'autore delle opere abusive, il quale non ottemperi all'ordine ripristinatorio</a:t>
            </a:r>
            <a:r>
              <a:rPr lang="it-IT" dirty="0"/>
              <a:t>»</a:t>
            </a:r>
          </a:p>
          <a:p>
            <a:pPr lvl="1"/>
            <a:r>
              <a:rPr lang="it-IT" dirty="0"/>
              <a:t>Con ciò il C.d.S. esclude che la norma che prevede l’acquisizione soggiaccia ai principi espressi con riferimenti alla confisca disposta ai sensi dell’art. 44 del TUED dal giudice penale che la CEDU ha ritenuto «sanzione penale» con l’applicazione delle garanzie convenzionali tra cui il necessario legame psicologico del sanzionato con l’illecito (Sentenze Sud Fondi c. Italia 75909/2007 e 2009</a:t>
            </a:r>
          </a:p>
        </p:txBody>
      </p:sp>
      <p:sp>
        <p:nvSpPr>
          <p:cNvPr id="4" name="Segnaposto numero diapositiva 3">
            <a:extLst>
              <a:ext uri="{FF2B5EF4-FFF2-40B4-BE49-F238E27FC236}">
                <a16:creationId xmlns:a16="http://schemas.microsoft.com/office/drawing/2014/main" id="{C73794DC-E3D4-42F3-B418-C31018E1DB2F}"/>
              </a:ext>
            </a:extLst>
          </p:cNvPr>
          <p:cNvSpPr>
            <a:spLocks noGrp="1"/>
          </p:cNvSpPr>
          <p:nvPr>
            <p:ph type="sldNum" sz="quarter" idx="4294967295"/>
          </p:nvPr>
        </p:nvSpPr>
        <p:spPr>
          <a:xfrm>
            <a:off x="331597" y="6204141"/>
            <a:ext cx="2743200" cy="365125"/>
          </a:xfrm>
          <a:prstGeom prst="rect">
            <a:avLst/>
          </a:prstGeom>
        </p:spPr>
        <p:txBody>
          <a:bodyPr/>
          <a:lstStyle/>
          <a:p>
            <a:fld id="{FB3142EB-18CA-4AB4-BDA0-3D8AFE17EE11}" type="slidenum">
              <a:rPr lang="it-IT" smtClean="0"/>
              <a:t>25</a:t>
            </a:fld>
            <a:endParaRPr lang="it-IT" dirty="0"/>
          </a:p>
        </p:txBody>
      </p:sp>
    </p:spTree>
    <p:extLst>
      <p:ext uri="{BB962C8B-B14F-4D97-AF65-F5344CB8AC3E}">
        <p14:creationId xmlns:p14="http://schemas.microsoft.com/office/powerpoint/2010/main" val="421186612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9C66B2-23EA-F8D5-208E-90A7A269F70A}"/>
              </a:ext>
            </a:extLst>
          </p:cNvPr>
          <p:cNvSpPr>
            <a:spLocks noGrp="1"/>
          </p:cNvSpPr>
          <p:nvPr>
            <p:ph type="title"/>
          </p:nvPr>
        </p:nvSpPr>
        <p:spPr>
          <a:xfrm>
            <a:off x="331597" y="365125"/>
            <a:ext cx="11475216" cy="747579"/>
          </a:xfrm>
        </p:spPr>
        <p:txBody>
          <a:bodyPr/>
          <a:lstStyle/>
          <a:p>
            <a:r>
              <a:rPr lang="it-IT" dirty="0"/>
              <a:t>Ad. plen. n. 16/2023</a:t>
            </a:r>
          </a:p>
        </p:txBody>
      </p:sp>
      <p:sp>
        <p:nvSpPr>
          <p:cNvPr id="3" name="Segnaposto contenuto 2">
            <a:extLst>
              <a:ext uri="{FF2B5EF4-FFF2-40B4-BE49-F238E27FC236}">
                <a16:creationId xmlns:a16="http://schemas.microsoft.com/office/drawing/2014/main" id="{A3FCDDD0-D381-87B0-3136-4F547D8A0527}"/>
              </a:ext>
            </a:extLst>
          </p:cNvPr>
          <p:cNvSpPr>
            <a:spLocks noGrp="1"/>
          </p:cNvSpPr>
          <p:nvPr>
            <p:ph idx="1"/>
          </p:nvPr>
        </p:nvSpPr>
        <p:spPr>
          <a:xfrm>
            <a:off x="331597" y="1112705"/>
            <a:ext cx="11475216" cy="5380170"/>
          </a:xfrm>
        </p:spPr>
        <p:txBody>
          <a:bodyPr>
            <a:normAutofit fontScale="70000" lnSpcReduction="20000"/>
          </a:bodyPr>
          <a:lstStyle/>
          <a:p>
            <a:r>
              <a:rPr lang="it-IT" dirty="0"/>
              <a:t>Natura afflittiva </a:t>
            </a:r>
          </a:p>
          <a:p>
            <a:r>
              <a:rPr lang="it-IT" dirty="0"/>
              <a:t>la mancata demolizione - da intendersi quale illecito omissivo ulteriore rispetto all’originario illecito edilizio costituito dall’abusiva edificazione – deve essere imputabile al soggetto che subisce la sanzione (con onere della prova a carico del soggetto inciso)</a:t>
            </a:r>
          </a:p>
          <a:p>
            <a:r>
              <a:rPr lang="it-IT" dirty="0"/>
              <a:t>Provvedimento di acquisizione: portata meramente dichiarativa di un effetto prodottosi ex lege al decorso del termine di novanta giorni dalla notifica dell’ordine di demolizione</a:t>
            </a:r>
          </a:p>
          <a:p>
            <a:pPr lvl="1"/>
            <a:r>
              <a:rPr lang="it-IT" dirty="0"/>
              <a:t>a seguito della perdita ipso iure del bene, pur se accertata successivamente, chi lo possiede ormai senza idoneo titolo giuridico non può né demolirlo, né modificarlo, ed è tenuto a corrispondere un importo all’Amministrazione proprietaria per la sua disponibilità che avviene sine </a:t>
            </a:r>
            <a:r>
              <a:rPr lang="it-IT" dirty="0" err="1"/>
              <a:t>titulo</a:t>
            </a:r>
            <a:endParaRPr lang="it-IT" dirty="0"/>
          </a:p>
          <a:p>
            <a:pPr lvl="1"/>
            <a:r>
              <a:rPr lang="it-IT" dirty="0"/>
              <a:t>viene meno la possibilità di presentare la domanda di sanatoria sino al momento in cui non venga formalmente accertata l’inottemperanza alla sanzione demolitoria (v., ex multis, CGA n. 876/2022) o addirittura fino a che l’opera esiste nella sua integrità e il soggetto ne conserva la titolarità (T.A.R. Campania, Napoli, sez. VIII, n. 449/2020)</a:t>
            </a:r>
          </a:p>
        </p:txBody>
      </p:sp>
    </p:spTree>
    <p:extLst>
      <p:ext uri="{BB962C8B-B14F-4D97-AF65-F5344CB8AC3E}">
        <p14:creationId xmlns:p14="http://schemas.microsoft.com/office/powerpoint/2010/main" val="219317946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C5E366-4D07-F57F-947C-7B5CE1651CD7}"/>
              </a:ext>
            </a:extLst>
          </p:cNvPr>
          <p:cNvSpPr>
            <a:spLocks noGrp="1"/>
          </p:cNvSpPr>
          <p:nvPr>
            <p:ph type="title"/>
          </p:nvPr>
        </p:nvSpPr>
        <p:spPr>
          <a:xfrm>
            <a:off x="331597" y="96835"/>
            <a:ext cx="11475216" cy="637410"/>
          </a:xfrm>
        </p:spPr>
        <p:txBody>
          <a:bodyPr>
            <a:normAutofit fontScale="90000"/>
          </a:bodyPr>
          <a:lstStyle/>
          <a:p>
            <a:r>
              <a:rPr lang="it-IT" dirty="0"/>
              <a:t>C. Cost. n. 160/2024</a:t>
            </a:r>
          </a:p>
        </p:txBody>
      </p:sp>
      <p:sp>
        <p:nvSpPr>
          <p:cNvPr id="3" name="Segnaposto contenuto 2">
            <a:extLst>
              <a:ext uri="{FF2B5EF4-FFF2-40B4-BE49-F238E27FC236}">
                <a16:creationId xmlns:a16="http://schemas.microsoft.com/office/drawing/2014/main" id="{8DAF27B6-3097-03DC-E0D3-5822D8A08BAE}"/>
              </a:ext>
            </a:extLst>
          </p:cNvPr>
          <p:cNvSpPr>
            <a:spLocks noGrp="1"/>
          </p:cNvSpPr>
          <p:nvPr>
            <p:ph idx="1"/>
          </p:nvPr>
        </p:nvSpPr>
        <p:spPr>
          <a:xfrm>
            <a:off x="331597" y="881349"/>
            <a:ext cx="11475216" cy="5242406"/>
          </a:xfrm>
        </p:spPr>
        <p:txBody>
          <a:bodyPr>
            <a:normAutofit fontScale="85000" lnSpcReduction="10000"/>
          </a:bodyPr>
          <a:lstStyle/>
          <a:p>
            <a:r>
              <a:rPr lang="it-IT" dirty="0"/>
              <a:t>Parla di «confisca» edilizia e ritiene l’irragionevolezza e la sproporzionatezza del sacrificio imposto dall’acquisizione al creditore ipotecario estraneo all’abuso che non può patire la perdita del proprio diritto.</a:t>
            </a:r>
          </a:p>
          <a:p>
            <a:r>
              <a:rPr lang="it-IT" dirty="0"/>
              <a:t>In coerenza con la propria risalente giurisprudenza (Sent. n. 345/1991) la Corte la configura come sanzione vera e propria con tutto ciò che ne consegue</a:t>
            </a:r>
          </a:p>
          <a:p>
            <a:pPr lvl="1"/>
            <a:r>
              <a:rPr lang="it-IT" dirty="0"/>
              <a:t>Inapplicabilità dell’acquisizione in danno del proprietario rimasto del tutto estraneo all’abuso </a:t>
            </a:r>
          </a:p>
          <a:p>
            <a:pPr lvl="1"/>
            <a:r>
              <a:rPr lang="it-IT" dirty="0"/>
              <a:t>La sanzione non ha una funzione ripristinatoria in quanto il ripristino può ben essere attuato dall’ente locale nei confronti del responsabile </a:t>
            </a:r>
          </a:p>
        </p:txBody>
      </p:sp>
    </p:spTree>
    <p:extLst>
      <p:ext uri="{BB962C8B-B14F-4D97-AF65-F5344CB8AC3E}">
        <p14:creationId xmlns:p14="http://schemas.microsoft.com/office/powerpoint/2010/main" val="21059810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DB53BA-99C1-7408-37C5-624B4B8742F1}"/>
              </a:ext>
            </a:extLst>
          </p:cNvPr>
          <p:cNvSpPr>
            <a:spLocks noGrp="1"/>
          </p:cNvSpPr>
          <p:nvPr>
            <p:ph type="title"/>
          </p:nvPr>
        </p:nvSpPr>
        <p:spPr>
          <a:xfrm>
            <a:off x="331597" y="93643"/>
            <a:ext cx="11475216" cy="681477"/>
          </a:xfrm>
        </p:spPr>
        <p:txBody>
          <a:bodyPr>
            <a:normAutofit fontScale="90000"/>
          </a:bodyPr>
          <a:lstStyle/>
          <a:p>
            <a:r>
              <a:rPr lang="it-IT" dirty="0"/>
              <a:t>L’acquisizione del bene al patrimonio comunale</a:t>
            </a:r>
          </a:p>
        </p:txBody>
      </p:sp>
      <p:sp>
        <p:nvSpPr>
          <p:cNvPr id="3" name="Segnaposto contenuto 2">
            <a:extLst>
              <a:ext uri="{FF2B5EF4-FFF2-40B4-BE49-F238E27FC236}">
                <a16:creationId xmlns:a16="http://schemas.microsoft.com/office/drawing/2014/main" id="{FBFF4F60-86D2-EC07-EB01-51C8B747A91D}"/>
              </a:ext>
            </a:extLst>
          </p:cNvPr>
          <p:cNvSpPr>
            <a:spLocks noGrp="1"/>
          </p:cNvSpPr>
          <p:nvPr>
            <p:ph idx="1"/>
          </p:nvPr>
        </p:nvSpPr>
        <p:spPr>
          <a:xfrm>
            <a:off x="331597" y="775120"/>
            <a:ext cx="11475216" cy="5989237"/>
          </a:xfrm>
        </p:spPr>
        <p:txBody>
          <a:bodyPr>
            <a:normAutofit fontScale="70000" lnSpcReduction="20000"/>
          </a:bodyPr>
          <a:lstStyle/>
          <a:p>
            <a:r>
              <a:rPr lang="it-IT" dirty="0"/>
              <a:t>Se si applicano i criteri Engel:</a:t>
            </a:r>
          </a:p>
          <a:p>
            <a:pPr lvl="1"/>
            <a:r>
              <a:rPr lang="it-IT" dirty="0"/>
              <a:t>Tra cui quello della </a:t>
            </a:r>
            <a:r>
              <a:rPr lang="it-IT" dirty="0" err="1"/>
              <a:t>proporzionatezza</a:t>
            </a:r>
            <a:r>
              <a:rPr lang="it-IT" dirty="0"/>
              <a:t> della sanzione</a:t>
            </a:r>
          </a:p>
          <a:p>
            <a:pPr lvl="1">
              <a:buFont typeface="Wingdings" panose="05000000000000000000" pitchFamily="2" charset="2"/>
              <a:buChar char="Ø"/>
            </a:pPr>
            <a:r>
              <a:rPr lang="it-IT" dirty="0"/>
              <a:t>Senz’altro, va accolta positivamente la modifica del DL salva casa che consente una flessibilità nel termine oltre il quale opererebbe l’acquisizione</a:t>
            </a:r>
          </a:p>
          <a:p>
            <a:pPr lvl="1">
              <a:buFont typeface="Wingdings" panose="05000000000000000000" pitchFamily="2" charset="2"/>
              <a:buChar char="Ø"/>
            </a:pPr>
            <a:r>
              <a:rPr lang="it-IT" dirty="0"/>
              <a:t>L’applicazione del termine, peraltro, sembra una diretta applicazione del richiamato indirizzo sulla rilevanza «esecutiva» dell’art. 8 CEDU</a:t>
            </a:r>
          </a:p>
          <a:p>
            <a:pPr>
              <a:buFont typeface="Wingdings" panose="05000000000000000000" pitchFamily="2" charset="2"/>
              <a:buChar char="Ø"/>
            </a:pPr>
            <a:r>
              <a:rPr lang="it-IT" dirty="0"/>
              <a:t>È proporzionato il sacrificio imposto per un immobile ‘sanabile’ ex art. 36 TUED (i.e. Conforme alla normativa urbanistico-edilizia)?</a:t>
            </a:r>
          </a:p>
          <a:p>
            <a:pPr lvl="2">
              <a:buFont typeface="Wingdings" panose="05000000000000000000" pitchFamily="2" charset="2"/>
              <a:buChar char="Ø"/>
            </a:pPr>
            <a:r>
              <a:rPr lang="it-IT" dirty="0"/>
              <a:t>Possibilità esclusa dalla Plenaria 16/2023 per l’accertamento di conformità</a:t>
            </a:r>
          </a:p>
          <a:p>
            <a:pPr lvl="2">
              <a:buFont typeface="Wingdings" panose="05000000000000000000" pitchFamily="2" charset="2"/>
              <a:buChar char="Ø"/>
            </a:pPr>
            <a:r>
              <a:rPr lang="it-IT" dirty="0"/>
              <a:t>Possibilità che resiste per gli immobili per cui sia stata presentata domanda di condono (espressamente consentita dall’art. 39 co. 19 della L. 724/1994 che parla di annullamento delle acquisizioni disposte; v. TAR Campania n. 1903/2023 e giurisprudenza ivi richiamata)</a:t>
            </a:r>
          </a:p>
          <a:p>
            <a:pPr>
              <a:buFont typeface="Wingdings" panose="05000000000000000000" pitchFamily="2" charset="2"/>
              <a:buChar char="Ø"/>
            </a:pPr>
            <a:r>
              <a:rPr lang="it-IT" dirty="0"/>
              <a:t>Trova conferma l’ampia giurisprudenza che richiede un’ampia motivazione dell’acquisizione di un’area ulteriore rispetto a quella ove insiste l’abuso   </a:t>
            </a:r>
          </a:p>
          <a:p>
            <a:pPr marL="0" indent="0">
              <a:buNone/>
            </a:pPr>
            <a:endParaRPr lang="it-IT" dirty="0"/>
          </a:p>
          <a:p>
            <a:pPr>
              <a:buFont typeface="Wingdings" panose="05000000000000000000" pitchFamily="2" charset="2"/>
              <a:buChar char="Ø"/>
            </a:pPr>
            <a:endParaRPr lang="it-IT" dirty="0"/>
          </a:p>
          <a:p>
            <a:pPr>
              <a:buFont typeface="Wingdings" panose="05000000000000000000" pitchFamily="2" charset="2"/>
              <a:buChar char="Ø"/>
            </a:pPr>
            <a:endParaRPr lang="it-IT" dirty="0"/>
          </a:p>
        </p:txBody>
      </p:sp>
    </p:spTree>
    <p:extLst>
      <p:ext uri="{BB962C8B-B14F-4D97-AF65-F5344CB8AC3E}">
        <p14:creationId xmlns:p14="http://schemas.microsoft.com/office/powerpoint/2010/main" val="36044585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F914C8-8C87-C720-F1BF-44830A34F6B3}"/>
              </a:ext>
            </a:extLst>
          </p:cNvPr>
          <p:cNvSpPr>
            <a:spLocks noGrp="1"/>
          </p:cNvSpPr>
          <p:nvPr>
            <p:ph type="title"/>
          </p:nvPr>
        </p:nvSpPr>
        <p:spPr>
          <a:xfrm>
            <a:off x="331597" y="365125"/>
            <a:ext cx="11475216" cy="648427"/>
          </a:xfrm>
        </p:spPr>
        <p:txBody>
          <a:bodyPr>
            <a:normAutofit fontScale="90000"/>
          </a:bodyPr>
          <a:lstStyle/>
          <a:p>
            <a:r>
              <a:rPr lang="it-IT" dirty="0"/>
              <a:t>Cenni all’evoluzione in tema di sanzioni amministrative</a:t>
            </a:r>
          </a:p>
        </p:txBody>
      </p:sp>
      <p:sp>
        <p:nvSpPr>
          <p:cNvPr id="3" name="Segnaposto contenuto 2">
            <a:extLst>
              <a:ext uri="{FF2B5EF4-FFF2-40B4-BE49-F238E27FC236}">
                <a16:creationId xmlns:a16="http://schemas.microsoft.com/office/drawing/2014/main" id="{1116DB5A-05BE-4F48-9B81-EA7EE50E062B}"/>
              </a:ext>
            </a:extLst>
          </p:cNvPr>
          <p:cNvSpPr>
            <a:spLocks noGrp="1"/>
          </p:cNvSpPr>
          <p:nvPr>
            <p:ph idx="1"/>
          </p:nvPr>
        </p:nvSpPr>
        <p:spPr>
          <a:xfrm>
            <a:off x="331597" y="1211855"/>
            <a:ext cx="11475216" cy="5281020"/>
          </a:xfrm>
        </p:spPr>
        <p:txBody>
          <a:bodyPr>
            <a:normAutofit fontScale="62500" lnSpcReduction="20000"/>
          </a:bodyPr>
          <a:lstStyle/>
          <a:p>
            <a:r>
              <a:rPr lang="it-IT" dirty="0"/>
              <a:t>Originariamente, le sanzioni amministrative </a:t>
            </a:r>
          </a:p>
          <a:p>
            <a:pPr lvl="1"/>
            <a:r>
              <a:rPr lang="it-IT" dirty="0"/>
              <a:t>illeciti minori (per lo più colpiti con modeste sanzioni pecuniarie) </a:t>
            </a:r>
          </a:p>
          <a:p>
            <a:pPr lvl="1"/>
            <a:r>
              <a:rPr lang="it-IT" dirty="0"/>
              <a:t>caratterizzate da minimo stigma sociale </a:t>
            </a:r>
          </a:p>
          <a:p>
            <a:pPr lvl="1"/>
            <a:r>
              <a:rPr lang="it-IT" dirty="0"/>
              <a:t>garanzie di partecipazione ben più limitate rispetto alle sanzioni penali</a:t>
            </a:r>
          </a:p>
          <a:p>
            <a:r>
              <a:rPr lang="it-IT" dirty="0"/>
              <a:t>Tali caratteri non sono più generalizzati nelle sanzioni amministrative in quanto gli illeciti rivestono </a:t>
            </a:r>
            <a:r>
              <a:rPr lang="it-IT" dirty="0">
                <a:effectLst>
                  <a:outerShdw blurRad="38100" dist="38100" dir="2700000" algn="tl">
                    <a:srgbClr val="000000">
                      <a:alpha val="43137"/>
                    </a:srgbClr>
                  </a:outerShdw>
                </a:effectLst>
              </a:rPr>
              <a:t>gravità rilevante </a:t>
            </a:r>
            <a:r>
              <a:rPr lang="it-IT" dirty="0"/>
              <a:t>(si pensi agli illeciti antitrust o agli stessi illeciti edilizi) e comportano uno stigma sociale</a:t>
            </a:r>
          </a:p>
          <a:p>
            <a:pPr lvl="1"/>
            <a:r>
              <a:rPr lang="it-IT" dirty="0"/>
              <a:t>già la legge di depenalizzazione n. 689/1981 aveva, del resto, previsto l’applicazione di principi di matrice penalistica quali il principio di personalità e di colpevolezza.</a:t>
            </a:r>
          </a:p>
          <a:p>
            <a:r>
              <a:rPr lang="it-IT" dirty="0"/>
              <a:t>La CEDU (a partire dalla nota Sent. Engel e altri c. Paesi Bassi, 8/6/1976, n. 22) ha elaborato dei criteri sostanziali (qualificazione di diritto interno; funzione preventiva e repressiva; soprattutto, grado di afflittività) per individuare le sanzioni penali</a:t>
            </a:r>
          </a:p>
          <a:p>
            <a:r>
              <a:rPr lang="it-IT" dirty="0"/>
              <a:t>I criteri, se sussistenti, determinano l’applicazione di garanzie e principi mutuati dal diritto penale (art. 6 CEDU): tra essi è compreso quello della proporzionalità del trattamento sanzionatorio  </a:t>
            </a:r>
          </a:p>
        </p:txBody>
      </p:sp>
    </p:spTree>
    <p:extLst>
      <p:ext uri="{BB962C8B-B14F-4D97-AF65-F5344CB8AC3E}">
        <p14:creationId xmlns:p14="http://schemas.microsoft.com/office/powerpoint/2010/main" val="2647063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D19AF3-E832-89BC-56CE-8E487966430D}"/>
              </a:ext>
            </a:extLst>
          </p:cNvPr>
          <p:cNvSpPr>
            <a:spLocks noGrp="1"/>
          </p:cNvSpPr>
          <p:nvPr>
            <p:ph type="title"/>
          </p:nvPr>
        </p:nvSpPr>
        <p:spPr>
          <a:xfrm>
            <a:off x="331597" y="365126"/>
            <a:ext cx="11475216" cy="791646"/>
          </a:xfrm>
        </p:spPr>
        <p:txBody>
          <a:bodyPr/>
          <a:lstStyle/>
          <a:p>
            <a:r>
              <a:rPr lang="it-IT" dirty="0"/>
              <a:t>Atto di irrogazione della sanzione</a:t>
            </a:r>
          </a:p>
        </p:txBody>
      </p:sp>
      <p:sp>
        <p:nvSpPr>
          <p:cNvPr id="3" name="Segnaposto contenuto 2">
            <a:extLst>
              <a:ext uri="{FF2B5EF4-FFF2-40B4-BE49-F238E27FC236}">
                <a16:creationId xmlns:a16="http://schemas.microsoft.com/office/drawing/2014/main" id="{8FA30966-36D6-BA60-C796-EEEEFF62D974}"/>
              </a:ext>
            </a:extLst>
          </p:cNvPr>
          <p:cNvSpPr>
            <a:spLocks noGrp="1"/>
          </p:cNvSpPr>
          <p:nvPr>
            <p:ph idx="1"/>
          </p:nvPr>
        </p:nvSpPr>
        <p:spPr>
          <a:xfrm>
            <a:off x="331597" y="1156772"/>
            <a:ext cx="11475216" cy="5574533"/>
          </a:xfrm>
        </p:spPr>
        <p:txBody>
          <a:bodyPr>
            <a:normAutofit fontScale="77500" lnSpcReduction="20000"/>
          </a:bodyPr>
          <a:lstStyle/>
          <a:p>
            <a:r>
              <a:rPr lang="it-IT" dirty="0"/>
              <a:t>L’atto che irroga una sanzione ha caratteri di accertamento della fattispecie illecita a cui consegue l’applicazione di una sanzione opportunamente «dosata» in questo senso «adeguata» all’illecito</a:t>
            </a:r>
          </a:p>
          <a:p>
            <a:pPr lvl="1"/>
            <a:r>
              <a:rPr lang="it-IT" dirty="0"/>
              <a:t>La </a:t>
            </a:r>
            <a:r>
              <a:rPr lang="it-IT" dirty="0" err="1"/>
              <a:t>proporzionatezza</a:t>
            </a:r>
            <a:r>
              <a:rPr lang="it-IT" dirty="0"/>
              <a:t> della sanzione </a:t>
            </a:r>
          </a:p>
          <a:p>
            <a:pPr lvl="2"/>
            <a:r>
              <a:rPr lang="it-IT" dirty="0"/>
              <a:t>concetto diverso dall’applicazione del principio di proporzionalità nell’emanazione del provvedimento amministrativo che prevede un bilanciamento tra interessi diversi tipica dell’attività provvedimentale e in particolare all’attività discrezionale</a:t>
            </a:r>
          </a:p>
          <a:p>
            <a:pPr lvl="1"/>
            <a:r>
              <a:rPr lang="it-IT" dirty="0"/>
              <a:t>Il principio di proporzionalità dei trattamenti sanzionatori, peraltro, non richiede di evocare la giurisprudenza sovranazionale imponendosi finanche al legislatore</a:t>
            </a:r>
          </a:p>
          <a:p>
            <a:pPr lvl="1">
              <a:buFont typeface="Wingdings" panose="05000000000000000000" pitchFamily="2" charset="2"/>
              <a:buChar char="Ø"/>
            </a:pPr>
            <a:r>
              <a:rPr lang="it-IT" dirty="0"/>
              <a:t>la Corte Costituzionale ha ritenuto che il principio di proporzionalità si imponga al legislatore anche prescindendo dal richiamo alle fonti sovranazionali</a:t>
            </a:r>
          </a:p>
          <a:p>
            <a:pPr lvl="2"/>
            <a:r>
              <a:rPr lang="it-IT" dirty="0"/>
              <a:t>tanto per l’applicazione dell’art. 3 in combinato disposto con le norme costituzionali che tutelano i diritti di volta in volta incisi dalla sanzione (C. Cost. 112/2019)</a:t>
            </a:r>
          </a:p>
        </p:txBody>
      </p:sp>
    </p:spTree>
    <p:extLst>
      <p:ext uri="{BB962C8B-B14F-4D97-AF65-F5344CB8AC3E}">
        <p14:creationId xmlns:p14="http://schemas.microsoft.com/office/powerpoint/2010/main" val="958065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59B4AA2-73A9-6E1C-9C59-F810998CADDA}"/>
              </a:ext>
            </a:extLst>
          </p:cNvPr>
          <p:cNvSpPr>
            <a:spLocks noGrp="1"/>
          </p:cNvSpPr>
          <p:nvPr>
            <p:ph type="ctrTitle"/>
          </p:nvPr>
        </p:nvSpPr>
        <p:spPr>
          <a:xfrm>
            <a:off x="6188442" y="1075591"/>
            <a:ext cx="4993178" cy="4397288"/>
          </a:xfrm>
        </p:spPr>
        <p:txBody>
          <a:bodyPr/>
          <a:lstStyle/>
          <a:p>
            <a:r>
              <a:rPr lang="it-IT" dirty="0"/>
              <a:t>Le «sanzioni» edilizie</a:t>
            </a:r>
            <a:br>
              <a:rPr lang="it-IT" dirty="0"/>
            </a:br>
            <a:r>
              <a:rPr lang="it-IT" dirty="0"/>
              <a:t>con particolare riferimento all’art. 31 del T.U.E.D.</a:t>
            </a:r>
          </a:p>
        </p:txBody>
      </p:sp>
      <p:pic>
        <p:nvPicPr>
          <p:cNvPr id="5" name="Immagine 4">
            <a:extLst>
              <a:ext uri="{FF2B5EF4-FFF2-40B4-BE49-F238E27FC236}">
                <a16:creationId xmlns:a16="http://schemas.microsoft.com/office/drawing/2014/main" id="{2AA1B5BC-5031-18E0-FEB4-0B870F2F53A8}"/>
              </a:ext>
            </a:extLst>
          </p:cNvPr>
          <p:cNvPicPr>
            <a:picLocks noChangeAspect="1"/>
          </p:cNvPicPr>
          <p:nvPr/>
        </p:nvPicPr>
        <p:blipFill>
          <a:blip r:embed="rId3"/>
          <a:stretch>
            <a:fillRect/>
          </a:stretch>
        </p:blipFill>
        <p:spPr>
          <a:xfrm rot="1262890">
            <a:off x="1693672" y="862625"/>
            <a:ext cx="3421832" cy="5132749"/>
          </a:xfrm>
          <a:prstGeom prst="rect">
            <a:avLst/>
          </a:prstGeom>
        </p:spPr>
      </p:pic>
    </p:spTree>
    <p:extLst>
      <p:ext uri="{BB962C8B-B14F-4D97-AF65-F5344CB8AC3E}">
        <p14:creationId xmlns:p14="http://schemas.microsoft.com/office/powerpoint/2010/main" val="118691913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B8F933-A050-4DEC-BE79-93B83AE6BC22}"/>
              </a:ext>
            </a:extLst>
          </p:cNvPr>
          <p:cNvSpPr>
            <a:spLocks noGrp="1"/>
          </p:cNvSpPr>
          <p:nvPr>
            <p:ph type="title"/>
          </p:nvPr>
        </p:nvSpPr>
        <p:spPr>
          <a:xfrm>
            <a:off x="331597" y="365126"/>
            <a:ext cx="11475216" cy="813680"/>
          </a:xfrm>
        </p:spPr>
        <p:txBody>
          <a:bodyPr/>
          <a:lstStyle/>
          <a:p>
            <a:r>
              <a:rPr lang="it-IT" dirty="0"/>
              <a:t>L’art. 31 del T.U.E.D.</a:t>
            </a:r>
          </a:p>
        </p:txBody>
      </p:sp>
      <p:sp>
        <p:nvSpPr>
          <p:cNvPr id="3" name="Segnaposto contenuto 2">
            <a:extLst>
              <a:ext uri="{FF2B5EF4-FFF2-40B4-BE49-F238E27FC236}">
                <a16:creationId xmlns:a16="http://schemas.microsoft.com/office/drawing/2014/main" id="{CE199276-0D59-D65F-6969-088020468A36}"/>
              </a:ext>
            </a:extLst>
          </p:cNvPr>
          <p:cNvSpPr>
            <a:spLocks noGrp="1"/>
          </p:cNvSpPr>
          <p:nvPr>
            <p:ph idx="1"/>
          </p:nvPr>
        </p:nvSpPr>
        <p:spPr>
          <a:xfrm>
            <a:off x="331597" y="1333041"/>
            <a:ext cx="11475216" cy="4790713"/>
          </a:xfrm>
        </p:spPr>
        <p:txBody>
          <a:bodyPr>
            <a:normAutofit fontScale="85000" lnSpcReduction="20000"/>
          </a:bodyPr>
          <a:lstStyle/>
          <a:p>
            <a:r>
              <a:rPr lang="it-IT" dirty="0"/>
              <a:t>La rimessione in pristino è disposta dal dirigente una volta accertata l’esecuzione di interventi in assenza di permesso, in totale difformità ovvero con variazione essenziali determinate ai sensi dell’art. 32</a:t>
            </a:r>
          </a:p>
          <a:p>
            <a:pPr lvl="1"/>
            <a:r>
              <a:rPr lang="it-IT" dirty="0"/>
              <a:t>La rimessione in pristino cura in via diretta l’interesse pubblico mirando a rimuovere l’abuso edilizio</a:t>
            </a:r>
          </a:p>
          <a:p>
            <a:pPr lvl="1">
              <a:buFont typeface="Wingdings" panose="05000000000000000000" pitchFamily="2" charset="2"/>
              <a:buChar char="Ø"/>
            </a:pPr>
            <a:r>
              <a:rPr lang="it-IT" dirty="0"/>
              <a:t>Sanzione in senso lato, o, meglio provvedimento (vincolato)</a:t>
            </a:r>
          </a:p>
          <a:p>
            <a:pPr lvl="1">
              <a:buFont typeface="Wingdings" panose="05000000000000000000" pitchFamily="2" charset="2"/>
              <a:buChar char="Ø"/>
            </a:pPr>
            <a:r>
              <a:rPr lang="it-IT" dirty="0"/>
              <a:t>La tipica indifferenza alle categorie di diritto interno della fonti sovranazionali porta taluno a ipotizzare l’applicabilità dei criteri Engel (con riguardo in particolare all’afflittività)</a:t>
            </a:r>
          </a:p>
          <a:p>
            <a:pPr lvl="1">
              <a:buFont typeface="Wingdings" panose="05000000000000000000" pitchFamily="2" charset="2"/>
              <a:buChar char="Ø"/>
            </a:pPr>
            <a:r>
              <a:rPr lang="it-IT" dirty="0"/>
              <a:t>Applicabilità esclusa dalla stessa giurisprudenza EDU per la natura ripristinatoria dello strumento (v. da ultimo CEDU n. 35780/18 del 12 settembre 2024, LONGO c. Italia)</a:t>
            </a:r>
          </a:p>
          <a:p>
            <a:pPr lvl="1"/>
            <a:endParaRPr lang="it-IT" dirty="0"/>
          </a:p>
        </p:txBody>
      </p:sp>
    </p:spTree>
    <p:extLst>
      <p:ext uri="{BB962C8B-B14F-4D97-AF65-F5344CB8AC3E}">
        <p14:creationId xmlns:p14="http://schemas.microsoft.com/office/powerpoint/2010/main" val="3866539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6168E4-7101-F912-FE0F-5330FB628D90}"/>
              </a:ext>
            </a:extLst>
          </p:cNvPr>
          <p:cNvSpPr>
            <a:spLocks noGrp="1"/>
          </p:cNvSpPr>
          <p:nvPr>
            <p:ph type="title"/>
          </p:nvPr>
        </p:nvSpPr>
        <p:spPr>
          <a:xfrm>
            <a:off x="331597" y="365125"/>
            <a:ext cx="11475216" cy="648427"/>
          </a:xfrm>
        </p:spPr>
        <p:txBody>
          <a:bodyPr>
            <a:normAutofit fontScale="90000"/>
          </a:bodyPr>
          <a:lstStyle/>
          <a:p>
            <a:r>
              <a:rPr lang="it-IT" dirty="0"/>
              <a:t>I caratteri della ‘sanzione’ edilizia</a:t>
            </a:r>
          </a:p>
        </p:txBody>
      </p:sp>
      <p:sp>
        <p:nvSpPr>
          <p:cNvPr id="3" name="Segnaposto contenuto 2">
            <a:extLst>
              <a:ext uri="{FF2B5EF4-FFF2-40B4-BE49-F238E27FC236}">
                <a16:creationId xmlns:a16="http://schemas.microsoft.com/office/drawing/2014/main" id="{C9CAF4EA-FDE1-3EAA-F8AD-AD80425CEBBC}"/>
              </a:ext>
            </a:extLst>
          </p:cNvPr>
          <p:cNvSpPr>
            <a:spLocks noGrp="1"/>
          </p:cNvSpPr>
          <p:nvPr>
            <p:ph idx="1"/>
          </p:nvPr>
        </p:nvSpPr>
        <p:spPr>
          <a:xfrm>
            <a:off x="331597" y="1123720"/>
            <a:ext cx="11475216" cy="5000035"/>
          </a:xfrm>
        </p:spPr>
        <p:txBody>
          <a:bodyPr/>
          <a:lstStyle/>
          <a:p>
            <a:r>
              <a:rPr lang="it-IT" dirty="0"/>
              <a:t>La demolizione/rimessione in pristino </a:t>
            </a:r>
          </a:p>
          <a:p>
            <a:pPr lvl="1"/>
            <a:r>
              <a:rPr lang="it-IT" dirty="0"/>
              <a:t>prescinde dall’elemento psicologico</a:t>
            </a:r>
          </a:p>
          <a:p>
            <a:pPr lvl="1"/>
            <a:r>
              <a:rPr lang="it-IT" dirty="0"/>
              <a:t>ha carattere reale essendo applicabile anche in danno dei cessionari del bene e, comunque, di chi si trovi con il bene in un rapporto tale da consentirgli di restaurare l’ordine giuridico violato</a:t>
            </a:r>
          </a:p>
          <a:p>
            <a:pPr lvl="1"/>
            <a:r>
              <a:rPr lang="it-IT" dirty="0"/>
              <a:t>La sanzione è «fissa»</a:t>
            </a:r>
          </a:p>
          <a:p>
            <a:pPr lvl="1"/>
            <a:r>
              <a:rPr lang="it-IT" dirty="0"/>
              <a:t>Evidente la dissonanza con i criteri Engel e, comunque, con il diritto delle sanzioni</a:t>
            </a:r>
          </a:p>
          <a:p>
            <a:pPr lvl="1"/>
            <a:endParaRPr lang="it-IT" dirty="0"/>
          </a:p>
          <a:p>
            <a:pPr lvl="1"/>
            <a:endParaRPr lang="it-IT" dirty="0"/>
          </a:p>
        </p:txBody>
      </p:sp>
    </p:spTree>
    <p:extLst>
      <p:ext uri="{BB962C8B-B14F-4D97-AF65-F5344CB8AC3E}">
        <p14:creationId xmlns:p14="http://schemas.microsoft.com/office/powerpoint/2010/main" val="2808714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FB0580-F277-CC04-0087-B57DD3498CA5}"/>
              </a:ext>
            </a:extLst>
          </p:cNvPr>
          <p:cNvSpPr>
            <a:spLocks noGrp="1"/>
          </p:cNvSpPr>
          <p:nvPr>
            <p:ph type="title"/>
          </p:nvPr>
        </p:nvSpPr>
        <p:spPr>
          <a:xfrm>
            <a:off x="331597" y="365126"/>
            <a:ext cx="11475216" cy="593342"/>
          </a:xfrm>
        </p:spPr>
        <p:txBody>
          <a:bodyPr>
            <a:normAutofit fontScale="90000"/>
          </a:bodyPr>
          <a:lstStyle/>
          <a:p>
            <a:r>
              <a:rPr lang="it-IT" dirty="0"/>
              <a:t>Il principio di proporzionalità</a:t>
            </a:r>
          </a:p>
        </p:txBody>
      </p:sp>
      <p:sp>
        <p:nvSpPr>
          <p:cNvPr id="3" name="Segnaposto contenuto 2">
            <a:extLst>
              <a:ext uri="{FF2B5EF4-FFF2-40B4-BE49-F238E27FC236}">
                <a16:creationId xmlns:a16="http://schemas.microsoft.com/office/drawing/2014/main" id="{6DD40EC3-2803-D2F8-44EB-3C21881F5C3F}"/>
              </a:ext>
            </a:extLst>
          </p:cNvPr>
          <p:cNvSpPr>
            <a:spLocks noGrp="1"/>
          </p:cNvSpPr>
          <p:nvPr>
            <p:ph idx="1"/>
          </p:nvPr>
        </p:nvSpPr>
        <p:spPr>
          <a:xfrm>
            <a:off x="331597" y="1101687"/>
            <a:ext cx="11475216" cy="5391187"/>
          </a:xfrm>
        </p:spPr>
        <p:txBody>
          <a:bodyPr>
            <a:normAutofit fontScale="70000" lnSpcReduction="20000"/>
          </a:bodyPr>
          <a:lstStyle/>
          <a:p>
            <a:r>
              <a:rPr lang="it-IT" dirty="0"/>
              <a:t>Trattandosi di provvedimento, astrattamente, potrebbe assumere rilevanza il principio di proporzionalità in senso più proprio: riferito all’attività discrezionale e al bilanciamento degli interessi coinvolti</a:t>
            </a:r>
          </a:p>
          <a:p>
            <a:r>
              <a:rPr lang="it-IT" dirty="0"/>
              <a:t>Secondo i criteri di </a:t>
            </a:r>
          </a:p>
          <a:p>
            <a:pPr lvl="1"/>
            <a:r>
              <a:rPr lang="it-IT" dirty="0"/>
              <a:t>Idoneità</a:t>
            </a:r>
          </a:p>
          <a:p>
            <a:pPr lvl="1"/>
            <a:r>
              <a:rPr lang="it-IT" dirty="0"/>
              <a:t>Necessità</a:t>
            </a:r>
          </a:p>
          <a:p>
            <a:pPr lvl="1"/>
            <a:r>
              <a:rPr lang="it-IT" dirty="0"/>
              <a:t>Adeguatezza/tollerabile</a:t>
            </a:r>
          </a:p>
          <a:p>
            <a:r>
              <a:rPr lang="it-IT" dirty="0"/>
              <a:t>La compressione degli interessi secondari incisi deve essere ridotta al «minimo» necessario</a:t>
            </a:r>
          </a:p>
          <a:p>
            <a:r>
              <a:rPr lang="it-IT" dirty="0"/>
              <a:t>Il principio trova espressione anche nell’art. 52 della Carta di Nizza e deve informare tanto l’attività amministrativa quanto quella legislativa</a:t>
            </a:r>
          </a:p>
          <a:p>
            <a:pPr lvl="1"/>
            <a:r>
              <a:rPr lang="it-IT" dirty="0"/>
              <a:t>la CGUE e la Corte costituzionale hanno talvolta imposto al legislatore nazionale di evitare «automatismi» recuperando spazi alla discrezionalità amministrativa</a:t>
            </a:r>
          </a:p>
        </p:txBody>
      </p:sp>
    </p:spTree>
    <p:extLst>
      <p:ext uri="{BB962C8B-B14F-4D97-AF65-F5344CB8AC3E}">
        <p14:creationId xmlns:p14="http://schemas.microsoft.com/office/powerpoint/2010/main" val="2460172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13A2E4-DBCA-3A83-6709-C6CD8E76664E}"/>
              </a:ext>
            </a:extLst>
          </p:cNvPr>
          <p:cNvSpPr>
            <a:spLocks noGrp="1"/>
          </p:cNvSpPr>
          <p:nvPr>
            <p:ph type="title"/>
          </p:nvPr>
        </p:nvSpPr>
        <p:spPr>
          <a:xfrm>
            <a:off x="331597" y="365125"/>
            <a:ext cx="11475216" cy="681477"/>
          </a:xfrm>
        </p:spPr>
        <p:txBody>
          <a:bodyPr>
            <a:noAutofit/>
          </a:bodyPr>
          <a:lstStyle/>
          <a:p>
            <a:r>
              <a:rPr lang="it-IT" sz="2800" dirty="0"/>
              <a:t>La proporzionalità e la vincolatezza del provvedimento di rimessione in pristino</a:t>
            </a:r>
          </a:p>
        </p:txBody>
      </p:sp>
      <p:sp>
        <p:nvSpPr>
          <p:cNvPr id="3" name="Segnaposto contenuto 2">
            <a:extLst>
              <a:ext uri="{FF2B5EF4-FFF2-40B4-BE49-F238E27FC236}">
                <a16:creationId xmlns:a16="http://schemas.microsoft.com/office/drawing/2014/main" id="{C7EAC7D5-D822-729D-894F-AC703D54CDB1}"/>
              </a:ext>
            </a:extLst>
          </p:cNvPr>
          <p:cNvSpPr>
            <a:spLocks noGrp="1"/>
          </p:cNvSpPr>
          <p:nvPr>
            <p:ph idx="1"/>
          </p:nvPr>
        </p:nvSpPr>
        <p:spPr>
          <a:xfrm>
            <a:off x="331597" y="1200839"/>
            <a:ext cx="11475216" cy="4922915"/>
          </a:xfrm>
        </p:spPr>
        <p:txBody>
          <a:bodyPr/>
          <a:lstStyle/>
          <a:p>
            <a:r>
              <a:rPr lang="it-IT" dirty="0"/>
              <a:t>Innanzi a un provvedimento vincolato non è astrattamente applicabile il principio di proporzionalità</a:t>
            </a:r>
          </a:p>
          <a:p>
            <a:r>
              <a:rPr lang="it-IT" dirty="0"/>
              <a:t>Nostra giurisprudenza:</a:t>
            </a:r>
          </a:p>
          <a:p>
            <a:pPr lvl="1"/>
            <a:r>
              <a:rPr lang="it-IT" dirty="0"/>
              <a:t>Non rilevanti le violazioni alla partecipazione procedimentale (21 </a:t>
            </a:r>
            <a:r>
              <a:rPr lang="it-IT" dirty="0" err="1"/>
              <a:t>octies</a:t>
            </a:r>
            <a:r>
              <a:rPr lang="it-IT" dirty="0"/>
              <a:t> co. 2 L. 241/1990)</a:t>
            </a:r>
          </a:p>
          <a:p>
            <a:pPr lvl="1"/>
            <a:r>
              <a:rPr lang="it-IT" dirty="0"/>
              <a:t>Non rilevante il tempo trascorso</a:t>
            </a:r>
          </a:p>
          <a:p>
            <a:pPr lvl="1"/>
            <a:r>
              <a:rPr lang="it-IT" dirty="0"/>
              <a:t>Inesistente qualsivoglia affidamento</a:t>
            </a:r>
          </a:p>
          <a:p>
            <a:endParaRPr lang="it-IT" dirty="0"/>
          </a:p>
        </p:txBody>
      </p:sp>
    </p:spTree>
    <p:extLst>
      <p:ext uri="{BB962C8B-B14F-4D97-AF65-F5344CB8AC3E}">
        <p14:creationId xmlns:p14="http://schemas.microsoft.com/office/powerpoint/2010/main" val="873104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LAMUS">
  <a:themeElements>
    <a:clrScheme name="Viol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LO.DIAPOSITIVA.potx" id="{25AE3717-46B4-4579-9530-6DC9251EB933}" vid="{92631BB0-DEC5-416D-AB8C-B00082094AD0}"/>
    </a:ext>
  </a:extLst>
</a:theme>
</file>

<file path=ppt/theme/theme2.xml><?xml version="1.0" encoding="utf-8"?>
<a:theme xmlns:a="http://schemas.openxmlformats.org/drawingml/2006/main" name="1_Personalizza struttura">
  <a:themeElements>
    <a:clrScheme name="Viol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LO.DIAPOSITIVA.potx" id="{25AE3717-46B4-4579-9530-6DC9251EB933}" vid="{1430093D-27F7-4DF7-977F-AB37F163A445}"/>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MODELLO.DIAPOSITIVA.GEN</Template>
  <TotalTime>519</TotalTime>
  <Words>5406</Words>
  <Application>Microsoft Office PowerPoint</Application>
  <PresentationFormat>Widescreen</PresentationFormat>
  <Paragraphs>255</Paragraphs>
  <Slides>28</Slides>
  <Notes>28</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28</vt:i4>
      </vt:variant>
    </vt:vector>
  </HeadingPairs>
  <TitlesOfParts>
    <vt:vector size="35" baseType="lpstr">
      <vt:lpstr>Arial</vt:lpstr>
      <vt:lpstr>Calibri</vt:lpstr>
      <vt:lpstr>Franklin Gothic Book</vt:lpstr>
      <vt:lpstr>Franklin Gothic Medium</vt:lpstr>
      <vt:lpstr>Wingdings</vt:lpstr>
      <vt:lpstr>CALAMUS</vt:lpstr>
      <vt:lpstr>1_Personalizza struttura</vt:lpstr>
      <vt:lpstr>Il regime delle sanzioni urbanistico-edilizie e principio di  proporzionalità alla luce del diritto sovranazionale </vt:lpstr>
      <vt:lpstr>Le «sanzioni» edilizie: inquadramento generale</vt:lpstr>
      <vt:lpstr>Cenni all’evoluzione in tema di sanzioni amministrative</vt:lpstr>
      <vt:lpstr>Atto di irrogazione della sanzione</vt:lpstr>
      <vt:lpstr>Le «sanzioni» edilizie con particolare riferimento all’art. 31 del T.U.E.D.</vt:lpstr>
      <vt:lpstr>L’art. 31 del T.U.E.D.</vt:lpstr>
      <vt:lpstr>I caratteri della ‘sanzione’ edilizia</vt:lpstr>
      <vt:lpstr>Il principio di proporzionalità</vt:lpstr>
      <vt:lpstr>La proporzionalità e la vincolatezza del provvedimento di rimessione in pristino</vt:lpstr>
      <vt:lpstr>La CEDU irrompe in rapporto all’art. 8 (rispetto della vita privata e del domicilio)</vt:lpstr>
      <vt:lpstr>IVANOVA AND CHERKEZOV v. BULGARIA Sent. n. 46577/15 del 21 aprile 2016) KAMINSKAS v. LITHUANIA n. 44817/18 del 4 agosto 2020</vt:lpstr>
      <vt:lpstr>La valutazione di proporzionalità</vt:lpstr>
      <vt:lpstr>Il giudice dell’esecuzione penale si adegua</vt:lpstr>
      <vt:lpstr>La giurisprudenza della Cassazione penale</vt:lpstr>
      <vt:lpstr>Proporzionalità e giudizio amministrativo</vt:lpstr>
      <vt:lpstr>L’applicazione del principio di proporzionalità da parte del G.A.</vt:lpstr>
      <vt:lpstr>Problematiche legate alla proporzionalità nella fase esecutiva: giurisdizione </vt:lpstr>
      <vt:lpstr>Strumenti processuali</vt:lpstr>
      <vt:lpstr>Altre azioni: se si oppone il soggetto passivo</vt:lpstr>
      <vt:lpstr>Per l’applicazione della proporzionalità nella fase ‘provvedimentale’</vt:lpstr>
      <vt:lpstr>Elementi di proporzionalità nell’ambito della repressione degli abusi edilizi</vt:lpstr>
      <vt:lpstr>L’acquisizione al patrimonio comunale</vt:lpstr>
      <vt:lpstr>L’art. 31 co. 3 TUED</vt:lpstr>
      <vt:lpstr>Natura sanzionatoria in senso stretto</vt:lpstr>
      <vt:lpstr>Tesi della natura ripristinatoria (C.d.S. n. 860/2024)</vt:lpstr>
      <vt:lpstr>Ad. plen. n. 16/2023</vt:lpstr>
      <vt:lpstr>C. Cost. n. 160/2024</vt:lpstr>
      <vt:lpstr>L’acquisizione del bene al patrimonio comunale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Luca Cestaro</dc:creator>
  <cp:lastModifiedBy>Luca Cestaro</cp:lastModifiedBy>
  <cp:revision>4</cp:revision>
  <cp:lastPrinted>2025-03-28T00:40:34Z</cp:lastPrinted>
  <dcterms:created xsi:type="dcterms:W3CDTF">2025-03-27T16:03:51Z</dcterms:created>
  <dcterms:modified xsi:type="dcterms:W3CDTF">2025-03-28T00:43:03Z</dcterms:modified>
</cp:coreProperties>
</file>