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30" r:id="rId2"/>
    <p:sldId id="257" r:id="rId3"/>
    <p:sldId id="262" r:id="rId4"/>
    <p:sldId id="263" r:id="rId5"/>
    <p:sldId id="264" r:id="rId6"/>
    <p:sldId id="265" r:id="rId7"/>
    <p:sldId id="269" r:id="rId8"/>
    <p:sldId id="266" r:id="rId9"/>
    <p:sldId id="267" r:id="rId10"/>
    <p:sldId id="268" r:id="rId11"/>
    <p:sldId id="270" r:id="rId12"/>
    <p:sldId id="271" r:id="rId13"/>
    <p:sldId id="272" r:id="rId14"/>
    <p:sldId id="274" r:id="rId15"/>
    <p:sldId id="275" r:id="rId16"/>
    <p:sldId id="276" r:id="rId17"/>
    <p:sldId id="277" r:id="rId18"/>
    <p:sldId id="278" r:id="rId19"/>
    <p:sldId id="279" r:id="rId20"/>
    <p:sldId id="331" r:id="rId21"/>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86" autoAdjust="0"/>
    <p:restoredTop sz="94660"/>
  </p:normalViewPr>
  <p:slideViewPr>
    <p:cSldViewPr snapToGrid="0">
      <p:cViewPr varScale="1">
        <p:scale>
          <a:sx n="111" d="100"/>
          <a:sy n="111" d="100"/>
        </p:scale>
        <p:origin x="60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0C83EAD-9964-7FA2-42B4-DC1F19796CF9}"/>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31CFE3CA-312D-1D09-BA2A-5AB720B455F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B976E145-397C-82AE-AC9E-8EDDFC0FF071}"/>
              </a:ext>
            </a:extLst>
          </p:cNvPr>
          <p:cNvSpPr>
            <a:spLocks noGrp="1"/>
          </p:cNvSpPr>
          <p:nvPr>
            <p:ph type="dt" sz="half" idx="10"/>
          </p:nvPr>
        </p:nvSpPr>
        <p:spPr/>
        <p:txBody>
          <a:bodyPr/>
          <a:lstStyle/>
          <a:p>
            <a:fld id="{4DAD8CFE-D0E2-4C6C-A534-6A83A223D6A8}" type="datetimeFigureOut">
              <a:rPr lang="it-IT" smtClean="0"/>
              <a:t>27/06/2025</a:t>
            </a:fld>
            <a:endParaRPr lang="it-IT"/>
          </a:p>
        </p:txBody>
      </p:sp>
      <p:sp>
        <p:nvSpPr>
          <p:cNvPr id="5" name="Segnaposto piè di pagina 4">
            <a:extLst>
              <a:ext uri="{FF2B5EF4-FFF2-40B4-BE49-F238E27FC236}">
                <a16:creationId xmlns:a16="http://schemas.microsoft.com/office/drawing/2014/main" id="{07BEDBA7-EF4B-30E1-5406-6C6F80F0CB46}"/>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327EB89-EF0A-28DD-1894-EC3E24D7CC2A}"/>
              </a:ext>
            </a:extLst>
          </p:cNvPr>
          <p:cNvSpPr>
            <a:spLocks noGrp="1"/>
          </p:cNvSpPr>
          <p:nvPr>
            <p:ph type="sldNum" sz="quarter" idx="12"/>
          </p:nvPr>
        </p:nvSpPr>
        <p:spPr/>
        <p:txBody>
          <a:bodyPr/>
          <a:lstStyle/>
          <a:p>
            <a:fld id="{BF559C1F-DA89-42F5-93CD-4146DB3E2026}" type="slidenum">
              <a:rPr lang="it-IT" smtClean="0"/>
              <a:t>‹N›</a:t>
            </a:fld>
            <a:endParaRPr lang="it-IT"/>
          </a:p>
        </p:txBody>
      </p:sp>
    </p:spTree>
    <p:extLst>
      <p:ext uri="{BB962C8B-B14F-4D97-AF65-F5344CB8AC3E}">
        <p14:creationId xmlns:p14="http://schemas.microsoft.com/office/powerpoint/2010/main" val="7115985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DB4A869-E958-495D-738B-B7551B611EF2}"/>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2921A26A-34E6-D6AF-A954-887D3DC9BACD}"/>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C0FB2505-4221-88DA-8C76-0448CB967B6C}"/>
              </a:ext>
            </a:extLst>
          </p:cNvPr>
          <p:cNvSpPr>
            <a:spLocks noGrp="1"/>
          </p:cNvSpPr>
          <p:nvPr>
            <p:ph type="dt" sz="half" idx="10"/>
          </p:nvPr>
        </p:nvSpPr>
        <p:spPr/>
        <p:txBody>
          <a:bodyPr/>
          <a:lstStyle/>
          <a:p>
            <a:fld id="{4DAD8CFE-D0E2-4C6C-A534-6A83A223D6A8}" type="datetimeFigureOut">
              <a:rPr lang="it-IT" smtClean="0"/>
              <a:t>27/06/2025</a:t>
            </a:fld>
            <a:endParaRPr lang="it-IT"/>
          </a:p>
        </p:txBody>
      </p:sp>
      <p:sp>
        <p:nvSpPr>
          <p:cNvPr id="5" name="Segnaposto piè di pagina 4">
            <a:extLst>
              <a:ext uri="{FF2B5EF4-FFF2-40B4-BE49-F238E27FC236}">
                <a16:creationId xmlns:a16="http://schemas.microsoft.com/office/drawing/2014/main" id="{3824D163-5B9D-8586-0681-F1002A31CAAC}"/>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A446DD8-E408-6ABF-8DF1-C5761F342C97}"/>
              </a:ext>
            </a:extLst>
          </p:cNvPr>
          <p:cNvSpPr>
            <a:spLocks noGrp="1"/>
          </p:cNvSpPr>
          <p:nvPr>
            <p:ph type="sldNum" sz="quarter" idx="12"/>
          </p:nvPr>
        </p:nvSpPr>
        <p:spPr/>
        <p:txBody>
          <a:bodyPr/>
          <a:lstStyle/>
          <a:p>
            <a:fld id="{BF559C1F-DA89-42F5-93CD-4146DB3E2026}" type="slidenum">
              <a:rPr lang="it-IT" smtClean="0"/>
              <a:t>‹N›</a:t>
            </a:fld>
            <a:endParaRPr lang="it-IT"/>
          </a:p>
        </p:txBody>
      </p:sp>
    </p:spTree>
    <p:extLst>
      <p:ext uri="{BB962C8B-B14F-4D97-AF65-F5344CB8AC3E}">
        <p14:creationId xmlns:p14="http://schemas.microsoft.com/office/powerpoint/2010/main" val="305329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4A3C0D9E-0C23-0634-E027-360262EF7BB5}"/>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71588F45-AFE0-B701-66FF-7DBC6293D16D}"/>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14927C6B-8AFB-5E67-74E4-643431C6DE72}"/>
              </a:ext>
            </a:extLst>
          </p:cNvPr>
          <p:cNvSpPr>
            <a:spLocks noGrp="1"/>
          </p:cNvSpPr>
          <p:nvPr>
            <p:ph type="dt" sz="half" idx="10"/>
          </p:nvPr>
        </p:nvSpPr>
        <p:spPr/>
        <p:txBody>
          <a:bodyPr/>
          <a:lstStyle/>
          <a:p>
            <a:fld id="{4DAD8CFE-D0E2-4C6C-A534-6A83A223D6A8}" type="datetimeFigureOut">
              <a:rPr lang="it-IT" smtClean="0"/>
              <a:t>27/06/2025</a:t>
            </a:fld>
            <a:endParaRPr lang="it-IT"/>
          </a:p>
        </p:txBody>
      </p:sp>
      <p:sp>
        <p:nvSpPr>
          <p:cNvPr id="5" name="Segnaposto piè di pagina 4">
            <a:extLst>
              <a:ext uri="{FF2B5EF4-FFF2-40B4-BE49-F238E27FC236}">
                <a16:creationId xmlns:a16="http://schemas.microsoft.com/office/drawing/2014/main" id="{97EA1EEC-B17E-21AF-CABD-AAF6CEA418B7}"/>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04F4FD0-19FB-A731-8BD5-2EB0E0020297}"/>
              </a:ext>
            </a:extLst>
          </p:cNvPr>
          <p:cNvSpPr>
            <a:spLocks noGrp="1"/>
          </p:cNvSpPr>
          <p:nvPr>
            <p:ph type="sldNum" sz="quarter" idx="12"/>
          </p:nvPr>
        </p:nvSpPr>
        <p:spPr/>
        <p:txBody>
          <a:bodyPr/>
          <a:lstStyle/>
          <a:p>
            <a:fld id="{BF559C1F-DA89-42F5-93CD-4146DB3E2026}" type="slidenum">
              <a:rPr lang="it-IT" smtClean="0"/>
              <a:t>‹N›</a:t>
            </a:fld>
            <a:endParaRPr lang="it-IT"/>
          </a:p>
        </p:txBody>
      </p:sp>
    </p:spTree>
    <p:extLst>
      <p:ext uri="{BB962C8B-B14F-4D97-AF65-F5344CB8AC3E}">
        <p14:creationId xmlns:p14="http://schemas.microsoft.com/office/powerpoint/2010/main" val="42286836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261F265-BE24-B44F-7188-27DF88ED3E62}"/>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3A51ABF9-1DA0-9173-DCD4-97F8B961179E}"/>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BC21F680-CD05-EBB3-6B05-3CE49A4EF5CF}"/>
              </a:ext>
            </a:extLst>
          </p:cNvPr>
          <p:cNvSpPr>
            <a:spLocks noGrp="1"/>
          </p:cNvSpPr>
          <p:nvPr>
            <p:ph type="dt" sz="half" idx="10"/>
          </p:nvPr>
        </p:nvSpPr>
        <p:spPr/>
        <p:txBody>
          <a:bodyPr/>
          <a:lstStyle/>
          <a:p>
            <a:fld id="{4DAD8CFE-D0E2-4C6C-A534-6A83A223D6A8}" type="datetimeFigureOut">
              <a:rPr lang="it-IT" smtClean="0"/>
              <a:t>27/06/2025</a:t>
            </a:fld>
            <a:endParaRPr lang="it-IT"/>
          </a:p>
        </p:txBody>
      </p:sp>
      <p:sp>
        <p:nvSpPr>
          <p:cNvPr id="5" name="Segnaposto piè di pagina 4">
            <a:extLst>
              <a:ext uri="{FF2B5EF4-FFF2-40B4-BE49-F238E27FC236}">
                <a16:creationId xmlns:a16="http://schemas.microsoft.com/office/drawing/2014/main" id="{07FA3CC5-97E8-C902-DB63-E3D29D497420}"/>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00E9508A-9ABA-227F-2A8E-2CDC0486AE77}"/>
              </a:ext>
            </a:extLst>
          </p:cNvPr>
          <p:cNvSpPr>
            <a:spLocks noGrp="1"/>
          </p:cNvSpPr>
          <p:nvPr>
            <p:ph type="sldNum" sz="quarter" idx="12"/>
          </p:nvPr>
        </p:nvSpPr>
        <p:spPr/>
        <p:txBody>
          <a:bodyPr/>
          <a:lstStyle/>
          <a:p>
            <a:fld id="{BF559C1F-DA89-42F5-93CD-4146DB3E2026}" type="slidenum">
              <a:rPr lang="it-IT" smtClean="0"/>
              <a:t>‹N›</a:t>
            </a:fld>
            <a:endParaRPr lang="it-IT"/>
          </a:p>
        </p:txBody>
      </p:sp>
    </p:spTree>
    <p:extLst>
      <p:ext uri="{BB962C8B-B14F-4D97-AF65-F5344CB8AC3E}">
        <p14:creationId xmlns:p14="http://schemas.microsoft.com/office/powerpoint/2010/main" val="17073953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66F3FBC-636C-A5BD-B859-304DBAD6B111}"/>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D97A3E97-4DC4-A4EE-B42E-734D1D743B6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CC465A27-A149-3F29-73C0-2B74C53E806C}"/>
              </a:ext>
            </a:extLst>
          </p:cNvPr>
          <p:cNvSpPr>
            <a:spLocks noGrp="1"/>
          </p:cNvSpPr>
          <p:nvPr>
            <p:ph type="dt" sz="half" idx="10"/>
          </p:nvPr>
        </p:nvSpPr>
        <p:spPr/>
        <p:txBody>
          <a:bodyPr/>
          <a:lstStyle/>
          <a:p>
            <a:fld id="{4DAD8CFE-D0E2-4C6C-A534-6A83A223D6A8}" type="datetimeFigureOut">
              <a:rPr lang="it-IT" smtClean="0"/>
              <a:t>27/06/2025</a:t>
            </a:fld>
            <a:endParaRPr lang="it-IT"/>
          </a:p>
        </p:txBody>
      </p:sp>
      <p:sp>
        <p:nvSpPr>
          <p:cNvPr id="5" name="Segnaposto piè di pagina 4">
            <a:extLst>
              <a:ext uri="{FF2B5EF4-FFF2-40B4-BE49-F238E27FC236}">
                <a16:creationId xmlns:a16="http://schemas.microsoft.com/office/drawing/2014/main" id="{5C095251-25B9-2D4C-F8EB-89696E9854C2}"/>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5425940-17B0-40CE-E5FF-C3B48909C44B}"/>
              </a:ext>
            </a:extLst>
          </p:cNvPr>
          <p:cNvSpPr>
            <a:spLocks noGrp="1"/>
          </p:cNvSpPr>
          <p:nvPr>
            <p:ph type="sldNum" sz="quarter" idx="12"/>
          </p:nvPr>
        </p:nvSpPr>
        <p:spPr/>
        <p:txBody>
          <a:bodyPr/>
          <a:lstStyle/>
          <a:p>
            <a:fld id="{BF559C1F-DA89-42F5-93CD-4146DB3E2026}" type="slidenum">
              <a:rPr lang="it-IT" smtClean="0"/>
              <a:t>‹N›</a:t>
            </a:fld>
            <a:endParaRPr lang="it-IT"/>
          </a:p>
        </p:txBody>
      </p:sp>
    </p:spTree>
    <p:extLst>
      <p:ext uri="{BB962C8B-B14F-4D97-AF65-F5344CB8AC3E}">
        <p14:creationId xmlns:p14="http://schemas.microsoft.com/office/powerpoint/2010/main" val="13246575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A0B2FD2-A808-7326-7C79-1C5D643277A4}"/>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B9D3B2B7-982E-93B0-C7B3-66B4FE6D2031}"/>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C447336F-CA87-EC65-0D73-21B30DAFD4A4}"/>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AE08B1B3-C148-BB14-3CC7-DD522672E23E}"/>
              </a:ext>
            </a:extLst>
          </p:cNvPr>
          <p:cNvSpPr>
            <a:spLocks noGrp="1"/>
          </p:cNvSpPr>
          <p:nvPr>
            <p:ph type="dt" sz="half" idx="10"/>
          </p:nvPr>
        </p:nvSpPr>
        <p:spPr/>
        <p:txBody>
          <a:bodyPr/>
          <a:lstStyle/>
          <a:p>
            <a:fld id="{4DAD8CFE-D0E2-4C6C-A534-6A83A223D6A8}" type="datetimeFigureOut">
              <a:rPr lang="it-IT" smtClean="0"/>
              <a:t>27/06/2025</a:t>
            </a:fld>
            <a:endParaRPr lang="it-IT"/>
          </a:p>
        </p:txBody>
      </p:sp>
      <p:sp>
        <p:nvSpPr>
          <p:cNvPr id="6" name="Segnaposto piè di pagina 5">
            <a:extLst>
              <a:ext uri="{FF2B5EF4-FFF2-40B4-BE49-F238E27FC236}">
                <a16:creationId xmlns:a16="http://schemas.microsoft.com/office/drawing/2014/main" id="{4E9BDD6B-E6A8-D484-1629-F87AEDBDBB87}"/>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7C4C610A-E551-7CF3-9C7A-18CFE368258A}"/>
              </a:ext>
            </a:extLst>
          </p:cNvPr>
          <p:cNvSpPr>
            <a:spLocks noGrp="1"/>
          </p:cNvSpPr>
          <p:nvPr>
            <p:ph type="sldNum" sz="quarter" idx="12"/>
          </p:nvPr>
        </p:nvSpPr>
        <p:spPr/>
        <p:txBody>
          <a:bodyPr/>
          <a:lstStyle/>
          <a:p>
            <a:fld id="{BF559C1F-DA89-42F5-93CD-4146DB3E2026}" type="slidenum">
              <a:rPr lang="it-IT" smtClean="0"/>
              <a:t>‹N›</a:t>
            </a:fld>
            <a:endParaRPr lang="it-IT"/>
          </a:p>
        </p:txBody>
      </p:sp>
    </p:spTree>
    <p:extLst>
      <p:ext uri="{BB962C8B-B14F-4D97-AF65-F5344CB8AC3E}">
        <p14:creationId xmlns:p14="http://schemas.microsoft.com/office/powerpoint/2010/main" val="36450131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2692475-EBCD-E215-C7C0-654D8356F52D}"/>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D6A096DC-1D6C-D1FA-D7C1-2B419585CE7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D57127F9-3CD1-A2CA-677C-8577F59AF2B5}"/>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A31535C7-CC12-3930-D39A-1FA91B61641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09EB654A-0200-00AA-322F-DA4AD458389E}"/>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8CDF152B-722A-2C41-AA46-55286FF1BA34}"/>
              </a:ext>
            </a:extLst>
          </p:cNvPr>
          <p:cNvSpPr>
            <a:spLocks noGrp="1"/>
          </p:cNvSpPr>
          <p:nvPr>
            <p:ph type="dt" sz="half" idx="10"/>
          </p:nvPr>
        </p:nvSpPr>
        <p:spPr/>
        <p:txBody>
          <a:bodyPr/>
          <a:lstStyle/>
          <a:p>
            <a:fld id="{4DAD8CFE-D0E2-4C6C-A534-6A83A223D6A8}" type="datetimeFigureOut">
              <a:rPr lang="it-IT" smtClean="0"/>
              <a:t>27/06/2025</a:t>
            </a:fld>
            <a:endParaRPr lang="it-IT"/>
          </a:p>
        </p:txBody>
      </p:sp>
      <p:sp>
        <p:nvSpPr>
          <p:cNvPr id="8" name="Segnaposto piè di pagina 7">
            <a:extLst>
              <a:ext uri="{FF2B5EF4-FFF2-40B4-BE49-F238E27FC236}">
                <a16:creationId xmlns:a16="http://schemas.microsoft.com/office/drawing/2014/main" id="{E6E52912-1C8B-637C-EA88-FF92966FA794}"/>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D70A96EA-C81E-4CE3-FC2A-A9BFE03D156D}"/>
              </a:ext>
            </a:extLst>
          </p:cNvPr>
          <p:cNvSpPr>
            <a:spLocks noGrp="1"/>
          </p:cNvSpPr>
          <p:nvPr>
            <p:ph type="sldNum" sz="quarter" idx="12"/>
          </p:nvPr>
        </p:nvSpPr>
        <p:spPr/>
        <p:txBody>
          <a:bodyPr/>
          <a:lstStyle/>
          <a:p>
            <a:fld id="{BF559C1F-DA89-42F5-93CD-4146DB3E2026}" type="slidenum">
              <a:rPr lang="it-IT" smtClean="0"/>
              <a:t>‹N›</a:t>
            </a:fld>
            <a:endParaRPr lang="it-IT"/>
          </a:p>
        </p:txBody>
      </p:sp>
    </p:spTree>
    <p:extLst>
      <p:ext uri="{BB962C8B-B14F-4D97-AF65-F5344CB8AC3E}">
        <p14:creationId xmlns:p14="http://schemas.microsoft.com/office/powerpoint/2010/main" val="36085984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BC636E7-C3AC-1D95-2A84-8D6966BCD0F8}"/>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1DEB8A68-C129-BDE1-D70F-AC8EE5BDF77F}"/>
              </a:ext>
            </a:extLst>
          </p:cNvPr>
          <p:cNvSpPr>
            <a:spLocks noGrp="1"/>
          </p:cNvSpPr>
          <p:nvPr>
            <p:ph type="dt" sz="half" idx="10"/>
          </p:nvPr>
        </p:nvSpPr>
        <p:spPr/>
        <p:txBody>
          <a:bodyPr/>
          <a:lstStyle/>
          <a:p>
            <a:fld id="{4DAD8CFE-D0E2-4C6C-A534-6A83A223D6A8}" type="datetimeFigureOut">
              <a:rPr lang="it-IT" smtClean="0"/>
              <a:t>27/06/2025</a:t>
            </a:fld>
            <a:endParaRPr lang="it-IT"/>
          </a:p>
        </p:txBody>
      </p:sp>
      <p:sp>
        <p:nvSpPr>
          <p:cNvPr id="4" name="Segnaposto piè di pagina 3">
            <a:extLst>
              <a:ext uri="{FF2B5EF4-FFF2-40B4-BE49-F238E27FC236}">
                <a16:creationId xmlns:a16="http://schemas.microsoft.com/office/drawing/2014/main" id="{8506583D-2FD8-336C-96D0-F0CFFDD8AAFD}"/>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276B6FD5-B196-EFB6-AE1C-142B8CAE8167}"/>
              </a:ext>
            </a:extLst>
          </p:cNvPr>
          <p:cNvSpPr>
            <a:spLocks noGrp="1"/>
          </p:cNvSpPr>
          <p:nvPr>
            <p:ph type="sldNum" sz="quarter" idx="12"/>
          </p:nvPr>
        </p:nvSpPr>
        <p:spPr/>
        <p:txBody>
          <a:bodyPr/>
          <a:lstStyle/>
          <a:p>
            <a:fld id="{BF559C1F-DA89-42F5-93CD-4146DB3E2026}" type="slidenum">
              <a:rPr lang="it-IT" smtClean="0"/>
              <a:t>‹N›</a:t>
            </a:fld>
            <a:endParaRPr lang="it-IT"/>
          </a:p>
        </p:txBody>
      </p:sp>
    </p:spTree>
    <p:extLst>
      <p:ext uri="{BB962C8B-B14F-4D97-AF65-F5344CB8AC3E}">
        <p14:creationId xmlns:p14="http://schemas.microsoft.com/office/powerpoint/2010/main" val="2322342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F8A418B5-43B1-E4F3-581D-ED9566E6BFAC}"/>
              </a:ext>
            </a:extLst>
          </p:cNvPr>
          <p:cNvSpPr>
            <a:spLocks noGrp="1"/>
          </p:cNvSpPr>
          <p:nvPr>
            <p:ph type="dt" sz="half" idx="10"/>
          </p:nvPr>
        </p:nvSpPr>
        <p:spPr/>
        <p:txBody>
          <a:bodyPr/>
          <a:lstStyle/>
          <a:p>
            <a:fld id="{4DAD8CFE-D0E2-4C6C-A534-6A83A223D6A8}" type="datetimeFigureOut">
              <a:rPr lang="it-IT" smtClean="0"/>
              <a:t>27/06/2025</a:t>
            </a:fld>
            <a:endParaRPr lang="it-IT"/>
          </a:p>
        </p:txBody>
      </p:sp>
      <p:sp>
        <p:nvSpPr>
          <p:cNvPr id="3" name="Segnaposto piè di pagina 2">
            <a:extLst>
              <a:ext uri="{FF2B5EF4-FFF2-40B4-BE49-F238E27FC236}">
                <a16:creationId xmlns:a16="http://schemas.microsoft.com/office/drawing/2014/main" id="{6C67AFD7-20B8-BF07-AED5-8EC7E07BFF99}"/>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3BDB8FF4-65CE-D684-BFE7-F12785DC2798}"/>
              </a:ext>
            </a:extLst>
          </p:cNvPr>
          <p:cNvSpPr>
            <a:spLocks noGrp="1"/>
          </p:cNvSpPr>
          <p:nvPr>
            <p:ph type="sldNum" sz="quarter" idx="12"/>
          </p:nvPr>
        </p:nvSpPr>
        <p:spPr/>
        <p:txBody>
          <a:bodyPr/>
          <a:lstStyle/>
          <a:p>
            <a:fld id="{BF559C1F-DA89-42F5-93CD-4146DB3E2026}" type="slidenum">
              <a:rPr lang="it-IT" smtClean="0"/>
              <a:t>‹N›</a:t>
            </a:fld>
            <a:endParaRPr lang="it-IT"/>
          </a:p>
        </p:txBody>
      </p:sp>
    </p:spTree>
    <p:extLst>
      <p:ext uri="{BB962C8B-B14F-4D97-AF65-F5344CB8AC3E}">
        <p14:creationId xmlns:p14="http://schemas.microsoft.com/office/powerpoint/2010/main" val="29823783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836E783-B2D8-AB66-F8FD-FA9DCFDBA644}"/>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B3E3BEC0-C60A-4D70-F0C9-2FA30AC79C2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9A7F4FA4-5FF4-FF12-1A44-67AC365467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A6C17B3B-1A6F-3B8F-373F-F0F23C92DD5E}"/>
              </a:ext>
            </a:extLst>
          </p:cNvPr>
          <p:cNvSpPr>
            <a:spLocks noGrp="1"/>
          </p:cNvSpPr>
          <p:nvPr>
            <p:ph type="dt" sz="half" idx="10"/>
          </p:nvPr>
        </p:nvSpPr>
        <p:spPr/>
        <p:txBody>
          <a:bodyPr/>
          <a:lstStyle/>
          <a:p>
            <a:fld id="{4DAD8CFE-D0E2-4C6C-A534-6A83A223D6A8}" type="datetimeFigureOut">
              <a:rPr lang="it-IT" smtClean="0"/>
              <a:t>27/06/2025</a:t>
            </a:fld>
            <a:endParaRPr lang="it-IT"/>
          </a:p>
        </p:txBody>
      </p:sp>
      <p:sp>
        <p:nvSpPr>
          <p:cNvPr id="6" name="Segnaposto piè di pagina 5">
            <a:extLst>
              <a:ext uri="{FF2B5EF4-FFF2-40B4-BE49-F238E27FC236}">
                <a16:creationId xmlns:a16="http://schemas.microsoft.com/office/drawing/2014/main" id="{DC09E3A7-48A7-7FCD-B1F3-CE252F50AFB2}"/>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BBADBCE4-AEEE-B3C7-B962-043A64873E85}"/>
              </a:ext>
            </a:extLst>
          </p:cNvPr>
          <p:cNvSpPr>
            <a:spLocks noGrp="1"/>
          </p:cNvSpPr>
          <p:nvPr>
            <p:ph type="sldNum" sz="quarter" idx="12"/>
          </p:nvPr>
        </p:nvSpPr>
        <p:spPr/>
        <p:txBody>
          <a:bodyPr/>
          <a:lstStyle/>
          <a:p>
            <a:fld id="{BF559C1F-DA89-42F5-93CD-4146DB3E2026}" type="slidenum">
              <a:rPr lang="it-IT" smtClean="0"/>
              <a:t>‹N›</a:t>
            </a:fld>
            <a:endParaRPr lang="it-IT"/>
          </a:p>
        </p:txBody>
      </p:sp>
    </p:spTree>
    <p:extLst>
      <p:ext uri="{BB962C8B-B14F-4D97-AF65-F5344CB8AC3E}">
        <p14:creationId xmlns:p14="http://schemas.microsoft.com/office/powerpoint/2010/main" val="7714890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2961272-2684-D1E6-0BCC-D5C45B8331DF}"/>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581F06BF-18A6-6442-ACBC-3D1EB2F7791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4911C3D3-EBD7-ABE5-F44B-A0CE458D82B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F84DB967-743C-C460-8CCE-B61794D91389}"/>
              </a:ext>
            </a:extLst>
          </p:cNvPr>
          <p:cNvSpPr>
            <a:spLocks noGrp="1"/>
          </p:cNvSpPr>
          <p:nvPr>
            <p:ph type="dt" sz="half" idx="10"/>
          </p:nvPr>
        </p:nvSpPr>
        <p:spPr/>
        <p:txBody>
          <a:bodyPr/>
          <a:lstStyle/>
          <a:p>
            <a:fld id="{4DAD8CFE-D0E2-4C6C-A534-6A83A223D6A8}" type="datetimeFigureOut">
              <a:rPr lang="it-IT" smtClean="0"/>
              <a:t>27/06/2025</a:t>
            </a:fld>
            <a:endParaRPr lang="it-IT"/>
          </a:p>
        </p:txBody>
      </p:sp>
      <p:sp>
        <p:nvSpPr>
          <p:cNvPr id="6" name="Segnaposto piè di pagina 5">
            <a:extLst>
              <a:ext uri="{FF2B5EF4-FFF2-40B4-BE49-F238E27FC236}">
                <a16:creationId xmlns:a16="http://schemas.microsoft.com/office/drawing/2014/main" id="{8E5C5656-C294-499E-D068-7B897DD6B215}"/>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43BB9FC1-A748-F197-F1A9-11A3B83BE193}"/>
              </a:ext>
            </a:extLst>
          </p:cNvPr>
          <p:cNvSpPr>
            <a:spLocks noGrp="1"/>
          </p:cNvSpPr>
          <p:nvPr>
            <p:ph type="sldNum" sz="quarter" idx="12"/>
          </p:nvPr>
        </p:nvSpPr>
        <p:spPr/>
        <p:txBody>
          <a:bodyPr/>
          <a:lstStyle/>
          <a:p>
            <a:fld id="{BF559C1F-DA89-42F5-93CD-4146DB3E2026}" type="slidenum">
              <a:rPr lang="it-IT" smtClean="0"/>
              <a:t>‹N›</a:t>
            </a:fld>
            <a:endParaRPr lang="it-IT"/>
          </a:p>
        </p:txBody>
      </p:sp>
    </p:spTree>
    <p:extLst>
      <p:ext uri="{BB962C8B-B14F-4D97-AF65-F5344CB8AC3E}">
        <p14:creationId xmlns:p14="http://schemas.microsoft.com/office/powerpoint/2010/main" val="2914268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971BF4B3-BC45-1268-E1AB-8E016DCB496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F88A6D49-C40E-5885-44C5-8BBFFE9D364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861D10D1-E5DE-F397-05BE-ABD8B1384FD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DAD8CFE-D0E2-4C6C-A534-6A83A223D6A8}" type="datetimeFigureOut">
              <a:rPr lang="it-IT" smtClean="0"/>
              <a:t>27/06/2025</a:t>
            </a:fld>
            <a:endParaRPr lang="it-IT"/>
          </a:p>
        </p:txBody>
      </p:sp>
      <p:sp>
        <p:nvSpPr>
          <p:cNvPr id="5" name="Segnaposto piè di pagina 4">
            <a:extLst>
              <a:ext uri="{FF2B5EF4-FFF2-40B4-BE49-F238E27FC236}">
                <a16:creationId xmlns:a16="http://schemas.microsoft.com/office/drawing/2014/main" id="{ABCB613E-99E0-55AC-0F5F-743749C042F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it-IT"/>
          </a:p>
        </p:txBody>
      </p:sp>
      <p:sp>
        <p:nvSpPr>
          <p:cNvPr id="6" name="Segnaposto numero diapositiva 5">
            <a:extLst>
              <a:ext uri="{FF2B5EF4-FFF2-40B4-BE49-F238E27FC236}">
                <a16:creationId xmlns:a16="http://schemas.microsoft.com/office/drawing/2014/main" id="{43FBDEAB-29EA-D653-21B6-842F385D67F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F559C1F-DA89-42F5-93CD-4146DB3E2026}" type="slidenum">
              <a:rPr lang="it-IT" smtClean="0"/>
              <a:t>‹N›</a:t>
            </a:fld>
            <a:endParaRPr lang="it-IT"/>
          </a:p>
        </p:txBody>
      </p:sp>
    </p:spTree>
    <p:extLst>
      <p:ext uri="{BB962C8B-B14F-4D97-AF65-F5344CB8AC3E}">
        <p14:creationId xmlns:p14="http://schemas.microsoft.com/office/powerpoint/2010/main" val="21317521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EABEDCD-C0DA-5FB9-3E13-4797AD103CC7}"/>
              </a:ext>
            </a:extLst>
          </p:cNvPr>
          <p:cNvSpPr>
            <a:spLocks noGrp="1"/>
          </p:cNvSpPr>
          <p:nvPr>
            <p:ph type="title"/>
          </p:nvPr>
        </p:nvSpPr>
        <p:spPr>
          <a:xfrm>
            <a:off x="838200" y="365125"/>
            <a:ext cx="10515600" cy="2415846"/>
          </a:xfrm>
        </p:spPr>
        <p:txBody>
          <a:bodyPr>
            <a:noAutofit/>
          </a:bodyPr>
          <a:lstStyle/>
          <a:p>
            <a:pPr algn="ctr"/>
            <a:r>
              <a:rPr lang="it-IT" b="1" dirty="0"/>
              <a:t>IL DIRITTO DELL’IMMIGRAZIONE ALL’INCROCIO TRA DIRITTO NAZIONALE, EUROPEO E INTERNAZIONALE</a:t>
            </a:r>
            <a:br>
              <a:rPr lang="it-IT" b="1" dirty="0"/>
            </a:br>
            <a:r>
              <a:rPr lang="it-IT" b="1" dirty="0"/>
              <a:t>TORINO, 26-27 GIUGNO 2025</a:t>
            </a:r>
          </a:p>
        </p:txBody>
      </p:sp>
      <p:sp>
        <p:nvSpPr>
          <p:cNvPr id="3" name="Segnaposto contenuto 2">
            <a:extLst>
              <a:ext uri="{FF2B5EF4-FFF2-40B4-BE49-F238E27FC236}">
                <a16:creationId xmlns:a16="http://schemas.microsoft.com/office/drawing/2014/main" id="{A575ABB1-51A8-EA9B-3EA6-79F623F6D904}"/>
              </a:ext>
            </a:extLst>
          </p:cNvPr>
          <p:cNvSpPr>
            <a:spLocks noGrp="1"/>
          </p:cNvSpPr>
          <p:nvPr>
            <p:ph idx="1"/>
          </p:nvPr>
        </p:nvSpPr>
        <p:spPr>
          <a:xfrm>
            <a:off x="838200" y="3217654"/>
            <a:ext cx="10515600" cy="3157268"/>
          </a:xfrm>
        </p:spPr>
        <p:txBody>
          <a:bodyPr>
            <a:normAutofit/>
          </a:bodyPr>
          <a:lstStyle/>
          <a:p>
            <a:pPr marL="0" indent="0" algn="ctr">
              <a:buNone/>
            </a:pPr>
            <a:r>
              <a:rPr lang="it-IT" sz="4000" b="1" kern="100" dirty="0">
                <a:solidFill>
                  <a:schemeClr val="accent1"/>
                </a:solidFill>
                <a:effectLst/>
                <a:latin typeface="Times New Roman" panose="02020603050405020304" pitchFamily="18" charset="0"/>
                <a:ea typeface="Aptos" panose="020B0004020202020204" pitchFamily="34" charset="0"/>
                <a:cs typeface="Times New Roman" panose="02020603050405020304" pitchFamily="18" charset="0"/>
              </a:rPr>
              <a:t>TIPICITÀ E CONVERSIONE DEI PRINCIPALI PERMESSI DI SOGGIORNO</a:t>
            </a:r>
          </a:p>
          <a:p>
            <a:pPr marL="0" indent="0" algn="ctr">
              <a:buNone/>
            </a:pPr>
            <a:endParaRPr lang="it-IT" sz="4000" b="1" kern="100" dirty="0">
              <a:latin typeface="Times New Roman" panose="02020603050405020304" pitchFamily="18" charset="0"/>
              <a:ea typeface="Aptos" panose="020B0004020202020204" pitchFamily="34" charset="0"/>
              <a:cs typeface="Times New Roman" panose="02020603050405020304" pitchFamily="18" charset="0"/>
            </a:endParaRPr>
          </a:p>
          <a:p>
            <a:pPr marL="0" indent="0" algn="ctr">
              <a:buNone/>
            </a:pPr>
            <a:r>
              <a:rPr lang="it-IT" sz="2000" b="1" dirty="0"/>
              <a:t>Intervento del Pres. Alessandro Cacciari</a:t>
            </a:r>
          </a:p>
          <a:p>
            <a:pPr marL="0" indent="0" algn="ctr">
              <a:buNone/>
            </a:pPr>
            <a:br>
              <a:rPr lang="it-IT" sz="2400" kern="100" dirty="0">
                <a:effectLst/>
                <a:latin typeface="Aptos" panose="020B0004020202020204" pitchFamily="34" charset="0"/>
                <a:ea typeface="Aptos" panose="020B0004020202020204" pitchFamily="34" charset="0"/>
                <a:cs typeface="Times New Roman" panose="02020603050405020304" pitchFamily="18" charset="0"/>
              </a:rPr>
            </a:br>
            <a:endParaRPr lang="it-IT" dirty="0"/>
          </a:p>
        </p:txBody>
      </p:sp>
    </p:spTree>
    <p:extLst>
      <p:ext uri="{BB962C8B-B14F-4D97-AF65-F5344CB8AC3E}">
        <p14:creationId xmlns:p14="http://schemas.microsoft.com/office/powerpoint/2010/main" val="21683444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226A93A-1F73-9681-9B67-9B8AE0B3CD3A}"/>
              </a:ext>
            </a:extLst>
          </p:cNvPr>
          <p:cNvSpPr>
            <a:spLocks noGrp="1"/>
          </p:cNvSpPr>
          <p:nvPr>
            <p:ph type="ctrTitle"/>
          </p:nvPr>
        </p:nvSpPr>
        <p:spPr>
          <a:xfrm>
            <a:off x="1291087" y="199336"/>
            <a:ext cx="9144000" cy="991109"/>
          </a:xfrm>
        </p:spPr>
        <p:txBody>
          <a:bodyPr>
            <a:normAutofit/>
          </a:bodyPr>
          <a:lstStyle/>
          <a:p>
            <a:r>
              <a:rPr lang="it-IT" dirty="0"/>
              <a:t>SEGUE</a:t>
            </a:r>
          </a:p>
        </p:txBody>
      </p:sp>
      <p:sp>
        <p:nvSpPr>
          <p:cNvPr id="3" name="Sottotitolo 2">
            <a:extLst>
              <a:ext uri="{FF2B5EF4-FFF2-40B4-BE49-F238E27FC236}">
                <a16:creationId xmlns:a16="http://schemas.microsoft.com/office/drawing/2014/main" id="{908AEBC8-2A72-3E43-6BA4-0425D20B57F6}"/>
              </a:ext>
            </a:extLst>
          </p:cNvPr>
          <p:cNvSpPr>
            <a:spLocks noGrp="1"/>
          </p:cNvSpPr>
          <p:nvPr>
            <p:ph type="subTitle" idx="1"/>
          </p:nvPr>
        </p:nvSpPr>
        <p:spPr>
          <a:xfrm>
            <a:off x="1291087" y="1423358"/>
            <a:ext cx="9144000" cy="5061418"/>
          </a:xfrm>
        </p:spPr>
        <p:txBody>
          <a:bodyPr>
            <a:normAutofit/>
          </a:bodyPr>
          <a:lstStyle/>
          <a:p>
            <a:pPr marL="342900" indent="-342900" algn="just">
              <a:buFont typeface="Arial" panose="020B0604020202020204" pitchFamily="34" charset="0"/>
              <a:buChar char="•"/>
            </a:pPr>
            <a:r>
              <a:rPr lang="it-IT" dirty="0"/>
              <a:t>Questo permesso consente l'accesso ai servizi assistenziali e allo studio, l'iscrizione nelle liste di collocamento e lo svolgimento di lavoro subordinato. Qualora, alla scadenza del permesso, l'interessato ha in corso un rapporto di lavoro, il permesso può essere ulteriormente prorogato o rinnovato per la durata del rapporto stesso o, se questo è a tempo indeterminato, con le modalità stabilite per tale motivo di soggiorno. Il permesso può essere anche convertito in permesso di soggiorno per motivi di studio.</a:t>
            </a:r>
          </a:p>
          <a:p>
            <a:pPr marL="342900" indent="-342900" algn="just">
              <a:buFont typeface="Arial" panose="020B0604020202020204" pitchFamily="34" charset="0"/>
              <a:buChar char="•"/>
            </a:pPr>
            <a:r>
              <a:rPr lang="it-IT" dirty="0"/>
              <a:t>In base all’art. 27/3 del d.P.R. 394 il permesso di soggiorno per motivi di protezione può essere convertito in permesso di soggiorno per lavoro; le quote d'ingresso, per l'anno successivo alla data di rilascio, sono decurtate in misura pari al numero dei permessi convertiti.</a:t>
            </a:r>
          </a:p>
          <a:p>
            <a:pPr marL="342900" indent="-342900" algn="just">
              <a:buFont typeface="Arial" panose="020B0604020202020204" pitchFamily="34" charset="0"/>
              <a:buChar char="•"/>
            </a:pPr>
            <a:endParaRPr lang="it-IT" dirty="0"/>
          </a:p>
        </p:txBody>
      </p:sp>
    </p:spTree>
    <p:extLst>
      <p:ext uri="{BB962C8B-B14F-4D97-AF65-F5344CB8AC3E}">
        <p14:creationId xmlns:p14="http://schemas.microsoft.com/office/powerpoint/2010/main" val="42188212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226A93A-1F73-9681-9B67-9B8AE0B3CD3A}"/>
              </a:ext>
            </a:extLst>
          </p:cNvPr>
          <p:cNvSpPr>
            <a:spLocks noGrp="1"/>
          </p:cNvSpPr>
          <p:nvPr>
            <p:ph type="ctrTitle"/>
          </p:nvPr>
        </p:nvSpPr>
        <p:spPr>
          <a:xfrm>
            <a:off x="1291087" y="199336"/>
            <a:ext cx="9144000" cy="985652"/>
          </a:xfrm>
        </p:spPr>
        <p:txBody>
          <a:bodyPr>
            <a:normAutofit/>
          </a:bodyPr>
          <a:lstStyle/>
          <a:p>
            <a:r>
              <a:rPr lang="it-IT" sz="4800" dirty="0"/>
              <a:t>VITTIME DI VIOLENZA DOMESTICA</a:t>
            </a:r>
          </a:p>
        </p:txBody>
      </p:sp>
      <p:sp>
        <p:nvSpPr>
          <p:cNvPr id="3" name="Sottotitolo 2">
            <a:extLst>
              <a:ext uri="{FF2B5EF4-FFF2-40B4-BE49-F238E27FC236}">
                <a16:creationId xmlns:a16="http://schemas.microsoft.com/office/drawing/2014/main" id="{908AEBC8-2A72-3E43-6BA4-0425D20B57F6}"/>
              </a:ext>
            </a:extLst>
          </p:cNvPr>
          <p:cNvSpPr>
            <a:spLocks noGrp="1"/>
          </p:cNvSpPr>
          <p:nvPr>
            <p:ph type="subTitle" idx="1"/>
          </p:nvPr>
        </p:nvSpPr>
        <p:spPr>
          <a:xfrm>
            <a:off x="1291087" y="1371600"/>
            <a:ext cx="9144000" cy="5141167"/>
          </a:xfrm>
        </p:spPr>
        <p:txBody>
          <a:bodyPr>
            <a:normAutofit fontScale="85000" lnSpcReduction="10000"/>
          </a:bodyPr>
          <a:lstStyle/>
          <a:p>
            <a:pPr marL="342900" indent="-342900" algn="just">
              <a:buFont typeface="Arial" panose="020B0604020202020204" pitchFamily="34" charset="0"/>
              <a:buChar char="•"/>
            </a:pPr>
            <a:r>
              <a:rPr lang="it-IT" dirty="0"/>
              <a:t>Rilasciato a stranieri che subiscono abusi e siano in pericolo per la propria incolumità a causa del tentativo di sottrarvisi, e tanto emerga da operazioni di polizia o indagini o da un procedimento per taluno dei delitti previsti dagli articoli 558 bis, 572, 582, 583, 583-bis, 605, 609-bis e 612-bis del codice penale o per uno dei delitti previsti dall'articolo 380 del codice di procedura penale, commessi sul territorio nazionale in ambito di violenza domestica, oppure quando le situazioni di violenza o abuso emergono nel corso di interventi assistenziali dei centri antiviolenza, dei servizi sociali territoriali o dei servizi sociali specializzati nell'assistenza delle vittime di violenza.  </a:t>
            </a:r>
          </a:p>
          <a:p>
            <a:pPr marL="342900" indent="-342900" algn="just">
              <a:buFont typeface="Arial" panose="020B0604020202020204" pitchFamily="34" charset="0"/>
              <a:buChar char="•"/>
            </a:pPr>
            <a:r>
              <a:rPr lang="it-IT" dirty="0"/>
              <a:t>Si intende per violenza domestica uno o più atti, gravi o non episodici, di violenza fisica, sessuale, psicologica o economica all'interno della famiglia o del nucleo familiare o tra persone legate, attualmente o in passato, da un vincolo di matrimonio o da una relazione affettiva, indipendentemente dal fatto che l'autore di tali atti condivida o abbia condiviso la stessa residenza con la vittima. </a:t>
            </a:r>
          </a:p>
          <a:p>
            <a:pPr marL="342900" indent="-342900" algn="just">
              <a:buFont typeface="Arial" panose="020B0604020202020204" pitchFamily="34" charset="0"/>
              <a:buChar char="•"/>
            </a:pPr>
            <a:r>
              <a:rPr lang="it-IT" dirty="0"/>
              <a:t>Durata: un anno</a:t>
            </a:r>
          </a:p>
          <a:p>
            <a:pPr marL="342900" indent="-342900" algn="just">
              <a:buFont typeface="Arial" panose="020B0604020202020204" pitchFamily="34" charset="0"/>
              <a:buChar char="•"/>
            </a:pPr>
            <a:r>
              <a:rPr lang="it-IT" dirty="0"/>
              <a:t>E’ convertibile in permesso di soggiorno per motivi di lavoro subordinato o autonomo ovvero in permesso di soggiorno per motivi di studio .</a:t>
            </a:r>
          </a:p>
        </p:txBody>
      </p:sp>
    </p:spTree>
    <p:extLst>
      <p:ext uri="{BB962C8B-B14F-4D97-AF65-F5344CB8AC3E}">
        <p14:creationId xmlns:p14="http://schemas.microsoft.com/office/powerpoint/2010/main" val="40471473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226A93A-1F73-9681-9B67-9B8AE0B3CD3A}"/>
              </a:ext>
            </a:extLst>
          </p:cNvPr>
          <p:cNvSpPr>
            <a:spLocks noGrp="1"/>
          </p:cNvSpPr>
          <p:nvPr>
            <p:ph type="ctrTitle"/>
          </p:nvPr>
        </p:nvSpPr>
        <p:spPr>
          <a:xfrm>
            <a:off x="1291087" y="199335"/>
            <a:ext cx="9144000" cy="2043533"/>
          </a:xfrm>
        </p:spPr>
        <p:txBody>
          <a:bodyPr>
            <a:noAutofit/>
          </a:bodyPr>
          <a:lstStyle/>
          <a:p>
            <a:r>
              <a:rPr lang="it-IT" sz="4800" dirty="0"/>
              <a:t>VITTIME DI INTERMEDIAZIONE ILLECITA E SFRUTTAMENTO SUL LAVORO</a:t>
            </a:r>
          </a:p>
        </p:txBody>
      </p:sp>
      <p:sp>
        <p:nvSpPr>
          <p:cNvPr id="3" name="Sottotitolo 2">
            <a:extLst>
              <a:ext uri="{FF2B5EF4-FFF2-40B4-BE49-F238E27FC236}">
                <a16:creationId xmlns:a16="http://schemas.microsoft.com/office/drawing/2014/main" id="{908AEBC8-2A72-3E43-6BA4-0425D20B57F6}"/>
              </a:ext>
            </a:extLst>
          </p:cNvPr>
          <p:cNvSpPr>
            <a:spLocks noGrp="1"/>
          </p:cNvSpPr>
          <p:nvPr>
            <p:ph type="subTitle" idx="1"/>
          </p:nvPr>
        </p:nvSpPr>
        <p:spPr>
          <a:xfrm>
            <a:off x="1291087" y="2656936"/>
            <a:ext cx="9144000" cy="3536830"/>
          </a:xfrm>
        </p:spPr>
        <p:txBody>
          <a:bodyPr>
            <a:normAutofit/>
          </a:bodyPr>
          <a:lstStyle/>
          <a:p>
            <a:pPr marL="342900" indent="-342900" algn="just">
              <a:buFont typeface="Arial" panose="020B0604020202020204" pitchFamily="34" charset="0"/>
              <a:buChar char="•"/>
            </a:pPr>
            <a:r>
              <a:rPr lang="it-IT" dirty="0"/>
              <a:t>E’ rilasciabile a stranieri vittime di violenza, abuso o  sfruttamento del lavoro che contribuiscono all'emersione dei fatti e all'individuazione dei responsabili.</a:t>
            </a:r>
          </a:p>
          <a:p>
            <a:pPr marL="342900" indent="-342900" algn="just">
              <a:buFont typeface="Arial" panose="020B0604020202020204" pitchFamily="34" charset="0"/>
              <a:buChar char="•"/>
            </a:pPr>
            <a:r>
              <a:rPr lang="it-IT" dirty="0"/>
              <a:t>Durata: 6 mesi, rinnovabile per un anno o per il maggior periodo occorrente per motivi di giustizia.</a:t>
            </a:r>
          </a:p>
          <a:p>
            <a:pPr marL="342900" indent="-342900" algn="just">
              <a:buFont typeface="Arial" panose="020B0604020202020204" pitchFamily="34" charset="0"/>
              <a:buChar char="•"/>
            </a:pPr>
            <a:r>
              <a:rPr lang="it-IT" dirty="0"/>
              <a:t>Può essere convertito in permesso di soggiorno per motivi di lavoro subordinato o autonomo al di fuori delle quote, ovvero in permesso di soggiorno per motivi di studio. </a:t>
            </a:r>
          </a:p>
        </p:txBody>
      </p:sp>
    </p:spTree>
    <p:extLst>
      <p:ext uri="{BB962C8B-B14F-4D97-AF65-F5344CB8AC3E}">
        <p14:creationId xmlns:p14="http://schemas.microsoft.com/office/powerpoint/2010/main" val="31355360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226A93A-1F73-9681-9B67-9B8AE0B3CD3A}"/>
              </a:ext>
            </a:extLst>
          </p:cNvPr>
          <p:cNvSpPr>
            <a:spLocks noGrp="1"/>
          </p:cNvSpPr>
          <p:nvPr>
            <p:ph type="ctrTitle"/>
          </p:nvPr>
        </p:nvSpPr>
        <p:spPr>
          <a:xfrm>
            <a:off x="1291087" y="199336"/>
            <a:ext cx="9144000" cy="1482816"/>
          </a:xfrm>
        </p:spPr>
        <p:txBody>
          <a:bodyPr>
            <a:noAutofit/>
          </a:bodyPr>
          <a:lstStyle/>
          <a:p>
            <a:r>
              <a:rPr lang="it-IT" sz="4800" dirty="0"/>
              <a:t>PERMESSO DI SOGGIORNO PER CALAMITA’</a:t>
            </a:r>
          </a:p>
        </p:txBody>
      </p:sp>
      <p:sp>
        <p:nvSpPr>
          <p:cNvPr id="3" name="Sottotitolo 2">
            <a:extLst>
              <a:ext uri="{FF2B5EF4-FFF2-40B4-BE49-F238E27FC236}">
                <a16:creationId xmlns:a16="http://schemas.microsoft.com/office/drawing/2014/main" id="{908AEBC8-2A72-3E43-6BA4-0425D20B57F6}"/>
              </a:ext>
            </a:extLst>
          </p:cNvPr>
          <p:cNvSpPr>
            <a:spLocks noGrp="1"/>
          </p:cNvSpPr>
          <p:nvPr>
            <p:ph type="subTitle" idx="1"/>
          </p:nvPr>
        </p:nvSpPr>
        <p:spPr>
          <a:xfrm>
            <a:off x="1291087" y="2656936"/>
            <a:ext cx="9144000" cy="3536830"/>
          </a:xfrm>
        </p:spPr>
        <p:txBody>
          <a:bodyPr>
            <a:normAutofit/>
          </a:bodyPr>
          <a:lstStyle/>
          <a:p>
            <a:pPr marL="342900" indent="-342900" algn="just">
              <a:buFont typeface="Arial" panose="020B0604020202020204" pitchFamily="34" charset="0"/>
              <a:buChar char="•"/>
            </a:pPr>
            <a:r>
              <a:rPr lang="it-IT" dirty="0"/>
              <a:t>Viene rilasciato allo straniero che dovrebbe fare ritorno nel suo Stato ma questo si trova in una situazione di contingente ed eccezionale calamità, che non consente il rientro e la permanenza in condizioni di sicurezza. </a:t>
            </a:r>
          </a:p>
          <a:p>
            <a:pPr marL="342900" indent="-342900" algn="just">
              <a:buFont typeface="Arial" panose="020B0604020202020204" pitchFamily="34" charset="0"/>
              <a:buChar char="•"/>
            </a:pPr>
            <a:r>
              <a:rPr lang="it-IT" dirty="0"/>
              <a:t>Durata: 6 mesi, rinnovabile per </a:t>
            </a:r>
            <a:r>
              <a:rPr lang="it-IT"/>
              <a:t>altri 6 </a:t>
            </a:r>
            <a:r>
              <a:rPr lang="it-IT" dirty="0"/>
              <a:t>se permane la situazione calamitosa.</a:t>
            </a:r>
          </a:p>
          <a:p>
            <a:pPr marL="342900" indent="-342900" algn="just">
              <a:buFont typeface="Arial" panose="020B0604020202020204" pitchFamily="34" charset="0"/>
              <a:buChar char="•"/>
            </a:pPr>
            <a:r>
              <a:rPr lang="it-IT" dirty="0"/>
              <a:t>Non può essere convertito in permesso di soggiorno per motivi di lavoro.</a:t>
            </a:r>
          </a:p>
        </p:txBody>
      </p:sp>
    </p:spTree>
    <p:extLst>
      <p:ext uri="{BB962C8B-B14F-4D97-AF65-F5344CB8AC3E}">
        <p14:creationId xmlns:p14="http://schemas.microsoft.com/office/powerpoint/2010/main" val="33777195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226A93A-1F73-9681-9B67-9B8AE0B3CD3A}"/>
              </a:ext>
            </a:extLst>
          </p:cNvPr>
          <p:cNvSpPr>
            <a:spLocks noGrp="1"/>
          </p:cNvSpPr>
          <p:nvPr>
            <p:ph type="ctrTitle"/>
          </p:nvPr>
        </p:nvSpPr>
        <p:spPr>
          <a:xfrm>
            <a:off x="1291087" y="199336"/>
            <a:ext cx="9144000" cy="1206770"/>
          </a:xfrm>
        </p:spPr>
        <p:txBody>
          <a:bodyPr>
            <a:noAutofit/>
          </a:bodyPr>
          <a:lstStyle/>
          <a:p>
            <a:r>
              <a:rPr lang="it-IT" sz="4000" dirty="0"/>
              <a:t>PERMESSO PER MOTIVI FAMILIARI</a:t>
            </a:r>
            <a:br>
              <a:rPr lang="it-IT" sz="4000" dirty="0"/>
            </a:br>
            <a:r>
              <a:rPr lang="it-IT" sz="4000" dirty="0"/>
              <a:t>(ART. 30 D.LGS. 286/1998)</a:t>
            </a:r>
          </a:p>
        </p:txBody>
      </p:sp>
      <p:sp>
        <p:nvSpPr>
          <p:cNvPr id="3" name="Sottotitolo 2">
            <a:extLst>
              <a:ext uri="{FF2B5EF4-FFF2-40B4-BE49-F238E27FC236}">
                <a16:creationId xmlns:a16="http://schemas.microsoft.com/office/drawing/2014/main" id="{908AEBC8-2A72-3E43-6BA4-0425D20B57F6}"/>
              </a:ext>
            </a:extLst>
          </p:cNvPr>
          <p:cNvSpPr>
            <a:spLocks noGrp="1"/>
          </p:cNvSpPr>
          <p:nvPr>
            <p:ph type="subTitle" idx="1"/>
          </p:nvPr>
        </p:nvSpPr>
        <p:spPr>
          <a:xfrm>
            <a:off x="1291087" y="1587260"/>
            <a:ext cx="9144000" cy="4968814"/>
          </a:xfrm>
        </p:spPr>
        <p:txBody>
          <a:bodyPr>
            <a:normAutofit fontScale="77500" lnSpcReduction="20000"/>
          </a:bodyPr>
          <a:lstStyle/>
          <a:p>
            <a:pPr marL="342900" indent="-342900" algn="just">
              <a:buFont typeface="Arial" panose="020B0604020202020204" pitchFamily="34" charset="0"/>
              <a:buChar char="•"/>
            </a:pPr>
            <a:r>
              <a:rPr lang="it-IT" dirty="0"/>
              <a:t>Rilasciabile: </a:t>
            </a:r>
          </a:p>
          <a:p>
            <a:pPr marL="342900" indent="-342900" algn="just">
              <a:buFont typeface="Wingdings" panose="05000000000000000000" pitchFamily="2" charset="2"/>
              <a:buChar char="Ø"/>
            </a:pPr>
            <a:r>
              <a:rPr lang="it-IT" dirty="0"/>
              <a:t>a) allo straniero che ha fatto ingresso in Italia con visto per ricongiungimento familiare, o al seguito del proprio familiare o per ricongiungimento al figlio minore;</a:t>
            </a:r>
          </a:p>
          <a:p>
            <a:pPr marL="342900" indent="-342900" algn="just">
              <a:buFont typeface="Wingdings" panose="05000000000000000000" pitchFamily="2" charset="2"/>
              <a:buChar char="Ø"/>
            </a:pPr>
            <a:r>
              <a:rPr lang="it-IT" dirty="0"/>
              <a:t>b) agli stranieri regolarmente soggiornanti ad altro titolo da almeno un anno che hanno contratto matrimonio nel territorio dello Stato con cittadini italiani o di uno Stato membro dell'Unione europea, ovvero con cittadini stranieri regolarmente soggiornanti – questo permesso viene revocato se al matrimonio non </a:t>
            </a:r>
            <a:r>
              <a:rPr lang="it-IT" dirty="0" err="1"/>
              <a:t>é</a:t>
            </a:r>
            <a:r>
              <a:rPr lang="it-IT" dirty="0"/>
              <a:t> seguita l'effettiva convivenza salvo che dal matrimonio sia nata prole;</a:t>
            </a:r>
          </a:p>
          <a:p>
            <a:pPr marL="342900" indent="-342900" algn="just">
              <a:buFont typeface="Wingdings" panose="05000000000000000000" pitchFamily="2" charset="2"/>
              <a:buChar char="Ø"/>
            </a:pPr>
            <a:r>
              <a:rPr lang="it-IT" dirty="0"/>
              <a:t>c) al familiare straniero regolarmente soggiornante, in possesso dei requisiti per il ricongiungimento con il cittadino italiano o di uno Stato membro dell'Unione europea residenti in Italia, ovvero con straniero regolarmente soggiornante in Italia. In tal caso il permesso del familiare è convertito in permesso di soggiorno per motivi familiari. La conversione può essere richiesta entro un anno dalla data di scadenza del titolo di soggiorno originariamente posseduto dal familiare. Qualora detto cittadino sia un rifugiato si prescinde dal possesso di un valido permesso di soggiorno da parte del familiare;</a:t>
            </a:r>
          </a:p>
          <a:p>
            <a:pPr marL="342900" indent="-342900" algn="just">
              <a:buFont typeface="Wingdings" panose="05000000000000000000" pitchFamily="2" charset="2"/>
              <a:buChar char="Ø"/>
            </a:pPr>
            <a:r>
              <a:rPr lang="it-IT" dirty="0"/>
              <a:t>d) al genitore straniero, anche naturale, di un minore italiano residente in Italia. In tal caso il permesso di soggiorno per motivi familiari è rilasciato anche a prescindere dal possesso di un valido titolo di soggiorno, a condizione che il genitore richiedente non sia stato privato della responsabilità genitoriale secondo la legge italiana.</a:t>
            </a:r>
          </a:p>
          <a:p>
            <a:pPr marL="342900" indent="-342900" algn="just">
              <a:buFont typeface="Arial" panose="020B0604020202020204" pitchFamily="34" charset="0"/>
              <a:buChar char="•"/>
            </a:pPr>
            <a:endParaRPr lang="it-IT" dirty="0"/>
          </a:p>
        </p:txBody>
      </p:sp>
    </p:spTree>
    <p:extLst>
      <p:ext uri="{BB962C8B-B14F-4D97-AF65-F5344CB8AC3E}">
        <p14:creationId xmlns:p14="http://schemas.microsoft.com/office/powerpoint/2010/main" val="24634616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226A93A-1F73-9681-9B67-9B8AE0B3CD3A}"/>
              </a:ext>
            </a:extLst>
          </p:cNvPr>
          <p:cNvSpPr>
            <a:spLocks noGrp="1"/>
          </p:cNvSpPr>
          <p:nvPr>
            <p:ph type="ctrTitle"/>
          </p:nvPr>
        </p:nvSpPr>
        <p:spPr>
          <a:xfrm>
            <a:off x="1291087" y="199336"/>
            <a:ext cx="9144000" cy="1008362"/>
          </a:xfrm>
        </p:spPr>
        <p:txBody>
          <a:bodyPr>
            <a:noAutofit/>
          </a:bodyPr>
          <a:lstStyle/>
          <a:p>
            <a:r>
              <a:rPr lang="it-IT" sz="4800" dirty="0"/>
              <a:t>SEGUE</a:t>
            </a:r>
          </a:p>
        </p:txBody>
      </p:sp>
      <p:sp>
        <p:nvSpPr>
          <p:cNvPr id="3" name="Sottotitolo 2">
            <a:extLst>
              <a:ext uri="{FF2B5EF4-FFF2-40B4-BE49-F238E27FC236}">
                <a16:creationId xmlns:a16="http://schemas.microsoft.com/office/drawing/2014/main" id="{908AEBC8-2A72-3E43-6BA4-0425D20B57F6}"/>
              </a:ext>
            </a:extLst>
          </p:cNvPr>
          <p:cNvSpPr>
            <a:spLocks noGrp="1"/>
          </p:cNvSpPr>
          <p:nvPr>
            <p:ph type="subTitle" idx="1"/>
          </p:nvPr>
        </p:nvSpPr>
        <p:spPr>
          <a:xfrm>
            <a:off x="1291087" y="1423357"/>
            <a:ext cx="9144000" cy="5132717"/>
          </a:xfrm>
        </p:spPr>
        <p:txBody>
          <a:bodyPr>
            <a:normAutofit/>
          </a:bodyPr>
          <a:lstStyle/>
          <a:p>
            <a:pPr marL="342900" indent="-342900" algn="just">
              <a:buFont typeface="Arial" panose="020B0604020202020204" pitchFamily="34" charset="0"/>
              <a:buChar char="•"/>
            </a:pPr>
            <a:r>
              <a:rPr lang="it-IT" dirty="0"/>
              <a:t>I familiari considerati per il ricongiungimento sono coniuge (non separato legalmente),figli minorenni, figli maggiorenni totalmente invalidi, genitori a carico.</a:t>
            </a:r>
          </a:p>
          <a:p>
            <a:pPr marL="342900" indent="-342900" algn="just">
              <a:buFont typeface="Arial" panose="020B0604020202020204" pitchFamily="34" charset="0"/>
              <a:buChar char="•"/>
            </a:pPr>
            <a:r>
              <a:rPr lang="it-IT" dirty="0"/>
              <a:t>In caso di morte del familiare in possesso dei requisiti per il ricongiungimento e in caso di separazione legale o di scioglimento del matrimonio o, per il figlio che non possa ottenere la carta di soggiorno, al compimento del diciottesimo anno di età, il permesso di soggiorno può essere convertito in permesso per lavoro subordinato, per lavoro autonomo o per studio. </a:t>
            </a:r>
          </a:p>
          <a:p>
            <a:pPr marL="342900" indent="-342900" algn="just">
              <a:buFont typeface="Arial" panose="020B0604020202020204" pitchFamily="34" charset="0"/>
              <a:buChar char="•"/>
            </a:pPr>
            <a:r>
              <a:rPr lang="it-IT" dirty="0"/>
              <a:t>Ai sensi dell’art. 14 del d.P.R. 394, può essere convertito anche in permesso di soggiorno per residenza elettiva.</a:t>
            </a:r>
          </a:p>
        </p:txBody>
      </p:sp>
    </p:spTree>
    <p:extLst>
      <p:ext uri="{BB962C8B-B14F-4D97-AF65-F5344CB8AC3E}">
        <p14:creationId xmlns:p14="http://schemas.microsoft.com/office/powerpoint/2010/main" val="31858961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226A93A-1F73-9681-9B67-9B8AE0B3CD3A}"/>
              </a:ext>
            </a:extLst>
          </p:cNvPr>
          <p:cNvSpPr>
            <a:spLocks noGrp="1"/>
          </p:cNvSpPr>
          <p:nvPr>
            <p:ph type="ctrTitle"/>
          </p:nvPr>
        </p:nvSpPr>
        <p:spPr>
          <a:xfrm>
            <a:off x="1291087" y="199336"/>
            <a:ext cx="9144000" cy="1206770"/>
          </a:xfrm>
        </p:spPr>
        <p:txBody>
          <a:bodyPr>
            <a:noAutofit/>
          </a:bodyPr>
          <a:lstStyle/>
          <a:p>
            <a:r>
              <a:rPr lang="it-IT" sz="4000" dirty="0"/>
              <a:t>PROTEZIONE INTERNAZIONALE</a:t>
            </a:r>
            <a:br>
              <a:rPr lang="it-IT" sz="4000" dirty="0"/>
            </a:br>
            <a:r>
              <a:rPr lang="it-IT" sz="4000" dirty="0"/>
              <a:t>(D.LGS. 251/2007)</a:t>
            </a:r>
          </a:p>
        </p:txBody>
      </p:sp>
      <p:sp>
        <p:nvSpPr>
          <p:cNvPr id="3" name="Sottotitolo 2">
            <a:extLst>
              <a:ext uri="{FF2B5EF4-FFF2-40B4-BE49-F238E27FC236}">
                <a16:creationId xmlns:a16="http://schemas.microsoft.com/office/drawing/2014/main" id="{908AEBC8-2A72-3E43-6BA4-0425D20B57F6}"/>
              </a:ext>
            </a:extLst>
          </p:cNvPr>
          <p:cNvSpPr>
            <a:spLocks noGrp="1"/>
          </p:cNvSpPr>
          <p:nvPr>
            <p:ph type="subTitle" idx="1"/>
          </p:nvPr>
        </p:nvSpPr>
        <p:spPr>
          <a:xfrm>
            <a:off x="1291087" y="1587260"/>
            <a:ext cx="9144000" cy="4968814"/>
          </a:xfrm>
        </p:spPr>
        <p:txBody>
          <a:bodyPr>
            <a:normAutofit/>
          </a:bodyPr>
          <a:lstStyle/>
          <a:p>
            <a:pPr marL="342900" indent="-342900" algn="just">
              <a:buFont typeface="Arial" panose="020B0604020202020204" pitchFamily="34" charset="0"/>
              <a:buChar char="•"/>
            </a:pPr>
            <a:endParaRPr lang="it-IT" dirty="0"/>
          </a:p>
          <a:p>
            <a:pPr marL="342900" indent="-342900" algn="just">
              <a:buFont typeface="Arial" panose="020B0604020202020204" pitchFamily="34" charset="0"/>
              <a:buChar char="•"/>
            </a:pPr>
            <a:r>
              <a:rPr lang="it-IT" b="1" dirty="0"/>
              <a:t>Rifugiato</a:t>
            </a:r>
            <a:r>
              <a:rPr lang="it-IT" dirty="0"/>
              <a:t>: persecuzione per motivi di razza, religione, nazionalità, appartenenza ad un determinato gruppo sociale o opinione politica;</a:t>
            </a:r>
          </a:p>
          <a:p>
            <a:pPr marL="342900" indent="-342900" algn="just">
              <a:buFont typeface="Arial" panose="020B0604020202020204" pitchFamily="34" charset="0"/>
              <a:buChar char="•"/>
            </a:pPr>
            <a:r>
              <a:rPr lang="it-IT" b="1" dirty="0"/>
              <a:t>Protezione sussidiaria</a:t>
            </a:r>
            <a:r>
              <a:rPr lang="it-IT" dirty="0"/>
              <a:t>: grave danno se ritorna nel paese di origine – per grave danno si intende la condanna a morte; la tortura o altra forma di pena o trattamento inumano o degradante; la minaccia grave e individuale alla vita o alla persona derivante dalla violenza indiscriminata in situazioni di conflitto armato interno o internazionale. Il relativo permesso dura tre anni con possibilità di rinnovo, ed è convertibile in permesso per motivi di lavoro.</a:t>
            </a:r>
          </a:p>
        </p:txBody>
      </p:sp>
    </p:spTree>
    <p:extLst>
      <p:ext uri="{BB962C8B-B14F-4D97-AF65-F5344CB8AC3E}">
        <p14:creationId xmlns:p14="http://schemas.microsoft.com/office/powerpoint/2010/main" val="40473966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226A93A-1F73-9681-9B67-9B8AE0B3CD3A}"/>
              </a:ext>
            </a:extLst>
          </p:cNvPr>
          <p:cNvSpPr>
            <a:spLocks noGrp="1"/>
          </p:cNvSpPr>
          <p:nvPr>
            <p:ph type="ctrTitle"/>
          </p:nvPr>
        </p:nvSpPr>
        <p:spPr>
          <a:xfrm>
            <a:off x="1291087" y="199336"/>
            <a:ext cx="9144000" cy="1206770"/>
          </a:xfrm>
        </p:spPr>
        <p:txBody>
          <a:bodyPr>
            <a:noAutofit/>
          </a:bodyPr>
          <a:lstStyle/>
          <a:p>
            <a:r>
              <a:rPr lang="it-IT" sz="4000" dirty="0"/>
              <a:t>ALTRE TIPOLOGIE</a:t>
            </a:r>
          </a:p>
        </p:txBody>
      </p:sp>
      <p:sp>
        <p:nvSpPr>
          <p:cNvPr id="3" name="Sottotitolo 2">
            <a:extLst>
              <a:ext uri="{FF2B5EF4-FFF2-40B4-BE49-F238E27FC236}">
                <a16:creationId xmlns:a16="http://schemas.microsoft.com/office/drawing/2014/main" id="{908AEBC8-2A72-3E43-6BA4-0425D20B57F6}"/>
              </a:ext>
            </a:extLst>
          </p:cNvPr>
          <p:cNvSpPr>
            <a:spLocks noGrp="1"/>
          </p:cNvSpPr>
          <p:nvPr>
            <p:ph type="subTitle" idx="1"/>
          </p:nvPr>
        </p:nvSpPr>
        <p:spPr>
          <a:xfrm>
            <a:off x="1291087" y="1587260"/>
            <a:ext cx="9144000" cy="4968814"/>
          </a:xfrm>
        </p:spPr>
        <p:txBody>
          <a:bodyPr>
            <a:normAutofit fontScale="85000" lnSpcReduction="10000"/>
          </a:bodyPr>
          <a:lstStyle/>
          <a:p>
            <a:pPr marL="342900" indent="-342900" algn="just">
              <a:buFont typeface="Arial" panose="020B0604020202020204" pitchFamily="34" charset="0"/>
              <a:buChar char="•"/>
            </a:pPr>
            <a:r>
              <a:rPr lang="it-IT" b="1" dirty="0"/>
              <a:t>Permesso per motivi religiosi</a:t>
            </a:r>
            <a:r>
              <a:rPr lang="it-IT" dirty="0"/>
              <a:t>, convertibile in permesso per motivi di lavoro.</a:t>
            </a:r>
          </a:p>
          <a:p>
            <a:pPr marL="342900" indent="-342900" algn="just">
              <a:buFont typeface="Arial" panose="020B0604020202020204" pitchFamily="34" charset="0"/>
              <a:buChar char="•"/>
            </a:pPr>
            <a:r>
              <a:rPr lang="it-IT" b="1" dirty="0"/>
              <a:t>Permesso per investimenti in Italia</a:t>
            </a:r>
            <a:r>
              <a:rPr lang="it-IT" dirty="0"/>
              <a:t>, al di fuori delle quote (art. 26 bis d.lgs. 286/1998)-dura due anni, ed è rinnovabile per periodi triennali. </a:t>
            </a:r>
          </a:p>
          <a:p>
            <a:pPr marL="342900" indent="-342900" algn="just">
              <a:buFont typeface="Arial" panose="020B0604020202020204" pitchFamily="34" charset="0"/>
              <a:buChar char="•"/>
            </a:pPr>
            <a:r>
              <a:rPr lang="it-IT" b="1" dirty="0"/>
              <a:t>Permesso per lavoro in casi particolari </a:t>
            </a:r>
            <a:r>
              <a:rPr lang="it-IT" dirty="0"/>
              <a:t>(art. 27 d.lgs. 286/1998): dirigenti, docenti universitari, sportivi professionisti, personale artistico e tecnico per spettacoli  ecc.)-alcuni possono essere convertiti in permesso per lavoro.</a:t>
            </a:r>
          </a:p>
          <a:p>
            <a:pPr marL="342900" indent="-342900" algn="just">
              <a:buFont typeface="Arial" panose="020B0604020202020204" pitchFamily="34" charset="0"/>
              <a:buChar char="•"/>
            </a:pPr>
            <a:r>
              <a:rPr lang="it-IT" b="1" dirty="0"/>
              <a:t>Permesso per volontariato </a:t>
            </a:r>
            <a:r>
              <a:rPr lang="it-IT" dirty="0"/>
              <a:t>(art. 27 bis, d.lgs. 286/1998): dura di norma non più di un anno, salvi casi particolari e max. 18 mesi; non </a:t>
            </a:r>
            <a:r>
              <a:rPr lang="it-IT" dirty="0" err="1"/>
              <a:t>é</a:t>
            </a:r>
            <a:r>
              <a:rPr lang="it-IT" dirty="0"/>
              <a:t> rinnovabile ne' convertibile in altra tipologia di permesso di soggiorno.</a:t>
            </a:r>
          </a:p>
          <a:p>
            <a:pPr marL="342900" indent="-342900" algn="just">
              <a:buFont typeface="Arial" panose="020B0604020202020204" pitchFamily="34" charset="0"/>
              <a:buChar char="•"/>
            </a:pPr>
            <a:r>
              <a:rPr lang="it-IT" b="1" dirty="0"/>
              <a:t>Permesso per ricerca</a:t>
            </a:r>
            <a:r>
              <a:rPr lang="it-IT" dirty="0"/>
              <a:t> (</a:t>
            </a:r>
            <a:r>
              <a:rPr lang="nb-NO" dirty="0"/>
              <a:t>art. 27 ter, d.lgs. 286/1998)-è  convertibile in permesso per lavoro.</a:t>
            </a:r>
          </a:p>
          <a:p>
            <a:pPr marL="342900" indent="-342900" algn="just">
              <a:buFont typeface="Arial" panose="020B0604020202020204" pitchFamily="34" charset="0"/>
              <a:buChar char="•"/>
            </a:pPr>
            <a:r>
              <a:rPr lang="nb-NO" b="1" dirty="0"/>
              <a:t>Permesso per lavoratori stranieri altamente qualificati</a:t>
            </a:r>
            <a:r>
              <a:rPr lang="nb-NO" dirty="0"/>
              <a:t>, al di fuori delle quote (art. 27 quater, d.lgs. 286/1998)- è  convertibile in permesso per lavoro subordinato o autonomo o per studio.</a:t>
            </a:r>
          </a:p>
          <a:p>
            <a:pPr marL="342900" indent="-342900" algn="just">
              <a:buFont typeface="Arial" panose="020B0604020202020204" pitchFamily="34" charset="0"/>
              <a:buChar char="•"/>
            </a:pPr>
            <a:r>
              <a:rPr lang="nb-NO" b="1" dirty="0"/>
              <a:t>Permesso per svolgere </a:t>
            </a:r>
            <a:r>
              <a:rPr lang="it-IT" b="1" dirty="0"/>
              <a:t>prestazioni di lavoro subordinato nell'ambito di trasferimenti intra-societari  </a:t>
            </a:r>
            <a:r>
              <a:rPr lang="it-IT" dirty="0"/>
              <a:t>(art. 27 quinquies, d.lgs. 286/1998). </a:t>
            </a:r>
          </a:p>
        </p:txBody>
      </p:sp>
    </p:spTree>
    <p:extLst>
      <p:ext uri="{BB962C8B-B14F-4D97-AF65-F5344CB8AC3E}">
        <p14:creationId xmlns:p14="http://schemas.microsoft.com/office/powerpoint/2010/main" val="5672826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226A93A-1F73-9681-9B67-9B8AE0B3CD3A}"/>
              </a:ext>
            </a:extLst>
          </p:cNvPr>
          <p:cNvSpPr>
            <a:spLocks noGrp="1"/>
          </p:cNvSpPr>
          <p:nvPr>
            <p:ph type="ctrTitle"/>
          </p:nvPr>
        </p:nvSpPr>
        <p:spPr>
          <a:xfrm>
            <a:off x="1291087" y="199336"/>
            <a:ext cx="9144000" cy="844460"/>
          </a:xfrm>
        </p:spPr>
        <p:txBody>
          <a:bodyPr>
            <a:noAutofit/>
          </a:bodyPr>
          <a:lstStyle/>
          <a:p>
            <a:r>
              <a:rPr lang="it-IT" sz="4000" dirty="0"/>
              <a:t>SEGUE</a:t>
            </a:r>
          </a:p>
        </p:txBody>
      </p:sp>
      <p:sp>
        <p:nvSpPr>
          <p:cNvPr id="3" name="Sottotitolo 2">
            <a:extLst>
              <a:ext uri="{FF2B5EF4-FFF2-40B4-BE49-F238E27FC236}">
                <a16:creationId xmlns:a16="http://schemas.microsoft.com/office/drawing/2014/main" id="{908AEBC8-2A72-3E43-6BA4-0425D20B57F6}"/>
              </a:ext>
            </a:extLst>
          </p:cNvPr>
          <p:cNvSpPr>
            <a:spLocks noGrp="1"/>
          </p:cNvSpPr>
          <p:nvPr>
            <p:ph type="subTitle" idx="1"/>
          </p:nvPr>
        </p:nvSpPr>
        <p:spPr>
          <a:xfrm>
            <a:off x="1291087" y="1587260"/>
            <a:ext cx="9144000" cy="4968814"/>
          </a:xfrm>
        </p:spPr>
        <p:txBody>
          <a:bodyPr>
            <a:normAutofit/>
          </a:bodyPr>
          <a:lstStyle/>
          <a:p>
            <a:pPr marL="342900" indent="-342900" algn="just">
              <a:buFont typeface="Arial" panose="020B0604020202020204" pitchFamily="34" charset="0"/>
              <a:buChar char="•"/>
            </a:pPr>
            <a:r>
              <a:rPr lang="it-IT" b="1" dirty="0"/>
              <a:t>Permesso per residenza elettiva </a:t>
            </a:r>
            <a:r>
              <a:rPr lang="it-IT" dirty="0"/>
              <a:t>(art. 11, comma 1, lett. c-quater d.P.R. 394/1999) - è convertibile in permesso di soggiorno per motivi di lavoro.</a:t>
            </a:r>
          </a:p>
          <a:p>
            <a:pPr marL="342900" indent="-342900" algn="just">
              <a:buFont typeface="Arial" panose="020B0604020202020204" pitchFamily="34" charset="0"/>
              <a:buChar char="•"/>
            </a:pPr>
            <a:r>
              <a:rPr lang="it-IT" b="1" dirty="0"/>
              <a:t>Permesso per motivi di studio </a:t>
            </a:r>
            <a:r>
              <a:rPr lang="it-IT" dirty="0"/>
              <a:t>(</a:t>
            </a:r>
            <a:r>
              <a:rPr lang="de-DE" dirty="0" err="1"/>
              <a:t>artt</a:t>
            </a:r>
            <a:r>
              <a:rPr lang="de-DE" dirty="0"/>
              <a:t>. 39 e 39 bis </a:t>
            </a:r>
            <a:r>
              <a:rPr lang="de-DE" dirty="0" err="1"/>
              <a:t>d.lgs</a:t>
            </a:r>
            <a:r>
              <a:rPr lang="de-DE" dirty="0"/>
              <a:t>. 286/1998)-è </a:t>
            </a:r>
            <a:r>
              <a:rPr lang="de-DE" dirty="0" err="1"/>
              <a:t>convertibile</a:t>
            </a:r>
            <a:r>
              <a:rPr lang="de-DE" dirty="0"/>
              <a:t>  </a:t>
            </a:r>
            <a:r>
              <a:rPr lang="it-IT" dirty="0"/>
              <a:t>al di fuori delle quote, comunque prima della sua scadenza, in permesso di soggiorno per motivi di lavoro.</a:t>
            </a:r>
          </a:p>
          <a:p>
            <a:pPr marL="342900" indent="-342900" algn="just">
              <a:buFont typeface="Arial" panose="020B0604020202020204" pitchFamily="34" charset="0"/>
              <a:buChar char="•"/>
            </a:pPr>
            <a:r>
              <a:rPr lang="it-IT" b="1" dirty="0"/>
              <a:t>Permesso per atti di particolare valore civile </a:t>
            </a:r>
            <a:r>
              <a:rPr lang="it-IT" dirty="0"/>
              <a:t>di cui all’art. 3 della legge 2 gennaio 1958, n. 13-è convertibile in permesso di soggiorno per motivi di lavoro autonomo o subordinato.</a:t>
            </a:r>
          </a:p>
        </p:txBody>
      </p:sp>
    </p:spTree>
    <p:extLst>
      <p:ext uri="{BB962C8B-B14F-4D97-AF65-F5344CB8AC3E}">
        <p14:creationId xmlns:p14="http://schemas.microsoft.com/office/powerpoint/2010/main" val="6479786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226A93A-1F73-9681-9B67-9B8AE0B3CD3A}"/>
              </a:ext>
            </a:extLst>
          </p:cNvPr>
          <p:cNvSpPr>
            <a:spLocks noGrp="1"/>
          </p:cNvSpPr>
          <p:nvPr>
            <p:ph type="ctrTitle"/>
          </p:nvPr>
        </p:nvSpPr>
        <p:spPr>
          <a:xfrm>
            <a:off x="1291087" y="199335"/>
            <a:ext cx="9144000" cy="1241275"/>
          </a:xfrm>
        </p:spPr>
        <p:txBody>
          <a:bodyPr>
            <a:noAutofit/>
          </a:bodyPr>
          <a:lstStyle/>
          <a:p>
            <a:r>
              <a:rPr lang="it-IT" sz="4000" dirty="0"/>
              <a:t>LA CONVERSIONE DEL PERMESSO DI SOGGIORNO</a:t>
            </a:r>
          </a:p>
        </p:txBody>
      </p:sp>
      <p:sp>
        <p:nvSpPr>
          <p:cNvPr id="3" name="Sottotitolo 2">
            <a:extLst>
              <a:ext uri="{FF2B5EF4-FFF2-40B4-BE49-F238E27FC236}">
                <a16:creationId xmlns:a16="http://schemas.microsoft.com/office/drawing/2014/main" id="{908AEBC8-2A72-3E43-6BA4-0425D20B57F6}"/>
              </a:ext>
            </a:extLst>
          </p:cNvPr>
          <p:cNvSpPr>
            <a:spLocks noGrp="1"/>
          </p:cNvSpPr>
          <p:nvPr>
            <p:ph type="subTitle" idx="1"/>
          </p:nvPr>
        </p:nvSpPr>
        <p:spPr>
          <a:xfrm>
            <a:off x="1291087" y="2053086"/>
            <a:ext cx="9144000" cy="4502987"/>
          </a:xfrm>
        </p:spPr>
        <p:txBody>
          <a:bodyPr>
            <a:normAutofit/>
          </a:bodyPr>
          <a:lstStyle/>
          <a:p>
            <a:pPr marL="342900" indent="-342900" algn="just">
              <a:buFont typeface="Arial" panose="020B0604020202020204" pitchFamily="34" charset="0"/>
              <a:buChar char="•"/>
            </a:pPr>
            <a:r>
              <a:rPr lang="it-IT" dirty="0"/>
              <a:t>E’ ammessa la conversione al di fuori dei casi specificamente previsti dalla legge?</a:t>
            </a:r>
          </a:p>
          <a:p>
            <a:pPr marL="342900" indent="-342900" algn="just">
              <a:buFont typeface="Arial" panose="020B0604020202020204" pitchFamily="34" charset="0"/>
              <a:buChar char="•"/>
            </a:pPr>
            <a:endParaRPr lang="it-IT" dirty="0"/>
          </a:p>
          <a:p>
            <a:pPr marL="342900" indent="-342900" algn="just">
              <a:buFont typeface="Arial" panose="020B0604020202020204" pitchFamily="34" charset="0"/>
              <a:buChar char="•"/>
            </a:pPr>
            <a:r>
              <a:rPr lang="it-IT"/>
              <a:t>E’ ammissibile la conversione di un permesso già scaduto?</a:t>
            </a:r>
            <a:endParaRPr lang="it-IT" dirty="0"/>
          </a:p>
        </p:txBody>
      </p:sp>
    </p:spTree>
    <p:extLst>
      <p:ext uri="{BB962C8B-B14F-4D97-AF65-F5344CB8AC3E}">
        <p14:creationId xmlns:p14="http://schemas.microsoft.com/office/powerpoint/2010/main" val="10226415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226A93A-1F73-9681-9B67-9B8AE0B3CD3A}"/>
              </a:ext>
            </a:extLst>
          </p:cNvPr>
          <p:cNvSpPr>
            <a:spLocks noGrp="1"/>
          </p:cNvSpPr>
          <p:nvPr>
            <p:ph type="ctrTitle"/>
          </p:nvPr>
        </p:nvSpPr>
        <p:spPr>
          <a:xfrm>
            <a:off x="1291087" y="199336"/>
            <a:ext cx="9144000" cy="2379962"/>
          </a:xfrm>
        </p:spPr>
        <p:txBody>
          <a:bodyPr>
            <a:normAutofit fontScale="90000"/>
          </a:bodyPr>
          <a:lstStyle/>
          <a:p>
            <a:r>
              <a:rPr lang="it-IT" dirty="0"/>
              <a:t>IL «DOPPIO CANALE» DI INGRESSO E PERMANENZA DEGLI STRANIERI IN ITALIA</a:t>
            </a:r>
          </a:p>
        </p:txBody>
      </p:sp>
      <p:sp>
        <p:nvSpPr>
          <p:cNvPr id="3" name="Sottotitolo 2">
            <a:extLst>
              <a:ext uri="{FF2B5EF4-FFF2-40B4-BE49-F238E27FC236}">
                <a16:creationId xmlns:a16="http://schemas.microsoft.com/office/drawing/2014/main" id="{908AEBC8-2A72-3E43-6BA4-0425D20B57F6}"/>
              </a:ext>
            </a:extLst>
          </p:cNvPr>
          <p:cNvSpPr>
            <a:spLocks noGrp="1"/>
          </p:cNvSpPr>
          <p:nvPr>
            <p:ph type="subTitle" idx="1"/>
          </p:nvPr>
        </p:nvSpPr>
        <p:spPr>
          <a:xfrm>
            <a:off x="1524000" y="3105509"/>
            <a:ext cx="9144000" cy="3299604"/>
          </a:xfrm>
        </p:spPr>
        <p:txBody>
          <a:bodyPr/>
          <a:lstStyle/>
          <a:p>
            <a:pPr marL="342900" indent="-342900" algn="just">
              <a:buFont typeface="Arial" panose="020B0604020202020204" pitchFamily="34" charset="0"/>
              <a:buChar char="•"/>
            </a:pPr>
            <a:r>
              <a:rPr lang="it-IT" dirty="0"/>
              <a:t>Ingresso e permanenza per motivi di lavoro-interesse legittimo.</a:t>
            </a:r>
          </a:p>
          <a:p>
            <a:pPr marL="342900" indent="-342900" algn="just">
              <a:buFont typeface="Arial" panose="020B0604020202020204" pitchFamily="34" charset="0"/>
              <a:buChar char="•"/>
            </a:pPr>
            <a:endParaRPr lang="it-IT" dirty="0"/>
          </a:p>
          <a:p>
            <a:pPr marL="342900" indent="-342900" algn="just">
              <a:buFont typeface="Arial" panose="020B0604020202020204" pitchFamily="34" charset="0"/>
              <a:buChar char="•"/>
            </a:pPr>
            <a:r>
              <a:rPr lang="it-IT" dirty="0"/>
              <a:t>Ingresso e permanenza per motivi umanitari-diritto soggettivo.</a:t>
            </a:r>
          </a:p>
          <a:p>
            <a:pPr marL="342900" indent="-342900" algn="just">
              <a:buFont typeface="Arial" panose="020B0604020202020204" pitchFamily="34" charset="0"/>
              <a:buChar char="•"/>
            </a:pPr>
            <a:endParaRPr lang="it-IT" dirty="0"/>
          </a:p>
          <a:p>
            <a:pPr marL="342900" indent="-342900" algn="just">
              <a:buFont typeface="Arial" panose="020B0604020202020204" pitchFamily="34" charset="0"/>
              <a:buChar char="•"/>
            </a:pPr>
            <a:r>
              <a:rPr lang="it-IT" dirty="0"/>
              <a:t>Tipicità dei permessi di soggiorno.</a:t>
            </a:r>
          </a:p>
        </p:txBody>
      </p:sp>
    </p:spTree>
    <p:extLst>
      <p:ext uri="{BB962C8B-B14F-4D97-AF65-F5344CB8AC3E}">
        <p14:creationId xmlns:p14="http://schemas.microsoft.com/office/powerpoint/2010/main" val="19138585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92B8DD2F-AC37-0374-18F3-BEA52174DA5D}"/>
              </a:ext>
            </a:extLst>
          </p:cNvPr>
          <p:cNvSpPr>
            <a:spLocks noGrp="1"/>
          </p:cNvSpPr>
          <p:nvPr>
            <p:ph idx="1"/>
          </p:nvPr>
        </p:nvSpPr>
        <p:spPr>
          <a:xfrm>
            <a:off x="838200" y="653143"/>
            <a:ext cx="10515600" cy="5523820"/>
          </a:xfrm>
        </p:spPr>
        <p:txBody>
          <a:bodyPr/>
          <a:lstStyle/>
          <a:p>
            <a:pPr marL="0" indent="0" algn="ctr">
              <a:buNone/>
            </a:pPr>
            <a:endParaRPr kumimoji="0" lang="it-IT" sz="4400" b="0" i="0" u="none" strike="noStrike" kern="1200" cap="none" spc="0" normalizeH="0" baseline="0" noProof="0" dirty="0">
              <a:ln>
                <a:noFill/>
              </a:ln>
              <a:solidFill>
                <a:srgbClr val="C00000"/>
              </a:solidFill>
              <a:effectLst/>
              <a:uLnTx/>
              <a:uFillTx/>
              <a:latin typeface="Calibri Light"/>
              <a:ea typeface="+mj-ea"/>
              <a:cs typeface="+mj-cs"/>
            </a:endParaRPr>
          </a:p>
          <a:p>
            <a:pPr marL="0" indent="0" algn="ctr">
              <a:buNone/>
            </a:pPr>
            <a:endParaRPr lang="it-IT" sz="4400" dirty="0">
              <a:solidFill>
                <a:srgbClr val="C00000"/>
              </a:solidFill>
              <a:latin typeface="Calibri Light"/>
              <a:ea typeface="+mj-ea"/>
              <a:cs typeface="+mj-cs"/>
            </a:endParaRPr>
          </a:p>
          <a:p>
            <a:pPr marL="0" indent="0" algn="ctr">
              <a:buNone/>
            </a:pPr>
            <a:endParaRPr kumimoji="0" lang="it-IT" sz="4400" b="0" i="0" u="none" strike="noStrike" kern="1200" cap="none" spc="0" normalizeH="0" baseline="0" noProof="0" dirty="0">
              <a:ln>
                <a:noFill/>
              </a:ln>
              <a:solidFill>
                <a:srgbClr val="C00000"/>
              </a:solidFill>
              <a:effectLst/>
              <a:uLnTx/>
              <a:uFillTx/>
              <a:latin typeface="Calibri Light"/>
              <a:ea typeface="+mj-ea"/>
              <a:cs typeface="+mj-cs"/>
            </a:endParaRPr>
          </a:p>
          <a:p>
            <a:pPr marL="0" indent="0" algn="ctr">
              <a:buNone/>
            </a:pPr>
            <a:r>
              <a:rPr kumimoji="0" lang="it-IT" sz="6600" b="0" i="0" u="none" strike="noStrike" kern="1200" cap="none" spc="0" normalizeH="0" noProof="0" dirty="0">
                <a:ln>
                  <a:noFill/>
                </a:ln>
                <a:solidFill>
                  <a:schemeClr val="accent4"/>
                </a:solidFill>
                <a:effectLst/>
                <a:uLnTx/>
                <a:uFillTx/>
                <a:latin typeface="Calibri Light"/>
                <a:ea typeface="+mj-ea"/>
                <a:cs typeface="+mj-cs"/>
              </a:rPr>
              <a:t>GRAZIE PER L’ATTENZIONE</a:t>
            </a:r>
            <a:endParaRPr lang="it-IT" sz="6600" dirty="0">
              <a:solidFill>
                <a:schemeClr val="accent4"/>
              </a:solidFill>
            </a:endParaRPr>
          </a:p>
        </p:txBody>
      </p:sp>
    </p:spTree>
    <p:extLst>
      <p:ext uri="{BB962C8B-B14F-4D97-AF65-F5344CB8AC3E}">
        <p14:creationId xmlns:p14="http://schemas.microsoft.com/office/powerpoint/2010/main" val="9227060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226A93A-1F73-9681-9B67-9B8AE0B3CD3A}"/>
              </a:ext>
            </a:extLst>
          </p:cNvPr>
          <p:cNvSpPr>
            <a:spLocks noGrp="1"/>
          </p:cNvSpPr>
          <p:nvPr>
            <p:ph type="ctrTitle"/>
          </p:nvPr>
        </p:nvSpPr>
        <p:spPr>
          <a:xfrm>
            <a:off x="1291087" y="199336"/>
            <a:ext cx="9144000" cy="1758860"/>
          </a:xfrm>
        </p:spPr>
        <p:txBody>
          <a:bodyPr>
            <a:normAutofit/>
          </a:bodyPr>
          <a:lstStyle/>
          <a:p>
            <a:r>
              <a:rPr lang="it-IT" dirty="0"/>
              <a:t>PERMESSI PER MOTIVI DI LAVORO</a:t>
            </a:r>
          </a:p>
        </p:txBody>
      </p:sp>
      <p:sp>
        <p:nvSpPr>
          <p:cNvPr id="3" name="Sottotitolo 2">
            <a:extLst>
              <a:ext uri="{FF2B5EF4-FFF2-40B4-BE49-F238E27FC236}">
                <a16:creationId xmlns:a16="http://schemas.microsoft.com/office/drawing/2014/main" id="{908AEBC8-2A72-3E43-6BA4-0425D20B57F6}"/>
              </a:ext>
            </a:extLst>
          </p:cNvPr>
          <p:cNvSpPr>
            <a:spLocks noGrp="1"/>
          </p:cNvSpPr>
          <p:nvPr>
            <p:ph type="subTitle" idx="1"/>
          </p:nvPr>
        </p:nvSpPr>
        <p:spPr>
          <a:xfrm>
            <a:off x="1524000" y="2035834"/>
            <a:ext cx="9144000" cy="4425351"/>
          </a:xfrm>
        </p:spPr>
        <p:txBody>
          <a:bodyPr>
            <a:normAutofit fontScale="92500" lnSpcReduction="10000"/>
          </a:bodyPr>
          <a:lstStyle/>
          <a:p>
            <a:pPr marL="342900" indent="-342900" algn="just">
              <a:buFont typeface="Arial" panose="020B0604020202020204" pitchFamily="34" charset="0"/>
              <a:buChar char="•"/>
            </a:pPr>
            <a:r>
              <a:rPr lang="it-IT" b="1" dirty="0"/>
              <a:t>Lavoro stagionale</a:t>
            </a:r>
            <a:r>
              <a:rPr lang="it-IT" dirty="0"/>
              <a:t>-max 9 mesi su 12-convertibile a prescindere dalle quote se il lavoratore ha svolto regolare attività lavorativa sul territorio nazionale per almeno tre mesi.</a:t>
            </a:r>
          </a:p>
          <a:p>
            <a:pPr marL="342900" indent="-342900" algn="just">
              <a:buFont typeface="Arial" panose="020B0604020202020204" pitchFamily="34" charset="0"/>
              <a:buChar char="•"/>
            </a:pPr>
            <a:r>
              <a:rPr lang="it-IT" b="1" dirty="0"/>
              <a:t>Lavoro subordinato</a:t>
            </a:r>
            <a:r>
              <a:rPr lang="it-IT" dirty="0"/>
              <a:t>-</a:t>
            </a:r>
            <a:r>
              <a:rPr lang="it-IT" sz="2400" dirty="0">
                <a:effectLst/>
                <a:ea typeface="Aptos" panose="020B0004020202020204" pitchFamily="34" charset="0"/>
              </a:rPr>
              <a:t>durata pari ad un anno se il contratto di lavoro </a:t>
            </a:r>
            <a:r>
              <a:rPr lang="it-IT" sz="2400" dirty="0" err="1">
                <a:effectLst/>
                <a:ea typeface="Aptos" panose="020B0004020202020204" pitchFamily="34" charset="0"/>
              </a:rPr>
              <a:t>é</a:t>
            </a:r>
            <a:r>
              <a:rPr lang="it-IT" sz="2400" dirty="0">
                <a:effectLst/>
                <a:ea typeface="Aptos" panose="020B0004020202020204" pitchFamily="34" charset="0"/>
              </a:rPr>
              <a:t> a tempo determinato; due anni per contratti a tempo indeterminato-</a:t>
            </a:r>
            <a:r>
              <a:rPr lang="it-IT" dirty="0"/>
              <a:t>convertibile in permesso per residenza elettiva ex art. 14 d.P.R. 394/1999.</a:t>
            </a:r>
          </a:p>
          <a:p>
            <a:pPr marL="342900" indent="-342900" algn="just">
              <a:buFont typeface="Arial" panose="020B0604020202020204" pitchFamily="34" charset="0"/>
              <a:buChar char="•"/>
            </a:pPr>
            <a:r>
              <a:rPr lang="it-IT" b="1" dirty="0"/>
              <a:t>Attesa occupazione </a:t>
            </a:r>
            <a:r>
              <a:rPr lang="it-IT" dirty="0"/>
              <a:t>- durata un anno, decorso il quale trovano applicazione i requisiti reddituali previsti dall'articolo 29, comma 3, lettera b) del d.lgs. 286 al fine del ricongiungimento familiare. </a:t>
            </a:r>
          </a:p>
          <a:p>
            <a:pPr marL="342900" indent="-342900" algn="just">
              <a:buFont typeface="Arial" panose="020B0604020202020204" pitchFamily="34" charset="0"/>
              <a:buChar char="•"/>
            </a:pPr>
            <a:r>
              <a:rPr lang="it-IT" b="1" dirty="0"/>
              <a:t>Lavoro autonomo </a:t>
            </a:r>
            <a:r>
              <a:rPr lang="it-IT" dirty="0"/>
              <a:t>- non può avere validità superiore a due anni e ciascun rinnovo non può superare la durata di tre anni (art. 5, comma 3 quater, d.lgs. 286)- è convertibile in permesso per residenza elettiva ex art. 14 d.P.R. 394/1999.</a:t>
            </a:r>
          </a:p>
        </p:txBody>
      </p:sp>
    </p:spTree>
    <p:extLst>
      <p:ext uri="{BB962C8B-B14F-4D97-AF65-F5344CB8AC3E}">
        <p14:creationId xmlns:p14="http://schemas.microsoft.com/office/powerpoint/2010/main" val="29263485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226A93A-1F73-9681-9B67-9B8AE0B3CD3A}"/>
              </a:ext>
            </a:extLst>
          </p:cNvPr>
          <p:cNvSpPr>
            <a:spLocks noGrp="1"/>
          </p:cNvSpPr>
          <p:nvPr>
            <p:ph type="ctrTitle"/>
          </p:nvPr>
        </p:nvSpPr>
        <p:spPr>
          <a:xfrm>
            <a:off x="1291087" y="199336"/>
            <a:ext cx="9144000" cy="1827872"/>
          </a:xfrm>
        </p:spPr>
        <p:txBody>
          <a:bodyPr>
            <a:normAutofit/>
          </a:bodyPr>
          <a:lstStyle/>
          <a:p>
            <a:r>
              <a:rPr lang="it-IT" dirty="0"/>
              <a:t>PERMESSO PER LUNGOSOGGIORNANTE</a:t>
            </a:r>
          </a:p>
        </p:txBody>
      </p:sp>
      <p:sp>
        <p:nvSpPr>
          <p:cNvPr id="3" name="Sottotitolo 2">
            <a:extLst>
              <a:ext uri="{FF2B5EF4-FFF2-40B4-BE49-F238E27FC236}">
                <a16:creationId xmlns:a16="http://schemas.microsoft.com/office/drawing/2014/main" id="{908AEBC8-2A72-3E43-6BA4-0425D20B57F6}"/>
              </a:ext>
            </a:extLst>
          </p:cNvPr>
          <p:cNvSpPr>
            <a:spLocks noGrp="1"/>
          </p:cNvSpPr>
          <p:nvPr>
            <p:ph type="subTitle" idx="1"/>
          </p:nvPr>
        </p:nvSpPr>
        <p:spPr>
          <a:xfrm>
            <a:off x="1524000" y="2441275"/>
            <a:ext cx="9144000" cy="4132053"/>
          </a:xfrm>
        </p:spPr>
        <p:txBody>
          <a:bodyPr>
            <a:normAutofit fontScale="92500" lnSpcReduction="20000"/>
          </a:bodyPr>
          <a:lstStyle/>
          <a:p>
            <a:pPr marL="342900" indent="-342900" algn="just">
              <a:buFont typeface="Arial" panose="020B0604020202020204" pitchFamily="34" charset="0"/>
              <a:buChar char="•"/>
            </a:pPr>
            <a:r>
              <a:rPr lang="it-IT" dirty="0"/>
              <a:t>Condizioni: possesso, da almeno cinque anni, di un permesso di soggiorno in corso di validità; disponibilità di un reddito non inferiore all'importo annuo dell'assegno sociale; disponibilità di un alloggio idoneo. Necessario test di conoscenza della lingua italiana</a:t>
            </a:r>
          </a:p>
          <a:p>
            <a:pPr marL="342900" indent="-342900" algn="just">
              <a:buFont typeface="Arial" panose="020B0604020202020204" pitchFamily="34" charset="0"/>
              <a:buChar char="•"/>
            </a:pPr>
            <a:r>
              <a:rPr lang="it-IT" dirty="0"/>
              <a:t>Validità: 10 anni.</a:t>
            </a:r>
          </a:p>
          <a:p>
            <a:pPr marL="342900" indent="-342900" algn="just">
              <a:buFont typeface="Arial" panose="020B0604020202020204" pitchFamily="34" charset="0"/>
              <a:buChar char="•"/>
            </a:pPr>
            <a:r>
              <a:rPr lang="it-IT" dirty="0"/>
              <a:t>Oltre a quanto previsto per lo straniero regolarmente soggiornante nel territorio dello Stato, il titolare del permesso per </a:t>
            </a:r>
            <a:r>
              <a:rPr lang="it-IT" dirty="0" err="1"/>
              <a:t>lungosoggiornanti</a:t>
            </a:r>
            <a:r>
              <a:rPr lang="it-IT" dirty="0"/>
              <a:t> può entrare in Italia senza visto e circolare liberamente sul territorio nazionale; svolgere nel territorio dello Stato ogni attività lavorativa subordinata o autonoma non riservata ai cittadini; fruire delle prestazioni di assistenza sociale, di previdenza sociale, di quelle relative ad erogazioni in materia sanitaria, scolastica e sociale, di quelle relative all'accesso a beni e servizi a disposizione del </a:t>
            </a:r>
            <a:r>
              <a:rPr lang="it-IT" dirty="0" err="1"/>
              <a:t>pubblico,compreso</a:t>
            </a:r>
            <a:r>
              <a:rPr lang="it-IT" dirty="0"/>
              <a:t> l'accesso alle procedure per l’assegnazione di alloggi di edilizia residenziale pubblica; partecipare alla vita pubblica locale, con le forme e nei limiti previsti dalla vigente normativa.</a:t>
            </a:r>
          </a:p>
          <a:p>
            <a:pPr marL="342900" indent="-342900" algn="just">
              <a:buFont typeface="Arial" panose="020B0604020202020204" pitchFamily="34" charset="0"/>
              <a:buChar char="•"/>
            </a:pPr>
            <a:endParaRPr lang="it-IT" dirty="0"/>
          </a:p>
          <a:p>
            <a:pPr marL="342900" indent="-342900" algn="just">
              <a:buFont typeface="Arial" panose="020B0604020202020204" pitchFamily="34" charset="0"/>
              <a:buChar char="•"/>
            </a:pPr>
            <a:endParaRPr lang="it-IT" dirty="0"/>
          </a:p>
        </p:txBody>
      </p:sp>
    </p:spTree>
    <p:extLst>
      <p:ext uri="{BB962C8B-B14F-4D97-AF65-F5344CB8AC3E}">
        <p14:creationId xmlns:p14="http://schemas.microsoft.com/office/powerpoint/2010/main" val="36997834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226A93A-1F73-9681-9B67-9B8AE0B3CD3A}"/>
              </a:ext>
            </a:extLst>
          </p:cNvPr>
          <p:cNvSpPr>
            <a:spLocks noGrp="1"/>
          </p:cNvSpPr>
          <p:nvPr>
            <p:ph type="ctrTitle"/>
          </p:nvPr>
        </p:nvSpPr>
        <p:spPr>
          <a:xfrm>
            <a:off x="1291087" y="199336"/>
            <a:ext cx="9144000" cy="1060121"/>
          </a:xfrm>
        </p:spPr>
        <p:txBody>
          <a:bodyPr>
            <a:normAutofit/>
          </a:bodyPr>
          <a:lstStyle/>
          <a:p>
            <a:r>
              <a:rPr lang="it-IT" dirty="0"/>
              <a:t>SEGUE</a:t>
            </a:r>
          </a:p>
        </p:txBody>
      </p:sp>
      <p:sp>
        <p:nvSpPr>
          <p:cNvPr id="3" name="Sottotitolo 2">
            <a:extLst>
              <a:ext uri="{FF2B5EF4-FFF2-40B4-BE49-F238E27FC236}">
                <a16:creationId xmlns:a16="http://schemas.microsoft.com/office/drawing/2014/main" id="{908AEBC8-2A72-3E43-6BA4-0425D20B57F6}"/>
              </a:ext>
            </a:extLst>
          </p:cNvPr>
          <p:cNvSpPr>
            <a:spLocks noGrp="1"/>
          </p:cNvSpPr>
          <p:nvPr>
            <p:ph type="subTitle" idx="1"/>
          </p:nvPr>
        </p:nvSpPr>
        <p:spPr>
          <a:xfrm>
            <a:off x="1524000" y="1509623"/>
            <a:ext cx="9144000" cy="5063705"/>
          </a:xfrm>
        </p:spPr>
        <p:txBody>
          <a:bodyPr>
            <a:normAutofit/>
          </a:bodyPr>
          <a:lstStyle/>
          <a:p>
            <a:pPr algn="just"/>
            <a:r>
              <a:rPr lang="it-IT" dirty="0"/>
              <a:t>Non possono ottenere il rilascio del permesso per </a:t>
            </a:r>
            <a:r>
              <a:rPr lang="it-IT" dirty="0" err="1"/>
              <a:t>lungosoggiornanti</a:t>
            </a:r>
            <a:r>
              <a:rPr lang="it-IT" dirty="0"/>
              <a:t> gli stranieri che risultano pericolosi per l’ordine pubblico o la sicurezza dello Stato, e questa valutazione in base al comma 4 dell’articolo 9, d.lgs. 286 richiede un esame complessivo della personalità dello straniero con riferimento alla durata del suo soggiorno nel territorio nazionale e del suo inserimento sociale, familiare e lavorativo; alle tipologie di condanne subite per reati per i quali è previsto l’arresto in flagranza e anche per quelli relativamente ai quali l’arresto non è previsto, se si tratta di delitti non colposi; all’eventuale sottoposizione a misura di prevenzione personale o patrimoniale ai sensi del codice antimafia (d.lgs. 6 settembre 2011, n. 159).</a:t>
            </a:r>
          </a:p>
          <a:p>
            <a:pPr marL="342900" indent="-342900" algn="just">
              <a:buFont typeface="Arial" panose="020B0604020202020204" pitchFamily="34" charset="0"/>
              <a:buChar char="•"/>
            </a:pPr>
            <a:endParaRPr lang="it-IT" dirty="0"/>
          </a:p>
        </p:txBody>
      </p:sp>
    </p:spTree>
    <p:extLst>
      <p:ext uri="{BB962C8B-B14F-4D97-AF65-F5344CB8AC3E}">
        <p14:creationId xmlns:p14="http://schemas.microsoft.com/office/powerpoint/2010/main" val="2845037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226A93A-1F73-9681-9B67-9B8AE0B3CD3A}"/>
              </a:ext>
            </a:extLst>
          </p:cNvPr>
          <p:cNvSpPr>
            <a:spLocks noGrp="1"/>
          </p:cNvSpPr>
          <p:nvPr>
            <p:ph type="ctrTitle"/>
          </p:nvPr>
        </p:nvSpPr>
        <p:spPr>
          <a:xfrm>
            <a:off x="1291087" y="199336"/>
            <a:ext cx="9144000" cy="1060121"/>
          </a:xfrm>
        </p:spPr>
        <p:txBody>
          <a:bodyPr>
            <a:normAutofit/>
          </a:bodyPr>
          <a:lstStyle/>
          <a:p>
            <a:r>
              <a:rPr lang="it-IT" dirty="0"/>
              <a:t>SEGUE</a:t>
            </a:r>
          </a:p>
        </p:txBody>
      </p:sp>
      <p:sp>
        <p:nvSpPr>
          <p:cNvPr id="3" name="Sottotitolo 2">
            <a:extLst>
              <a:ext uri="{FF2B5EF4-FFF2-40B4-BE49-F238E27FC236}">
                <a16:creationId xmlns:a16="http://schemas.microsoft.com/office/drawing/2014/main" id="{908AEBC8-2A72-3E43-6BA4-0425D20B57F6}"/>
              </a:ext>
            </a:extLst>
          </p:cNvPr>
          <p:cNvSpPr>
            <a:spLocks noGrp="1"/>
          </p:cNvSpPr>
          <p:nvPr>
            <p:ph type="subTitle" idx="1"/>
          </p:nvPr>
        </p:nvSpPr>
        <p:spPr>
          <a:xfrm>
            <a:off x="1524000" y="1509623"/>
            <a:ext cx="9144000" cy="5063705"/>
          </a:xfrm>
        </p:spPr>
        <p:txBody>
          <a:bodyPr>
            <a:normAutofit lnSpcReduction="10000"/>
          </a:bodyPr>
          <a:lstStyle/>
          <a:p>
            <a:pPr algn="just"/>
            <a:r>
              <a:rPr lang="it-IT" dirty="0"/>
              <a:t>Il permesso per </a:t>
            </a:r>
            <a:r>
              <a:rPr lang="it-IT" dirty="0" err="1"/>
              <a:t>lungosoggiornante</a:t>
            </a:r>
            <a:r>
              <a:rPr lang="it-IT" dirty="0"/>
              <a:t> è revocato:</a:t>
            </a:r>
          </a:p>
          <a:p>
            <a:pPr algn="just"/>
            <a:r>
              <a:rPr lang="it-IT" dirty="0"/>
              <a:t>a) se è stato acquisito fraudolentemente;</a:t>
            </a:r>
          </a:p>
          <a:p>
            <a:pPr algn="just"/>
            <a:r>
              <a:rPr lang="it-IT" dirty="0"/>
              <a:t>b) in caso di espulsione per motivi di ordine pubblico o sicurezza pubblica;</a:t>
            </a:r>
          </a:p>
          <a:p>
            <a:pPr algn="just"/>
            <a:r>
              <a:rPr lang="it-IT" dirty="0"/>
              <a:t>c) quando mancano o vengano a mancare le condizioni per il rilascio relativamente alla sua pericolosità sociale;</a:t>
            </a:r>
          </a:p>
          <a:p>
            <a:pPr algn="just"/>
            <a:r>
              <a:rPr lang="it-IT" dirty="0"/>
              <a:t>d) in caso di assenza dal territorio dell'Unione per dodici mesi consecutivi;</a:t>
            </a:r>
          </a:p>
          <a:p>
            <a:pPr algn="just"/>
            <a:r>
              <a:rPr lang="it-IT" dirty="0"/>
              <a:t>e) in caso di conferimento di permesso di soggiorno di lungo periodo da parte di altro Stato membro dell'Unione europea.</a:t>
            </a:r>
          </a:p>
          <a:p>
            <a:pPr marL="342900" indent="-342900" algn="just">
              <a:buFont typeface="Arial" panose="020B0604020202020204" pitchFamily="34" charset="0"/>
              <a:buChar char="•"/>
            </a:pPr>
            <a:r>
              <a:rPr lang="it-IT" dirty="0"/>
              <a:t>La problematica dell’impugnazione dei provvedimenti di revoca o caducazione del permesso per </a:t>
            </a:r>
            <a:r>
              <a:rPr lang="it-IT" dirty="0" err="1"/>
              <a:t>lungosoggiornanti</a:t>
            </a:r>
            <a:r>
              <a:rPr lang="it-IT" dirty="0"/>
              <a:t> con richiesta cautelare.</a:t>
            </a:r>
          </a:p>
        </p:txBody>
      </p:sp>
    </p:spTree>
    <p:extLst>
      <p:ext uri="{BB962C8B-B14F-4D97-AF65-F5344CB8AC3E}">
        <p14:creationId xmlns:p14="http://schemas.microsoft.com/office/powerpoint/2010/main" val="14946962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C3FAABA-F576-6C31-E0CE-89E3FDCA5D6E}"/>
              </a:ext>
            </a:extLst>
          </p:cNvPr>
          <p:cNvSpPr>
            <a:spLocks noGrp="1"/>
          </p:cNvSpPr>
          <p:nvPr>
            <p:ph type="title"/>
          </p:nvPr>
        </p:nvSpPr>
        <p:spPr>
          <a:xfrm>
            <a:off x="838200" y="365125"/>
            <a:ext cx="10515600" cy="5060890"/>
          </a:xfrm>
        </p:spPr>
        <p:txBody>
          <a:bodyPr>
            <a:normAutofit/>
          </a:bodyPr>
          <a:lstStyle/>
          <a:p>
            <a:pPr algn="ctr"/>
            <a:r>
              <a:rPr lang="it-IT" sz="7200" dirty="0"/>
              <a:t>   I PERMESSI PER MOTIVI UMANITARI</a:t>
            </a:r>
          </a:p>
        </p:txBody>
      </p:sp>
    </p:spTree>
    <p:extLst>
      <p:ext uri="{BB962C8B-B14F-4D97-AF65-F5344CB8AC3E}">
        <p14:creationId xmlns:p14="http://schemas.microsoft.com/office/powerpoint/2010/main" val="26353138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226A93A-1F73-9681-9B67-9B8AE0B3CD3A}"/>
              </a:ext>
            </a:extLst>
          </p:cNvPr>
          <p:cNvSpPr>
            <a:spLocks noGrp="1"/>
          </p:cNvSpPr>
          <p:nvPr>
            <p:ph type="ctrTitle"/>
          </p:nvPr>
        </p:nvSpPr>
        <p:spPr>
          <a:xfrm>
            <a:off x="1291087" y="199336"/>
            <a:ext cx="9144000" cy="1827872"/>
          </a:xfrm>
        </p:spPr>
        <p:txBody>
          <a:bodyPr>
            <a:normAutofit/>
          </a:bodyPr>
          <a:lstStyle/>
          <a:p>
            <a:r>
              <a:rPr lang="it-IT" dirty="0"/>
              <a:t>PROTEZIONE SPECIALE E CURE MEDICHE</a:t>
            </a:r>
          </a:p>
        </p:txBody>
      </p:sp>
      <p:sp>
        <p:nvSpPr>
          <p:cNvPr id="3" name="Sottotitolo 2">
            <a:extLst>
              <a:ext uri="{FF2B5EF4-FFF2-40B4-BE49-F238E27FC236}">
                <a16:creationId xmlns:a16="http://schemas.microsoft.com/office/drawing/2014/main" id="{908AEBC8-2A72-3E43-6BA4-0425D20B57F6}"/>
              </a:ext>
            </a:extLst>
          </p:cNvPr>
          <p:cNvSpPr>
            <a:spLocks noGrp="1"/>
          </p:cNvSpPr>
          <p:nvPr>
            <p:ph type="subTitle" idx="1"/>
          </p:nvPr>
        </p:nvSpPr>
        <p:spPr>
          <a:xfrm>
            <a:off x="1524000" y="2441275"/>
            <a:ext cx="9144000" cy="4132053"/>
          </a:xfrm>
        </p:spPr>
        <p:txBody>
          <a:bodyPr>
            <a:normAutofit/>
          </a:bodyPr>
          <a:lstStyle/>
          <a:p>
            <a:pPr marL="342900" indent="-342900" algn="just">
              <a:buFont typeface="Arial" panose="020B0604020202020204" pitchFamily="34" charset="0"/>
              <a:buChar char="•"/>
            </a:pPr>
            <a:r>
              <a:rPr lang="it-IT" dirty="0"/>
              <a:t>Il permesso per </a:t>
            </a:r>
            <a:r>
              <a:rPr lang="it-IT" b="1" dirty="0"/>
              <a:t>protezione speciale </a:t>
            </a:r>
            <a:r>
              <a:rPr lang="it-IT" dirty="0"/>
              <a:t>viene rilasciato allo straniero che non può essere respinto verso uno Stato in cui può essere perseguitato per motivi di razza, sesso, orientamento sessuale, identità di genere, lingua, cittadinanza, religione,  opinioni politiche, condizioni personali o sociali o dove rischia di essere sottoposto a tortura o a trattamenti inumani o degradanti. Non è (più) convertibile dopo il decreto Cutro.</a:t>
            </a:r>
          </a:p>
          <a:p>
            <a:pPr marL="342900" indent="-342900" algn="just">
              <a:buFont typeface="Arial" panose="020B0604020202020204" pitchFamily="34" charset="0"/>
              <a:buChar char="•"/>
            </a:pPr>
            <a:r>
              <a:rPr lang="it-IT" dirty="0"/>
              <a:t>Il </a:t>
            </a:r>
            <a:r>
              <a:rPr lang="it-IT" b="1" dirty="0"/>
              <a:t>permesso per cure mediche </a:t>
            </a:r>
            <a:r>
              <a:rPr lang="it-IT" dirty="0"/>
              <a:t>viene rilasciato agli stranieri affetti da patologie particolarmente gravi che non sono curabili nel paese di origine. Non è (più) convertibile dopo il decreto Cutro.</a:t>
            </a:r>
          </a:p>
          <a:p>
            <a:pPr marL="342900" indent="-342900" algn="just">
              <a:buFont typeface="Arial" panose="020B0604020202020204" pitchFamily="34" charset="0"/>
              <a:buChar char="•"/>
            </a:pPr>
            <a:endParaRPr lang="it-IT" dirty="0"/>
          </a:p>
          <a:p>
            <a:pPr marL="342900" indent="-342900" algn="just">
              <a:buFont typeface="Arial" panose="020B0604020202020204" pitchFamily="34" charset="0"/>
              <a:buChar char="•"/>
            </a:pPr>
            <a:endParaRPr lang="it-IT" dirty="0"/>
          </a:p>
        </p:txBody>
      </p:sp>
    </p:spTree>
    <p:extLst>
      <p:ext uri="{BB962C8B-B14F-4D97-AF65-F5344CB8AC3E}">
        <p14:creationId xmlns:p14="http://schemas.microsoft.com/office/powerpoint/2010/main" val="12621707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226A93A-1F73-9681-9B67-9B8AE0B3CD3A}"/>
              </a:ext>
            </a:extLst>
          </p:cNvPr>
          <p:cNvSpPr>
            <a:spLocks noGrp="1"/>
          </p:cNvSpPr>
          <p:nvPr>
            <p:ph type="ctrTitle"/>
          </p:nvPr>
        </p:nvSpPr>
        <p:spPr>
          <a:xfrm>
            <a:off x="1291087" y="199336"/>
            <a:ext cx="9144000" cy="991109"/>
          </a:xfrm>
        </p:spPr>
        <p:txBody>
          <a:bodyPr>
            <a:normAutofit/>
          </a:bodyPr>
          <a:lstStyle/>
          <a:p>
            <a:r>
              <a:rPr lang="it-IT" dirty="0"/>
              <a:t>PROTEZIONE SOCIALE</a:t>
            </a:r>
          </a:p>
        </p:txBody>
      </p:sp>
      <p:sp>
        <p:nvSpPr>
          <p:cNvPr id="3" name="Sottotitolo 2">
            <a:extLst>
              <a:ext uri="{FF2B5EF4-FFF2-40B4-BE49-F238E27FC236}">
                <a16:creationId xmlns:a16="http://schemas.microsoft.com/office/drawing/2014/main" id="{908AEBC8-2A72-3E43-6BA4-0425D20B57F6}"/>
              </a:ext>
            </a:extLst>
          </p:cNvPr>
          <p:cNvSpPr>
            <a:spLocks noGrp="1"/>
          </p:cNvSpPr>
          <p:nvPr>
            <p:ph type="subTitle" idx="1"/>
          </p:nvPr>
        </p:nvSpPr>
        <p:spPr>
          <a:xfrm>
            <a:off x="1291087" y="1423358"/>
            <a:ext cx="9144000" cy="4658265"/>
          </a:xfrm>
        </p:spPr>
        <p:txBody>
          <a:bodyPr>
            <a:normAutofit lnSpcReduction="10000"/>
          </a:bodyPr>
          <a:lstStyle/>
          <a:p>
            <a:pPr marL="342900" indent="-342900" algn="just">
              <a:buFont typeface="Arial" panose="020B0604020202020204" pitchFamily="34" charset="0"/>
              <a:buChar char="•"/>
            </a:pPr>
            <a:r>
              <a:rPr lang="it-IT" dirty="0"/>
              <a:t>Il permesso per </a:t>
            </a:r>
            <a:r>
              <a:rPr lang="it-IT" b="1" dirty="0"/>
              <a:t>protezione sociale </a:t>
            </a:r>
            <a:r>
              <a:rPr lang="it-IT" dirty="0"/>
              <a:t>viene rilasciato a stranieri in condizione di pericolo per la propria incolumità a causa dei tentativi di sottrarsi ai condizionamenti di un'associazione dedita al compimento dei reati previsti dall'articolo 3 della legge 20 febbraio 1958, n. 75 (sfruttamento della prostituzione)  o di quelli previsti dall'articolo 380 del codice di procedura penale (reati per i quali è obbligatorio l’arresto in flagranza).</a:t>
            </a:r>
          </a:p>
          <a:p>
            <a:pPr marL="342900" indent="-342900" algn="just">
              <a:buFont typeface="Arial" panose="020B0604020202020204" pitchFamily="34" charset="0"/>
              <a:buChar char="•"/>
            </a:pPr>
            <a:r>
              <a:rPr lang="it-IT" dirty="0"/>
              <a:t>Dura sei mesi e può essere rinnovato per un anno, o per il maggior periodo occorrente per motivi di giustizia. </a:t>
            </a:r>
          </a:p>
          <a:p>
            <a:pPr marL="342900" indent="-342900" algn="just">
              <a:buFont typeface="Arial" panose="020B0604020202020204" pitchFamily="34" charset="0"/>
              <a:buChar char="•"/>
            </a:pPr>
            <a:r>
              <a:rPr lang="it-IT" dirty="0"/>
              <a:t>Viene revocato in caso di interruzione del programma o di condotta incompatibile con le finalità dello stesso, segnalate dal Procuratore della Repubblica, dal servizio sociale dell'ente locale o comunque accertate dal Questore, o quando vengono meno le altre condizioni che ne hanno giustificato il rilascio. </a:t>
            </a:r>
          </a:p>
          <a:p>
            <a:pPr marL="342900" indent="-342900" algn="just">
              <a:buFont typeface="Arial" panose="020B0604020202020204" pitchFamily="34" charset="0"/>
              <a:buChar char="•"/>
            </a:pPr>
            <a:endParaRPr lang="it-IT" dirty="0"/>
          </a:p>
        </p:txBody>
      </p:sp>
    </p:spTree>
    <p:extLst>
      <p:ext uri="{BB962C8B-B14F-4D97-AF65-F5344CB8AC3E}">
        <p14:creationId xmlns:p14="http://schemas.microsoft.com/office/powerpoint/2010/main" val="414263199"/>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368</TotalTime>
  <Words>2265</Words>
  <Application>Microsoft Office PowerPoint</Application>
  <PresentationFormat>Widescreen</PresentationFormat>
  <Paragraphs>88</Paragraphs>
  <Slides>20</Slides>
  <Notes>0</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20</vt:i4>
      </vt:variant>
    </vt:vector>
  </HeadingPairs>
  <TitlesOfParts>
    <vt:vector size="27" baseType="lpstr">
      <vt:lpstr>Aptos</vt:lpstr>
      <vt:lpstr>Aptos Display</vt:lpstr>
      <vt:lpstr>Arial</vt:lpstr>
      <vt:lpstr>Calibri Light</vt:lpstr>
      <vt:lpstr>Times New Roman</vt:lpstr>
      <vt:lpstr>Wingdings</vt:lpstr>
      <vt:lpstr>Tema di Office</vt:lpstr>
      <vt:lpstr>IL DIRITTO DELL’IMMIGRAZIONE ALL’INCROCIO TRA DIRITTO NAZIONALE, EUROPEO E INTERNAZIONALE TORINO, 26-27 GIUGNO 2025</vt:lpstr>
      <vt:lpstr>IL «DOPPIO CANALE» DI INGRESSO E PERMANENZA DEGLI STRANIERI IN ITALIA</vt:lpstr>
      <vt:lpstr>PERMESSI PER MOTIVI DI LAVORO</vt:lpstr>
      <vt:lpstr>PERMESSO PER LUNGOSOGGIORNANTE</vt:lpstr>
      <vt:lpstr>SEGUE</vt:lpstr>
      <vt:lpstr>SEGUE</vt:lpstr>
      <vt:lpstr>   I PERMESSI PER MOTIVI UMANITARI</vt:lpstr>
      <vt:lpstr>PROTEZIONE SPECIALE E CURE MEDICHE</vt:lpstr>
      <vt:lpstr>PROTEZIONE SOCIALE</vt:lpstr>
      <vt:lpstr>SEGUE</vt:lpstr>
      <vt:lpstr>VITTIME DI VIOLENZA DOMESTICA</vt:lpstr>
      <vt:lpstr>VITTIME DI INTERMEDIAZIONE ILLECITA E SFRUTTAMENTO SUL LAVORO</vt:lpstr>
      <vt:lpstr>PERMESSO DI SOGGIORNO PER CALAMITA’</vt:lpstr>
      <vt:lpstr>PERMESSO PER MOTIVI FAMILIARI (ART. 30 D.LGS. 286/1998)</vt:lpstr>
      <vt:lpstr>SEGUE</vt:lpstr>
      <vt:lpstr>PROTEZIONE INTERNAZIONALE (D.LGS. 251/2007)</vt:lpstr>
      <vt:lpstr>ALTRE TIPOLOGIE</vt:lpstr>
      <vt:lpstr>SEGUE</vt:lpstr>
      <vt:lpstr>LA CONVERSIONE DEL PERMESSO DI SOGGIORNO</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CACCIARI Alessandro</dc:creator>
  <cp:lastModifiedBy>CACCIARI Alessandro</cp:lastModifiedBy>
  <cp:revision>19</cp:revision>
  <dcterms:created xsi:type="dcterms:W3CDTF">2025-06-20T12:52:38Z</dcterms:created>
  <dcterms:modified xsi:type="dcterms:W3CDTF">2025-06-27T16:19:02Z</dcterms:modified>
</cp:coreProperties>
</file>