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705" r:id="rId2"/>
  </p:sldMasterIdLst>
  <p:notesMasterIdLst>
    <p:notesMasterId r:id="rId59"/>
  </p:notesMasterIdLst>
  <p:handoutMasterIdLst>
    <p:handoutMasterId r:id="rId60"/>
  </p:handoutMasterIdLst>
  <p:sldIdLst>
    <p:sldId id="316" r:id="rId3"/>
    <p:sldId id="397" r:id="rId4"/>
    <p:sldId id="317" r:id="rId5"/>
    <p:sldId id="408" r:id="rId6"/>
    <p:sldId id="410" r:id="rId7"/>
    <p:sldId id="405" r:id="rId8"/>
    <p:sldId id="318" r:id="rId9"/>
    <p:sldId id="369" r:id="rId10"/>
    <p:sldId id="421" r:id="rId11"/>
    <p:sldId id="414" r:id="rId12"/>
    <p:sldId id="319" r:id="rId13"/>
    <p:sldId id="320" r:id="rId14"/>
    <p:sldId id="321" r:id="rId15"/>
    <p:sldId id="322" r:id="rId16"/>
    <p:sldId id="380" r:id="rId17"/>
    <p:sldId id="415" r:id="rId18"/>
    <p:sldId id="391" r:id="rId19"/>
    <p:sldId id="392" r:id="rId20"/>
    <p:sldId id="394" r:id="rId21"/>
    <p:sldId id="368" r:id="rId22"/>
    <p:sldId id="370" r:id="rId23"/>
    <p:sldId id="371" r:id="rId24"/>
    <p:sldId id="372" r:id="rId25"/>
    <p:sldId id="416" r:id="rId26"/>
    <p:sldId id="373" r:id="rId27"/>
    <p:sldId id="395" r:id="rId28"/>
    <p:sldId id="411" r:id="rId29"/>
    <p:sldId id="374" r:id="rId30"/>
    <p:sldId id="377" r:id="rId31"/>
    <p:sldId id="378" r:id="rId32"/>
    <p:sldId id="417" r:id="rId33"/>
    <p:sldId id="376" r:id="rId34"/>
    <p:sldId id="396" r:id="rId35"/>
    <p:sldId id="418" r:id="rId36"/>
    <p:sldId id="382" r:id="rId37"/>
    <p:sldId id="384" r:id="rId38"/>
    <p:sldId id="385" r:id="rId39"/>
    <p:sldId id="412" r:id="rId40"/>
    <p:sldId id="398" r:id="rId41"/>
    <p:sldId id="383" r:id="rId42"/>
    <p:sldId id="399" r:id="rId43"/>
    <p:sldId id="400" r:id="rId44"/>
    <p:sldId id="402" r:id="rId45"/>
    <p:sldId id="401" r:id="rId46"/>
    <p:sldId id="403" r:id="rId47"/>
    <p:sldId id="422" r:id="rId48"/>
    <p:sldId id="419" r:id="rId49"/>
    <p:sldId id="386" r:id="rId50"/>
    <p:sldId id="420" r:id="rId51"/>
    <p:sldId id="413" r:id="rId52"/>
    <p:sldId id="406" r:id="rId53"/>
    <p:sldId id="388" r:id="rId54"/>
    <p:sldId id="390" r:id="rId55"/>
    <p:sldId id="404" r:id="rId56"/>
    <p:sldId id="389" r:id="rId57"/>
    <p:sldId id="387" r:id="rId58"/>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DDDDDD"/>
    <a:srgbClr val="FF0000"/>
    <a:srgbClr val="FF9933"/>
    <a:srgbClr val="FF00FF"/>
    <a:srgbClr val="FFFF00"/>
    <a:srgbClr val="66FFFF"/>
    <a:srgbClr val="33CCCC"/>
    <a:srgbClr val="9A5F1E"/>
    <a:srgbClr val="7A4B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94707" autoAdjust="0"/>
  </p:normalViewPr>
  <p:slideViewPr>
    <p:cSldViewPr snapToGrid="0">
      <p:cViewPr varScale="1">
        <p:scale>
          <a:sx n="111" d="100"/>
          <a:sy n="111" d="100"/>
        </p:scale>
        <p:origin x="456" y="114"/>
      </p:cViewPr>
      <p:guideLst/>
    </p:cSldViewPr>
  </p:slideViewPr>
  <p:outlineViewPr>
    <p:cViewPr>
      <p:scale>
        <a:sx n="33" d="100"/>
        <a:sy n="33" d="100"/>
      </p:scale>
      <p:origin x="0" y="-14022"/>
    </p:cViewPr>
    <p:sldLst>
      <p:sld r:id="rId1" collapse="1"/>
      <p:sld r:id="rId2" collapse="1"/>
    </p:sldLst>
  </p:outlin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6DD8FEB3-19A0-46A6-98FF-6438E34D9021}" type="datetimeFigureOut">
              <a:rPr lang="it-IT" smtClean="0"/>
              <a:t>06/06/2018</a:t>
            </a:fld>
            <a:endParaRPr lang="it-IT"/>
          </a:p>
        </p:txBody>
      </p:sp>
      <p:sp>
        <p:nvSpPr>
          <p:cNvPr id="4" name="Segnaposto piè di pagina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F183BDD6-93BC-40C5-84AE-4BF4DA2DF4C8}" type="slidenum">
              <a:rPr lang="it-IT" smtClean="0"/>
              <a:t>‹N›</a:t>
            </a:fld>
            <a:endParaRPr lang="it-IT"/>
          </a:p>
        </p:txBody>
      </p:sp>
    </p:spTree>
    <p:extLst>
      <p:ext uri="{BB962C8B-B14F-4D97-AF65-F5344CB8AC3E}">
        <p14:creationId xmlns:p14="http://schemas.microsoft.com/office/powerpoint/2010/main" val="1961325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2D207D6B-6E5A-4B9A-9263-4787FDAD1F64}" type="datetimeFigureOut">
              <a:rPr lang="it-IT" smtClean="0"/>
              <a:t>06/06/2018</a:t>
            </a:fld>
            <a:endParaRPr lang="it-IT"/>
          </a:p>
        </p:txBody>
      </p:sp>
      <p:sp>
        <p:nvSpPr>
          <p:cNvPr id="4" name="Segnaposto immagine diapositiva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3FDF836B-E9E2-452B-8E66-3F60332605ED}" type="slidenum">
              <a:rPr lang="it-IT" smtClean="0"/>
              <a:t>‹N›</a:t>
            </a:fld>
            <a:endParaRPr lang="it-IT"/>
          </a:p>
        </p:txBody>
      </p:sp>
    </p:spTree>
    <p:extLst>
      <p:ext uri="{BB962C8B-B14F-4D97-AF65-F5344CB8AC3E}">
        <p14:creationId xmlns:p14="http://schemas.microsoft.com/office/powerpoint/2010/main" val="353203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FDF836B-E9E2-452B-8E66-3F60332605ED}" type="slidenum">
              <a:rPr lang="it-IT" smtClean="0"/>
              <a:t>56</a:t>
            </a:fld>
            <a:endParaRPr lang="it-IT"/>
          </a:p>
        </p:txBody>
      </p:sp>
    </p:spTree>
    <p:extLst>
      <p:ext uri="{BB962C8B-B14F-4D97-AF65-F5344CB8AC3E}">
        <p14:creationId xmlns:p14="http://schemas.microsoft.com/office/powerpoint/2010/main" val="4055296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1A6AED7-DFBC-4D0E-B5BF-82BFB0797197}"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225E29A3-7C7A-410A-B48C-3AC906247C9B}"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625D841-B96C-44B8-BD12-EC20D057512B}"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D4CA5A14-0AA9-4FF3-84C9-700C1421E93E}"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54CDBDB-872C-437C-BFE2-B57B04A1A13C}"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8AB0E150-C600-4A0D-91AC-2B09875A7DC8}" type="datetime1">
              <a:rPr lang="en-US" smtClean="0"/>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21F79735-C6A0-4F36-A1F3-74B576CE7A80}" type="datetime1">
              <a:rPr lang="en-US" smtClean="0"/>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8A967C5-89CA-4794-B88F-E5222DCB2E2C}"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it-IT" smtClean="0"/>
              <a:t>Fare clic per modificare lo stile del titolo</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8CBB960-46D4-4376-A543-95B691E117B5}"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828001E-9608-4BD6-8EDC-B546BB64519D}"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01149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CFB6C916-B48D-41E1-8173-3C011CB586EA}"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1173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C81B9B36-BE77-4363-8025-0008413F8015}"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1C1D2C9-26CD-43D4-AF93-F5636A0871BE}"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71603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788FE99-8374-4405-8878-B04AB9B05ED5}"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8886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Content Placeholder 3"/>
          <p:cNvSpPr>
            <a:spLocks noGrp="1"/>
          </p:cNvSpPr>
          <p:nvPr>
            <p:ph sz="quarter" idx="13"/>
          </p:nvPr>
        </p:nvSpPr>
        <p:spPr>
          <a:xfrm>
            <a:off x="913774" y="3051012"/>
            <a:ext cx="5106027" cy="2740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3" name="Content Placeholder 5"/>
          <p:cNvSpPr>
            <a:spLocks noGrp="1"/>
          </p:cNvSpPr>
          <p:nvPr>
            <p:ph sz="quarter" idx="14"/>
          </p:nvPr>
        </p:nvSpPr>
        <p:spPr>
          <a:xfrm>
            <a:off x="6172200" y="3051012"/>
            <a:ext cx="5105401" cy="2740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0E92324B-67C7-41C3-892C-EA3D64BF0902}" type="datetime1">
              <a:rPr lang="en-US" smtClean="0"/>
              <a:t>6/6/2018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9179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D645DEDA-53CD-4FCF-826B-63949A3E718E}" type="datetime1">
              <a:rPr lang="en-US" smtClean="0"/>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74157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3BEAF537-9DF2-4C3F-B7BE-44398B26B9EC}" type="datetime1">
              <a:rPr lang="en-US" smtClean="0"/>
              <a:t>6/6/2018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194759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it-IT" smtClean="0"/>
              <a:t>Fare clic per modificare lo stile del titolo</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7B5C7A0-FBF7-4095-93EE-964348B129DD}"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988251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9067887-B3AC-432E-8891-FB5C9CC23148}"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099158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A2AB512A-B111-4328-8FD1-A87795BE3FAB}"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97790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1EB3683-6DC9-4643-A16B-45379AE08D59}"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29393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B0D53D9-B7AB-4062-BE90-4F641B0F7BCD}"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817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6332B329-FDF0-4FE2-ABC1-705269EA824B}"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C6E1169B-E275-4073-A58F-C0380C9E0B25}"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02768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F75A4DB5-C00A-4410-A5A6-6FBC434CA868}" type="datetime1">
              <a:rPr lang="en-US" smtClean="0"/>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55801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C1B15653-706D-4537-A5C9-A5F4BC0AD639}" type="datetime1">
              <a:rPr lang="en-US" smtClean="0"/>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874323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46CBC6C-BA52-4F47-ADB7-1B7F906F8C4B}"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46471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it-IT" smtClean="0"/>
              <a:t>Fare clic per modificare lo stile del titolo</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63160967-186C-4A45-98A2-14B434B67ED5}" type="datetime1">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60786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2B2CE31C-2B53-45C0-A710-DF89A4B3F401}"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Content Placeholder 3"/>
          <p:cNvSpPr>
            <a:spLocks noGrp="1"/>
          </p:cNvSpPr>
          <p:nvPr>
            <p:ph sz="quarter" idx="13"/>
          </p:nvPr>
        </p:nvSpPr>
        <p:spPr>
          <a:xfrm>
            <a:off x="913774" y="3051012"/>
            <a:ext cx="5106027" cy="2740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3" name="Content Placeholder 5"/>
          <p:cNvSpPr>
            <a:spLocks noGrp="1"/>
          </p:cNvSpPr>
          <p:nvPr>
            <p:ph sz="quarter" idx="14"/>
          </p:nvPr>
        </p:nvSpPr>
        <p:spPr>
          <a:xfrm>
            <a:off x="6172200" y="3051012"/>
            <a:ext cx="5105401" cy="2740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531BD131-C33B-4E1E-BABA-AA2B74668124}" type="datetime1">
              <a:rPr lang="en-US" smtClean="0"/>
              <a:t>6/6/2018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AFF0E0BC-0D97-4C7F-BD5C-5DBC850AEFD0}" type="datetime1">
              <a:rPr lang="en-US" smtClean="0"/>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54C6420-89E3-4451-A9D9-BD891DF84BA6}" type="datetime1">
              <a:rPr lang="en-US" smtClean="0"/>
              <a:t>6/6/2018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it-IT" smtClean="0"/>
              <a:t>Fare clic per modificare lo stile del titolo</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6C9304FC-048F-40B1-A32E-D5FADD71FDA8}"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C27F5B2D-0953-4709-8C7F-2A352E53B21E}" type="datetime1">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C921492-3AE2-4548-9D2A-511724ACFE94}" type="datetime1">
              <a:rPr lang="en-US" smtClean="0"/>
              <a:t>6/6/2018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1542E5A-8744-4CA3-B84E-76E35564906B}" type="datetime1">
              <a:rPr lang="en-US" smtClean="0"/>
              <a:t>6/6/2018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3872022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 Id="rId5" Type="http://schemas.openxmlformats.org/officeDocument/2006/relationships/image" Target="../media/image45.jp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4.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bg1">
                <a:lumMod val="95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1</a:t>
            </a:fld>
            <a:endParaRPr lang="en-US" dirty="0"/>
          </a:p>
        </p:txBody>
      </p:sp>
      <p:sp>
        <p:nvSpPr>
          <p:cNvPr id="4" name="Rettangolo 1"/>
          <p:cNvSpPr>
            <a:spLocks noChangeArrowheads="1"/>
          </p:cNvSpPr>
          <p:nvPr/>
        </p:nvSpPr>
        <p:spPr bwMode="auto">
          <a:xfrm>
            <a:off x="1251557" y="1027702"/>
            <a:ext cx="93890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4800" dirty="0" smtClean="0">
                <a:latin typeface="+mn-lt"/>
                <a:cs typeface="Calibri" panose="020F0502020204030204" pitchFamily="34" charset="0"/>
              </a:rPr>
              <a:t>LE SCIENZE COMPORTAMENTALI NELL’AIR, NELLA VIR</a:t>
            </a:r>
          </a:p>
          <a:p>
            <a:pPr algn="ctr" eaLnBrk="1" hangingPunct="1"/>
            <a:r>
              <a:rPr lang="it-IT" altLang="it-IT" sz="4800" dirty="0" smtClean="0">
                <a:latin typeface="+mn-lt"/>
                <a:cs typeface="Calibri" panose="020F0502020204030204" pitchFamily="34" charset="0"/>
              </a:rPr>
              <a:t>E NELLE CONSULTAZIONI</a:t>
            </a:r>
          </a:p>
          <a:p>
            <a:pPr algn="ctr" eaLnBrk="1" hangingPunct="1"/>
            <a:endParaRPr lang="it-IT" altLang="it-IT" sz="4800" dirty="0">
              <a:latin typeface="+mn-lt"/>
              <a:cs typeface="Calibri" panose="020F0502020204030204" pitchFamily="34" charset="0"/>
            </a:endParaRPr>
          </a:p>
          <a:p>
            <a:pPr algn="ctr" eaLnBrk="1" hangingPunct="1"/>
            <a:r>
              <a:rPr lang="it-IT" altLang="it-IT" sz="4800" dirty="0" smtClean="0">
                <a:latin typeface="+mn-lt"/>
                <a:cs typeface="Calibri" panose="020F0502020204030204" pitchFamily="34" charset="0"/>
              </a:rPr>
              <a:t>Luigi Carbone</a:t>
            </a:r>
          </a:p>
          <a:p>
            <a:pPr algn="ctr" eaLnBrk="1" hangingPunct="1"/>
            <a:r>
              <a:rPr lang="it-IT" altLang="it-IT" sz="4800" dirty="0" smtClean="0">
                <a:latin typeface="+mn-lt"/>
                <a:cs typeface="Calibri" panose="020F0502020204030204" pitchFamily="34" charset="0"/>
              </a:rPr>
              <a:t>SNA – 31 maggio 2018</a:t>
            </a:r>
            <a:endParaRPr lang="it-IT" altLang="it-IT" sz="4800" dirty="0">
              <a:latin typeface="+mn-lt"/>
            </a:endParaRPr>
          </a:p>
        </p:txBody>
      </p:sp>
    </p:spTree>
    <p:extLst>
      <p:ext uri="{BB962C8B-B14F-4D97-AF65-F5344CB8AC3E}">
        <p14:creationId xmlns:p14="http://schemas.microsoft.com/office/powerpoint/2010/main" val="2748739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10</a:t>
            </a:fld>
            <a:endParaRPr lang="en-US" dirty="0"/>
          </a:p>
        </p:txBody>
      </p:sp>
      <p:sp>
        <p:nvSpPr>
          <p:cNvPr id="4" name="Rettangolo 3"/>
          <p:cNvSpPr/>
          <p:nvPr/>
        </p:nvSpPr>
        <p:spPr>
          <a:xfrm>
            <a:off x="516048" y="192699"/>
            <a:ext cx="11171976" cy="6186309"/>
          </a:xfrm>
          <a:prstGeom prst="rect">
            <a:avLst/>
          </a:prstGeom>
        </p:spPr>
        <p:txBody>
          <a:bodyPr wrap="square">
            <a:spAutoFit/>
          </a:bodyPr>
          <a:lstStyle/>
          <a:p>
            <a:pPr algn="ctr">
              <a:spcAft>
                <a:spcPts val="0"/>
              </a:spcAft>
              <a:tabLst>
                <a:tab pos="270510" algn="l"/>
                <a:tab pos="6391275" algn="l"/>
              </a:tabLst>
            </a:pPr>
            <a:endParaRPr lang="it-IT" sz="3600"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 </a:t>
            </a:r>
            <a:r>
              <a:rPr lang="it-IT" sz="2800" b="1" dirty="0" smtClean="0">
                <a:ea typeface="Times New Roman" panose="02020603050405020304" pitchFamily="18" charset="0"/>
                <a:cs typeface="Arial" panose="020B0604020202020204" pitchFamily="34" charset="0"/>
              </a:rPr>
              <a:t>– DI CHE PARLIAMO</a:t>
            </a: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Cos’è </a:t>
            </a:r>
            <a:r>
              <a:rPr lang="it-IT" sz="2800" b="1" dirty="0">
                <a:ea typeface="Times New Roman" panose="02020603050405020304" pitchFamily="18" charset="0"/>
                <a:cs typeface="Arial" panose="020B0604020202020204" pitchFamily="34" charset="0"/>
              </a:rPr>
              <a:t>il </a:t>
            </a:r>
            <a:r>
              <a:rPr lang="it-IT" sz="2800" b="1" i="1" dirty="0" err="1">
                <a:ea typeface="Times New Roman" panose="02020603050405020304" pitchFamily="18" charset="0"/>
                <a:cs typeface="Arial" panose="020B0604020202020204" pitchFamily="34" charset="0"/>
              </a:rPr>
              <a:t>nudging</a:t>
            </a:r>
            <a:r>
              <a:rPr lang="it-IT" sz="2800" b="1" dirty="0">
                <a:ea typeface="Times New Roman" panose="02020603050405020304" pitchFamily="18" charset="0"/>
                <a:cs typeface="Arial" panose="020B0604020202020204" pitchFamily="34" charset="0"/>
              </a:rPr>
              <a:t> e come funziona in pratica (alcune esperienze internazionali</a:t>
            </a:r>
            <a:r>
              <a:rPr lang="it-IT" sz="2800" b="1" dirty="0" smtClean="0">
                <a:ea typeface="Times New Roman" panose="02020603050405020304" pitchFamily="18" charset="0"/>
                <a:cs typeface="Arial" panose="020B0604020202020204" pitchFamily="34" charset="0"/>
              </a:rPr>
              <a:t>)</a:t>
            </a:r>
          </a:p>
          <a:p>
            <a:pPr algn="just">
              <a:spcBef>
                <a:spcPts val="1200"/>
              </a:spcBef>
              <a:spcAft>
                <a:spcPts val="0"/>
              </a:spcAft>
              <a:tabLst>
                <a:tab pos="270510" algn="l"/>
                <a:tab pos="6391275" algn="l"/>
              </a:tabLst>
            </a:pP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a:ea typeface="Times New Roman" panose="02020603050405020304" pitchFamily="18" charset="0"/>
                <a:cs typeface="Arial" panose="020B0604020202020204" pitchFamily="34" charset="0"/>
              </a:rPr>
              <a:t>L’assunto di partenza. </a:t>
            </a:r>
            <a:r>
              <a:rPr lang="it-IT" sz="2800" dirty="0" smtClean="0">
                <a:ea typeface="Times New Roman" panose="02020603050405020304" pitchFamily="18" charset="0"/>
                <a:cs typeface="Arial" panose="020B0604020202020204" pitchFamily="34" charset="0"/>
              </a:rPr>
              <a:t>Siamo Uomini o Supereroi? Perché </a:t>
            </a:r>
            <a:r>
              <a:rPr lang="it-IT" sz="2800" dirty="0">
                <a:ea typeface="Times New Roman" panose="02020603050405020304" pitchFamily="18" charset="0"/>
                <a:cs typeface="Arial" panose="020B0604020202020204" pitchFamily="34" charset="0"/>
              </a:rPr>
              <a:t>spesso sbagliamo la strutturazione dell’intervento regolatorio </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smtClean="0">
                <a:solidFill>
                  <a:srgbClr val="FF0000"/>
                </a:solidFill>
                <a:ea typeface="Times New Roman" panose="02020603050405020304" pitchFamily="18" charset="0"/>
                <a:cs typeface="Arial" panose="020B0604020202020204" pitchFamily="34" charset="0"/>
              </a:rPr>
              <a:t>I </a:t>
            </a:r>
            <a:r>
              <a:rPr lang="it-IT" sz="2800" i="1" dirty="0" err="1">
                <a:solidFill>
                  <a:srgbClr val="FF0000"/>
                </a:solidFill>
                <a:ea typeface="Times New Roman" panose="02020603050405020304" pitchFamily="18" charset="0"/>
                <a:cs typeface="Arial" panose="020B0604020202020204" pitchFamily="34" charset="0"/>
              </a:rPr>
              <a:t>bias</a:t>
            </a:r>
            <a:r>
              <a:rPr lang="it-IT" sz="2800" dirty="0">
                <a:solidFill>
                  <a:srgbClr val="FF0000"/>
                </a:solidFill>
                <a:ea typeface="Times New Roman" panose="02020603050405020304" pitchFamily="18" charset="0"/>
                <a:cs typeface="Arial" panose="020B0604020202020204" pitchFamily="34" charset="0"/>
              </a:rPr>
              <a:t> cognitivi e </a:t>
            </a:r>
            <a:r>
              <a:rPr lang="it-IT" sz="2800" dirty="0" smtClean="0">
                <a:solidFill>
                  <a:srgbClr val="FF0000"/>
                </a:solidFill>
                <a:ea typeface="Times New Roman" panose="02020603050405020304" pitchFamily="18" charset="0"/>
                <a:cs typeface="Arial" panose="020B0604020202020204" pitchFamily="34" charset="0"/>
              </a:rPr>
              <a:t>comportamentali, </a:t>
            </a:r>
            <a:r>
              <a:rPr lang="it-IT" sz="2800" dirty="0">
                <a:solidFill>
                  <a:srgbClr val="FF0000"/>
                </a:solidFill>
                <a:ea typeface="Times New Roman" panose="02020603050405020304" pitchFamily="18" charset="0"/>
                <a:cs typeface="Arial" panose="020B0604020202020204" pitchFamily="34" charset="0"/>
              </a:rPr>
              <a:t>…</a:t>
            </a:r>
            <a:endParaRPr lang="it-IT" sz="2800" dirty="0">
              <a:solidFill>
                <a:srgbClr val="FF0000"/>
              </a:solidFill>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e alcune </a:t>
            </a:r>
            <a:r>
              <a:rPr lang="it-IT" sz="2800" dirty="0">
                <a:ea typeface="Times New Roman" panose="02020603050405020304" pitchFamily="18" charset="0"/>
                <a:cs typeface="Arial" panose="020B0604020202020204" pitchFamily="34" charset="0"/>
              </a:rPr>
              <a:t>applicazioni pratiche di </a:t>
            </a:r>
            <a:r>
              <a:rPr lang="it-IT" sz="2800" i="1" dirty="0" err="1">
                <a:ea typeface="Times New Roman" panose="02020603050405020304" pitchFamily="18" charset="0"/>
                <a:cs typeface="Arial" panose="020B0604020202020204" pitchFamily="34" charset="0"/>
              </a:rPr>
              <a:t>behavioural</a:t>
            </a:r>
            <a:r>
              <a:rPr lang="it-IT" sz="2800" i="1" dirty="0">
                <a:ea typeface="Times New Roman" panose="02020603050405020304" pitchFamily="18" charset="0"/>
                <a:cs typeface="Arial" panose="020B0604020202020204" pitchFamily="34" charset="0"/>
              </a:rPr>
              <a:t> </a:t>
            </a:r>
            <a:r>
              <a:rPr lang="it-IT" sz="2800" i="1" dirty="0" err="1">
                <a:ea typeface="Times New Roman" panose="02020603050405020304" pitchFamily="18" charset="0"/>
                <a:cs typeface="Arial" panose="020B0604020202020204" pitchFamily="34" charset="0"/>
              </a:rPr>
              <a:t>regulation</a:t>
            </a:r>
            <a:r>
              <a:rPr lang="it-IT" sz="2800" i="1" dirty="0">
                <a:ea typeface="Times New Roman" panose="02020603050405020304" pitchFamily="18" charset="0"/>
                <a:cs typeface="Arial" panose="020B0604020202020204" pitchFamily="34" charset="0"/>
              </a:rPr>
              <a:t> </a:t>
            </a:r>
            <a:r>
              <a:rPr lang="it-IT" sz="2800" dirty="0">
                <a:ea typeface="Times New Roman" panose="02020603050405020304" pitchFamily="18" charset="0"/>
                <a:cs typeface="Arial" panose="020B0604020202020204" pitchFamily="34" charset="0"/>
              </a:rPr>
              <a:t>tramite i </a:t>
            </a:r>
            <a:r>
              <a:rPr lang="it-IT" sz="2800" i="1" dirty="0" err="1" smtClean="0">
                <a:ea typeface="Times New Roman" panose="02020603050405020304" pitchFamily="18" charset="0"/>
                <a:cs typeface="Arial" panose="020B0604020202020204" pitchFamily="34" charset="0"/>
              </a:rPr>
              <a:t>nudge</a:t>
            </a:r>
            <a:r>
              <a:rPr lang="it-IT" sz="2800" dirty="0" smtClean="0">
                <a:ea typeface="Times New Roman" panose="02020603050405020304" pitchFamily="18" charset="0"/>
                <a:cs typeface="Arial" panose="020B0604020202020204" pitchFamily="34" charset="0"/>
              </a:rPr>
              <a:t>.</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smtClean="0">
                <a:ea typeface="Times New Roman" panose="02020603050405020304" pitchFamily="18" charset="0"/>
                <a:cs typeface="Arial" panose="020B0604020202020204" pitchFamily="34" charset="0"/>
              </a:rPr>
              <a:t>Le tecniche di </a:t>
            </a:r>
            <a:r>
              <a:rPr lang="it-IT" sz="2800" i="1" dirty="0" err="1" smtClean="0">
                <a:ea typeface="Times New Roman" panose="02020603050405020304" pitchFamily="18" charset="0"/>
                <a:cs typeface="Arial" panose="020B0604020202020204" pitchFamily="34" charset="0"/>
              </a:rPr>
              <a:t>nudging</a:t>
            </a:r>
            <a:r>
              <a:rPr lang="it-IT" sz="2800" dirty="0" smtClean="0">
                <a:ea typeface="Times New Roman" panose="02020603050405020304" pitchFamily="18" charset="0"/>
                <a:cs typeface="Arial" panose="020B0604020202020204" pitchFamily="34" charset="0"/>
              </a:rPr>
              <a:t>. I sette </a:t>
            </a:r>
            <a:r>
              <a:rPr lang="it-IT" sz="2800" i="1" dirty="0" err="1" smtClean="0">
                <a:ea typeface="Times New Roman" panose="02020603050405020304" pitchFamily="18" charset="0"/>
                <a:cs typeface="Arial" panose="020B0604020202020204" pitchFamily="34" charset="0"/>
              </a:rPr>
              <a:t>nudge</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tools</a:t>
            </a:r>
            <a:r>
              <a:rPr lang="it-IT" sz="2800" i="1" dirty="0" smtClean="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di </a:t>
            </a:r>
            <a:r>
              <a:rPr lang="it-IT" sz="2800" dirty="0" err="1" smtClean="0">
                <a:ea typeface="Times New Roman" panose="02020603050405020304" pitchFamily="18" charset="0"/>
                <a:cs typeface="Arial" panose="020B0604020202020204" pitchFamily="34" charset="0"/>
              </a:rPr>
              <a:t>Sunstein</a:t>
            </a:r>
            <a:r>
              <a:rPr lang="it-IT" sz="2800" dirty="0" smtClean="0">
                <a:ea typeface="Times New Roman" panose="02020603050405020304" pitchFamily="18" charset="0"/>
                <a:cs typeface="Arial" panose="020B0604020202020204" pitchFamily="34" charset="0"/>
              </a:rPr>
              <a:t> &amp; </a:t>
            </a:r>
            <a:r>
              <a:rPr lang="it-IT" sz="2800" dirty="0" err="1" smtClean="0">
                <a:ea typeface="Times New Roman" panose="02020603050405020304" pitchFamily="18" charset="0"/>
                <a:cs typeface="Arial" panose="020B0604020202020204" pitchFamily="34" charset="0"/>
              </a:rPr>
              <a:t>Thaler</a:t>
            </a:r>
            <a:endParaRPr lang="it-IT" sz="2800" dirty="0">
              <a:ea typeface="Calibri" panose="020F0502020204030204" pitchFamily="34" charset="0"/>
              <a:cs typeface="Arial" panose="020B0604020202020204" pitchFamily="34" charset="0"/>
            </a:endParaRPr>
          </a:p>
          <a:p>
            <a:pPr marL="498475" algn="just">
              <a:spcBef>
                <a:spcPts val="1200"/>
              </a:spcBef>
              <a:spcAft>
                <a:spcPts val="0"/>
              </a:spcAft>
              <a:tabLst>
                <a:tab pos="270510" algn="l"/>
                <a:tab pos="6391275" algn="l"/>
              </a:tabLst>
            </a:pPr>
            <a:r>
              <a:rPr lang="it-IT" sz="2800" dirty="0">
                <a:ea typeface="Times New Roman" panose="02020603050405020304" pitchFamily="18" charset="0"/>
                <a:cs typeface="Arial" panose="020B0604020202020204" pitchFamily="34" charset="0"/>
              </a:rPr>
              <a:t> </a:t>
            </a:r>
            <a:endParaRPr lang="it-IT" sz="28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5323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pic>
        <p:nvPicPr>
          <p:cNvPr id="47106" name="Immagine 1" descr="Risultati immagini per brain g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530349"/>
            <a:ext cx="604837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fld id="{6D22F896-40B5-4ADD-8801-0D06FADFA095}" type="slidenum">
              <a:rPr lang="en-US" smtClean="0"/>
              <a:t>11</a:t>
            </a:fld>
            <a:endParaRPr lang="en-US" dirty="0"/>
          </a:p>
        </p:txBody>
      </p:sp>
      <p:sp>
        <p:nvSpPr>
          <p:cNvPr id="3" name="Rettangolo 2"/>
          <p:cNvSpPr/>
          <p:nvPr/>
        </p:nvSpPr>
        <p:spPr>
          <a:xfrm>
            <a:off x="9691232" y="3706573"/>
            <a:ext cx="1865014" cy="2956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4803130" y="3706574"/>
            <a:ext cx="1865014" cy="2956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olo 1"/>
          <p:cNvSpPr txBox="1">
            <a:spLocks/>
          </p:cNvSpPr>
          <p:nvPr/>
        </p:nvSpPr>
        <p:spPr>
          <a:xfrm>
            <a:off x="1" y="-14780"/>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2</a:t>
            </a:r>
          </a:p>
          <a:p>
            <a:r>
              <a:rPr lang="it-IT" dirty="0" smtClean="0"/>
              <a:t>I </a:t>
            </a:r>
            <a:r>
              <a:rPr lang="it-IT" dirty="0" err="1" smtClean="0"/>
              <a:t>bias</a:t>
            </a:r>
            <a:r>
              <a:rPr lang="it-IT" dirty="0" smtClean="0"/>
              <a:t> cognitivi e comportamentali …</a:t>
            </a:r>
          </a:p>
        </p:txBody>
      </p:sp>
    </p:spTree>
    <p:extLst>
      <p:ext uri="{BB962C8B-B14F-4D97-AF65-F5344CB8AC3E}">
        <p14:creationId xmlns:p14="http://schemas.microsoft.com/office/powerpoint/2010/main" val="15934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randombar(horizontal)">
                                      <p:cBhvr>
                                        <p:cTn id="7" dur="5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1" presetClass="exit" presetSubtype="0" fill="hold" grpId="1"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pic>
        <p:nvPicPr>
          <p:cNvPr id="48130" name="Picture 2" descr="Risultati immagini per tavoli &quot;illusioni ottich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998" y="1741869"/>
            <a:ext cx="67389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fld id="{6D22F896-40B5-4ADD-8801-0D06FADFA095}" type="slidenum">
              <a:rPr lang="en-US" smtClean="0"/>
              <a:t>12</a:t>
            </a:fld>
            <a:endParaRPr lang="en-US" dirty="0"/>
          </a:p>
        </p:txBody>
      </p:sp>
      <p:sp>
        <p:nvSpPr>
          <p:cNvPr id="18" name="Parallelogramma 17"/>
          <p:cNvSpPr/>
          <p:nvPr/>
        </p:nvSpPr>
        <p:spPr>
          <a:xfrm rot="176838">
            <a:off x="2674190" y="1926782"/>
            <a:ext cx="2329523" cy="3131338"/>
          </a:xfrm>
          <a:custGeom>
            <a:avLst/>
            <a:gdLst>
              <a:gd name="connsiteX0" fmla="*/ 0 w 2330935"/>
              <a:gd name="connsiteY0" fmla="*/ 3034648 h 3034648"/>
              <a:gd name="connsiteX1" fmla="*/ 837412 w 2330935"/>
              <a:gd name="connsiteY1" fmla="*/ 0 h 3034648"/>
              <a:gd name="connsiteX2" fmla="*/ 2330935 w 2330935"/>
              <a:gd name="connsiteY2" fmla="*/ 0 h 3034648"/>
              <a:gd name="connsiteX3" fmla="*/ 1493523 w 2330935"/>
              <a:gd name="connsiteY3" fmla="*/ 3034648 h 3034648"/>
              <a:gd name="connsiteX4" fmla="*/ 0 w 2330935"/>
              <a:gd name="connsiteY4" fmla="*/ 3034648 h 3034648"/>
              <a:gd name="connsiteX0" fmla="*/ 0 w 2330935"/>
              <a:gd name="connsiteY0" fmla="*/ 3034648 h 3034648"/>
              <a:gd name="connsiteX1" fmla="*/ 782620 w 2330935"/>
              <a:gd name="connsiteY1" fmla="*/ 2821 h 3034648"/>
              <a:gd name="connsiteX2" fmla="*/ 2330935 w 2330935"/>
              <a:gd name="connsiteY2" fmla="*/ 0 h 3034648"/>
              <a:gd name="connsiteX3" fmla="*/ 1493523 w 2330935"/>
              <a:gd name="connsiteY3" fmla="*/ 3034648 h 3034648"/>
              <a:gd name="connsiteX4" fmla="*/ 0 w 2330935"/>
              <a:gd name="connsiteY4" fmla="*/ 3034648 h 3034648"/>
              <a:gd name="connsiteX0" fmla="*/ 0 w 2330935"/>
              <a:gd name="connsiteY0" fmla="*/ 3034648 h 3103942"/>
              <a:gd name="connsiteX1" fmla="*/ 782620 w 2330935"/>
              <a:gd name="connsiteY1" fmla="*/ 2821 h 3103942"/>
              <a:gd name="connsiteX2" fmla="*/ 2330935 w 2330935"/>
              <a:gd name="connsiteY2" fmla="*/ 0 h 3103942"/>
              <a:gd name="connsiteX3" fmla="*/ 1570340 w 2330935"/>
              <a:gd name="connsiteY3" fmla="*/ 3103942 h 3103942"/>
              <a:gd name="connsiteX4" fmla="*/ 0 w 2330935"/>
              <a:gd name="connsiteY4" fmla="*/ 3034648 h 3103942"/>
              <a:gd name="connsiteX0" fmla="*/ 0 w 2302598"/>
              <a:gd name="connsiteY0" fmla="*/ 3051502 h 3120796"/>
              <a:gd name="connsiteX1" fmla="*/ 782620 w 2302598"/>
              <a:gd name="connsiteY1" fmla="*/ 19675 h 3120796"/>
              <a:gd name="connsiteX2" fmla="*/ 2302598 w 2302598"/>
              <a:gd name="connsiteY2" fmla="*/ 0 h 3120796"/>
              <a:gd name="connsiteX3" fmla="*/ 1570340 w 2302598"/>
              <a:gd name="connsiteY3" fmla="*/ 3120796 h 3120796"/>
              <a:gd name="connsiteX4" fmla="*/ 0 w 2302598"/>
              <a:gd name="connsiteY4" fmla="*/ 3051502 h 3120796"/>
              <a:gd name="connsiteX0" fmla="*/ 0 w 2329523"/>
              <a:gd name="connsiteY0" fmla="*/ 3062044 h 3131338"/>
              <a:gd name="connsiteX1" fmla="*/ 782620 w 2329523"/>
              <a:gd name="connsiteY1" fmla="*/ 30217 h 3131338"/>
              <a:gd name="connsiteX2" fmla="*/ 2329523 w 2329523"/>
              <a:gd name="connsiteY2" fmla="*/ 0 h 3131338"/>
              <a:gd name="connsiteX3" fmla="*/ 1570340 w 2329523"/>
              <a:gd name="connsiteY3" fmla="*/ 3131338 h 3131338"/>
              <a:gd name="connsiteX4" fmla="*/ 0 w 2329523"/>
              <a:gd name="connsiteY4" fmla="*/ 3062044 h 313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523" h="3131338">
                <a:moveTo>
                  <a:pt x="0" y="3062044"/>
                </a:moveTo>
                <a:lnTo>
                  <a:pt x="782620" y="30217"/>
                </a:lnTo>
                <a:lnTo>
                  <a:pt x="2329523" y="0"/>
                </a:lnTo>
                <a:lnTo>
                  <a:pt x="1570340" y="3131338"/>
                </a:lnTo>
                <a:lnTo>
                  <a:pt x="0" y="30620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a:blip r:embed="rId3"/>
          <a:stretch>
            <a:fillRect/>
          </a:stretch>
        </p:blipFill>
        <p:spPr>
          <a:xfrm rot="4368904">
            <a:off x="6139174" y="2180767"/>
            <a:ext cx="2475191" cy="3158002"/>
          </a:xfrm>
          <a:prstGeom prst="rect">
            <a:avLst/>
          </a:prstGeom>
        </p:spPr>
      </p:pic>
      <p:sp>
        <p:nvSpPr>
          <p:cNvPr id="21" name="Parallelogramma 17"/>
          <p:cNvSpPr/>
          <p:nvPr/>
        </p:nvSpPr>
        <p:spPr>
          <a:xfrm rot="176838">
            <a:off x="2680670" y="1917637"/>
            <a:ext cx="2329523" cy="3131338"/>
          </a:xfrm>
          <a:custGeom>
            <a:avLst/>
            <a:gdLst>
              <a:gd name="connsiteX0" fmla="*/ 0 w 2330935"/>
              <a:gd name="connsiteY0" fmla="*/ 3034648 h 3034648"/>
              <a:gd name="connsiteX1" fmla="*/ 837412 w 2330935"/>
              <a:gd name="connsiteY1" fmla="*/ 0 h 3034648"/>
              <a:gd name="connsiteX2" fmla="*/ 2330935 w 2330935"/>
              <a:gd name="connsiteY2" fmla="*/ 0 h 3034648"/>
              <a:gd name="connsiteX3" fmla="*/ 1493523 w 2330935"/>
              <a:gd name="connsiteY3" fmla="*/ 3034648 h 3034648"/>
              <a:gd name="connsiteX4" fmla="*/ 0 w 2330935"/>
              <a:gd name="connsiteY4" fmla="*/ 3034648 h 3034648"/>
              <a:gd name="connsiteX0" fmla="*/ 0 w 2330935"/>
              <a:gd name="connsiteY0" fmla="*/ 3034648 h 3034648"/>
              <a:gd name="connsiteX1" fmla="*/ 782620 w 2330935"/>
              <a:gd name="connsiteY1" fmla="*/ 2821 h 3034648"/>
              <a:gd name="connsiteX2" fmla="*/ 2330935 w 2330935"/>
              <a:gd name="connsiteY2" fmla="*/ 0 h 3034648"/>
              <a:gd name="connsiteX3" fmla="*/ 1493523 w 2330935"/>
              <a:gd name="connsiteY3" fmla="*/ 3034648 h 3034648"/>
              <a:gd name="connsiteX4" fmla="*/ 0 w 2330935"/>
              <a:gd name="connsiteY4" fmla="*/ 3034648 h 3034648"/>
              <a:gd name="connsiteX0" fmla="*/ 0 w 2330935"/>
              <a:gd name="connsiteY0" fmla="*/ 3034648 h 3103942"/>
              <a:gd name="connsiteX1" fmla="*/ 782620 w 2330935"/>
              <a:gd name="connsiteY1" fmla="*/ 2821 h 3103942"/>
              <a:gd name="connsiteX2" fmla="*/ 2330935 w 2330935"/>
              <a:gd name="connsiteY2" fmla="*/ 0 h 3103942"/>
              <a:gd name="connsiteX3" fmla="*/ 1570340 w 2330935"/>
              <a:gd name="connsiteY3" fmla="*/ 3103942 h 3103942"/>
              <a:gd name="connsiteX4" fmla="*/ 0 w 2330935"/>
              <a:gd name="connsiteY4" fmla="*/ 3034648 h 3103942"/>
              <a:gd name="connsiteX0" fmla="*/ 0 w 2302598"/>
              <a:gd name="connsiteY0" fmla="*/ 3051502 h 3120796"/>
              <a:gd name="connsiteX1" fmla="*/ 782620 w 2302598"/>
              <a:gd name="connsiteY1" fmla="*/ 19675 h 3120796"/>
              <a:gd name="connsiteX2" fmla="*/ 2302598 w 2302598"/>
              <a:gd name="connsiteY2" fmla="*/ 0 h 3120796"/>
              <a:gd name="connsiteX3" fmla="*/ 1570340 w 2302598"/>
              <a:gd name="connsiteY3" fmla="*/ 3120796 h 3120796"/>
              <a:gd name="connsiteX4" fmla="*/ 0 w 2302598"/>
              <a:gd name="connsiteY4" fmla="*/ 3051502 h 3120796"/>
              <a:gd name="connsiteX0" fmla="*/ 0 w 2329523"/>
              <a:gd name="connsiteY0" fmla="*/ 3062044 h 3131338"/>
              <a:gd name="connsiteX1" fmla="*/ 782620 w 2329523"/>
              <a:gd name="connsiteY1" fmla="*/ 30217 h 3131338"/>
              <a:gd name="connsiteX2" fmla="*/ 2329523 w 2329523"/>
              <a:gd name="connsiteY2" fmla="*/ 0 h 3131338"/>
              <a:gd name="connsiteX3" fmla="*/ 1570340 w 2329523"/>
              <a:gd name="connsiteY3" fmla="*/ 3131338 h 3131338"/>
              <a:gd name="connsiteX4" fmla="*/ 0 w 2329523"/>
              <a:gd name="connsiteY4" fmla="*/ 3062044 h 313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523" h="3131338">
                <a:moveTo>
                  <a:pt x="0" y="3062044"/>
                </a:moveTo>
                <a:lnTo>
                  <a:pt x="782620" y="30217"/>
                </a:lnTo>
                <a:lnTo>
                  <a:pt x="2329523" y="0"/>
                </a:lnTo>
                <a:lnTo>
                  <a:pt x="1570340" y="3131338"/>
                </a:lnTo>
                <a:lnTo>
                  <a:pt x="0" y="30620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Parallelogramma 17"/>
          <p:cNvSpPr/>
          <p:nvPr/>
        </p:nvSpPr>
        <p:spPr>
          <a:xfrm rot="176838">
            <a:off x="6174962" y="2516174"/>
            <a:ext cx="2329523" cy="3131338"/>
          </a:xfrm>
          <a:custGeom>
            <a:avLst/>
            <a:gdLst>
              <a:gd name="connsiteX0" fmla="*/ 0 w 2330935"/>
              <a:gd name="connsiteY0" fmla="*/ 3034648 h 3034648"/>
              <a:gd name="connsiteX1" fmla="*/ 837412 w 2330935"/>
              <a:gd name="connsiteY1" fmla="*/ 0 h 3034648"/>
              <a:gd name="connsiteX2" fmla="*/ 2330935 w 2330935"/>
              <a:gd name="connsiteY2" fmla="*/ 0 h 3034648"/>
              <a:gd name="connsiteX3" fmla="*/ 1493523 w 2330935"/>
              <a:gd name="connsiteY3" fmla="*/ 3034648 h 3034648"/>
              <a:gd name="connsiteX4" fmla="*/ 0 w 2330935"/>
              <a:gd name="connsiteY4" fmla="*/ 3034648 h 3034648"/>
              <a:gd name="connsiteX0" fmla="*/ 0 w 2330935"/>
              <a:gd name="connsiteY0" fmla="*/ 3034648 h 3034648"/>
              <a:gd name="connsiteX1" fmla="*/ 782620 w 2330935"/>
              <a:gd name="connsiteY1" fmla="*/ 2821 h 3034648"/>
              <a:gd name="connsiteX2" fmla="*/ 2330935 w 2330935"/>
              <a:gd name="connsiteY2" fmla="*/ 0 h 3034648"/>
              <a:gd name="connsiteX3" fmla="*/ 1493523 w 2330935"/>
              <a:gd name="connsiteY3" fmla="*/ 3034648 h 3034648"/>
              <a:gd name="connsiteX4" fmla="*/ 0 w 2330935"/>
              <a:gd name="connsiteY4" fmla="*/ 3034648 h 3034648"/>
              <a:gd name="connsiteX0" fmla="*/ 0 w 2330935"/>
              <a:gd name="connsiteY0" fmla="*/ 3034648 h 3103942"/>
              <a:gd name="connsiteX1" fmla="*/ 782620 w 2330935"/>
              <a:gd name="connsiteY1" fmla="*/ 2821 h 3103942"/>
              <a:gd name="connsiteX2" fmla="*/ 2330935 w 2330935"/>
              <a:gd name="connsiteY2" fmla="*/ 0 h 3103942"/>
              <a:gd name="connsiteX3" fmla="*/ 1570340 w 2330935"/>
              <a:gd name="connsiteY3" fmla="*/ 3103942 h 3103942"/>
              <a:gd name="connsiteX4" fmla="*/ 0 w 2330935"/>
              <a:gd name="connsiteY4" fmla="*/ 3034648 h 3103942"/>
              <a:gd name="connsiteX0" fmla="*/ 0 w 2302598"/>
              <a:gd name="connsiteY0" fmla="*/ 3051502 h 3120796"/>
              <a:gd name="connsiteX1" fmla="*/ 782620 w 2302598"/>
              <a:gd name="connsiteY1" fmla="*/ 19675 h 3120796"/>
              <a:gd name="connsiteX2" fmla="*/ 2302598 w 2302598"/>
              <a:gd name="connsiteY2" fmla="*/ 0 h 3120796"/>
              <a:gd name="connsiteX3" fmla="*/ 1570340 w 2302598"/>
              <a:gd name="connsiteY3" fmla="*/ 3120796 h 3120796"/>
              <a:gd name="connsiteX4" fmla="*/ 0 w 2302598"/>
              <a:gd name="connsiteY4" fmla="*/ 3051502 h 3120796"/>
              <a:gd name="connsiteX0" fmla="*/ 0 w 2329523"/>
              <a:gd name="connsiteY0" fmla="*/ 3062044 h 3131338"/>
              <a:gd name="connsiteX1" fmla="*/ 782620 w 2329523"/>
              <a:gd name="connsiteY1" fmla="*/ 30217 h 3131338"/>
              <a:gd name="connsiteX2" fmla="*/ 2329523 w 2329523"/>
              <a:gd name="connsiteY2" fmla="*/ 0 h 3131338"/>
              <a:gd name="connsiteX3" fmla="*/ 1570340 w 2329523"/>
              <a:gd name="connsiteY3" fmla="*/ 3131338 h 3131338"/>
              <a:gd name="connsiteX4" fmla="*/ 0 w 2329523"/>
              <a:gd name="connsiteY4" fmla="*/ 3062044 h 313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523" h="3131338">
                <a:moveTo>
                  <a:pt x="0" y="3062044"/>
                </a:moveTo>
                <a:lnTo>
                  <a:pt x="782620" y="30217"/>
                </a:lnTo>
                <a:lnTo>
                  <a:pt x="2329523" y="0"/>
                </a:lnTo>
                <a:lnTo>
                  <a:pt x="1570340" y="3131338"/>
                </a:lnTo>
                <a:lnTo>
                  <a:pt x="0" y="30620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itolo 1"/>
          <p:cNvSpPr txBox="1">
            <a:spLocks/>
          </p:cNvSpPr>
          <p:nvPr/>
        </p:nvSpPr>
        <p:spPr>
          <a:xfrm>
            <a:off x="1" y="-14780"/>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2</a:t>
            </a:r>
          </a:p>
          <a:p>
            <a:r>
              <a:rPr lang="it-IT" dirty="0" smtClean="0"/>
              <a:t>I </a:t>
            </a:r>
            <a:r>
              <a:rPr lang="it-IT" dirty="0" err="1" smtClean="0"/>
              <a:t>bias</a:t>
            </a:r>
            <a:r>
              <a:rPr lang="it-IT" dirty="0" smtClean="0"/>
              <a:t> cognitivi e comportamentali …</a:t>
            </a:r>
          </a:p>
        </p:txBody>
      </p:sp>
    </p:spTree>
    <p:extLst>
      <p:ext uri="{BB962C8B-B14F-4D97-AF65-F5344CB8AC3E}">
        <p14:creationId xmlns:p14="http://schemas.microsoft.com/office/powerpoint/2010/main" val="18912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2"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0" presetClass="path" presetSubtype="0" accel="50000" decel="50000" fill="hold" grpId="0" nodeType="withEffect">
                                  <p:stCondLst>
                                    <p:cond delay="0"/>
                                  </p:stCondLst>
                                  <p:childTnLst>
                                    <p:animMotion origin="layout" path="M -4.58333E-6 -0.00023 L 0.21198 -0.17037 L 0.35612 -0.06412 L 0.38998 0.06921 L 0.38998 0.06944 C 0.38672 0.07917 0.29037 0.05301 0.28698 0.06273 " pathEditMode="relative" rAng="0" ptsTypes="AAAAAA">
                                      <p:cBhvr>
                                        <p:cTn id="15" dur="2000" fill="hold"/>
                                        <p:tgtEl>
                                          <p:spTgt spid="21"/>
                                        </p:tgtEl>
                                        <p:attrNameLst>
                                          <p:attrName>ppt_x</p:attrName>
                                          <p:attrName>ppt_y</p:attrName>
                                        </p:attrNameLst>
                                      </p:cBhvr>
                                      <p:rCtr x="19492" y="-4931"/>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8" presetClass="emph" presetSubtype="0" fill="hold" grpId="0" nodeType="withEffect">
                                  <p:stCondLst>
                                    <p:cond delay="0"/>
                                  </p:stCondLst>
                                  <p:childTnLst>
                                    <p:animRot by="5400000">
                                      <p:cBhvr>
                                        <p:cTn id="21" dur="2000" fill="hold"/>
                                        <p:tgtEl>
                                          <p:spTgt spid="24"/>
                                        </p:tgtEl>
                                        <p:attrNameLst>
                                          <p:attrName>r</p:attrName>
                                        </p:attrNameLst>
                                      </p:cBhvr>
                                    </p:animRot>
                                  </p:childTnLst>
                                </p:cTn>
                              </p:par>
                              <p:par>
                                <p:cTn id="22" presetID="1" presetClass="exit" presetSubtype="0" fill="hold" grpId="1" nodeType="withEffect">
                                  <p:stCondLst>
                                    <p:cond delay="0"/>
                                  </p:stCondLst>
                                  <p:childTnLst>
                                    <p:set>
                                      <p:cBhvr>
                                        <p:cTn id="23" dur="1" fill="hold">
                                          <p:stCondLst>
                                            <p:cond delay="0"/>
                                          </p:stCondLst>
                                        </p:cTn>
                                        <p:tgtEl>
                                          <p:spTgt spid="21"/>
                                        </p:tgtEl>
                                        <p:attrNameLst>
                                          <p:attrName>style.visibility</p:attrName>
                                        </p:attrNameLst>
                                      </p:cBhvr>
                                      <p:to>
                                        <p:strVal val="hidden"/>
                                      </p:to>
                                    </p:se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32" presetClass="emph" presetSubtype="0" fill="hold" nodeType="withEffect">
                                  <p:stCondLst>
                                    <p:cond delay="0"/>
                                  </p:stCondLst>
                                  <p:childTnLst>
                                    <p:animRot by="120000">
                                      <p:cBhvr>
                                        <p:cTn id="28" dur="100" fill="hold">
                                          <p:stCondLst>
                                            <p:cond delay="0"/>
                                          </p:stCondLst>
                                        </p:cTn>
                                        <p:tgtEl>
                                          <p:spTgt spid="17"/>
                                        </p:tgtEl>
                                        <p:attrNameLst>
                                          <p:attrName>r</p:attrName>
                                        </p:attrNameLst>
                                      </p:cBhvr>
                                    </p:animRot>
                                    <p:animRot by="-240000">
                                      <p:cBhvr>
                                        <p:cTn id="29" dur="200" fill="hold">
                                          <p:stCondLst>
                                            <p:cond delay="200"/>
                                          </p:stCondLst>
                                        </p:cTn>
                                        <p:tgtEl>
                                          <p:spTgt spid="17"/>
                                        </p:tgtEl>
                                        <p:attrNameLst>
                                          <p:attrName>r</p:attrName>
                                        </p:attrNameLst>
                                      </p:cBhvr>
                                    </p:animRot>
                                    <p:animRot by="240000">
                                      <p:cBhvr>
                                        <p:cTn id="30" dur="200" fill="hold">
                                          <p:stCondLst>
                                            <p:cond delay="400"/>
                                          </p:stCondLst>
                                        </p:cTn>
                                        <p:tgtEl>
                                          <p:spTgt spid="17"/>
                                        </p:tgtEl>
                                        <p:attrNameLst>
                                          <p:attrName>r</p:attrName>
                                        </p:attrNameLst>
                                      </p:cBhvr>
                                    </p:animRot>
                                    <p:animRot by="-240000">
                                      <p:cBhvr>
                                        <p:cTn id="31" dur="200" fill="hold">
                                          <p:stCondLst>
                                            <p:cond delay="600"/>
                                          </p:stCondLst>
                                        </p:cTn>
                                        <p:tgtEl>
                                          <p:spTgt spid="17"/>
                                        </p:tgtEl>
                                        <p:attrNameLst>
                                          <p:attrName>r</p:attrName>
                                        </p:attrNameLst>
                                      </p:cBhvr>
                                    </p:animRot>
                                    <p:animRot by="120000">
                                      <p:cBhvr>
                                        <p:cTn id="32" dur="200" fill="hold">
                                          <p:stCondLst>
                                            <p:cond delay="800"/>
                                          </p:stCondLst>
                                        </p:cTn>
                                        <p:tgtEl>
                                          <p:spTgt spid="17"/>
                                        </p:tgtEl>
                                        <p:attrNameLst>
                                          <p:attrName>r</p:attrName>
                                        </p:attrNameLst>
                                      </p:cBhvr>
                                    </p:animRot>
                                  </p:childTnLst>
                                </p:cTn>
                              </p:par>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1" grpId="1" animBg="1"/>
      <p:bldP spid="21" grpId="2" animBg="1"/>
      <p:bldP spid="24" grpId="0" animBg="1"/>
      <p:bldP spid="24" grpId="1" animBg="1"/>
      <p:bldP spid="24"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pic>
        <p:nvPicPr>
          <p:cNvPr id="4915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1304925"/>
            <a:ext cx="60007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fld id="{6D22F896-40B5-4ADD-8801-0D06FADFA095}" type="slidenum">
              <a:rPr lang="en-US" smtClean="0"/>
              <a:t>13</a:t>
            </a:fld>
            <a:endParaRPr lang="en-US" dirty="0"/>
          </a:p>
        </p:txBody>
      </p:sp>
      <p:sp>
        <p:nvSpPr>
          <p:cNvPr id="3" name="Rettangolo 2"/>
          <p:cNvSpPr/>
          <p:nvPr/>
        </p:nvSpPr>
        <p:spPr>
          <a:xfrm>
            <a:off x="4553527" y="2401455"/>
            <a:ext cx="4618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4553527" y="2302526"/>
            <a:ext cx="3025021" cy="1666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4553526" y="2302526"/>
            <a:ext cx="3025021" cy="1666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1"/>
          <p:cNvSpPr txBox="1">
            <a:spLocks/>
          </p:cNvSpPr>
          <p:nvPr/>
        </p:nvSpPr>
        <p:spPr>
          <a:xfrm>
            <a:off x="1" y="-14780"/>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2</a:t>
            </a:r>
          </a:p>
          <a:p>
            <a:r>
              <a:rPr lang="it-IT" dirty="0" smtClean="0"/>
              <a:t>I </a:t>
            </a:r>
            <a:r>
              <a:rPr lang="it-IT" dirty="0" err="1" smtClean="0"/>
              <a:t>bias</a:t>
            </a:r>
            <a:r>
              <a:rPr lang="it-IT" dirty="0" smtClean="0"/>
              <a:t> cognitivi e comportamentali …</a:t>
            </a:r>
          </a:p>
        </p:txBody>
      </p:sp>
    </p:spTree>
    <p:extLst>
      <p:ext uri="{BB962C8B-B14F-4D97-AF65-F5344CB8AC3E}">
        <p14:creationId xmlns:p14="http://schemas.microsoft.com/office/powerpoint/2010/main" val="54620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42" presetClass="path" presetSubtype="0" accel="50000" decel="50000" fill="hold" grpId="0" nodeType="withEffect">
                                  <p:stCondLst>
                                    <p:cond delay="0"/>
                                  </p:stCondLst>
                                  <p:childTnLst>
                                    <p:animMotion origin="layout" path="M 3.95833E-6 0.00416 L -0.00065 0.28032 " pathEditMode="relative" rAng="0" ptsTypes="AA">
                                      <p:cBhvr>
                                        <p:cTn id="13" dur="2000" fill="hold"/>
                                        <p:tgtEl>
                                          <p:spTgt spid="8"/>
                                        </p:tgtEl>
                                        <p:attrNameLst>
                                          <p:attrName>ppt_x</p:attrName>
                                          <p:attrName>ppt_y</p:attrName>
                                        </p:attrNameLst>
                                      </p:cBhvr>
                                      <p:rCtr x="-39" y="1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247657" y="179058"/>
            <a:ext cx="764215" cy="365125"/>
          </a:xfrm>
        </p:spPr>
        <p:txBody>
          <a:bodyPr/>
          <a:lstStyle/>
          <a:p>
            <a:fld id="{6D22F896-40B5-4ADD-8801-0D06FADFA095}" type="slidenum">
              <a:rPr lang="en-US" smtClean="0"/>
              <a:t>14</a:t>
            </a:fld>
            <a:endParaRPr lang="en-US" dirty="0"/>
          </a:p>
        </p:txBody>
      </p:sp>
      <p:sp>
        <p:nvSpPr>
          <p:cNvPr id="4" name="Titolo 1"/>
          <p:cNvSpPr txBox="1">
            <a:spLocks/>
          </p:cNvSpPr>
          <p:nvPr/>
        </p:nvSpPr>
        <p:spPr>
          <a:xfrm>
            <a:off x="1" y="80917"/>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2</a:t>
            </a:r>
          </a:p>
          <a:p>
            <a:r>
              <a:rPr lang="it-IT" dirty="0" smtClean="0"/>
              <a:t>I </a:t>
            </a:r>
            <a:r>
              <a:rPr lang="it-IT" dirty="0" err="1" smtClean="0"/>
              <a:t>bias</a:t>
            </a:r>
            <a:r>
              <a:rPr lang="it-IT" dirty="0" smtClean="0"/>
              <a:t> cognitivi e comportamentali …</a:t>
            </a:r>
            <a:endParaRPr lang="it-IT" altLang="it-IT" dirty="0" smtClean="0"/>
          </a:p>
        </p:txBody>
      </p:sp>
      <p:pic>
        <p:nvPicPr>
          <p:cNvPr id="7" name="Immagine 6"/>
          <p:cNvPicPr>
            <a:picLocks noChangeAspect="1"/>
          </p:cNvPicPr>
          <p:nvPr/>
        </p:nvPicPr>
        <p:blipFill>
          <a:blip r:embed="rId2"/>
          <a:stretch>
            <a:fillRect/>
          </a:stretch>
        </p:blipFill>
        <p:spPr>
          <a:xfrm>
            <a:off x="-3409" y="1706434"/>
            <a:ext cx="5145470" cy="5151566"/>
          </a:xfrm>
          <a:prstGeom prst="rect">
            <a:avLst/>
          </a:prstGeom>
        </p:spPr>
      </p:pic>
      <p:pic>
        <p:nvPicPr>
          <p:cNvPr id="8" name="Immagine 7"/>
          <p:cNvPicPr>
            <a:picLocks noChangeAspect="1"/>
          </p:cNvPicPr>
          <p:nvPr/>
        </p:nvPicPr>
        <p:blipFill>
          <a:blip r:embed="rId3"/>
          <a:stretch>
            <a:fillRect/>
          </a:stretch>
        </p:blipFill>
        <p:spPr>
          <a:xfrm>
            <a:off x="5142061" y="1706434"/>
            <a:ext cx="7049939" cy="3801231"/>
          </a:xfrm>
          <a:prstGeom prst="rect">
            <a:avLst/>
          </a:prstGeom>
        </p:spPr>
      </p:pic>
      <p:pic>
        <p:nvPicPr>
          <p:cNvPr id="9" name="Immagine 8"/>
          <p:cNvPicPr>
            <a:picLocks noChangeAspect="1"/>
          </p:cNvPicPr>
          <p:nvPr/>
        </p:nvPicPr>
        <p:blipFill rotWithShape="1">
          <a:blip r:embed="rId4"/>
          <a:srcRect l="5386" r="16383"/>
          <a:stretch/>
        </p:blipFill>
        <p:spPr>
          <a:xfrm>
            <a:off x="0" y="1690188"/>
            <a:ext cx="5146158" cy="5151566"/>
          </a:xfrm>
          <a:prstGeom prst="rect">
            <a:avLst/>
          </a:prstGeom>
        </p:spPr>
      </p:pic>
    </p:spTree>
    <p:extLst>
      <p:ext uri="{BB962C8B-B14F-4D97-AF65-F5344CB8AC3E}">
        <p14:creationId xmlns:p14="http://schemas.microsoft.com/office/powerpoint/2010/main" val="62666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354149" y="1452022"/>
            <a:ext cx="11483702" cy="487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07000"/>
              </a:lnSpc>
            </a:pPr>
            <a:r>
              <a:rPr lang="it-IT" altLang="it-IT" sz="2400" dirty="0" smtClean="0">
                <a:latin typeface="+mn-lt"/>
                <a:ea typeface="Calibri" panose="020F0502020204030204" pitchFamily="34" charset="0"/>
                <a:cs typeface="Arial" panose="020B0604020202020204" pitchFamily="34" charset="0"/>
              </a:rPr>
              <a:t>Alcuni esempi di </a:t>
            </a:r>
            <a:r>
              <a:rPr lang="it-IT" altLang="it-IT" sz="2400" i="1" dirty="0" err="1" smtClean="0">
                <a:latin typeface="+mn-lt"/>
                <a:ea typeface="Calibri" panose="020F0502020204030204" pitchFamily="34" charset="0"/>
                <a:cs typeface="Arial" panose="020B0604020202020204" pitchFamily="34" charset="0"/>
              </a:rPr>
              <a:t>bias</a:t>
            </a:r>
            <a:r>
              <a:rPr lang="it-IT" altLang="it-IT" sz="2400" dirty="0" smtClean="0">
                <a:latin typeface="+mn-lt"/>
                <a:ea typeface="Calibri" panose="020F0502020204030204" pitchFamily="34" charset="0"/>
                <a:cs typeface="Arial" panose="020B0604020202020204" pitchFamily="34" charset="0"/>
              </a:rPr>
              <a:t>:</a:t>
            </a:r>
          </a:p>
          <a:p>
            <a:pPr eaLnBrk="1" hangingPunct="1">
              <a:spcAft>
                <a:spcPts val="600"/>
              </a:spcAft>
            </a:pPr>
            <a:r>
              <a:rPr lang="it-IT" altLang="it-IT" sz="2400" i="1" dirty="0" smtClean="0">
                <a:latin typeface="+mn-lt"/>
                <a:ea typeface="Calibri" panose="020F0502020204030204" pitchFamily="34" charset="0"/>
                <a:cs typeface="Arial" panose="020B0604020202020204" pitchFamily="34" charset="0"/>
              </a:rPr>
              <a:t>- Do </a:t>
            </a:r>
            <a:r>
              <a:rPr lang="it-IT" altLang="it-IT" sz="2400" i="1" dirty="0" err="1">
                <a:latin typeface="+mn-lt"/>
                <a:ea typeface="Calibri" panose="020F0502020204030204" pitchFamily="34" charset="0"/>
                <a:cs typeface="Arial" panose="020B0604020202020204" pitchFamily="34" charset="0"/>
              </a:rPr>
              <a:t>nothing</a:t>
            </a:r>
            <a:r>
              <a:rPr lang="it-IT" altLang="it-IT" sz="2400" i="1" dirty="0">
                <a:latin typeface="+mn-lt"/>
                <a:ea typeface="Calibri" panose="020F0502020204030204" pitchFamily="34" charset="0"/>
                <a:cs typeface="Arial" panose="020B0604020202020204" pitchFamily="34" charset="0"/>
              </a:rPr>
              <a:t> </a:t>
            </a:r>
            <a:r>
              <a:rPr lang="it-IT" altLang="it-IT" sz="2400" i="1" dirty="0" err="1" smtClean="0">
                <a:latin typeface="+mn-lt"/>
                <a:ea typeface="Calibri" panose="020F0502020204030204" pitchFamily="34" charset="0"/>
                <a:cs typeface="Arial" panose="020B0604020202020204" pitchFamily="34" charset="0"/>
              </a:rPr>
              <a:t>bias</a:t>
            </a:r>
            <a:r>
              <a:rPr lang="it-IT" altLang="it-IT" sz="2400" i="1" dirty="0" smtClean="0">
                <a:latin typeface="+mn-lt"/>
                <a:ea typeface="Calibri" panose="020F0502020204030204" pitchFamily="34" charset="0"/>
                <a:cs typeface="Arial" panose="020B0604020202020204" pitchFamily="34" charset="0"/>
              </a:rPr>
              <a:t> (</a:t>
            </a:r>
            <a:r>
              <a:rPr lang="it-IT" altLang="it-IT" sz="2400" i="1" dirty="0" err="1" smtClean="0">
                <a:latin typeface="+mn-lt"/>
                <a:ea typeface="Calibri" panose="020F0502020204030204" pitchFamily="34" charset="0"/>
                <a:cs typeface="Arial" panose="020B0604020202020204" pitchFamily="34" charset="0"/>
              </a:rPr>
              <a:t>power</a:t>
            </a:r>
            <a:r>
              <a:rPr lang="it-IT" altLang="it-IT" sz="2400" i="1" dirty="0" smtClean="0">
                <a:latin typeface="+mn-lt"/>
                <a:ea typeface="Calibri" panose="020F0502020204030204" pitchFamily="34" charset="0"/>
                <a:cs typeface="Arial" panose="020B0604020202020204" pitchFamily="34" charset="0"/>
              </a:rPr>
              <a:t> of </a:t>
            </a:r>
            <a:r>
              <a:rPr lang="it-IT" altLang="it-IT" sz="2400" i="1" dirty="0" err="1" smtClean="0">
                <a:latin typeface="+mn-lt"/>
                <a:ea typeface="Calibri" panose="020F0502020204030204" pitchFamily="34" charset="0"/>
                <a:cs typeface="Arial" panose="020B0604020202020204" pitchFamily="34" charset="0"/>
              </a:rPr>
              <a:t>inertia</a:t>
            </a:r>
            <a:r>
              <a:rPr lang="it-IT" altLang="it-IT" sz="2400" i="1" dirty="0" smtClean="0">
                <a:latin typeface="+mn-lt"/>
                <a:ea typeface="Calibri" panose="020F0502020204030204" pitchFamily="34" charset="0"/>
                <a:cs typeface="Arial" panose="020B0604020202020204" pitchFamily="34" charset="0"/>
              </a:rPr>
              <a:t>)</a:t>
            </a:r>
            <a:endParaRPr lang="it-IT" altLang="it-IT" sz="2400" dirty="0">
              <a:latin typeface="+mn-lt"/>
              <a:ea typeface="Calibri" panose="020F0502020204030204" pitchFamily="34" charset="0"/>
              <a:cs typeface="Arial" panose="020B0604020202020204" pitchFamily="34" charset="0"/>
            </a:endParaRPr>
          </a:p>
          <a:p>
            <a:pPr eaLnBrk="1" hangingPunct="1">
              <a:spcAft>
                <a:spcPts val="600"/>
              </a:spcAft>
            </a:pPr>
            <a:r>
              <a:rPr lang="it-IT" altLang="it-IT" sz="2400" i="1" dirty="0" smtClean="0">
                <a:latin typeface="+mn-lt"/>
                <a:ea typeface="Calibri" panose="020F0502020204030204" pitchFamily="34" charset="0"/>
                <a:cs typeface="Arial" panose="020B0604020202020204" pitchFamily="34" charset="0"/>
              </a:rPr>
              <a:t>- </a:t>
            </a:r>
            <a:r>
              <a:rPr lang="it-IT" altLang="it-IT" sz="2400" i="1" dirty="0" err="1" smtClean="0">
                <a:latin typeface="+mn-lt"/>
                <a:ea typeface="Calibri" panose="020F0502020204030204" pitchFamily="34" charset="0"/>
                <a:cs typeface="Arial" panose="020B0604020202020204" pitchFamily="34" charset="0"/>
              </a:rPr>
              <a:t>Loss</a:t>
            </a:r>
            <a:r>
              <a:rPr lang="it-IT" altLang="it-IT" sz="2400" i="1" dirty="0" smtClean="0">
                <a:latin typeface="+mn-lt"/>
                <a:ea typeface="Calibri" panose="020F0502020204030204" pitchFamily="34" charset="0"/>
                <a:cs typeface="Arial" panose="020B0604020202020204" pitchFamily="34" charset="0"/>
              </a:rPr>
              <a:t> </a:t>
            </a:r>
            <a:r>
              <a:rPr lang="it-IT" altLang="it-IT" sz="2400" i="1" dirty="0" err="1">
                <a:latin typeface="+mn-lt"/>
                <a:ea typeface="Calibri" panose="020F0502020204030204" pitchFamily="34" charset="0"/>
                <a:cs typeface="Arial" panose="020B0604020202020204" pitchFamily="34" charset="0"/>
              </a:rPr>
              <a:t>adversion</a:t>
            </a:r>
            <a:endParaRPr lang="it-IT" altLang="it-IT" sz="2400" dirty="0">
              <a:latin typeface="+mn-lt"/>
              <a:ea typeface="Calibri" panose="020F0502020204030204" pitchFamily="34" charset="0"/>
              <a:cs typeface="Arial" panose="020B0604020202020204" pitchFamily="34" charset="0"/>
            </a:endParaRPr>
          </a:p>
          <a:p>
            <a:pPr eaLnBrk="1" hangingPunct="1">
              <a:spcAft>
                <a:spcPts val="600"/>
              </a:spcAft>
            </a:pPr>
            <a:r>
              <a:rPr lang="it-IT" altLang="it-IT" sz="2400" i="1" dirty="0" smtClean="0">
                <a:latin typeface="+mn-lt"/>
                <a:ea typeface="Calibri" panose="020F0502020204030204" pitchFamily="34" charset="0"/>
                <a:cs typeface="Arial" panose="020B0604020202020204" pitchFamily="34" charset="0"/>
              </a:rPr>
              <a:t>- </a:t>
            </a:r>
            <a:r>
              <a:rPr lang="it-IT" altLang="it-IT" sz="2400" i="1" dirty="0" err="1" smtClean="0">
                <a:latin typeface="+mn-lt"/>
                <a:ea typeface="Calibri" panose="020F0502020204030204" pitchFamily="34" charset="0"/>
                <a:cs typeface="Arial" panose="020B0604020202020204" pitchFamily="34" charset="0"/>
              </a:rPr>
              <a:t>Framing</a:t>
            </a:r>
            <a:r>
              <a:rPr lang="it-IT" altLang="it-IT" sz="2400" dirty="0" smtClean="0">
                <a:latin typeface="+mn-lt"/>
                <a:ea typeface="Calibri" panose="020F0502020204030204" pitchFamily="34" charset="0"/>
                <a:cs typeface="Arial" panose="020B0604020202020204" pitchFamily="34" charset="0"/>
              </a:rPr>
              <a:t> </a:t>
            </a:r>
            <a:r>
              <a:rPr lang="it-IT" altLang="it-IT" sz="2400" dirty="0">
                <a:latin typeface="+mn-lt"/>
                <a:ea typeface="Calibri" panose="020F0502020204030204" pitchFamily="34" charset="0"/>
                <a:cs typeface="Arial" panose="020B0604020202020204" pitchFamily="34" charset="0"/>
              </a:rPr>
              <a:t>(inquadramento)</a:t>
            </a:r>
          </a:p>
          <a:p>
            <a:pPr eaLnBrk="1" hangingPunct="1">
              <a:spcAft>
                <a:spcPts val="600"/>
              </a:spcAft>
            </a:pPr>
            <a:r>
              <a:rPr lang="it-IT" altLang="it-IT" sz="2400" dirty="0" smtClean="0">
                <a:latin typeface="+mn-lt"/>
                <a:ea typeface="Calibri" panose="020F0502020204030204" pitchFamily="34" charset="0"/>
                <a:cs typeface="Arial" panose="020B0604020202020204" pitchFamily="34" charset="0"/>
              </a:rPr>
              <a:t>- </a:t>
            </a:r>
            <a:r>
              <a:rPr lang="it-IT" altLang="it-IT" sz="2400" i="1" dirty="0" smtClean="0">
                <a:latin typeface="+mn-lt"/>
                <a:ea typeface="Calibri" panose="020F0502020204030204" pitchFamily="34" charset="0"/>
                <a:cs typeface="Arial" panose="020B0604020202020204" pitchFamily="34" charset="0"/>
              </a:rPr>
              <a:t>Social </a:t>
            </a:r>
            <a:r>
              <a:rPr lang="it-IT" altLang="it-IT" sz="2400" i="1" dirty="0" err="1" smtClean="0">
                <a:latin typeface="+mn-lt"/>
                <a:ea typeface="Calibri" panose="020F0502020204030204" pitchFamily="34" charset="0"/>
                <a:cs typeface="Arial" panose="020B0604020202020204" pitchFamily="34" charset="0"/>
              </a:rPr>
              <a:t>influence</a:t>
            </a:r>
            <a:r>
              <a:rPr lang="it-IT" altLang="it-IT" sz="2400" dirty="0" smtClean="0">
                <a:latin typeface="+mn-lt"/>
                <a:ea typeface="Calibri" panose="020F0502020204030204" pitchFamily="34" charset="0"/>
                <a:cs typeface="Arial" panose="020B0604020202020204" pitchFamily="34" charset="0"/>
              </a:rPr>
              <a:t> (influenze sociali)</a:t>
            </a:r>
            <a:endParaRPr lang="it-IT" altLang="it-IT" sz="2400" dirty="0">
              <a:latin typeface="+mn-lt"/>
              <a:ea typeface="Calibri" panose="020F0502020204030204" pitchFamily="34" charset="0"/>
              <a:cs typeface="Arial" panose="020B0604020202020204" pitchFamily="34" charset="0"/>
            </a:endParaRPr>
          </a:p>
          <a:p>
            <a:pPr eaLnBrk="1" hangingPunct="1">
              <a:spcAft>
                <a:spcPts val="600"/>
              </a:spcAft>
            </a:pPr>
            <a:r>
              <a:rPr lang="it-IT" altLang="it-IT" sz="2400" dirty="0" smtClean="0">
                <a:latin typeface="+mn-lt"/>
                <a:ea typeface="Calibri" panose="020F0502020204030204" pitchFamily="34" charset="0"/>
                <a:cs typeface="Arial" panose="020B0604020202020204" pitchFamily="34" charset="0"/>
              </a:rPr>
              <a:t>- “</a:t>
            </a:r>
            <a:r>
              <a:rPr lang="it-IT" altLang="it-IT" sz="2400" i="1" dirty="0" err="1">
                <a:latin typeface="+mn-lt"/>
                <a:ea typeface="Calibri" panose="020F0502020204030204" pitchFamily="34" charset="0"/>
                <a:cs typeface="Arial" panose="020B0604020202020204" pitchFamily="34" charset="0"/>
              </a:rPr>
              <a:t>Laterland</a:t>
            </a:r>
            <a:r>
              <a:rPr lang="it-IT" altLang="it-IT" sz="2400" dirty="0">
                <a:latin typeface="+mn-lt"/>
                <a:ea typeface="Calibri" panose="020F0502020204030204" pitchFamily="34" charset="0"/>
                <a:cs typeface="Arial" panose="020B0604020202020204" pitchFamily="34" charset="0"/>
              </a:rPr>
              <a:t>” (dopo-</a:t>
            </a:r>
            <a:r>
              <a:rPr lang="it-IT" altLang="it-IT" sz="2400" dirty="0" err="1">
                <a:latin typeface="+mn-lt"/>
                <a:ea typeface="Calibri" panose="020F0502020204030204" pitchFamily="34" charset="0"/>
                <a:cs typeface="Arial" panose="020B0604020202020204" pitchFamily="34" charset="0"/>
              </a:rPr>
              <a:t>landia</a:t>
            </a:r>
            <a:r>
              <a:rPr lang="it-IT" altLang="it-IT" sz="2400" dirty="0">
                <a:latin typeface="+mn-lt"/>
                <a:ea typeface="Calibri" panose="020F0502020204030204" pitchFamily="34" charset="0"/>
                <a:cs typeface="Arial" panose="020B0604020202020204" pitchFamily="34" charset="0"/>
              </a:rPr>
              <a:t>): la vaghezza produce </a:t>
            </a:r>
            <a:r>
              <a:rPr lang="it-IT" altLang="it-IT" sz="2400" dirty="0" smtClean="0">
                <a:latin typeface="+mn-lt"/>
                <a:ea typeface="Calibri" panose="020F0502020204030204" pitchFamily="34" charset="0"/>
                <a:cs typeface="Arial" panose="020B0604020202020204" pitchFamily="34" charset="0"/>
              </a:rPr>
              <a:t>procrastinazione</a:t>
            </a:r>
          </a:p>
          <a:p>
            <a:pPr eaLnBrk="1" hangingPunct="1">
              <a:spcAft>
                <a:spcPts val="600"/>
              </a:spcAft>
            </a:pPr>
            <a:r>
              <a:rPr lang="it-IT" altLang="it-IT" sz="2400" dirty="0" smtClean="0">
                <a:latin typeface="+mn-lt"/>
                <a:ea typeface="Calibri" panose="020F0502020204030204" pitchFamily="34" charset="0"/>
                <a:cs typeface="Arial" panose="020B0604020202020204" pitchFamily="34" charset="0"/>
              </a:rPr>
              <a:t>- Ancoraggio</a:t>
            </a:r>
          </a:p>
          <a:p>
            <a:pPr eaLnBrk="1" hangingPunct="1">
              <a:spcAft>
                <a:spcPts val="600"/>
              </a:spcAft>
            </a:pPr>
            <a:r>
              <a:rPr lang="it-IT" altLang="it-IT" sz="2400" dirty="0" smtClean="0">
                <a:latin typeface="+mn-lt"/>
                <a:ea typeface="Calibri" panose="020F0502020204030204" pitchFamily="34" charset="0"/>
                <a:cs typeface="Arial" panose="020B0604020202020204" pitchFamily="34" charset="0"/>
              </a:rPr>
              <a:t>- Disponibilità</a:t>
            </a:r>
          </a:p>
          <a:p>
            <a:pPr eaLnBrk="1" hangingPunct="1">
              <a:spcAft>
                <a:spcPts val="600"/>
              </a:spcAft>
            </a:pPr>
            <a:r>
              <a:rPr lang="it-IT" altLang="it-IT" sz="2400" dirty="0" smtClean="0">
                <a:latin typeface="+mn-lt"/>
                <a:ea typeface="Calibri" panose="020F0502020204030204" pitchFamily="34" charset="0"/>
                <a:cs typeface="Arial" panose="020B0604020202020204" pitchFamily="34" charset="0"/>
              </a:rPr>
              <a:t>- Rappresentatività</a:t>
            </a:r>
          </a:p>
          <a:p>
            <a:pPr>
              <a:spcAft>
                <a:spcPts val="600"/>
              </a:spcAft>
            </a:pPr>
            <a:r>
              <a:rPr lang="it-IT" altLang="it-IT" sz="2400" dirty="0" smtClean="0">
                <a:solidFill>
                  <a:prstClr val="black"/>
                </a:solidFill>
                <a:latin typeface="Tw Cen MT" panose="020B0602020104020603"/>
                <a:ea typeface="Calibri" panose="020F0502020204030204" pitchFamily="34" charset="0"/>
                <a:cs typeface="Arial" panose="020B0604020202020204" pitchFamily="34" charset="0"/>
              </a:rPr>
              <a:t>Come può tenerne conto la regolazione?</a:t>
            </a:r>
          </a:p>
          <a:p>
            <a:pPr>
              <a:spcAft>
                <a:spcPts val="600"/>
              </a:spcAft>
            </a:pPr>
            <a:r>
              <a:rPr lang="it-IT" altLang="it-IT" sz="2400" dirty="0" smtClean="0">
                <a:solidFill>
                  <a:prstClr val="black"/>
                </a:solidFill>
                <a:latin typeface="Tw Cen MT" panose="020B0602020104020603"/>
                <a:ea typeface="Calibri" panose="020F0502020204030204" pitchFamily="34" charset="0"/>
                <a:cs typeface="Arial" panose="020B0604020202020204" pitchFamily="34" charset="0"/>
              </a:rPr>
              <a:t>Assecondando queste tendenze comportamentali «naturali» tramite i </a:t>
            </a:r>
            <a:r>
              <a:rPr lang="it-IT" altLang="it-IT" sz="2400" i="1" dirty="0" err="1" smtClean="0">
                <a:solidFill>
                  <a:prstClr val="black"/>
                </a:solidFill>
                <a:latin typeface="Tw Cen MT" panose="020B0602020104020603"/>
                <a:ea typeface="Calibri" panose="020F0502020204030204" pitchFamily="34" charset="0"/>
                <a:cs typeface="Arial" panose="020B0604020202020204" pitchFamily="34" charset="0"/>
              </a:rPr>
              <a:t>nudge</a:t>
            </a:r>
            <a:r>
              <a:rPr lang="it-IT" altLang="it-IT" sz="2400" dirty="0" smtClean="0">
                <a:solidFill>
                  <a:prstClr val="black"/>
                </a:solidFill>
                <a:latin typeface="Tw Cen MT" panose="020B0602020104020603"/>
                <a:ea typeface="Calibri" panose="020F0502020204030204" pitchFamily="34" charset="0"/>
                <a:cs typeface="Arial" panose="020B0604020202020204" pitchFamily="34" charset="0"/>
              </a:rPr>
              <a:t> …</a:t>
            </a:r>
            <a:endParaRPr lang="it-IT" altLang="it-IT" sz="2400" dirty="0" smtClean="0">
              <a:latin typeface="+mn-lt"/>
              <a:ea typeface="Calibri" panose="020F0502020204030204" pitchFamily="34"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15</a:t>
            </a:fld>
            <a:endParaRPr lang="en-US" dirty="0"/>
          </a:p>
        </p:txBody>
      </p:sp>
      <p:sp>
        <p:nvSpPr>
          <p:cNvPr id="4" name="Titolo 1"/>
          <p:cNvSpPr txBox="1">
            <a:spLocks/>
          </p:cNvSpPr>
          <p:nvPr/>
        </p:nvSpPr>
        <p:spPr>
          <a:xfrm>
            <a:off x="1" y="261678"/>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2</a:t>
            </a:r>
          </a:p>
          <a:p>
            <a:r>
              <a:rPr lang="it-IT" dirty="0" smtClean="0"/>
              <a:t>I </a:t>
            </a:r>
            <a:r>
              <a:rPr lang="it-IT" dirty="0" err="1" smtClean="0"/>
              <a:t>bias</a:t>
            </a:r>
            <a:r>
              <a:rPr lang="it-IT" dirty="0" smtClean="0"/>
              <a:t> cognitivi e comportamentali …</a:t>
            </a:r>
            <a:endParaRPr lang="it-IT" altLang="it-IT" dirty="0" smtClean="0"/>
          </a:p>
        </p:txBody>
      </p:sp>
    </p:spTree>
    <p:extLst>
      <p:ext uri="{BB962C8B-B14F-4D97-AF65-F5344CB8AC3E}">
        <p14:creationId xmlns:p14="http://schemas.microsoft.com/office/powerpoint/2010/main" val="335230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wipe(left)">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8">
                                            <p:txEl>
                                              <p:pRg st="1" end="1"/>
                                            </p:txEl>
                                          </p:spTgt>
                                        </p:tgtEl>
                                        <p:attrNameLst>
                                          <p:attrName>style.visibility</p:attrName>
                                        </p:attrNameLst>
                                      </p:cBhvr>
                                      <p:to>
                                        <p:strVal val="visible"/>
                                      </p:to>
                                    </p:set>
                                    <p:animEffect transition="in" filter="wipe(left)">
                                      <p:cBhvr>
                                        <p:cTn id="12" dur="500"/>
                                        <p:tgtEl>
                                          <p:spTgt spid="501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8">
                                            <p:txEl>
                                              <p:pRg st="2" end="2"/>
                                            </p:txEl>
                                          </p:spTgt>
                                        </p:tgtEl>
                                        <p:attrNameLst>
                                          <p:attrName>style.visibility</p:attrName>
                                        </p:attrNameLst>
                                      </p:cBhvr>
                                      <p:to>
                                        <p:strVal val="visible"/>
                                      </p:to>
                                    </p:set>
                                    <p:animEffect transition="in" filter="wipe(left)">
                                      <p:cBhvr>
                                        <p:cTn id="17" dur="500"/>
                                        <p:tgtEl>
                                          <p:spTgt spid="501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8">
                                            <p:txEl>
                                              <p:pRg st="3" end="3"/>
                                            </p:txEl>
                                          </p:spTgt>
                                        </p:tgtEl>
                                        <p:attrNameLst>
                                          <p:attrName>style.visibility</p:attrName>
                                        </p:attrNameLst>
                                      </p:cBhvr>
                                      <p:to>
                                        <p:strVal val="visible"/>
                                      </p:to>
                                    </p:set>
                                    <p:animEffect transition="in" filter="wipe(left)">
                                      <p:cBhvr>
                                        <p:cTn id="22" dur="500"/>
                                        <p:tgtEl>
                                          <p:spTgt spid="501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178">
                                            <p:txEl>
                                              <p:pRg st="4" end="4"/>
                                            </p:txEl>
                                          </p:spTgt>
                                        </p:tgtEl>
                                        <p:attrNameLst>
                                          <p:attrName>style.visibility</p:attrName>
                                        </p:attrNameLst>
                                      </p:cBhvr>
                                      <p:to>
                                        <p:strVal val="visible"/>
                                      </p:to>
                                    </p:set>
                                    <p:animEffect transition="in" filter="wipe(left)">
                                      <p:cBhvr>
                                        <p:cTn id="27" dur="500"/>
                                        <p:tgtEl>
                                          <p:spTgt spid="501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178">
                                            <p:txEl>
                                              <p:pRg st="5" end="5"/>
                                            </p:txEl>
                                          </p:spTgt>
                                        </p:tgtEl>
                                        <p:attrNameLst>
                                          <p:attrName>style.visibility</p:attrName>
                                        </p:attrNameLst>
                                      </p:cBhvr>
                                      <p:to>
                                        <p:strVal val="visible"/>
                                      </p:to>
                                    </p:set>
                                    <p:animEffect transition="in" filter="wipe(left)">
                                      <p:cBhvr>
                                        <p:cTn id="32" dur="500"/>
                                        <p:tgtEl>
                                          <p:spTgt spid="501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178">
                                            <p:txEl>
                                              <p:pRg st="6" end="6"/>
                                            </p:txEl>
                                          </p:spTgt>
                                        </p:tgtEl>
                                        <p:attrNameLst>
                                          <p:attrName>style.visibility</p:attrName>
                                        </p:attrNameLst>
                                      </p:cBhvr>
                                      <p:to>
                                        <p:strVal val="visible"/>
                                      </p:to>
                                    </p:set>
                                    <p:animEffect transition="in" filter="wipe(left)">
                                      <p:cBhvr>
                                        <p:cTn id="37" dur="500"/>
                                        <p:tgtEl>
                                          <p:spTgt spid="5017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0178">
                                            <p:txEl>
                                              <p:pRg st="7" end="7"/>
                                            </p:txEl>
                                          </p:spTgt>
                                        </p:tgtEl>
                                        <p:attrNameLst>
                                          <p:attrName>style.visibility</p:attrName>
                                        </p:attrNameLst>
                                      </p:cBhvr>
                                      <p:to>
                                        <p:strVal val="visible"/>
                                      </p:to>
                                    </p:set>
                                    <p:animEffect transition="in" filter="wipe(left)">
                                      <p:cBhvr>
                                        <p:cTn id="42" dur="500"/>
                                        <p:tgtEl>
                                          <p:spTgt spid="5017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0178">
                                            <p:txEl>
                                              <p:pRg st="8" end="8"/>
                                            </p:txEl>
                                          </p:spTgt>
                                        </p:tgtEl>
                                        <p:attrNameLst>
                                          <p:attrName>style.visibility</p:attrName>
                                        </p:attrNameLst>
                                      </p:cBhvr>
                                      <p:to>
                                        <p:strVal val="visible"/>
                                      </p:to>
                                    </p:set>
                                    <p:animEffect transition="in" filter="wipe(left)">
                                      <p:cBhvr>
                                        <p:cTn id="47" dur="500"/>
                                        <p:tgtEl>
                                          <p:spTgt spid="5017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0178">
                                            <p:txEl>
                                              <p:pRg st="9" end="9"/>
                                            </p:txEl>
                                          </p:spTgt>
                                        </p:tgtEl>
                                        <p:attrNameLst>
                                          <p:attrName>style.visibility</p:attrName>
                                        </p:attrNameLst>
                                      </p:cBhvr>
                                      <p:to>
                                        <p:strVal val="visible"/>
                                      </p:to>
                                    </p:set>
                                    <p:animEffect transition="in" filter="wipe(left)">
                                      <p:cBhvr>
                                        <p:cTn id="52" dur="500"/>
                                        <p:tgtEl>
                                          <p:spTgt spid="5017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0178">
                                            <p:txEl>
                                              <p:pRg st="10" end="10"/>
                                            </p:txEl>
                                          </p:spTgt>
                                        </p:tgtEl>
                                        <p:attrNameLst>
                                          <p:attrName>style.visibility</p:attrName>
                                        </p:attrNameLst>
                                      </p:cBhvr>
                                      <p:to>
                                        <p:strVal val="visible"/>
                                      </p:to>
                                    </p:set>
                                    <p:animEffect transition="in" filter="wipe(left)">
                                      <p:cBhvr>
                                        <p:cTn id="57" dur="500"/>
                                        <p:tgtEl>
                                          <p:spTgt spid="5017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16</a:t>
            </a:fld>
            <a:endParaRPr lang="en-US" dirty="0"/>
          </a:p>
        </p:txBody>
      </p:sp>
      <p:sp>
        <p:nvSpPr>
          <p:cNvPr id="4" name="Rettangolo 3"/>
          <p:cNvSpPr/>
          <p:nvPr/>
        </p:nvSpPr>
        <p:spPr>
          <a:xfrm>
            <a:off x="516048" y="192699"/>
            <a:ext cx="11171976" cy="6186309"/>
          </a:xfrm>
          <a:prstGeom prst="rect">
            <a:avLst/>
          </a:prstGeom>
        </p:spPr>
        <p:txBody>
          <a:bodyPr wrap="square">
            <a:spAutoFit/>
          </a:bodyPr>
          <a:lstStyle/>
          <a:p>
            <a:pPr algn="ctr">
              <a:spcAft>
                <a:spcPts val="0"/>
              </a:spcAft>
              <a:tabLst>
                <a:tab pos="270510" algn="l"/>
                <a:tab pos="6391275" algn="l"/>
              </a:tabLst>
            </a:pPr>
            <a:endParaRPr lang="it-IT" sz="3600"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 </a:t>
            </a:r>
            <a:r>
              <a:rPr lang="it-IT" sz="2800" b="1" dirty="0" smtClean="0">
                <a:ea typeface="Times New Roman" panose="02020603050405020304" pitchFamily="18" charset="0"/>
                <a:cs typeface="Arial" panose="020B0604020202020204" pitchFamily="34" charset="0"/>
              </a:rPr>
              <a:t>– DI CHE PARLIAMO</a:t>
            </a: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Cos’è </a:t>
            </a:r>
            <a:r>
              <a:rPr lang="it-IT" sz="2800" b="1" dirty="0">
                <a:ea typeface="Times New Roman" panose="02020603050405020304" pitchFamily="18" charset="0"/>
                <a:cs typeface="Arial" panose="020B0604020202020204" pitchFamily="34" charset="0"/>
              </a:rPr>
              <a:t>il </a:t>
            </a:r>
            <a:r>
              <a:rPr lang="it-IT" sz="2800" b="1" i="1" dirty="0" err="1">
                <a:ea typeface="Times New Roman" panose="02020603050405020304" pitchFamily="18" charset="0"/>
                <a:cs typeface="Arial" panose="020B0604020202020204" pitchFamily="34" charset="0"/>
              </a:rPr>
              <a:t>nudging</a:t>
            </a:r>
            <a:r>
              <a:rPr lang="it-IT" sz="2800" b="1" dirty="0">
                <a:ea typeface="Times New Roman" panose="02020603050405020304" pitchFamily="18" charset="0"/>
                <a:cs typeface="Arial" panose="020B0604020202020204" pitchFamily="34" charset="0"/>
              </a:rPr>
              <a:t> e come funziona in pratica (alcune esperienze internazionali</a:t>
            </a:r>
            <a:r>
              <a:rPr lang="it-IT" sz="2800" b="1" dirty="0" smtClean="0">
                <a:ea typeface="Times New Roman" panose="02020603050405020304" pitchFamily="18" charset="0"/>
                <a:cs typeface="Arial" panose="020B0604020202020204" pitchFamily="34" charset="0"/>
              </a:rPr>
              <a:t>)</a:t>
            </a:r>
          </a:p>
          <a:p>
            <a:pPr algn="just">
              <a:spcBef>
                <a:spcPts val="1200"/>
              </a:spcBef>
              <a:spcAft>
                <a:spcPts val="0"/>
              </a:spcAft>
              <a:tabLst>
                <a:tab pos="270510" algn="l"/>
                <a:tab pos="6391275" algn="l"/>
              </a:tabLst>
            </a:pP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a:ea typeface="Times New Roman" panose="02020603050405020304" pitchFamily="18" charset="0"/>
                <a:cs typeface="Arial" panose="020B0604020202020204" pitchFamily="34" charset="0"/>
              </a:rPr>
              <a:t>L’assunto di partenza. </a:t>
            </a:r>
            <a:r>
              <a:rPr lang="it-IT" sz="2800" dirty="0" smtClean="0">
                <a:ea typeface="Times New Roman" panose="02020603050405020304" pitchFamily="18" charset="0"/>
                <a:cs typeface="Arial" panose="020B0604020202020204" pitchFamily="34" charset="0"/>
              </a:rPr>
              <a:t>Siamo Uomini o Supereroi? Perché </a:t>
            </a:r>
            <a:r>
              <a:rPr lang="it-IT" sz="2800" dirty="0">
                <a:ea typeface="Times New Roman" panose="02020603050405020304" pitchFamily="18" charset="0"/>
                <a:cs typeface="Arial" panose="020B0604020202020204" pitchFamily="34" charset="0"/>
              </a:rPr>
              <a:t>spesso sbagliamo la strutturazione dell’intervento regolatorio </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smtClean="0">
                <a:ea typeface="Times New Roman" panose="02020603050405020304" pitchFamily="18" charset="0"/>
                <a:cs typeface="Arial" panose="020B0604020202020204" pitchFamily="34" charset="0"/>
              </a:rPr>
              <a:t>I </a:t>
            </a:r>
            <a:r>
              <a:rPr lang="it-IT" sz="2800" i="1" dirty="0" err="1">
                <a:ea typeface="Times New Roman" panose="02020603050405020304" pitchFamily="18" charset="0"/>
                <a:cs typeface="Arial" panose="020B0604020202020204" pitchFamily="34" charset="0"/>
              </a:rPr>
              <a:t>bias</a:t>
            </a:r>
            <a:r>
              <a:rPr lang="it-IT" sz="2800" dirty="0">
                <a:ea typeface="Times New Roman" panose="02020603050405020304" pitchFamily="18" charset="0"/>
                <a:cs typeface="Arial" panose="020B0604020202020204" pitchFamily="34" charset="0"/>
              </a:rPr>
              <a:t> cognitivi e </a:t>
            </a:r>
            <a:r>
              <a:rPr lang="it-IT" sz="2800" dirty="0" smtClean="0">
                <a:ea typeface="Times New Roman" panose="02020603050405020304" pitchFamily="18" charset="0"/>
                <a:cs typeface="Arial" panose="020B0604020202020204" pitchFamily="34" charset="0"/>
              </a:rPr>
              <a:t>comportamentali, </a:t>
            </a:r>
            <a:r>
              <a:rPr lang="it-IT" sz="2800" dirty="0">
                <a:ea typeface="Times New Roman" panose="02020603050405020304" pitchFamily="18" charset="0"/>
                <a:cs typeface="Arial" panose="020B0604020202020204" pitchFamily="34" charset="0"/>
              </a:rPr>
              <a:t>…</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a:solidFill>
                  <a:srgbClr val="FF0000"/>
                </a:solidFill>
                <a:ea typeface="Times New Roman" panose="02020603050405020304" pitchFamily="18" charset="0"/>
                <a:cs typeface="Arial" panose="020B0604020202020204" pitchFamily="34" charset="0"/>
              </a:rPr>
              <a:t>… </a:t>
            </a:r>
            <a:r>
              <a:rPr lang="it-IT" sz="2800" dirty="0" smtClean="0">
                <a:solidFill>
                  <a:srgbClr val="FF0000"/>
                </a:solidFill>
                <a:ea typeface="Times New Roman" panose="02020603050405020304" pitchFamily="18" charset="0"/>
                <a:cs typeface="Arial" panose="020B0604020202020204" pitchFamily="34" charset="0"/>
              </a:rPr>
              <a:t>e alcune </a:t>
            </a:r>
            <a:r>
              <a:rPr lang="it-IT" sz="2800" dirty="0">
                <a:solidFill>
                  <a:srgbClr val="FF0000"/>
                </a:solidFill>
                <a:ea typeface="Times New Roman" panose="02020603050405020304" pitchFamily="18" charset="0"/>
                <a:cs typeface="Arial" panose="020B0604020202020204" pitchFamily="34" charset="0"/>
              </a:rPr>
              <a:t>applicazioni pratiche di </a:t>
            </a:r>
            <a:r>
              <a:rPr lang="it-IT" sz="2800" i="1" dirty="0" err="1">
                <a:solidFill>
                  <a:srgbClr val="FF0000"/>
                </a:solidFill>
                <a:ea typeface="Times New Roman" panose="02020603050405020304" pitchFamily="18" charset="0"/>
                <a:cs typeface="Arial" panose="020B0604020202020204" pitchFamily="34" charset="0"/>
              </a:rPr>
              <a:t>behavioural</a:t>
            </a:r>
            <a:r>
              <a:rPr lang="it-IT" sz="2800" i="1" dirty="0">
                <a:solidFill>
                  <a:srgbClr val="FF0000"/>
                </a:solidFill>
                <a:ea typeface="Times New Roman" panose="02020603050405020304" pitchFamily="18" charset="0"/>
                <a:cs typeface="Arial" panose="020B0604020202020204" pitchFamily="34" charset="0"/>
              </a:rPr>
              <a:t> </a:t>
            </a:r>
            <a:r>
              <a:rPr lang="it-IT" sz="2800" i="1" dirty="0" err="1">
                <a:solidFill>
                  <a:srgbClr val="FF0000"/>
                </a:solidFill>
                <a:ea typeface="Times New Roman" panose="02020603050405020304" pitchFamily="18" charset="0"/>
                <a:cs typeface="Arial" panose="020B0604020202020204" pitchFamily="34" charset="0"/>
              </a:rPr>
              <a:t>regulation</a:t>
            </a:r>
            <a:r>
              <a:rPr lang="it-IT" sz="2800" i="1" dirty="0">
                <a:solidFill>
                  <a:srgbClr val="FF0000"/>
                </a:solidFill>
                <a:ea typeface="Times New Roman" panose="02020603050405020304" pitchFamily="18" charset="0"/>
                <a:cs typeface="Arial" panose="020B0604020202020204" pitchFamily="34" charset="0"/>
              </a:rPr>
              <a:t> </a:t>
            </a:r>
            <a:r>
              <a:rPr lang="it-IT" sz="2800" dirty="0">
                <a:solidFill>
                  <a:srgbClr val="FF0000"/>
                </a:solidFill>
                <a:ea typeface="Times New Roman" panose="02020603050405020304" pitchFamily="18" charset="0"/>
                <a:cs typeface="Arial" panose="020B0604020202020204" pitchFamily="34" charset="0"/>
              </a:rPr>
              <a:t>tramite i </a:t>
            </a:r>
            <a:r>
              <a:rPr lang="it-IT" sz="2800" i="1" dirty="0" err="1" smtClean="0">
                <a:solidFill>
                  <a:srgbClr val="FF0000"/>
                </a:solidFill>
                <a:ea typeface="Times New Roman" panose="02020603050405020304" pitchFamily="18" charset="0"/>
                <a:cs typeface="Arial" panose="020B0604020202020204" pitchFamily="34" charset="0"/>
              </a:rPr>
              <a:t>nudge</a:t>
            </a:r>
            <a:endParaRPr lang="it-IT" sz="2800" dirty="0">
              <a:solidFill>
                <a:srgbClr val="FF0000"/>
              </a:solidFill>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smtClean="0">
                <a:ea typeface="Times New Roman" panose="02020603050405020304" pitchFamily="18" charset="0"/>
                <a:cs typeface="Arial" panose="020B0604020202020204" pitchFamily="34" charset="0"/>
              </a:rPr>
              <a:t>Le tecniche di </a:t>
            </a:r>
            <a:r>
              <a:rPr lang="it-IT" sz="2800" i="1" dirty="0" err="1" smtClean="0">
                <a:ea typeface="Times New Roman" panose="02020603050405020304" pitchFamily="18" charset="0"/>
                <a:cs typeface="Arial" panose="020B0604020202020204" pitchFamily="34" charset="0"/>
              </a:rPr>
              <a:t>nudging</a:t>
            </a:r>
            <a:r>
              <a:rPr lang="it-IT" sz="2800" dirty="0" smtClean="0">
                <a:ea typeface="Times New Roman" panose="02020603050405020304" pitchFamily="18" charset="0"/>
                <a:cs typeface="Arial" panose="020B0604020202020204" pitchFamily="34" charset="0"/>
              </a:rPr>
              <a:t>. I sette </a:t>
            </a:r>
            <a:r>
              <a:rPr lang="it-IT" sz="2800" i="1" dirty="0" err="1" smtClean="0">
                <a:ea typeface="Times New Roman" panose="02020603050405020304" pitchFamily="18" charset="0"/>
                <a:cs typeface="Arial" panose="020B0604020202020204" pitchFamily="34" charset="0"/>
              </a:rPr>
              <a:t>nudge</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tools</a:t>
            </a:r>
            <a:r>
              <a:rPr lang="it-IT" sz="2800" i="1" dirty="0" smtClean="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di </a:t>
            </a:r>
            <a:r>
              <a:rPr lang="it-IT" sz="2800" dirty="0" err="1" smtClean="0">
                <a:ea typeface="Times New Roman" panose="02020603050405020304" pitchFamily="18" charset="0"/>
                <a:cs typeface="Arial" panose="020B0604020202020204" pitchFamily="34" charset="0"/>
              </a:rPr>
              <a:t>Sunstein</a:t>
            </a:r>
            <a:r>
              <a:rPr lang="it-IT" sz="2800" dirty="0" smtClean="0">
                <a:ea typeface="Times New Roman" panose="02020603050405020304" pitchFamily="18" charset="0"/>
                <a:cs typeface="Arial" panose="020B0604020202020204" pitchFamily="34" charset="0"/>
              </a:rPr>
              <a:t> &amp; </a:t>
            </a:r>
            <a:r>
              <a:rPr lang="it-IT" sz="2800" dirty="0" err="1" smtClean="0">
                <a:ea typeface="Times New Roman" panose="02020603050405020304" pitchFamily="18" charset="0"/>
                <a:cs typeface="Arial" panose="020B0604020202020204" pitchFamily="34" charset="0"/>
              </a:rPr>
              <a:t>Thaler</a:t>
            </a:r>
            <a:endParaRPr lang="it-IT" sz="2800" dirty="0">
              <a:ea typeface="Calibri" panose="020F0502020204030204" pitchFamily="34" charset="0"/>
              <a:cs typeface="Arial" panose="020B0604020202020204" pitchFamily="34" charset="0"/>
            </a:endParaRPr>
          </a:p>
          <a:p>
            <a:pPr marL="498475" algn="just">
              <a:spcBef>
                <a:spcPts val="1200"/>
              </a:spcBef>
              <a:spcAft>
                <a:spcPts val="0"/>
              </a:spcAft>
              <a:tabLst>
                <a:tab pos="270510" algn="l"/>
                <a:tab pos="6391275" algn="l"/>
              </a:tabLst>
            </a:pPr>
            <a:r>
              <a:rPr lang="it-IT" sz="2800" dirty="0">
                <a:ea typeface="Times New Roman" panose="02020603050405020304" pitchFamily="18" charset="0"/>
                <a:cs typeface="Arial" panose="020B0604020202020204" pitchFamily="34" charset="0"/>
              </a:rPr>
              <a:t> </a:t>
            </a:r>
            <a:endParaRPr lang="it-IT" sz="28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29758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2474" y="1207140"/>
            <a:ext cx="7885381" cy="56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pPr>
            <a:r>
              <a:rPr lang="it-IT" sz="2400" dirty="0" smtClean="0">
                <a:latin typeface="+mn-lt"/>
                <a:ea typeface="Calibri" panose="020F0502020204030204" pitchFamily="34" charset="0"/>
                <a:cs typeface="Arial" panose="020B0604020202020204" pitchFamily="34" charset="0"/>
              </a:rPr>
              <a:t>Definizione </a:t>
            </a:r>
            <a:r>
              <a:rPr lang="it-IT" sz="2400" dirty="0">
                <a:latin typeface="+mn-lt"/>
                <a:ea typeface="Calibri" panose="020F0502020204030204" pitchFamily="34" charset="0"/>
                <a:cs typeface="Arial" panose="020B0604020202020204" pitchFamily="34" charset="0"/>
              </a:rPr>
              <a:t>di </a:t>
            </a:r>
            <a:r>
              <a:rPr lang="it-IT" sz="2400" i="1" dirty="0" err="1">
                <a:latin typeface="+mn-lt"/>
                <a:ea typeface="Calibri" panose="020F0502020204030204" pitchFamily="34" charset="0"/>
                <a:cs typeface="Arial" panose="020B0604020202020204" pitchFamily="34" charset="0"/>
              </a:rPr>
              <a:t>nudge</a:t>
            </a:r>
            <a:r>
              <a:rPr lang="it-IT" sz="2400" dirty="0">
                <a:latin typeface="+mn-lt"/>
                <a:ea typeface="Calibri" panose="020F0502020204030204" pitchFamily="34" charset="0"/>
                <a:cs typeface="Arial" panose="020B0604020202020204" pitchFamily="34" charset="0"/>
              </a:rPr>
              <a:t> </a:t>
            </a:r>
            <a:r>
              <a:rPr lang="it-IT" sz="2400" dirty="0" smtClean="0">
                <a:latin typeface="+mn-lt"/>
                <a:ea typeface="Calibri" panose="020F0502020204030204" pitchFamily="34" charset="0"/>
                <a:cs typeface="Arial" panose="020B0604020202020204" pitchFamily="34" charset="0"/>
              </a:rPr>
              <a:t>(R. H. </a:t>
            </a:r>
            <a:r>
              <a:rPr lang="en-US" sz="2400" dirty="0" err="1" smtClean="0">
                <a:latin typeface="+mn-lt"/>
                <a:ea typeface="Calibri" panose="020F0502020204030204" pitchFamily="34" charset="0"/>
                <a:cs typeface="Arial" panose="020B0604020202020204" pitchFamily="34" charset="0"/>
              </a:rPr>
              <a:t>Thaler</a:t>
            </a:r>
            <a:r>
              <a:rPr lang="en-US" sz="2400" dirty="0" smtClean="0">
                <a:latin typeface="+mn-lt"/>
                <a:ea typeface="Calibri" panose="020F0502020204030204" pitchFamily="34" charset="0"/>
                <a:cs typeface="Arial" panose="020B0604020202020204" pitchFamily="34" charset="0"/>
              </a:rPr>
              <a:t> &amp; C. R. </a:t>
            </a:r>
            <a:r>
              <a:rPr lang="en-US" sz="2400" dirty="0" err="1">
                <a:latin typeface="+mn-lt"/>
                <a:ea typeface="Calibri" panose="020F0502020204030204" pitchFamily="34" charset="0"/>
                <a:cs typeface="Arial" panose="020B0604020202020204" pitchFamily="34" charset="0"/>
              </a:rPr>
              <a:t>Sunstein</a:t>
            </a:r>
            <a:r>
              <a:rPr lang="it-IT" sz="2400" dirty="0" smtClean="0">
                <a:latin typeface="+mn-lt"/>
                <a:ea typeface="Calibri" panose="020F0502020204030204" pitchFamily="34" charset="0"/>
                <a:cs typeface="Arial" panose="020B0604020202020204" pitchFamily="34" charset="0"/>
              </a:rPr>
              <a:t>):</a:t>
            </a:r>
            <a:endParaRPr lang="it-IT" altLang="it-IT" sz="2400" dirty="0">
              <a:latin typeface="+mn-lt"/>
              <a:ea typeface="Calibri" panose="020F0502020204030204" pitchFamily="34" charset="0"/>
              <a:cs typeface="Arial" panose="020B0604020202020204" pitchFamily="34" charset="0"/>
            </a:endParaRPr>
          </a:p>
          <a:p>
            <a:r>
              <a:rPr lang="en-GB" sz="2400" dirty="0" smtClean="0">
                <a:latin typeface="+mn-lt"/>
                <a:ea typeface="Calibri" panose="020F0502020204030204" pitchFamily="34" charset="0"/>
                <a:cs typeface="Arial" panose="020B0604020202020204" pitchFamily="34" charset="0"/>
              </a:rPr>
              <a:t>“</a:t>
            </a:r>
            <a:r>
              <a:rPr lang="en-GB" sz="2400" i="1" dirty="0" smtClean="0">
                <a:latin typeface="+mn-lt"/>
                <a:ea typeface="Calibri" panose="020F0502020204030204" pitchFamily="34" charset="0"/>
                <a:cs typeface="Arial" panose="020B0604020202020204" pitchFamily="34" charset="0"/>
              </a:rPr>
              <a:t>… </a:t>
            </a:r>
            <a:r>
              <a:rPr lang="en-GB" sz="2400" i="1" dirty="0">
                <a:latin typeface="+mn-lt"/>
                <a:ea typeface="Calibri" panose="020F0502020204030204" pitchFamily="34" charset="0"/>
                <a:cs typeface="Arial" panose="020B0604020202020204" pitchFamily="34" charset="0"/>
              </a:rPr>
              <a:t>any aspect of the choice architecture</a:t>
            </a:r>
            <a:endParaRPr lang="it-IT" sz="2400" i="1" dirty="0">
              <a:latin typeface="+mn-lt"/>
              <a:ea typeface="Calibri" panose="020F0502020204030204" pitchFamily="34" charset="0"/>
              <a:cs typeface="Arial" panose="020B0604020202020204" pitchFamily="34" charset="0"/>
            </a:endParaRPr>
          </a:p>
          <a:p>
            <a:r>
              <a:rPr lang="en-GB" sz="2400" i="1" dirty="0">
                <a:latin typeface="+mn-lt"/>
                <a:ea typeface="Calibri" panose="020F0502020204030204" pitchFamily="34" charset="0"/>
                <a:cs typeface="Arial" panose="020B0604020202020204" pitchFamily="34" charset="0"/>
              </a:rPr>
              <a:t>that alters people’s behaviour in a predictable way</a:t>
            </a:r>
            <a:endParaRPr lang="it-IT" sz="2400" i="1" dirty="0">
              <a:latin typeface="+mn-lt"/>
              <a:ea typeface="Calibri" panose="020F0502020204030204" pitchFamily="34" charset="0"/>
              <a:cs typeface="Arial" panose="020B0604020202020204" pitchFamily="34" charset="0"/>
            </a:endParaRPr>
          </a:p>
          <a:p>
            <a:r>
              <a:rPr lang="en-GB" sz="2400" i="1" dirty="0">
                <a:latin typeface="+mn-lt"/>
                <a:ea typeface="Calibri" panose="020F0502020204030204" pitchFamily="34" charset="0"/>
                <a:cs typeface="Arial" panose="020B0604020202020204" pitchFamily="34" charset="0"/>
              </a:rPr>
              <a:t>without forbidding any options</a:t>
            </a:r>
            <a:endParaRPr lang="it-IT" sz="2400" i="1" dirty="0">
              <a:latin typeface="+mn-lt"/>
              <a:ea typeface="Calibri" panose="020F0502020204030204" pitchFamily="34" charset="0"/>
              <a:cs typeface="Arial" panose="020B0604020202020204" pitchFamily="34" charset="0"/>
            </a:endParaRPr>
          </a:p>
          <a:p>
            <a:r>
              <a:rPr lang="en-GB" sz="2400" i="1" dirty="0">
                <a:latin typeface="+mn-lt"/>
                <a:ea typeface="Calibri" panose="020F0502020204030204" pitchFamily="34" charset="0"/>
                <a:cs typeface="Arial" panose="020B0604020202020204" pitchFamily="34" charset="0"/>
              </a:rPr>
              <a:t>or significantly changing their economic incentives</a:t>
            </a:r>
            <a:r>
              <a:rPr lang="en-GB" sz="2400" dirty="0" smtClean="0">
                <a:latin typeface="+mn-lt"/>
                <a:ea typeface="Calibri" panose="020F0502020204030204" pitchFamily="34" charset="0"/>
                <a:cs typeface="Arial" panose="020B0604020202020204" pitchFamily="34" charset="0"/>
              </a:rPr>
              <a:t>”.</a:t>
            </a:r>
          </a:p>
          <a:p>
            <a:endParaRPr lang="it-IT" sz="2400" dirty="0">
              <a:latin typeface="+mn-lt"/>
              <a:ea typeface="Calibri" panose="020F0502020204030204" pitchFamily="34" charset="0"/>
              <a:cs typeface="Arial" panose="020B0604020202020204" pitchFamily="34" charset="0"/>
            </a:endParaRPr>
          </a:p>
          <a:p>
            <a:r>
              <a:rPr lang="it-IT" sz="2400" dirty="0" smtClean="0">
                <a:latin typeface="+mn-lt"/>
                <a:ea typeface="Calibri" panose="020F0502020204030204" pitchFamily="34" charset="0"/>
                <a:cs typeface="Arial" panose="020B0604020202020204" pitchFamily="34" charset="0"/>
              </a:rPr>
              <a:t>L’intervento </a:t>
            </a:r>
            <a:r>
              <a:rPr lang="it-IT" sz="2400" dirty="0">
                <a:latin typeface="+mn-lt"/>
                <a:ea typeface="Calibri" panose="020F0502020204030204" pitchFamily="34" charset="0"/>
                <a:cs typeface="Arial" panose="020B0604020202020204" pitchFamily="34" charset="0"/>
              </a:rPr>
              <a:t>deve essere </a:t>
            </a:r>
            <a:r>
              <a:rPr lang="it-IT" sz="2400" dirty="0" smtClean="0">
                <a:latin typeface="+mn-lt"/>
                <a:ea typeface="Calibri" panose="020F0502020204030204" pitchFamily="34" charset="0"/>
                <a:cs typeface="Arial" panose="020B0604020202020204" pitchFamily="34" charset="0"/>
              </a:rPr>
              <a:t>“</a:t>
            </a:r>
            <a:r>
              <a:rPr lang="it-IT" sz="2400" i="1" dirty="0" smtClean="0">
                <a:latin typeface="+mn-lt"/>
                <a:ea typeface="Calibri" panose="020F0502020204030204" pitchFamily="34" charset="0"/>
                <a:cs typeface="Arial" panose="020B0604020202020204" pitchFamily="34" charset="0"/>
              </a:rPr>
              <a:t>easy </a:t>
            </a:r>
            <a:r>
              <a:rPr lang="it-IT" sz="2400" i="1" dirty="0">
                <a:latin typeface="+mn-lt"/>
                <a:ea typeface="Calibri" panose="020F0502020204030204" pitchFamily="34" charset="0"/>
                <a:cs typeface="Arial" panose="020B0604020202020204" pitchFamily="34" charset="0"/>
              </a:rPr>
              <a:t>and cheap to </a:t>
            </a:r>
            <a:r>
              <a:rPr lang="it-IT" sz="2400" i="1" dirty="0" err="1">
                <a:latin typeface="+mn-lt"/>
                <a:ea typeface="Calibri" panose="020F0502020204030204" pitchFamily="34" charset="0"/>
                <a:cs typeface="Arial" panose="020B0604020202020204" pitchFamily="34" charset="0"/>
              </a:rPr>
              <a:t>avoid</a:t>
            </a:r>
            <a:r>
              <a:rPr lang="it-IT" sz="2400" dirty="0" smtClean="0">
                <a:latin typeface="+mn-lt"/>
                <a:ea typeface="Calibri" panose="020F0502020204030204" pitchFamily="34" charset="0"/>
                <a:cs typeface="Arial" panose="020B0604020202020204" pitchFamily="34" charset="0"/>
              </a:rPr>
              <a:t>”</a:t>
            </a:r>
          </a:p>
          <a:p>
            <a:r>
              <a:rPr lang="it-IT" sz="2400" dirty="0" smtClean="0">
                <a:latin typeface="+mn-lt"/>
                <a:ea typeface="Calibri" panose="020F0502020204030204" pitchFamily="34" charset="0"/>
                <a:cs typeface="Arial" panose="020B0604020202020204" pitchFamily="34" charset="0"/>
              </a:rPr>
              <a:t>Vi rientra la </a:t>
            </a:r>
            <a:r>
              <a:rPr lang="it-IT" sz="2400" i="1" dirty="0" err="1" smtClean="0">
                <a:latin typeface="+mn-lt"/>
                <a:ea typeface="Calibri" panose="020F0502020204030204" pitchFamily="34" charset="0"/>
                <a:cs typeface="Arial" panose="020B0604020202020204" pitchFamily="34" charset="0"/>
              </a:rPr>
              <a:t>choice</a:t>
            </a:r>
            <a:r>
              <a:rPr lang="it-IT" sz="2400" i="1" dirty="0" smtClean="0">
                <a:latin typeface="+mn-lt"/>
                <a:ea typeface="Calibri" panose="020F0502020204030204" pitchFamily="34" charset="0"/>
                <a:cs typeface="Arial" panose="020B0604020202020204" pitchFamily="34" charset="0"/>
              </a:rPr>
              <a:t> </a:t>
            </a:r>
            <a:r>
              <a:rPr lang="it-IT" sz="2400" i="1" dirty="0" err="1" smtClean="0">
                <a:latin typeface="+mn-lt"/>
                <a:ea typeface="Calibri" panose="020F0502020204030204" pitchFamily="34" charset="0"/>
                <a:cs typeface="Arial" panose="020B0604020202020204" pitchFamily="34" charset="0"/>
              </a:rPr>
              <a:t>architecture</a:t>
            </a:r>
            <a:r>
              <a:rPr lang="it-IT" sz="2400" i="1" dirty="0" smtClean="0">
                <a:latin typeface="+mn-lt"/>
                <a:ea typeface="Calibri" panose="020F0502020204030204" pitchFamily="34" charset="0"/>
                <a:cs typeface="Arial" panose="020B0604020202020204" pitchFamily="34" charset="0"/>
              </a:rPr>
              <a:t> </a:t>
            </a:r>
            <a:r>
              <a:rPr lang="it-IT" sz="2400" dirty="0" smtClean="0">
                <a:latin typeface="+mn-lt"/>
                <a:ea typeface="Calibri" panose="020F0502020204030204" pitchFamily="34" charset="0"/>
                <a:cs typeface="Arial" panose="020B0604020202020204" pitchFamily="34" charset="0"/>
              </a:rPr>
              <a:t>(es.: evidenziare nelle mense il cibo più sano è un </a:t>
            </a:r>
            <a:r>
              <a:rPr lang="it-IT" sz="2400" i="1" dirty="0" err="1" smtClean="0">
                <a:latin typeface="+mn-lt"/>
                <a:ea typeface="Calibri" panose="020F0502020204030204" pitchFamily="34" charset="0"/>
                <a:cs typeface="Arial" panose="020B0604020202020204" pitchFamily="34" charset="0"/>
              </a:rPr>
              <a:t>nudge</a:t>
            </a:r>
            <a:r>
              <a:rPr lang="it-IT" sz="2400" dirty="0" smtClean="0">
                <a:latin typeface="+mn-lt"/>
                <a:ea typeface="Calibri" panose="020F0502020204030204" pitchFamily="34" charset="0"/>
                <a:cs typeface="Arial" panose="020B0604020202020204" pitchFamily="34" charset="0"/>
              </a:rPr>
              <a:t>)</a:t>
            </a:r>
          </a:p>
          <a:p>
            <a:r>
              <a:rPr lang="it-IT" sz="2400" dirty="0" smtClean="0">
                <a:latin typeface="+mn-lt"/>
                <a:ea typeface="Calibri" panose="020F0502020204030204" pitchFamily="34" charset="0"/>
                <a:cs typeface="Arial" panose="020B0604020202020204" pitchFamily="34" charset="0"/>
              </a:rPr>
              <a:t>NON vi rientra il comando vero e proprio (es.: proibire lo </a:t>
            </a:r>
            <a:r>
              <a:rPr lang="it-IT" sz="2400" i="1" dirty="0" smtClean="0">
                <a:latin typeface="+mn-lt"/>
                <a:ea typeface="Calibri" panose="020F0502020204030204" pitchFamily="34" charset="0"/>
                <a:cs typeface="Arial" panose="020B0604020202020204" pitchFamily="34" charset="0"/>
              </a:rPr>
              <a:t>junk </a:t>
            </a:r>
            <a:r>
              <a:rPr lang="it-IT" sz="2400" i="1" dirty="0" err="1" smtClean="0">
                <a:latin typeface="+mn-lt"/>
                <a:ea typeface="Calibri" panose="020F0502020204030204" pitchFamily="34" charset="0"/>
                <a:cs typeface="Arial" panose="020B0604020202020204" pitchFamily="34" charset="0"/>
              </a:rPr>
              <a:t>food</a:t>
            </a:r>
            <a:r>
              <a:rPr lang="it-IT" sz="2400" dirty="0" smtClean="0">
                <a:latin typeface="+mn-lt"/>
                <a:ea typeface="Calibri" panose="020F0502020204030204" pitchFamily="34" charset="0"/>
                <a:cs typeface="Arial" panose="020B0604020202020204" pitchFamily="34" charset="0"/>
              </a:rPr>
              <a:t> NON è </a:t>
            </a:r>
            <a:r>
              <a:rPr lang="it-IT" sz="2400" dirty="0">
                <a:latin typeface="+mn-lt"/>
                <a:ea typeface="Calibri" panose="020F0502020204030204" pitchFamily="34" charset="0"/>
                <a:cs typeface="Arial" panose="020B0604020202020204" pitchFamily="34" charset="0"/>
              </a:rPr>
              <a:t>un </a:t>
            </a:r>
            <a:r>
              <a:rPr lang="it-IT" sz="2400" i="1" dirty="0" err="1">
                <a:latin typeface="+mn-lt"/>
                <a:ea typeface="Calibri" panose="020F0502020204030204" pitchFamily="34" charset="0"/>
                <a:cs typeface="Arial" panose="020B0604020202020204" pitchFamily="34" charset="0"/>
              </a:rPr>
              <a:t>nudge</a:t>
            </a:r>
            <a:r>
              <a:rPr lang="it-IT" sz="2400" dirty="0" smtClean="0">
                <a:latin typeface="+mn-lt"/>
                <a:ea typeface="Calibri" panose="020F0502020204030204" pitchFamily="34" charset="0"/>
                <a:cs typeface="Arial" panose="020B0604020202020204" pitchFamily="34" charset="0"/>
              </a:rPr>
              <a:t>)</a:t>
            </a:r>
          </a:p>
          <a:p>
            <a:endParaRPr lang="it-IT" sz="2400" dirty="0">
              <a:latin typeface="+mn-lt"/>
              <a:ea typeface="Calibri" panose="020F0502020204030204" pitchFamily="34" charset="0"/>
              <a:cs typeface="Arial" panose="020B0604020202020204" pitchFamily="34" charset="0"/>
            </a:endParaRPr>
          </a:p>
          <a:p>
            <a:r>
              <a:rPr lang="it-IT" sz="2400" dirty="0" smtClean="0">
                <a:latin typeface="+mn-lt"/>
                <a:ea typeface="Calibri" panose="020F0502020204030204" pitchFamily="34" charset="0"/>
                <a:cs typeface="Arial" panose="020B0604020202020204" pitchFamily="34" charset="0"/>
              </a:rPr>
              <a:t>Il concetto di «paternalismo libertario» (</a:t>
            </a:r>
            <a:r>
              <a:rPr lang="it-IT" sz="2400" i="1" dirty="0" err="1" smtClean="0">
                <a:latin typeface="+mn-lt"/>
                <a:ea typeface="Calibri" panose="020F0502020204030204" pitchFamily="34" charset="0"/>
                <a:cs typeface="Arial" panose="020B0604020202020204" pitchFamily="34" charset="0"/>
              </a:rPr>
              <a:t>libertarian</a:t>
            </a:r>
            <a:r>
              <a:rPr lang="it-IT" sz="2400" i="1" dirty="0" smtClean="0">
                <a:latin typeface="+mn-lt"/>
                <a:ea typeface="Calibri" panose="020F0502020204030204" pitchFamily="34" charset="0"/>
                <a:cs typeface="Arial" panose="020B0604020202020204" pitchFamily="34" charset="0"/>
              </a:rPr>
              <a:t> </a:t>
            </a:r>
            <a:r>
              <a:rPr lang="it-IT" sz="2400" i="1" dirty="0" err="1" smtClean="0">
                <a:latin typeface="+mn-lt"/>
                <a:ea typeface="Calibri" panose="020F0502020204030204" pitchFamily="34" charset="0"/>
                <a:cs typeface="Arial" panose="020B0604020202020204" pitchFamily="34" charset="0"/>
              </a:rPr>
              <a:t>paternalism</a:t>
            </a:r>
            <a:r>
              <a:rPr lang="it-IT" sz="2400" dirty="0" smtClean="0">
                <a:latin typeface="+mn-lt"/>
                <a:ea typeface="Calibri" panose="020F0502020204030204" pitchFamily="34" charset="0"/>
                <a:cs typeface="Arial" panose="020B0604020202020204" pitchFamily="34" charset="0"/>
              </a:rPr>
              <a:t>):</a:t>
            </a:r>
          </a:p>
          <a:p>
            <a:r>
              <a:rPr lang="it-IT" sz="2400" dirty="0" smtClean="0">
                <a:latin typeface="+mn-lt"/>
                <a:ea typeface="Calibri" panose="020F0502020204030204" pitchFamily="34" charset="0"/>
                <a:cs typeface="Arial" panose="020B0604020202020204" pitchFamily="34" charset="0"/>
              </a:rPr>
              <a:t>influenzare le scelte in modo da migliorare il benessere di coloro che scelgono, </a:t>
            </a:r>
            <a:r>
              <a:rPr lang="it-IT" sz="2400" i="1" dirty="0" smtClean="0">
                <a:latin typeface="+mn-lt"/>
                <a:ea typeface="Calibri" panose="020F0502020204030204" pitchFamily="34" charset="0"/>
                <a:cs typeface="Arial" panose="020B0604020202020204" pitchFamily="34" charset="0"/>
              </a:rPr>
              <a:t>secondo il giudizio di questi ultimi</a:t>
            </a:r>
            <a:endParaRPr lang="it-IT" sz="2400" i="1" dirty="0">
              <a:latin typeface="+mn-lt"/>
              <a:ea typeface="Calibri" panose="020F0502020204030204" pitchFamily="34"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17</a:t>
            </a:fld>
            <a:endParaRPr lang="en-US" dirty="0"/>
          </a:p>
        </p:txBody>
      </p:sp>
      <p:sp>
        <p:nvSpPr>
          <p:cNvPr id="4" name="Titolo 1"/>
          <p:cNvSpPr txBox="1">
            <a:spLocks/>
          </p:cNvSpPr>
          <p:nvPr/>
        </p:nvSpPr>
        <p:spPr>
          <a:xfrm>
            <a:off x="1" y="261678"/>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3</a:t>
            </a:r>
          </a:p>
          <a:p>
            <a:r>
              <a:rPr lang="it-IT" dirty="0" smtClean="0"/>
              <a:t>… utili applicazioni pratiche, grazie ai </a:t>
            </a:r>
            <a:r>
              <a:rPr lang="it-IT" i="1" dirty="0" err="1" smtClean="0"/>
              <a:t>nudge</a:t>
            </a:r>
            <a:endParaRPr lang="it-IT" altLang="it-IT" i="1" dirty="0" smtClean="0"/>
          </a:p>
        </p:txBody>
      </p:sp>
      <p:pic>
        <p:nvPicPr>
          <p:cNvPr id="3" name="Immagine 2"/>
          <p:cNvPicPr>
            <a:picLocks noChangeAspect="1"/>
          </p:cNvPicPr>
          <p:nvPr/>
        </p:nvPicPr>
        <p:blipFill>
          <a:blip r:embed="rId2"/>
          <a:stretch>
            <a:fillRect/>
          </a:stretch>
        </p:blipFill>
        <p:spPr>
          <a:xfrm>
            <a:off x="6465001" y="1271792"/>
            <a:ext cx="5622228" cy="2303209"/>
          </a:xfrm>
          <a:prstGeom prst="rect">
            <a:avLst/>
          </a:prstGeom>
        </p:spPr>
      </p:pic>
      <p:pic>
        <p:nvPicPr>
          <p:cNvPr id="5" name="Immagine 4"/>
          <p:cNvPicPr>
            <a:picLocks noChangeAspect="1"/>
          </p:cNvPicPr>
          <p:nvPr/>
        </p:nvPicPr>
        <p:blipFill>
          <a:blip r:embed="rId3"/>
          <a:stretch>
            <a:fillRect/>
          </a:stretch>
        </p:blipFill>
        <p:spPr>
          <a:xfrm>
            <a:off x="7808837" y="3703781"/>
            <a:ext cx="4315794" cy="3081747"/>
          </a:xfrm>
          <a:prstGeom prst="rect">
            <a:avLst/>
          </a:prstGeom>
        </p:spPr>
      </p:pic>
      <p:sp>
        <p:nvSpPr>
          <p:cNvPr id="6" name="Ovale 5"/>
          <p:cNvSpPr/>
          <p:nvPr/>
        </p:nvSpPr>
        <p:spPr>
          <a:xfrm>
            <a:off x="590550" y="2066925"/>
            <a:ext cx="723900" cy="352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4067175" y="2019301"/>
            <a:ext cx="1476375" cy="50482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1" y="2343150"/>
            <a:ext cx="2400299" cy="533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3573688" y="2733196"/>
            <a:ext cx="2522311" cy="4701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50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wipe(left)">
                                      <p:cBhvr>
                                        <p:cTn id="7" dur="500"/>
                                        <p:tgtEl>
                                          <p:spTgt spid="5017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0178">
                                            <p:txEl>
                                              <p:pRg st="1" end="1"/>
                                            </p:txEl>
                                          </p:spTgt>
                                        </p:tgtEl>
                                        <p:attrNameLst>
                                          <p:attrName>style.visibility</p:attrName>
                                        </p:attrNameLst>
                                      </p:cBhvr>
                                      <p:to>
                                        <p:strVal val="visible"/>
                                      </p:to>
                                    </p:set>
                                    <p:animEffect transition="in" filter="wipe(left)">
                                      <p:cBhvr>
                                        <p:cTn id="16" dur="500"/>
                                        <p:tgtEl>
                                          <p:spTgt spid="5017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0178">
                                            <p:txEl>
                                              <p:pRg st="2" end="2"/>
                                            </p:txEl>
                                          </p:spTgt>
                                        </p:tgtEl>
                                        <p:attrNameLst>
                                          <p:attrName>style.visibility</p:attrName>
                                        </p:attrNameLst>
                                      </p:cBhvr>
                                      <p:to>
                                        <p:strVal val="visible"/>
                                      </p:to>
                                    </p:set>
                                    <p:animEffect transition="in" filter="wipe(left)">
                                      <p:cBhvr>
                                        <p:cTn id="21" dur="500"/>
                                        <p:tgtEl>
                                          <p:spTgt spid="5017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0178">
                                            <p:txEl>
                                              <p:pRg st="3" end="3"/>
                                            </p:txEl>
                                          </p:spTgt>
                                        </p:tgtEl>
                                        <p:attrNameLst>
                                          <p:attrName>style.visibility</p:attrName>
                                        </p:attrNameLst>
                                      </p:cBhvr>
                                      <p:to>
                                        <p:strVal val="visible"/>
                                      </p:to>
                                    </p:set>
                                    <p:animEffect transition="in" filter="wipe(left)">
                                      <p:cBhvr>
                                        <p:cTn id="26" dur="500"/>
                                        <p:tgtEl>
                                          <p:spTgt spid="5017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Effect transition="in" filter="wipe(left)">
                                      <p:cBhvr>
                                        <p:cTn id="31" dur="500"/>
                                        <p:tgtEl>
                                          <p:spTgt spid="5017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heel(1)">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heel(1)">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0178">
                                            <p:txEl>
                                              <p:pRg st="6" end="6"/>
                                            </p:txEl>
                                          </p:spTgt>
                                        </p:tgtEl>
                                        <p:attrNameLst>
                                          <p:attrName>style.visibility</p:attrName>
                                        </p:attrNameLst>
                                      </p:cBhvr>
                                      <p:to>
                                        <p:strVal val="visible"/>
                                      </p:to>
                                    </p:set>
                                    <p:animEffect transition="in" filter="wipe(left)">
                                      <p:cBhvr>
                                        <p:cTn id="56" dur="500"/>
                                        <p:tgtEl>
                                          <p:spTgt spid="50178">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0178">
                                            <p:txEl>
                                              <p:pRg st="7" end="7"/>
                                            </p:txEl>
                                          </p:spTgt>
                                        </p:tgtEl>
                                        <p:attrNameLst>
                                          <p:attrName>style.visibility</p:attrName>
                                        </p:attrNameLst>
                                      </p:cBhvr>
                                      <p:to>
                                        <p:strVal val="visible"/>
                                      </p:to>
                                    </p:set>
                                    <p:animEffect transition="in" filter="wipe(left)">
                                      <p:cBhvr>
                                        <p:cTn id="61" dur="500"/>
                                        <p:tgtEl>
                                          <p:spTgt spid="50178">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0178">
                                            <p:txEl>
                                              <p:pRg st="8" end="8"/>
                                            </p:txEl>
                                          </p:spTgt>
                                        </p:tgtEl>
                                        <p:attrNameLst>
                                          <p:attrName>style.visibility</p:attrName>
                                        </p:attrNameLst>
                                      </p:cBhvr>
                                      <p:to>
                                        <p:strVal val="visible"/>
                                      </p:to>
                                    </p:set>
                                    <p:animEffect transition="in" filter="wipe(left)">
                                      <p:cBhvr>
                                        <p:cTn id="66" dur="500"/>
                                        <p:tgtEl>
                                          <p:spTgt spid="50178">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0178">
                                            <p:txEl>
                                              <p:pRg st="10" end="10"/>
                                            </p:txEl>
                                          </p:spTgt>
                                        </p:tgtEl>
                                        <p:attrNameLst>
                                          <p:attrName>style.visibility</p:attrName>
                                        </p:attrNameLst>
                                      </p:cBhvr>
                                      <p:to>
                                        <p:strVal val="visible"/>
                                      </p:to>
                                    </p:set>
                                    <p:animEffect transition="in" filter="wipe(left)">
                                      <p:cBhvr>
                                        <p:cTn id="71" dur="500"/>
                                        <p:tgtEl>
                                          <p:spTgt spid="50178">
                                            <p:txEl>
                                              <p:pRg st="10" end="10"/>
                                            </p:txEl>
                                          </p:spTgt>
                                        </p:tgtEl>
                                      </p:cBhvr>
                                    </p:animEffect>
                                  </p:childTnLst>
                                </p:cTn>
                              </p:par>
                            </p:childTnLst>
                          </p:cTn>
                        </p:par>
                        <p:par>
                          <p:cTn id="72" fill="hold">
                            <p:stCondLst>
                              <p:cond delay="500"/>
                            </p:stCondLst>
                            <p:childTnLst>
                              <p:par>
                                <p:cTn id="73" presetID="22" presetClass="entr" presetSubtype="8" fill="hold"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left)">
                                      <p:cBhvr>
                                        <p:cTn id="75" dur="5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50178">
                                            <p:txEl>
                                              <p:pRg st="11" end="11"/>
                                            </p:txEl>
                                          </p:spTgt>
                                        </p:tgtEl>
                                        <p:attrNameLst>
                                          <p:attrName>style.visibility</p:attrName>
                                        </p:attrNameLst>
                                      </p:cBhvr>
                                      <p:to>
                                        <p:strVal val="visible"/>
                                      </p:to>
                                    </p:set>
                                    <p:animEffect transition="in" filter="wipe(left)">
                                      <p:cBhvr>
                                        <p:cTn id="80" dur="500"/>
                                        <p:tgtEl>
                                          <p:spTgt spid="5017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P spid="6"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18</a:t>
            </a:fld>
            <a:endParaRPr lang="en-US" dirty="0"/>
          </a:p>
        </p:txBody>
      </p:sp>
      <p:sp>
        <p:nvSpPr>
          <p:cNvPr id="4" name="Titolo 1"/>
          <p:cNvSpPr txBox="1">
            <a:spLocks/>
          </p:cNvSpPr>
          <p:nvPr/>
        </p:nvSpPr>
        <p:spPr>
          <a:xfrm>
            <a:off x="1" y="261678"/>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3</a:t>
            </a:r>
          </a:p>
          <a:p>
            <a:r>
              <a:rPr lang="it-IT" dirty="0" smtClean="0"/>
              <a:t>… Le utili applicazioni attraverso i </a:t>
            </a:r>
            <a:r>
              <a:rPr lang="it-IT" i="1" dirty="0" err="1" smtClean="0"/>
              <a:t>nudge</a:t>
            </a:r>
            <a:endParaRPr lang="it-IT" altLang="it-IT" i="1" dirty="0" smtClean="0"/>
          </a:p>
        </p:txBody>
      </p:sp>
      <p:pic>
        <p:nvPicPr>
          <p:cNvPr id="5" name="Immagine 4"/>
          <p:cNvPicPr>
            <a:picLocks noChangeAspect="1"/>
          </p:cNvPicPr>
          <p:nvPr/>
        </p:nvPicPr>
        <p:blipFill>
          <a:blip r:embed="rId2"/>
          <a:stretch>
            <a:fillRect/>
          </a:stretch>
        </p:blipFill>
        <p:spPr>
          <a:xfrm>
            <a:off x="1245624" y="0"/>
            <a:ext cx="9700752" cy="6858000"/>
          </a:xfrm>
          <a:prstGeom prst="rect">
            <a:avLst/>
          </a:prstGeom>
        </p:spPr>
      </p:pic>
    </p:spTree>
    <p:extLst>
      <p:ext uri="{BB962C8B-B14F-4D97-AF65-F5344CB8AC3E}">
        <p14:creationId xmlns:p14="http://schemas.microsoft.com/office/powerpoint/2010/main" val="374080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413004" y="2207390"/>
            <a:ext cx="11365992" cy="325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sz="3600" dirty="0" smtClean="0">
                <a:latin typeface="+mn-lt"/>
              </a:rPr>
              <a:t>Talvolta</a:t>
            </a:r>
            <a:r>
              <a:rPr lang="it-IT" sz="3600" dirty="0">
                <a:latin typeface="+mn-lt"/>
              </a:rPr>
              <a:t>, i risultati sono </a:t>
            </a:r>
            <a:r>
              <a:rPr lang="it-IT" sz="3600" dirty="0" smtClean="0">
                <a:latin typeface="+mn-lt"/>
              </a:rPr>
              <a:t>straordinari:</a:t>
            </a:r>
          </a:p>
          <a:p>
            <a:pPr algn="ctr"/>
            <a:endParaRPr lang="it-IT" sz="3600" dirty="0" smtClean="0">
              <a:latin typeface="+mn-lt"/>
            </a:endParaRPr>
          </a:p>
          <a:p>
            <a:pPr algn="ctr"/>
            <a:r>
              <a:rPr lang="it-IT" sz="3600" dirty="0" smtClean="0">
                <a:latin typeface="+mn-lt"/>
              </a:rPr>
              <a:t>quattro </a:t>
            </a:r>
            <a:r>
              <a:rPr lang="it-IT" sz="3600" i="1" dirty="0" smtClean="0">
                <a:latin typeface="+mn-lt"/>
              </a:rPr>
              <a:t>best </a:t>
            </a:r>
            <a:r>
              <a:rPr lang="it-IT" sz="3600" i="1" dirty="0" err="1" smtClean="0">
                <a:latin typeface="+mn-lt"/>
              </a:rPr>
              <a:t>practice</a:t>
            </a:r>
            <a:r>
              <a:rPr lang="it-IT" sz="3600" dirty="0" smtClean="0">
                <a:latin typeface="+mn-lt"/>
              </a:rPr>
              <a:t> internazionali</a:t>
            </a:r>
          </a:p>
          <a:p>
            <a:pPr algn="ctr"/>
            <a:endParaRPr lang="it-IT" sz="3600" dirty="0">
              <a:latin typeface="+mn-lt"/>
            </a:endParaRPr>
          </a:p>
          <a:p>
            <a:pPr algn="ctr"/>
            <a:r>
              <a:rPr lang="it-IT" sz="3600" dirty="0" smtClean="0">
                <a:latin typeface="+mn-lt"/>
              </a:rPr>
              <a:t>su </a:t>
            </a:r>
            <a:r>
              <a:rPr lang="it-IT" sz="3600" i="1" dirty="0" smtClean="0">
                <a:latin typeface="+mn-lt"/>
              </a:rPr>
              <a:t>do </a:t>
            </a:r>
            <a:r>
              <a:rPr lang="it-IT" sz="3600" i="1" dirty="0" err="1" smtClean="0">
                <a:latin typeface="+mn-lt"/>
              </a:rPr>
              <a:t>nothing</a:t>
            </a:r>
            <a:r>
              <a:rPr lang="it-IT" sz="3600" i="1" dirty="0" smtClean="0">
                <a:latin typeface="+mn-lt"/>
              </a:rPr>
              <a:t> </a:t>
            </a:r>
            <a:r>
              <a:rPr lang="it-IT" sz="3600" i="1" dirty="0" err="1" smtClean="0">
                <a:latin typeface="+mn-lt"/>
              </a:rPr>
              <a:t>bias</a:t>
            </a:r>
            <a:r>
              <a:rPr lang="it-IT" sz="3600" dirty="0" smtClean="0">
                <a:latin typeface="+mn-lt"/>
              </a:rPr>
              <a:t>, </a:t>
            </a:r>
            <a:r>
              <a:rPr lang="it-IT" sz="3600" i="1" dirty="0" err="1" smtClean="0">
                <a:latin typeface="+mn-lt"/>
              </a:rPr>
              <a:t>loss</a:t>
            </a:r>
            <a:r>
              <a:rPr lang="it-IT" sz="3600" i="1" dirty="0" smtClean="0">
                <a:latin typeface="+mn-lt"/>
              </a:rPr>
              <a:t> </a:t>
            </a:r>
            <a:r>
              <a:rPr lang="it-IT" sz="3600" i="1" dirty="0" err="1" smtClean="0">
                <a:latin typeface="+mn-lt"/>
              </a:rPr>
              <a:t>adversion</a:t>
            </a:r>
            <a:r>
              <a:rPr lang="it-IT" sz="3600" dirty="0" smtClean="0">
                <a:latin typeface="+mn-lt"/>
              </a:rPr>
              <a:t>, </a:t>
            </a:r>
            <a:r>
              <a:rPr lang="it-IT" sz="3600" i="1" dirty="0" err="1" smtClean="0">
                <a:latin typeface="+mn-lt"/>
              </a:rPr>
              <a:t>framing</a:t>
            </a:r>
            <a:r>
              <a:rPr lang="it-IT" sz="3600" dirty="0" smtClean="0">
                <a:latin typeface="+mn-lt"/>
              </a:rPr>
              <a:t> e </a:t>
            </a:r>
            <a:r>
              <a:rPr lang="it-IT" sz="3600" i="1" dirty="0" smtClean="0">
                <a:latin typeface="+mn-lt"/>
              </a:rPr>
              <a:t>social </a:t>
            </a:r>
            <a:r>
              <a:rPr lang="it-IT" sz="3600" i="1" dirty="0" err="1" smtClean="0">
                <a:latin typeface="+mn-lt"/>
              </a:rPr>
              <a:t>influence</a:t>
            </a:r>
            <a:endParaRPr lang="it-IT" altLang="it-IT" sz="2800" i="1" dirty="0">
              <a:latin typeface="+mn-lt"/>
              <a:ea typeface="Calibri" panose="020F0502020204030204" pitchFamily="34" charset="0"/>
              <a:cs typeface="Arial" panose="020B0604020202020204" pitchFamily="34" charset="0"/>
            </a:endParaRPr>
          </a:p>
          <a:p>
            <a:pPr algn="just" eaLnBrk="1" hangingPunct="1">
              <a:lnSpc>
                <a:spcPct val="107000"/>
              </a:lnSpc>
            </a:pPr>
            <a:endParaRPr lang="it-IT" altLang="it-IT" sz="2400" dirty="0">
              <a:latin typeface="+mn-lt"/>
              <a:ea typeface="Calibri" panose="020F0502020204030204" pitchFamily="34"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19</a:t>
            </a:fld>
            <a:endParaRPr lang="en-US" dirty="0"/>
          </a:p>
        </p:txBody>
      </p:sp>
      <p:sp>
        <p:nvSpPr>
          <p:cNvPr id="4" name="Titolo 1"/>
          <p:cNvSpPr txBox="1">
            <a:spLocks/>
          </p:cNvSpPr>
          <p:nvPr/>
        </p:nvSpPr>
        <p:spPr>
          <a:xfrm>
            <a:off x="1" y="261678"/>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3</a:t>
            </a:r>
          </a:p>
          <a:p>
            <a:r>
              <a:rPr lang="it-IT" dirty="0"/>
              <a:t>… </a:t>
            </a:r>
            <a:r>
              <a:rPr lang="it-IT" dirty="0" smtClean="0"/>
              <a:t>utili </a:t>
            </a:r>
            <a:r>
              <a:rPr lang="it-IT" dirty="0"/>
              <a:t>applicazioni pratiche, grazie ai </a:t>
            </a:r>
            <a:r>
              <a:rPr lang="it-IT" i="1" dirty="0" err="1"/>
              <a:t>nudge</a:t>
            </a:r>
            <a:endParaRPr lang="it-IT" altLang="it-IT" i="1" dirty="0"/>
          </a:p>
        </p:txBody>
      </p:sp>
    </p:spTree>
    <p:extLst>
      <p:ext uri="{BB962C8B-B14F-4D97-AF65-F5344CB8AC3E}">
        <p14:creationId xmlns:p14="http://schemas.microsoft.com/office/powerpoint/2010/main" val="36683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bg1">
                <a:lumMod val="95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44034" name="Rettangolo 1"/>
          <p:cNvSpPr>
            <a:spLocks noChangeArrowheads="1"/>
          </p:cNvSpPr>
          <p:nvPr/>
        </p:nvSpPr>
        <p:spPr bwMode="auto">
          <a:xfrm>
            <a:off x="0" y="1687354"/>
            <a:ext cx="944355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sz="2000" dirty="0" smtClean="0">
                <a:latin typeface="+mn-lt"/>
              </a:rPr>
              <a:t>Parere del Consiglio di Stato n. 1458 del 7 giugno 2017, punto 38: «L’approccio della </a:t>
            </a:r>
            <a:r>
              <a:rPr lang="it-IT" sz="2000" i="1" dirty="0" err="1" smtClean="0">
                <a:latin typeface="+mn-lt"/>
              </a:rPr>
              <a:t>behavioural</a:t>
            </a:r>
            <a:r>
              <a:rPr lang="it-IT" sz="2000" i="1" dirty="0" smtClean="0">
                <a:latin typeface="+mn-lt"/>
              </a:rPr>
              <a:t> </a:t>
            </a:r>
            <a:r>
              <a:rPr lang="it-IT" sz="2000" i="1" dirty="0" err="1" smtClean="0">
                <a:latin typeface="+mn-lt"/>
              </a:rPr>
              <a:t>regulation</a:t>
            </a:r>
            <a:r>
              <a:rPr lang="it-IT" sz="2000" dirty="0" smtClean="0">
                <a:latin typeface="+mn-lt"/>
              </a:rPr>
              <a:t>»</a:t>
            </a:r>
          </a:p>
          <a:p>
            <a:endParaRPr lang="it-IT" sz="2000" dirty="0">
              <a:latin typeface="+mn-lt"/>
            </a:endParaRPr>
          </a:p>
          <a:p>
            <a:r>
              <a:rPr lang="it-IT" sz="2000" dirty="0" smtClean="0">
                <a:latin typeface="+mn-lt"/>
              </a:rPr>
              <a:t>Decreto </a:t>
            </a:r>
            <a:r>
              <a:rPr lang="it-IT" sz="2000" dirty="0">
                <a:latin typeface="+mn-lt"/>
              </a:rPr>
              <a:t>del Presidente del Consiglio dei ministri 15 settembre 2017, n. 169 </a:t>
            </a:r>
            <a:r>
              <a:rPr lang="it-IT" sz="2000" dirty="0" smtClean="0">
                <a:latin typeface="+mn-lt"/>
              </a:rPr>
              <a:t>(G.U. n. 280 del 30 novembre 2017)</a:t>
            </a:r>
            <a:endParaRPr lang="it-IT" sz="2000" u="sng" dirty="0" smtClean="0">
              <a:latin typeface="+mn-lt"/>
            </a:endParaRPr>
          </a:p>
          <a:p>
            <a:r>
              <a:rPr lang="it-IT" sz="2000" dirty="0" smtClean="0">
                <a:latin typeface="+mn-lt"/>
              </a:rPr>
              <a:t>“</a:t>
            </a:r>
            <a:r>
              <a:rPr lang="it-IT" sz="2000" i="1" dirty="0">
                <a:latin typeface="+mn-lt"/>
              </a:rPr>
              <a:t>Regolamento recante disciplina sull'analisi dell'impatto della regolamentazione, la verifica dell'impatto della regolamentazione e la consultazione</a:t>
            </a:r>
            <a:r>
              <a:rPr lang="it-IT" sz="2000" dirty="0" smtClean="0">
                <a:latin typeface="+mn-lt"/>
              </a:rPr>
              <a:t>”.</a:t>
            </a:r>
          </a:p>
          <a:p>
            <a:endParaRPr lang="it-IT" sz="2000" dirty="0">
              <a:latin typeface="+mn-lt"/>
            </a:endParaRPr>
          </a:p>
          <a:p>
            <a:r>
              <a:rPr lang="it-IT" sz="2000" dirty="0" smtClean="0">
                <a:latin typeface="+mn-lt"/>
              </a:rPr>
              <a:t>Direttiva </a:t>
            </a:r>
            <a:r>
              <a:rPr lang="it-IT" sz="2000" dirty="0">
                <a:latin typeface="+mn-lt"/>
              </a:rPr>
              <a:t>del Presidente del Consiglio del 16 febbraio 2018 </a:t>
            </a:r>
            <a:r>
              <a:rPr lang="it-IT" sz="2000" dirty="0" smtClean="0">
                <a:latin typeface="+mn-lt"/>
              </a:rPr>
              <a:t>(G.U. n. 83 del 10 aprile 2018) </a:t>
            </a:r>
          </a:p>
          <a:p>
            <a:r>
              <a:rPr lang="it-IT" sz="2000" dirty="0" smtClean="0">
                <a:latin typeface="+mn-lt"/>
              </a:rPr>
              <a:t>“</a:t>
            </a:r>
            <a:r>
              <a:rPr lang="it-IT" sz="2000" i="1" dirty="0">
                <a:latin typeface="+mn-lt"/>
              </a:rPr>
              <a:t>Approvazione della Guida all'analisi e alla verifica dell'impatto della regolamentazione, in attuazione del decreto del Presidente del Consiglio dei ministri 15 settembre 2017, n. 169</a:t>
            </a:r>
            <a:r>
              <a:rPr lang="it-IT" sz="2000" dirty="0">
                <a:latin typeface="+mn-lt"/>
              </a:rPr>
              <a:t>”. </a:t>
            </a:r>
            <a:endParaRPr lang="it-IT" sz="2000" dirty="0" smtClean="0">
              <a:latin typeface="+mn-lt"/>
            </a:endParaRPr>
          </a:p>
          <a:p>
            <a:r>
              <a:rPr lang="it-IT" sz="2000" dirty="0" smtClean="0">
                <a:latin typeface="+mn-lt"/>
              </a:rPr>
              <a:t>Scheda 1 – «Spunti e riflessioni derivanti dalle scienze cognitive»</a:t>
            </a:r>
          </a:p>
          <a:p>
            <a:r>
              <a:rPr lang="it-IT" sz="2000" dirty="0" smtClean="0">
                <a:latin typeface="+mn-lt"/>
              </a:rPr>
              <a:t>Cap. 11 – La consultazione nell’AIR e nella VIR</a:t>
            </a:r>
          </a:p>
          <a:p>
            <a:r>
              <a:rPr lang="it-IT" sz="2000" dirty="0" smtClean="0">
                <a:latin typeface="+mn-lt"/>
              </a:rPr>
              <a:t>«Tecniche di consultazione» - par. 11.4.1 c)</a:t>
            </a:r>
          </a:p>
          <a:p>
            <a:r>
              <a:rPr lang="it-IT" sz="2000" dirty="0" smtClean="0">
                <a:latin typeface="+mn-lt"/>
              </a:rPr>
              <a:t>«Svolgere le consultazioni» - par. 11.4.2</a:t>
            </a:r>
          </a:p>
        </p:txBody>
      </p:sp>
      <p:sp>
        <p:nvSpPr>
          <p:cNvPr id="2" name="Segnaposto numero diapositiva 1"/>
          <p:cNvSpPr>
            <a:spLocks noGrp="1"/>
          </p:cNvSpPr>
          <p:nvPr>
            <p:ph type="sldNum" sz="quarter" idx="12"/>
          </p:nvPr>
        </p:nvSpPr>
        <p:spPr/>
        <p:txBody>
          <a:bodyPr/>
          <a:lstStyle/>
          <a:p>
            <a:fld id="{6D22F896-40B5-4ADD-8801-0D06FADFA095}" type="slidenum">
              <a:rPr lang="en-US" smtClean="0"/>
              <a:t>2</a:t>
            </a:fld>
            <a:endParaRPr lang="en-US" dirty="0"/>
          </a:p>
        </p:txBody>
      </p:sp>
      <p:sp>
        <p:nvSpPr>
          <p:cNvPr id="4" name="Titolo 1"/>
          <p:cNvSpPr txBox="1">
            <a:spLocks/>
          </p:cNvSpPr>
          <p:nvPr/>
        </p:nvSpPr>
        <p:spPr>
          <a:xfrm>
            <a:off x="129076" y="0"/>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dirty="0" smtClean="0"/>
              <a:t>Le scienze comportamentali (</a:t>
            </a:r>
            <a:r>
              <a:rPr lang="it-IT" altLang="it-IT" i="1" dirty="0" err="1" smtClean="0"/>
              <a:t>behavioural</a:t>
            </a:r>
            <a:r>
              <a:rPr lang="it-IT" altLang="it-IT" i="1" dirty="0" smtClean="0"/>
              <a:t> </a:t>
            </a:r>
            <a:r>
              <a:rPr lang="it-IT" altLang="it-IT" i="1" dirty="0" err="1" smtClean="0"/>
              <a:t>analysis</a:t>
            </a:r>
            <a:r>
              <a:rPr lang="it-IT" altLang="it-IT" dirty="0" smtClean="0"/>
              <a:t>):</a:t>
            </a:r>
          </a:p>
          <a:p>
            <a:r>
              <a:rPr lang="it-IT" dirty="0" smtClean="0"/>
              <a:t>Un ingresso recente nei processi istituzionali</a:t>
            </a:r>
          </a:p>
          <a:p>
            <a:r>
              <a:rPr lang="it-IT" dirty="0" smtClean="0"/>
              <a:t>di formazione delle regole</a:t>
            </a:r>
            <a:endParaRPr lang="it-IT" altLang="it-IT" dirty="0" smtClean="0"/>
          </a:p>
        </p:txBody>
      </p:sp>
      <p:pic>
        <p:nvPicPr>
          <p:cNvPr id="3" name="Immagine 2"/>
          <p:cNvPicPr>
            <a:picLocks noChangeAspect="1"/>
          </p:cNvPicPr>
          <p:nvPr/>
        </p:nvPicPr>
        <p:blipFill>
          <a:blip r:embed="rId2"/>
          <a:stretch>
            <a:fillRect/>
          </a:stretch>
        </p:blipFill>
        <p:spPr>
          <a:xfrm>
            <a:off x="9218330" y="968213"/>
            <a:ext cx="2885535" cy="1920192"/>
          </a:xfrm>
          <a:prstGeom prst="rect">
            <a:avLst/>
          </a:prstGeom>
        </p:spPr>
      </p:pic>
      <p:pic>
        <p:nvPicPr>
          <p:cNvPr id="5" name="Immagine 4"/>
          <p:cNvPicPr>
            <a:picLocks noChangeAspect="1"/>
          </p:cNvPicPr>
          <p:nvPr/>
        </p:nvPicPr>
        <p:blipFill>
          <a:blip r:embed="rId3"/>
          <a:stretch>
            <a:fillRect/>
          </a:stretch>
        </p:blipFill>
        <p:spPr>
          <a:xfrm>
            <a:off x="9218330" y="2928439"/>
            <a:ext cx="2954138" cy="2072306"/>
          </a:xfrm>
          <a:prstGeom prst="rect">
            <a:avLst/>
          </a:prstGeom>
        </p:spPr>
      </p:pic>
      <p:pic>
        <p:nvPicPr>
          <p:cNvPr id="6" name="Immagine 5"/>
          <p:cNvPicPr>
            <a:picLocks noChangeAspect="1"/>
          </p:cNvPicPr>
          <p:nvPr/>
        </p:nvPicPr>
        <p:blipFill>
          <a:blip r:embed="rId4"/>
          <a:stretch>
            <a:fillRect/>
          </a:stretch>
        </p:blipFill>
        <p:spPr>
          <a:xfrm>
            <a:off x="9218330" y="5080055"/>
            <a:ext cx="2954138" cy="1777945"/>
          </a:xfrm>
          <a:prstGeom prst="rect">
            <a:avLst/>
          </a:prstGeom>
        </p:spPr>
      </p:pic>
    </p:spTree>
    <p:extLst>
      <p:ext uri="{BB962C8B-B14F-4D97-AF65-F5344CB8AC3E}">
        <p14:creationId xmlns:p14="http://schemas.microsoft.com/office/powerpoint/2010/main" val="302911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034">
                                            <p:txEl>
                                              <p:pRg st="2" end="2"/>
                                            </p:txEl>
                                          </p:spTgt>
                                        </p:tgtEl>
                                        <p:attrNameLst>
                                          <p:attrName>style.visibility</p:attrName>
                                        </p:attrNameLst>
                                      </p:cBhvr>
                                      <p:to>
                                        <p:strVal val="visible"/>
                                      </p:to>
                                    </p:set>
                                    <p:anim calcmode="lin" valueType="num">
                                      <p:cBhvr additive="base">
                                        <p:cTn id="19" dur="500" fill="hold"/>
                                        <p:tgtEl>
                                          <p:spTgt spid="4403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4034">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4034">
                                            <p:txEl>
                                              <p:pRg st="3" end="3"/>
                                            </p:txEl>
                                          </p:spTgt>
                                        </p:tgtEl>
                                        <p:attrNameLst>
                                          <p:attrName>style.visibility</p:attrName>
                                        </p:attrNameLst>
                                      </p:cBhvr>
                                      <p:to>
                                        <p:strVal val="visible"/>
                                      </p:to>
                                    </p:set>
                                    <p:anim calcmode="lin" valueType="num">
                                      <p:cBhvr additive="base">
                                        <p:cTn id="31" dur="500" fill="hold"/>
                                        <p:tgtEl>
                                          <p:spTgt spid="44034">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403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4034">
                                            <p:txEl>
                                              <p:pRg st="5" end="5"/>
                                            </p:txEl>
                                          </p:spTgt>
                                        </p:tgtEl>
                                        <p:attrNameLst>
                                          <p:attrName>style.visibility</p:attrName>
                                        </p:attrNameLst>
                                      </p:cBhvr>
                                      <p:to>
                                        <p:strVal val="visible"/>
                                      </p:to>
                                    </p:set>
                                    <p:anim calcmode="lin" valueType="num">
                                      <p:cBhvr additive="base">
                                        <p:cTn id="37" dur="500" fill="hold"/>
                                        <p:tgtEl>
                                          <p:spTgt spid="4403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4034">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4034">
                                            <p:txEl>
                                              <p:pRg st="6" end="6"/>
                                            </p:txEl>
                                          </p:spTgt>
                                        </p:tgtEl>
                                        <p:attrNameLst>
                                          <p:attrName>style.visibility</p:attrName>
                                        </p:attrNameLst>
                                      </p:cBhvr>
                                      <p:to>
                                        <p:strVal val="visible"/>
                                      </p:to>
                                    </p:set>
                                    <p:anim calcmode="lin" valueType="num">
                                      <p:cBhvr additive="base">
                                        <p:cTn id="49" dur="500" fill="hold"/>
                                        <p:tgtEl>
                                          <p:spTgt spid="44034">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403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4034">
                                            <p:txEl>
                                              <p:pRg st="7" end="7"/>
                                            </p:txEl>
                                          </p:spTgt>
                                        </p:tgtEl>
                                        <p:attrNameLst>
                                          <p:attrName>style.visibility</p:attrName>
                                        </p:attrNameLst>
                                      </p:cBhvr>
                                      <p:to>
                                        <p:strVal val="visible"/>
                                      </p:to>
                                    </p:set>
                                    <p:anim calcmode="lin" valueType="num">
                                      <p:cBhvr additive="base">
                                        <p:cTn id="55" dur="500" fill="hold"/>
                                        <p:tgtEl>
                                          <p:spTgt spid="44034">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403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4034">
                                            <p:txEl>
                                              <p:pRg st="8" end="8"/>
                                            </p:txEl>
                                          </p:spTgt>
                                        </p:tgtEl>
                                        <p:attrNameLst>
                                          <p:attrName>style.visibility</p:attrName>
                                        </p:attrNameLst>
                                      </p:cBhvr>
                                      <p:to>
                                        <p:strVal val="visible"/>
                                      </p:to>
                                    </p:set>
                                    <p:anim calcmode="lin" valueType="num">
                                      <p:cBhvr additive="base">
                                        <p:cTn id="61" dur="500" fill="hold"/>
                                        <p:tgtEl>
                                          <p:spTgt spid="44034">
                                            <p:txEl>
                                              <p:pRg st="8" end="8"/>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403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4034">
                                            <p:txEl>
                                              <p:pRg st="9" end="9"/>
                                            </p:txEl>
                                          </p:spTgt>
                                        </p:tgtEl>
                                        <p:attrNameLst>
                                          <p:attrName>style.visibility</p:attrName>
                                        </p:attrNameLst>
                                      </p:cBhvr>
                                      <p:to>
                                        <p:strVal val="visible"/>
                                      </p:to>
                                    </p:set>
                                    <p:anim calcmode="lin" valueType="num">
                                      <p:cBhvr additive="base">
                                        <p:cTn id="67" dur="500" fill="hold"/>
                                        <p:tgtEl>
                                          <p:spTgt spid="44034">
                                            <p:txEl>
                                              <p:pRg st="9" end="9"/>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403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44034">
                                            <p:txEl>
                                              <p:pRg st="10" end="10"/>
                                            </p:txEl>
                                          </p:spTgt>
                                        </p:tgtEl>
                                        <p:attrNameLst>
                                          <p:attrName>style.visibility</p:attrName>
                                        </p:attrNameLst>
                                      </p:cBhvr>
                                      <p:to>
                                        <p:strVal val="visible"/>
                                      </p:to>
                                    </p:set>
                                    <p:anim calcmode="lin" valueType="num">
                                      <p:cBhvr additive="base">
                                        <p:cTn id="73" dur="500" fill="hold"/>
                                        <p:tgtEl>
                                          <p:spTgt spid="44034">
                                            <p:txEl>
                                              <p:pRg st="10" end="10"/>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403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503086" y="1491921"/>
            <a:ext cx="8497887" cy="128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i="1" dirty="0" smtClean="0">
                <a:latin typeface="+mn-lt"/>
                <a:ea typeface="Calibri" panose="020F0502020204030204" pitchFamily="34" charset="0"/>
                <a:cs typeface="Arial" panose="020B0604020202020204" pitchFamily="34" charset="0"/>
              </a:rPr>
              <a:t>1) Do </a:t>
            </a:r>
            <a:r>
              <a:rPr lang="it-IT" altLang="it-IT" sz="3200" b="1" i="1" dirty="0" err="1">
                <a:latin typeface="+mn-lt"/>
                <a:ea typeface="Calibri" panose="020F0502020204030204" pitchFamily="34" charset="0"/>
                <a:cs typeface="Arial" panose="020B0604020202020204" pitchFamily="34" charset="0"/>
              </a:rPr>
              <a:t>nothing</a:t>
            </a:r>
            <a:r>
              <a:rPr lang="it-IT" altLang="it-IT" sz="3200" b="1" i="1" dirty="0">
                <a:latin typeface="+mn-lt"/>
                <a:ea typeface="Calibri" panose="020F0502020204030204" pitchFamily="34" charset="0"/>
                <a:cs typeface="Arial" panose="020B0604020202020204" pitchFamily="34" charset="0"/>
              </a:rPr>
              <a:t> </a:t>
            </a:r>
            <a:r>
              <a:rPr lang="it-IT" altLang="it-IT" sz="3200" b="1" i="1" dirty="0" err="1" smtClean="0">
                <a:latin typeface="+mn-lt"/>
                <a:ea typeface="Calibri" panose="020F0502020204030204" pitchFamily="34" charset="0"/>
                <a:cs typeface="Arial" panose="020B0604020202020204" pitchFamily="34" charset="0"/>
              </a:rPr>
              <a:t>bias</a:t>
            </a:r>
            <a:r>
              <a:rPr lang="it-IT" altLang="it-IT" sz="3200" b="1" i="1" dirty="0" smtClean="0">
                <a:latin typeface="+mn-lt"/>
                <a:ea typeface="Calibri" panose="020F0502020204030204" pitchFamily="34" charset="0"/>
                <a:cs typeface="Arial" panose="020B0604020202020204" pitchFamily="34" charset="0"/>
              </a:rPr>
              <a:t> (</a:t>
            </a:r>
            <a:r>
              <a:rPr lang="it-IT" altLang="it-IT" sz="3200" b="1" i="1" dirty="0" err="1" smtClean="0">
                <a:latin typeface="+mn-lt"/>
                <a:ea typeface="Calibri" panose="020F0502020204030204" pitchFamily="34" charset="0"/>
                <a:cs typeface="Arial" panose="020B0604020202020204" pitchFamily="34" charset="0"/>
              </a:rPr>
              <a:t>power</a:t>
            </a:r>
            <a:r>
              <a:rPr lang="it-IT" altLang="it-IT" sz="3200" b="1" i="1" dirty="0" smtClean="0">
                <a:latin typeface="+mn-lt"/>
                <a:ea typeface="Calibri" panose="020F0502020204030204" pitchFamily="34" charset="0"/>
                <a:cs typeface="Arial" panose="020B0604020202020204" pitchFamily="34" charset="0"/>
              </a:rPr>
              <a:t> of </a:t>
            </a:r>
            <a:r>
              <a:rPr lang="it-IT" altLang="it-IT" sz="3200" b="1" i="1" dirty="0" err="1" smtClean="0">
                <a:latin typeface="+mn-lt"/>
                <a:ea typeface="Calibri" panose="020F0502020204030204" pitchFamily="34" charset="0"/>
                <a:cs typeface="Arial" panose="020B0604020202020204" pitchFamily="34" charset="0"/>
              </a:rPr>
              <a:t>inertia</a:t>
            </a:r>
            <a:r>
              <a:rPr lang="it-IT" altLang="it-IT" sz="3200" b="1" i="1" dirty="0" smtClean="0">
                <a:latin typeface="+mn-lt"/>
                <a:ea typeface="Calibri" panose="020F0502020204030204" pitchFamily="34" charset="0"/>
                <a:cs typeface="Arial" panose="020B0604020202020204" pitchFamily="34" charset="0"/>
              </a:rPr>
              <a:t>)</a:t>
            </a:r>
            <a:endParaRPr lang="it-IT" altLang="it-IT" sz="3200" b="1" dirty="0">
              <a:latin typeface="+mn-lt"/>
              <a:ea typeface="Calibri" panose="020F0502020204030204" pitchFamily="34" charset="0"/>
              <a:cs typeface="Arial" panose="020B0604020202020204" pitchFamily="34" charset="0"/>
            </a:endParaRPr>
          </a:p>
          <a:p>
            <a:pPr eaLnBrk="1" hangingPunct="1"/>
            <a:r>
              <a:rPr lang="it-IT" altLang="it-IT" sz="2400" dirty="0">
                <a:latin typeface="+mn-lt"/>
                <a:ea typeface="Calibri" panose="020F0502020204030204" pitchFamily="34" charset="0"/>
                <a:cs typeface="Arial" panose="020B0604020202020204" pitchFamily="34" charset="0"/>
              </a:rPr>
              <a:t> </a:t>
            </a:r>
          </a:p>
          <a:p>
            <a:pPr algn="just" eaLnBrk="1" hangingPunct="1">
              <a:lnSpc>
                <a:spcPct val="107000"/>
              </a:lnSpc>
            </a:pPr>
            <a:endParaRPr lang="it-IT" altLang="it-IT" sz="2000" dirty="0">
              <a:ea typeface="Calibri" panose="020F0502020204030204" pitchFamily="34"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20</a:t>
            </a:fld>
            <a:endParaRPr lang="en-US" dirty="0"/>
          </a:p>
        </p:txBody>
      </p:sp>
      <p:sp>
        <p:nvSpPr>
          <p:cNvPr id="4" name="Titolo 1"/>
          <p:cNvSpPr txBox="1">
            <a:spLocks/>
          </p:cNvSpPr>
          <p:nvPr/>
        </p:nvSpPr>
        <p:spPr>
          <a:xfrm>
            <a:off x="1" y="261678"/>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3</a:t>
            </a:r>
          </a:p>
          <a:p>
            <a:r>
              <a:rPr lang="it-IT" dirty="0"/>
              <a:t>… </a:t>
            </a:r>
            <a:r>
              <a:rPr lang="it-IT" dirty="0" smtClean="0"/>
              <a:t>utili </a:t>
            </a:r>
            <a:r>
              <a:rPr lang="it-IT" dirty="0"/>
              <a:t>applicazioni pratiche, grazie ai </a:t>
            </a:r>
            <a:r>
              <a:rPr lang="it-IT" i="1" dirty="0" err="1" smtClean="0"/>
              <a:t>nudge</a:t>
            </a:r>
            <a:r>
              <a:rPr lang="it-IT" i="1" dirty="0" smtClean="0"/>
              <a:t>/1</a:t>
            </a:r>
            <a:endParaRPr lang="it-IT" altLang="it-IT" i="1" dirty="0"/>
          </a:p>
        </p:txBody>
      </p:sp>
      <p:pic>
        <p:nvPicPr>
          <p:cNvPr id="5" name="Immagine 4"/>
          <p:cNvPicPr>
            <a:picLocks noChangeAspect="1"/>
          </p:cNvPicPr>
          <p:nvPr/>
        </p:nvPicPr>
        <p:blipFill>
          <a:blip r:embed="rId2"/>
          <a:stretch>
            <a:fillRect/>
          </a:stretch>
        </p:blipFill>
        <p:spPr>
          <a:xfrm>
            <a:off x="503086" y="2520634"/>
            <a:ext cx="6570471" cy="3587558"/>
          </a:xfrm>
          <a:prstGeom prst="rect">
            <a:avLst/>
          </a:prstGeom>
        </p:spPr>
      </p:pic>
      <p:sp>
        <p:nvSpPr>
          <p:cNvPr id="6" name="Freccia in giù 5"/>
          <p:cNvSpPr/>
          <p:nvPr/>
        </p:nvSpPr>
        <p:spPr>
          <a:xfrm rot="12443000">
            <a:off x="2926079" y="5366639"/>
            <a:ext cx="237744" cy="1033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7225145" y="2409415"/>
            <a:ext cx="2953512" cy="1877437"/>
          </a:xfrm>
          <a:prstGeom prst="rect">
            <a:avLst/>
          </a:prstGeom>
          <a:noFill/>
        </p:spPr>
        <p:txBody>
          <a:bodyPr wrap="square" rtlCol="0">
            <a:spAutoFit/>
          </a:bodyPr>
          <a:lstStyle/>
          <a:p>
            <a:pPr>
              <a:spcAft>
                <a:spcPts val="1200"/>
              </a:spcAft>
            </a:pPr>
            <a:r>
              <a:rPr lang="it-IT" sz="3200" i="1" dirty="0" smtClean="0"/>
              <a:t>Default option:</a:t>
            </a:r>
          </a:p>
          <a:p>
            <a:pPr>
              <a:spcAft>
                <a:spcPts val="1200"/>
              </a:spcAft>
            </a:pPr>
            <a:r>
              <a:rPr lang="it-IT" sz="3200" i="1" dirty="0" err="1" smtClean="0">
                <a:solidFill>
                  <a:srgbClr val="FF0000"/>
                </a:solidFill>
              </a:rPr>
              <a:t>Opt</a:t>
            </a:r>
            <a:r>
              <a:rPr lang="it-IT" sz="3200" i="1" dirty="0" smtClean="0">
                <a:solidFill>
                  <a:srgbClr val="FF0000"/>
                </a:solidFill>
              </a:rPr>
              <a:t> in</a:t>
            </a:r>
            <a:r>
              <a:rPr lang="it-IT" sz="3200" i="1" dirty="0" smtClean="0"/>
              <a:t> </a:t>
            </a:r>
          </a:p>
          <a:p>
            <a:pPr>
              <a:spcAft>
                <a:spcPts val="1200"/>
              </a:spcAft>
            </a:pPr>
            <a:r>
              <a:rPr lang="it-IT" sz="3200" i="1" dirty="0" err="1" smtClean="0">
                <a:solidFill>
                  <a:srgbClr val="00B050"/>
                </a:solidFill>
              </a:rPr>
              <a:t>Opt</a:t>
            </a:r>
            <a:r>
              <a:rPr lang="it-IT" sz="3200" i="1" dirty="0" smtClean="0">
                <a:solidFill>
                  <a:srgbClr val="00B050"/>
                </a:solidFill>
              </a:rPr>
              <a:t> out</a:t>
            </a:r>
            <a:endParaRPr lang="it-IT" sz="3200" i="1" dirty="0">
              <a:solidFill>
                <a:srgbClr val="00B050"/>
              </a:solidFill>
            </a:endParaRPr>
          </a:p>
        </p:txBody>
      </p:sp>
      <p:pic>
        <p:nvPicPr>
          <p:cNvPr id="10" name="Immagine 9"/>
          <p:cNvPicPr>
            <a:picLocks noChangeAspect="1"/>
          </p:cNvPicPr>
          <p:nvPr/>
        </p:nvPicPr>
        <p:blipFill>
          <a:blip r:embed="rId3"/>
          <a:stretch>
            <a:fillRect/>
          </a:stretch>
        </p:blipFill>
        <p:spPr>
          <a:xfrm>
            <a:off x="9512374" y="3011469"/>
            <a:ext cx="2466975" cy="1847850"/>
          </a:xfrm>
          <a:prstGeom prst="rect">
            <a:avLst/>
          </a:prstGeom>
        </p:spPr>
      </p:pic>
      <p:pic>
        <p:nvPicPr>
          <p:cNvPr id="12" name="Immagine 11"/>
          <p:cNvPicPr>
            <a:picLocks noChangeAspect="1"/>
          </p:cNvPicPr>
          <p:nvPr/>
        </p:nvPicPr>
        <p:blipFill>
          <a:blip r:embed="rId4"/>
          <a:stretch>
            <a:fillRect/>
          </a:stretch>
        </p:blipFill>
        <p:spPr>
          <a:xfrm>
            <a:off x="7225145" y="4364585"/>
            <a:ext cx="4754204" cy="2238038"/>
          </a:xfrm>
          <a:prstGeom prst="rect">
            <a:avLst/>
          </a:prstGeom>
        </p:spPr>
      </p:pic>
      <p:sp>
        <p:nvSpPr>
          <p:cNvPr id="3" name="Ovale 2"/>
          <p:cNvSpPr/>
          <p:nvPr/>
        </p:nvSpPr>
        <p:spPr>
          <a:xfrm>
            <a:off x="722376" y="3410712"/>
            <a:ext cx="274320" cy="144860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926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wipe(left)">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P spid="6" grpId="0" animBg="1"/>
      <p:bldP spid="7" grpId="0" uiExpand="1" build="p"/>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545154" y="1415880"/>
            <a:ext cx="8497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i="1" dirty="0" smtClean="0">
                <a:latin typeface="+mn-lt"/>
                <a:ea typeface="Calibri" panose="020F0502020204030204" pitchFamily="34" charset="0"/>
                <a:cs typeface="Arial" panose="020B0604020202020204" pitchFamily="34" charset="0"/>
              </a:rPr>
              <a:t>2) </a:t>
            </a:r>
            <a:r>
              <a:rPr lang="it-IT" altLang="it-IT" sz="2800" b="1" i="1" dirty="0" err="1" smtClean="0">
                <a:latin typeface="+mn-lt"/>
                <a:ea typeface="Calibri" panose="020F0502020204030204" pitchFamily="34" charset="0"/>
                <a:cs typeface="Arial" panose="020B0604020202020204" pitchFamily="34" charset="0"/>
              </a:rPr>
              <a:t>Loss</a:t>
            </a:r>
            <a:r>
              <a:rPr lang="it-IT" altLang="it-IT" sz="2800" b="1" i="1" dirty="0" smtClean="0">
                <a:latin typeface="+mn-lt"/>
                <a:ea typeface="Calibri" panose="020F0502020204030204" pitchFamily="34" charset="0"/>
                <a:cs typeface="Arial" panose="020B0604020202020204" pitchFamily="34" charset="0"/>
              </a:rPr>
              <a:t> </a:t>
            </a:r>
            <a:r>
              <a:rPr lang="it-IT" altLang="it-IT" sz="2800" b="1" i="1" dirty="0" err="1">
                <a:latin typeface="+mn-lt"/>
                <a:ea typeface="Calibri" panose="020F0502020204030204" pitchFamily="34" charset="0"/>
                <a:cs typeface="Arial" panose="020B0604020202020204" pitchFamily="34" charset="0"/>
              </a:rPr>
              <a:t>adversion</a:t>
            </a:r>
            <a:endParaRPr lang="it-IT" altLang="it-IT" sz="2800" b="1" dirty="0">
              <a:latin typeface="+mn-lt"/>
              <a:ea typeface="Calibri" panose="020F0502020204030204" pitchFamily="34" charset="0"/>
              <a:cs typeface="Arial" panose="020B0604020202020204" pitchFamily="34" charset="0"/>
            </a:endParaRPr>
          </a:p>
          <a:p>
            <a:pPr eaLnBrk="1" hangingPunct="1"/>
            <a:r>
              <a:rPr lang="it-IT" altLang="it-IT" sz="2800" dirty="0">
                <a:latin typeface="+mn-lt"/>
                <a:ea typeface="Calibri" panose="020F0502020204030204" pitchFamily="34" charset="0"/>
                <a:cs typeface="Arial" panose="020B0604020202020204" pitchFamily="34" charset="0"/>
              </a:rPr>
              <a:t> </a:t>
            </a:r>
          </a:p>
        </p:txBody>
      </p:sp>
      <p:sp>
        <p:nvSpPr>
          <p:cNvPr id="2" name="Segnaposto numero diapositiva 1"/>
          <p:cNvSpPr>
            <a:spLocks noGrp="1"/>
          </p:cNvSpPr>
          <p:nvPr>
            <p:ph type="sldNum" sz="quarter" idx="12"/>
          </p:nvPr>
        </p:nvSpPr>
        <p:spPr/>
        <p:txBody>
          <a:bodyPr/>
          <a:lstStyle/>
          <a:p>
            <a:fld id="{6D22F896-40B5-4ADD-8801-0D06FADFA095}" type="slidenum">
              <a:rPr lang="en-US" smtClean="0"/>
              <a:t>21</a:t>
            </a:fld>
            <a:endParaRPr lang="en-US" dirty="0"/>
          </a:p>
        </p:txBody>
      </p:sp>
      <p:sp>
        <p:nvSpPr>
          <p:cNvPr id="4" name="Titolo 1"/>
          <p:cNvSpPr txBox="1">
            <a:spLocks/>
          </p:cNvSpPr>
          <p:nvPr/>
        </p:nvSpPr>
        <p:spPr>
          <a:xfrm>
            <a:off x="1" y="261678"/>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3</a:t>
            </a:r>
          </a:p>
          <a:p>
            <a:r>
              <a:rPr lang="it-IT" dirty="0"/>
              <a:t>… </a:t>
            </a:r>
            <a:r>
              <a:rPr lang="it-IT" dirty="0" smtClean="0"/>
              <a:t>utili </a:t>
            </a:r>
            <a:r>
              <a:rPr lang="it-IT" dirty="0"/>
              <a:t>applicazioni pratiche, grazie ai </a:t>
            </a:r>
            <a:r>
              <a:rPr lang="it-IT" i="1" dirty="0" err="1" smtClean="0"/>
              <a:t>nudge</a:t>
            </a:r>
            <a:r>
              <a:rPr lang="it-IT" i="1" dirty="0" smtClean="0"/>
              <a:t>/2</a:t>
            </a:r>
            <a:endParaRPr lang="it-IT" altLang="it-IT" i="1" dirty="0"/>
          </a:p>
        </p:txBody>
      </p:sp>
      <p:pic>
        <p:nvPicPr>
          <p:cNvPr id="7" name="Immagine 6"/>
          <p:cNvPicPr>
            <a:picLocks noChangeAspect="1"/>
          </p:cNvPicPr>
          <p:nvPr/>
        </p:nvPicPr>
        <p:blipFill>
          <a:blip r:embed="rId2"/>
          <a:stretch>
            <a:fillRect/>
          </a:stretch>
        </p:blipFill>
        <p:spPr>
          <a:xfrm>
            <a:off x="389064" y="1970033"/>
            <a:ext cx="9967048" cy="4513380"/>
          </a:xfrm>
          <a:prstGeom prst="rect">
            <a:avLst/>
          </a:prstGeom>
        </p:spPr>
      </p:pic>
      <p:pic>
        <p:nvPicPr>
          <p:cNvPr id="8" name="Immagine 7"/>
          <p:cNvPicPr>
            <a:picLocks noChangeAspect="1"/>
          </p:cNvPicPr>
          <p:nvPr/>
        </p:nvPicPr>
        <p:blipFill>
          <a:blip r:embed="rId3"/>
          <a:stretch>
            <a:fillRect/>
          </a:stretch>
        </p:blipFill>
        <p:spPr>
          <a:xfrm>
            <a:off x="545154" y="3012057"/>
            <a:ext cx="3968840" cy="3700593"/>
          </a:xfrm>
          <a:prstGeom prst="rect">
            <a:avLst/>
          </a:prstGeom>
        </p:spPr>
      </p:pic>
      <p:pic>
        <p:nvPicPr>
          <p:cNvPr id="9" name="Immagine 8"/>
          <p:cNvPicPr>
            <a:picLocks noChangeAspect="1"/>
          </p:cNvPicPr>
          <p:nvPr/>
        </p:nvPicPr>
        <p:blipFill>
          <a:blip r:embed="rId4"/>
          <a:stretch>
            <a:fillRect/>
          </a:stretch>
        </p:blipFill>
        <p:spPr>
          <a:xfrm>
            <a:off x="5014574" y="1504973"/>
            <a:ext cx="1804572" cy="2542252"/>
          </a:xfrm>
          <a:prstGeom prst="rect">
            <a:avLst/>
          </a:prstGeom>
        </p:spPr>
      </p:pic>
      <p:pic>
        <p:nvPicPr>
          <p:cNvPr id="10" name="Immagine 9"/>
          <p:cNvPicPr>
            <a:picLocks noChangeAspect="1"/>
          </p:cNvPicPr>
          <p:nvPr/>
        </p:nvPicPr>
        <p:blipFill>
          <a:blip r:embed="rId5"/>
          <a:stretch>
            <a:fillRect/>
          </a:stretch>
        </p:blipFill>
        <p:spPr>
          <a:xfrm>
            <a:off x="8174285" y="3507401"/>
            <a:ext cx="1737511" cy="2938527"/>
          </a:xfrm>
          <a:prstGeom prst="rect">
            <a:avLst/>
          </a:prstGeom>
        </p:spPr>
      </p:pic>
    </p:spTree>
    <p:extLst>
      <p:ext uri="{BB962C8B-B14F-4D97-AF65-F5344CB8AC3E}">
        <p14:creationId xmlns:p14="http://schemas.microsoft.com/office/powerpoint/2010/main" val="189455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503085" y="1344487"/>
            <a:ext cx="8497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i="1" dirty="0" smtClean="0">
                <a:latin typeface="+mn-lt"/>
                <a:ea typeface="Calibri" panose="020F0502020204030204" pitchFamily="34" charset="0"/>
                <a:cs typeface="Arial" panose="020B0604020202020204" pitchFamily="34" charset="0"/>
              </a:rPr>
              <a:t>3) </a:t>
            </a:r>
            <a:r>
              <a:rPr lang="it-IT" altLang="it-IT" sz="2800" b="1" i="1" dirty="0" err="1" smtClean="0">
                <a:latin typeface="+mn-lt"/>
                <a:ea typeface="Calibri" panose="020F0502020204030204" pitchFamily="34" charset="0"/>
                <a:cs typeface="Arial" panose="020B0604020202020204" pitchFamily="34" charset="0"/>
              </a:rPr>
              <a:t>Framing</a:t>
            </a:r>
            <a:r>
              <a:rPr lang="it-IT" altLang="it-IT" sz="2800" b="1" dirty="0" smtClean="0">
                <a:latin typeface="+mn-lt"/>
                <a:ea typeface="Calibri" panose="020F0502020204030204" pitchFamily="34" charset="0"/>
                <a:cs typeface="Arial" panose="020B0604020202020204" pitchFamily="34" charset="0"/>
              </a:rPr>
              <a:t> </a:t>
            </a:r>
            <a:r>
              <a:rPr lang="it-IT" altLang="it-IT" sz="2800" b="1" dirty="0">
                <a:latin typeface="+mn-lt"/>
                <a:ea typeface="Calibri" panose="020F0502020204030204" pitchFamily="34" charset="0"/>
                <a:cs typeface="Arial" panose="020B0604020202020204" pitchFamily="34" charset="0"/>
              </a:rPr>
              <a:t>(inquadramento</a:t>
            </a:r>
            <a:r>
              <a:rPr lang="it-IT" altLang="it-IT" sz="2800" b="1" dirty="0" smtClean="0">
                <a:latin typeface="+mn-lt"/>
                <a:ea typeface="Calibri" panose="020F0502020204030204" pitchFamily="34" charset="0"/>
                <a:cs typeface="Arial" panose="020B0604020202020204" pitchFamily="34" charset="0"/>
              </a:rPr>
              <a:t>)</a:t>
            </a:r>
            <a:endParaRPr lang="it-IT" altLang="it-IT" sz="2800" b="1" dirty="0">
              <a:latin typeface="+mn-lt"/>
              <a:ea typeface="Calibri" panose="020F0502020204030204" pitchFamily="34"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22</a:t>
            </a:fld>
            <a:endParaRPr lang="en-US" dirty="0"/>
          </a:p>
        </p:txBody>
      </p:sp>
      <p:sp>
        <p:nvSpPr>
          <p:cNvPr id="4" name="Titolo 1"/>
          <p:cNvSpPr txBox="1">
            <a:spLocks/>
          </p:cNvSpPr>
          <p:nvPr/>
        </p:nvSpPr>
        <p:spPr>
          <a:xfrm>
            <a:off x="1" y="261678"/>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3</a:t>
            </a:r>
          </a:p>
          <a:p>
            <a:r>
              <a:rPr lang="it-IT" dirty="0"/>
              <a:t>… </a:t>
            </a:r>
            <a:r>
              <a:rPr lang="it-IT" dirty="0" smtClean="0"/>
              <a:t>utili </a:t>
            </a:r>
            <a:r>
              <a:rPr lang="it-IT" dirty="0"/>
              <a:t>applicazioni pratiche, grazie ai </a:t>
            </a:r>
            <a:r>
              <a:rPr lang="it-IT" i="1" dirty="0" err="1" smtClean="0"/>
              <a:t>nudge</a:t>
            </a:r>
            <a:r>
              <a:rPr lang="it-IT" i="1" dirty="0" smtClean="0"/>
              <a:t>/3</a:t>
            </a:r>
            <a:endParaRPr lang="it-IT" altLang="it-IT" i="1" dirty="0"/>
          </a:p>
        </p:txBody>
      </p:sp>
      <p:sp>
        <p:nvSpPr>
          <p:cNvPr id="3" name="CasellaDiTesto 2"/>
          <p:cNvSpPr txBox="1"/>
          <p:nvPr/>
        </p:nvSpPr>
        <p:spPr>
          <a:xfrm>
            <a:off x="6318503" y="1447924"/>
            <a:ext cx="5641848" cy="1938992"/>
          </a:xfrm>
          <a:prstGeom prst="rect">
            <a:avLst/>
          </a:prstGeom>
          <a:noFill/>
        </p:spPr>
        <p:txBody>
          <a:bodyPr wrap="square" rtlCol="0">
            <a:spAutoFit/>
          </a:bodyPr>
          <a:lstStyle/>
          <a:p>
            <a:r>
              <a:rPr lang="it-IT" sz="2400" dirty="0" smtClean="0"/>
              <a:t>Persone influenzate da </a:t>
            </a:r>
            <a:r>
              <a:rPr lang="it-IT" sz="2400" b="1" i="1" dirty="0" smtClean="0"/>
              <a:t>come</a:t>
            </a:r>
            <a:r>
              <a:rPr lang="it-IT" sz="2400" dirty="0" smtClean="0"/>
              <a:t> l’informazione viene presentata</a:t>
            </a:r>
          </a:p>
          <a:p>
            <a:r>
              <a:rPr lang="it-IT" sz="2400" dirty="0" smtClean="0"/>
              <a:t>Scelte </a:t>
            </a:r>
            <a:r>
              <a:rPr lang="it-IT" sz="2400" dirty="0"/>
              <a:t>influenzate </a:t>
            </a:r>
            <a:r>
              <a:rPr lang="it-IT" sz="2400" dirty="0" smtClean="0"/>
              <a:t>NON </a:t>
            </a:r>
            <a:r>
              <a:rPr lang="it-IT" sz="2400" dirty="0"/>
              <a:t>dal </a:t>
            </a:r>
            <a:r>
              <a:rPr lang="it-IT" sz="2400" b="1" i="1" dirty="0" smtClean="0"/>
              <a:t>contenuto</a:t>
            </a:r>
            <a:r>
              <a:rPr lang="it-IT" sz="2400" dirty="0" smtClean="0"/>
              <a:t>, MA dal </a:t>
            </a:r>
            <a:r>
              <a:rPr lang="it-IT" sz="2400" b="1" i="1" dirty="0" smtClean="0"/>
              <a:t>contesto</a:t>
            </a:r>
          </a:p>
          <a:p>
            <a:endParaRPr lang="it-IT" sz="2400" dirty="0"/>
          </a:p>
        </p:txBody>
      </p:sp>
      <p:pic>
        <p:nvPicPr>
          <p:cNvPr id="5" name="Immagine 4"/>
          <p:cNvPicPr>
            <a:picLocks noChangeAspect="1"/>
          </p:cNvPicPr>
          <p:nvPr/>
        </p:nvPicPr>
        <p:blipFill>
          <a:blip r:embed="rId2"/>
          <a:stretch>
            <a:fillRect/>
          </a:stretch>
        </p:blipFill>
        <p:spPr>
          <a:xfrm>
            <a:off x="503086" y="2484760"/>
            <a:ext cx="4977855" cy="3312536"/>
          </a:xfrm>
          <a:prstGeom prst="rect">
            <a:avLst/>
          </a:prstGeom>
        </p:spPr>
      </p:pic>
      <p:pic>
        <p:nvPicPr>
          <p:cNvPr id="6" name="Immagine 5"/>
          <p:cNvPicPr>
            <a:picLocks noChangeAspect="1"/>
          </p:cNvPicPr>
          <p:nvPr/>
        </p:nvPicPr>
        <p:blipFill>
          <a:blip r:embed="rId3"/>
          <a:stretch>
            <a:fillRect/>
          </a:stretch>
        </p:blipFill>
        <p:spPr>
          <a:xfrm>
            <a:off x="503085" y="2484760"/>
            <a:ext cx="4977855" cy="3312536"/>
          </a:xfrm>
          <a:prstGeom prst="rect">
            <a:avLst/>
          </a:prstGeom>
        </p:spPr>
      </p:pic>
      <p:pic>
        <p:nvPicPr>
          <p:cNvPr id="7" name="Immagine 6"/>
          <p:cNvPicPr>
            <a:picLocks noChangeAspect="1"/>
          </p:cNvPicPr>
          <p:nvPr/>
        </p:nvPicPr>
        <p:blipFill>
          <a:blip r:embed="rId4"/>
          <a:stretch>
            <a:fillRect/>
          </a:stretch>
        </p:blipFill>
        <p:spPr>
          <a:xfrm>
            <a:off x="6840093" y="4035933"/>
            <a:ext cx="2571750" cy="1771650"/>
          </a:xfrm>
          <a:prstGeom prst="rect">
            <a:avLst/>
          </a:prstGeom>
        </p:spPr>
      </p:pic>
      <p:sp>
        <p:nvSpPr>
          <p:cNvPr id="8" name="Freccia a sinistra 7"/>
          <p:cNvSpPr/>
          <p:nvPr/>
        </p:nvSpPr>
        <p:spPr>
          <a:xfrm>
            <a:off x="4584192" y="4568571"/>
            <a:ext cx="2152713"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umetto 3 8"/>
          <p:cNvSpPr/>
          <p:nvPr/>
        </p:nvSpPr>
        <p:spPr>
          <a:xfrm>
            <a:off x="3922236" y="1758616"/>
            <a:ext cx="2396267" cy="1386920"/>
          </a:xfrm>
          <a:prstGeom prst="wedgeEllipseCallout">
            <a:avLst>
              <a:gd name="adj1" fmla="val -117720"/>
              <a:gd name="adj2" fmla="val 7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4158139" y="2171199"/>
            <a:ext cx="1993392" cy="492443"/>
          </a:xfrm>
          <a:prstGeom prst="rect">
            <a:avLst/>
          </a:prstGeom>
          <a:noFill/>
        </p:spPr>
        <p:txBody>
          <a:bodyPr wrap="square" rtlCol="0">
            <a:spAutoFit/>
          </a:bodyPr>
          <a:lstStyle/>
          <a:p>
            <a:r>
              <a:rPr lang="it-IT" sz="2600" dirty="0" smtClean="0">
                <a:solidFill>
                  <a:schemeClr val="bg1"/>
                </a:solidFill>
              </a:rPr>
              <a:t>90% vs. 10%</a:t>
            </a:r>
            <a:endParaRPr lang="it-IT" sz="2600" dirty="0"/>
          </a:p>
        </p:txBody>
      </p:sp>
      <p:pic>
        <p:nvPicPr>
          <p:cNvPr id="11" name="Immagine 10"/>
          <p:cNvPicPr>
            <a:picLocks noChangeAspect="1"/>
          </p:cNvPicPr>
          <p:nvPr/>
        </p:nvPicPr>
        <p:blipFill>
          <a:blip r:embed="rId5"/>
          <a:stretch>
            <a:fillRect/>
          </a:stretch>
        </p:blipFill>
        <p:spPr>
          <a:xfrm>
            <a:off x="9483056" y="2571331"/>
            <a:ext cx="2627349" cy="1967976"/>
          </a:xfrm>
          <a:prstGeom prst="rect">
            <a:avLst/>
          </a:prstGeom>
        </p:spPr>
      </p:pic>
      <p:pic>
        <p:nvPicPr>
          <p:cNvPr id="12" name="Immagine 11"/>
          <p:cNvPicPr>
            <a:picLocks noChangeAspect="1"/>
          </p:cNvPicPr>
          <p:nvPr/>
        </p:nvPicPr>
        <p:blipFill>
          <a:blip r:embed="rId6"/>
          <a:stretch>
            <a:fillRect/>
          </a:stretch>
        </p:blipFill>
        <p:spPr>
          <a:xfrm>
            <a:off x="5569071" y="3004521"/>
            <a:ext cx="3825855" cy="3813899"/>
          </a:xfrm>
          <a:prstGeom prst="rect">
            <a:avLst/>
          </a:prstGeom>
        </p:spPr>
      </p:pic>
      <p:pic>
        <p:nvPicPr>
          <p:cNvPr id="13" name="Immagine 12"/>
          <p:cNvPicPr>
            <a:picLocks noChangeAspect="1"/>
          </p:cNvPicPr>
          <p:nvPr/>
        </p:nvPicPr>
        <p:blipFill>
          <a:blip r:embed="rId7"/>
          <a:stretch>
            <a:fillRect/>
          </a:stretch>
        </p:blipFill>
        <p:spPr>
          <a:xfrm>
            <a:off x="9483056" y="4568571"/>
            <a:ext cx="2627349" cy="2250597"/>
          </a:xfrm>
          <a:prstGeom prst="rect">
            <a:avLst/>
          </a:prstGeom>
        </p:spPr>
      </p:pic>
    </p:spTree>
    <p:extLst>
      <p:ext uri="{BB962C8B-B14F-4D97-AF65-F5344CB8AC3E}">
        <p14:creationId xmlns:p14="http://schemas.microsoft.com/office/powerpoint/2010/main" val="4546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1"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1"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left)">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1" presetClass="exit"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1+#ppt_w/2"/>
                                          </p:val>
                                        </p:tav>
                                        <p:tav tm="100000">
                                          <p:val>
                                            <p:strVal val="#ppt_x"/>
                                          </p:val>
                                        </p:tav>
                                      </p:tavLst>
                                    </p:anim>
                                    <p:anim calcmode="lin" valueType="num">
                                      <p:cBhvr additive="base">
                                        <p:cTn id="61" dur="500" fill="hold"/>
                                        <p:tgtEl>
                                          <p:spTgt spid="8"/>
                                        </p:tgtEl>
                                        <p:attrNameLst>
                                          <p:attrName>ppt_y</p:attrName>
                                        </p:attrNameLst>
                                      </p:cBhvr>
                                      <p:tavLst>
                                        <p:tav tm="0">
                                          <p:val>
                                            <p:strVal val="#ppt_y"/>
                                          </p:val>
                                        </p:tav>
                                        <p:tav tm="100000">
                                          <p:val>
                                            <p:strVal val="#ppt_y"/>
                                          </p:val>
                                        </p:tav>
                                      </p:tavLst>
                                    </p:anim>
                                  </p:childTnLst>
                                </p:cTn>
                              </p:par>
                              <p:par>
                                <p:cTn id="62" presetID="1" presetClass="exit" presetSubtype="0" fill="hold" nodeType="withEffect">
                                  <p:stCondLst>
                                    <p:cond delay="0"/>
                                  </p:stCondLst>
                                  <p:childTnLst>
                                    <p:set>
                                      <p:cBhvr>
                                        <p:cTn id="63" dur="1" fill="hold">
                                          <p:stCondLst>
                                            <p:cond delay="0"/>
                                          </p:stCondLst>
                                        </p:cTn>
                                        <p:tgtEl>
                                          <p:spTgt spid="1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2"/>
                                        </p:tgtEl>
                                        <p:attrNameLst>
                                          <p:attrName>style.visibility</p:attrName>
                                        </p:attrNameLst>
                                      </p:cBhvr>
                                      <p:to>
                                        <p:strVal val="hidden"/>
                                      </p:to>
                                    </p:set>
                                  </p:childTnLst>
                                </p:cTn>
                              </p:par>
                            </p:childTnLst>
                          </p:cTn>
                        </p:par>
                        <p:par>
                          <p:cTn id="68" fill="hold">
                            <p:stCondLst>
                              <p:cond delay="500"/>
                            </p:stCondLst>
                            <p:childTnLst>
                              <p:par>
                                <p:cTn id="69" presetID="2" presetClass="entr" presetSubtype="2"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1+#ppt_w/2"/>
                                          </p:val>
                                        </p:tav>
                                        <p:tav tm="100000">
                                          <p:val>
                                            <p:strVal val="#ppt_x"/>
                                          </p:val>
                                        </p:tav>
                                      </p:tavLst>
                                    </p:anim>
                                    <p:anim calcmode="lin" valueType="num">
                                      <p:cBhvr additive="base">
                                        <p:cTn id="7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P spid="8" grpId="0" animBg="1"/>
      <p:bldP spid="9" grpId="0" animBg="1"/>
      <p:bldP spid="9" grpId="1" animBg="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29972" y="1554871"/>
            <a:ext cx="8497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i="1" dirty="0" smtClean="0">
                <a:latin typeface="+mn-lt"/>
                <a:ea typeface="Calibri" panose="020F0502020204030204" pitchFamily="34" charset="0"/>
                <a:cs typeface="Arial" panose="020B0604020202020204" pitchFamily="34" charset="0"/>
              </a:rPr>
              <a:t>4) Social </a:t>
            </a:r>
            <a:r>
              <a:rPr lang="it-IT" altLang="it-IT" sz="2800" b="1" i="1" dirty="0" err="1" smtClean="0">
                <a:latin typeface="+mn-lt"/>
                <a:ea typeface="Calibri" panose="020F0502020204030204" pitchFamily="34" charset="0"/>
                <a:cs typeface="Arial" panose="020B0604020202020204" pitchFamily="34" charset="0"/>
              </a:rPr>
              <a:t>influence</a:t>
            </a:r>
            <a:r>
              <a:rPr lang="it-IT" altLang="it-IT" sz="2800" b="1" i="1" dirty="0" smtClean="0">
                <a:latin typeface="+mn-lt"/>
                <a:ea typeface="Calibri" panose="020F0502020204030204" pitchFamily="34" charset="0"/>
                <a:cs typeface="Arial" panose="020B0604020202020204" pitchFamily="34" charset="0"/>
              </a:rPr>
              <a:t> </a:t>
            </a:r>
            <a:r>
              <a:rPr lang="it-IT" altLang="it-IT" sz="2800" b="1" dirty="0" smtClean="0">
                <a:latin typeface="+mn-lt"/>
                <a:ea typeface="Calibri" panose="020F0502020204030204" pitchFamily="34" charset="0"/>
                <a:cs typeface="Arial" panose="020B0604020202020204" pitchFamily="34" charset="0"/>
              </a:rPr>
              <a:t>(influenze sociali)</a:t>
            </a:r>
          </a:p>
        </p:txBody>
      </p:sp>
      <p:sp>
        <p:nvSpPr>
          <p:cNvPr id="2" name="Segnaposto numero diapositiva 1"/>
          <p:cNvSpPr>
            <a:spLocks noGrp="1"/>
          </p:cNvSpPr>
          <p:nvPr>
            <p:ph type="sldNum" sz="quarter" idx="12"/>
          </p:nvPr>
        </p:nvSpPr>
        <p:spPr/>
        <p:txBody>
          <a:bodyPr/>
          <a:lstStyle/>
          <a:p>
            <a:fld id="{6D22F896-40B5-4ADD-8801-0D06FADFA095}" type="slidenum">
              <a:rPr lang="en-US" smtClean="0"/>
              <a:t>23</a:t>
            </a:fld>
            <a:endParaRPr lang="en-US" dirty="0"/>
          </a:p>
        </p:txBody>
      </p:sp>
      <p:sp>
        <p:nvSpPr>
          <p:cNvPr id="4" name="Titolo 1"/>
          <p:cNvSpPr txBox="1">
            <a:spLocks/>
          </p:cNvSpPr>
          <p:nvPr/>
        </p:nvSpPr>
        <p:spPr>
          <a:xfrm>
            <a:off x="1" y="261678"/>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3</a:t>
            </a:r>
          </a:p>
          <a:p>
            <a:r>
              <a:rPr lang="it-IT" dirty="0"/>
              <a:t>… </a:t>
            </a:r>
            <a:r>
              <a:rPr lang="it-IT" dirty="0" smtClean="0"/>
              <a:t>utili </a:t>
            </a:r>
            <a:r>
              <a:rPr lang="it-IT" dirty="0"/>
              <a:t>applicazioni pratiche, grazie ai </a:t>
            </a:r>
            <a:r>
              <a:rPr lang="it-IT" i="1" dirty="0" err="1" smtClean="0"/>
              <a:t>nudge</a:t>
            </a:r>
            <a:r>
              <a:rPr lang="it-IT" i="1" dirty="0" smtClean="0"/>
              <a:t>/4</a:t>
            </a:r>
            <a:endParaRPr lang="it-IT" altLang="it-IT" i="1" dirty="0"/>
          </a:p>
        </p:txBody>
      </p:sp>
      <p:pic>
        <p:nvPicPr>
          <p:cNvPr id="8" name="Immagine 7"/>
          <p:cNvPicPr>
            <a:picLocks noChangeAspect="1"/>
          </p:cNvPicPr>
          <p:nvPr/>
        </p:nvPicPr>
        <p:blipFill>
          <a:blip r:embed="rId2"/>
          <a:stretch>
            <a:fillRect/>
          </a:stretch>
        </p:blipFill>
        <p:spPr>
          <a:xfrm>
            <a:off x="534160" y="2596234"/>
            <a:ext cx="5051047" cy="3652166"/>
          </a:xfrm>
          <a:prstGeom prst="rect">
            <a:avLst/>
          </a:prstGeom>
        </p:spPr>
      </p:pic>
      <p:pic>
        <p:nvPicPr>
          <p:cNvPr id="9" name="Immagine 8"/>
          <p:cNvPicPr>
            <a:picLocks noChangeAspect="1"/>
          </p:cNvPicPr>
          <p:nvPr/>
        </p:nvPicPr>
        <p:blipFill>
          <a:blip r:embed="rId3"/>
          <a:stretch>
            <a:fillRect/>
          </a:stretch>
        </p:blipFill>
        <p:spPr>
          <a:xfrm>
            <a:off x="5864238" y="2596234"/>
            <a:ext cx="5491019" cy="3652166"/>
          </a:xfrm>
          <a:prstGeom prst="rect">
            <a:avLst/>
          </a:prstGeom>
        </p:spPr>
      </p:pic>
      <p:pic>
        <p:nvPicPr>
          <p:cNvPr id="10" name="Immagine 9"/>
          <p:cNvPicPr>
            <a:picLocks noChangeAspect="1"/>
          </p:cNvPicPr>
          <p:nvPr/>
        </p:nvPicPr>
        <p:blipFill>
          <a:blip r:embed="rId4"/>
          <a:stretch>
            <a:fillRect/>
          </a:stretch>
        </p:blipFill>
        <p:spPr>
          <a:xfrm>
            <a:off x="534160" y="2499718"/>
            <a:ext cx="5611459" cy="4209828"/>
          </a:xfrm>
          <a:prstGeom prst="rect">
            <a:avLst/>
          </a:prstGeom>
        </p:spPr>
      </p:pic>
      <p:pic>
        <p:nvPicPr>
          <p:cNvPr id="11" name="Immagine 10"/>
          <p:cNvPicPr>
            <a:picLocks noChangeAspect="1"/>
          </p:cNvPicPr>
          <p:nvPr/>
        </p:nvPicPr>
        <p:blipFill>
          <a:blip r:embed="rId5"/>
          <a:stretch>
            <a:fillRect/>
          </a:stretch>
        </p:blipFill>
        <p:spPr>
          <a:xfrm>
            <a:off x="3370344" y="2484760"/>
            <a:ext cx="8821655" cy="4224786"/>
          </a:xfrm>
          <a:prstGeom prst="rect">
            <a:avLst/>
          </a:prstGeom>
        </p:spPr>
      </p:pic>
      <p:sp>
        <p:nvSpPr>
          <p:cNvPr id="12" name="Fumetto 4 11"/>
          <p:cNvSpPr/>
          <p:nvPr/>
        </p:nvSpPr>
        <p:spPr>
          <a:xfrm>
            <a:off x="2041451" y="2293790"/>
            <a:ext cx="1298438" cy="938508"/>
          </a:xfrm>
          <a:prstGeom prst="cloudCallout">
            <a:avLst>
              <a:gd name="adj1" fmla="val -54639"/>
              <a:gd name="adj2" fmla="val 811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2147778" y="2484760"/>
            <a:ext cx="1145704" cy="523220"/>
          </a:xfrm>
          <a:prstGeom prst="rect">
            <a:avLst/>
          </a:prstGeom>
          <a:noFill/>
        </p:spPr>
        <p:txBody>
          <a:bodyPr wrap="square" rtlCol="0">
            <a:spAutoFit/>
          </a:bodyPr>
          <a:lstStyle/>
          <a:p>
            <a:r>
              <a:rPr lang="it-IT" sz="2800" dirty="0" smtClean="0">
                <a:solidFill>
                  <a:schemeClr val="bg1"/>
                </a:solidFill>
              </a:rPr>
              <a:t>+25%</a:t>
            </a:r>
            <a:endParaRPr lang="it-IT" dirty="0">
              <a:solidFill>
                <a:schemeClr val="bg1"/>
              </a:solidFill>
            </a:endParaRPr>
          </a:p>
        </p:txBody>
      </p:sp>
      <p:sp>
        <p:nvSpPr>
          <p:cNvPr id="3" name="Ovale 2"/>
          <p:cNvSpPr/>
          <p:nvPr/>
        </p:nvSpPr>
        <p:spPr>
          <a:xfrm>
            <a:off x="7461504" y="2466425"/>
            <a:ext cx="1051560" cy="4047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4059913" y="3472357"/>
            <a:ext cx="1051560" cy="4047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9689592" y="3957205"/>
            <a:ext cx="1136904" cy="44682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5775488" y="1556069"/>
            <a:ext cx="2417535"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5781350" y="1652360"/>
            <a:ext cx="2631306" cy="369332"/>
          </a:xfrm>
          <a:prstGeom prst="rect">
            <a:avLst/>
          </a:prstGeom>
          <a:noFill/>
        </p:spPr>
        <p:txBody>
          <a:bodyPr wrap="square" rtlCol="0">
            <a:spAutoFit/>
          </a:bodyPr>
          <a:lstStyle/>
          <a:p>
            <a:r>
              <a:rPr lang="it-IT" dirty="0" smtClean="0"/>
              <a:t>Informazione relazionale</a:t>
            </a:r>
            <a:endParaRPr lang="it-IT" dirty="0"/>
          </a:p>
        </p:txBody>
      </p:sp>
      <p:sp>
        <p:nvSpPr>
          <p:cNvPr id="17" name="Rettangolo 16"/>
          <p:cNvSpPr/>
          <p:nvPr/>
        </p:nvSpPr>
        <p:spPr>
          <a:xfrm>
            <a:off x="9032047" y="1565208"/>
            <a:ext cx="2246180"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9065098" y="1637886"/>
            <a:ext cx="2246179" cy="369332"/>
          </a:xfrm>
          <a:prstGeom prst="rect">
            <a:avLst/>
          </a:prstGeom>
          <a:noFill/>
        </p:spPr>
        <p:txBody>
          <a:bodyPr wrap="square" rtlCol="0">
            <a:spAutoFit/>
          </a:bodyPr>
          <a:lstStyle/>
          <a:p>
            <a:r>
              <a:rPr lang="it-IT" dirty="0" smtClean="0"/>
              <a:t>Fa leva sulle emozioni</a:t>
            </a:r>
            <a:endParaRPr lang="it-IT" dirty="0"/>
          </a:p>
        </p:txBody>
      </p:sp>
      <p:cxnSp>
        <p:nvCxnSpPr>
          <p:cNvPr id="21" name="Connettore 2 20"/>
          <p:cNvCxnSpPr/>
          <p:nvPr/>
        </p:nvCxnSpPr>
        <p:spPr>
          <a:xfrm flipH="1">
            <a:off x="4888321" y="2179145"/>
            <a:ext cx="1622445" cy="12108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a:off x="6984255" y="2190763"/>
            <a:ext cx="613791" cy="2756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a:off x="10155136" y="2199318"/>
            <a:ext cx="0" cy="17015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67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1000"/>
                                        <p:tgtEl>
                                          <p:spTgt spid="14"/>
                                        </p:tgtEl>
                                      </p:cBhvr>
                                    </p:animEffect>
                                  </p:childTnLst>
                                </p:cTn>
                              </p:par>
                            </p:childTnLst>
                          </p:cTn>
                        </p:par>
                        <p:par>
                          <p:cTn id="45" fill="hold">
                            <p:stCondLst>
                              <p:cond delay="1000"/>
                            </p:stCondLst>
                            <p:childTnLst>
                              <p:par>
                                <p:cTn id="46" presetID="21" presetClass="entr" presetSubtype="1"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heel(1)">
                                      <p:cBhvr>
                                        <p:cTn id="48" dur="10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heel(1)">
                                      <p:cBhvr>
                                        <p:cTn id="53" dur="1000"/>
                                        <p:tgtEl>
                                          <p:spTgt spid="5"/>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cTn>
                              </p:par>
                            </p:childTnLst>
                          </p:cTn>
                        </p:par>
                        <p:par>
                          <p:cTn id="58" fill="hold">
                            <p:stCondLst>
                              <p:cond delay="1500"/>
                            </p:stCondLst>
                            <p:childTnLst>
                              <p:par>
                                <p:cTn id="59" presetID="22" presetClass="entr" presetSubtype="1"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up)">
                                      <p:cBhvr>
                                        <p:cTn id="61" dur="500"/>
                                        <p:tgtEl>
                                          <p:spTgt spid="24"/>
                                        </p:tgtEl>
                                      </p:cBhvr>
                                    </p:animEffect>
                                  </p:childTnLst>
                                </p:cTn>
                              </p:par>
                            </p:childTnLst>
                          </p:cTn>
                        </p:par>
                        <p:par>
                          <p:cTn id="62" fill="hold">
                            <p:stCondLst>
                              <p:cond delay="2000"/>
                            </p:stCondLst>
                            <p:childTnLst>
                              <p:par>
                                <p:cTn id="63" presetID="53" presetClass="entr" presetSubtype="16"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heel(1)">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heel(1)">
                                      <p:cBhvr>
                                        <p:cTn id="77" dur="1000"/>
                                        <p:tgtEl>
                                          <p:spTgt spid="17"/>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up)">
                                      <p:cBhvr>
                                        <p:cTn id="81" dur="500"/>
                                        <p:tgtEl>
                                          <p:spTgt spid="26"/>
                                        </p:tgtEl>
                                      </p:cBhvr>
                                    </p:animEffect>
                                  </p:childTnLst>
                                </p:cTn>
                              </p:par>
                            </p:childTnLst>
                          </p:cTn>
                        </p:par>
                        <p:par>
                          <p:cTn id="82" fill="hold">
                            <p:stCondLst>
                              <p:cond delay="1500"/>
                            </p:stCondLst>
                            <p:childTnLst>
                              <p:par>
                                <p:cTn id="83" presetID="53" presetClass="entr" presetSubtype="16"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P spid="12" grpId="0" animBg="1"/>
      <p:bldP spid="13" grpId="0"/>
      <p:bldP spid="3" grpId="0" animBg="1"/>
      <p:bldP spid="14" grpId="0" animBg="1"/>
      <p:bldP spid="16" grpId="0" animBg="1"/>
      <p:bldP spid="5" grpId="0" animBg="1"/>
      <p:bldP spid="6" grpId="0"/>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24</a:t>
            </a:fld>
            <a:endParaRPr lang="en-US" dirty="0"/>
          </a:p>
        </p:txBody>
      </p:sp>
      <p:sp>
        <p:nvSpPr>
          <p:cNvPr id="4" name="Rettangolo 3"/>
          <p:cNvSpPr/>
          <p:nvPr/>
        </p:nvSpPr>
        <p:spPr>
          <a:xfrm>
            <a:off x="516048" y="192699"/>
            <a:ext cx="11171976" cy="6186309"/>
          </a:xfrm>
          <a:prstGeom prst="rect">
            <a:avLst/>
          </a:prstGeom>
        </p:spPr>
        <p:txBody>
          <a:bodyPr wrap="square">
            <a:spAutoFit/>
          </a:bodyPr>
          <a:lstStyle/>
          <a:p>
            <a:pPr algn="ctr">
              <a:spcAft>
                <a:spcPts val="0"/>
              </a:spcAft>
              <a:tabLst>
                <a:tab pos="270510" algn="l"/>
                <a:tab pos="6391275" algn="l"/>
              </a:tabLst>
            </a:pPr>
            <a:endParaRPr lang="it-IT" sz="3600"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 </a:t>
            </a:r>
            <a:r>
              <a:rPr lang="it-IT" sz="2800" b="1" dirty="0" smtClean="0">
                <a:ea typeface="Times New Roman" panose="02020603050405020304" pitchFamily="18" charset="0"/>
                <a:cs typeface="Arial" panose="020B0604020202020204" pitchFamily="34" charset="0"/>
              </a:rPr>
              <a:t>– DI CHE PARLIAMO</a:t>
            </a: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Cos’è </a:t>
            </a:r>
            <a:r>
              <a:rPr lang="it-IT" sz="2800" b="1" dirty="0">
                <a:ea typeface="Times New Roman" panose="02020603050405020304" pitchFamily="18" charset="0"/>
                <a:cs typeface="Arial" panose="020B0604020202020204" pitchFamily="34" charset="0"/>
              </a:rPr>
              <a:t>il </a:t>
            </a:r>
            <a:r>
              <a:rPr lang="it-IT" sz="2800" b="1" i="1" dirty="0" err="1">
                <a:ea typeface="Times New Roman" panose="02020603050405020304" pitchFamily="18" charset="0"/>
                <a:cs typeface="Arial" panose="020B0604020202020204" pitchFamily="34" charset="0"/>
              </a:rPr>
              <a:t>nudging</a:t>
            </a:r>
            <a:r>
              <a:rPr lang="it-IT" sz="2800" b="1" dirty="0">
                <a:ea typeface="Times New Roman" panose="02020603050405020304" pitchFamily="18" charset="0"/>
                <a:cs typeface="Arial" panose="020B0604020202020204" pitchFamily="34" charset="0"/>
              </a:rPr>
              <a:t> e come funziona in pratica (alcune esperienze internazionali</a:t>
            </a:r>
            <a:r>
              <a:rPr lang="it-IT" sz="2800" b="1" dirty="0" smtClean="0">
                <a:ea typeface="Times New Roman" panose="02020603050405020304" pitchFamily="18" charset="0"/>
                <a:cs typeface="Arial" panose="020B0604020202020204" pitchFamily="34" charset="0"/>
              </a:rPr>
              <a:t>)</a:t>
            </a:r>
          </a:p>
          <a:p>
            <a:pPr algn="just">
              <a:spcBef>
                <a:spcPts val="1200"/>
              </a:spcBef>
              <a:spcAft>
                <a:spcPts val="0"/>
              </a:spcAft>
              <a:tabLst>
                <a:tab pos="270510" algn="l"/>
                <a:tab pos="6391275" algn="l"/>
              </a:tabLst>
            </a:pP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a:ea typeface="Times New Roman" panose="02020603050405020304" pitchFamily="18" charset="0"/>
                <a:cs typeface="Arial" panose="020B0604020202020204" pitchFamily="34" charset="0"/>
              </a:rPr>
              <a:t>L’assunto di partenza. </a:t>
            </a:r>
            <a:r>
              <a:rPr lang="it-IT" sz="2800" dirty="0" smtClean="0">
                <a:ea typeface="Times New Roman" panose="02020603050405020304" pitchFamily="18" charset="0"/>
                <a:cs typeface="Arial" panose="020B0604020202020204" pitchFamily="34" charset="0"/>
              </a:rPr>
              <a:t>Siamo Uomini o Supereroi? Perché </a:t>
            </a:r>
            <a:r>
              <a:rPr lang="it-IT" sz="2800" dirty="0">
                <a:ea typeface="Times New Roman" panose="02020603050405020304" pitchFamily="18" charset="0"/>
                <a:cs typeface="Arial" panose="020B0604020202020204" pitchFamily="34" charset="0"/>
              </a:rPr>
              <a:t>spesso sbagliamo la strutturazione dell’intervento regolatorio </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smtClean="0">
                <a:ea typeface="Times New Roman" panose="02020603050405020304" pitchFamily="18" charset="0"/>
                <a:cs typeface="Arial" panose="020B0604020202020204" pitchFamily="34" charset="0"/>
              </a:rPr>
              <a:t>I </a:t>
            </a:r>
            <a:r>
              <a:rPr lang="it-IT" sz="2800" i="1" dirty="0" err="1">
                <a:ea typeface="Times New Roman" panose="02020603050405020304" pitchFamily="18" charset="0"/>
                <a:cs typeface="Arial" panose="020B0604020202020204" pitchFamily="34" charset="0"/>
              </a:rPr>
              <a:t>bias</a:t>
            </a:r>
            <a:r>
              <a:rPr lang="it-IT" sz="2800" dirty="0">
                <a:ea typeface="Times New Roman" panose="02020603050405020304" pitchFamily="18" charset="0"/>
                <a:cs typeface="Arial" panose="020B0604020202020204" pitchFamily="34" charset="0"/>
              </a:rPr>
              <a:t> cognitivi e </a:t>
            </a:r>
            <a:r>
              <a:rPr lang="it-IT" sz="2800" dirty="0" smtClean="0">
                <a:ea typeface="Times New Roman" panose="02020603050405020304" pitchFamily="18" charset="0"/>
                <a:cs typeface="Arial" panose="020B0604020202020204" pitchFamily="34" charset="0"/>
              </a:rPr>
              <a:t>comportamentali, </a:t>
            </a:r>
            <a:r>
              <a:rPr lang="it-IT" sz="2800" dirty="0">
                <a:ea typeface="Times New Roman" panose="02020603050405020304" pitchFamily="18" charset="0"/>
                <a:cs typeface="Arial" panose="020B0604020202020204" pitchFamily="34" charset="0"/>
              </a:rPr>
              <a:t>…</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e alcune </a:t>
            </a:r>
            <a:r>
              <a:rPr lang="it-IT" sz="2800" dirty="0">
                <a:ea typeface="Times New Roman" panose="02020603050405020304" pitchFamily="18" charset="0"/>
                <a:cs typeface="Arial" panose="020B0604020202020204" pitchFamily="34" charset="0"/>
              </a:rPr>
              <a:t>applicazioni pratiche di </a:t>
            </a:r>
            <a:r>
              <a:rPr lang="it-IT" sz="2800" i="1" dirty="0" err="1">
                <a:ea typeface="Times New Roman" panose="02020603050405020304" pitchFamily="18" charset="0"/>
                <a:cs typeface="Arial" panose="020B0604020202020204" pitchFamily="34" charset="0"/>
              </a:rPr>
              <a:t>behavioural</a:t>
            </a:r>
            <a:r>
              <a:rPr lang="it-IT" sz="2800" i="1" dirty="0">
                <a:ea typeface="Times New Roman" panose="02020603050405020304" pitchFamily="18" charset="0"/>
                <a:cs typeface="Arial" panose="020B0604020202020204" pitchFamily="34" charset="0"/>
              </a:rPr>
              <a:t> </a:t>
            </a:r>
            <a:r>
              <a:rPr lang="it-IT" sz="2800" i="1" dirty="0" err="1">
                <a:ea typeface="Times New Roman" panose="02020603050405020304" pitchFamily="18" charset="0"/>
                <a:cs typeface="Arial" panose="020B0604020202020204" pitchFamily="34" charset="0"/>
              </a:rPr>
              <a:t>regulation</a:t>
            </a:r>
            <a:r>
              <a:rPr lang="it-IT" sz="2800" i="1" dirty="0">
                <a:ea typeface="Times New Roman" panose="02020603050405020304" pitchFamily="18" charset="0"/>
                <a:cs typeface="Arial" panose="020B0604020202020204" pitchFamily="34" charset="0"/>
              </a:rPr>
              <a:t> </a:t>
            </a:r>
            <a:r>
              <a:rPr lang="it-IT" sz="2800" dirty="0">
                <a:ea typeface="Times New Roman" panose="02020603050405020304" pitchFamily="18" charset="0"/>
                <a:cs typeface="Arial" panose="020B0604020202020204" pitchFamily="34" charset="0"/>
              </a:rPr>
              <a:t>tramite i </a:t>
            </a:r>
            <a:r>
              <a:rPr lang="it-IT" sz="2800" i="1" dirty="0" err="1" smtClean="0">
                <a:ea typeface="Times New Roman" panose="02020603050405020304" pitchFamily="18" charset="0"/>
                <a:cs typeface="Arial" panose="020B0604020202020204" pitchFamily="34" charset="0"/>
              </a:rPr>
              <a:t>nudge</a:t>
            </a:r>
            <a:r>
              <a:rPr lang="it-IT" sz="2800" dirty="0" smtClean="0">
                <a:ea typeface="Times New Roman" panose="02020603050405020304" pitchFamily="18" charset="0"/>
                <a:cs typeface="Arial" panose="020B0604020202020204" pitchFamily="34" charset="0"/>
              </a:rPr>
              <a:t>.</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smtClean="0">
                <a:solidFill>
                  <a:srgbClr val="FF0000"/>
                </a:solidFill>
                <a:ea typeface="Times New Roman" panose="02020603050405020304" pitchFamily="18" charset="0"/>
                <a:cs typeface="Arial" panose="020B0604020202020204" pitchFamily="34" charset="0"/>
              </a:rPr>
              <a:t>Le tecniche di </a:t>
            </a:r>
            <a:r>
              <a:rPr lang="it-IT" sz="2800" i="1" dirty="0" err="1" smtClean="0">
                <a:solidFill>
                  <a:srgbClr val="FF0000"/>
                </a:solidFill>
                <a:ea typeface="Times New Roman" panose="02020603050405020304" pitchFamily="18" charset="0"/>
                <a:cs typeface="Arial" panose="020B0604020202020204" pitchFamily="34" charset="0"/>
              </a:rPr>
              <a:t>nudging</a:t>
            </a:r>
            <a:r>
              <a:rPr lang="it-IT" sz="2800" dirty="0" smtClean="0">
                <a:solidFill>
                  <a:srgbClr val="FF0000"/>
                </a:solidFill>
                <a:ea typeface="Times New Roman" panose="02020603050405020304" pitchFamily="18" charset="0"/>
                <a:cs typeface="Arial" panose="020B0604020202020204" pitchFamily="34" charset="0"/>
              </a:rPr>
              <a:t>. I sette </a:t>
            </a:r>
            <a:r>
              <a:rPr lang="it-IT" sz="2800" i="1" dirty="0" err="1" smtClean="0">
                <a:solidFill>
                  <a:srgbClr val="FF0000"/>
                </a:solidFill>
                <a:ea typeface="Times New Roman" panose="02020603050405020304" pitchFamily="18" charset="0"/>
                <a:cs typeface="Arial" panose="020B0604020202020204" pitchFamily="34" charset="0"/>
              </a:rPr>
              <a:t>nudge</a:t>
            </a:r>
            <a:r>
              <a:rPr lang="it-IT" sz="2800" i="1" dirty="0" smtClean="0">
                <a:solidFill>
                  <a:srgbClr val="FF0000"/>
                </a:solidFill>
                <a:ea typeface="Times New Roman" panose="02020603050405020304" pitchFamily="18" charset="0"/>
                <a:cs typeface="Arial" panose="020B0604020202020204" pitchFamily="34" charset="0"/>
              </a:rPr>
              <a:t> </a:t>
            </a:r>
            <a:r>
              <a:rPr lang="it-IT" sz="2800" i="1" dirty="0" err="1" smtClean="0">
                <a:solidFill>
                  <a:srgbClr val="FF0000"/>
                </a:solidFill>
                <a:ea typeface="Times New Roman" panose="02020603050405020304" pitchFamily="18" charset="0"/>
                <a:cs typeface="Arial" panose="020B0604020202020204" pitchFamily="34" charset="0"/>
              </a:rPr>
              <a:t>tools</a:t>
            </a:r>
            <a:r>
              <a:rPr lang="it-IT" sz="2800" i="1" dirty="0" smtClean="0">
                <a:solidFill>
                  <a:srgbClr val="FF0000"/>
                </a:solidFill>
                <a:ea typeface="Times New Roman" panose="02020603050405020304" pitchFamily="18" charset="0"/>
                <a:cs typeface="Arial" panose="020B0604020202020204" pitchFamily="34" charset="0"/>
              </a:rPr>
              <a:t> </a:t>
            </a:r>
            <a:r>
              <a:rPr lang="it-IT" sz="2800" dirty="0" smtClean="0">
                <a:solidFill>
                  <a:srgbClr val="FF0000"/>
                </a:solidFill>
                <a:ea typeface="Times New Roman" panose="02020603050405020304" pitchFamily="18" charset="0"/>
                <a:cs typeface="Arial" panose="020B0604020202020204" pitchFamily="34" charset="0"/>
              </a:rPr>
              <a:t>di </a:t>
            </a:r>
            <a:r>
              <a:rPr lang="it-IT" sz="2800" dirty="0" err="1" smtClean="0">
                <a:solidFill>
                  <a:srgbClr val="FF0000"/>
                </a:solidFill>
                <a:ea typeface="Times New Roman" panose="02020603050405020304" pitchFamily="18" charset="0"/>
                <a:cs typeface="Arial" panose="020B0604020202020204" pitchFamily="34" charset="0"/>
              </a:rPr>
              <a:t>Sunstein</a:t>
            </a:r>
            <a:r>
              <a:rPr lang="it-IT" sz="2800" dirty="0" smtClean="0">
                <a:solidFill>
                  <a:srgbClr val="FF0000"/>
                </a:solidFill>
                <a:ea typeface="Times New Roman" panose="02020603050405020304" pitchFamily="18" charset="0"/>
                <a:cs typeface="Arial" panose="020B0604020202020204" pitchFamily="34" charset="0"/>
              </a:rPr>
              <a:t> &amp; </a:t>
            </a:r>
            <a:r>
              <a:rPr lang="it-IT" sz="2800" dirty="0" err="1" smtClean="0">
                <a:solidFill>
                  <a:srgbClr val="FF0000"/>
                </a:solidFill>
                <a:ea typeface="Times New Roman" panose="02020603050405020304" pitchFamily="18" charset="0"/>
                <a:cs typeface="Arial" panose="020B0604020202020204" pitchFamily="34" charset="0"/>
              </a:rPr>
              <a:t>Thaler</a:t>
            </a:r>
            <a:endParaRPr lang="it-IT" sz="2800" dirty="0">
              <a:solidFill>
                <a:srgbClr val="FF0000"/>
              </a:solidFill>
              <a:ea typeface="Calibri" panose="020F0502020204030204" pitchFamily="34" charset="0"/>
              <a:cs typeface="Arial" panose="020B0604020202020204" pitchFamily="34" charset="0"/>
            </a:endParaRPr>
          </a:p>
          <a:p>
            <a:pPr marL="498475" algn="just">
              <a:spcBef>
                <a:spcPts val="1200"/>
              </a:spcBef>
              <a:spcAft>
                <a:spcPts val="0"/>
              </a:spcAft>
              <a:tabLst>
                <a:tab pos="270510" algn="l"/>
                <a:tab pos="6391275" algn="l"/>
              </a:tabLst>
            </a:pPr>
            <a:r>
              <a:rPr lang="it-IT" sz="2800" dirty="0">
                <a:ea typeface="Times New Roman" panose="02020603050405020304" pitchFamily="18" charset="0"/>
                <a:cs typeface="Arial" panose="020B0604020202020204" pitchFamily="34" charset="0"/>
              </a:rPr>
              <a:t> </a:t>
            </a:r>
            <a:endParaRPr lang="it-IT" sz="28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91205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09870" y="1041023"/>
            <a:ext cx="1197226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smtClean="0">
                <a:latin typeface="+mn-lt"/>
                <a:ea typeface="Times New Roman" panose="02020603050405020304" pitchFamily="18" charset="0"/>
                <a:cs typeface="Arial" panose="020B0604020202020204" pitchFamily="34" charset="0"/>
              </a:rPr>
              <a:t>Defaults</a:t>
            </a:r>
            <a:r>
              <a:rPr lang="en-US" dirty="0" smtClean="0">
                <a:latin typeface="+mn-lt"/>
                <a:ea typeface="Times New Roman" panose="02020603050405020304" pitchFamily="18" charset="0"/>
                <a:cs typeface="Arial" panose="020B0604020202020204" pitchFamily="34" charset="0"/>
              </a:rPr>
              <a:t> </a:t>
            </a:r>
            <a:r>
              <a:rPr lang="en-US" dirty="0">
                <a:latin typeface="+mn-lt"/>
                <a:ea typeface="Times New Roman" panose="02020603050405020304" pitchFamily="18" charset="0"/>
                <a:cs typeface="Arial" panose="020B0604020202020204" pitchFamily="34" charset="0"/>
              </a:rPr>
              <a:t>encourage the healthy choice by making this the given selection unless active steps are taken to avoid this outcome – steps that will not be encouraged by the natural tendency to human inertia. A prime example of a default is a presumption that all citizens consent to be organ donors unless they register their unwillingness to donate (which, as noted, </a:t>
            </a:r>
            <a:r>
              <a:rPr lang="en-US" dirty="0" err="1">
                <a:latin typeface="+mn-lt"/>
                <a:ea typeface="Times New Roman" panose="02020603050405020304" pitchFamily="18" charset="0"/>
                <a:cs typeface="Arial" panose="020B0604020202020204" pitchFamily="34" charset="0"/>
              </a:rPr>
              <a:t>Thaler</a:t>
            </a:r>
            <a:r>
              <a:rPr lang="en-US" dirty="0">
                <a:latin typeface="+mn-lt"/>
                <a:ea typeface="Times New Roman" panose="02020603050405020304" pitchFamily="18" charset="0"/>
                <a:cs typeface="Arial" panose="020B0604020202020204" pitchFamily="34" charset="0"/>
              </a:rPr>
              <a:t> and </a:t>
            </a:r>
            <a:r>
              <a:rPr lang="en-US" dirty="0" err="1">
                <a:latin typeface="+mn-lt"/>
                <a:ea typeface="Times New Roman" panose="02020603050405020304" pitchFamily="18" charset="0"/>
                <a:cs typeface="Arial" panose="020B0604020202020204" pitchFamily="34" charset="0"/>
              </a:rPr>
              <a:t>Sunstein</a:t>
            </a:r>
            <a:r>
              <a:rPr lang="en-US" dirty="0">
                <a:latin typeface="+mn-lt"/>
                <a:ea typeface="Times New Roman" panose="02020603050405020304" pitchFamily="18" charset="0"/>
                <a:cs typeface="Arial" panose="020B0604020202020204" pitchFamily="34" charset="0"/>
              </a:rPr>
              <a:t> state, they should be able to do easily). Similarly, employees can be enrolled automatically onto a pension scheme unless they actively opt out.</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a:latin typeface="+mn-lt"/>
                <a:ea typeface="Times New Roman" panose="02020603050405020304" pitchFamily="18" charset="0"/>
                <a:cs typeface="Arial" panose="020B0604020202020204" pitchFamily="34" charset="0"/>
              </a:rPr>
              <a:t>Persuasive, campaigning and counselling</a:t>
            </a:r>
            <a:r>
              <a:rPr lang="en-US" dirty="0">
                <a:latin typeface="+mn-lt"/>
                <a:ea typeface="Times New Roman" panose="02020603050405020304" pitchFamily="18" charset="0"/>
                <a:cs typeface="Arial" panose="020B0604020202020204" pitchFamily="34" charset="0"/>
              </a:rPr>
              <a:t> strategies can influence and shape decision-making.</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a:latin typeface="+mn-lt"/>
                <a:ea typeface="Times New Roman" panose="02020603050405020304" pitchFamily="18" charset="0"/>
                <a:cs typeface="Arial" panose="020B0604020202020204" pitchFamily="34" charset="0"/>
              </a:rPr>
              <a:t>Design </a:t>
            </a:r>
            <a:r>
              <a:rPr lang="en-US" dirty="0">
                <a:latin typeface="+mn-lt"/>
                <a:ea typeface="Times New Roman" panose="02020603050405020304" pitchFamily="18" charset="0"/>
                <a:cs typeface="Arial" panose="020B0604020202020204" pitchFamily="34" charset="0"/>
              </a:rPr>
              <a:t> approaches can be used – as where the main office doors lead directly to the stairs, not the lifts; or the departmental smoking zone is placed at a distance from the work area.</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a:latin typeface="+mn-lt"/>
                <a:ea typeface="Times New Roman" panose="02020603050405020304" pitchFamily="18" charset="0"/>
                <a:cs typeface="Arial" panose="020B0604020202020204" pitchFamily="34" charset="0"/>
              </a:rPr>
              <a:t>Commitments </a:t>
            </a:r>
            <a:r>
              <a:rPr lang="en-US" dirty="0">
                <a:latin typeface="+mn-lt"/>
                <a:ea typeface="Times New Roman" panose="02020603050405020304" pitchFamily="18" charset="0"/>
                <a:cs typeface="Arial" panose="020B0604020202020204" pitchFamily="34" charset="0"/>
              </a:rPr>
              <a:t>to healthy activities, such as eating less or charitable giving can be stimulated so as to encourage delivery on good intentions.</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a:latin typeface="+mn-lt"/>
                <a:ea typeface="Times New Roman" panose="02020603050405020304" pitchFamily="18" charset="0"/>
                <a:cs typeface="Arial" panose="020B0604020202020204" pitchFamily="34" charset="0"/>
              </a:rPr>
              <a:t>Transactional shortcuts</a:t>
            </a:r>
            <a:r>
              <a:rPr lang="en-US" dirty="0">
                <a:latin typeface="+mn-lt"/>
                <a:ea typeface="Times New Roman" panose="02020603050405020304" pitchFamily="18" charset="0"/>
                <a:cs typeface="Arial" panose="020B0604020202020204" pitchFamily="34" charset="0"/>
              </a:rPr>
              <a:t> can be provided so that, for example, a special credit card makes charitable donations easy to make and record. Exemptions, similarly, can be used to spare people from procedures if they do the sensible thing – as where motorcycle helmet users do not have to obtain a </a:t>
            </a:r>
            <a:r>
              <a:rPr lang="en-US" dirty="0" err="1">
                <a:latin typeface="+mn-lt"/>
                <a:ea typeface="Times New Roman" panose="02020603050405020304" pitchFamily="18" charset="0"/>
                <a:cs typeface="Arial" panose="020B0604020202020204" pitchFamily="34" charset="0"/>
              </a:rPr>
              <a:t>licence</a:t>
            </a:r>
            <a:r>
              <a:rPr lang="en-US" dirty="0">
                <a:latin typeface="+mn-lt"/>
                <a:ea typeface="Times New Roman" panose="02020603050405020304" pitchFamily="18" charset="0"/>
                <a:cs typeface="Arial" panose="020B0604020202020204" pitchFamily="34" charset="0"/>
              </a:rPr>
              <a:t>.</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a:latin typeface="+mn-lt"/>
                <a:ea typeface="Times New Roman" panose="02020603050405020304" pitchFamily="18" charset="0"/>
                <a:cs typeface="Arial" panose="020B0604020202020204" pitchFamily="34" charset="0"/>
              </a:rPr>
              <a:t>Information  mechanisms  </a:t>
            </a:r>
            <a:r>
              <a:rPr lang="en-US" dirty="0">
                <a:latin typeface="+mn-lt"/>
                <a:ea typeface="Times New Roman" panose="02020603050405020304" pitchFamily="18" charset="0"/>
                <a:cs typeface="Arial" panose="020B0604020202020204" pitchFamily="34" charset="0"/>
              </a:rPr>
              <a:t>can be deployed to inform people of pitfalls or errors, or </a:t>
            </a:r>
            <a:r>
              <a:rPr lang="en-US" dirty="0" smtClean="0">
                <a:latin typeface="+mn-lt"/>
                <a:ea typeface="Times New Roman" panose="02020603050405020304" pitchFamily="18" charset="0"/>
                <a:cs typeface="Arial" panose="020B0604020202020204" pitchFamily="34" charset="0"/>
              </a:rPr>
              <a:t>to </a:t>
            </a:r>
            <a:r>
              <a:rPr lang="en-US" dirty="0">
                <a:latin typeface="+mn-lt"/>
                <a:ea typeface="Times New Roman" panose="02020603050405020304" pitchFamily="18" charset="0"/>
                <a:cs typeface="Arial" panose="020B0604020202020204" pitchFamily="34" charset="0"/>
              </a:rPr>
              <a:t>present options in ways that foster healthy decisions,  or to facilitate corrective actions. Information can also be given on social norms or other people’s performance (e.g. the percentage of citizens who have already completed a tax return). Information can also be  mapped and structured (especially in relation to complex issues) so as to provide citizens with easier routes to the sensible decision.</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a:latin typeface="+mn-lt"/>
                <a:ea typeface="Times New Roman" panose="02020603050405020304" pitchFamily="18" charset="0"/>
                <a:cs typeface="Arial" panose="020B0604020202020204" pitchFamily="34" charset="0"/>
              </a:rPr>
              <a:t>Warnings and reminders</a:t>
            </a:r>
            <a:r>
              <a:rPr lang="en-US" dirty="0">
                <a:latin typeface="+mn-lt"/>
                <a:ea typeface="Times New Roman" panose="02020603050405020304" pitchFamily="18" charset="0"/>
                <a:cs typeface="Arial" panose="020B0604020202020204" pitchFamily="34" charset="0"/>
              </a:rPr>
              <a:t> can be given so as to discourage unwise actions such as the sending of intemperate or uncivil emails (“</a:t>
            </a:r>
            <a:r>
              <a:rPr lang="en-US" dirty="0" err="1">
                <a:latin typeface="+mn-lt"/>
                <a:ea typeface="Times New Roman" panose="02020603050405020304" pitchFamily="18" charset="0"/>
                <a:cs typeface="Arial" panose="020B0604020202020204" pitchFamily="34" charset="0"/>
              </a:rPr>
              <a:t>filtro</a:t>
            </a:r>
            <a:r>
              <a:rPr lang="en-US" dirty="0">
                <a:latin typeface="+mn-lt"/>
                <a:ea typeface="Times New Roman" panose="02020603050405020304" pitchFamily="18" charset="0"/>
                <a:cs typeface="Arial" panose="020B0604020202020204" pitchFamily="34" charset="0"/>
              </a:rPr>
              <a:t> di </a:t>
            </a:r>
            <a:r>
              <a:rPr lang="en-US" dirty="0" err="1">
                <a:latin typeface="+mn-lt"/>
                <a:ea typeface="Times New Roman" panose="02020603050405020304" pitchFamily="18" charset="0"/>
                <a:cs typeface="Arial" panose="020B0604020202020204" pitchFamily="34" charset="0"/>
              </a:rPr>
              <a:t>civiltà</a:t>
            </a:r>
            <a:r>
              <a:rPr lang="en-US" dirty="0">
                <a:latin typeface="+mn-lt"/>
                <a:ea typeface="Times New Roman" panose="02020603050405020304" pitchFamily="18" charset="0"/>
                <a:cs typeface="Arial" panose="020B0604020202020204" pitchFamily="34" charset="0"/>
              </a:rPr>
              <a:t>”; p. 227</a:t>
            </a:r>
            <a:r>
              <a:rPr lang="en-US" dirty="0" smtClean="0">
                <a:latin typeface="+mn-lt"/>
                <a:ea typeface="Times New Roman" panose="02020603050405020304" pitchFamily="18" charset="0"/>
                <a:cs typeface="Arial" panose="020B0604020202020204" pitchFamily="34" charset="0"/>
              </a:rPr>
              <a:t>).</a:t>
            </a:r>
            <a:endParaRPr lang="it-IT" sz="1400" dirty="0">
              <a:latin typeface="+mn-lt"/>
              <a:ea typeface="Times New Roman" panose="02020603050405020304" pitchFamily="18"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25</a:t>
            </a:fld>
            <a:endParaRPr lang="en-US" dirty="0"/>
          </a:p>
        </p:txBody>
      </p:sp>
      <p:sp>
        <p:nvSpPr>
          <p:cNvPr id="4" name="Titolo 1"/>
          <p:cNvSpPr txBox="1">
            <a:spLocks/>
          </p:cNvSpPr>
          <p:nvPr/>
        </p:nvSpPr>
        <p:spPr>
          <a:xfrm>
            <a:off x="1" y="75642"/>
            <a:ext cx="12191999" cy="1078024"/>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4</a:t>
            </a:r>
          </a:p>
          <a:p>
            <a:r>
              <a:rPr lang="it-IT" dirty="0" smtClean="0"/>
              <a:t>le tecniche di </a:t>
            </a:r>
            <a:r>
              <a:rPr lang="it-IT" i="1" dirty="0" err="1" smtClean="0"/>
              <a:t>nudging</a:t>
            </a:r>
            <a:r>
              <a:rPr lang="it-IT" dirty="0" smtClean="0"/>
              <a:t> – i Sette </a:t>
            </a:r>
            <a:r>
              <a:rPr lang="it-IT" i="1" dirty="0" err="1" smtClean="0"/>
              <a:t>nudge</a:t>
            </a:r>
            <a:r>
              <a:rPr lang="it-IT" i="1" dirty="0" smtClean="0"/>
              <a:t> </a:t>
            </a:r>
            <a:r>
              <a:rPr lang="it-IT" i="1" dirty="0" err="1" smtClean="0"/>
              <a:t>tools</a:t>
            </a:r>
            <a:r>
              <a:rPr lang="it-IT" dirty="0" smtClean="0"/>
              <a:t> di s. &amp; t.</a:t>
            </a:r>
            <a:endParaRPr lang="it-IT" altLang="it-IT" dirty="0" smtClean="0"/>
          </a:p>
        </p:txBody>
      </p:sp>
    </p:spTree>
    <p:extLst>
      <p:ext uri="{BB962C8B-B14F-4D97-AF65-F5344CB8AC3E}">
        <p14:creationId xmlns:p14="http://schemas.microsoft.com/office/powerpoint/2010/main" val="3552506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300" y="1052040"/>
            <a:ext cx="1197226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smtClean="0">
                <a:latin typeface="+mn-lt"/>
                <a:ea typeface="Times New Roman" panose="02020603050405020304" pitchFamily="18" charset="0"/>
                <a:cs typeface="Arial" panose="020B0604020202020204" pitchFamily="34" charset="0"/>
              </a:rPr>
              <a:t> Defaults</a:t>
            </a:r>
            <a:r>
              <a:rPr lang="en-US" dirty="0" smtClean="0">
                <a:latin typeface="+mn-lt"/>
                <a:ea typeface="Times New Roman" panose="02020603050405020304" pitchFamily="18" charset="0"/>
                <a:cs typeface="Arial" panose="020B0604020202020204" pitchFamily="34" charset="0"/>
              </a:rPr>
              <a:t> encourage the healthy choice by making this the given selection unless active steps are taken to avoid this outcome – steps that will not be encouraged by the natural tendency to human inertia. A prime example of a default is a presumption that all citizens consent to be organ donors unless they register their unwillingness to donate (which, as noted, </a:t>
            </a:r>
            <a:r>
              <a:rPr lang="en-US" dirty="0" err="1" smtClean="0">
                <a:latin typeface="+mn-lt"/>
                <a:ea typeface="Times New Roman" panose="02020603050405020304" pitchFamily="18" charset="0"/>
                <a:cs typeface="Arial" panose="020B0604020202020204" pitchFamily="34" charset="0"/>
              </a:rPr>
              <a:t>Thaler</a:t>
            </a:r>
            <a:r>
              <a:rPr lang="en-US" dirty="0" smtClean="0">
                <a:latin typeface="+mn-lt"/>
                <a:ea typeface="Times New Roman" panose="02020603050405020304" pitchFamily="18" charset="0"/>
                <a:cs typeface="Arial" panose="020B0604020202020204" pitchFamily="34" charset="0"/>
              </a:rPr>
              <a:t> and </a:t>
            </a:r>
            <a:r>
              <a:rPr lang="en-US" dirty="0" err="1" smtClean="0">
                <a:latin typeface="+mn-lt"/>
                <a:ea typeface="Times New Roman" panose="02020603050405020304" pitchFamily="18" charset="0"/>
                <a:cs typeface="Arial" panose="020B0604020202020204" pitchFamily="34" charset="0"/>
              </a:rPr>
              <a:t>Sunstein</a:t>
            </a:r>
            <a:r>
              <a:rPr lang="en-US" dirty="0" smtClean="0">
                <a:latin typeface="+mn-lt"/>
                <a:ea typeface="Times New Roman" panose="02020603050405020304" pitchFamily="18" charset="0"/>
                <a:cs typeface="Arial" panose="020B0604020202020204" pitchFamily="34" charset="0"/>
              </a:rPr>
              <a:t> state, they should be able to do easily). Similarly, employees can be enrolled automatically onto a pension scheme unless they actively opt out.</a:t>
            </a:r>
            <a:endParaRPr lang="it-IT" dirty="0" smtClean="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smtClean="0">
                <a:latin typeface="+mn-lt"/>
                <a:ea typeface="Times New Roman" panose="02020603050405020304" pitchFamily="18" charset="0"/>
                <a:cs typeface="Arial" panose="020B0604020202020204" pitchFamily="34" charset="0"/>
              </a:rPr>
              <a:t> Persuasive</a:t>
            </a:r>
            <a:r>
              <a:rPr lang="en-US" b="1" dirty="0">
                <a:latin typeface="+mn-lt"/>
                <a:ea typeface="Times New Roman" panose="02020603050405020304" pitchFamily="18" charset="0"/>
                <a:cs typeface="Arial" panose="020B0604020202020204" pitchFamily="34" charset="0"/>
              </a:rPr>
              <a:t>, campaigning and counselling</a:t>
            </a:r>
            <a:r>
              <a:rPr lang="en-US" dirty="0">
                <a:latin typeface="+mn-lt"/>
                <a:ea typeface="Times New Roman" panose="02020603050405020304" pitchFamily="18" charset="0"/>
                <a:cs typeface="Arial" panose="020B0604020202020204" pitchFamily="34" charset="0"/>
              </a:rPr>
              <a:t> strategies can influence and shape decision-making.</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smtClean="0">
                <a:latin typeface="+mn-lt"/>
                <a:ea typeface="Times New Roman" panose="02020603050405020304" pitchFamily="18" charset="0"/>
                <a:cs typeface="Arial" panose="020B0604020202020204" pitchFamily="34" charset="0"/>
              </a:rPr>
              <a:t> Design </a:t>
            </a:r>
            <a:r>
              <a:rPr lang="en-US" dirty="0" smtClean="0">
                <a:latin typeface="+mn-lt"/>
                <a:ea typeface="Times New Roman" panose="02020603050405020304" pitchFamily="18" charset="0"/>
                <a:cs typeface="Arial" panose="020B0604020202020204" pitchFamily="34" charset="0"/>
              </a:rPr>
              <a:t> </a:t>
            </a:r>
            <a:r>
              <a:rPr lang="en-US" dirty="0">
                <a:latin typeface="+mn-lt"/>
                <a:ea typeface="Times New Roman" panose="02020603050405020304" pitchFamily="18" charset="0"/>
                <a:cs typeface="Arial" panose="020B0604020202020204" pitchFamily="34" charset="0"/>
              </a:rPr>
              <a:t>approaches can be used – as where the main office doors lead directly to the stairs, not the lifts; or the departmental smoking zone is placed at a distance from the work area.</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smtClean="0">
                <a:latin typeface="+mn-lt"/>
                <a:ea typeface="Times New Roman" panose="02020603050405020304" pitchFamily="18" charset="0"/>
                <a:cs typeface="Arial" panose="020B0604020202020204" pitchFamily="34" charset="0"/>
              </a:rPr>
              <a:t> Commitments </a:t>
            </a:r>
            <a:r>
              <a:rPr lang="en-US" b="1" dirty="0">
                <a:latin typeface="+mn-lt"/>
                <a:ea typeface="Times New Roman" panose="02020603050405020304" pitchFamily="18" charset="0"/>
                <a:cs typeface="Arial" panose="020B0604020202020204" pitchFamily="34" charset="0"/>
              </a:rPr>
              <a:t>to healthy activities</a:t>
            </a:r>
            <a:r>
              <a:rPr lang="en-US" dirty="0">
                <a:latin typeface="+mn-lt"/>
                <a:ea typeface="Times New Roman" panose="02020603050405020304" pitchFamily="18" charset="0"/>
                <a:cs typeface="Arial" panose="020B0604020202020204" pitchFamily="34" charset="0"/>
              </a:rPr>
              <a:t>, such as eating less or charitable giving can be stimulated so as to encourage delivery on good intentions.</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smtClean="0">
                <a:latin typeface="+mn-lt"/>
                <a:ea typeface="Times New Roman" panose="02020603050405020304" pitchFamily="18" charset="0"/>
                <a:cs typeface="Arial" panose="020B0604020202020204" pitchFamily="34" charset="0"/>
              </a:rPr>
              <a:t> Transactional </a:t>
            </a:r>
            <a:r>
              <a:rPr lang="en-US" b="1" dirty="0">
                <a:latin typeface="+mn-lt"/>
                <a:ea typeface="Times New Roman" panose="02020603050405020304" pitchFamily="18" charset="0"/>
                <a:cs typeface="Arial" panose="020B0604020202020204" pitchFamily="34" charset="0"/>
              </a:rPr>
              <a:t>shortcuts</a:t>
            </a:r>
            <a:r>
              <a:rPr lang="en-US" dirty="0">
                <a:latin typeface="+mn-lt"/>
                <a:ea typeface="Times New Roman" panose="02020603050405020304" pitchFamily="18" charset="0"/>
                <a:cs typeface="Arial" panose="020B0604020202020204" pitchFamily="34" charset="0"/>
              </a:rPr>
              <a:t> can be provided so that, for example, a special credit card makes charitable donations easy to make and record. Exemptions, similarly, can be used to spare people from procedures if they do the sensible thing – as where motorcycle helmet users do not have to obtain a </a:t>
            </a:r>
            <a:r>
              <a:rPr lang="en-US" dirty="0" err="1">
                <a:latin typeface="+mn-lt"/>
                <a:ea typeface="Times New Roman" panose="02020603050405020304" pitchFamily="18" charset="0"/>
                <a:cs typeface="Arial" panose="020B0604020202020204" pitchFamily="34" charset="0"/>
              </a:rPr>
              <a:t>licence</a:t>
            </a:r>
            <a:r>
              <a:rPr lang="en-US" dirty="0">
                <a:latin typeface="+mn-lt"/>
                <a:ea typeface="Times New Roman" panose="02020603050405020304" pitchFamily="18" charset="0"/>
                <a:cs typeface="Arial" panose="020B0604020202020204" pitchFamily="34" charset="0"/>
              </a:rPr>
              <a:t>.</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smtClean="0">
                <a:latin typeface="+mn-lt"/>
                <a:ea typeface="Times New Roman" panose="02020603050405020304" pitchFamily="18" charset="0"/>
                <a:cs typeface="Arial" panose="020B0604020202020204" pitchFamily="34" charset="0"/>
              </a:rPr>
              <a:t> Information  </a:t>
            </a:r>
            <a:r>
              <a:rPr lang="en-US" b="1" dirty="0">
                <a:latin typeface="+mn-lt"/>
                <a:ea typeface="Times New Roman" panose="02020603050405020304" pitchFamily="18" charset="0"/>
                <a:cs typeface="Arial" panose="020B0604020202020204" pitchFamily="34" charset="0"/>
              </a:rPr>
              <a:t>mechanisms  </a:t>
            </a:r>
            <a:r>
              <a:rPr lang="en-US" dirty="0">
                <a:latin typeface="+mn-lt"/>
                <a:ea typeface="Times New Roman" panose="02020603050405020304" pitchFamily="18" charset="0"/>
                <a:cs typeface="Arial" panose="020B0604020202020204" pitchFamily="34" charset="0"/>
              </a:rPr>
              <a:t>can be deployed to inform people of pitfalls or errors, or </a:t>
            </a:r>
            <a:r>
              <a:rPr lang="en-US" dirty="0" smtClean="0">
                <a:latin typeface="+mn-lt"/>
                <a:ea typeface="Times New Roman" panose="02020603050405020304" pitchFamily="18" charset="0"/>
                <a:cs typeface="Arial" panose="020B0604020202020204" pitchFamily="34" charset="0"/>
              </a:rPr>
              <a:t>to </a:t>
            </a:r>
            <a:r>
              <a:rPr lang="en-US" dirty="0">
                <a:latin typeface="+mn-lt"/>
                <a:ea typeface="Times New Roman" panose="02020603050405020304" pitchFamily="18" charset="0"/>
                <a:cs typeface="Arial" panose="020B0604020202020204" pitchFamily="34" charset="0"/>
              </a:rPr>
              <a:t>present options in ways that foster healthy decisions,  or to facilitate corrective actions. Information can also be given on social norms or other people’s performance (e.g. the percentage of citizens who have already completed a tax return). Information can also be  mapped and structured (especially in relation to complex issues) so as to provide citizens with easier routes to the sensible decision.</a:t>
            </a:r>
            <a:endParaRPr lang="it-IT" dirty="0">
              <a:latin typeface="+mn-lt"/>
              <a:ea typeface="Times New Roman" panose="02020603050405020304" pitchFamily="18" charset="0"/>
              <a:cs typeface="Arial" panose="020B0604020202020204" pitchFamily="34" charset="0"/>
            </a:endParaRPr>
          </a:p>
          <a:p>
            <a:pPr marL="85725" lvl="0" indent="-85725" algn="just">
              <a:spcBef>
                <a:spcPts val="600"/>
              </a:spcBef>
              <a:spcAft>
                <a:spcPts val="0"/>
              </a:spcAft>
              <a:buFont typeface="Times New Roman" panose="02020603050405020304" pitchFamily="18" charset="0"/>
              <a:buChar char="-"/>
              <a:tabLst>
                <a:tab pos="180975" algn="l"/>
                <a:tab pos="6391275" algn="l"/>
              </a:tabLst>
            </a:pPr>
            <a:r>
              <a:rPr lang="en-US" b="1" dirty="0" smtClean="0">
                <a:latin typeface="+mn-lt"/>
                <a:ea typeface="Times New Roman" panose="02020603050405020304" pitchFamily="18" charset="0"/>
                <a:cs typeface="Arial" panose="020B0604020202020204" pitchFamily="34" charset="0"/>
              </a:rPr>
              <a:t> Warnings </a:t>
            </a:r>
            <a:r>
              <a:rPr lang="en-US" b="1" dirty="0">
                <a:latin typeface="+mn-lt"/>
                <a:ea typeface="Times New Roman" panose="02020603050405020304" pitchFamily="18" charset="0"/>
                <a:cs typeface="Arial" panose="020B0604020202020204" pitchFamily="34" charset="0"/>
              </a:rPr>
              <a:t>and reminders</a:t>
            </a:r>
            <a:r>
              <a:rPr lang="en-US" dirty="0">
                <a:latin typeface="+mn-lt"/>
                <a:ea typeface="Times New Roman" panose="02020603050405020304" pitchFamily="18" charset="0"/>
                <a:cs typeface="Arial" panose="020B0604020202020204" pitchFamily="34" charset="0"/>
              </a:rPr>
              <a:t> can be given so as to discourage unwise actions such as the sending of intemperate or uncivil emails (“</a:t>
            </a:r>
            <a:r>
              <a:rPr lang="en-US" dirty="0" err="1">
                <a:latin typeface="+mn-lt"/>
                <a:ea typeface="Times New Roman" panose="02020603050405020304" pitchFamily="18" charset="0"/>
                <a:cs typeface="Arial" panose="020B0604020202020204" pitchFamily="34" charset="0"/>
              </a:rPr>
              <a:t>filtro</a:t>
            </a:r>
            <a:r>
              <a:rPr lang="en-US" dirty="0">
                <a:latin typeface="+mn-lt"/>
                <a:ea typeface="Times New Roman" panose="02020603050405020304" pitchFamily="18" charset="0"/>
                <a:cs typeface="Arial" panose="020B0604020202020204" pitchFamily="34" charset="0"/>
              </a:rPr>
              <a:t> di </a:t>
            </a:r>
            <a:r>
              <a:rPr lang="en-US" dirty="0" err="1">
                <a:latin typeface="+mn-lt"/>
                <a:ea typeface="Times New Roman" panose="02020603050405020304" pitchFamily="18" charset="0"/>
                <a:cs typeface="Arial" panose="020B0604020202020204" pitchFamily="34" charset="0"/>
              </a:rPr>
              <a:t>civiltà</a:t>
            </a:r>
            <a:r>
              <a:rPr lang="en-US" dirty="0">
                <a:latin typeface="+mn-lt"/>
                <a:ea typeface="Times New Roman" panose="02020603050405020304" pitchFamily="18" charset="0"/>
                <a:cs typeface="Arial" panose="020B0604020202020204" pitchFamily="34" charset="0"/>
              </a:rPr>
              <a:t>”; p. 227</a:t>
            </a:r>
            <a:r>
              <a:rPr lang="en-US" dirty="0" smtClean="0">
                <a:latin typeface="+mn-lt"/>
                <a:ea typeface="Times New Roman" panose="02020603050405020304" pitchFamily="18" charset="0"/>
                <a:cs typeface="Arial" panose="020B0604020202020204" pitchFamily="34" charset="0"/>
              </a:rPr>
              <a:t>).</a:t>
            </a:r>
            <a:endParaRPr lang="it-IT" sz="1400" dirty="0">
              <a:latin typeface="+mn-lt"/>
              <a:ea typeface="Times New Roman" panose="02020603050405020304" pitchFamily="18"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26</a:t>
            </a:fld>
            <a:endParaRPr lang="en-US" dirty="0"/>
          </a:p>
        </p:txBody>
      </p:sp>
      <p:sp>
        <p:nvSpPr>
          <p:cNvPr id="4" name="Titolo 1"/>
          <p:cNvSpPr txBox="1">
            <a:spLocks/>
          </p:cNvSpPr>
          <p:nvPr/>
        </p:nvSpPr>
        <p:spPr>
          <a:xfrm>
            <a:off x="1" y="75642"/>
            <a:ext cx="12191999" cy="1078024"/>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4</a:t>
            </a:r>
          </a:p>
          <a:p>
            <a:r>
              <a:rPr lang="it-IT" dirty="0" smtClean="0"/>
              <a:t>le tecniche di </a:t>
            </a:r>
            <a:r>
              <a:rPr lang="it-IT" i="1" dirty="0" err="1" smtClean="0"/>
              <a:t>nudging</a:t>
            </a:r>
            <a:r>
              <a:rPr lang="it-IT" dirty="0" smtClean="0"/>
              <a:t> – i Sette </a:t>
            </a:r>
            <a:r>
              <a:rPr lang="it-IT" i="1" dirty="0" err="1" smtClean="0"/>
              <a:t>nudge</a:t>
            </a:r>
            <a:r>
              <a:rPr lang="it-IT" i="1" dirty="0" smtClean="0"/>
              <a:t> </a:t>
            </a:r>
            <a:r>
              <a:rPr lang="it-IT" i="1" dirty="0" err="1" smtClean="0"/>
              <a:t>tools</a:t>
            </a:r>
            <a:r>
              <a:rPr lang="it-IT" dirty="0" smtClean="0"/>
              <a:t> di s. &amp; t.</a:t>
            </a:r>
            <a:endParaRPr lang="it-IT" altLang="it-IT" dirty="0" smtClean="0"/>
          </a:p>
        </p:txBody>
      </p:sp>
      <p:sp>
        <p:nvSpPr>
          <p:cNvPr id="8" name="Nuvola 7"/>
          <p:cNvSpPr/>
          <p:nvPr/>
        </p:nvSpPr>
        <p:spPr>
          <a:xfrm>
            <a:off x="551512" y="1176351"/>
            <a:ext cx="4692517" cy="1044766"/>
          </a:xfrm>
          <a:prstGeom prst="cloud">
            <a:avLst/>
          </a:prstGeom>
          <a:solidFill>
            <a:srgbClr val="FF00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it-IT" b="1" dirty="0" smtClean="0">
                <a:solidFill>
                  <a:schemeClr val="bg1"/>
                </a:solidFill>
              </a:rPr>
              <a:t>Opzioni di default (donazioni di organi e piani pensionistici)</a:t>
            </a:r>
            <a:endParaRPr lang="it-IT" b="1" dirty="0">
              <a:solidFill>
                <a:schemeClr val="bg1"/>
              </a:solidFill>
            </a:endParaRPr>
          </a:p>
        </p:txBody>
      </p:sp>
      <p:sp>
        <p:nvSpPr>
          <p:cNvPr id="10" name="Nuvola 9"/>
          <p:cNvSpPr/>
          <p:nvPr/>
        </p:nvSpPr>
        <p:spPr>
          <a:xfrm>
            <a:off x="3833870" y="2082203"/>
            <a:ext cx="4599814" cy="983254"/>
          </a:xfrm>
          <a:prstGeom prst="cloud">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it-IT" b="1" dirty="0" smtClean="0"/>
              <a:t>Campagne informative</a:t>
            </a:r>
          </a:p>
          <a:p>
            <a:pPr algn="ctr"/>
            <a:r>
              <a:rPr lang="it-IT" b="1" dirty="0" smtClean="0"/>
              <a:t>(comunicazione istituzionale)</a:t>
            </a:r>
            <a:endParaRPr lang="it-IT" b="1" dirty="0"/>
          </a:p>
        </p:txBody>
      </p:sp>
      <p:sp>
        <p:nvSpPr>
          <p:cNvPr id="11" name="Nuvola 10"/>
          <p:cNvSpPr/>
          <p:nvPr/>
        </p:nvSpPr>
        <p:spPr>
          <a:xfrm>
            <a:off x="7634689" y="2695629"/>
            <a:ext cx="4447291" cy="1044766"/>
          </a:xfrm>
          <a:prstGeom prst="cloud">
            <a:avLst/>
          </a:prstGeom>
          <a:solidFill>
            <a:srgbClr val="66FFF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it-IT" b="1" dirty="0" smtClean="0"/>
              <a:t>Accorgimenti «fisici» (scale, spazi fumatori, bancomat)</a:t>
            </a:r>
            <a:endParaRPr lang="it-IT" b="1" dirty="0"/>
          </a:p>
        </p:txBody>
      </p:sp>
      <p:sp>
        <p:nvSpPr>
          <p:cNvPr id="12" name="Nuvola 11"/>
          <p:cNvSpPr/>
          <p:nvPr/>
        </p:nvSpPr>
        <p:spPr>
          <a:xfrm>
            <a:off x="3574699" y="3370566"/>
            <a:ext cx="3652366" cy="950696"/>
          </a:xfrm>
          <a:prstGeom prst="cloud">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it-IT" b="1" dirty="0" smtClean="0"/>
              <a:t>Incentivi alla virtuosità</a:t>
            </a:r>
            <a:endParaRPr lang="it-IT" b="1" dirty="0"/>
          </a:p>
        </p:txBody>
      </p:sp>
      <p:sp>
        <p:nvSpPr>
          <p:cNvPr id="13" name="Nuvola 12"/>
          <p:cNvSpPr/>
          <p:nvPr/>
        </p:nvSpPr>
        <p:spPr>
          <a:xfrm>
            <a:off x="6779045" y="4027990"/>
            <a:ext cx="5086121" cy="1044766"/>
          </a:xfrm>
          <a:prstGeom prst="cloud">
            <a:avLst/>
          </a:prstGeom>
          <a:solidFill>
            <a:schemeClr val="accent1"/>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it-IT" b="1" dirty="0" smtClean="0">
                <a:solidFill>
                  <a:schemeClr val="bg1"/>
                </a:solidFill>
              </a:rPr>
              <a:t>Scorciatoie/semplificazioni per le azioni virtuose (carte speciali, sconti per multe, etc.)</a:t>
            </a:r>
            <a:endParaRPr lang="it-IT" b="1" dirty="0">
              <a:solidFill>
                <a:schemeClr val="bg1"/>
              </a:solidFill>
            </a:endParaRPr>
          </a:p>
        </p:txBody>
      </p:sp>
      <p:sp>
        <p:nvSpPr>
          <p:cNvPr id="14" name="Nuvola 13"/>
          <p:cNvSpPr/>
          <p:nvPr/>
        </p:nvSpPr>
        <p:spPr>
          <a:xfrm>
            <a:off x="2299001" y="5072756"/>
            <a:ext cx="4179312" cy="1044766"/>
          </a:xfrm>
          <a:prstGeom prst="cloud">
            <a:avLst/>
          </a:prstGeom>
          <a:solidFill>
            <a:srgbClr val="FF00FF"/>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it-IT" b="1" dirty="0" smtClean="0"/>
              <a:t>Informazioni sui vicini e sugli «altri»</a:t>
            </a:r>
            <a:endParaRPr lang="it-IT" b="1" dirty="0"/>
          </a:p>
        </p:txBody>
      </p:sp>
      <p:sp>
        <p:nvSpPr>
          <p:cNvPr id="15" name="Nuvola 14"/>
          <p:cNvSpPr/>
          <p:nvPr/>
        </p:nvSpPr>
        <p:spPr>
          <a:xfrm>
            <a:off x="505584" y="120874"/>
            <a:ext cx="10960491" cy="1044766"/>
          </a:xfrm>
          <a:prstGeom prst="cloud">
            <a:avLst/>
          </a:prstGeom>
          <a:solidFill>
            <a:srgbClr val="FF9933"/>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err="1" smtClean="0">
                <a:ea typeface="Times New Roman" panose="02020603050405020304" pitchFamily="18" charset="0"/>
                <a:cs typeface="Arial" panose="020B0604020202020204" pitchFamily="34" charset="0"/>
              </a:rPr>
              <a:t>Riassumendo</a:t>
            </a:r>
            <a:r>
              <a:rPr lang="en-US" b="1" dirty="0" smtClean="0">
                <a:ea typeface="Times New Roman" panose="02020603050405020304" pitchFamily="18" charset="0"/>
                <a:cs typeface="Arial" panose="020B0604020202020204" pitchFamily="34" charset="0"/>
              </a:rPr>
              <a:t> </a:t>
            </a:r>
            <a:r>
              <a:rPr lang="en-US" b="1" dirty="0">
                <a:ea typeface="Times New Roman" panose="02020603050405020304" pitchFamily="18" charset="0"/>
                <a:cs typeface="Arial" panose="020B0604020202020204" pitchFamily="34" charset="0"/>
              </a:rPr>
              <a:t>e </a:t>
            </a:r>
            <a:r>
              <a:rPr lang="en-US" b="1" dirty="0" err="1" smtClean="0">
                <a:ea typeface="Times New Roman" panose="02020603050405020304" pitchFamily="18" charset="0"/>
                <a:cs typeface="Arial" panose="020B0604020202020204" pitchFamily="34" charset="0"/>
              </a:rPr>
              <a:t>sistematizzando</a:t>
            </a:r>
            <a:r>
              <a:rPr lang="en-US" b="1" dirty="0" smtClean="0">
                <a:ea typeface="Times New Roman" panose="02020603050405020304" pitchFamily="18" charset="0"/>
                <a:cs typeface="Arial" panose="020B0604020202020204" pitchFamily="34" charset="0"/>
              </a:rPr>
              <a:t> </a:t>
            </a:r>
            <a:r>
              <a:rPr lang="en-US" b="1" dirty="0">
                <a:ea typeface="Times New Roman" panose="02020603050405020304" pitchFamily="18" charset="0"/>
                <a:cs typeface="Arial" panose="020B0604020202020204" pitchFamily="34" charset="0"/>
              </a:rPr>
              <a:t>le </a:t>
            </a:r>
            <a:r>
              <a:rPr lang="en-US" b="1" dirty="0" err="1">
                <a:ea typeface="Times New Roman" panose="02020603050405020304" pitchFamily="18" charset="0"/>
                <a:cs typeface="Arial" panose="020B0604020202020204" pitchFamily="34" charset="0"/>
              </a:rPr>
              <a:t>reazioni</a:t>
            </a:r>
            <a:r>
              <a:rPr lang="en-US" b="1" dirty="0">
                <a:ea typeface="Times New Roman" panose="02020603050405020304" pitchFamily="18" charset="0"/>
                <a:cs typeface="Arial" panose="020B0604020202020204" pitchFamily="34" charset="0"/>
              </a:rPr>
              <a:t> </a:t>
            </a:r>
            <a:r>
              <a:rPr lang="en-US" b="1" dirty="0" err="1">
                <a:ea typeface="Times New Roman" panose="02020603050405020304" pitchFamily="18" charset="0"/>
                <a:cs typeface="Arial" panose="020B0604020202020204" pitchFamily="34" charset="0"/>
              </a:rPr>
              <a:t>ai</a:t>
            </a:r>
            <a:r>
              <a:rPr lang="en-US" b="1" dirty="0">
                <a:ea typeface="Times New Roman" panose="02020603050405020304" pitchFamily="18" charset="0"/>
                <a:cs typeface="Arial" panose="020B0604020202020204" pitchFamily="34" charset="0"/>
              </a:rPr>
              <a:t> </a:t>
            </a:r>
            <a:r>
              <a:rPr lang="en-US" b="1" i="1" dirty="0">
                <a:ea typeface="Times New Roman" panose="02020603050405020304" pitchFamily="18" charset="0"/>
                <a:cs typeface="Arial" panose="020B0604020202020204" pitchFamily="34" charset="0"/>
              </a:rPr>
              <a:t>bias</a:t>
            </a:r>
            <a:r>
              <a:rPr lang="en-US" b="1" dirty="0">
                <a:ea typeface="Times New Roman" panose="02020603050405020304" pitchFamily="18" charset="0"/>
                <a:cs typeface="Arial" panose="020B0604020202020204" pitchFamily="34" charset="0"/>
              </a:rPr>
              <a:t> </a:t>
            </a:r>
            <a:r>
              <a:rPr lang="en-US" b="1" dirty="0" err="1">
                <a:ea typeface="Times New Roman" panose="02020603050405020304" pitchFamily="18" charset="0"/>
                <a:cs typeface="Arial" panose="020B0604020202020204" pitchFamily="34" charset="0"/>
              </a:rPr>
              <a:t>sopra</a:t>
            </a:r>
            <a:r>
              <a:rPr lang="en-US" b="1" dirty="0">
                <a:ea typeface="Times New Roman" panose="02020603050405020304" pitchFamily="18" charset="0"/>
                <a:cs typeface="Arial" panose="020B0604020202020204" pitchFamily="34" charset="0"/>
              </a:rPr>
              <a:t> </a:t>
            </a:r>
            <a:r>
              <a:rPr lang="en-US" b="1" dirty="0" err="1" smtClean="0">
                <a:ea typeface="Times New Roman" panose="02020603050405020304" pitchFamily="18" charset="0"/>
                <a:cs typeface="Arial" panose="020B0604020202020204" pitchFamily="34" charset="0"/>
              </a:rPr>
              <a:t>descritti</a:t>
            </a:r>
            <a:r>
              <a:rPr lang="en-US" b="1" dirty="0" smtClean="0">
                <a:ea typeface="Times New Roman" panose="02020603050405020304" pitchFamily="18" charset="0"/>
                <a:cs typeface="Arial" panose="020B0604020202020204" pitchFamily="34" charset="0"/>
              </a:rPr>
              <a:t>,</a:t>
            </a:r>
          </a:p>
          <a:p>
            <a:pPr algn="ctr"/>
            <a:r>
              <a:rPr lang="en-US" b="1" dirty="0" err="1" smtClean="0">
                <a:ea typeface="Times New Roman" panose="02020603050405020304" pitchFamily="18" charset="0"/>
                <a:cs typeface="Arial" panose="020B0604020202020204" pitchFamily="34" charset="0"/>
              </a:rPr>
              <a:t>si</a:t>
            </a:r>
            <a:r>
              <a:rPr lang="en-US" b="1" dirty="0" smtClean="0">
                <a:ea typeface="Times New Roman" panose="02020603050405020304" pitchFamily="18" charset="0"/>
                <a:cs typeface="Arial" panose="020B0604020202020204" pitchFamily="34" charset="0"/>
              </a:rPr>
              <a:t> </a:t>
            </a:r>
            <a:r>
              <a:rPr lang="en-US" b="1" dirty="0" err="1" smtClean="0">
                <a:ea typeface="Times New Roman" panose="02020603050405020304" pitchFamily="18" charset="0"/>
                <a:cs typeface="Arial" panose="020B0604020202020204" pitchFamily="34" charset="0"/>
              </a:rPr>
              <a:t>forniscono</a:t>
            </a:r>
            <a:r>
              <a:rPr lang="en-US" b="1" dirty="0" smtClean="0">
                <a:ea typeface="Times New Roman" panose="02020603050405020304" pitchFamily="18" charset="0"/>
                <a:cs typeface="Arial" panose="020B0604020202020204" pitchFamily="34" charset="0"/>
              </a:rPr>
              <a:t> </a:t>
            </a:r>
            <a:r>
              <a:rPr lang="en-US" b="1" dirty="0" err="1" smtClean="0">
                <a:ea typeface="Times New Roman" panose="02020603050405020304" pitchFamily="18" charset="0"/>
                <a:cs typeface="Arial" panose="020B0604020202020204" pitchFamily="34" charset="0"/>
              </a:rPr>
              <a:t>alcuni</a:t>
            </a:r>
            <a:r>
              <a:rPr lang="en-US" b="1" dirty="0" smtClean="0">
                <a:ea typeface="Times New Roman" panose="02020603050405020304" pitchFamily="18" charset="0"/>
                <a:cs typeface="Arial" panose="020B0604020202020204" pitchFamily="34" charset="0"/>
              </a:rPr>
              <a:t> </a:t>
            </a:r>
            <a:r>
              <a:rPr lang="en-US" b="1" dirty="0" err="1" smtClean="0">
                <a:ea typeface="Times New Roman" panose="02020603050405020304" pitchFamily="18" charset="0"/>
                <a:cs typeface="Arial" panose="020B0604020202020204" pitchFamily="34" charset="0"/>
              </a:rPr>
              <a:t>modelli</a:t>
            </a:r>
            <a:r>
              <a:rPr lang="en-US" b="1" dirty="0" smtClean="0">
                <a:ea typeface="Times New Roman" panose="02020603050405020304" pitchFamily="18" charset="0"/>
                <a:cs typeface="Arial" panose="020B0604020202020204" pitchFamily="34" charset="0"/>
              </a:rPr>
              <a:t> e </a:t>
            </a:r>
            <a:r>
              <a:rPr lang="en-US" b="1" dirty="0" err="1" smtClean="0">
                <a:ea typeface="Times New Roman" panose="02020603050405020304" pitchFamily="18" charset="0"/>
                <a:cs typeface="Arial" panose="020B0604020202020204" pitchFamily="34" charset="0"/>
              </a:rPr>
              <a:t>tecniche</a:t>
            </a:r>
            <a:r>
              <a:rPr lang="en-US" b="1" dirty="0" smtClean="0">
                <a:ea typeface="Times New Roman" panose="02020603050405020304" pitchFamily="18" charset="0"/>
                <a:cs typeface="Arial" panose="020B0604020202020204" pitchFamily="34" charset="0"/>
              </a:rPr>
              <a:t> di </a:t>
            </a:r>
            <a:r>
              <a:rPr lang="en-US" b="1" dirty="0" err="1" smtClean="0">
                <a:ea typeface="Times New Roman" panose="02020603050405020304" pitchFamily="18" charset="0"/>
                <a:cs typeface="Arial" panose="020B0604020202020204" pitchFamily="34" charset="0"/>
              </a:rPr>
              <a:t>intervento</a:t>
            </a:r>
            <a:r>
              <a:rPr lang="it-IT" b="1" dirty="0" smtClean="0"/>
              <a:t>:</a:t>
            </a:r>
            <a:endParaRPr lang="en-US" b="1" dirty="0" smtClean="0">
              <a:ea typeface="Times New Roman" panose="02020603050405020304" pitchFamily="18" charset="0"/>
              <a:cs typeface="Arial" panose="020B0604020202020204" pitchFamily="34" charset="0"/>
            </a:endParaRPr>
          </a:p>
        </p:txBody>
      </p:sp>
      <p:sp>
        <p:nvSpPr>
          <p:cNvPr id="16" name="Nuvola 15"/>
          <p:cNvSpPr/>
          <p:nvPr/>
        </p:nvSpPr>
        <p:spPr>
          <a:xfrm>
            <a:off x="7044490" y="5710725"/>
            <a:ext cx="3408926" cy="950696"/>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b="1" dirty="0" smtClean="0"/>
              <a:t>«Filtri di civiltà»</a:t>
            </a:r>
            <a:endParaRPr lang="it-IT" b="1" dirty="0"/>
          </a:p>
        </p:txBody>
      </p:sp>
    </p:spTree>
    <p:extLst>
      <p:ext uri="{BB962C8B-B14F-4D97-AF65-F5344CB8AC3E}">
        <p14:creationId xmlns:p14="http://schemas.microsoft.com/office/powerpoint/2010/main" val="1160812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1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ircle(in)">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10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circle(in)">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circle(in)">
                                      <p:cBhvr>
                                        <p:cTn id="65" dur="10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circle(in)">
                                      <p:cBhvr>
                                        <p:cTn id="7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P spid="8" grpId="0" animBg="1"/>
      <p:bldP spid="10" grpId="0" animBg="1"/>
      <p:bldP spid="11" grpId="0" animBg="1"/>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27</a:t>
            </a:fld>
            <a:endParaRPr lang="en-US" dirty="0"/>
          </a:p>
        </p:txBody>
      </p:sp>
      <p:sp>
        <p:nvSpPr>
          <p:cNvPr id="4" name="Rettangolo 3"/>
          <p:cNvSpPr/>
          <p:nvPr/>
        </p:nvSpPr>
        <p:spPr>
          <a:xfrm>
            <a:off x="506994" y="407516"/>
            <a:ext cx="11144815" cy="4462760"/>
          </a:xfrm>
          <a:prstGeom prst="rect">
            <a:avLst/>
          </a:prstGeom>
        </p:spPr>
        <p:txBody>
          <a:bodyPr wrap="square">
            <a:spAutoFit/>
          </a:bodyPr>
          <a:lstStyle/>
          <a:p>
            <a:pPr algn="just">
              <a:spcBef>
                <a:spcPts val="1200"/>
              </a:spcBef>
              <a:spcAft>
                <a:spcPts val="0"/>
              </a:spcAft>
              <a:tabLst>
                <a:tab pos="270510" algn="l"/>
                <a:tab pos="6391275" algn="l"/>
              </a:tabLst>
            </a:pPr>
            <a:endParaRPr lang="it-IT" sz="2800" b="1"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II – </a:t>
            </a:r>
            <a:r>
              <a:rPr lang="it-IT" sz="2800" b="1" dirty="0" smtClean="0">
                <a:ea typeface="Times New Roman" panose="02020603050405020304" pitchFamily="18" charset="0"/>
                <a:cs typeface="Arial" panose="020B0604020202020204" pitchFamily="34" charset="0"/>
              </a:rPr>
              <a:t>LE SCELTE DEL REGOLATORE</a:t>
            </a: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Le </a:t>
            </a:r>
            <a:r>
              <a:rPr lang="it-IT" sz="2800" b="1" dirty="0">
                <a:ea typeface="Times New Roman" panose="02020603050405020304" pitchFamily="18" charset="0"/>
                <a:cs typeface="Arial" panose="020B0604020202020204" pitchFamily="34" charset="0"/>
              </a:rPr>
              <a:t>opzioni di intervento per i produttori di regole, a seconda della “intensità” e dei limiti del </a:t>
            </a:r>
            <a:r>
              <a:rPr lang="it-IT" sz="2800" b="1" i="1" dirty="0" err="1" smtClean="0">
                <a:ea typeface="Times New Roman" panose="02020603050405020304" pitchFamily="18" charset="0"/>
                <a:cs typeface="Arial" panose="020B0604020202020204" pitchFamily="34" charset="0"/>
              </a:rPr>
              <a:t>nudging</a:t>
            </a:r>
            <a:endParaRPr lang="it-IT" sz="2800" b="1" i="1"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solidFill>
                  <a:srgbClr val="FF0000"/>
                </a:solidFill>
                <a:ea typeface="Times New Roman" panose="02020603050405020304" pitchFamily="18" charset="0"/>
                <a:cs typeface="Arial" panose="020B0604020202020204" pitchFamily="34" charset="0"/>
              </a:rPr>
              <a:t>Le tre gradazioni </a:t>
            </a:r>
            <a:r>
              <a:rPr lang="it-IT" sz="2800" dirty="0" smtClean="0">
                <a:solidFill>
                  <a:srgbClr val="FF0000"/>
                </a:solidFill>
                <a:ea typeface="Times New Roman" panose="02020603050405020304" pitchFamily="18" charset="0"/>
                <a:cs typeface="Arial" panose="020B0604020202020204" pitchFamily="34" charset="0"/>
              </a:rPr>
              <a:t>del </a:t>
            </a:r>
            <a:r>
              <a:rPr lang="it-IT" sz="2800" i="1" dirty="0" err="1">
                <a:solidFill>
                  <a:srgbClr val="FF0000"/>
                </a:solidFill>
                <a:ea typeface="Times New Roman" panose="02020603050405020304" pitchFamily="18" charset="0"/>
                <a:cs typeface="Arial" panose="020B0604020202020204" pitchFamily="34" charset="0"/>
              </a:rPr>
              <a:t>nudging</a:t>
            </a:r>
            <a:r>
              <a:rPr lang="it-IT" sz="2800" dirty="0">
                <a:solidFill>
                  <a:srgbClr val="FF0000"/>
                </a:solidFill>
                <a:ea typeface="Times New Roman" panose="02020603050405020304" pitchFamily="18" charset="0"/>
                <a:cs typeface="Arial" panose="020B0604020202020204" pitchFamily="34" charset="0"/>
              </a:rPr>
              <a:t> </a:t>
            </a:r>
            <a:endParaRPr lang="it-IT" sz="2800" dirty="0">
              <a:solidFill>
                <a:srgbClr val="FF0000"/>
              </a:solidFill>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ea typeface="Times New Roman" panose="02020603050405020304" pitchFamily="18" charset="0"/>
                <a:cs typeface="Arial" panose="020B0604020202020204" pitchFamily="34" charset="0"/>
              </a:rPr>
              <a:t>I limiti del </a:t>
            </a:r>
            <a:r>
              <a:rPr lang="it-IT" sz="2800" dirty="0" err="1">
                <a:ea typeface="Times New Roman" panose="02020603050405020304" pitchFamily="18" charset="0"/>
                <a:cs typeface="Arial" panose="020B0604020202020204" pitchFamily="34" charset="0"/>
              </a:rPr>
              <a:t>nudging</a:t>
            </a:r>
            <a:r>
              <a:rPr lang="it-IT" sz="2800" dirty="0">
                <a:ea typeface="Times New Roman" panose="02020603050405020304" pitchFamily="18" charset="0"/>
                <a:cs typeface="Arial" panose="020B0604020202020204" pitchFamily="34" charset="0"/>
              </a:rPr>
              <a:t> </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ea typeface="Times New Roman" panose="02020603050405020304" pitchFamily="18" charset="0"/>
                <a:cs typeface="Arial" panose="020B0604020202020204" pitchFamily="34" charset="0"/>
              </a:rPr>
              <a:t>Le opzioni di intervento del produttore di regole </a:t>
            </a:r>
            <a:endParaRPr lang="it-IT" sz="2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08945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02479" y="1228579"/>
            <a:ext cx="11532970" cy="247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lgn="just" eaLnBrk="1" hangingPunct="1">
              <a:lnSpc>
                <a:spcPct val="107000"/>
              </a:lnSpc>
              <a:buAutoNum type="arabicParenR"/>
            </a:pPr>
            <a:r>
              <a:rPr lang="en-GB" sz="2100" b="1" dirty="0" smtClean="0">
                <a:latin typeface="+mn-lt"/>
              </a:rPr>
              <a:t>‘</a:t>
            </a:r>
            <a:r>
              <a:rPr lang="en-GB" sz="2100" b="1" dirty="0">
                <a:latin typeface="+mn-lt"/>
              </a:rPr>
              <a:t>First Degree </a:t>
            </a:r>
            <a:r>
              <a:rPr lang="en-GB" sz="2100" b="1" dirty="0" smtClean="0">
                <a:latin typeface="+mn-lt"/>
              </a:rPr>
              <a:t>nudges’</a:t>
            </a:r>
          </a:p>
          <a:p>
            <a:pPr algn="just" eaLnBrk="1" hangingPunct="1">
              <a:lnSpc>
                <a:spcPct val="107000"/>
              </a:lnSpc>
              <a:spcBef>
                <a:spcPts val="1200"/>
              </a:spcBef>
            </a:pPr>
            <a:r>
              <a:rPr lang="en-GB" sz="2100" b="1" i="1" dirty="0" err="1" smtClean="0">
                <a:latin typeface="+mn-lt"/>
              </a:rPr>
              <a:t>Rispettano</a:t>
            </a:r>
            <a:r>
              <a:rPr lang="en-GB" sz="2100" b="1" i="1" dirty="0" smtClean="0">
                <a:latin typeface="+mn-lt"/>
              </a:rPr>
              <a:t> </a:t>
            </a:r>
            <a:r>
              <a:rPr lang="en-GB" sz="2100" b="1" i="1" dirty="0" err="1" smtClean="0">
                <a:latin typeface="+mn-lt"/>
              </a:rPr>
              <a:t>l’autonomia</a:t>
            </a:r>
            <a:r>
              <a:rPr lang="en-GB" sz="2100" b="1" i="1" dirty="0" smtClean="0">
                <a:latin typeface="+mn-lt"/>
              </a:rPr>
              <a:t> </a:t>
            </a:r>
            <a:r>
              <a:rPr lang="en-GB" sz="2100" b="1" i="1" dirty="0" err="1" smtClean="0">
                <a:latin typeface="+mn-lt"/>
              </a:rPr>
              <a:t>decisionale</a:t>
            </a:r>
            <a:r>
              <a:rPr lang="en-GB" sz="2100" b="1" i="1" dirty="0" smtClean="0">
                <a:latin typeface="+mn-lt"/>
              </a:rPr>
              <a:t> </a:t>
            </a:r>
            <a:r>
              <a:rPr lang="en-GB" sz="2100" b="1" i="1" dirty="0" err="1" smtClean="0">
                <a:latin typeface="+mn-lt"/>
              </a:rPr>
              <a:t>dell’individuo</a:t>
            </a:r>
            <a:r>
              <a:rPr lang="en-GB" sz="2100" b="1" i="1" dirty="0" smtClean="0">
                <a:latin typeface="+mn-lt"/>
              </a:rPr>
              <a:t> e </a:t>
            </a:r>
            <a:r>
              <a:rPr lang="en-GB" sz="2100" b="1" i="1" dirty="0" err="1" smtClean="0">
                <a:latin typeface="+mn-lt"/>
              </a:rPr>
              <a:t>potenziano</a:t>
            </a:r>
            <a:r>
              <a:rPr lang="en-GB" sz="2100" b="1" i="1" dirty="0" smtClean="0">
                <a:latin typeface="+mn-lt"/>
              </a:rPr>
              <a:t> la </a:t>
            </a:r>
            <a:r>
              <a:rPr lang="en-GB" sz="2100" b="1" i="1" dirty="0" err="1" smtClean="0">
                <a:latin typeface="+mn-lt"/>
              </a:rPr>
              <a:t>consapevolezza</a:t>
            </a:r>
            <a:endParaRPr lang="en-GB" sz="2100" b="1" i="1" dirty="0" smtClean="0">
              <a:latin typeface="+mn-lt"/>
            </a:endParaRPr>
          </a:p>
          <a:p>
            <a:pPr algn="just" eaLnBrk="1" hangingPunct="1">
              <a:lnSpc>
                <a:spcPct val="107000"/>
              </a:lnSpc>
              <a:spcBef>
                <a:spcPts val="1200"/>
              </a:spcBef>
            </a:pPr>
            <a:r>
              <a:rPr lang="en-GB" sz="2100" dirty="0" smtClean="0">
                <a:latin typeface="+mn-lt"/>
              </a:rPr>
              <a:t>Il </a:t>
            </a:r>
            <a:r>
              <a:rPr lang="en-GB" sz="2100" dirty="0" err="1" smtClean="0">
                <a:latin typeface="+mn-lt"/>
              </a:rPr>
              <a:t>destinatario</a:t>
            </a:r>
            <a:r>
              <a:rPr lang="en-GB" sz="2100" dirty="0" smtClean="0">
                <a:latin typeface="+mn-lt"/>
              </a:rPr>
              <a:t> </a:t>
            </a:r>
            <a:r>
              <a:rPr lang="en-GB" sz="2100" dirty="0" err="1" smtClean="0">
                <a:latin typeface="+mn-lt"/>
              </a:rPr>
              <a:t>riceve</a:t>
            </a:r>
            <a:r>
              <a:rPr lang="en-GB" sz="2100" dirty="0" smtClean="0">
                <a:latin typeface="+mn-lt"/>
              </a:rPr>
              <a:t> </a:t>
            </a:r>
            <a:r>
              <a:rPr lang="en-GB" sz="2100" dirty="0" err="1" smtClean="0">
                <a:latin typeface="+mn-lt"/>
              </a:rPr>
              <a:t>informazioni</a:t>
            </a:r>
            <a:r>
              <a:rPr lang="en-GB" sz="2100" dirty="0" smtClean="0">
                <a:latin typeface="+mn-lt"/>
              </a:rPr>
              <a:t> e </a:t>
            </a:r>
            <a:r>
              <a:rPr lang="en-GB" sz="2100" i="1" dirty="0" smtClean="0">
                <a:latin typeface="+mn-lt"/>
              </a:rPr>
              <a:t>reminders</a:t>
            </a:r>
            <a:r>
              <a:rPr lang="en-GB" sz="2100" dirty="0" smtClean="0">
                <a:latin typeface="+mn-lt"/>
              </a:rPr>
              <a:t> </a:t>
            </a:r>
          </a:p>
          <a:p>
            <a:pPr>
              <a:spcBef>
                <a:spcPts val="1200"/>
              </a:spcBef>
            </a:pPr>
            <a:r>
              <a:rPr lang="en-GB" sz="2100" dirty="0" err="1" smtClean="0">
                <a:latin typeface="+mn-lt"/>
              </a:rPr>
              <a:t>Es</a:t>
            </a:r>
            <a:r>
              <a:rPr lang="en-GB" sz="2100" dirty="0" smtClean="0">
                <a:latin typeface="+mn-lt"/>
              </a:rPr>
              <a:t>. 1: </a:t>
            </a:r>
            <a:r>
              <a:rPr lang="en-GB" sz="2100" dirty="0" err="1" smtClean="0">
                <a:latin typeface="+mn-lt"/>
              </a:rPr>
              <a:t>Avvertimenti</a:t>
            </a:r>
            <a:r>
              <a:rPr lang="en-GB" sz="2100" dirty="0" smtClean="0">
                <a:latin typeface="+mn-lt"/>
              </a:rPr>
              <a:t> </a:t>
            </a:r>
            <a:r>
              <a:rPr lang="en-GB" sz="2100" dirty="0" err="1" smtClean="0">
                <a:latin typeface="+mn-lt"/>
              </a:rPr>
              <a:t>sulle</a:t>
            </a:r>
            <a:r>
              <a:rPr lang="en-GB" sz="2100" dirty="0" smtClean="0">
                <a:latin typeface="+mn-lt"/>
              </a:rPr>
              <a:t> </a:t>
            </a:r>
            <a:r>
              <a:rPr lang="en-GB" sz="2100" dirty="0" err="1" smtClean="0">
                <a:latin typeface="+mn-lt"/>
              </a:rPr>
              <a:t>conseguenze</a:t>
            </a:r>
            <a:r>
              <a:rPr lang="en-GB" sz="2100" dirty="0" smtClean="0">
                <a:latin typeface="+mn-lt"/>
              </a:rPr>
              <a:t> </a:t>
            </a:r>
            <a:r>
              <a:rPr lang="en-GB" sz="2100" dirty="0" err="1" smtClean="0">
                <a:latin typeface="+mn-lt"/>
              </a:rPr>
              <a:t>sulla</a:t>
            </a:r>
            <a:r>
              <a:rPr lang="en-GB" sz="2100" dirty="0" smtClean="0">
                <a:latin typeface="+mn-lt"/>
              </a:rPr>
              <a:t> salute </a:t>
            </a:r>
            <a:r>
              <a:rPr lang="en-GB" sz="2100" dirty="0" err="1" smtClean="0">
                <a:latin typeface="+mn-lt"/>
              </a:rPr>
              <a:t>stampate</a:t>
            </a:r>
            <a:r>
              <a:rPr lang="en-GB" sz="2100" dirty="0" smtClean="0">
                <a:latin typeface="+mn-lt"/>
              </a:rPr>
              <a:t> </a:t>
            </a:r>
            <a:r>
              <a:rPr lang="en-GB" sz="2100" dirty="0" err="1" smtClean="0">
                <a:latin typeface="+mn-lt"/>
              </a:rPr>
              <a:t>sul</a:t>
            </a:r>
            <a:r>
              <a:rPr lang="en-GB" sz="2100" dirty="0" smtClean="0">
                <a:latin typeface="+mn-lt"/>
              </a:rPr>
              <a:t> </a:t>
            </a:r>
            <a:r>
              <a:rPr lang="en-GB" sz="2100" dirty="0" err="1" smtClean="0">
                <a:latin typeface="+mn-lt"/>
              </a:rPr>
              <a:t>pacchetto</a:t>
            </a:r>
            <a:r>
              <a:rPr lang="en-GB" sz="2100" dirty="0" smtClean="0">
                <a:latin typeface="+mn-lt"/>
              </a:rPr>
              <a:t> di </a:t>
            </a:r>
            <a:r>
              <a:rPr lang="en-GB" sz="2100" dirty="0" err="1" smtClean="0">
                <a:latin typeface="+mn-lt"/>
              </a:rPr>
              <a:t>sigarette</a:t>
            </a:r>
            <a:endParaRPr lang="en-GB" sz="2100" dirty="0" smtClean="0">
              <a:latin typeface="+mn-lt"/>
            </a:endParaRPr>
          </a:p>
          <a:p>
            <a:pPr>
              <a:spcBef>
                <a:spcPts val="1200"/>
              </a:spcBef>
            </a:pPr>
            <a:r>
              <a:rPr lang="en-GB" sz="2100" dirty="0" err="1" smtClean="0">
                <a:latin typeface="+mn-lt"/>
              </a:rPr>
              <a:t>Es</a:t>
            </a:r>
            <a:r>
              <a:rPr lang="en-GB" sz="2100" dirty="0" smtClean="0">
                <a:latin typeface="+mn-lt"/>
              </a:rPr>
              <a:t>. 2: </a:t>
            </a:r>
            <a:r>
              <a:rPr lang="en-GB" sz="2100" i="1" dirty="0" smtClean="0">
                <a:latin typeface="+mn-lt"/>
              </a:rPr>
              <a:t>Reminders</a:t>
            </a:r>
            <a:r>
              <a:rPr lang="en-GB" sz="2100" dirty="0" smtClean="0">
                <a:latin typeface="+mn-lt"/>
              </a:rPr>
              <a:t>: “</a:t>
            </a:r>
            <a:r>
              <a:rPr lang="en-GB" sz="2100" dirty="0" err="1" smtClean="0">
                <a:latin typeface="+mn-lt"/>
              </a:rPr>
              <a:t>Mancano</a:t>
            </a:r>
            <a:r>
              <a:rPr lang="en-GB" sz="2100" dirty="0" smtClean="0">
                <a:latin typeface="+mn-lt"/>
              </a:rPr>
              <a:t> </a:t>
            </a:r>
            <a:r>
              <a:rPr lang="en-GB" sz="2100" dirty="0" err="1" smtClean="0">
                <a:latin typeface="+mn-lt"/>
              </a:rPr>
              <a:t>tre</a:t>
            </a:r>
            <a:r>
              <a:rPr lang="en-GB" sz="2100" dirty="0" smtClean="0">
                <a:latin typeface="+mn-lt"/>
              </a:rPr>
              <a:t> </a:t>
            </a:r>
            <a:r>
              <a:rPr lang="en-GB" sz="2100" dirty="0" err="1" smtClean="0">
                <a:latin typeface="+mn-lt"/>
              </a:rPr>
              <a:t>settimane</a:t>
            </a:r>
            <a:r>
              <a:rPr lang="en-GB" sz="2100" dirty="0" smtClean="0">
                <a:latin typeface="+mn-lt"/>
              </a:rPr>
              <a:t> per </a:t>
            </a:r>
            <a:r>
              <a:rPr lang="en-GB" sz="2100" dirty="0" err="1" smtClean="0">
                <a:latin typeface="+mn-lt"/>
              </a:rPr>
              <a:t>spedire</a:t>
            </a:r>
            <a:r>
              <a:rPr lang="en-GB" sz="2100" dirty="0" smtClean="0">
                <a:latin typeface="+mn-lt"/>
              </a:rPr>
              <a:t> la </a:t>
            </a:r>
            <a:r>
              <a:rPr lang="en-GB" sz="2100" dirty="0" err="1" smtClean="0">
                <a:latin typeface="+mn-lt"/>
              </a:rPr>
              <a:t>dichiarazione</a:t>
            </a:r>
            <a:r>
              <a:rPr lang="en-GB" sz="2100" dirty="0" smtClean="0">
                <a:latin typeface="+mn-lt"/>
              </a:rPr>
              <a:t> </a:t>
            </a:r>
            <a:r>
              <a:rPr lang="en-GB" sz="2100" dirty="0" err="1" smtClean="0">
                <a:latin typeface="+mn-lt"/>
              </a:rPr>
              <a:t>dei</a:t>
            </a:r>
            <a:r>
              <a:rPr lang="en-GB" sz="2100" dirty="0" smtClean="0">
                <a:latin typeface="+mn-lt"/>
              </a:rPr>
              <a:t> </a:t>
            </a:r>
            <a:r>
              <a:rPr lang="en-GB" sz="2100" dirty="0" err="1" smtClean="0">
                <a:latin typeface="+mn-lt"/>
              </a:rPr>
              <a:t>redditi</a:t>
            </a:r>
            <a:r>
              <a:rPr lang="en-GB" sz="2100" dirty="0" smtClean="0">
                <a:latin typeface="+mn-lt"/>
              </a:rPr>
              <a:t>”</a:t>
            </a:r>
            <a:endParaRPr lang="it-IT" sz="2100" dirty="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28</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5</a:t>
            </a:r>
          </a:p>
          <a:p>
            <a:r>
              <a:rPr lang="it-IT" dirty="0" smtClean="0"/>
              <a:t>Le tre gradazioni </a:t>
            </a:r>
            <a:r>
              <a:rPr lang="it-IT" dirty="0" err="1" smtClean="0"/>
              <a:t>dEL</a:t>
            </a:r>
            <a:r>
              <a:rPr lang="it-IT" dirty="0" smtClean="0"/>
              <a:t> </a:t>
            </a:r>
            <a:r>
              <a:rPr lang="it-IT" dirty="0" err="1" smtClean="0"/>
              <a:t>nudging</a:t>
            </a:r>
            <a:r>
              <a:rPr lang="it-IT" dirty="0" smtClean="0"/>
              <a:t> (Baldwin)</a:t>
            </a:r>
            <a:endParaRPr lang="it-IT" altLang="it-IT" dirty="0" smtClean="0"/>
          </a:p>
        </p:txBody>
      </p:sp>
      <p:pic>
        <p:nvPicPr>
          <p:cNvPr id="3" name="Immagine 2"/>
          <p:cNvPicPr>
            <a:picLocks noChangeAspect="1"/>
          </p:cNvPicPr>
          <p:nvPr/>
        </p:nvPicPr>
        <p:blipFill>
          <a:blip r:embed="rId2"/>
          <a:stretch>
            <a:fillRect/>
          </a:stretch>
        </p:blipFill>
        <p:spPr>
          <a:xfrm>
            <a:off x="8108414" y="3640473"/>
            <a:ext cx="4122342" cy="3198840"/>
          </a:xfrm>
          <a:prstGeom prst="rect">
            <a:avLst/>
          </a:prstGeom>
        </p:spPr>
      </p:pic>
      <p:pic>
        <p:nvPicPr>
          <p:cNvPr id="5" name="Immagine 4"/>
          <p:cNvPicPr>
            <a:picLocks noChangeAspect="1"/>
          </p:cNvPicPr>
          <p:nvPr/>
        </p:nvPicPr>
        <p:blipFill>
          <a:blip r:embed="rId3"/>
          <a:stretch>
            <a:fillRect/>
          </a:stretch>
        </p:blipFill>
        <p:spPr>
          <a:xfrm>
            <a:off x="88135" y="3640474"/>
            <a:ext cx="3416695" cy="3198840"/>
          </a:xfrm>
          <a:prstGeom prst="rect">
            <a:avLst/>
          </a:prstGeom>
        </p:spPr>
      </p:pic>
      <p:pic>
        <p:nvPicPr>
          <p:cNvPr id="6" name="Immagine 5"/>
          <p:cNvPicPr>
            <a:picLocks noChangeAspect="1"/>
          </p:cNvPicPr>
          <p:nvPr/>
        </p:nvPicPr>
        <p:blipFill rotWithShape="1">
          <a:blip r:embed="rId4"/>
          <a:srcRect l="2517" t="2816" r="1730" b="7687"/>
          <a:stretch/>
        </p:blipFill>
        <p:spPr>
          <a:xfrm>
            <a:off x="3598326" y="3640473"/>
            <a:ext cx="4248838" cy="3105719"/>
          </a:xfrm>
          <a:prstGeom prst="rect">
            <a:avLst/>
          </a:prstGeom>
        </p:spPr>
      </p:pic>
    </p:spTree>
    <p:extLst>
      <p:ext uri="{BB962C8B-B14F-4D97-AF65-F5344CB8AC3E}">
        <p14:creationId xmlns:p14="http://schemas.microsoft.com/office/powerpoint/2010/main" val="315368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wipe(left)">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8">
                                            <p:txEl>
                                              <p:pRg st="1" end="1"/>
                                            </p:txEl>
                                          </p:spTgt>
                                        </p:tgtEl>
                                        <p:attrNameLst>
                                          <p:attrName>style.visibility</p:attrName>
                                        </p:attrNameLst>
                                      </p:cBhvr>
                                      <p:to>
                                        <p:strVal val="visible"/>
                                      </p:to>
                                    </p:set>
                                    <p:animEffect transition="in" filter="wipe(left)">
                                      <p:cBhvr>
                                        <p:cTn id="12" dur="500"/>
                                        <p:tgtEl>
                                          <p:spTgt spid="501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8">
                                            <p:txEl>
                                              <p:pRg st="2" end="2"/>
                                            </p:txEl>
                                          </p:spTgt>
                                        </p:tgtEl>
                                        <p:attrNameLst>
                                          <p:attrName>style.visibility</p:attrName>
                                        </p:attrNameLst>
                                      </p:cBhvr>
                                      <p:to>
                                        <p:strVal val="visible"/>
                                      </p:to>
                                    </p:set>
                                    <p:animEffect transition="in" filter="wipe(left)">
                                      <p:cBhvr>
                                        <p:cTn id="17" dur="500"/>
                                        <p:tgtEl>
                                          <p:spTgt spid="501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8">
                                            <p:txEl>
                                              <p:pRg st="3" end="3"/>
                                            </p:txEl>
                                          </p:spTgt>
                                        </p:tgtEl>
                                        <p:attrNameLst>
                                          <p:attrName>style.visibility</p:attrName>
                                        </p:attrNameLst>
                                      </p:cBhvr>
                                      <p:to>
                                        <p:strVal val="visible"/>
                                      </p:to>
                                    </p:set>
                                    <p:animEffect transition="in" filter="wipe(left)">
                                      <p:cBhvr>
                                        <p:cTn id="22" dur="500"/>
                                        <p:tgtEl>
                                          <p:spTgt spid="50178">
                                            <p:txEl>
                                              <p:pRg st="3" end="3"/>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0178">
                                            <p:txEl>
                                              <p:pRg st="4" end="4"/>
                                            </p:txEl>
                                          </p:spTgt>
                                        </p:tgtEl>
                                        <p:attrNameLst>
                                          <p:attrName>style.visibility</p:attrName>
                                        </p:attrNameLst>
                                      </p:cBhvr>
                                      <p:to>
                                        <p:strVal val="visible"/>
                                      </p:to>
                                    </p:set>
                                    <p:animEffect transition="in" filter="wipe(left)">
                                      <p:cBhvr>
                                        <p:cTn id="36" dur="500"/>
                                        <p:tgtEl>
                                          <p:spTgt spid="50178">
                                            <p:txEl>
                                              <p:pRg st="4" end="4"/>
                                            </p:txEl>
                                          </p:spTgt>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92" y="1348555"/>
            <a:ext cx="7275070" cy="542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600"/>
              </a:spcBef>
            </a:pPr>
            <a:r>
              <a:rPr lang="en-GB" sz="2000" b="1" dirty="0" smtClean="0">
                <a:latin typeface="+mn-lt"/>
              </a:rPr>
              <a:t>2) ‘Second </a:t>
            </a:r>
            <a:r>
              <a:rPr lang="en-GB" sz="2000" b="1" dirty="0">
                <a:latin typeface="+mn-lt"/>
              </a:rPr>
              <a:t>Degree </a:t>
            </a:r>
            <a:r>
              <a:rPr lang="en-GB" sz="2000" b="1" dirty="0" smtClean="0">
                <a:latin typeface="+mn-lt"/>
              </a:rPr>
              <a:t>nudges’</a:t>
            </a:r>
          </a:p>
          <a:p>
            <a:pPr>
              <a:spcBef>
                <a:spcPts val="600"/>
              </a:spcBef>
            </a:pPr>
            <a:r>
              <a:rPr lang="en-GB" sz="2000" b="1" i="1" dirty="0" err="1" smtClean="0">
                <a:latin typeface="+mn-lt"/>
              </a:rPr>
              <a:t>Fanno</a:t>
            </a:r>
            <a:r>
              <a:rPr lang="en-GB" sz="2000" b="1" i="1" dirty="0" smtClean="0">
                <a:latin typeface="+mn-lt"/>
              </a:rPr>
              <a:t> leva </a:t>
            </a:r>
            <a:r>
              <a:rPr lang="en-GB" sz="2000" b="1" i="1" dirty="0" err="1" smtClean="0">
                <a:latin typeface="+mn-lt"/>
              </a:rPr>
              <a:t>su</a:t>
            </a:r>
            <a:r>
              <a:rPr lang="en-GB" sz="2000" b="1" i="1" dirty="0" smtClean="0">
                <a:latin typeface="+mn-lt"/>
              </a:rPr>
              <a:t> bias </a:t>
            </a:r>
            <a:r>
              <a:rPr lang="en-GB" sz="2000" b="1" i="1" dirty="0" err="1" smtClean="0">
                <a:latin typeface="+mn-lt"/>
              </a:rPr>
              <a:t>cognitivi</a:t>
            </a:r>
            <a:r>
              <a:rPr lang="en-GB" sz="2000" b="1" i="1" dirty="0" smtClean="0">
                <a:latin typeface="+mn-lt"/>
              </a:rPr>
              <a:t> o </a:t>
            </a:r>
            <a:r>
              <a:rPr lang="en-GB" sz="2000" b="1" i="1" dirty="0" err="1" smtClean="0">
                <a:latin typeface="+mn-lt"/>
              </a:rPr>
              <a:t>volontari</a:t>
            </a:r>
            <a:r>
              <a:rPr lang="en-GB" sz="2000" b="1" i="1" dirty="0" smtClean="0">
                <a:latin typeface="+mn-lt"/>
              </a:rPr>
              <a:t> (come </a:t>
            </a:r>
            <a:r>
              <a:rPr lang="en-GB" sz="2000" b="1" i="1" dirty="0" err="1" smtClean="0">
                <a:latin typeface="+mn-lt"/>
              </a:rPr>
              <a:t>l’inerzia</a:t>
            </a:r>
            <a:r>
              <a:rPr lang="en-GB" sz="2000" b="1" i="1" dirty="0" smtClean="0">
                <a:latin typeface="+mn-lt"/>
              </a:rPr>
              <a:t>) per </a:t>
            </a:r>
            <a:r>
              <a:rPr lang="en-GB" sz="2000" b="1" i="1" dirty="0" err="1" smtClean="0">
                <a:latin typeface="+mn-lt"/>
              </a:rPr>
              <a:t>indirizzare</a:t>
            </a:r>
            <a:r>
              <a:rPr lang="en-GB" sz="2000" b="1" i="1" dirty="0" smtClean="0">
                <a:latin typeface="+mn-lt"/>
              </a:rPr>
              <a:t> </a:t>
            </a:r>
            <a:r>
              <a:rPr lang="en-GB" sz="2000" b="1" i="1" dirty="0" err="1" smtClean="0">
                <a:latin typeface="+mn-lt"/>
              </a:rPr>
              <a:t>una</a:t>
            </a:r>
            <a:r>
              <a:rPr lang="en-GB" sz="2000" b="1" i="1" dirty="0" smtClean="0">
                <a:latin typeface="+mn-lt"/>
              </a:rPr>
              <a:t> </a:t>
            </a:r>
            <a:r>
              <a:rPr lang="en-GB" sz="2000" b="1" i="1" dirty="0" err="1" smtClean="0">
                <a:latin typeface="+mn-lt"/>
              </a:rPr>
              <a:t>scelta</a:t>
            </a:r>
            <a:r>
              <a:rPr lang="en-GB" sz="2000" b="1" i="1" dirty="0" smtClean="0">
                <a:latin typeface="+mn-lt"/>
              </a:rPr>
              <a:t> </a:t>
            </a:r>
            <a:r>
              <a:rPr lang="en-GB" sz="2000" b="1" i="1" dirty="0" err="1" smtClean="0">
                <a:latin typeface="+mn-lt"/>
              </a:rPr>
              <a:t>nella</a:t>
            </a:r>
            <a:r>
              <a:rPr lang="en-GB" sz="2000" b="1" i="1" dirty="0" smtClean="0">
                <a:latin typeface="+mn-lt"/>
              </a:rPr>
              <a:t> </a:t>
            </a:r>
            <a:r>
              <a:rPr lang="en-GB" sz="2000" b="1" i="1" dirty="0" err="1" smtClean="0">
                <a:latin typeface="+mn-lt"/>
              </a:rPr>
              <a:t>direzione</a:t>
            </a:r>
            <a:r>
              <a:rPr lang="en-GB" sz="2000" b="1" i="1" dirty="0" smtClean="0">
                <a:latin typeface="+mn-lt"/>
              </a:rPr>
              <a:t> desiderata dal </a:t>
            </a:r>
            <a:r>
              <a:rPr lang="en-GB" sz="2000" b="1" i="1" dirty="0" err="1" smtClean="0">
                <a:latin typeface="+mn-lt"/>
              </a:rPr>
              <a:t>regolatore</a:t>
            </a:r>
            <a:r>
              <a:rPr lang="en-GB" sz="2000" b="1" i="1" dirty="0" smtClean="0">
                <a:latin typeface="+mn-lt"/>
              </a:rPr>
              <a:t>. Il </a:t>
            </a:r>
            <a:r>
              <a:rPr lang="en-GB" sz="2000" b="1" i="1" dirty="0" err="1" smtClean="0">
                <a:latin typeface="+mn-lt"/>
              </a:rPr>
              <a:t>destinatario</a:t>
            </a:r>
            <a:r>
              <a:rPr lang="en-GB" sz="2000" b="1" i="1" dirty="0" smtClean="0">
                <a:latin typeface="+mn-lt"/>
              </a:rPr>
              <a:t> </a:t>
            </a:r>
            <a:r>
              <a:rPr lang="en-GB" sz="2000" b="1" i="1" dirty="0" err="1" smtClean="0">
                <a:latin typeface="+mn-lt"/>
              </a:rPr>
              <a:t>può</a:t>
            </a:r>
            <a:r>
              <a:rPr lang="en-GB" sz="2000" b="1" i="1" dirty="0" smtClean="0">
                <a:latin typeface="+mn-lt"/>
              </a:rPr>
              <a:t> </a:t>
            </a:r>
            <a:r>
              <a:rPr lang="en-GB" sz="2000" b="1" i="1" dirty="0" err="1" smtClean="0">
                <a:latin typeface="+mn-lt"/>
              </a:rPr>
              <a:t>accorgersi</a:t>
            </a:r>
            <a:r>
              <a:rPr lang="en-GB" sz="2000" b="1" i="1" dirty="0" smtClean="0">
                <a:latin typeface="+mn-lt"/>
              </a:rPr>
              <a:t> del nudge, ma è </a:t>
            </a:r>
            <a:r>
              <a:rPr lang="en-GB" sz="2000" b="1" i="1" dirty="0" err="1" smtClean="0">
                <a:latin typeface="+mn-lt"/>
              </a:rPr>
              <a:t>improbabile</a:t>
            </a:r>
            <a:r>
              <a:rPr lang="en-GB" sz="2000" b="1" i="1" dirty="0" smtClean="0">
                <a:latin typeface="+mn-lt"/>
              </a:rPr>
              <a:t> (</a:t>
            </a:r>
            <a:r>
              <a:rPr lang="en-GB" sz="2000" b="1" i="1" dirty="0" err="1" smtClean="0">
                <a:latin typeface="+mn-lt"/>
              </a:rPr>
              <a:t>c’è</a:t>
            </a:r>
            <a:r>
              <a:rPr lang="en-GB" sz="2000" b="1" i="1" dirty="0" smtClean="0">
                <a:latin typeface="+mn-lt"/>
              </a:rPr>
              <a:t> </a:t>
            </a:r>
            <a:r>
              <a:rPr lang="en-GB" sz="2000" b="1" i="1" dirty="0" err="1" smtClean="0">
                <a:latin typeface="+mn-lt"/>
              </a:rPr>
              <a:t>il</a:t>
            </a:r>
            <a:r>
              <a:rPr lang="en-GB" sz="2000" b="1" i="1" dirty="0" smtClean="0">
                <a:latin typeface="+mn-lt"/>
              </a:rPr>
              <a:t> bias…)</a:t>
            </a:r>
            <a:r>
              <a:rPr lang="en-GB" sz="2000" b="1" dirty="0" smtClean="0">
                <a:latin typeface="+mn-lt"/>
              </a:rPr>
              <a:t> – </a:t>
            </a:r>
            <a:r>
              <a:rPr lang="en-GB" sz="2000" b="1" dirty="0" err="1" smtClean="0">
                <a:latin typeface="+mn-lt"/>
              </a:rPr>
              <a:t>sono</a:t>
            </a:r>
            <a:r>
              <a:rPr lang="en-GB" sz="2000" b="1" dirty="0" smtClean="0">
                <a:latin typeface="+mn-lt"/>
              </a:rPr>
              <a:t> </a:t>
            </a:r>
            <a:r>
              <a:rPr lang="en-GB" sz="2000" b="1" dirty="0" err="1" smtClean="0">
                <a:latin typeface="+mn-lt"/>
              </a:rPr>
              <a:t>già</a:t>
            </a:r>
            <a:r>
              <a:rPr lang="en-GB" sz="2000" b="1" dirty="0" smtClean="0">
                <a:latin typeface="+mn-lt"/>
              </a:rPr>
              <a:t> </a:t>
            </a:r>
            <a:r>
              <a:rPr lang="en-GB" sz="2000" b="1" dirty="0" err="1" smtClean="0">
                <a:latin typeface="+mn-lt"/>
              </a:rPr>
              <a:t>più</a:t>
            </a:r>
            <a:r>
              <a:rPr lang="en-GB" sz="2000" b="1" dirty="0" smtClean="0">
                <a:latin typeface="+mn-lt"/>
              </a:rPr>
              <a:t> “</a:t>
            </a:r>
            <a:r>
              <a:rPr lang="en-GB" sz="2000" b="1" dirty="0" err="1" smtClean="0">
                <a:latin typeface="+mn-lt"/>
              </a:rPr>
              <a:t>intrusivi</a:t>
            </a:r>
            <a:r>
              <a:rPr lang="en-GB" sz="2000" b="1" dirty="0" smtClean="0">
                <a:latin typeface="+mn-lt"/>
              </a:rPr>
              <a:t>”</a:t>
            </a:r>
          </a:p>
          <a:p>
            <a:pPr>
              <a:spcBef>
                <a:spcPts val="600"/>
              </a:spcBef>
            </a:pPr>
            <a:r>
              <a:rPr lang="en-GB" sz="2000" dirty="0" err="1" smtClean="0">
                <a:latin typeface="+mn-lt"/>
              </a:rPr>
              <a:t>Sfruttamento</a:t>
            </a:r>
            <a:r>
              <a:rPr lang="en-GB" sz="2000" dirty="0" smtClean="0">
                <a:latin typeface="+mn-lt"/>
              </a:rPr>
              <a:t> di </a:t>
            </a:r>
            <a:r>
              <a:rPr lang="en-GB" sz="2000" dirty="0" err="1" smtClean="0">
                <a:latin typeface="+mn-lt"/>
              </a:rPr>
              <a:t>limitazioni</a:t>
            </a:r>
            <a:r>
              <a:rPr lang="en-GB" sz="2000" dirty="0" smtClean="0">
                <a:latin typeface="+mn-lt"/>
              </a:rPr>
              <a:t> cognitive o </a:t>
            </a:r>
            <a:r>
              <a:rPr lang="en-GB" sz="2000" dirty="0" err="1" smtClean="0">
                <a:latin typeface="+mn-lt"/>
              </a:rPr>
              <a:t>comportamentali</a:t>
            </a:r>
            <a:r>
              <a:rPr lang="en-GB" sz="2000" dirty="0" smtClean="0">
                <a:latin typeface="+mn-lt"/>
              </a:rPr>
              <a:t>: </a:t>
            </a:r>
            <a:r>
              <a:rPr lang="en-GB" sz="2000" dirty="0" err="1" smtClean="0">
                <a:latin typeface="+mn-lt"/>
              </a:rPr>
              <a:t>uso</a:t>
            </a:r>
            <a:r>
              <a:rPr lang="en-GB" sz="2000" dirty="0" smtClean="0">
                <a:latin typeface="+mn-lt"/>
              </a:rPr>
              <a:t> “</a:t>
            </a:r>
            <a:r>
              <a:rPr lang="en-GB" sz="2000" dirty="0" err="1" smtClean="0">
                <a:latin typeface="+mn-lt"/>
              </a:rPr>
              <a:t>tattico</a:t>
            </a:r>
            <a:r>
              <a:rPr lang="en-GB" sz="2000" dirty="0" smtClean="0">
                <a:latin typeface="+mn-lt"/>
              </a:rPr>
              <a:t>” di </a:t>
            </a:r>
            <a:r>
              <a:rPr lang="en-GB" sz="2000" dirty="0" err="1" smtClean="0">
                <a:latin typeface="+mn-lt"/>
              </a:rPr>
              <a:t>informazioni</a:t>
            </a:r>
            <a:r>
              <a:rPr lang="en-GB" sz="2000" dirty="0" smtClean="0">
                <a:latin typeface="+mn-lt"/>
              </a:rPr>
              <a:t> per </a:t>
            </a:r>
            <a:r>
              <a:rPr lang="en-GB" sz="2000" dirty="0" err="1" smtClean="0">
                <a:latin typeface="+mn-lt"/>
              </a:rPr>
              <a:t>incentivare</a:t>
            </a:r>
            <a:r>
              <a:rPr lang="en-GB" sz="2000" dirty="0" smtClean="0">
                <a:latin typeface="+mn-lt"/>
              </a:rPr>
              <a:t> </a:t>
            </a:r>
            <a:r>
              <a:rPr lang="en-GB" sz="2000" dirty="0" err="1" smtClean="0">
                <a:latin typeface="+mn-lt"/>
              </a:rPr>
              <a:t>i</a:t>
            </a:r>
            <a:r>
              <a:rPr lang="en-GB" sz="2000" dirty="0" smtClean="0">
                <a:latin typeface="+mn-lt"/>
              </a:rPr>
              <a:t> </a:t>
            </a:r>
            <a:r>
              <a:rPr lang="en-GB" sz="2000" dirty="0" err="1" smtClean="0">
                <a:latin typeface="+mn-lt"/>
              </a:rPr>
              <a:t>comportamenti</a:t>
            </a:r>
            <a:r>
              <a:rPr lang="en-GB" sz="2000" dirty="0" smtClean="0">
                <a:latin typeface="+mn-lt"/>
              </a:rPr>
              <a:t>, </a:t>
            </a:r>
            <a:r>
              <a:rPr lang="en-GB" sz="2000" dirty="0" err="1" smtClean="0">
                <a:latin typeface="+mn-lt"/>
              </a:rPr>
              <a:t>ricorso</a:t>
            </a:r>
            <a:r>
              <a:rPr lang="en-GB" sz="2000" dirty="0" smtClean="0">
                <a:latin typeface="+mn-lt"/>
              </a:rPr>
              <a:t> </a:t>
            </a:r>
            <a:r>
              <a:rPr lang="en-GB" sz="2000" dirty="0" err="1" smtClean="0">
                <a:latin typeface="+mn-lt"/>
              </a:rPr>
              <a:t>alle</a:t>
            </a:r>
            <a:r>
              <a:rPr lang="en-GB" sz="2000" dirty="0" smtClean="0">
                <a:latin typeface="+mn-lt"/>
              </a:rPr>
              <a:t> </a:t>
            </a:r>
            <a:r>
              <a:rPr lang="en-GB" sz="2000" dirty="0" err="1" smtClean="0">
                <a:latin typeface="+mn-lt"/>
              </a:rPr>
              <a:t>opzioni</a:t>
            </a:r>
            <a:r>
              <a:rPr lang="en-GB" sz="2000" dirty="0" smtClean="0">
                <a:latin typeface="+mn-lt"/>
              </a:rPr>
              <a:t> di default</a:t>
            </a:r>
          </a:p>
          <a:p>
            <a:pPr>
              <a:spcBef>
                <a:spcPts val="600"/>
              </a:spcBef>
            </a:pPr>
            <a:r>
              <a:rPr lang="en-GB" sz="2000" dirty="0" err="1" smtClean="0">
                <a:latin typeface="+mn-lt"/>
              </a:rPr>
              <a:t>Es</a:t>
            </a:r>
            <a:r>
              <a:rPr lang="en-GB" sz="2000" dirty="0" smtClean="0">
                <a:latin typeface="+mn-lt"/>
              </a:rPr>
              <a:t>. 1: </a:t>
            </a:r>
            <a:r>
              <a:rPr lang="en-GB" sz="2000" dirty="0" err="1" smtClean="0">
                <a:latin typeface="+mn-lt"/>
              </a:rPr>
              <a:t>informazioni</a:t>
            </a:r>
            <a:r>
              <a:rPr lang="en-GB" sz="2000" dirty="0" smtClean="0">
                <a:latin typeface="+mn-lt"/>
              </a:rPr>
              <a:t> </a:t>
            </a:r>
            <a:r>
              <a:rPr lang="en-GB" sz="2000" dirty="0" err="1" smtClean="0">
                <a:latin typeface="+mn-lt"/>
              </a:rPr>
              <a:t>sul</a:t>
            </a:r>
            <a:r>
              <a:rPr lang="en-GB" sz="2000" dirty="0" smtClean="0">
                <a:latin typeface="+mn-lt"/>
              </a:rPr>
              <a:t> </a:t>
            </a:r>
            <a:r>
              <a:rPr lang="en-GB" sz="2000" dirty="0" err="1" smtClean="0">
                <a:latin typeface="+mn-lt"/>
              </a:rPr>
              <a:t>livello</a:t>
            </a:r>
            <a:r>
              <a:rPr lang="en-GB" sz="2000" dirty="0" smtClean="0">
                <a:latin typeface="+mn-lt"/>
              </a:rPr>
              <a:t> di </a:t>
            </a:r>
            <a:r>
              <a:rPr lang="en-GB" sz="2000" dirty="0" err="1" smtClean="0">
                <a:latin typeface="+mn-lt"/>
              </a:rPr>
              <a:t>adempimento</a:t>
            </a:r>
            <a:r>
              <a:rPr lang="en-GB" sz="2000" dirty="0" smtClean="0">
                <a:latin typeface="+mn-lt"/>
              </a:rPr>
              <a:t> </a:t>
            </a:r>
            <a:r>
              <a:rPr lang="en-GB" sz="2000" dirty="0" err="1" smtClean="0">
                <a:latin typeface="+mn-lt"/>
              </a:rPr>
              <a:t>degli</a:t>
            </a:r>
            <a:r>
              <a:rPr lang="en-GB" sz="2000" dirty="0" smtClean="0">
                <a:latin typeface="+mn-lt"/>
              </a:rPr>
              <a:t> </a:t>
            </a:r>
            <a:r>
              <a:rPr lang="en-GB" sz="2000" dirty="0" err="1" smtClean="0">
                <a:latin typeface="+mn-lt"/>
              </a:rPr>
              <a:t>altri</a:t>
            </a:r>
            <a:r>
              <a:rPr lang="en-GB" sz="2000" dirty="0" smtClean="0">
                <a:latin typeface="+mn-lt"/>
              </a:rPr>
              <a:t> (‘Quasi </a:t>
            </a:r>
            <a:r>
              <a:rPr lang="en-GB" sz="2000" dirty="0" err="1" smtClean="0">
                <a:latin typeface="+mn-lt"/>
              </a:rPr>
              <a:t>tutti</a:t>
            </a:r>
            <a:r>
              <a:rPr lang="en-GB" sz="2000" dirty="0" smtClean="0">
                <a:latin typeface="+mn-lt"/>
              </a:rPr>
              <a:t> </a:t>
            </a:r>
            <a:r>
              <a:rPr lang="en-GB" sz="2000" dirty="0" err="1" smtClean="0">
                <a:latin typeface="+mn-lt"/>
              </a:rPr>
              <a:t>i</a:t>
            </a:r>
            <a:r>
              <a:rPr lang="en-GB" sz="2000" dirty="0" smtClean="0">
                <a:latin typeface="+mn-lt"/>
              </a:rPr>
              <a:t> </a:t>
            </a:r>
            <a:r>
              <a:rPr lang="en-GB" sz="2000" dirty="0" err="1" smtClean="0">
                <a:latin typeface="+mn-lt"/>
              </a:rPr>
              <a:t>tuoi</a:t>
            </a:r>
            <a:r>
              <a:rPr lang="en-GB" sz="2000" dirty="0" smtClean="0">
                <a:latin typeface="+mn-lt"/>
              </a:rPr>
              <a:t> </a:t>
            </a:r>
            <a:r>
              <a:rPr lang="en-GB" sz="2000" dirty="0" err="1" smtClean="0">
                <a:latin typeface="+mn-lt"/>
              </a:rPr>
              <a:t>vicini</a:t>
            </a:r>
            <a:r>
              <a:rPr lang="en-GB" sz="2000" dirty="0" smtClean="0">
                <a:latin typeface="+mn-lt"/>
              </a:rPr>
              <a:t> </a:t>
            </a:r>
            <a:r>
              <a:rPr lang="en-GB" sz="2000" dirty="0" err="1" smtClean="0">
                <a:latin typeface="+mn-lt"/>
              </a:rPr>
              <a:t>hanno</a:t>
            </a:r>
            <a:r>
              <a:rPr lang="en-GB" sz="2000" dirty="0" smtClean="0">
                <a:latin typeface="+mn-lt"/>
              </a:rPr>
              <a:t> </a:t>
            </a:r>
            <a:r>
              <a:rPr lang="en-GB" sz="2000" dirty="0" err="1" smtClean="0">
                <a:latin typeface="+mn-lt"/>
              </a:rPr>
              <a:t>inviato</a:t>
            </a:r>
            <a:r>
              <a:rPr lang="en-GB" sz="2000" dirty="0" smtClean="0">
                <a:latin typeface="+mn-lt"/>
              </a:rPr>
              <a:t> la </a:t>
            </a:r>
            <a:r>
              <a:rPr lang="en-GB" sz="2000" dirty="0" err="1" smtClean="0">
                <a:latin typeface="+mn-lt"/>
              </a:rPr>
              <a:t>loro</a:t>
            </a:r>
            <a:r>
              <a:rPr lang="en-GB" sz="2000" dirty="0" smtClean="0">
                <a:latin typeface="+mn-lt"/>
              </a:rPr>
              <a:t> </a:t>
            </a:r>
            <a:r>
              <a:rPr lang="en-GB" sz="2000" dirty="0" err="1" smtClean="0">
                <a:latin typeface="+mn-lt"/>
              </a:rPr>
              <a:t>dichiarazione</a:t>
            </a:r>
            <a:r>
              <a:rPr lang="en-GB" sz="2000" dirty="0" smtClean="0">
                <a:latin typeface="+mn-lt"/>
              </a:rPr>
              <a:t> </a:t>
            </a:r>
            <a:r>
              <a:rPr lang="en-GB" sz="2000" dirty="0" err="1" smtClean="0">
                <a:latin typeface="+mn-lt"/>
              </a:rPr>
              <a:t>dei</a:t>
            </a:r>
            <a:r>
              <a:rPr lang="en-GB" sz="2000" dirty="0" smtClean="0">
                <a:latin typeface="+mn-lt"/>
              </a:rPr>
              <a:t> </a:t>
            </a:r>
            <a:r>
              <a:rPr lang="en-GB" sz="2000" dirty="0" err="1" smtClean="0">
                <a:latin typeface="+mn-lt"/>
              </a:rPr>
              <a:t>redditi</a:t>
            </a:r>
            <a:r>
              <a:rPr lang="en-GB" sz="2000" dirty="0" smtClean="0">
                <a:latin typeface="+mn-lt"/>
              </a:rPr>
              <a:t>’; ‘x </a:t>
            </a:r>
            <a:r>
              <a:rPr lang="en-GB" sz="2000" dirty="0" err="1" smtClean="0">
                <a:latin typeface="+mn-lt"/>
              </a:rPr>
              <a:t>mila</a:t>
            </a:r>
            <a:r>
              <a:rPr lang="en-GB" sz="2000" dirty="0" smtClean="0">
                <a:latin typeface="+mn-lt"/>
              </a:rPr>
              <a:t> </a:t>
            </a:r>
            <a:r>
              <a:rPr lang="en-GB" sz="2000" dirty="0" err="1" smtClean="0">
                <a:latin typeface="+mn-lt"/>
              </a:rPr>
              <a:t>soggetti</a:t>
            </a:r>
            <a:r>
              <a:rPr lang="en-GB" sz="2000" dirty="0" smtClean="0">
                <a:latin typeface="+mn-lt"/>
              </a:rPr>
              <a:t> </a:t>
            </a:r>
            <a:r>
              <a:rPr lang="en-GB" sz="2000" dirty="0" err="1" smtClean="0">
                <a:latin typeface="+mn-lt"/>
              </a:rPr>
              <a:t>hanno</a:t>
            </a:r>
            <a:r>
              <a:rPr lang="en-GB" sz="2000" dirty="0" smtClean="0">
                <a:latin typeface="+mn-lt"/>
              </a:rPr>
              <a:t> </a:t>
            </a:r>
            <a:r>
              <a:rPr lang="en-GB" sz="2000" dirty="0" err="1" smtClean="0">
                <a:latin typeface="+mn-lt"/>
              </a:rPr>
              <a:t>smesso</a:t>
            </a:r>
            <a:r>
              <a:rPr lang="en-GB" sz="2000" dirty="0" smtClean="0">
                <a:latin typeface="+mn-lt"/>
              </a:rPr>
              <a:t> di </a:t>
            </a:r>
            <a:r>
              <a:rPr lang="en-GB" sz="2000" dirty="0" err="1" smtClean="0">
                <a:latin typeface="+mn-lt"/>
              </a:rPr>
              <a:t>fumare</a:t>
            </a:r>
            <a:r>
              <a:rPr lang="en-GB" sz="2000" dirty="0" smtClean="0">
                <a:latin typeface="+mn-lt"/>
              </a:rPr>
              <a:t> </a:t>
            </a:r>
            <a:r>
              <a:rPr lang="en-GB" sz="2000" dirty="0" err="1" smtClean="0">
                <a:latin typeface="+mn-lt"/>
              </a:rPr>
              <a:t>l’anno</a:t>
            </a:r>
            <a:r>
              <a:rPr lang="en-GB" sz="2000" dirty="0" smtClean="0">
                <a:latin typeface="+mn-lt"/>
              </a:rPr>
              <a:t> </a:t>
            </a:r>
            <a:r>
              <a:rPr lang="en-GB" sz="2000" dirty="0" err="1" smtClean="0">
                <a:latin typeface="+mn-lt"/>
              </a:rPr>
              <a:t>scorso</a:t>
            </a:r>
            <a:r>
              <a:rPr lang="en-GB" sz="2000" dirty="0" smtClean="0">
                <a:latin typeface="+mn-lt"/>
              </a:rPr>
              <a:t> …’)</a:t>
            </a:r>
            <a:endParaRPr lang="it-IT" sz="2000" dirty="0">
              <a:latin typeface="+mn-lt"/>
            </a:endParaRPr>
          </a:p>
          <a:p>
            <a:pPr>
              <a:spcBef>
                <a:spcPts val="600"/>
              </a:spcBef>
            </a:pPr>
            <a:r>
              <a:rPr lang="en-GB" sz="2000" dirty="0" err="1" smtClean="0">
                <a:latin typeface="+mn-lt"/>
              </a:rPr>
              <a:t>Es</a:t>
            </a:r>
            <a:r>
              <a:rPr lang="en-GB" sz="2000" dirty="0" smtClean="0">
                <a:latin typeface="+mn-lt"/>
              </a:rPr>
              <a:t>. 2: </a:t>
            </a:r>
            <a:r>
              <a:rPr lang="en-GB" sz="2000" dirty="0" err="1" smtClean="0">
                <a:latin typeface="+mn-lt"/>
              </a:rPr>
              <a:t>uso</a:t>
            </a:r>
            <a:r>
              <a:rPr lang="en-GB" sz="2000" dirty="0" smtClean="0">
                <a:latin typeface="+mn-lt"/>
              </a:rPr>
              <a:t> </a:t>
            </a:r>
            <a:r>
              <a:rPr lang="en-GB" sz="2000" dirty="0" err="1" smtClean="0">
                <a:latin typeface="+mn-lt"/>
              </a:rPr>
              <a:t>dell’</a:t>
            </a:r>
            <a:r>
              <a:rPr lang="en-GB" sz="2000" i="1" dirty="0" err="1" smtClean="0">
                <a:latin typeface="+mn-lt"/>
              </a:rPr>
              <a:t>opt</a:t>
            </a:r>
            <a:r>
              <a:rPr lang="en-GB" sz="2000" i="1" dirty="0" smtClean="0">
                <a:latin typeface="+mn-lt"/>
              </a:rPr>
              <a:t> out</a:t>
            </a:r>
            <a:r>
              <a:rPr lang="en-GB" sz="2000" dirty="0" smtClean="0">
                <a:latin typeface="+mn-lt"/>
              </a:rPr>
              <a:t> come </a:t>
            </a:r>
            <a:r>
              <a:rPr lang="en-GB" sz="2000" dirty="0" err="1" smtClean="0">
                <a:latin typeface="+mn-lt"/>
              </a:rPr>
              <a:t>opzione</a:t>
            </a:r>
            <a:r>
              <a:rPr lang="en-GB" sz="2000" dirty="0" smtClean="0">
                <a:latin typeface="+mn-lt"/>
              </a:rPr>
              <a:t> di </a:t>
            </a:r>
            <a:r>
              <a:rPr lang="en-GB" sz="2000" i="1" dirty="0" smtClean="0">
                <a:latin typeface="+mn-lt"/>
              </a:rPr>
              <a:t>default</a:t>
            </a:r>
            <a:r>
              <a:rPr lang="en-GB" sz="2000" dirty="0" smtClean="0">
                <a:latin typeface="+mn-lt"/>
              </a:rPr>
              <a:t> per </a:t>
            </a:r>
            <a:r>
              <a:rPr lang="en-GB" sz="2000" dirty="0" err="1" smtClean="0">
                <a:latin typeface="+mn-lt"/>
              </a:rPr>
              <a:t>indirizzare</a:t>
            </a:r>
            <a:r>
              <a:rPr lang="en-GB" sz="2000" dirty="0" smtClean="0">
                <a:latin typeface="+mn-lt"/>
              </a:rPr>
              <a:t> verso un </a:t>
            </a:r>
            <a:r>
              <a:rPr lang="en-GB" sz="2000" dirty="0" err="1" smtClean="0">
                <a:latin typeface="+mn-lt"/>
              </a:rPr>
              <a:t>determinato</a:t>
            </a:r>
            <a:r>
              <a:rPr lang="en-GB" sz="2000" dirty="0" smtClean="0">
                <a:latin typeface="+mn-lt"/>
              </a:rPr>
              <a:t> </a:t>
            </a:r>
            <a:r>
              <a:rPr lang="en-GB" sz="2000" dirty="0" err="1" smtClean="0">
                <a:latin typeface="+mn-lt"/>
              </a:rPr>
              <a:t>comportamento</a:t>
            </a:r>
            <a:r>
              <a:rPr lang="en-GB" sz="2000" dirty="0" smtClean="0">
                <a:latin typeface="+mn-lt"/>
              </a:rPr>
              <a:t> (</a:t>
            </a:r>
            <a:r>
              <a:rPr lang="en-GB" sz="2000" dirty="0" err="1" smtClean="0">
                <a:latin typeface="+mn-lt"/>
              </a:rPr>
              <a:t>caso</a:t>
            </a:r>
            <a:r>
              <a:rPr lang="en-GB" sz="2000" dirty="0" smtClean="0">
                <a:latin typeface="+mn-lt"/>
              </a:rPr>
              <a:t> </a:t>
            </a:r>
            <a:r>
              <a:rPr lang="en-GB" sz="2000" dirty="0" err="1" smtClean="0">
                <a:latin typeface="+mn-lt"/>
              </a:rPr>
              <a:t>delle</a:t>
            </a:r>
            <a:r>
              <a:rPr lang="en-GB" sz="2000" dirty="0" smtClean="0">
                <a:latin typeface="+mn-lt"/>
              </a:rPr>
              <a:t> </a:t>
            </a:r>
            <a:r>
              <a:rPr lang="en-GB" sz="2000" dirty="0" err="1" smtClean="0">
                <a:latin typeface="+mn-lt"/>
              </a:rPr>
              <a:t>donazioni</a:t>
            </a:r>
            <a:r>
              <a:rPr lang="en-GB" sz="2000" dirty="0" smtClean="0">
                <a:latin typeface="+mn-lt"/>
              </a:rPr>
              <a:t> di </a:t>
            </a:r>
            <a:r>
              <a:rPr lang="en-GB" sz="2000" dirty="0" err="1" smtClean="0">
                <a:latin typeface="+mn-lt"/>
              </a:rPr>
              <a:t>organi</a:t>
            </a:r>
            <a:r>
              <a:rPr lang="en-GB" sz="2000" dirty="0" smtClean="0">
                <a:latin typeface="+mn-lt"/>
              </a:rPr>
              <a:t>)</a:t>
            </a:r>
          </a:p>
          <a:p>
            <a:pPr>
              <a:spcBef>
                <a:spcPts val="600"/>
              </a:spcBef>
            </a:pPr>
            <a:r>
              <a:rPr lang="en-GB" sz="2000" dirty="0" err="1" smtClean="0">
                <a:latin typeface="+mn-lt"/>
              </a:rPr>
              <a:t>Es</a:t>
            </a:r>
            <a:r>
              <a:rPr lang="en-GB" sz="2000" dirty="0" smtClean="0">
                <a:latin typeface="+mn-lt"/>
              </a:rPr>
              <a:t>. 3: </a:t>
            </a:r>
            <a:r>
              <a:rPr lang="en-GB" sz="2000" dirty="0" err="1" smtClean="0">
                <a:latin typeface="+mn-lt"/>
              </a:rPr>
              <a:t>modificazione</a:t>
            </a:r>
            <a:r>
              <a:rPr lang="en-GB" sz="2000" dirty="0" smtClean="0">
                <a:latin typeface="+mn-lt"/>
              </a:rPr>
              <a:t> del </a:t>
            </a:r>
            <a:r>
              <a:rPr lang="en-GB" sz="2000" dirty="0" err="1" smtClean="0">
                <a:latin typeface="+mn-lt"/>
              </a:rPr>
              <a:t>contesto</a:t>
            </a:r>
            <a:r>
              <a:rPr lang="en-GB" sz="2000" dirty="0" smtClean="0">
                <a:latin typeface="+mn-lt"/>
              </a:rPr>
              <a:t> </a:t>
            </a:r>
            <a:r>
              <a:rPr lang="en-GB" sz="2000" dirty="0" err="1" smtClean="0">
                <a:latin typeface="+mn-lt"/>
              </a:rPr>
              <a:t>fisico</a:t>
            </a:r>
            <a:r>
              <a:rPr lang="en-GB" sz="2000" dirty="0" smtClean="0">
                <a:latin typeface="+mn-lt"/>
              </a:rPr>
              <a:t> per </a:t>
            </a:r>
            <a:r>
              <a:rPr lang="en-GB" sz="2000" dirty="0" err="1" smtClean="0">
                <a:latin typeface="+mn-lt"/>
              </a:rPr>
              <a:t>incentivare</a:t>
            </a:r>
            <a:r>
              <a:rPr lang="en-GB" sz="2000" dirty="0" smtClean="0">
                <a:latin typeface="+mn-lt"/>
              </a:rPr>
              <a:t>/</a:t>
            </a:r>
            <a:r>
              <a:rPr lang="en-GB" sz="2000" dirty="0" err="1" smtClean="0">
                <a:latin typeface="+mn-lt"/>
              </a:rPr>
              <a:t>disincentivare</a:t>
            </a:r>
            <a:r>
              <a:rPr lang="en-GB" sz="2000" dirty="0" smtClean="0">
                <a:latin typeface="+mn-lt"/>
              </a:rPr>
              <a:t> un </a:t>
            </a:r>
            <a:r>
              <a:rPr lang="en-GB" sz="2000" dirty="0" err="1">
                <a:latin typeface="+mn-lt"/>
              </a:rPr>
              <a:t>determinato</a:t>
            </a:r>
            <a:r>
              <a:rPr lang="en-GB" sz="2000" dirty="0">
                <a:latin typeface="+mn-lt"/>
              </a:rPr>
              <a:t> </a:t>
            </a:r>
            <a:r>
              <a:rPr lang="en-GB" sz="2000" dirty="0" err="1">
                <a:latin typeface="+mn-lt"/>
              </a:rPr>
              <a:t>comportamento</a:t>
            </a:r>
            <a:r>
              <a:rPr lang="en-GB" sz="2000" dirty="0">
                <a:latin typeface="+mn-lt"/>
              </a:rPr>
              <a:t> </a:t>
            </a:r>
            <a:r>
              <a:rPr lang="en-GB" sz="2000" dirty="0" smtClean="0">
                <a:latin typeface="+mn-lt"/>
              </a:rPr>
              <a:t>(area </a:t>
            </a:r>
            <a:r>
              <a:rPr lang="en-GB" sz="2000" dirty="0" err="1" smtClean="0">
                <a:latin typeface="+mn-lt"/>
              </a:rPr>
              <a:t>fumatori</a:t>
            </a:r>
            <a:r>
              <a:rPr lang="en-GB" sz="2000" dirty="0" smtClean="0">
                <a:latin typeface="+mn-lt"/>
              </a:rPr>
              <a:t> </a:t>
            </a:r>
            <a:r>
              <a:rPr lang="en-GB" sz="2000" dirty="0" err="1" smtClean="0">
                <a:latin typeface="+mn-lt"/>
              </a:rPr>
              <a:t>dell’ufficio</a:t>
            </a:r>
            <a:r>
              <a:rPr lang="en-GB" sz="2000" dirty="0" smtClean="0">
                <a:latin typeface="+mn-lt"/>
              </a:rPr>
              <a:t> </a:t>
            </a:r>
            <a:r>
              <a:rPr lang="en-GB" sz="2000" dirty="0" err="1" smtClean="0">
                <a:latin typeface="+mn-lt"/>
              </a:rPr>
              <a:t>posizionata</a:t>
            </a:r>
            <a:r>
              <a:rPr lang="en-GB" sz="2000" dirty="0" smtClean="0">
                <a:latin typeface="+mn-lt"/>
              </a:rPr>
              <a:t> </a:t>
            </a:r>
            <a:r>
              <a:rPr lang="en-GB" sz="2000" dirty="0" err="1" smtClean="0">
                <a:latin typeface="+mn-lt"/>
              </a:rPr>
              <a:t>molto</a:t>
            </a:r>
            <a:r>
              <a:rPr lang="en-GB" sz="2000" dirty="0" smtClean="0">
                <a:latin typeface="+mn-lt"/>
              </a:rPr>
              <a:t> </a:t>
            </a:r>
            <a:r>
              <a:rPr lang="en-GB" sz="2000" dirty="0" err="1" smtClean="0">
                <a:latin typeface="+mn-lt"/>
              </a:rPr>
              <a:t>lontano</a:t>
            </a:r>
            <a:r>
              <a:rPr lang="en-GB" sz="2000" dirty="0" smtClean="0">
                <a:latin typeface="+mn-lt"/>
              </a:rPr>
              <a:t>) - </a:t>
            </a:r>
            <a:r>
              <a:rPr lang="en-GB" sz="2000" i="1" dirty="0" err="1" smtClean="0">
                <a:latin typeface="+mn-lt"/>
              </a:rPr>
              <a:t>Gli</a:t>
            </a:r>
            <a:r>
              <a:rPr lang="en-GB" sz="2000" i="1" dirty="0" smtClean="0">
                <a:latin typeface="+mn-lt"/>
              </a:rPr>
              <a:t> </a:t>
            </a:r>
            <a:r>
              <a:rPr lang="en-GB" sz="2000" i="1" dirty="0" err="1" smtClean="0">
                <a:latin typeface="+mn-lt"/>
              </a:rPr>
              <a:t>ess</a:t>
            </a:r>
            <a:r>
              <a:rPr lang="en-GB" sz="2000" i="1" dirty="0" smtClean="0">
                <a:latin typeface="+mn-lt"/>
              </a:rPr>
              <a:t>. 2 e 3 </a:t>
            </a:r>
            <a:r>
              <a:rPr lang="en-GB" sz="2000" i="1" dirty="0" err="1" smtClean="0">
                <a:latin typeface="+mn-lt"/>
              </a:rPr>
              <a:t>sfruttano</a:t>
            </a:r>
            <a:r>
              <a:rPr lang="en-GB" sz="2000" i="1" dirty="0" smtClean="0">
                <a:latin typeface="+mn-lt"/>
              </a:rPr>
              <a:t> </a:t>
            </a:r>
            <a:r>
              <a:rPr lang="en-GB" sz="2000" i="1" dirty="0" err="1" smtClean="0">
                <a:latin typeface="+mn-lt"/>
              </a:rPr>
              <a:t>il</a:t>
            </a:r>
            <a:r>
              <a:rPr lang="en-GB" sz="2000" i="1" dirty="0" smtClean="0">
                <a:latin typeface="+mn-lt"/>
              </a:rPr>
              <a:t> do nothing bias …</a:t>
            </a:r>
          </a:p>
        </p:txBody>
      </p:sp>
      <p:sp>
        <p:nvSpPr>
          <p:cNvPr id="2" name="Segnaposto numero diapositiva 1"/>
          <p:cNvSpPr>
            <a:spLocks noGrp="1"/>
          </p:cNvSpPr>
          <p:nvPr>
            <p:ph type="sldNum" sz="quarter" idx="12"/>
          </p:nvPr>
        </p:nvSpPr>
        <p:spPr/>
        <p:txBody>
          <a:bodyPr/>
          <a:lstStyle/>
          <a:p>
            <a:fld id="{6D22F896-40B5-4ADD-8801-0D06FADFA095}" type="slidenum">
              <a:rPr lang="en-US" smtClean="0"/>
              <a:t>29</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5</a:t>
            </a:r>
          </a:p>
          <a:p>
            <a:r>
              <a:rPr lang="it-IT" dirty="0" smtClean="0"/>
              <a:t>Le tre gradazioni </a:t>
            </a:r>
            <a:r>
              <a:rPr lang="it-IT" dirty="0" err="1" smtClean="0"/>
              <a:t>dEL</a:t>
            </a:r>
            <a:r>
              <a:rPr lang="it-IT" dirty="0" smtClean="0"/>
              <a:t> </a:t>
            </a:r>
            <a:r>
              <a:rPr lang="it-IT" dirty="0" err="1" smtClean="0"/>
              <a:t>nudging</a:t>
            </a:r>
            <a:r>
              <a:rPr lang="it-IT" dirty="0" smtClean="0"/>
              <a:t> (Baldwin)</a:t>
            </a:r>
            <a:endParaRPr lang="it-IT" altLang="it-IT" dirty="0" smtClean="0"/>
          </a:p>
        </p:txBody>
      </p:sp>
      <p:pic>
        <p:nvPicPr>
          <p:cNvPr id="6" name="Immagine 5"/>
          <p:cNvPicPr>
            <a:picLocks noChangeAspect="1"/>
          </p:cNvPicPr>
          <p:nvPr/>
        </p:nvPicPr>
        <p:blipFill>
          <a:blip r:embed="rId2"/>
          <a:stretch>
            <a:fillRect/>
          </a:stretch>
        </p:blipFill>
        <p:spPr>
          <a:xfrm>
            <a:off x="7311261" y="4826071"/>
            <a:ext cx="2383581" cy="1938285"/>
          </a:xfrm>
          <a:prstGeom prst="rect">
            <a:avLst/>
          </a:prstGeom>
        </p:spPr>
      </p:pic>
      <p:pic>
        <p:nvPicPr>
          <p:cNvPr id="8" name="Immagine 7"/>
          <p:cNvPicPr>
            <a:picLocks noChangeAspect="1"/>
          </p:cNvPicPr>
          <p:nvPr/>
        </p:nvPicPr>
        <p:blipFill>
          <a:blip r:embed="rId3"/>
          <a:stretch>
            <a:fillRect/>
          </a:stretch>
        </p:blipFill>
        <p:spPr>
          <a:xfrm>
            <a:off x="7293166" y="1329071"/>
            <a:ext cx="4814881" cy="1514475"/>
          </a:xfrm>
          <a:prstGeom prst="rect">
            <a:avLst/>
          </a:prstGeom>
        </p:spPr>
      </p:pic>
      <p:pic>
        <p:nvPicPr>
          <p:cNvPr id="9" name="Immagine 8"/>
          <p:cNvPicPr>
            <a:picLocks noChangeAspect="1"/>
          </p:cNvPicPr>
          <p:nvPr/>
        </p:nvPicPr>
        <p:blipFill>
          <a:blip r:embed="rId4"/>
          <a:stretch>
            <a:fillRect/>
          </a:stretch>
        </p:blipFill>
        <p:spPr>
          <a:xfrm>
            <a:off x="7293166" y="2929934"/>
            <a:ext cx="4814881" cy="1809750"/>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4842" y="4826071"/>
            <a:ext cx="2497157" cy="1938285"/>
          </a:xfrm>
          <a:prstGeom prst="rect">
            <a:avLst/>
          </a:prstGeom>
        </p:spPr>
      </p:pic>
    </p:spTree>
    <p:extLst>
      <p:ext uri="{BB962C8B-B14F-4D97-AF65-F5344CB8AC3E}">
        <p14:creationId xmlns:p14="http://schemas.microsoft.com/office/powerpoint/2010/main" val="18092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wipe(left)">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8">
                                            <p:txEl>
                                              <p:pRg st="1" end="1"/>
                                            </p:txEl>
                                          </p:spTgt>
                                        </p:tgtEl>
                                        <p:attrNameLst>
                                          <p:attrName>style.visibility</p:attrName>
                                        </p:attrNameLst>
                                      </p:cBhvr>
                                      <p:to>
                                        <p:strVal val="visible"/>
                                      </p:to>
                                    </p:set>
                                    <p:animEffect transition="in" filter="wipe(left)">
                                      <p:cBhvr>
                                        <p:cTn id="12" dur="500"/>
                                        <p:tgtEl>
                                          <p:spTgt spid="501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8">
                                            <p:txEl>
                                              <p:pRg st="2" end="2"/>
                                            </p:txEl>
                                          </p:spTgt>
                                        </p:tgtEl>
                                        <p:attrNameLst>
                                          <p:attrName>style.visibility</p:attrName>
                                        </p:attrNameLst>
                                      </p:cBhvr>
                                      <p:to>
                                        <p:strVal val="visible"/>
                                      </p:to>
                                    </p:set>
                                    <p:animEffect transition="in" filter="wipe(left)">
                                      <p:cBhvr>
                                        <p:cTn id="17" dur="500"/>
                                        <p:tgtEl>
                                          <p:spTgt spid="501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8">
                                            <p:txEl>
                                              <p:pRg st="3" end="3"/>
                                            </p:txEl>
                                          </p:spTgt>
                                        </p:tgtEl>
                                        <p:attrNameLst>
                                          <p:attrName>style.visibility</p:attrName>
                                        </p:attrNameLst>
                                      </p:cBhvr>
                                      <p:to>
                                        <p:strVal val="visible"/>
                                      </p:to>
                                    </p:set>
                                    <p:animEffect transition="in" filter="wipe(left)">
                                      <p:cBhvr>
                                        <p:cTn id="22" dur="500"/>
                                        <p:tgtEl>
                                          <p:spTgt spid="501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178">
                                            <p:txEl>
                                              <p:pRg st="4" end="4"/>
                                            </p:txEl>
                                          </p:spTgt>
                                        </p:tgtEl>
                                        <p:attrNameLst>
                                          <p:attrName>style.visibility</p:attrName>
                                        </p:attrNameLst>
                                      </p:cBhvr>
                                      <p:to>
                                        <p:strVal val="visible"/>
                                      </p:to>
                                    </p:set>
                                    <p:animEffect transition="in" filter="wipe(left)">
                                      <p:cBhvr>
                                        <p:cTn id="32" dur="500"/>
                                        <p:tgtEl>
                                          <p:spTgt spid="5017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0178">
                                            <p:txEl>
                                              <p:pRg st="5" end="5"/>
                                            </p:txEl>
                                          </p:spTgt>
                                        </p:tgtEl>
                                        <p:attrNameLst>
                                          <p:attrName>style.visibility</p:attrName>
                                        </p:attrNameLst>
                                      </p:cBhvr>
                                      <p:to>
                                        <p:strVal val="visible"/>
                                      </p:to>
                                    </p:set>
                                    <p:animEffect transition="in" filter="wipe(left)">
                                      <p:cBhvr>
                                        <p:cTn id="42" dur="500"/>
                                        <p:tgtEl>
                                          <p:spTgt spid="5017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bg1">
                <a:lumMod val="95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3</a:t>
            </a:fld>
            <a:endParaRPr lang="en-US" dirty="0"/>
          </a:p>
        </p:txBody>
      </p:sp>
      <p:sp>
        <p:nvSpPr>
          <p:cNvPr id="4" name="Rettangolo 3"/>
          <p:cNvSpPr/>
          <p:nvPr/>
        </p:nvSpPr>
        <p:spPr>
          <a:xfrm>
            <a:off x="208234" y="4650"/>
            <a:ext cx="11715184" cy="6832640"/>
          </a:xfrm>
          <a:prstGeom prst="rect">
            <a:avLst/>
          </a:prstGeom>
        </p:spPr>
        <p:txBody>
          <a:bodyPr wrap="square">
            <a:spAutoFit/>
          </a:bodyPr>
          <a:lstStyle/>
          <a:p>
            <a:pPr algn="ctr">
              <a:spcAft>
                <a:spcPts val="0"/>
              </a:spcAft>
              <a:tabLst>
                <a:tab pos="270510" algn="l"/>
                <a:tab pos="6391275" algn="l"/>
              </a:tabLst>
            </a:pPr>
            <a:r>
              <a:rPr lang="it-IT" sz="3600" dirty="0" smtClean="0">
                <a:ea typeface="Times New Roman" panose="02020603050405020304" pitchFamily="18" charset="0"/>
                <a:cs typeface="Arial" panose="020B0604020202020204" pitchFamily="34" charset="0"/>
              </a:rPr>
              <a:t>INDICE</a:t>
            </a:r>
          </a:p>
          <a:p>
            <a:pPr algn="ctr">
              <a:spcAft>
                <a:spcPts val="0"/>
              </a:spcAft>
              <a:tabLst>
                <a:tab pos="270510" algn="l"/>
                <a:tab pos="6391275" algn="l"/>
              </a:tabLst>
            </a:pPr>
            <a:endParaRPr lang="it-IT" sz="3600" dirty="0" smtClean="0">
              <a:ea typeface="Times New Roman" panose="02020603050405020304" pitchFamily="18" charset="0"/>
              <a:cs typeface="Arial" panose="020B0604020202020204" pitchFamily="34" charset="0"/>
            </a:endParaRPr>
          </a:p>
          <a:p>
            <a:pPr algn="just">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 </a:t>
            </a:r>
            <a:r>
              <a:rPr lang="it-IT" sz="2800" b="1" dirty="0" smtClean="0">
                <a:ea typeface="Times New Roman" panose="02020603050405020304" pitchFamily="18" charset="0"/>
                <a:cs typeface="Arial" panose="020B0604020202020204" pitchFamily="34" charset="0"/>
              </a:rPr>
              <a:t>– DI CHE PARLIAMO</a:t>
            </a:r>
          </a:p>
          <a:p>
            <a:pPr algn="just">
              <a:spcAft>
                <a:spcPts val="0"/>
              </a:spcAft>
              <a:tabLst>
                <a:tab pos="270510" algn="l"/>
                <a:tab pos="6391275" algn="l"/>
              </a:tabLst>
            </a:pPr>
            <a:r>
              <a:rPr lang="it-IT" sz="2800" dirty="0" smtClean="0">
                <a:ea typeface="Times New Roman" panose="02020603050405020304" pitchFamily="18" charset="0"/>
                <a:cs typeface="Arial" panose="020B0604020202020204" pitchFamily="34" charset="0"/>
              </a:rPr>
              <a:t>Cos’è </a:t>
            </a:r>
            <a:r>
              <a:rPr lang="it-IT" sz="2800" dirty="0">
                <a:ea typeface="Times New Roman" panose="02020603050405020304" pitchFamily="18" charset="0"/>
                <a:cs typeface="Arial" panose="020B0604020202020204" pitchFamily="34" charset="0"/>
              </a:rPr>
              <a:t>il </a:t>
            </a:r>
            <a:r>
              <a:rPr lang="it-IT" sz="2800" i="1" dirty="0" err="1">
                <a:ea typeface="Times New Roman" panose="02020603050405020304" pitchFamily="18" charset="0"/>
                <a:cs typeface="Arial" panose="020B0604020202020204" pitchFamily="34" charset="0"/>
              </a:rPr>
              <a:t>nudging</a:t>
            </a:r>
            <a:r>
              <a:rPr lang="it-IT" sz="2800" dirty="0">
                <a:ea typeface="Times New Roman" panose="02020603050405020304" pitchFamily="18" charset="0"/>
                <a:cs typeface="Arial" panose="020B0604020202020204" pitchFamily="34" charset="0"/>
              </a:rPr>
              <a:t> e come funziona in pratica (alcune esperienze internazionali)</a:t>
            </a:r>
            <a:endParaRPr lang="it-IT" sz="2800" dirty="0">
              <a:ea typeface="Calibri" panose="020F0502020204030204" pitchFamily="34" charset="0"/>
              <a:cs typeface="Arial" panose="020B0604020202020204" pitchFamily="34" charset="0"/>
            </a:endParaRPr>
          </a:p>
          <a:p>
            <a:pPr marL="498475" algn="just">
              <a:spcAft>
                <a:spcPts val="0"/>
              </a:spcAft>
              <a:tabLst>
                <a:tab pos="270510" algn="l"/>
                <a:tab pos="6391275" algn="l"/>
              </a:tabLst>
            </a:pPr>
            <a:r>
              <a:rPr lang="it-IT" sz="2800" dirty="0">
                <a:ea typeface="Times New Roman" panose="02020603050405020304" pitchFamily="18" charset="0"/>
                <a:cs typeface="Arial" panose="020B0604020202020204" pitchFamily="34" charset="0"/>
              </a:rPr>
              <a:t> </a:t>
            </a:r>
            <a:endParaRPr lang="it-IT" sz="2800"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sz="2800" b="1" dirty="0">
                <a:ea typeface="Times New Roman" panose="02020603050405020304" pitchFamily="18" charset="0"/>
                <a:cs typeface="Arial" panose="020B0604020202020204" pitchFamily="34" charset="0"/>
              </a:rPr>
              <a:t>Parte II – </a:t>
            </a:r>
            <a:r>
              <a:rPr lang="it-IT" sz="2800" b="1" dirty="0" smtClean="0">
                <a:ea typeface="Times New Roman" panose="02020603050405020304" pitchFamily="18" charset="0"/>
                <a:cs typeface="Arial" panose="020B0604020202020204" pitchFamily="34" charset="0"/>
              </a:rPr>
              <a:t>LE SCELTE DEL REGOLATORE</a:t>
            </a:r>
          </a:p>
          <a:p>
            <a:pPr algn="just">
              <a:spcAft>
                <a:spcPts val="0"/>
              </a:spcAft>
              <a:tabLst>
                <a:tab pos="270510" algn="l"/>
                <a:tab pos="6391275" algn="l"/>
              </a:tabLst>
            </a:pPr>
            <a:r>
              <a:rPr lang="it-IT" sz="2800" dirty="0" smtClean="0">
                <a:ea typeface="Times New Roman" panose="02020603050405020304" pitchFamily="18" charset="0"/>
                <a:cs typeface="Arial" panose="020B0604020202020204" pitchFamily="34" charset="0"/>
              </a:rPr>
              <a:t>Le </a:t>
            </a:r>
            <a:r>
              <a:rPr lang="it-IT" sz="2800" dirty="0">
                <a:ea typeface="Times New Roman" panose="02020603050405020304" pitchFamily="18" charset="0"/>
                <a:cs typeface="Arial" panose="020B0604020202020204" pitchFamily="34" charset="0"/>
              </a:rPr>
              <a:t>opzioni di intervento per i produttori di regole, a seconda della “intensità” e dei limiti del </a:t>
            </a:r>
            <a:r>
              <a:rPr lang="it-IT" sz="2800" i="1" dirty="0" err="1">
                <a:ea typeface="Times New Roman" panose="02020603050405020304" pitchFamily="18" charset="0"/>
                <a:cs typeface="Arial" panose="020B0604020202020204" pitchFamily="34" charset="0"/>
              </a:rPr>
              <a:t>nudging</a:t>
            </a:r>
            <a:endParaRPr lang="it-IT" sz="2800"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sz="2800" dirty="0">
                <a:ea typeface="Times New Roman" panose="02020603050405020304" pitchFamily="18" charset="0"/>
                <a:cs typeface="Arial" panose="020B0604020202020204" pitchFamily="34" charset="0"/>
              </a:rPr>
              <a:t> </a:t>
            </a:r>
            <a:endParaRPr lang="it-IT" sz="2800"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sz="2800" b="1" dirty="0">
                <a:ea typeface="Times New Roman" panose="02020603050405020304" pitchFamily="18" charset="0"/>
                <a:cs typeface="Arial" panose="020B0604020202020204" pitchFamily="34" charset="0"/>
              </a:rPr>
              <a:t>Parte III - </a:t>
            </a:r>
            <a:r>
              <a:rPr lang="it-IT" sz="2800" b="1" dirty="0" smtClean="0">
                <a:ea typeface="Times New Roman" panose="02020603050405020304" pitchFamily="18" charset="0"/>
                <a:cs typeface="Arial" panose="020B0604020202020204" pitchFamily="34" charset="0"/>
              </a:rPr>
              <a:t>IL </a:t>
            </a:r>
            <a:r>
              <a:rPr lang="it-IT" sz="2800" b="1" i="1" dirty="0" smtClean="0">
                <a:ea typeface="Times New Roman" panose="02020603050405020304" pitchFamily="18" charset="0"/>
                <a:cs typeface="Arial" panose="020B0604020202020204" pitchFamily="34" charset="0"/>
              </a:rPr>
              <a:t>NUDGING</a:t>
            </a:r>
            <a:r>
              <a:rPr lang="it-IT" sz="2800" b="1" dirty="0" smtClean="0">
                <a:ea typeface="Times New Roman" panose="02020603050405020304" pitchFamily="18" charset="0"/>
                <a:cs typeface="Arial" panose="020B0604020202020204" pitchFamily="34" charset="0"/>
              </a:rPr>
              <a:t> NEL PROCESSO ISTITUZIONALE DI </a:t>
            </a:r>
            <a:r>
              <a:rPr lang="it-IT" sz="2800" b="1" i="1" dirty="0" smtClean="0">
                <a:ea typeface="Times New Roman" panose="02020603050405020304" pitchFamily="18" charset="0"/>
                <a:cs typeface="Arial" panose="020B0604020202020204" pitchFamily="34" charset="0"/>
              </a:rPr>
              <a:t>DECISION MAKING</a:t>
            </a:r>
            <a:endParaRPr lang="it-IT" sz="2800" dirty="0">
              <a:ea typeface="Calibri" panose="020F0502020204030204" pitchFamily="34" charset="0"/>
              <a:cs typeface="Arial" panose="020B0604020202020204" pitchFamily="34" charset="0"/>
            </a:endParaRPr>
          </a:p>
          <a:p>
            <a:pPr lvl="0" algn="just">
              <a:spcBef>
                <a:spcPts val="1200"/>
              </a:spcBef>
              <a:spcAft>
                <a:spcPts val="0"/>
              </a:spcAft>
              <a:tabLst>
                <a:tab pos="270510" algn="l"/>
                <a:tab pos="6391275" algn="l"/>
              </a:tabLst>
            </a:pPr>
            <a:r>
              <a:rPr lang="it-IT" sz="2800" dirty="0" smtClean="0">
                <a:ea typeface="Times New Roman" panose="02020603050405020304" pitchFamily="18" charset="0"/>
                <a:cs typeface="Arial" panose="020B0604020202020204" pitchFamily="34" charset="0"/>
              </a:rPr>
              <a:t>Il </a:t>
            </a:r>
            <a:r>
              <a:rPr lang="it-IT" sz="2800" i="1" dirty="0" err="1" smtClean="0">
                <a:ea typeface="Times New Roman" panose="02020603050405020304" pitchFamily="18" charset="0"/>
                <a:cs typeface="Arial" panose="020B0604020202020204" pitchFamily="34" charset="0"/>
              </a:rPr>
              <a:t>nudging</a:t>
            </a:r>
            <a:r>
              <a:rPr lang="it-IT" sz="2800" dirty="0" smtClean="0">
                <a:ea typeface="Times New Roman" panose="02020603050405020304" pitchFamily="18" charset="0"/>
                <a:cs typeface="Arial" panose="020B0604020202020204" pitchFamily="34" charset="0"/>
              </a:rPr>
              <a:t> e gli altri </a:t>
            </a:r>
            <a:r>
              <a:rPr lang="it-IT" sz="2800" i="1" dirty="0" err="1" smtClean="0">
                <a:ea typeface="Times New Roman" panose="02020603050405020304" pitchFamily="18" charset="0"/>
                <a:cs typeface="Arial" panose="020B0604020202020204" pitchFamily="34" charset="0"/>
              </a:rPr>
              <a:t>tools</a:t>
            </a:r>
            <a:r>
              <a:rPr lang="it-IT" sz="2800" dirty="0" smtClean="0">
                <a:ea typeface="Times New Roman" panose="02020603050405020304" pitchFamily="18" charset="0"/>
                <a:cs typeface="Arial" panose="020B0604020202020204" pitchFamily="34" charset="0"/>
              </a:rPr>
              <a:t>; aspetti strutturali e organizzativi; conclusioni</a:t>
            </a:r>
          </a:p>
          <a:p>
            <a:pPr lvl="0" algn="just">
              <a:spcBef>
                <a:spcPts val="1200"/>
              </a:spcBef>
              <a:spcAft>
                <a:spcPts val="0"/>
              </a:spcAft>
              <a:tabLst>
                <a:tab pos="270510" algn="l"/>
                <a:tab pos="6391275" algn="l"/>
              </a:tabLst>
            </a:pPr>
            <a:endParaRPr lang="it-IT" sz="2800" dirty="0" smtClean="0">
              <a:ea typeface="Times New Roman" panose="02020603050405020304" pitchFamily="18" charset="0"/>
              <a:cs typeface="Arial" panose="020B0604020202020204" pitchFamily="34" charset="0"/>
            </a:endParaRPr>
          </a:p>
          <a:p>
            <a:pPr lvl="0" algn="just">
              <a:spcBef>
                <a:spcPts val="1200"/>
              </a:spcBef>
              <a:spcAft>
                <a:spcPts val="0"/>
              </a:spcAft>
              <a:tabLst>
                <a:tab pos="270510" algn="l"/>
                <a:tab pos="6391275" algn="l"/>
              </a:tabLst>
            </a:pPr>
            <a:r>
              <a:rPr lang="it-IT" sz="2800" dirty="0" smtClean="0">
                <a:ea typeface="Times New Roman" panose="02020603050405020304" pitchFamily="18" charset="0"/>
                <a:cs typeface="Arial" panose="020B0604020202020204" pitchFamily="34" charset="0"/>
              </a:rPr>
              <a:t>N.B</a:t>
            </a:r>
            <a:r>
              <a:rPr lang="it-IT" sz="2800" dirty="0">
                <a:ea typeface="Times New Roman" panose="02020603050405020304" pitchFamily="18" charset="0"/>
                <a:cs typeface="Arial" panose="020B0604020202020204" pitchFamily="34" charset="0"/>
              </a:rPr>
              <a:t>. per </a:t>
            </a:r>
            <a:r>
              <a:rPr lang="it-IT" sz="2800" dirty="0" smtClean="0">
                <a:ea typeface="Times New Roman" panose="02020603050405020304" pitchFamily="18" charset="0"/>
                <a:cs typeface="Arial" panose="020B0604020202020204" pitchFamily="34" charset="0"/>
              </a:rPr>
              <a:t>«regolatore» </a:t>
            </a:r>
            <a:r>
              <a:rPr lang="it-IT" sz="2800" dirty="0">
                <a:ea typeface="Times New Roman" panose="02020603050405020304" pitchFamily="18" charset="0"/>
                <a:cs typeface="Arial" panose="020B0604020202020204" pitchFamily="34" charset="0"/>
              </a:rPr>
              <a:t>si intende sempre il produttore di regole, dal </a:t>
            </a:r>
            <a:r>
              <a:rPr lang="it-IT" sz="2800" dirty="0" smtClean="0">
                <a:ea typeface="Times New Roman" panose="02020603050405020304" pitchFamily="18" charset="0"/>
                <a:cs typeface="Arial" panose="020B0604020202020204" pitchFamily="34" charset="0"/>
              </a:rPr>
              <a:t>Legislatore </a:t>
            </a:r>
            <a:r>
              <a:rPr lang="it-IT" sz="2800" dirty="0">
                <a:ea typeface="Times New Roman" panose="02020603050405020304" pitchFamily="18" charset="0"/>
                <a:cs typeface="Arial" panose="020B0604020202020204" pitchFamily="34" charset="0"/>
              </a:rPr>
              <a:t>al </a:t>
            </a:r>
            <a:r>
              <a:rPr lang="it-IT" sz="2800" dirty="0" smtClean="0">
                <a:ea typeface="Times New Roman" panose="02020603050405020304" pitchFamily="18" charset="0"/>
                <a:cs typeface="Arial" panose="020B0604020202020204" pitchFamily="34" charset="0"/>
              </a:rPr>
              <a:t>Governo </a:t>
            </a:r>
            <a:r>
              <a:rPr lang="it-IT" sz="2800" dirty="0">
                <a:ea typeface="Times New Roman" panose="02020603050405020304" pitchFamily="18" charset="0"/>
                <a:cs typeface="Arial" panose="020B0604020202020204" pitchFamily="34" charset="0"/>
              </a:rPr>
              <a:t>alle </a:t>
            </a:r>
            <a:r>
              <a:rPr lang="it-IT" sz="2800" dirty="0" smtClean="0">
                <a:ea typeface="Times New Roman" panose="02020603050405020304" pitchFamily="18" charset="0"/>
                <a:cs typeface="Arial" panose="020B0604020202020204" pitchFamily="34" charset="0"/>
              </a:rPr>
              <a:t>Autorità indipendenti</a:t>
            </a:r>
            <a:endParaRPr lang="it-IT" sz="28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061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anim calcmode="lin" valueType="num">
                                      <p:cBhvr>
                                        <p:cTn id="10" dur="500" fill="hold"/>
                                        <p:tgtEl>
                                          <p:spTgt spid="4">
                                            <p:txEl>
                                              <p:pRg st="2" end="2"/>
                                            </p:txEl>
                                          </p:spTgt>
                                        </p:tgtEl>
                                        <p:attrNameLst>
                                          <p:attrName>ppt_x</p:attrName>
                                        </p:attrNameLst>
                                      </p:cBhvr>
                                      <p:tavLst>
                                        <p:tav tm="0">
                                          <p:val>
                                            <p:fltVal val="0.5"/>
                                          </p:val>
                                        </p:tav>
                                        <p:tav tm="100000">
                                          <p:val>
                                            <p:strVal val="#ppt_x"/>
                                          </p:val>
                                        </p:tav>
                                      </p:tavLst>
                                    </p:anim>
                                    <p:anim calcmode="lin" valueType="num">
                                      <p:cBhvr>
                                        <p:cTn id="11" dur="500" fill="hold"/>
                                        <p:tgtEl>
                                          <p:spTgt spid="4">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 calcmode="lin" valueType="num">
                                      <p:cBhvr>
                                        <p:cTn id="16"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8" dur="500"/>
                                        <p:tgtEl>
                                          <p:spTgt spid="4">
                                            <p:txEl>
                                              <p:pRg st="3" end="3"/>
                                            </p:txEl>
                                          </p:spTgt>
                                        </p:tgtEl>
                                      </p:cBhvr>
                                    </p:animEffect>
                                    <p:anim calcmode="lin" valueType="num">
                                      <p:cBhvr>
                                        <p:cTn id="19" dur="500" fill="hold"/>
                                        <p:tgtEl>
                                          <p:spTgt spid="4">
                                            <p:txEl>
                                              <p:pRg st="3" end="3"/>
                                            </p:txEl>
                                          </p:spTgt>
                                        </p:tgtEl>
                                        <p:attrNameLst>
                                          <p:attrName>ppt_x</p:attrName>
                                        </p:attrNameLst>
                                      </p:cBhvr>
                                      <p:tavLst>
                                        <p:tav tm="0">
                                          <p:val>
                                            <p:fltVal val="0.5"/>
                                          </p:val>
                                        </p:tav>
                                        <p:tav tm="100000">
                                          <p:val>
                                            <p:strVal val="#ppt_x"/>
                                          </p:val>
                                        </p:tav>
                                      </p:tavLst>
                                    </p:anim>
                                    <p:anim calcmode="lin" valueType="num">
                                      <p:cBhvr>
                                        <p:cTn id="20" dur="500" fill="hold"/>
                                        <p:tgtEl>
                                          <p:spTgt spid="4">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p:cTn id="2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7" dur="500"/>
                                        <p:tgtEl>
                                          <p:spTgt spid="4">
                                            <p:txEl>
                                              <p:pRg st="5" end="5"/>
                                            </p:txEl>
                                          </p:spTgt>
                                        </p:tgtEl>
                                      </p:cBhvr>
                                    </p:animEffect>
                                    <p:anim calcmode="lin" valueType="num">
                                      <p:cBhvr>
                                        <p:cTn id="28" dur="500" fill="hold"/>
                                        <p:tgtEl>
                                          <p:spTgt spid="4">
                                            <p:txEl>
                                              <p:pRg st="5" end="5"/>
                                            </p:txEl>
                                          </p:spTgt>
                                        </p:tgtEl>
                                        <p:attrNameLst>
                                          <p:attrName>ppt_x</p:attrName>
                                        </p:attrNameLst>
                                      </p:cBhvr>
                                      <p:tavLst>
                                        <p:tav tm="0">
                                          <p:val>
                                            <p:fltVal val="0.5"/>
                                          </p:val>
                                        </p:tav>
                                        <p:tav tm="100000">
                                          <p:val>
                                            <p:strVal val="#ppt_x"/>
                                          </p:val>
                                        </p:tav>
                                      </p:tavLst>
                                    </p:anim>
                                    <p:anim calcmode="lin" valueType="num">
                                      <p:cBhvr>
                                        <p:cTn id="29" dur="500" fill="hold"/>
                                        <p:tgtEl>
                                          <p:spTgt spid="4">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 calcmode="lin" valueType="num">
                                      <p:cBhvr>
                                        <p:cTn id="34"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4">
                                            <p:txEl>
                                              <p:pRg st="6" end="6"/>
                                            </p:txEl>
                                          </p:spTgt>
                                        </p:tgtEl>
                                      </p:cBhvr>
                                    </p:animEffect>
                                    <p:anim calcmode="lin" valueType="num">
                                      <p:cBhvr>
                                        <p:cTn id="37" dur="500" fill="hold"/>
                                        <p:tgtEl>
                                          <p:spTgt spid="4">
                                            <p:txEl>
                                              <p:pRg st="6" end="6"/>
                                            </p:txEl>
                                          </p:spTgt>
                                        </p:tgtEl>
                                        <p:attrNameLst>
                                          <p:attrName>ppt_x</p:attrName>
                                        </p:attrNameLst>
                                      </p:cBhvr>
                                      <p:tavLst>
                                        <p:tav tm="0">
                                          <p:val>
                                            <p:fltVal val="0.5"/>
                                          </p:val>
                                        </p:tav>
                                        <p:tav tm="100000">
                                          <p:val>
                                            <p:strVal val="#ppt_x"/>
                                          </p:val>
                                        </p:tav>
                                      </p:tavLst>
                                    </p:anim>
                                    <p:anim calcmode="lin" valueType="num">
                                      <p:cBhvr>
                                        <p:cTn id="38" dur="500" fill="hold"/>
                                        <p:tgtEl>
                                          <p:spTgt spid="4">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p:cTn id="43"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45" dur="500"/>
                                        <p:tgtEl>
                                          <p:spTgt spid="4">
                                            <p:txEl>
                                              <p:pRg st="8" end="8"/>
                                            </p:txEl>
                                          </p:spTgt>
                                        </p:tgtEl>
                                      </p:cBhvr>
                                    </p:animEffect>
                                    <p:anim calcmode="lin" valueType="num">
                                      <p:cBhvr>
                                        <p:cTn id="46" dur="500" fill="hold"/>
                                        <p:tgtEl>
                                          <p:spTgt spid="4">
                                            <p:txEl>
                                              <p:pRg st="8" end="8"/>
                                            </p:txEl>
                                          </p:spTgt>
                                        </p:tgtEl>
                                        <p:attrNameLst>
                                          <p:attrName>ppt_x</p:attrName>
                                        </p:attrNameLst>
                                      </p:cBhvr>
                                      <p:tavLst>
                                        <p:tav tm="0">
                                          <p:val>
                                            <p:fltVal val="0.5"/>
                                          </p:val>
                                        </p:tav>
                                        <p:tav tm="100000">
                                          <p:val>
                                            <p:strVal val="#ppt_x"/>
                                          </p:val>
                                        </p:tav>
                                      </p:tavLst>
                                    </p:anim>
                                    <p:anim calcmode="lin" valueType="num">
                                      <p:cBhvr>
                                        <p:cTn id="47" dur="500" fill="hold"/>
                                        <p:tgtEl>
                                          <p:spTgt spid="4">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 calcmode="lin" valueType="num">
                                      <p:cBhvr>
                                        <p:cTn id="52"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53"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54" dur="500"/>
                                        <p:tgtEl>
                                          <p:spTgt spid="4">
                                            <p:txEl>
                                              <p:pRg st="9" end="9"/>
                                            </p:txEl>
                                          </p:spTgt>
                                        </p:tgtEl>
                                      </p:cBhvr>
                                    </p:animEffect>
                                    <p:anim calcmode="lin" valueType="num">
                                      <p:cBhvr>
                                        <p:cTn id="55" dur="500" fill="hold"/>
                                        <p:tgtEl>
                                          <p:spTgt spid="4">
                                            <p:txEl>
                                              <p:pRg st="9" end="9"/>
                                            </p:txEl>
                                          </p:spTgt>
                                        </p:tgtEl>
                                        <p:attrNameLst>
                                          <p:attrName>ppt_x</p:attrName>
                                        </p:attrNameLst>
                                      </p:cBhvr>
                                      <p:tavLst>
                                        <p:tav tm="0">
                                          <p:val>
                                            <p:fltVal val="0.5"/>
                                          </p:val>
                                        </p:tav>
                                        <p:tav tm="100000">
                                          <p:val>
                                            <p:strVal val="#ppt_x"/>
                                          </p:val>
                                        </p:tav>
                                      </p:tavLst>
                                    </p:anim>
                                    <p:anim calcmode="lin" valueType="num">
                                      <p:cBhvr>
                                        <p:cTn id="56" dur="500" fill="hold"/>
                                        <p:tgtEl>
                                          <p:spTgt spid="4">
                                            <p:txEl>
                                              <p:pRg st="9" end="9"/>
                                            </p:tx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 calcmode="lin" valueType="num">
                                      <p:cBhvr>
                                        <p:cTn id="61" dur="5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62" dur="500" fill="hold"/>
                                        <p:tgtEl>
                                          <p:spTgt spid="4">
                                            <p:txEl>
                                              <p:pRg st="11" end="11"/>
                                            </p:txEl>
                                          </p:spTgt>
                                        </p:tgtEl>
                                        <p:attrNameLst>
                                          <p:attrName>ppt_h</p:attrName>
                                        </p:attrNameLst>
                                      </p:cBhvr>
                                      <p:tavLst>
                                        <p:tav tm="0">
                                          <p:val>
                                            <p:fltVal val="0"/>
                                          </p:val>
                                        </p:tav>
                                        <p:tav tm="100000">
                                          <p:val>
                                            <p:strVal val="#ppt_h"/>
                                          </p:val>
                                        </p:tav>
                                      </p:tavLst>
                                    </p:anim>
                                    <p:animEffect transition="in" filter="fade">
                                      <p:cBhvr>
                                        <p:cTn id="63" dur="500"/>
                                        <p:tgtEl>
                                          <p:spTgt spid="4">
                                            <p:txEl>
                                              <p:pRg st="11" end="11"/>
                                            </p:txEl>
                                          </p:spTgt>
                                        </p:tgtEl>
                                      </p:cBhvr>
                                    </p:animEffect>
                                    <p:anim calcmode="lin" valueType="num">
                                      <p:cBhvr>
                                        <p:cTn id="64" dur="500" fill="hold"/>
                                        <p:tgtEl>
                                          <p:spTgt spid="4">
                                            <p:txEl>
                                              <p:pRg st="11" end="11"/>
                                            </p:txEl>
                                          </p:spTgt>
                                        </p:tgtEl>
                                        <p:attrNameLst>
                                          <p:attrName>ppt_x</p:attrName>
                                        </p:attrNameLst>
                                      </p:cBhvr>
                                      <p:tavLst>
                                        <p:tav tm="0">
                                          <p:val>
                                            <p:fltVal val="0.5"/>
                                          </p:val>
                                        </p:tav>
                                        <p:tav tm="100000">
                                          <p:val>
                                            <p:strVal val="#ppt_x"/>
                                          </p:val>
                                        </p:tav>
                                      </p:tavLst>
                                    </p:anim>
                                    <p:anim calcmode="lin" valueType="num">
                                      <p:cBhvr>
                                        <p:cTn id="65" dur="500" fill="hold"/>
                                        <p:tgtEl>
                                          <p:spTgt spid="4">
                                            <p:txEl>
                                              <p:pRg st="11" end="1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6158" y="1221344"/>
            <a:ext cx="4402863" cy="576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07000"/>
              </a:lnSpc>
              <a:spcBef>
                <a:spcPts val="600"/>
              </a:spcBef>
            </a:pPr>
            <a:r>
              <a:rPr lang="en-GB" sz="2100" b="1" dirty="0" smtClean="0">
                <a:latin typeface="+mn-lt"/>
              </a:rPr>
              <a:t>3) ‘Third </a:t>
            </a:r>
            <a:r>
              <a:rPr lang="en-GB" sz="2100" b="1" dirty="0">
                <a:latin typeface="+mn-lt"/>
              </a:rPr>
              <a:t>Degree </a:t>
            </a:r>
            <a:r>
              <a:rPr lang="en-GB" sz="2100" b="1" dirty="0" smtClean="0">
                <a:latin typeface="+mn-lt"/>
              </a:rPr>
              <a:t>nudges’</a:t>
            </a:r>
          </a:p>
          <a:p>
            <a:pPr>
              <a:lnSpc>
                <a:spcPct val="107000"/>
              </a:lnSpc>
            </a:pPr>
            <a:r>
              <a:rPr lang="en-GB" sz="2100" b="1" i="1" dirty="0" err="1" smtClean="0">
                <a:latin typeface="+mn-lt"/>
              </a:rPr>
              <a:t>Operano</a:t>
            </a:r>
            <a:r>
              <a:rPr lang="en-GB" sz="2100" b="1" i="1" dirty="0" smtClean="0">
                <a:latin typeface="+mn-lt"/>
              </a:rPr>
              <a:t> </a:t>
            </a:r>
            <a:r>
              <a:rPr lang="en-GB" sz="2100" b="1" i="1" dirty="0" err="1" smtClean="0">
                <a:latin typeface="+mn-lt"/>
              </a:rPr>
              <a:t>una</a:t>
            </a:r>
            <a:r>
              <a:rPr lang="en-GB" sz="2100" b="1" i="1" dirty="0" smtClean="0">
                <a:latin typeface="+mn-lt"/>
              </a:rPr>
              <a:t> </a:t>
            </a:r>
            <a:r>
              <a:rPr lang="en-GB" sz="2100" b="1" i="1" dirty="0" err="1" smtClean="0">
                <a:latin typeface="+mn-lt"/>
              </a:rPr>
              <a:t>intrusione</a:t>
            </a:r>
            <a:r>
              <a:rPr lang="en-GB" sz="2100" b="1" i="1" dirty="0" smtClean="0">
                <a:latin typeface="+mn-lt"/>
              </a:rPr>
              <a:t> </a:t>
            </a:r>
            <a:r>
              <a:rPr lang="en-GB" sz="2100" b="1" i="1" dirty="0" err="1" smtClean="0">
                <a:latin typeface="+mn-lt"/>
              </a:rPr>
              <a:t>più</a:t>
            </a:r>
            <a:r>
              <a:rPr lang="en-GB" sz="2100" b="1" i="1" dirty="0" smtClean="0">
                <a:latin typeface="+mn-lt"/>
              </a:rPr>
              <a:t> </a:t>
            </a:r>
            <a:r>
              <a:rPr lang="en-GB" sz="2100" b="1" i="1" dirty="0" err="1" smtClean="0">
                <a:latin typeface="+mn-lt"/>
              </a:rPr>
              <a:t>pervasiva</a:t>
            </a:r>
            <a:r>
              <a:rPr lang="en-GB" sz="2100" b="1" i="1" dirty="0" smtClean="0">
                <a:latin typeface="+mn-lt"/>
              </a:rPr>
              <a:t> </a:t>
            </a:r>
            <a:r>
              <a:rPr lang="en-GB" sz="2100" b="1" i="1" dirty="0" err="1" smtClean="0">
                <a:latin typeface="+mn-lt"/>
              </a:rPr>
              <a:t>nell’autonomia</a:t>
            </a:r>
            <a:r>
              <a:rPr lang="en-GB" sz="2100" b="1" i="1" dirty="0" smtClean="0">
                <a:latin typeface="+mn-lt"/>
              </a:rPr>
              <a:t> </a:t>
            </a:r>
            <a:r>
              <a:rPr lang="en-GB" sz="2100" b="1" i="1" dirty="0" err="1" smtClean="0">
                <a:latin typeface="+mn-lt"/>
              </a:rPr>
              <a:t>decisionale</a:t>
            </a:r>
            <a:r>
              <a:rPr lang="en-GB" sz="2100" b="1" i="1" dirty="0" smtClean="0">
                <a:latin typeface="+mn-lt"/>
              </a:rPr>
              <a:t>, e </a:t>
            </a:r>
            <a:r>
              <a:rPr lang="en-GB" sz="2100" b="1" i="1" dirty="0" err="1" smtClean="0">
                <a:latin typeface="+mn-lt"/>
              </a:rPr>
              <a:t>implicano</a:t>
            </a:r>
            <a:r>
              <a:rPr lang="en-GB" sz="2100" b="1" i="1" dirty="0" smtClean="0">
                <a:latin typeface="+mn-lt"/>
              </a:rPr>
              <a:t> </a:t>
            </a:r>
            <a:r>
              <a:rPr lang="en-GB" sz="2100" b="1" i="1" dirty="0" err="1" smtClean="0">
                <a:latin typeface="+mn-lt"/>
              </a:rPr>
              <a:t>una</a:t>
            </a:r>
            <a:r>
              <a:rPr lang="en-GB" sz="2100" b="1" i="1" dirty="0" smtClean="0">
                <a:latin typeface="+mn-lt"/>
              </a:rPr>
              <a:t> </a:t>
            </a:r>
            <a:r>
              <a:rPr lang="en-GB" sz="2100" b="1" i="1" dirty="0" err="1" smtClean="0">
                <a:latin typeface="+mn-lt"/>
              </a:rPr>
              <a:t>più</a:t>
            </a:r>
            <a:r>
              <a:rPr lang="en-GB" sz="2100" b="1" i="1" dirty="0" smtClean="0">
                <a:latin typeface="+mn-lt"/>
              </a:rPr>
              <a:t> </a:t>
            </a:r>
            <a:r>
              <a:rPr lang="en-GB" sz="2100" b="1" i="1" dirty="0" err="1" smtClean="0">
                <a:latin typeface="+mn-lt"/>
              </a:rPr>
              <a:t>seria</a:t>
            </a:r>
            <a:r>
              <a:rPr lang="en-GB" sz="2100" b="1" i="1" dirty="0" smtClean="0">
                <a:latin typeface="+mn-lt"/>
              </a:rPr>
              <a:t> </a:t>
            </a:r>
            <a:r>
              <a:rPr lang="en-GB" sz="2100" b="1" dirty="0" smtClean="0">
                <a:latin typeface="+mn-lt"/>
              </a:rPr>
              <a:t>behavioural </a:t>
            </a:r>
            <a:r>
              <a:rPr lang="en-GB" sz="2100" b="1" dirty="0">
                <a:latin typeface="+mn-lt"/>
              </a:rPr>
              <a:t>manipulation</a:t>
            </a:r>
            <a:r>
              <a:rPr lang="en-GB" sz="2100" b="1" i="1" dirty="0">
                <a:latin typeface="+mn-lt"/>
              </a:rPr>
              <a:t> </a:t>
            </a:r>
            <a:r>
              <a:rPr lang="en-GB" sz="2100" b="1" i="1" dirty="0" err="1" smtClean="0">
                <a:latin typeface="+mn-lt"/>
              </a:rPr>
              <a:t>rispetto</a:t>
            </a:r>
            <a:r>
              <a:rPr lang="en-GB" sz="2100" b="1" i="1" dirty="0" smtClean="0">
                <a:latin typeface="+mn-lt"/>
              </a:rPr>
              <a:t> </a:t>
            </a:r>
            <a:r>
              <a:rPr lang="en-GB" sz="2100" b="1" i="1" dirty="0" err="1" smtClean="0">
                <a:latin typeface="+mn-lt"/>
              </a:rPr>
              <a:t>agli</a:t>
            </a:r>
            <a:r>
              <a:rPr lang="en-GB" sz="2100" b="1" i="1" dirty="0" smtClean="0">
                <a:latin typeface="+mn-lt"/>
              </a:rPr>
              <a:t> </a:t>
            </a:r>
            <a:r>
              <a:rPr lang="en-GB" sz="2100" b="1" i="1" dirty="0" err="1" smtClean="0">
                <a:latin typeface="+mn-lt"/>
              </a:rPr>
              <a:t>altri</a:t>
            </a:r>
            <a:r>
              <a:rPr lang="en-GB" sz="2100" b="1" i="1" dirty="0" smtClean="0">
                <a:latin typeface="+mn-lt"/>
              </a:rPr>
              <a:t> </a:t>
            </a:r>
            <a:r>
              <a:rPr lang="en-GB" sz="2100" b="1" dirty="0" smtClean="0">
                <a:latin typeface="+mn-lt"/>
              </a:rPr>
              <a:t>nudge</a:t>
            </a:r>
            <a:r>
              <a:rPr lang="en-GB" sz="2100" b="1" i="1" dirty="0" smtClean="0">
                <a:latin typeface="+mn-lt"/>
              </a:rPr>
              <a:t>; </a:t>
            </a:r>
            <a:r>
              <a:rPr lang="en-GB" sz="2100" b="1" i="1" dirty="0" err="1" smtClean="0">
                <a:latin typeface="+mn-lt"/>
              </a:rPr>
              <a:t>ricorrono</a:t>
            </a:r>
            <a:r>
              <a:rPr lang="en-GB" sz="2100" b="1" i="1" dirty="0" smtClean="0">
                <a:latin typeface="+mn-lt"/>
              </a:rPr>
              <a:t> </a:t>
            </a:r>
            <a:r>
              <a:rPr lang="en-GB" sz="2100" b="1" i="1" dirty="0" err="1" smtClean="0">
                <a:latin typeface="+mn-lt"/>
              </a:rPr>
              <a:t>alla</a:t>
            </a:r>
            <a:r>
              <a:rPr lang="en-GB" sz="2100" b="1" i="1" dirty="0" smtClean="0">
                <a:latin typeface="+mn-lt"/>
              </a:rPr>
              <a:t> “</a:t>
            </a:r>
            <a:r>
              <a:rPr lang="en-GB" sz="2100" b="1" dirty="0" smtClean="0">
                <a:latin typeface="+mn-lt"/>
              </a:rPr>
              <a:t>salience</a:t>
            </a:r>
            <a:r>
              <a:rPr lang="en-GB" sz="2100" b="1" i="1" dirty="0" smtClean="0">
                <a:latin typeface="+mn-lt"/>
              </a:rPr>
              <a:t>” (</a:t>
            </a:r>
            <a:r>
              <a:rPr lang="en-GB" sz="2100" b="1" i="1" dirty="0" err="1">
                <a:latin typeface="+mn-lt"/>
              </a:rPr>
              <a:t>impatto</a:t>
            </a:r>
            <a:r>
              <a:rPr lang="en-GB" sz="2100" b="1" i="1" dirty="0">
                <a:latin typeface="+mn-lt"/>
              </a:rPr>
              <a:t>, </a:t>
            </a:r>
            <a:r>
              <a:rPr lang="en-GB" sz="2100" b="1" i="1" dirty="0" err="1">
                <a:latin typeface="+mn-lt"/>
              </a:rPr>
              <a:t>rilevanza</a:t>
            </a:r>
            <a:r>
              <a:rPr lang="en-GB" sz="2100" b="1" i="1" dirty="0">
                <a:latin typeface="+mn-lt"/>
              </a:rPr>
              <a:t>) </a:t>
            </a:r>
            <a:r>
              <a:rPr lang="en-GB" sz="2100" b="1" i="1" dirty="0" smtClean="0">
                <a:latin typeface="+mn-lt"/>
              </a:rPr>
              <a:t>e </a:t>
            </a:r>
            <a:r>
              <a:rPr lang="en-GB" sz="2100" b="1" i="1" dirty="0" err="1" smtClean="0">
                <a:latin typeface="+mn-lt"/>
              </a:rPr>
              <a:t>alla</a:t>
            </a:r>
            <a:r>
              <a:rPr lang="en-GB" sz="2100" b="1" i="1" dirty="0" smtClean="0">
                <a:latin typeface="+mn-lt"/>
              </a:rPr>
              <a:t> </a:t>
            </a:r>
            <a:r>
              <a:rPr lang="en-GB" sz="2100" b="1" i="1" dirty="0" err="1" smtClean="0">
                <a:latin typeface="+mn-lt"/>
              </a:rPr>
              <a:t>dimensione</a:t>
            </a:r>
            <a:r>
              <a:rPr lang="en-GB" sz="2100" b="1" i="1" dirty="0" smtClean="0">
                <a:latin typeface="+mn-lt"/>
              </a:rPr>
              <a:t> </a:t>
            </a:r>
            <a:r>
              <a:rPr lang="en-GB" sz="2100" b="1" i="1" dirty="0" err="1" smtClean="0">
                <a:latin typeface="+mn-lt"/>
              </a:rPr>
              <a:t>affettiva</a:t>
            </a:r>
            <a:r>
              <a:rPr lang="en-GB" sz="2100" b="1" i="1" dirty="0" smtClean="0">
                <a:latin typeface="+mn-lt"/>
              </a:rPr>
              <a:t> </a:t>
            </a:r>
            <a:r>
              <a:rPr lang="en-GB" sz="2100" b="1" dirty="0">
                <a:latin typeface="+mn-lt"/>
              </a:rPr>
              <a:t>– </a:t>
            </a:r>
            <a:r>
              <a:rPr lang="en-GB" sz="2100" b="1" dirty="0" err="1">
                <a:latin typeface="+mn-lt"/>
              </a:rPr>
              <a:t>sono</a:t>
            </a:r>
            <a:r>
              <a:rPr lang="en-GB" sz="2100" b="1" dirty="0">
                <a:latin typeface="+mn-lt"/>
              </a:rPr>
              <a:t> </a:t>
            </a:r>
            <a:r>
              <a:rPr lang="en-GB" sz="2100" b="1" dirty="0" err="1" smtClean="0">
                <a:latin typeface="+mn-lt"/>
              </a:rPr>
              <a:t>ancora</a:t>
            </a:r>
            <a:r>
              <a:rPr lang="en-GB" sz="2100" b="1" dirty="0" smtClean="0">
                <a:latin typeface="+mn-lt"/>
              </a:rPr>
              <a:t> </a:t>
            </a:r>
            <a:r>
              <a:rPr lang="en-GB" sz="2100" b="1" dirty="0" err="1" smtClean="0">
                <a:latin typeface="+mn-lt"/>
              </a:rPr>
              <a:t>più</a:t>
            </a:r>
            <a:r>
              <a:rPr lang="en-GB" sz="2100" b="1" dirty="0" smtClean="0">
                <a:latin typeface="+mn-lt"/>
              </a:rPr>
              <a:t> </a:t>
            </a:r>
            <a:r>
              <a:rPr lang="en-GB" sz="2100" b="1" dirty="0">
                <a:latin typeface="+mn-lt"/>
              </a:rPr>
              <a:t>“</a:t>
            </a:r>
            <a:r>
              <a:rPr lang="en-GB" sz="2100" b="1" dirty="0" err="1">
                <a:latin typeface="+mn-lt"/>
              </a:rPr>
              <a:t>intrusivi</a:t>
            </a:r>
            <a:r>
              <a:rPr lang="en-GB" sz="2100" b="1" dirty="0">
                <a:latin typeface="+mn-lt"/>
              </a:rPr>
              <a:t>”</a:t>
            </a:r>
            <a:endParaRPr lang="en-GB" sz="2100" b="1" i="1" dirty="0" smtClean="0">
              <a:latin typeface="+mn-lt"/>
            </a:endParaRPr>
          </a:p>
          <a:p>
            <a:pPr algn="just">
              <a:lnSpc>
                <a:spcPct val="107000"/>
              </a:lnSpc>
              <a:spcBef>
                <a:spcPts val="600"/>
              </a:spcBef>
            </a:pPr>
            <a:r>
              <a:rPr lang="en-GB" sz="2100" dirty="0" smtClean="0">
                <a:latin typeface="+mn-lt"/>
              </a:rPr>
              <a:t>Il </a:t>
            </a:r>
            <a:r>
              <a:rPr lang="en-GB" sz="2100" dirty="0" err="1" smtClean="0">
                <a:latin typeface="+mn-lt"/>
              </a:rPr>
              <a:t>destinatario</a:t>
            </a:r>
            <a:r>
              <a:rPr lang="en-GB" sz="2100" dirty="0" smtClean="0">
                <a:latin typeface="+mn-lt"/>
              </a:rPr>
              <a:t> è ‘</a:t>
            </a:r>
            <a:r>
              <a:rPr lang="en-GB" sz="2100" dirty="0" err="1" smtClean="0">
                <a:latin typeface="+mn-lt"/>
              </a:rPr>
              <a:t>indirizzato</a:t>
            </a:r>
            <a:r>
              <a:rPr lang="en-GB" sz="2100" dirty="0" smtClean="0">
                <a:latin typeface="+mn-lt"/>
              </a:rPr>
              <a:t>’ a </a:t>
            </a:r>
            <a:r>
              <a:rPr lang="en-GB" sz="2100" dirty="0" err="1" smtClean="0">
                <a:latin typeface="+mn-lt"/>
              </a:rPr>
              <a:t>livello</a:t>
            </a:r>
            <a:r>
              <a:rPr lang="en-GB" sz="2100" dirty="0" smtClean="0">
                <a:latin typeface="+mn-lt"/>
              </a:rPr>
              <a:t> </a:t>
            </a:r>
            <a:r>
              <a:rPr lang="en-GB" sz="2100" dirty="0" err="1" smtClean="0">
                <a:latin typeface="+mn-lt"/>
              </a:rPr>
              <a:t>emotivo</a:t>
            </a:r>
            <a:r>
              <a:rPr lang="en-GB" sz="2100" dirty="0" smtClean="0">
                <a:latin typeface="+mn-lt"/>
              </a:rPr>
              <a:t>, non </a:t>
            </a:r>
            <a:r>
              <a:rPr lang="en-GB" sz="2100" dirty="0" err="1" smtClean="0">
                <a:latin typeface="+mn-lt"/>
              </a:rPr>
              <a:t>consapevole</a:t>
            </a:r>
            <a:endParaRPr lang="en-GB" sz="2100" dirty="0" smtClean="0">
              <a:latin typeface="+mn-lt"/>
            </a:endParaRPr>
          </a:p>
          <a:p>
            <a:pPr>
              <a:spcBef>
                <a:spcPts val="600"/>
              </a:spcBef>
            </a:pPr>
            <a:r>
              <a:rPr lang="en-GB" sz="2100" dirty="0" err="1" smtClean="0">
                <a:latin typeface="+mn-lt"/>
              </a:rPr>
              <a:t>Es</a:t>
            </a:r>
            <a:r>
              <a:rPr lang="en-GB" sz="2100" dirty="0" smtClean="0">
                <a:latin typeface="+mn-lt"/>
              </a:rPr>
              <a:t>. 1: </a:t>
            </a:r>
            <a:r>
              <a:rPr lang="en-GB" sz="2100" dirty="0" err="1" smtClean="0">
                <a:latin typeface="+mn-lt"/>
              </a:rPr>
              <a:t>Immagini</a:t>
            </a:r>
            <a:r>
              <a:rPr lang="en-GB" sz="2100" dirty="0" smtClean="0">
                <a:latin typeface="+mn-lt"/>
              </a:rPr>
              <a:t> </a:t>
            </a:r>
            <a:r>
              <a:rPr lang="en-GB" sz="2100" i="1" dirty="0" smtClean="0">
                <a:latin typeface="+mn-lt"/>
              </a:rPr>
              <a:t>shock</a:t>
            </a:r>
            <a:r>
              <a:rPr lang="en-GB" sz="2100" dirty="0" smtClean="0">
                <a:latin typeface="+mn-lt"/>
              </a:rPr>
              <a:t> per </a:t>
            </a:r>
            <a:r>
              <a:rPr lang="en-GB" sz="2100" dirty="0" err="1" smtClean="0">
                <a:latin typeface="+mn-lt"/>
              </a:rPr>
              <a:t>scoraggiare</a:t>
            </a:r>
            <a:r>
              <a:rPr lang="en-GB" sz="2100" dirty="0" smtClean="0">
                <a:latin typeface="+mn-lt"/>
              </a:rPr>
              <a:t> </a:t>
            </a:r>
            <a:r>
              <a:rPr lang="en-GB" sz="2100" dirty="0" err="1" smtClean="0">
                <a:latin typeface="+mn-lt"/>
              </a:rPr>
              <a:t>comportamenti</a:t>
            </a:r>
            <a:r>
              <a:rPr lang="en-GB" sz="2100" dirty="0" smtClean="0">
                <a:latin typeface="+mn-lt"/>
              </a:rPr>
              <a:t> (</a:t>
            </a:r>
            <a:r>
              <a:rPr lang="en-GB" sz="2100" dirty="0" err="1" smtClean="0">
                <a:latin typeface="+mn-lt"/>
              </a:rPr>
              <a:t>cadaveri</a:t>
            </a:r>
            <a:r>
              <a:rPr lang="en-GB" sz="2100" dirty="0" smtClean="0">
                <a:latin typeface="+mn-lt"/>
              </a:rPr>
              <a:t> </a:t>
            </a:r>
            <a:r>
              <a:rPr lang="en-GB" sz="2100" dirty="0" err="1" smtClean="0">
                <a:latin typeface="+mn-lt"/>
              </a:rPr>
              <a:t>sul</a:t>
            </a:r>
            <a:r>
              <a:rPr lang="en-GB" sz="2100" dirty="0" smtClean="0">
                <a:latin typeface="+mn-lt"/>
              </a:rPr>
              <a:t> </a:t>
            </a:r>
            <a:r>
              <a:rPr lang="en-GB" sz="2100" dirty="0" err="1" smtClean="0">
                <a:latin typeface="+mn-lt"/>
              </a:rPr>
              <a:t>pacchetto</a:t>
            </a:r>
            <a:r>
              <a:rPr lang="en-GB" sz="2100" dirty="0" smtClean="0">
                <a:latin typeface="+mn-lt"/>
              </a:rPr>
              <a:t> di </a:t>
            </a:r>
            <a:r>
              <a:rPr lang="en-GB" sz="2100" dirty="0" err="1" smtClean="0">
                <a:latin typeface="+mn-lt"/>
              </a:rPr>
              <a:t>sigarette</a:t>
            </a:r>
            <a:r>
              <a:rPr lang="en-GB" sz="2100" dirty="0" smtClean="0">
                <a:latin typeface="+mn-lt"/>
              </a:rPr>
              <a:t>)</a:t>
            </a:r>
          </a:p>
          <a:p>
            <a:pPr>
              <a:spcBef>
                <a:spcPts val="600"/>
              </a:spcBef>
            </a:pPr>
            <a:r>
              <a:rPr lang="en-GB" sz="2100" dirty="0" err="1" smtClean="0">
                <a:latin typeface="+mn-lt"/>
              </a:rPr>
              <a:t>Es</a:t>
            </a:r>
            <a:r>
              <a:rPr lang="en-GB" sz="2100" dirty="0" smtClean="0">
                <a:latin typeface="+mn-lt"/>
              </a:rPr>
              <a:t>. 2: </a:t>
            </a:r>
            <a:r>
              <a:rPr lang="en-GB" sz="2100" dirty="0" err="1" smtClean="0">
                <a:latin typeface="+mn-lt"/>
              </a:rPr>
              <a:t>Messaggi</a:t>
            </a:r>
            <a:r>
              <a:rPr lang="en-GB" sz="2100" dirty="0" smtClean="0">
                <a:latin typeface="+mn-lt"/>
              </a:rPr>
              <a:t> </a:t>
            </a:r>
            <a:r>
              <a:rPr lang="en-GB" sz="2100" dirty="0" err="1" smtClean="0">
                <a:latin typeface="+mn-lt"/>
              </a:rPr>
              <a:t>subliminali</a:t>
            </a:r>
            <a:r>
              <a:rPr lang="en-GB" sz="2100" dirty="0" smtClean="0">
                <a:latin typeface="+mn-lt"/>
              </a:rPr>
              <a:t> per </a:t>
            </a:r>
            <a:r>
              <a:rPr lang="en-GB" sz="2100" dirty="0" err="1" smtClean="0">
                <a:latin typeface="+mn-lt"/>
              </a:rPr>
              <a:t>incoraggiare</a:t>
            </a:r>
            <a:r>
              <a:rPr lang="en-GB" sz="2100" dirty="0" smtClean="0">
                <a:latin typeface="+mn-lt"/>
              </a:rPr>
              <a:t> </a:t>
            </a:r>
            <a:r>
              <a:rPr lang="en-GB" sz="2100" dirty="0" err="1" smtClean="0">
                <a:latin typeface="+mn-lt"/>
              </a:rPr>
              <a:t>il</a:t>
            </a:r>
            <a:r>
              <a:rPr lang="en-GB" sz="2100" dirty="0" smtClean="0">
                <a:latin typeface="+mn-lt"/>
              </a:rPr>
              <a:t> </a:t>
            </a:r>
            <a:r>
              <a:rPr lang="en-GB" sz="2100" dirty="0" err="1" smtClean="0">
                <a:latin typeface="+mn-lt"/>
              </a:rPr>
              <a:t>mangiar</a:t>
            </a:r>
            <a:r>
              <a:rPr lang="en-GB" sz="2100" dirty="0" smtClean="0">
                <a:latin typeface="+mn-lt"/>
              </a:rPr>
              <a:t> </a:t>
            </a:r>
            <a:r>
              <a:rPr lang="en-GB" sz="2100" dirty="0" err="1" smtClean="0">
                <a:latin typeface="+mn-lt"/>
              </a:rPr>
              <a:t>sano</a:t>
            </a:r>
            <a:r>
              <a:rPr lang="en-GB" sz="2100" dirty="0" smtClean="0">
                <a:latin typeface="+mn-lt"/>
              </a:rPr>
              <a:t> o </a:t>
            </a:r>
            <a:r>
              <a:rPr lang="en-GB" sz="2100" dirty="0" err="1" smtClean="0">
                <a:latin typeface="+mn-lt"/>
              </a:rPr>
              <a:t>il</a:t>
            </a:r>
            <a:r>
              <a:rPr lang="en-GB" sz="2100" dirty="0" smtClean="0">
                <a:latin typeface="+mn-lt"/>
              </a:rPr>
              <a:t> non </a:t>
            </a:r>
            <a:r>
              <a:rPr lang="en-GB" sz="2100" dirty="0" err="1" smtClean="0">
                <a:latin typeface="+mn-lt"/>
              </a:rPr>
              <a:t>fumare</a:t>
            </a:r>
            <a:endParaRPr lang="it-IT" sz="2100" dirty="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30</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5</a:t>
            </a:r>
          </a:p>
          <a:p>
            <a:r>
              <a:rPr lang="it-IT" dirty="0" smtClean="0"/>
              <a:t>Le tre gradazioni </a:t>
            </a:r>
            <a:r>
              <a:rPr lang="it-IT" dirty="0" err="1" smtClean="0"/>
              <a:t>dEL</a:t>
            </a:r>
            <a:r>
              <a:rPr lang="it-IT" dirty="0" smtClean="0"/>
              <a:t> </a:t>
            </a:r>
            <a:r>
              <a:rPr lang="it-IT" dirty="0" err="1" smtClean="0"/>
              <a:t>nudging</a:t>
            </a:r>
            <a:r>
              <a:rPr lang="it-IT" dirty="0" smtClean="0"/>
              <a:t> (Baldwin)</a:t>
            </a:r>
            <a:endParaRPr lang="it-IT" altLang="it-IT" dirty="0" smtClean="0"/>
          </a:p>
        </p:txBody>
      </p:sp>
      <p:pic>
        <p:nvPicPr>
          <p:cNvPr id="7" name="Immagine 6"/>
          <p:cNvPicPr>
            <a:picLocks noChangeAspect="1"/>
          </p:cNvPicPr>
          <p:nvPr/>
        </p:nvPicPr>
        <p:blipFill>
          <a:blip r:embed="rId2"/>
          <a:stretch>
            <a:fillRect/>
          </a:stretch>
        </p:blipFill>
        <p:spPr>
          <a:xfrm>
            <a:off x="4502953" y="1253245"/>
            <a:ext cx="4109278" cy="2735520"/>
          </a:xfrm>
          <a:prstGeom prst="rect">
            <a:avLst/>
          </a:prstGeom>
        </p:spPr>
      </p:pic>
      <p:pic>
        <p:nvPicPr>
          <p:cNvPr id="8" name="Immagine 7"/>
          <p:cNvPicPr>
            <a:picLocks noChangeAspect="1"/>
          </p:cNvPicPr>
          <p:nvPr/>
        </p:nvPicPr>
        <p:blipFill>
          <a:blip r:embed="rId3"/>
          <a:stretch>
            <a:fillRect/>
          </a:stretch>
        </p:blipFill>
        <p:spPr>
          <a:xfrm>
            <a:off x="4502953" y="4067544"/>
            <a:ext cx="4109278" cy="2790456"/>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6162" y="1329071"/>
            <a:ext cx="3411906" cy="5462609"/>
          </a:xfrm>
          <a:prstGeom prst="rect">
            <a:avLst/>
          </a:prstGeom>
        </p:spPr>
      </p:pic>
      <p:sp>
        <p:nvSpPr>
          <p:cNvPr id="5" name="Ovale 4"/>
          <p:cNvSpPr/>
          <p:nvPr/>
        </p:nvSpPr>
        <p:spPr>
          <a:xfrm>
            <a:off x="1426464" y="2999232"/>
            <a:ext cx="1353312" cy="29260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1664208" y="3337560"/>
            <a:ext cx="2340864" cy="352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533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wipe(left)">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8">
                                            <p:txEl>
                                              <p:pRg st="1" end="1"/>
                                            </p:txEl>
                                          </p:spTgt>
                                        </p:tgtEl>
                                        <p:attrNameLst>
                                          <p:attrName>style.visibility</p:attrName>
                                        </p:attrNameLst>
                                      </p:cBhvr>
                                      <p:to>
                                        <p:strVal val="visible"/>
                                      </p:to>
                                    </p:set>
                                    <p:animEffect transition="in" filter="wipe(left)">
                                      <p:cBhvr>
                                        <p:cTn id="12" dur="500"/>
                                        <p:tgtEl>
                                          <p:spTgt spid="501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7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178">
                                            <p:txEl>
                                              <p:pRg st="2" end="2"/>
                                            </p:txEl>
                                          </p:spTgt>
                                        </p:tgtEl>
                                        <p:attrNameLst>
                                          <p:attrName>style.visibility</p:attrName>
                                        </p:attrNameLst>
                                      </p:cBhvr>
                                      <p:to>
                                        <p:strVal val="visible"/>
                                      </p:to>
                                    </p:set>
                                    <p:animEffect transition="in" filter="wipe(left)">
                                      <p:cBhvr>
                                        <p:cTn id="27" dur="500"/>
                                        <p:tgtEl>
                                          <p:spTgt spid="5017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178">
                                            <p:txEl>
                                              <p:pRg st="3" end="3"/>
                                            </p:txEl>
                                          </p:spTgt>
                                        </p:tgtEl>
                                        <p:attrNameLst>
                                          <p:attrName>style.visibility</p:attrName>
                                        </p:attrNameLst>
                                      </p:cBhvr>
                                      <p:to>
                                        <p:strVal val="visible"/>
                                      </p:to>
                                    </p:set>
                                    <p:animEffect transition="in" filter="wipe(left)">
                                      <p:cBhvr>
                                        <p:cTn id="32" dur="500"/>
                                        <p:tgtEl>
                                          <p:spTgt spid="5017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0178">
                                            <p:txEl>
                                              <p:pRg st="4" end="4"/>
                                            </p:txEl>
                                          </p:spTgt>
                                        </p:tgtEl>
                                        <p:attrNameLst>
                                          <p:attrName>style.visibility</p:attrName>
                                        </p:attrNameLst>
                                      </p:cBhvr>
                                      <p:to>
                                        <p:strVal val="visible"/>
                                      </p:to>
                                    </p:set>
                                    <p:animEffect transition="in" filter="wipe(left)">
                                      <p:cBhvr>
                                        <p:cTn id="42" dur="500"/>
                                        <p:tgtEl>
                                          <p:spTgt spid="5017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P spid="5"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31</a:t>
            </a:fld>
            <a:endParaRPr lang="en-US" dirty="0"/>
          </a:p>
        </p:txBody>
      </p:sp>
      <p:sp>
        <p:nvSpPr>
          <p:cNvPr id="4" name="Rettangolo 3"/>
          <p:cNvSpPr/>
          <p:nvPr/>
        </p:nvSpPr>
        <p:spPr>
          <a:xfrm>
            <a:off x="506994" y="407516"/>
            <a:ext cx="11144815" cy="4462760"/>
          </a:xfrm>
          <a:prstGeom prst="rect">
            <a:avLst/>
          </a:prstGeom>
        </p:spPr>
        <p:txBody>
          <a:bodyPr wrap="square">
            <a:spAutoFit/>
          </a:bodyPr>
          <a:lstStyle/>
          <a:p>
            <a:pPr algn="just">
              <a:spcBef>
                <a:spcPts val="1200"/>
              </a:spcBef>
              <a:spcAft>
                <a:spcPts val="0"/>
              </a:spcAft>
              <a:tabLst>
                <a:tab pos="270510" algn="l"/>
                <a:tab pos="6391275" algn="l"/>
              </a:tabLst>
            </a:pPr>
            <a:endParaRPr lang="it-IT" sz="2800" b="1"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II – </a:t>
            </a:r>
            <a:r>
              <a:rPr lang="it-IT" sz="2800" b="1" dirty="0" smtClean="0">
                <a:ea typeface="Times New Roman" panose="02020603050405020304" pitchFamily="18" charset="0"/>
                <a:cs typeface="Arial" panose="020B0604020202020204" pitchFamily="34" charset="0"/>
              </a:rPr>
              <a:t>LE SCELTE DEL REGOLATORE</a:t>
            </a: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Le </a:t>
            </a:r>
            <a:r>
              <a:rPr lang="it-IT" sz="2800" b="1" dirty="0">
                <a:ea typeface="Times New Roman" panose="02020603050405020304" pitchFamily="18" charset="0"/>
                <a:cs typeface="Arial" panose="020B0604020202020204" pitchFamily="34" charset="0"/>
              </a:rPr>
              <a:t>opzioni di intervento per i produttori di regole, a seconda della “intensità” e dei limiti del </a:t>
            </a:r>
            <a:r>
              <a:rPr lang="it-IT" sz="2800" b="1" i="1" dirty="0" err="1" smtClean="0">
                <a:ea typeface="Times New Roman" panose="02020603050405020304" pitchFamily="18" charset="0"/>
                <a:cs typeface="Arial" panose="020B0604020202020204" pitchFamily="34" charset="0"/>
              </a:rPr>
              <a:t>nudging</a:t>
            </a:r>
            <a:endParaRPr lang="it-IT" sz="2800" b="1" i="1"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ea typeface="Times New Roman" panose="02020603050405020304" pitchFamily="18" charset="0"/>
                <a:cs typeface="Arial" panose="020B0604020202020204" pitchFamily="34" charset="0"/>
              </a:rPr>
              <a:t>Le tre gradazioni </a:t>
            </a:r>
            <a:r>
              <a:rPr lang="it-IT" sz="2800" dirty="0" smtClean="0">
                <a:ea typeface="Times New Roman" panose="02020603050405020304" pitchFamily="18" charset="0"/>
                <a:cs typeface="Arial" panose="020B0604020202020204" pitchFamily="34" charset="0"/>
              </a:rPr>
              <a:t>del </a:t>
            </a:r>
            <a:r>
              <a:rPr lang="it-IT" sz="2800" i="1" dirty="0" err="1">
                <a:ea typeface="Times New Roman" panose="02020603050405020304" pitchFamily="18" charset="0"/>
                <a:cs typeface="Arial" panose="020B0604020202020204" pitchFamily="34" charset="0"/>
              </a:rPr>
              <a:t>nudging</a:t>
            </a:r>
            <a:r>
              <a:rPr lang="it-IT" sz="2800" dirty="0">
                <a:ea typeface="Times New Roman" panose="02020603050405020304" pitchFamily="18" charset="0"/>
                <a:cs typeface="Arial" panose="020B0604020202020204" pitchFamily="34" charset="0"/>
              </a:rPr>
              <a:t> </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solidFill>
                  <a:srgbClr val="FF0000"/>
                </a:solidFill>
                <a:ea typeface="Times New Roman" panose="02020603050405020304" pitchFamily="18" charset="0"/>
                <a:cs typeface="Arial" panose="020B0604020202020204" pitchFamily="34" charset="0"/>
              </a:rPr>
              <a:t>I limiti del </a:t>
            </a:r>
            <a:r>
              <a:rPr lang="it-IT" sz="2800" i="1" dirty="0" err="1">
                <a:solidFill>
                  <a:srgbClr val="FF0000"/>
                </a:solidFill>
                <a:ea typeface="Times New Roman" panose="02020603050405020304" pitchFamily="18" charset="0"/>
                <a:cs typeface="Arial" panose="020B0604020202020204" pitchFamily="34" charset="0"/>
              </a:rPr>
              <a:t>nudging</a:t>
            </a:r>
            <a:r>
              <a:rPr lang="it-IT" sz="2800" dirty="0">
                <a:solidFill>
                  <a:srgbClr val="FF0000"/>
                </a:solidFill>
                <a:ea typeface="Times New Roman" panose="02020603050405020304" pitchFamily="18" charset="0"/>
                <a:cs typeface="Arial" panose="020B0604020202020204" pitchFamily="34" charset="0"/>
              </a:rPr>
              <a:t> </a:t>
            </a:r>
            <a:endParaRPr lang="it-IT" sz="2800" dirty="0">
              <a:solidFill>
                <a:srgbClr val="FF0000"/>
              </a:solidFill>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ea typeface="Times New Roman" panose="02020603050405020304" pitchFamily="18" charset="0"/>
                <a:cs typeface="Arial" panose="020B0604020202020204" pitchFamily="34" charset="0"/>
              </a:rPr>
              <a:t>Le opzioni di intervento del produttore di regole </a:t>
            </a:r>
            <a:endParaRPr lang="it-IT" sz="2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4611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64757" y="1252981"/>
            <a:ext cx="11862485" cy="8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lgn="just" eaLnBrk="1" hangingPunct="1">
              <a:lnSpc>
                <a:spcPct val="107000"/>
              </a:lnSpc>
              <a:buAutoNum type="arabicParenR"/>
            </a:pPr>
            <a:r>
              <a:rPr lang="en-GB" sz="2400" b="1" dirty="0" err="1" smtClean="0">
                <a:latin typeface="+mn-lt"/>
              </a:rPr>
              <a:t>Limite</a:t>
            </a:r>
            <a:r>
              <a:rPr lang="en-GB" sz="2400" b="1" dirty="0" smtClean="0">
                <a:latin typeface="+mn-lt"/>
              </a:rPr>
              <a:t> di </a:t>
            </a:r>
            <a:r>
              <a:rPr lang="en-GB" sz="2400" b="1" dirty="0" err="1" smtClean="0">
                <a:latin typeface="+mn-lt"/>
              </a:rPr>
              <a:t>efficacia</a:t>
            </a:r>
            <a:r>
              <a:rPr lang="en-GB" sz="2400" dirty="0" smtClean="0">
                <a:latin typeface="+mn-lt"/>
              </a:rPr>
              <a:t>: le </a:t>
            </a:r>
            <a:r>
              <a:rPr lang="en-GB" sz="2400" dirty="0" err="1" smtClean="0">
                <a:latin typeface="+mn-lt"/>
              </a:rPr>
              <a:t>scelte</a:t>
            </a:r>
            <a:r>
              <a:rPr lang="en-GB" sz="2400" dirty="0" smtClean="0">
                <a:latin typeface="+mn-lt"/>
              </a:rPr>
              <a:t> </a:t>
            </a:r>
            <a:r>
              <a:rPr lang="en-GB" sz="2400" dirty="0" err="1" smtClean="0">
                <a:latin typeface="+mn-lt"/>
              </a:rPr>
              <a:t>degli</a:t>
            </a:r>
            <a:r>
              <a:rPr lang="en-GB" sz="2400" dirty="0" smtClean="0">
                <a:latin typeface="+mn-lt"/>
              </a:rPr>
              <a:t> </a:t>
            </a:r>
            <a:r>
              <a:rPr lang="en-GB" sz="2400" dirty="0" err="1" smtClean="0">
                <a:latin typeface="+mn-lt"/>
              </a:rPr>
              <a:t>individui</a:t>
            </a:r>
            <a:r>
              <a:rPr lang="en-GB" sz="2400" dirty="0" smtClean="0">
                <a:latin typeface="+mn-lt"/>
              </a:rPr>
              <a:t> </a:t>
            </a:r>
            <a:r>
              <a:rPr lang="en-GB" sz="2400" dirty="0" err="1" smtClean="0">
                <a:latin typeface="+mn-lt"/>
              </a:rPr>
              <a:t>sono</a:t>
            </a:r>
            <a:r>
              <a:rPr lang="en-GB" sz="2400" dirty="0" smtClean="0">
                <a:latin typeface="+mn-lt"/>
              </a:rPr>
              <a:t> </a:t>
            </a:r>
            <a:r>
              <a:rPr lang="en-GB" sz="2400" dirty="0" err="1" smtClean="0">
                <a:latin typeface="+mn-lt"/>
              </a:rPr>
              <a:t>variabili</a:t>
            </a:r>
            <a:r>
              <a:rPr lang="en-GB" sz="2400" dirty="0" smtClean="0">
                <a:latin typeface="+mn-lt"/>
              </a:rPr>
              <a:t> (a </a:t>
            </a:r>
            <a:r>
              <a:rPr lang="en-GB" sz="2400" dirty="0" err="1" smtClean="0">
                <a:latin typeface="+mn-lt"/>
              </a:rPr>
              <a:t>seconda</a:t>
            </a:r>
            <a:r>
              <a:rPr lang="en-GB" sz="2400" dirty="0" smtClean="0">
                <a:latin typeface="+mn-lt"/>
              </a:rPr>
              <a:t> </a:t>
            </a:r>
            <a:r>
              <a:rPr lang="en-GB" sz="2400" dirty="0" err="1" smtClean="0">
                <a:latin typeface="+mn-lt"/>
              </a:rPr>
              <a:t>delle</a:t>
            </a:r>
            <a:r>
              <a:rPr lang="en-GB" sz="2400" dirty="0" smtClean="0">
                <a:latin typeface="+mn-lt"/>
              </a:rPr>
              <a:t> </a:t>
            </a:r>
            <a:r>
              <a:rPr lang="en-GB" sz="2400" dirty="0" err="1" smtClean="0">
                <a:latin typeface="+mn-lt"/>
              </a:rPr>
              <a:t>capacità</a:t>
            </a:r>
            <a:r>
              <a:rPr lang="en-GB" sz="2400" dirty="0" smtClean="0">
                <a:latin typeface="+mn-lt"/>
              </a:rPr>
              <a:t>, </a:t>
            </a:r>
            <a:r>
              <a:rPr lang="en-GB" sz="2400" dirty="0" err="1" smtClean="0">
                <a:latin typeface="+mn-lt"/>
              </a:rPr>
              <a:t>delle</a:t>
            </a:r>
            <a:r>
              <a:rPr lang="en-GB" sz="2400" dirty="0" smtClean="0">
                <a:latin typeface="+mn-lt"/>
              </a:rPr>
              <a:t> </a:t>
            </a:r>
            <a:r>
              <a:rPr lang="en-GB" sz="2400" dirty="0" err="1" smtClean="0">
                <a:latin typeface="+mn-lt"/>
              </a:rPr>
              <a:t>intenzioni</a:t>
            </a:r>
            <a:r>
              <a:rPr lang="en-GB" sz="2400" dirty="0" smtClean="0">
                <a:latin typeface="+mn-lt"/>
              </a:rPr>
              <a:t>, </a:t>
            </a:r>
            <a:r>
              <a:rPr lang="en-GB" sz="2400" dirty="0" err="1" smtClean="0">
                <a:latin typeface="+mn-lt"/>
              </a:rPr>
              <a:t>dei</a:t>
            </a:r>
            <a:r>
              <a:rPr lang="en-GB" sz="2400" dirty="0" smtClean="0">
                <a:latin typeface="+mn-lt"/>
              </a:rPr>
              <a:t> </a:t>
            </a:r>
            <a:r>
              <a:rPr lang="en-GB" sz="2400" dirty="0" err="1" smtClean="0">
                <a:latin typeface="+mn-lt"/>
              </a:rPr>
              <a:t>diversi</a:t>
            </a:r>
            <a:r>
              <a:rPr lang="en-GB" sz="2400" dirty="0" smtClean="0">
                <a:latin typeface="+mn-lt"/>
              </a:rPr>
              <a:t> </a:t>
            </a:r>
            <a:r>
              <a:rPr lang="en-GB" sz="2400" dirty="0" err="1" smtClean="0">
                <a:latin typeface="+mn-lt"/>
              </a:rPr>
              <a:t>contesti</a:t>
            </a:r>
            <a:r>
              <a:rPr lang="en-GB" sz="2400" dirty="0" smtClean="0">
                <a:latin typeface="+mn-lt"/>
              </a:rPr>
              <a:t> </a:t>
            </a:r>
            <a:r>
              <a:rPr lang="en-GB" sz="2400" dirty="0" err="1" smtClean="0">
                <a:latin typeface="+mn-lt"/>
              </a:rPr>
              <a:t>sociali</a:t>
            </a:r>
            <a:r>
              <a:rPr lang="en-GB" sz="2400" dirty="0" smtClean="0">
                <a:latin typeface="+mn-lt"/>
              </a:rPr>
              <a:t>, </a:t>
            </a:r>
            <a:r>
              <a:rPr lang="en-GB" sz="2400" dirty="0" err="1" smtClean="0">
                <a:latin typeface="+mn-lt"/>
              </a:rPr>
              <a:t>economici</a:t>
            </a:r>
            <a:r>
              <a:rPr lang="en-GB" sz="2400" dirty="0" smtClean="0">
                <a:latin typeface="+mn-lt"/>
              </a:rPr>
              <a:t>, </a:t>
            </a:r>
            <a:r>
              <a:rPr lang="en-GB" sz="2400" dirty="0" err="1" smtClean="0">
                <a:latin typeface="+mn-lt"/>
              </a:rPr>
              <a:t>culturali</a:t>
            </a:r>
            <a:r>
              <a:rPr lang="en-GB" sz="2400" dirty="0" smtClean="0">
                <a:latin typeface="+mn-lt"/>
              </a:rPr>
              <a:t>, </a:t>
            </a:r>
            <a:r>
              <a:rPr lang="en-GB" sz="2400" dirty="0" err="1" smtClean="0">
                <a:latin typeface="+mn-lt"/>
              </a:rPr>
              <a:t>istituzionali</a:t>
            </a:r>
            <a:r>
              <a:rPr lang="en-GB" sz="2400" dirty="0" smtClean="0">
                <a:latin typeface="+mn-lt"/>
              </a:rPr>
              <a:t>)</a:t>
            </a:r>
          </a:p>
        </p:txBody>
      </p:sp>
      <p:sp>
        <p:nvSpPr>
          <p:cNvPr id="2" name="Segnaposto numero diapositiva 1"/>
          <p:cNvSpPr>
            <a:spLocks noGrp="1"/>
          </p:cNvSpPr>
          <p:nvPr>
            <p:ph type="sldNum" sz="quarter" idx="12"/>
          </p:nvPr>
        </p:nvSpPr>
        <p:spPr/>
        <p:txBody>
          <a:bodyPr/>
          <a:lstStyle/>
          <a:p>
            <a:fld id="{6D22F896-40B5-4ADD-8801-0D06FADFA095}" type="slidenum">
              <a:rPr lang="en-US" smtClean="0"/>
              <a:t>32</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6</a:t>
            </a:r>
          </a:p>
          <a:p>
            <a:r>
              <a:rPr lang="it-IT" dirty="0" smtClean="0"/>
              <a:t>I limiti del </a:t>
            </a:r>
            <a:r>
              <a:rPr lang="it-IT" dirty="0" err="1" smtClean="0"/>
              <a:t>nudging</a:t>
            </a:r>
            <a:endParaRPr lang="it-IT" altLang="it-IT" dirty="0" smtClean="0"/>
          </a:p>
        </p:txBody>
      </p:sp>
      <p:graphicFrame>
        <p:nvGraphicFramePr>
          <p:cNvPr id="3" name="Tabella 2"/>
          <p:cNvGraphicFramePr>
            <a:graphicFrameLocks noGrp="1"/>
          </p:cNvGraphicFramePr>
          <p:nvPr>
            <p:extLst>
              <p:ext uri="{D42A27DB-BD31-4B8C-83A1-F6EECF244321}">
                <p14:modId xmlns:p14="http://schemas.microsoft.com/office/powerpoint/2010/main" val="2196982498"/>
              </p:ext>
            </p:extLst>
          </p:nvPr>
        </p:nvGraphicFramePr>
        <p:xfrm>
          <a:off x="834343" y="2588745"/>
          <a:ext cx="10523314" cy="4077134"/>
        </p:xfrm>
        <a:graphic>
          <a:graphicData uri="http://schemas.openxmlformats.org/drawingml/2006/table">
            <a:tbl>
              <a:tblPr>
                <a:tableStyleId>{5C22544A-7EE6-4342-B048-85BDC9FD1C3A}</a:tableStyleId>
              </a:tblPr>
              <a:tblGrid>
                <a:gridCol w="2104168"/>
                <a:gridCol w="2104168"/>
                <a:gridCol w="2104168"/>
                <a:gridCol w="2105405"/>
                <a:gridCol w="2105405"/>
              </a:tblGrid>
              <a:tr h="778753">
                <a:tc>
                  <a:txBody>
                    <a:bodyPr/>
                    <a:lstStyle/>
                    <a:p>
                      <a:pPr algn="just">
                        <a:spcAft>
                          <a:spcPts val="0"/>
                        </a:spcAft>
                      </a:pPr>
                      <a:r>
                        <a:rPr lang="en-GB" sz="1600" u="none" strike="noStrike" dirty="0">
                          <a:effectLst/>
                        </a:rPr>
                        <a:t> </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sng" dirty="0">
                          <a:effectLst/>
                        </a:rPr>
                        <a:t>Information:</a:t>
                      </a:r>
                      <a:endParaRPr lang="it-IT" sz="1600" u="sng" dirty="0">
                        <a:effectLst/>
                      </a:endParaRPr>
                    </a:p>
                    <a:p>
                      <a:pPr algn="just">
                        <a:spcAft>
                          <a:spcPts val="0"/>
                        </a:spcAft>
                      </a:pPr>
                      <a:r>
                        <a:rPr lang="en-GB" sz="1600" u="none" strike="noStrike" dirty="0">
                          <a:effectLst/>
                        </a:rPr>
                        <a:t>Simple nutritional information is provided on food packaging.</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sng" dirty="0">
                          <a:effectLst/>
                        </a:rPr>
                        <a:t>Design:</a:t>
                      </a:r>
                      <a:endParaRPr lang="it-IT" sz="1600" u="sng" dirty="0">
                        <a:effectLst/>
                      </a:endParaRPr>
                    </a:p>
                    <a:p>
                      <a:pPr algn="just">
                        <a:spcAft>
                          <a:spcPts val="0"/>
                        </a:spcAft>
                      </a:pPr>
                      <a:r>
                        <a:rPr lang="en-GB" sz="1600" u="none" strike="noStrike" dirty="0">
                          <a:effectLst/>
                        </a:rPr>
                        <a:t>The smoking zone is placed at a distance from the office work area.</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sng" dirty="0">
                          <a:effectLst/>
                        </a:rPr>
                        <a:t>Default:</a:t>
                      </a:r>
                      <a:endParaRPr lang="it-IT" sz="1600" u="sng" dirty="0">
                        <a:effectLst/>
                      </a:endParaRPr>
                    </a:p>
                    <a:p>
                      <a:pPr algn="just">
                        <a:spcAft>
                          <a:spcPts val="0"/>
                        </a:spcAft>
                      </a:pPr>
                      <a:r>
                        <a:rPr lang="en-GB" sz="1600" u="none" strike="noStrike" dirty="0">
                          <a:effectLst/>
                        </a:rPr>
                        <a:t>An opt-out  regime is adopted for organ donation.</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sng" dirty="0">
                          <a:effectLst/>
                        </a:rPr>
                        <a:t>Social norms:</a:t>
                      </a:r>
                      <a:endParaRPr lang="it-IT" sz="1600" u="sng" dirty="0">
                        <a:effectLst/>
                      </a:endParaRPr>
                    </a:p>
                    <a:p>
                      <a:pPr algn="just">
                        <a:spcAft>
                          <a:spcPts val="0"/>
                        </a:spcAft>
                      </a:pPr>
                      <a:r>
                        <a:rPr lang="en-GB" sz="1600" u="none" strike="noStrike" dirty="0">
                          <a:effectLst/>
                        </a:rPr>
                        <a:t>Messages are given on the completion rate of tax returns for the target’s district.</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r>
              <a:tr h="816553">
                <a:tc>
                  <a:txBody>
                    <a:bodyPr/>
                    <a:lstStyle/>
                    <a:p>
                      <a:pPr algn="just">
                        <a:spcAft>
                          <a:spcPts val="0"/>
                        </a:spcAft>
                      </a:pPr>
                      <a:r>
                        <a:rPr lang="en-GB" sz="1600" u="none" strike="noStrike" dirty="0">
                          <a:effectLst/>
                        </a:rPr>
                        <a:t>Well-intentioned and High Capacity</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dirty="0">
                          <a:effectLst/>
                        </a:rPr>
                        <a:t>High</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dirty="0">
                          <a:effectLst/>
                        </a:rPr>
                        <a:t>High</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High</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High</a:t>
                      </a:r>
                      <a:endParaRPr lang="it-IT" sz="1600" u="sng">
                        <a:effectLst/>
                        <a:latin typeface="Times New Roman" panose="02020603050405020304" pitchFamily="18" charset="0"/>
                        <a:ea typeface="Times New Roman" panose="02020603050405020304" pitchFamily="18" charset="0"/>
                      </a:endParaRPr>
                    </a:p>
                  </a:txBody>
                  <a:tcPr marL="58368" marR="58368" marT="0" marB="0"/>
                </a:tc>
              </a:tr>
              <a:tr h="816553">
                <a:tc>
                  <a:txBody>
                    <a:bodyPr/>
                    <a:lstStyle/>
                    <a:p>
                      <a:pPr algn="just">
                        <a:spcAft>
                          <a:spcPts val="0"/>
                        </a:spcAft>
                      </a:pPr>
                      <a:r>
                        <a:rPr lang="en-GB" sz="1600" u="none" strike="noStrike">
                          <a:effectLst/>
                        </a:rPr>
                        <a:t>Well-intentioned and Low Capacity</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dirty="0" smtClean="0">
                          <a:effectLst/>
                        </a:rPr>
                        <a:t>Low (obesity)</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dirty="0">
                          <a:effectLst/>
                        </a:rPr>
                        <a:t>High</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dirty="0">
                          <a:effectLst/>
                        </a:rPr>
                        <a:t>High</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Medium</a:t>
                      </a:r>
                      <a:endParaRPr lang="it-IT" sz="1600" u="sng">
                        <a:effectLst/>
                        <a:latin typeface="Times New Roman" panose="02020603050405020304" pitchFamily="18" charset="0"/>
                        <a:ea typeface="Times New Roman" panose="02020603050405020304" pitchFamily="18" charset="0"/>
                      </a:endParaRPr>
                    </a:p>
                  </a:txBody>
                  <a:tcPr marL="58368" marR="58368" marT="0" marB="0"/>
                </a:tc>
              </a:tr>
              <a:tr h="612414">
                <a:tc>
                  <a:txBody>
                    <a:bodyPr/>
                    <a:lstStyle/>
                    <a:p>
                      <a:pPr algn="just">
                        <a:spcAft>
                          <a:spcPts val="0"/>
                        </a:spcAft>
                      </a:pPr>
                      <a:r>
                        <a:rPr lang="en-GB" sz="1600" u="none" strike="noStrike">
                          <a:effectLst/>
                        </a:rPr>
                        <a:t>Ill-intentioned and Low Capacity</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Low</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Medium</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dirty="0">
                          <a:effectLst/>
                        </a:rPr>
                        <a:t>High</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Low</a:t>
                      </a:r>
                      <a:endParaRPr lang="it-IT" sz="1600" u="sng">
                        <a:effectLst/>
                        <a:latin typeface="Times New Roman" panose="02020603050405020304" pitchFamily="18" charset="0"/>
                        <a:ea typeface="Times New Roman" panose="02020603050405020304" pitchFamily="18" charset="0"/>
                      </a:endParaRPr>
                    </a:p>
                  </a:txBody>
                  <a:tcPr marL="58368" marR="58368" marT="0" marB="0"/>
                </a:tc>
              </a:tr>
              <a:tr h="612414">
                <a:tc>
                  <a:txBody>
                    <a:bodyPr/>
                    <a:lstStyle/>
                    <a:p>
                      <a:pPr algn="just">
                        <a:spcAft>
                          <a:spcPts val="0"/>
                        </a:spcAft>
                      </a:pPr>
                      <a:r>
                        <a:rPr lang="en-GB" sz="1600" u="none" strike="noStrike">
                          <a:effectLst/>
                        </a:rPr>
                        <a:t>Ill-intentioned and High Capacity</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Low</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Low</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a:effectLst/>
                        </a:rPr>
                        <a:t>Low</a:t>
                      </a:r>
                      <a:endParaRPr lang="it-IT" sz="1600" u="sng">
                        <a:effectLst/>
                        <a:latin typeface="Times New Roman" panose="02020603050405020304" pitchFamily="18" charset="0"/>
                        <a:ea typeface="Times New Roman" panose="02020603050405020304" pitchFamily="18" charset="0"/>
                      </a:endParaRPr>
                    </a:p>
                  </a:txBody>
                  <a:tcPr marL="58368" marR="58368" marT="0" marB="0"/>
                </a:tc>
                <a:tc>
                  <a:txBody>
                    <a:bodyPr/>
                    <a:lstStyle/>
                    <a:p>
                      <a:pPr algn="just">
                        <a:spcAft>
                          <a:spcPts val="0"/>
                        </a:spcAft>
                      </a:pPr>
                      <a:r>
                        <a:rPr lang="en-GB" sz="1600" u="none" strike="noStrike" dirty="0">
                          <a:effectLst/>
                        </a:rPr>
                        <a:t>Low</a:t>
                      </a:r>
                      <a:endParaRPr lang="it-IT" sz="1600" u="sng" dirty="0">
                        <a:effectLst/>
                        <a:latin typeface="Times New Roman" panose="02020603050405020304" pitchFamily="18" charset="0"/>
                        <a:ea typeface="Times New Roman" panose="02020603050405020304" pitchFamily="18" charset="0"/>
                      </a:endParaRPr>
                    </a:p>
                  </a:txBody>
                  <a:tcPr marL="58368" marR="58368" marT="0" marB="0"/>
                </a:tc>
              </a:tr>
            </a:tbl>
          </a:graphicData>
        </a:graphic>
      </p:graphicFrame>
      <p:sp>
        <p:nvSpPr>
          <p:cNvPr id="5" name="Rectangle 1"/>
          <p:cNvSpPr>
            <a:spLocks noChangeArrowheads="1"/>
          </p:cNvSpPr>
          <p:nvPr/>
        </p:nvSpPr>
        <p:spPr bwMode="auto">
          <a:xfrm>
            <a:off x="4271479" y="2186817"/>
            <a:ext cx="43016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it-IT"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Anticipated Impact of Nudges on Different Targets.</a:t>
            </a:r>
            <a:endParaRPr kumimoji="0" lang="it-IT" altLang="it-IT" sz="8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it-IT"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en-GB" altLang="it-IT" sz="1800" b="0" i="0" u="none" strike="noStrike" cap="none" normalizeH="0" baseline="0" dirty="0" smtClean="0">
              <a:ln>
                <a:noFill/>
              </a:ln>
              <a:solidFill>
                <a:schemeClr val="tx1"/>
              </a:solidFill>
              <a:effectLst/>
              <a:latin typeface="Arial" panose="020B0604020202020204" pitchFamily="34" charset="0"/>
            </a:endParaRPr>
          </a:p>
        </p:txBody>
      </p:sp>
      <p:sp>
        <p:nvSpPr>
          <p:cNvPr id="6" name="Ovale 5"/>
          <p:cNvSpPr/>
          <p:nvPr/>
        </p:nvSpPr>
        <p:spPr>
          <a:xfrm>
            <a:off x="2831335" y="2522863"/>
            <a:ext cx="1222872" cy="3966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2831335" y="3756862"/>
            <a:ext cx="738131" cy="3966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2831335" y="4384713"/>
            <a:ext cx="738130" cy="21372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6971841" y="3689015"/>
            <a:ext cx="817084" cy="21372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7028394" y="6029912"/>
            <a:ext cx="738131" cy="3966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6893989" y="2506764"/>
            <a:ext cx="1222872" cy="3966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303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1)">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P spid="5" grpId="0"/>
      <p:bldP spid="6"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208516" y="1256519"/>
            <a:ext cx="11862485" cy="53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07000"/>
              </a:lnSpc>
            </a:pPr>
            <a:r>
              <a:rPr lang="en-GB" sz="2400" dirty="0" smtClean="0"/>
              <a:t>2) </a:t>
            </a:r>
            <a:r>
              <a:rPr lang="en-GB" sz="2800" dirty="0" err="1" smtClean="0">
                <a:latin typeface="+mn-lt"/>
              </a:rPr>
              <a:t>Questoni</a:t>
            </a:r>
            <a:r>
              <a:rPr lang="en-GB" sz="2800" dirty="0" smtClean="0">
                <a:latin typeface="+mn-lt"/>
              </a:rPr>
              <a:t> di </a:t>
            </a:r>
            <a:r>
              <a:rPr lang="en-GB" sz="2800" b="1" dirty="0" err="1" smtClean="0">
                <a:latin typeface="+mn-lt"/>
              </a:rPr>
              <a:t>etica</a:t>
            </a:r>
            <a:r>
              <a:rPr lang="en-GB" sz="2800" dirty="0" smtClean="0">
                <a:latin typeface="+mn-lt"/>
              </a:rPr>
              <a:t>, di </a:t>
            </a:r>
            <a:r>
              <a:rPr lang="en-GB" sz="2800" b="1" dirty="0" err="1" smtClean="0">
                <a:latin typeface="+mn-lt"/>
              </a:rPr>
              <a:t>trasparenza</a:t>
            </a:r>
            <a:r>
              <a:rPr lang="en-GB" sz="2800" dirty="0" smtClean="0">
                <a:latin typeface="+mn-lt"/>
              </a:rPr>
              <a:t>, di </a:t>
            </a:r>
            <a:r>
              <a:rPr lang="en-GB" sz="2800" b="1" dirty="0" err="1" smtClean="0">
                <a:latin typeface="+mn-lt"/>
              </a:rPr>
              <a:t>democrazia</a:t>
            </a:r>
            <a:endParaRPr lang="en-GB" sz="2800" b="1" dirty="0" smtClean="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33</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6</a:t>
            </a:r>
          </a:p>
          <a:p>
            <a:r>
              <a:rPr lang="it-IT" dirty="0" smtClean="0"/>
              <a:t>I limiti del </a:t>
            </a:r>
            <a:r>
              <a:rPr lang="it-IT" dirty="0" err="1" smtClean="0"/>
              <a:t>nudging</a:t>
            </a:r>
            <a:endParaRPr lang="it-IT" altLang="it-IT" dirty="0" smtClean="0"/>
          </a:p>
        </p:txBody>
      </p:sp>
      <p:pic>
        <p:nvPicPr>
          <p:cNvPr id="5" name="Immagine 4"/>
          <p:cNvPicPr>
            <a:picLocks noChangeAspect="1"/>
          </p:cNvPicPr>
          <p:nvPr/>
        </p:nvPicPr>
        <p:blipFill>
          <a:blip r:embed="rId2"/>
          <a:stretch>
            <a:fillRect/>
          </a:stretch>
        </p:blipFill>
        <p:spPr>
          <a:xfrm>
            <a:off x="164909" y="1921619"/>
            <a:ext cx="5687913" cy="1847850"/>
          </a:xfrm>
          <a:prstGeom prst="rect">
            <a:avLst/>
          </a:prstGeom>
        </p:spPr>
      </p:pic>
      <p:pic>
        <p:nvPicPr>
          <p:cNvPr id="6" name="Immagine 5"/>
          <p:cNvPicPr>
            <a:picLocks noChangeAspect="1"/>
          </p:cNvPicPr>
          <p:nvPr/>
        </p:nvPicPr>
        <p:blipFill>
          <a:blip r:embed="rId3"/>
          <a:stretch>
            <a:fillRect/>
          </a:stretch>
        </p:blipFill>
        <p:spPr>
          <a:xfrm>
            <a:off x="5990910" y="1921619"/>
            <a:ext cx="2874737" cy="1847850"/>
          </a:xfrm>
          <a:prstGeom prst="rect">
            <a:avLst/>
          </a:prstGeom>
        </p:spPr>
      </p:pic>
      <p:pic>
        <p:nvPicPr>
          <p:cNvPr id="7" name="Immagine 6"/>
          <p:cNvPicPr>
            <a:picLocks noChangeAspect="1"/>
          </p:cNvPicPr>
          <p:nvPr/>
        </p:nvPicPr>
        <p:blipFill>
          <a:blip r:embed="rId4"/>
          <a:stretch>
            <a:fillRect/>
          </a:stretch>
        </p:blipFill>
        <p:spPr>
          <a:xfrm>
            <a:off x="164909" y="3962054"/>
            <a:ext cx="4855457" cy="2747218"/>
          </a:xfrm>
          <a:prstGeom prst="rect">
            <a:avLst/>
          </a:prstGeom>
        </p:spPr>
      </p:pic>
      <p:pic>
        <p:nvPicPr>
          <p:cNvPr id="8" name="Immagine 7"/>
          <p:cNvPicPr>
            <a:picLocks noChangeAspect="1"/>
          </p:cNvPicPr>
          <p:nvPr/>
        </p:nvPicPr>
        <p:blipFill>
          <a:blip r:embed="rId5"/>
          <a:stretch>
            <a:fillRect/>
          </a:stretch>
        </p:blipFill>
        <p:spPr>
          <a:xfrm>
            <a:off x="5068423" y="3962054"/>
            <a:ext cx="3797224" cy="2747218"/>
          </a:xfrm>
          <a:prstGeom prst="rect">
            <a:avLst/>
          </a:prstGeom>
        </p:spPr>
      </p:pic>
      <p:pic>
        <p:nvPicPr>
          <p:cNvPr id="9" name="Immagine 8"/>
          <p:cNvPicPr>
            <a:picLocks noChangeAspect="1"/>
          </p:cNvPicPr>
          <p:nvPr/>
        </p:nvPicPr>
        <p:blipFill>
          <a:blip r:embed="rId6"/>
          <a:stretch>
            <a:fillRect/>
          </a:stretch>
        </p:blipFill>
        <p:spPr>
          <a:xfrm>
            <a:off x="9003735" y="153403"/>
            <a:ext cx="3067266" cy="3616066"/>
          </a:xfrm>
          <a:prstGeom prst="rect">
            <a:avLst/>
          </a:prstGeom>
        </p:spPr>
      </p:pic>
      <p:pic>
        <p:nvPicPr>
          <p:cNvPr id="11" name="Immagine 10"/>
          <p:cNvPicPr>
            <a:picLocks noChangeAspect="1"/>
          </p:cNvPicPr>
          <p:nvPr/>
        </p:nvPicPr>
        <p:blipFill>
          <a:blip r:embed="rId7"/>
          <a:stretch>
            <a:fillRect/>
          </a:stretch>
        </p:blipFill>
        <p:spPr>
          <a:xfrm>
            <a:off x="9003734" y="3962054"/>
            <a:ext cx="3067267" cy="2747218"/>
          </a:xfrm>
          <a:prstGeom prst="rect">
            <a:avLst/>
          </a:prstGeom>
        </p:spPr>
      </p:pic>
    </p:spTree>
    <p:extLst>
      <p:ext uri="{BB962C8B-B14F-4D97-AF65-F5344CB8AC3E}">
        <p14:creationId xmlns:p14="http://schemas.microsoft.com/office/powerpoint/2010/main" val="256526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34</a:t>
            </a:fld>
            <a:endParaRPr lang="en-US" dirty="0"/>
          </a:p>
        </p:txBody>
      </p:sp>
      <p:sp>
        <p:nvSpPr>
          <p:cNvPr id="4" name="Rettangolo 3"/>
          <p:cNvSpPr/>
          <p:nvPr/>
        </p:nvSpPr>
        <p:spPr>
          <a:xfrm>
            <a:off x="506994" y="407516"/>
            <a:ext cx="11144815" cy="4462760"/>
          </a:xfrm>
          <a:prstGeom prst="rect">
            <a:avLst/>
          </a:prstGeom>
        </p:spPr>
        <p:txBody>
          <a:bodyPr wrap="square">
            <a:spAutoFit/>
          </a:bodyPr>
          <a:lstStyle/>
          <a:p>
            <a:pPr algn="just">
              <a:spcBef>
                <a:spcPts val="1200"/>
              </a:spcBef>
              <a:spcAft>
                <a:spcPts val="0"/>
              </a:spcAft>
              <a:tabLst>
                <a:tab pos="270510" algn="l"/>
                <a:tab pos="6391275" algn="l"/>
              </a:tabLst>
            </a:pPr>
            <a:endParaRPr lang="it-IT" sz="2800" b="1"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II – </a:t>
            </a:r>
            <a:r>
              <a:rPr lang="it-IT" sz="2800" b="1" dirty="0" smtClean="0">
                <a:ea typeface="Times New Roman" panose="02020603050405020304" pitchFamily="18" charset="0"/>
                <a:cs typeface="Arial" panose="020B0604020202020204" pitchFamily="34" charset="0"/>
              </a:rPr>
              <a:t>LE SCELTE DEL REGOLATORE</a:t>
            </a: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Le </a:t>
            </a:r>
            <a:r>
              <a:rPr lang="it-IT" sz="2800" b="1" dirty="0">
                <a:ea typeface="Times New Roman" panose="02020603050405020304" pitchFamily="18" charset="0"/>
                <a:cs typeface="Arial" panose="020B0604020202020204" pitchFamily="34" charset="0"/>
              </a:rPr>
              <a:t>opzioni di intervento per i produttori di regole, a seconda della “intensità” e dei limiti del </a:t>
            </a:r>
            <a:r>
              <a:rPr lang="it-IT" sz="2800" b="1" i="1" dirty="0" err="1" smtClean="0">
                <a:ea typeface="Times New Roman" panose="02020603050405020304" pitchFamily="18" charset="0"/>
                <a:cs typeface="Arial" panose="020B0604020202020204" pitchFamily="34" charset="0"/>
              </a:rPr>
              <a:t>nudging</a:t>
            </a:r>
            <a:endParaRPr lang="it-IT" sz="2800" b="1" i="1"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ea typeface="Times New Roman" panose="02020603050405020304" pitchFamily="18" charset="0"/>
                <a:cs typeface="Arial" panose="020B0604020202020204" pitchFamily="34" charset="0"/>
              </a:rPr>
              <a:t>Le tre gradazioni </a:t>
            </a:r>
            <a:r>
              <a:rPr lang="it-IT" sz="2800" dirty="0" smtClean="0">
                <a:ea typeface="Times New Roman" panose="02020603050405020304" pitchFamily="18" charset="0"/>
                <a:cs typeface="Arial" panose="020B0604020202020204" pitchFamily="34" charset="0"/>
              </a:rPr>
              <a:t>del </a:t>
            </a:r>
            <a:r>
              <a:rPr lang="it-IT" sz="2800" i="1" dirty="0" err="1">
                <a:ea typeface="Times New Roman" panose="02020603050405020304" pitchFamily="18" charset="0"/>
                <a:cs typeface="Arial" panose="020B0604020202020204" pitchFamily="34" charset="0"/>
              </a:rPr>
              <a:t>nudging</a:t>
            </a:r>
            <a:r>
              <a:rPr lang="it-IT" sz="2800" dirty="0">
                <a:ea typeface="Times New Roman" panose="02020603050405020304" pitchFamily="18" charset="0"/>
                <a:cs typeface="Arial" panose="020B0604020202020204" pitchFamily="34" charset="0"/>
              </a:rPr>
              <a:t> </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ea typeface="Times New Roman" panose="02020603050405020304" pitchFamily="18" charset="0"/>
                <a:cs typeface="Arial" panose="020B0604020202020204" pitchFamily="34" charset="0"/>
              </a:rPr>
              <a:t>I limiti del </a:t>
            </a:r>
            <a:r>
              <a:rPr lang="it-IT" sz="2800" i="1" dirty="0" err="1">
                <a:ea typeface="Times New Roman" panose="02020603050405020304" pitchFamily="18" charset="0"/>
                <a:cs typeface="Arial" panose="020B0604020202020204" pitchFamily="34" charset="0"/>
              </a:rPr>
              <a:t>nudging</a:t>
            </a:r>
            <a:r>
              <a:rPr lang="it-IT" sz="2800" dirty="0">
                <a:ea typeface="Times New Roman" panose="02020603050405020304" pitchFamily="18" charset="0"/>
                <a:cs typeface="Arial" panose="020B0604020202020204" pitchFamily="34" charset="0"/>
              </a:rPr>
              <a:t> </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startAt="5"/>
              <a:tabLst>
                <a:tab pos="270510" algn="l"/>
                <a:tab pos="6391275" algn="l"/>
              </a:tabLst>
            </a:pPr>
            <a:r>
              <a:rPr lang="it-IT" sz="2800" dirty="0">
                <a:solidFill>
                  <a:srgbClr val="FF0000"/>
                </a:solidFill>
                <a:ea typeface="Times New Roman" panose="02020603050405020304" pitchFamily="18" charset="0"/>
                <a:cs typeface="Arial" panose="020B0604020202020204" pitchFamily="34" charset="0"/>
              </a:rPr>
              <a:t>Le opzioni di intervento del produttore di regole </a:t>
            </a:r>
            <a:endParaRPr lang="it-IT" sz="2800" dirty="0">
              <a:solidFill>
                <a:srgbClr val="FF0000"/>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79588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64758" y="1329071"/>
            <a:ext cx="8671264"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200"/>
              </a:spcBef>
            </a:pPr>
            <a:r>
              <a:rPr lang="it-IT" sz="2000" dirty="0" smtClean="0">
                <a:latin typeface="+mn-lt"/>
              </a:rPr>
              <a:t>Non </a:t>
            </a:r>
            <a:r>
              <a:rPr lang="it-IT" sz="2000" dirty="0">
                <a:latin typeface="+mn-lt"/>
              </a:rPr>
              <a:t>solo soltanto tre gradazioni, sono anche tre tecniche </a:t>
            </a:r>
            <a:r>
              <a:rPr lang="it-IT" sz="2000" dirty="0" smtClean="0">
                <a:latin typeface="+mn-lt"/>
              </a:rPr>
              <a:t>diverse, tre opzioni di intervento.</a:t>
            </a:r>
          </a:p>
          <a:p>
            <a:pPr marL="457200" lvl="0" indent="-457200">
              <a:spcBef>
                <a:spcPts val="1200"/>
              </a:spcBef>
              <a:buAutoNum type="arabicParenR"/>
            </a:pPr>
            <a:r>
              <a:rPr lang="it-IT" sz="2000" b="1" dirty="0" smtClean="0">
                <a:latin typeface="+mn-lt"/>
              </a:rPr>
              <a:t>Portata educativa delle informazioni (</a:t>
            </a:r>
            <a:r>
              <a:rPr lang="it-IT" sz="2000" b="1" i="1" dirty="0" err="1" smtClean="0">
                <a:latin typeface="+mn-lt"/>
              </a:rPr>
              <a:t>empowerment</a:t>
            </a:r>
            <a:r>
              <a:rPr lang="it-IT" sz="2000" b="1" dirty="0" smtClean="0">
                <a:latin typeface="+mn-lt"/>
              </a:rPr>
              <a:t>)</a:t>
            </a:r>
            <a:endParaRPr lang="it-IT" sz="2000" b="1" dirty="0">
              <a:latin typeface="+mn-lt"/>
            </a:endParaRPr>
          </a:p>
          <a:p>
            <a:pPr>
              <a:spcBef>
                <a:spcPts val="1200"/>
              </a:spcBef>
            </a:pPr>
            <a:r>
              <a:rPr lang="it-IT" sz="2000" dirty="0" smtClean="0">
                <a:latin typeface="+mn-lt"/>
              </a:rPr>
              <a:t>Uso e inefficienza, </a:t>
            </a:r>
            <a:r>
              <a:rPr lang="it-IT" sz="2000" dirty="0">
                <a:latin typeface="+mn-lt"/>
              </a:rPr>
              <a:t>almeno in </a:t>
            </a:r>
            <a:r>
              <a:rPr lang="it-IT" sz="2000" dirty="0" smtClean="0">
                <a:latin typeface="+mn-lt"/>
              </a:rPr>
              <a:t>Italia (dal pacchetto </a:t>
            </a:r>
            <a:r>
              <a:rPr lang="it-IT" sz="2000" dirty="0">
                <a:latin typeface="+mn-lt"/>
              </a:rPr>
              <a:t>di sigarette che “genera </a:t>
            </a:r>
            <a:r>
              <a:rPr lang="it-IT" sz="2000" dirty="0" smtClean="0">
                <a:latin typeface="+mn-lt"/>
              </a:rPr>
              <a:t>impotenza” alla doppia </a:t>
            </a:r>
            <a:r>
              <a:rPr lang="it-IT" sz="2000" dirty="0">
                <a:latin typeface="+mn-lt"/>
              </a:rPr>
              <a:t>firma delle clausole </a:t>
            </a:r>
            <a:r>
              <a:rPr lang="it-IT" sz="2000" dirty="0" smtClean="0">
                <a:latin typeface="+mn-lt"/>
              </a:rPr>
              <a:t>abusive) …</a:t>
            </a:r>
            <a:endParaRPr lang="it-IT" sz="2000" dirty="0">
              <a:latin typeface="+mn-lt"/>
            </a:endParaRPr>
          </a:p>
          <a:p>
            <a:pPr>
              <a:spcBef>
                <a:spcPts val="1200"/>
              </a:spcBef>
            </a:pPr>
            <a:r>
              <a:rPr lang="it-IT" sz="2000" dirty="0" smtClean="0">
                <a:latin typeface="+mn-lt"/>
              </a:rPr>
              <a:t>… e onerosità! </a:t>
            </a:r>
          </a:p>
          <a:p>
            <a:pPr>
              <a:spcBef>
                <a:spcPts val="1200"/>
              </a:spcBef>
            </a:pPr>
            <a:r>
              <a:rPr lang="it-IT" sz="2000" dirty="0" smtClean="0">
                <a:latin typeface="+mn-lt"/>
              </a:rPr>
              <a:t>Ciò non vuol dire che con un </a:t>
            </a:r>
            <a:r>
              <a:rPr lang="it-IT" sz="2000" i="1" dirty="0" err="1" smtClean="0">
                <a:latin typeface="+mn-lt"/>
              </a:rPr>
              <a:t>empowerment</a:t>
            </a:r>
            <a:r>
              <a:rPr lang="it-IT" sz="2000" dirty="0" smtClean="0">
                <a:latin typeface="+mn-lt"/>
              </a:rPr>
              <a:t> «semplice» ed efficace non si possano cambiare i </a:t>
            </a:r>
            <a:r>
              <a:rPr lang="it-IT" sz="2000" dirty="0">
                <a:latin typeface="+mn-lt"/>
              </a:rPr>
              <a:t>comportamenti e le culture</a:t>
            </a:r>
          </a:p>
          <a:p>
            <a:pPr>
              <a:spcBef>
                <a:spcPts val="1200"/>
              </a:spcBef>
            </a:pPr>
            <a:r>
              <a:rPr lang="it-IT" sz="2000" dirty="0" smtClean="0">
                <a:latin typeface="+mn-lt"/>
              </a:rPr>
              <a:t>Dovere n. 1 - Regolatori (e genitori): </a:t>
            </a:r>
            <a:r>
              <a:rPr lang="it-IT" sz="2000" b="1" dirty="0" smtClean="0">
                <a:latin typeface="+mn-lt"/>
              </a:rPr>
              <a:t>non mollare sui doveri educativi</a:t>
            </a:r>
            <a:r>
              <a:rPr lang="it-IT" sz="2000" dirty="0" smtClean="0">
                <a:latin typeface="+mn-lt"/>
              </a:rPr>
              <a:t> </a:t>
            </a:r>
          </a:p>
          <a:p>
            <a:pPr>
              <a:spcBef>
                <a:spcPts val="1200"/>
              </a:spcBef>
            </a:pPr>
            <a:r>
              <a:rPr lang="it-IT" sz="2000" dirty="0" smtClean="0">
                <a:latin typeface="+mn-lt"/>
              </a:rPr>
              <a:t>Dovere n. 2 - Occorre però </a:t>
            </a:r>
            <a:r>
              <a:rPr lang="it-IT" sz="2000" b="1" dirty="0" smtClean="0">
                <a:latin typeface="+mn-lt"/>
              </a:rPr>
              <a:t>«centrare» il messaggio</a:t>
            </a:r>
            <a:r>
              <a:rPr lang="it-IT" sz="2000" dirty="0" smtClean="0">
                <a:latin typeface="+mn-lt"/>
              </a:rPr>
              <a:t>, coinvolgere comunicatori ed educatori, fare test </a:t>
            </a:r>
            <a:r>
              <a:rPr lang="it-IT" sz="2000" i="1" dirty="0" err="1" smtClean="0">
                <a:latin typeface="+mn-lt"/>
              </a:rPr>
              <a:t>behavioural</a:t>
            </a:r>
            <a:r>
              <a:rPr lang="it-IT" sz="2000" dirty="0" smtClean="0">
                <a:latin typeface="+mn-lt"/>
              </a:rPr>
              <a:t> e usare i </a:t>
            </a:r>
            <a:r>
              <a:rPr lang="it-IT" sz="2000" i="1" dirty="0" err="1" smtClean="0">
                <a:latin typeface="+mn-lt"/>
              </a:rPr>
              <a:t>framing</a:t>
            </a:r>
            <a:r>
              <a:rPr lang="it-IT" sz="2000" dirty="0" smtClean="0">
                <a:latin typeface="+mn-lt"/>
              </a:rPr>
              <a:t> migliori.</a:t>
            </a:r>
          </a:p>
          <a:p>
            <a:pPr>
              <a:spcBef>
                <a:spcPts val="1200"/>
              </a:spcBef>
            </a:pPr>
            <a:r>
              <a:rPr lang="it-IT" sz="2000" dirty="0">
                <a:latin typeface="+mn-lt"/>
              </a:rPr>
              <a:t>Dobbiamo riconoscere che </a:t>
            </a:r>
            <a:r>
              <a:rPr lang="it-IT" sz="2000" dirty="0" smtClean="0">
                <a:latin typeface="+mn-lt"/>
              </a:rPr>
              <a:t>troppo spesso, </a:t>
            </a:r>
            <a:r>
              <a:rPr lang="it-IT" sz="2000" b="1" dirty="0" smtClean="0">
                <a:latin typeface="+mn-lt"/>
              </a:rPr>
              <a:t>sinora, </a:t>
            </a:r>
            <a:r>
              <a:rPr lang="it-IT" sz="2000" b="1" dirty="0">
                <a:latin typeface="+mn-lt"/>
              </a:rPr>
              <a:t>abbiamo </a:t>
            </a:r>
            <a:r>
              <a:rPr lang="it-IT" sz="2000" b="1" dirty="0" smtClean="0">
                <a:latin typeface="+mn-lt"/>
              </a:rPr>
              <a:t>costruito una </a:t>
            </a:r>
            <a:r>
              <a:rPr lang="it-IT" sz="2000" b="1" dirty="0">
                <a:latin typeface="+mn-lt"/>
              </a:rPr>
              <a:t>tutela </a:t>
            </a:r>
            <a:r>
              <a:rPr lang="it-IT" sz="2000" b="1" dirty="0" smtClean="0">
                <a:latin typeface="+mn-lt"/>
              </a:rPr>
              <a:t>“</a:t>
            </a:r>
            <a:r>
              <a:rPr lang="it-IT" sz="2000" b="1" dirty="0">
                <a:latin typeface="+mn-lt"/>
              </a:rPr>
              <a:t>sbagliata</a:t>
            </a:r>
            <a:r>
              <a:rPr lang="it-IT" sz="2000" b="1" dirty="0" smtClean="0">
                <a:latin typeface="+mn-lt"/>
              </a:rPr>
              <a:t>”, soprattutto </a:t>
            </a:r>
            <a:r>
              <a:rPr lang="it-IT" sz="2000" b="1" dirty="0">
                <a:solidFill>
                  <a:prstClr val="black"/>
                </a:solidFill>
                <a:latin typeface="+mn-lt"/>
              </a:rPr>
              <a:t>dei consumatori</a:t>
            </a:r>
            <a:r>
              <a:rPr lang="it-IT" sz="2000" dirty="0" smtClean="0">
                <a:latin typeface="+mn-lt"/>
              </a:rPr>
              <a:t> (spesso in </a:t>
            </a:r>
            <a:r>
              <a:rPr lang="it-IT" sz="2000" dirty="0">
                <a:latin typeface="+mn-lt"/>
              </a:rPr>
              <a:t>buona fede</a:t>
            </a:r>
            <a:r>
              <a:rPr lang="it-IT" sz="2000" dirty="0" smtClean="0">
                <a:latin typeface="+mn-lt"/>
              </a:rPr>
              <a:t>, </a:t>
            </a:r>
            <a:r>
              <a:rPr lang="it-IT" sz="2000" dirty="0">
                <a:latin typeface="+mn-lt"/>
              </a:rPr>
              <a:t>ma </a:t>
            </a:r>
            <a:r>
              <a:rPr lang="it-IT" sz="2000" dirty="0" smtClean="0">
                <a:latin typeface="+mn-lt"/>
              </a:rPr>
              <a:t>sbagliata, </a:t>
            </a:r>
            <a:r>
              <a:rPr lang="it-IT" sz="2000" dirty="0">
                <a:latin typeface="+mn-lt"/>
              </a:rPr>
              <a:t>perché inefficace e non </a:t>
            </a:r>
            <a:r>
              <a:rPr lang="it-IT" sz="2000" dirty="0" smtClean="0">
                <a:latin typeface="+mn-lt"/>
              </a:rPr>
              <a:t>«mirata» </a:t>
            </a:r>
            <a:r>
              <a:rPr lang="it-IT" sz="2000" dirty="0">
                <a:latin typeface="+mn-lt"/>
              </a:rPr>
              <a:t>secondo tecniche </a:t>
            </a:r>
            <a:r>
              <a:rPr lang="it-IT" sz="2000" i="1" dirty="0" err="1">
                <a:latin typeface="+mn-lt"/>
              </a:rPr>
              <a:t>behavioural</a:t>
            </a:r>
            <a:r>
              <a:rPr lang="it-IT" sz="2000" dirty="0" smtClean="0">
                <a:latin typeface="+mn-lt"/>
              </a:rPr>
              <a:t>)</a:t>
            </a:r>
            <a:endParaRPr lang="it-IT" sz="2000" dirty="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35</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7</a:t>
            </a:r>
          </a:p>
          <a:p>
            <a:r>
              <a:rPr lang="it-IT" dirty="0" smtClean="0"/>
              <a:t>Le opzioni di intervento del regolatore (CARBONE)</a:t>
            </a:r>
            <a:endParaRPr lang="it-IT" altLang="it-IT" dirty="0" smtClean="0"/>
          </a:p>
        </p:txBody>
      </p:sp>
      <p:pic>
        <p:nvPicPr>
          <p:cNvPr id="3" name="Immagine 2"/>
          <p:cNvPicPr>
            <a:picLocks noChangeAspect="1"/>
          </p:cNvPicPr>
          <p:nvPr/>
        </p:nvPicPr>
        <p:blipFill>
          <a:blip r:embed="rId2"/>
          <a:stretch>
            <a:fillRect/>
          </a:stretch>
        </p:blipFill>
        <p:spPr>
          <a:xfrm>
            <a:off x="8808755" y="3145599"/>
            <a:ext cx="3209925" cy="1419225"/>
          </a:xfrm>
          <a:prstGeom prst="rect">
            <a:avLst/>
          </a:prstGeom>
        </p:spPr>
      </p:pic>
      <p:pic>
        <p:nvPicPr>
          <p:cNvPr id="5" name="Immagine 4"/>
          <p:cNvPicPr>
            <a:picLocks noChangeAspect="1"/>
          </p:cNvPicPr>
          <p:nvPr/>
        </p:nvPicPr>
        <p:blipFill>
          <a:blip r:embed="rId3"/>
          <a:stretch>
            <a:fillRect/>
          </a:stretch>
        </p:blipFill>
        <p:spPr>
          <a:xfrm>
            <a:off x="8808755" y="1429845"/>
            <a:ext cx="3209925" cy="1637717"/>
          </a:xfrm>
          <a:prstGeom prst="rect">
            <a:avLst/>
          </a:prstGeom>
        </p:spPr>
      </p:pic>
      <p:pic>
        <p:nvPicPr>
          <p:cNvPr id="6" name="Immagine 5"/>
          <p:cNvPicPr>
            <a:picLocks noChangeAspect="1"/>
          </p:cNvPicPr>
          <p:nvPr/>
        </p:nvPicPr>
        <p:blipFill>
          <a:blip r:embed="rId4"/>
          <a:stretch>
            <a:fillRect/>
          </a:stretch>
        </p:blipFill>
        <p:spPr>
          <a:xfrm>
            <a:off x="8808754" y="4665598"/>
            <a:ext cx="3209925" cy="2067363"/>
          </a:xfrm>
          <a:prstGeom prst="rect">
            <a:avLst/>
          </a:prstGeom>
        </p:spPr>
      </p:pic>
      <p:sp>
        <p:nvSpPr>
          <p:cNvPr id="7" name="Fumetto 3 6"/>
          <p:cNvSpPr/>
          <p:nvPr/>
        </p:nvSpPr>
        <p:spPr>
          <a:xfrm>
            <a:off x="8449056" y="1197934"/>
            <a:ext cx="3657600" cy="3366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La «capacità di incidere»,</a:t>
            </a:r>
          </a:p>
          <a:p>
            <a:pPr algn="ctr"/>
            <a:r>
              <a:rPr lang="it-IT" sz="2400" dirty="0" smtClean="0"/>
              <a:t>da parte dell’informazione,</a:t>
            </a:r>
          </a:p>
          <a:p>
            <a:pPr algn="ctr"/>
            <a:r>
              <a:rPr lang="it-IT" sz="2400" dirty="0" smtClean="0"/>
              <a:t>deve emergere dall’AIR,</a:t>
            </a:r>
          </a:p>
          <a:p>
            <a:pPr algn="ctr"/>
            <a:r>
              <a:rPr lang="it-IT" sz="2400" dirty="0" smtClean="0"/>
              <a:t>usando tecniche </a:t>
            </a:r>
            <a:r>
              <a:rPr lang="it-IT" sz="2400" i="1" dirty="0" err="1" smtClean="0"/>
              <a:t>behavioural</a:t>
            </a:r>
            <a:r>
              <a:rPr lang="it-IT" sz="2400" dirty="0" smtClean="0"/>
              <a:t>!</a:t>
            </a:r>
            <a:endParaRPr lang="it-IT" sz="2400" dirty="0"/>
          </a:p>
        </p:txBody>
      </p:sp>
    </p:spTree>
    <p:extLst>
      <p:ext uri="{BB962C8B-B14F-4D97-AF65-F5344CB8AC3E}">
        <p14:creationId xmlns:p14="http://schemas.microsoft.com/office/powerpoint/2010/main" val="13327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4" end="4"/>
                                            </p:txEl>
                                          </p:spTgt>
                                        </p:tgtEl>
                                        <p:attrNameLst>
                                          <p:attrName>style.visibility</p:attrName>
                                        </p:attrNameLst>
                                      </p:cBhvr>
                                      <p:to>
                                        <p:strVal val="visible"/>
                                      </p:to>
                                    </p:set>
                                  </p:childTnLst>
                                </p:cTn>
                              </p:par>
                            </p:childTnLst>
                          </p:cTn>
                        </p:par>
                        <p:par>
                          <p:cTn id="23" fill="hold">
                            <p:stCondLst>
                              <p:cond delay="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178">
                                            <p:txEl>
                                              <p:pRg st="5" end="5"/>
                                            </p:txEl>
                                          </p:spTgt>
                                        </p:tgtEl>
                                        <p:attrNameLst>
                                          <p:attrName>style.visibility</p:attrName>
                                        </p:attrNameLst>
                                      </p:cBhvr>
                                      <p:to>
                                        <p:strVal val="visible"/>
                                      </p:to>
                                    </p:set>
                                  </p:childTnLst>
                                </p:cTn>
                              </p:par>
                            </p:childTnLst>
                          </p:cTn>
                        </p:par>
                        <p:par>
                          <p:cTn id="33" fill="hold">
                            <p:stCondLst>
                              <p:cond delay="0"/>
                            </p:stCondLst>
                            <p:childTnLst>
                              <p:par>
                                <p:cTn id="34" presetID="53" presetClass="entr" presetSubtype="16"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178">
                                            <p:txEl>
                                              <p:pRg st="6" end="6"/>
                                            </p:txEl>
                                          </p:spTgt>
                                        </p:tgtEl>
                                        <p:attrNameLst>
                                          <p:attrName>style.visibility</p:attrName>
                                        </p:attrNameLst>
                                      </p:cBhvr>
                                      <p:to>
                                        <p:strVal val="visible"/>
                                      </p:to>
                                    </p:set>
                                  </p:childTnLst>
                                </p:cTn>
                              </p:par>
                            </p:childTnLst>
                          </p:cTn>
                        </p:par>
                        <p:par>
                          <p:cTn id="43" fill="hold">
                            <p:stCondLst>
                              <p:cond delay="0"/>
                            </p:stCondLst>
                            <p:childTnLst>
                              <p:par>
                                <p:cTn id="44" presetID="53" presetClass="entr" presetSubtype="16"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bg/>
                                          </p:spTgt>
                                        </p:tgtEl>
                                        <p:attrNameLst>
                                          <p:attrName>style.visibility</p:attrName>
                                        </p:attrNameLst>
                                      </p:cBhvr>
                                      <p:to>
                                        <p:strVal val="visible"/>
                                      </p:to>
                                    </p:set>
                                    <p:animEffect transition="in" filter="wipe(left)">
                                      <p:cBhvr>
                                        <p:cTn id="57" dur="500"/>
                                        <p:tgtEl>
                                          <p:spTgt spid="7">
                                            <p:bg/>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0" end="0"/>
                                            </p:txEl>
                                          </p:spTgt>
                                        </p:tgtEl>
                                        <p:attrNameLst>
                                          <p:attrName>style.visibility</p:attrName>
                                        </p:attrNameLst>
                                      </p:cBhvr>
                                      <p:to>
                                        <p:strVal val="visible"/>
                                      </p:to>
                                    </p:set>
                                    <p:animEffect transition="in" filter="wipe(left)">
                                      <p:cBhvr>
                                        <p:cTn id="62" dur="500"/>
                                        <p:tgtEl>
                                          <p:spTgt spid="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wipe(left)">
                                      <p:cBhvr>
                                        <p:cTn id="67" dur="500"/>
                                        <p:tgtEl>
                                          <p:spTgt spid="7">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2" end="2"/>
                                            </p:txEl>
                                          </p:spTgt>
                                        </p:tgtEl>
                                        <p:attrNameLst>
                                          <p:attrName>style.visibility</p:attrName>
                                        </p:attrNameLst>
                                      </p:cBhvr>
                                      <p:to>
                                        <p:strVal val="visible"/>
                                      </p:to>
                                    </p:set>
                                    <p:animEffect transition="in" filter="wipe(left)">
                                      <p:cBhvr>
                                        <p:cTn id="72" dur="500"/>
                                        <p:tgtEl>
                                          <p:spTgt spid="7">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3" end="3"/>
                                            </p:txEl>
                                          </p:spTgt>
                                        </p:tgtEl>
                                        <p:attrNameLst>
                                          <p:attrName>style.visibility</p:attrName>
                                        </p:attrNameLst>
                                      </p:cBhvr>
                                      <p:to>
                                        <p:strVal val="visible"/>
                                      </p:to>
                                    </p:set>
                                    <p:animEffect transition="in" filter="wipe(left)">
                                      <p:cBhvr>
                                        <p:cTn id="7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P spid="7"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64757" y="1329071"/>
            <a:ext cx="11862485" cy="580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ts val="1200"/>
              </a:spcBef>
            </a:pPr>
            <a:r>
              <a:rPr lang="it-IT" sz="2800" b="1" dirty="0" smtClean="0">
                <a:latin typeface="+mn-lt"/>
              </a:rPr>
              <a:t>2) Uso dei </a:t>
            </a:r>
            <a:r>
              <a:rPr lang="it-IT" sz="2800" b="1" i="1" dirty="0" err="1" smtClean="0">
                <a:latin typeface="+mn-lt"/>
              </a:rPr>
              <a:t>bias</a:t>
            </a:r>
            <a:endParaRPr lang="it-IT" sz="2800" b="1" i="1" dirty="0" smtClean="0">
              <a:latin typeface="+mn-lt"/>
            </a:endParaRPr>
          </a:p>
          <a:p>
            <a:pPr lvl="0">
              <a:spcBef>
                <a:spcPts val="600"/>
              </a:spcBef>
            </a:pPr>
            <a:r>
              <a:rPr lang="it-IT" sz="2800" dirty="0" smtClean="0">
                <a:latin typeface="+mn-lt"/>
              </a:rPr>
              <a:t>Può </a:t>
            </a:r>
            <a:r>
              <a:rPr lang="it-IT" sz="2800" dirty="0">
                <a:latin typeface="+mn-lt"/>
              </a:rPr>
              <a:t>essere quello che può portare ai maggiori cambiamenti, ma quello che può educare di meno.</a:t>
            </a:r>
          </a:p>
          <a:p>
            <a:pPr>
              <a:spcBef>
                <a:spcPts val="600"/>
              </a:spcBef>
            </a:pPr>
            <a:r>
              <a:rPr lang="it-IT" sz="2800" dirty="0" smtClean="0">
                <a:latin typeface="+mn-lt"/>
              </a:rPr>
              <a:t>Non </a:t>
            </a:r>
            <a:r>
              <a:rPr lang="it-IT" sz="2800" dirty="0">
                <a:latin typeface="+mn-lt"/>
              </a:rPr>
              <a:t>è buono o cattivo di per </a:t>
            </a:r>
            <a:r>
              <a:rPr lang="it-IT" sz="2800" dirty="0" smtClean="0">
                <a:latin typeface="+mn-lt"/>
              </a:rPr>
              <a:t>sé:</a:t>
            </a:r>
          </a:p>
          <a:p>
            <a:r>
              <a:rPr lang="it-IT" sz="2800" dirty="0" smtClean="0">
                <a:latin typeface="+mn-lt"/>
              </a:rPr>
              <a:t>- è una tecnica molto </a:t>
            </a:r>
            <a:r>
              <a:rPr lang="it-IT" sz="2800" dirty="0">
                <a:latin typeface="+mn-lt"/>
              </a:rPr>
              <a:t>potente per cambiare la </a:t>
            </a:r>
            <a:r>
              <a:rPr lang="it-IT" sz="2800" dirty="0" smtClean="0">
                <a:latin typeface="+mn-lt"/>
              </a:rPr>
              <a:t>realtà,</a:t>
            </a:r>
          </a:p>
          <a:p>
            <a:r>
              <a:rPr lang="it-IT" sz="2800" dirty="0" smtClean="0">
                <a:latin typeface="+mn-lt"/>
              </a:rPr>
              <a:t>- meno </a:t>
            </a:r>
            <a:r>
              <a:rPr lang="it-IT" sz="2800" dirty="0">
                <a:latin typeface="+mn-lt"/>
              </a:rPr>
              <a:t>potente per cambiare la cultura ed </a:t>
            </a:r>
            <a:r>
              <a:rPr lang="it-IT" sz="2800" dirty="0" smtClean="0">
                <a:latin typeface="+mn-lt"/>
              </a:rPr>
              <a:t>educare</a:t>
            </a:r>
          </a:p>
          <a:p>
            <a:pPr>
              <a:spcBef>
                <a:spcPts val="600"/>
              </a:spcBef>
            </a:pPr>
            <a:r>
              <a:rPr lang="it-IT" sz="2800" dirty="0">
                <a:latin typeface="+mn-lt"/>
              </a:rPr>
              <a:t>Le questioni vere </a:t>
            </a:r>
            <a:r>
              <a:rPr lang="it-IT" sz="2800" dirty="0" smtClean="0">
                <a:latin typeface="+mn-lt"/>
              </a:rPr>
              <a:t>sono:</a:t>
            </a:r>
          </a:p>
          <a:p>
            <a:pPr>
              <a:spcBef>
                <a:spcPts val="600"/>
              </a:spcBef>
            </a:pPr>
            <a:r>
              <a:rPr lang="it-IT" sz="2800" b="1" dirty="0" smtClean="0">
                <a:latin typeface="+mn-lt"/>
              </a:rPr>
              <a:t>chi decide?</a:t>
            </a:r>
          </a:p>
          <a:p>
            <a:r>
              <a:rPr lang="it-IT" sz="2800" dirty="0" smtClean="0">
                <a:latin typeface="+mn-lt"/>
              </a:rPr>
              <a:t>(e se ne assume la responsabilità)?</a:t>
            </a:r>
          </a:p>
          <a:p>
            <a:pPr>
              <a:spcBef>
                <a:spcPts val="600"/>
              </a:spcBef>
            </a:pPr>
            <a:r>
              <a:rPr lang="it-IT" sz="2800" b="1" dirty="0" smtClean="0">
                <a:latin typeface="+mn-lt"/>
              </a:rPr>
              <a:t>perché </a:t>
            </a:r>
            <a:r>
              <a:rPr lang="it-IT" sz="2800" b="1" dirty="0">
                <a:latin typeface="+mn-lt"/>
              </a:rPr>
              <a:t>lo fa?</a:t>
            </a:r>
            <a:r>
              <a:rPr lang="it-IT" sz="2800" dirty="0">
                <a:latin typeface="+mn-lt"/>
              </a:rPr>
              <a:t> </a:t>
            </a:r>
            <a:endParaRPr lang="it-IT" sz="2800" dirty="0" smtClean="0">
              <a:latin typeface="+mn-lt"/>
            </a:endParaRPr>
          </a:p>
          <a:p>
            <a:r>
              <a:rPr lang="it-IT" sz="2800" dirty="0" smtClean="0">
                <a:latin typeface="+mn-lt"/>
              </a:rPr>
              <a:t>(e come lo giustifica)?</a:t>
            </a:r>
            <a:endParaRPr lang="it-IT" sz="2800" dirty="0">
              <a:latin typeface="+mn-lt"/>
            </a:endParaRPr>
          </a:p>
          <a:p>
            <a:r>
              <a:rPr lang="it-IT" sz="2800" dirty="0" smtClean="0">
                <a:latin typeface="+mn-lt"/>
              </a:rPr>
              <a:t>(</a:t>
            </a:r>
            <a:r>
              <a:rPr lang="it-IT" sz="2800" dirty="0">
                <a:latin typeface="+mn-lt"/>
              </a:rPr>
              <a:t>v. </a:t>
            </a:r>
            <a:r>
              <a:rPr lang="it-IT" sz="2800" dirty="0" smtClean="0">
                <a:latin typeface="+mn-lt"/>
              </a:rPr>
              <a:t>pure le </a:t>
            </a:r>
            <a:r>
              <a:rPr lang="it-IT" sz="2800" i="1" dirty="0" err="1" smtClean="0">
                <a:latin typeface="+mn-lt"/>
              </a:rPr>
              <a:t>slides</a:t>
            </a:r>
            <a:r>
              <a:rPr lang="it-IT" sz="2800" dirty="0" smtClean="0">
                <a:latin typeface="+mn-lt"/>
              </a:rPr>
              <a:t> successive)</a:t>
            </a:r>
            <a:endParaRPr lang="it-IT" sz="2800" dirty="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36</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7</a:t>
            </a:r>
          </a:p>
          <a:p>
            <a:r>
              <a:rPr lang="it-IT" dirty="0"/>
              <a:t>Le opzioni di intervento del </a:t>
            </a:r>
            <a:r>
              <a:rPr lang="it-IT" dirty="0" smtClean="0"/>
              <a:t>regolatore (CARBONE)</a:t>
            </a:r>
            <a:endParaRPr lang="it-IT" altLang="it-IT" dirty="0"/>
          </a:p>
          <a:p>
            <a:endParaRPr lang="it-IT" altLang="it-IT" dirty="0" smtClean="0"/>
          </a:p>
        </p:txBody>
      </p:sp>
      <p:pic>
        <p:nvPicPr>
          <p:cNvPr id="3" name="Immagine 2"/>
          <p:cNvPicPr>
            <a:picLocks noChangeAspect="1"/>
          </p:cNvPicPr>
          <p:nvPr/>
        </p:nvPicPr>
        <p:blipFill>
          <a:blip r:embed="rId2"/>
          <a:stretch>
            <a:fillRect/>
          </a:stretch>
        </p:blipFill>
        <p:spPr>
          <a:xfrm>
            <a:off x="5590133" y="4892228"/>
            <a:ext cx="3227667" cy="1936600"/>
          </a:xfrm>
          <a:prstGeom prst="rect">
            <a:avLst/>
          </a:prstGeom>
        </p:spPr>
      </p:pic>
      <p:pic>
        <p:nvPicPr>
          <p:cNvPr id="5" name="Immagine 4"/>
          <p:cNvPicPr>
            <a:picLocks noChangeAspect="1"/>
          </p:cNvPicPr>
          <p:nvPr/>
        </p:nvPicPr>
        <p:blipFill>
          <a:blip r:embed="rId3"/>
          <a:stretch>
            <a:fillRect/>
          </a:stretch>
        </p:blipFill>
        <p:spPr>
          <a:xfrm>
            <a:off x="8908920" y="4864022"/>
            <a:ext cx="3045449" cy="1964806"/>
          </a:xfrm>
          <a:prstGeom prst="rect">
            <a:avLst/>
          </a:prstGeom>
        </p:spPr>
      </p:pic>
      <p:sp>
        <p:nvSpPr>
          <p:cNvPr id="7" name="Fumetto 3 6"/>
          <p:cNvSpPr/>
          <p:nvPr/>
        </p:nvSpPr>
        <p:spPr>
          <a:xfrm>
            <a:off x="7882128" y="2396463"/>
            <a:ext cx="4227493" cy="2678457"/>
          </a:xfrm>
          <a:prstGeom prst="wedgeEllipseCallout">
            <a:avLst>
              <a:gd name="adj1" fmla="val 32593"/>
              <a:gd name="adj2" fmla="val 645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Anche qui,</a:t>
            </a:r>
          </a:p>
          <a:p>
            <a:pPr algn="ctr"/>
            <a:r>
              <a:rPr lang="it-IT" sz="2400" dirty="0" smtClean="0"/>
              <a:t>l’effetto atteso dall’uso di questa tecnica</a:t>
            </a:r>
          </a:p>
          <a:p>
            <a:pPr algn="ctr"/>
            <a:r>
              <a:rPr lang="it-IT" sz="2400" dirty="0" smtClean="0"/>
              <a:t>deve emergere dall’AIR,</a:t>
            </a:r>
          </a:p>
          <a:p>
            <a:pPr algn="ctr"/>
            <a:r>
              <a:rPr lang="it-IT" sz="2400" dirty="0" smtClean="0"/>
              <a:t>usando tecniche </a:t>
            </a:r>
            <a:r>
              <a:rPr lang="it-IT" sz="2400" i="1" dirty="0" err="1" smtClean="0"/>
              <a:t>behavioural</a:t>
            </a:r>
            <a:r>
              <a:rPr lang="it-IT" sz="2400" dirty="0" smtClean="0"/>
              <a:t>!</a:t>
            </a:r>
            <a:endParaRPr lang="it-IT" sz="2400" dirty="0"/>
          </a:p>
        </p:txBody>
      </p:sp>
    </p:spTree>
    <p:extLst>
      <p:ext uri="{BB962C8B-B14F-4D97-AF65-F5344CB8AC3E}">
        <p14:creationId xmlns:p14="http://schemas.microsoft.com/office/powerpoint/2010/main" val="10356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childTnLst>
                          </p:cTn>
                        </p:par>
                        <p:par>
                          <p:cTn id="19" fill="hold">
                            <p:stCondLst>
                              <p:cond delay="0"/>
                            </p:stCondLst>
                            <p:childTnLst>
                              <p:par>
                                <p:cTn id="20" presetID="53" presetClass="entr" presetSubtype="52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anim calcmode="lin" valueType="num">
                                      <p:cBhvr>
                                        <p:cTn id="25" dur="500" fill="hold"/>
                                        <p:tgtEl>
                                          <p:spTgt spid="3"/>
                                        </p:tgtEl>
                                        <p:attrNameLst>
                                          <p:attrName>ppt_x</p:attrName>
                                        </p:attrNameLst>
                                      </p:cBhvr>
                                      <p:tavLst>
                                        <p:tav tm="0">
                                          <p:val>
                                            <p:fltVal val="0.5"/>
                                          </p:val>
                                        </p:tav>
                                        <p:tav tm="100000">
                                          <p:val>
                                            <p:strVal val="#ppt_x"/>
                                          </p:val>
                                        </p:tav>
                                      </p:tavLst>
                                    </p:anim>
                                    <p:anim calcmode="lin" valueType="num">
                                      <p:cBhvr>
                                        <p:cTn id="2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178">
                                            <p:txEl>
                                              <p:pRg st="6" end="6"/>
                                            </p:txEl>
                                          </p:spTgt>
                                        </p:tgtEl>
                                        <p:attrNameLst>
                                          <p:attrName>style.visibility</p:attrName>
                                        </p:attrNameLst>
                                      </p:cBhvr>
                                      <p:to>
                                        <p:strVal val="visible"/>
                                      </p:to>
                                    </p:set>
                                  </p:childTnLst>
                                </p:cTn>
                              </p:par>
                            </p:childTnLst>
                          </p:cTn>
                        </p:par>
                        <p:par>
                          <p:cTn id="39" fill="hold">
                            <p:stCondLst>
                              <p:cond delay="0"/>
                            </p:stCondLst>
                            <p:childTnLst>
                              <p:par>
                                <p:cTn id="40" presetID="53" presetClass="entr" presetSubtype="528"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anim calcmode="lin" valueType="num">
                                      <p:cBhvr>
                                        <p:cTn id="45" dur="500" fill="hold"/>
                                        <p:tgtEl>
                                          <p:spTgt spid="5"/>
                                        </p:tgtEl>
                                        <p:attrNameLst>
                                          <p:attrName>ppt_x</p:attrName>
                                        </p:attrNameLst>
                                      </p:cBhvr>
                                      <p:tavLst>
                                        <p:tav tm="0">
                                          <p:val>
                                            <p:fltVal val="0.5"/>
                                          </p:val>
                                        </p:tav>
                                        <p:tav tm="100000">
                                          <p:val>
                                            <p:strVal val="#ppt_x"/>
                                          </p:val>
                                        </p:tav>
                                      </p:tavLst>
                                    </p:anim>
                                    <p:anim calcmode="lin" valueType="num">
                                      <p:cBhvr>
                                        <p:cTn id="46"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178">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178">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bg/>
                                          </p:spTgt>
                                        </p:tgtEl>
                                        <p:attrNameLst>
                                          <p:attrName>style.visibility</p:attrName>
                                        </p:attrNameLst>
                                      </p:cBhvr>
                                      <p:to>
                                        <p:strVal val="visible"/>
                                      </p:to>
                                    </p:set>
                                    <p:animEffect transition="in" filter="wipe(left)">
                                      <p:cBhvr>
                                        <p:cTn id="67" dur="500"/>
                                        <p:tgtEl>
                                          <p:spTgt spid="7">
                                            <p:bg/>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0" end="0"/>
                                            </p:txEl>
                                          </p:spTgt>
                                        </p:tgtEl>
                                        <p:attrNameLst>
                                          <p:attrName>style.visibility</p:attrName>
                                        </p:attrNameLst>
                                      </p:cBhvr>
                                      <p:to>
                                        <p:strVal val="visible"/>
                                      </p:to>
                                    </p:set>
                                    <p:animEffect transition="in" filter="wipe(left)">
                                      <p:cBhvr>
                                        <p:cTn id="72" dur="500"/>
                                        <p:tgtEl>
                                          <p:spTgt spid="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1" end="1"/>
                                            </p:txEl>
                                          </p:spTgt>
                                        </p:tgtEl>
                                        <p:attrNameLst>
                                          <p:attrName>style.visibility</p:attrName>
                                        </p:attrNameLst>
                                      </p:cBhvr>
                                      <p:to>
                                        <p:strVal val="visible"/>
                                      </p:to>
                                    </p:set>
                                    <p:animEffect transition="in" filter="wipe(left)">
                                      <p:cBhvr>
                                        <p:cTn id="77" dur="500"/>
                                        <p:tgtEl>
                                          <p:spTgt spid="7">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xEl>
                                              <p:pRg st="2" end="2"/>
                                            </p:txEl>
                                          </p:spTgt>
                                        </p:tgtEl>
                                        <p:attrNameLst>
                                          <p:attrName>style.visibility</p:attrName>
                                        </p:attrNameLst>
                                      </p:cBhvr>
                                      <p:to>
                                        <p:strVal val="visible"/>
                                      </p:to>
                                    </p:set>
                                    <p:animEffect transition="in" filter="wipe(left)">
                                      <p:cBhvr>
                                        <p:cTn id="82" dur="500"/>
                                        <p:tgtEl>
                                          <p:spTgt spid="7">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
                                            <p:txEl>
                                              <p:pRg st="3" end="3"/>
                                            </p:txEl>
                                          </p:spTgt>
                                        </p:tgtEl>
                                        <p:attrNameLst>
                                          <p:attrName>style.visibility</p:attrName>
                                        </p:attrNameLst>
                                      </p:cBhvr>
                                      <p:to>
                                        <p:strVal val="visible"/>
                                      </p:to>
                                    </p:set>
                                    <p:animEffect transition="in" filter="wipe(left)">
                                      <p:cBhvr>
                                        <p:cTn id="8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P spid="7"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92D05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64757" y="1443748"/>
            <a:ext cx="8970099"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ts val="1200"/>
              </a:spcBef>
            </a:pPr>
            <a:r>
              <a:rPr lang="it-IT" sz="2200" b="1" dirty="0" smtClean="0">
                <a:latin typeface="+mn-lt"/>
              </a:rPr>
              <a:t>3) </a:t>
            </a:r>
            <a:r>
              <a:rPr lang="it-IT" sz="2200" b="1" i="1" dirty="0" err="1" smtClean="0">
                <a:latin typeface="+mn-lt"/>
              </a:rPr>
              <a:t>Behavioural</a:t>
            </a:r>
            <a:r>
              <a:rPr lang="it-IT" sz="2200" b="1" i="1" dirty="0" smtClean="0">
                <a:latin typeface="+mn-lt"/>
              </a:rPr>
              <a:t> </a:t>
            </a:r>
            <a:r>
              <a:rPr lang="it-IT" sz="2200" b="1" i="1" dirty="0" err="1">
                <a:latin typeface="+mn-lt"/>
              </a:rPr>
              <a:t>manipulation</a:t>
            </a:r>
            <a:endParaRPr lang="it-IT" sz="2200" b="1" i="1" dirty="0">
              <a:latin typeface="+mn-lt"/>
            </a:endParaRPr>
          </a:p>
          <a:p>
            <a:pPr>
              <a:spcBef>
                <a:spcPts val="1200"/>
              </a:spcBef>
            </a:pPr>
            <a:r>
              <a:rPr lang="it-IT" sz="2200" dirty="0" smtClean="0">
                <a:latin typeface="+mn-lt"/>
              </a:rPr>
              <a:t>Occorre un approccio «non prevenuto»</a:t>
            </a:r>
          </a:p>
          <a:p>
            <a:pPr>
              <a:spcBef>
                <a:spcPts val="1200"/>
              </a:spcBef>
            </a:pPr>
            <a:r>
              <a:rPr lang="it-IT" sz="2200" dirty="0" smtClean="0">
                <a:latin typeface="+mn-lt"/>
              </a:rPr>
              <a:t>Utilità 1: alternativa </a:t>
            </a:r>
            <a:r>
              <a:rPr lang="it-IT" sz="2200" dirty="0">
                <a:latin typeface="+mn-lt"/>
              </a:rPr>
              <a:t>alle sanzioni, </a:t>
            </a:r>
            <a:r>
              <a:rPr lang="it-IT" sz="2200" dirty="0" smtClean="0">
                <a:latin typeface="+mn-lt"/>
              </a:rPr>
              <a:t>in casi di rischio per terze </a:t>
            </a:r>
            <a:r>
              <a:rPr lang="it-IT" sz="2200" dirty="0">
                <a:latin typeface="+mn-lt"/>
              </a:rPr>
              <a:t>persone, </a:t>
            </a:r>
            <a:r>
              <a:rPr lang="it-IT" sz="2200" dirty="0" smtClean="0">
                <a:latin typeface="+mn-lt"/>
              </a:rPr>
              <a:t>di necessità di </a:t>
            </a:r>
            <a:r>
              <a:rPr lang="it-IT" sz="2200" b="1" dirty="0" smtClean="0">
                <a:latin typeface="+mn-lt"/>
              </a:rPr>
              <a:t>contrastare comportamenti socialmente pericolosi</a:t>
            </a:r>
            <a:r>
              <a:rPr lang="it-IT" sz="2200" dirty="0" smtClean="0">
                <a:latin typeface="+mn-lt"/>
              </a:rPr>
              <a:t> (</a:t>
            </a:r>
            <a:r>
              <a:rPr lang="it-IT" sz="2200" i="1" dirty="0" err="1" smtClean="0">
                <a:latin typeface="+mn-lt"/>
              </a:rPr>
              <a:t>manipulation</a:t>
            </a:r>
            <a:r>
              <a:rPr lang="it-IT" sz="2200" dirty="0" smtClean="0">
                <a:latin typeface="+mn-lt"/>
              </a:rPr>
              <a:t> consentita se si è «in guerra» contro il male? Droghe, fumo, violenza, imprudenza alla guida, assimilazione </a:t>
            </a:r>
            <a:r>
              <a:rPr lang="it-IT" sz="2200" dirty="0">
                <a:latin typeface="+mn-lt"/>
              </a:rPr>
              <a:t>di chi copia i film ai </a:t>
            </a:r>
            <a:r>
              <a:rPr lang="it-IT" sz="2200" dirty="0" smtClean="0">
                <a:latin typeface="+mn-lt"/>
              </a:rPr>
              <a:t>ladri …).</a:t>
            </a:r>
          </a:p>
          <a:p>
            <a:pPr>
              <a:spcBef>
                <a:spcPts val="1200"/>
              </a:spcBef>
            </a:pPr>
            <a:r>
              <a:rPr lang="it-IT" sz="2200" dirty="0" smtClean="0">
                <a:latin typeface="+mn-lt"/>
              </a:rPr>
              <a:t>Utilità 2: contiene </a:t>
            </a:r>
            <a:r>
              <a:rPr lang="it-IT" sz="2200" dirty="0">
                <a:latin typeface="+mn-lt"/>
              </a:rPr>
              <a:t>anche elementi «educativi» della prima tecnica; </a:t>
            </a:r>
            <a:r>
              <a:rPr lang="it-IT" sz="2200" b="1" dirty="0">
                <a:latin typeface="+mn-lt"/>
              </a:rPr>
              <a:t>educare usando emozioni </a:t>
            </a:r>
            <a:r>
              <a:rPr lang="it-IT" sz="2200" dirty="0">
                <a:latin typeface="+mn-lt"/>
              </a:rPr>
              <a:t>(anche ai bambini si insegna usando a volte parole forti …)</a:t>
            </a:r>
          </a:p>
          <a:p>
            <a:pPr>
              <a:spcBef>
                <a:spcPts val="1200"/>
              </a:spcBef>
            </a:pPr>
            <a:r>
              <a:rPr lang="it-IT" sz="2200" dirty="0" smtClean="0">
                <a:latin typeface="+mn-lt"/>
              </a:rPr>
              <a:t>Ricorrere </a:t>
            </a:r>
            <a:r>
              <a:rPr lang="it-IT" sz="2200" dirty="0">
                <a:latin typeface="+mn-lt"/>
              </a:rPr>
              <a:t>alle </a:t>
            </a:r>
            <a:r>
              <a:rPr lang="it-IT" sz="2200" dirty="0" smtClean="0">
                <a:latin typeface="+mn-lt"/>
              </a:rPr>
              <a:t>emozioni </a:t>
            </a:r>
            <a:r>
              <a:rPr lang="it-IT" sz="2200" dirty="0">
                <a:latin typeface="+mn-lt"/>
              </a:rPr>
              <a:t>per rilanciare la creatività, la libertà di scelta, per educare in modo non noioso ma </a:t>
            </a:r>
            <a:r>
              <a:rPr lang="it-IT" sz="2200" dirty="0" smtClean="0">
                <a:latin typeface="+mn-lt"/>
              </a:rPr>
              <a:t>coinvolgente. Ricorso a queste tecniche del 3° tipo in </a:t>
            </a:r>
            <a:r>
              <a:rPr lang="it-IT" sz="2200" dirty="0">
                <a:latin typeface="+mn-lt"/>
              </a:rPr>
              <a:t>modo positivo, non solo </a:t>
            </a:r>
            <a:r>
              <a:rPr lang="it-IT" sz="2200" dirty="0" smtClean="0">
                <a:latin typeface="+mn-lt"/>
              </a:rPr>
              <a:t>repressivo.</a:t>
            </a:r>
          </a:p>
          <a:p>
            <a:pPr>
              <a:spcBef>
                <a:spcPts val="1200"/>
              </a:spcBef>
            </a:pPr>
            <a:r>
              <a:rPr lang="it-IT" sz="2200" dirty="0" smtClean="0">
                <a:latin typeface="+mn-lt"/>
              </a:rPr>
              <a:t>Anche qui, </a:t>
            </a:r>
            <a:r>
              <a:rPr lang="it-IT" sz="2200" b="1" dirty="0" smtClean="0">
                <a:latin typeface="+mn-lt"/>
              </a:rPr>
              <a:t>tutto dipende da chi decide e perché lo decide</a:t>
            </a:r>
            <a:endParaRPr lang="it-IT" sz="2200" b="1" dirty="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37</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7</a:t>
            </a:r>
          </a:p>
          <a:p>
            <a:r>
              <a:rPr lang="it-IT" dirty="0"/>
              <a:t>Le opzioni di intervento del </a:t>
            </a:r>
            <a:r>
              <a:rPr lang="it-IT" dirty="0" smtClean="0"/>
              <a:t>regolatore (CARBONE)</a:t>
            </a:r>
            <a:endParaRPr lang="it-IT" altLang="it-IT" dirty="0"/>
          </a:p>
          <a:p>
            <a:endParaRPr lang="it-IT" altLang="it-IT" dirty="0" smtClean="0"/>
          </a:p>
        </p:txBody>
      </p:sp>
      <p:pic>
        <p:nvPicPr>
          <p:cNvPr id="3" name="Immagine 2"/>
          <p:cNvPicPr>
            <a:picLocks noChangeAspect="1"/>
          </p:cNvPicPr>
          <p:nvPr/>
        </p:nvPicPr>
        <p:blipFill rotWithShape="1">
          <a:blip r:embed="rId2"/>
          <a:srcRect b="6533"/>
          <a:stretch/>
        </p:blipFill>
        <p:spPr>
          <a:xfrm>
            <a:off x="9198864" y="1443748"/>
            <a:ext cx="2920466" cy="2918639"/>
          </a:xfrm>
          <a:prstGeom prst="rect">
            <a:avLst/>
          </a:prstGeom>
        </p:spPr>
      </p:pic>
      <p:pic>
        <p:nvPicPr>
          <p:cNvPr id="5" name="Immagine 4"/>
          <p:cNvPicPr>
            <a:picLocks noChangeAspect="1"/>
          </p:cNvPicPr>
          <p:nvPr/>
        </p:nvPicPr>
        <p:blipFill rotWithShape="1">
          <a:blip r:embed="rId3"/>
          <a:srcRect t="8042" b="8328"/>
          <a:stretch/>
        </p:blipFill>
        <p:spPr>
          <a:xfrm>
            <a:off x="9199833" y="4754880"/>
            <a:ext cx="2919497" cy="1828800"/>
          </a:xfrm>
          <a:prstGeom prst="rect">
            <a:avLst/>
          </a:prstGeom>
        </p:spPr>
      </p:pic>
      <p:sp>
        <p:nvSpPr>
          <p:cNvPr id="7" name="Fumetto 3 6"/>
          <p:cNvSpPr/>
          <p:nvPr/>
        </p:nvSpPr>
        <p:spPr>
          <a:xfrm>
            <a:off x="4764024" y="1329071"/>
            <a:ext cx="3941065" cy="1134860"/>
          </a:xfrm>
          <a:prstGeom prst="wedgeEllipseCallout">
            <a:avLst>
              <a:gd name="adj1" fmla="val 74962"/>
              <a:gd name="adj2" fmla="val 76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Anche questo può emergere dall’AIR …</a:t>
            </a:r>
            <a:endParaRPr lang="it-IT" sz="2400" dirty="0"/>
          </a:p>
        </p:txBody>
      </p:sp>
      <p:sp>
        <p:nvSpPr>
          <p:cNvPr id="8" name="Fumetto 3 7"/>
          <p:cNvSpPr/>
          <p:nvPr/>
        </p:nvSpPr>
        <p:spPr>
          <a:xfrm>
            <a:off x="5081016" y="5498406"/>
            <a:ext cx="3941065" cy="1295585"/>
          </a:xfrm>
          <a:prstGeom prst="wedgeEllipseCallout">
            <a:avLst>
              <a:gd name="adj1" fmla="val 66377"/>
              <a:gd name="adj2" fmla="val -61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 questo mi pare un po’ più difficile che emerga dall’AIR …</a:t>
            </a:r>
            <a:endParaRPr lang="it-IT" sz="2400" dirty="0"/>
          </a:p>
        </p:txBody>
      </p:sp>
    </p:spTree>
    <p:extLst>
      <p:ext uri="{BB962C8B-B14F-4D97-AF65-F5344CB8AC3E}">
        <p14:creationId xmlns:p14="http://schemas.microsoft.com/office/powerpoint/2010/main" val="275470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anim calcmode="lin" valueType="num">
                                      <p:cBhvr>
                                        <p:cTn id="22" dur="500" fill="hold"/>
                                        <p:tgtEl>
                                          <p:spTgt spid="3"/>
                                        </p:tgtEl>
                                        <p:attrNameLst>
                                          <p:attrName>ppt_x</p:attrName>
                                        </p:attrNameLst>
                                      </p:cBhvr>
                                      <p:tavLst>
                                        <p:tav tm="0">
                                          <p:val>
                                            <p:fltVal val="0.5"/>
                                          </p:val>
                                        </p:tav>
                                        <p:tav tm="100000">
                                          <p:val>
                                            <p:strVal val="#ppt_x"/>
                                          </p:val>
                                        </p:tav>
                                      </p:tavLst>
                                    </p:anim>
                                    <p:anim calcmode="lin" valueType="num">
                                      <p:cBhvr>
                                        <p:cTn id="23"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anim calcmode="lin" valueType="num">
                                      <p:cBhvr>
                                        <p:cTn id="35" dur="500" fill="hold"/>
                                        <p:tgtEl>
                                          <p:spTgt spid="5"/>
                                        </p:tgtEl>
                                        <p:attrNameLst>
                                          <p:attrName>ppt_x</p:attrName>
                                        </p:attrNameLst>
                                      </p:cBhvr>
                                      <p:tavLst>
                                        <p:tav tm="0">
                                          <p:val>
                                            <p:fltVal val="0.5"/>
                                          </p:val>
                                        </p:tav>
                                        <p:tav tm="100000">
                                          <p:val>
                                            <p:strVal val="#ppt_x"/>
                                          </p:val>
                                        </p:tav>
                                      </p:tavLst>
                                    </p:anim>
                                    <p:anim calcmode="lin" valueType="num">
                                      <p:cBhvr>
                                        <p:cTn id="36"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bg/>
                                          </p:spTgt>
                                        </p:tgtEl>
                                        <p:attrNameLst>
                                          <p:attrName>style.visibility</p:attrName>
                                        </p:attrNameLst>
                                      </p:cBhvr>
                                      <p:to>
                                        <p:strVal val="visible"/>
                                      </p:to>
                                    </p:set>
                                    <p:animEffect transition="in" filter="wipe(left)">
                                      <p:cBhvr>
                                        <p:cTn id="49" dur="500"/>
                                        <p:tgtEl>
                                          <p:spTgt spid="7">
                                            <p:bg/>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wipe(left)">
                                      <p:cBhvr>
                                        <p:cTn id="54" dur="500"/>
                                        <p:tgtEl>
                                          <p:spTgt spid="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bg/>
                                          </p:spTgt>
                                        </p:tgtEl>
                                        <p:attrNameLst>
                                          <p:attrName>style.visibility</p:attrName>
                                        </p:attrNameLst>
                                      </p:cBhvr>
                                      <p:to>
                                        <p:strVal val="visible"/>
                                      </p:to>
                                    </p:set>
                                    <p:animEffect transition="in" filter="wipe(left)">
                                      <p:cBhvr>
                                        <p:cTn id="59" dur="500"/>
                                        <p:tgtEl>
                                          <p:spTgt spid="8">
                                            <p:bg/>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
                                            <p:txEl>
                                              <p:pRg st="0" end="0"/>
                                            </p:txEl>
                                          </p:spTgt>
                                        </p:tgtEl>
                                        <p:attrNameLst>
                                          <p:attrName>style.visibility</p:attrName>
                                        </p:attrNameLst>
                                      </p:cBhvr>
                                      <p:to>
                                        <p:strVal val="visible"/>
                                      </p:to>
                                    </p:set>
                                    <p:animEffect transition="in" filter="wipe(left)">
                                      <p:cBhvr>
                                        <p:cTn id="6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P spid="7" grpId="0" build="p" animBg="1"/>
      <p:bldP spid="8"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38</a:t>
            </a:fld>
            <a:endParaRPr lang="en-US" dirty="0"/>
          </a:p>
        </p:txBody>
      </p:sp>
      <p:sp>
        <p:nvSpPr>
          <p:cNvPr id="4" name="Rettangolo 3"/>
          <p:cNvSpPr/>
          <p:nvPr/>
        </p:nvSpPr>
        <p:spPr>
          <a:xfrm>
            <a:off x="516044" y="18212"/>
            <a:ext cx="11162924" cy="6945491"/>
          </a:xfrm>
          <a:prstGeom prst="rect">
            <a:avLst/>
          </a:prstGeom>
        </p:spPr>
        <p:txBody>
          <a:bodyPr wrap="square">
            <a:spAutoFit/>
          </a:bodyPr>
          <a:lstStyle/>
          <a:p>
            <a:pPr algn="ctr">
              <a:spcBef>
                <a:spcPts val="1200"/>
              </a:spcBef>
              <a:tabLst>
                <a:tab pos="270510" algn="l"/>
                <a:tab pos="6391275" algn="l"/>
              </a:tabLst>
            </a:pPr>
            <a:endParaRPr lang="it-IT" sz="3600" dirty="0" smtClean="0">
              <a:ea typeface="Times New Roman" panose="02020603050405020304" pitchFamily="18" charset="0"/>
              <a:cs typeface="Arial" panose="020B0604020202020204" pitchFamily="34" charset="0"/>
            </a:endParaRPr>
          </a:p>
          <a:p>
            <a:pPr algn="just">
              <a:spcBef>
                <a:spcPts val="1200"/>
              </a:spcBef>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III - </a:t>
            </a:r>
            <a:r>
              <a:rPr lang="it-IT" sz="2800" b="1" dirty="0" smtClean="0">
                <a:ea typeface="Times New Roman" panose="02020603050405020304" pitchFamily="18" charset="0"/>
                <a:cs typeface="Arial" panose="020B0604020202020204" pitchFamily="34" charset="0"/>
              </a:rPr>
              <a:t>IL </a:t>
            </a:r>
            <a:r>
              <a:rPr lang="it-IT" sz="2800" b="1" i="1" dirty="0" smtClean="0">
                <a:ea typeface="Times New Roman" panose="02020603050405020304" pitchFamily="18" charset="0"/>
                <a:cs typeface="Arial" panose="020B0604020202020204" pitchFamily="34" charset="0"/>
              </a:rPr>
              <a:t>NUDGING</a:t>
            </a:r>
            <a:r>
              <a:rPr lang="it-IT" sz="2800" b="1" dirty="0" smtClean="0">
                <a:ea typeface="Times New Roman" panose="02020603050405020304" pitchFamily="18" charset="0"/>
                <a:cs typeface="Arial" panose="020B0604020202020204" pitchFamily="34" charset="0"/>
              </a:rPr>
              <a:t> NEL PROCESSO ISTITUZIONALE DI </a:t>
            </a:r>
            <a:r>
              <a:rPr lang="it-IT" sz="2800" b="1" i="1" dirty="0" smtClean="0">
                <a:ea typeface="Times New Roman" panose="02020603050405020304" pitchFamily="18" charset="0"/>
                <a:cs typeface="Arial" panose="020B0604020202020204" pitchFamily="34" charset="0"/>
              </a:rPr>
              <a:t>DECISION MAKING</a:t>
            </a:r>
          </a:p>
          <a:p>
            <a:pPr algn="just">
              <a:spcBef>
                <a:spcPts val="1200"/>
              </a:spcBef>
              <a:tabLst>
                <a:tab pos="270510" algn="l"/>
                <a:tab pos="6391275" algn="l"/>
              </a:tabLst>
            </a:pPr>
            <a:r>
              <a:rPr lang="it-IT" sz="2800" b="1" dirty="0" smtClean="0">
                <a:ea typeface="Times New Roman" panose="02020603050405020304" pitchFamily="18" charset="0"/>
                <a:cs typeface="Arial" panose="020B0604020202020204" pitchFamily="34" charset="0"/>
              </a:rPr>
              <a:t>Il </a:t>
            </a:r>
            <a:r>
              <a:rPr lang="it-IT" sz="2800" b="1" i="1" dirty="0" err="1">
                <a:ea typeface="Times New Roman" panose="02020603050405020304" pitchFamily="18" charset="0"/>
                <a:cs typeface="Arial" panose="020B0604020202020204" pitchFamily="34" charset="0"/>
              </a:rPr>
              <a:t>nudging</a:t>
            </a:r>
            <a:r>
              <a:rPr lang="it-IT" sz="2800" b="1" dirty="0">
                <a:ea typeface="Times New Roman" panose="02020603050405020304" pitchFamily="18" charset="0"/>
                <a:cs typeface="Arial" panose="020B0604020202020204" pitchFamily="34" charset="0"/>
              </a:rPr>
              <a:t> e gli altri </a:t>
            </a:r>
            <a:r>
              <a:rPr lang="it-IT" sz="2800" b="1" i="1" dirty="0" err="1">
                <a:ea typeface="Times New Roman" panose="02020603050405020304" pitchFamily="18" charset="0"/>
                <a:cs typeface="Arial" panose="020B0604020202020204" pitchFamily="34" charset="0"/>
              </a:rPr>
              <a:t>tools</a:t>
            </a:r>
            <a:r>
              <a:rPr lang="it-IT" sz="2800" b="1" dirty="0">
                <a:ea typeface="Times New Roman" panose="02020603050405020304" pitchFamily="18" charset="0"/>
                <a:cs typeface="Arial" panose="020B0604020202020204" pitchFamily="34" charset="0"/>
              </a:rPr>
              <a:t>; aspetti strutturali e organizzativi; </a:t>
            </a:r>
            <a:r>
              <a:rPr lang="it-IT" sz="2800" b="1" dirty="0" smtClean="0">
                <a:ea typeface="Times New Roman" panose="02020603050405020304" pitchFamily="18" charset="0"/>
                <a:cs typeface="Arial" panose="020B0604020202020204" pitchFamily="34" charset="0"/>
              </a:rPr>
              <a:t>conclusioni</a:t>
            </a:r>
          </a:p>
          <a:p>
            <a:pPr algn="just">
              <a:spcBef>
                <a:spcPts val="1200"/>
              </a:spcBef>
              <a:tabLst>
                <a:tab pos="270510" algn="l"/>
                <a:tab pos="6391275" algn="l"/>
              </a:tabLst>
            </a:pPr>
            <a:endParaRPr lang="it-IT" sz="2800" b="1" dirty="0">
              <a:ea typeface="Calibri" panose="020F0502020204030204" pitchFamily="34" charset="0"/>
              <a:cs typeface="Arial" panose="020B0604020202020204" pitchFamily="34" charset="0"/>
            </a:endParaRPr>
          </a:p>
          <a:p>
            <a:pPr marL="342900" lvl="0" indent="-342900" algn="just">
              <a:spcBef>
                <a:spcPts val="1200"/>
              </a:spcBef>
              <a:buFont typeface="+mj-lt"/>
              <a:buAutoNum type="arabicParenR" startAt="8"/>
              <a:tabLst>
                <a:tab pos="270510" algn="l"/>
                <a:tab pos="6391275" algn="l"/>
              </a:tabLst>
            </a:pPr>
            <a:r>
              <a:rPr lang="it-IT" sz="2800" dirty="0">
                <a:solidFill>
                  <a:srgbClr val="FF0000"/>
                </a:solidFill>
                <a:ea typeface="Times New Roman" panose="02020603050405020304" pitchFamily="18" charset="0"/>
                <a:cs typeface="Arial" panose="020B0604020202020204" pitchFamily="34" charset="0"/>
              </a:rPr>
              <a:t>Le cose che sono comunque da </a:t>
            </a:r>
            <a:r>
              <a:rPr lang="it-IT" sz="2800" dirty="0" smtClean="0">
                <a:solidFill>
                  <a:srgbClr val="FF0000"/>
                </a:solidFill>
                <a:ea typeface="Times New Roman" panose="02020603050405020304" pitchFamily="18" charset="0"/>
                <a:cs typeface="Arial" panose="020B0604020202020204" pitchFamily="34" charset="0"/>
              </a:rPr>
              <a:t>fare: obiettivi e multidisciplinarità</a:t>
            </a:r>
          </a:p>
          <a:p>
            <a:pPr marL="361950" lvl="0" algn="just">
              <a:tabLst>
                <a:tab pos="270510" algn="l"/>
                <a:tab pos="6391275" algn="l"/>
              </a:tabLst>
            </a:pPr>
            <a:r>
              <a:rPr lang="it-IT" sz="2800" i="1" dirty="0" smtClean="0">
                <a:ea typeface="Times New Roman" panose="02020603050405020304" pitchFamily="18" charset="0"/>
                <a:cs typeface="Arial" panose="020B0604020202020204" pitchFamily="34" charset="0"/>
              </a:rPr>
              <a:t>Segue</a:t>
            </a:r>
            <a:r>
              <a:rPr lang="it-IT" sz="2800"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behavioural</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analysis</a:t>
            </a:r>
            <a:r>
              <a:rPr lang="it-IT" sz="2800" dirty="0" smtClean="0">
                <a:ea typeface="Times New Roman" panose="02020603050405020304" pitchFamily="18" charset="0"/>
                <a:cs typeface="Arial" panose="020B0604020202020204" pitchFamily="34" charset="0"/>
              </a:rPr>
              <a:t>, AIR e VIR</a:t>
            </a:r>
          </a:p>
          <a:p>
            <a:pPr marL="361950" lvl="0" algn="just">
              <a:tabLst>
                <a:tab pos="270510" algn="l"/>
                <a:tab pos="6391275" algn="l"/>
              </a:tabLst>
            </a:pPr>
            <a:r>
              <a:rPr lang="it-IT" sz="2800" i="1" dirty="0">
                <a:ea typeface="Times New Roman" panose="02020603050405020304" pitchFamily="18" charset="0"/>
                <a:cs typeface="Arial" panose="020B0604020202020204" pitchFamily="34" charset="0"/>
              </a:rPr>
              <a:t>Segue</a:t>
            </a:r>
            <a:r>
              <a:rPr lang="it-IT" sz="2800" dirty="0">
                <a:ea typeface="Times New Roman" panose="02020603050405020304" pitchFamily="18" charset="0"/>
                <a:cs typeface="Arial" panose="020B0604020202020204" pitchFamily="34" charset="0"/>
              </a:rPr>
              <a:t>: </a:t>
            </a:r>
            <a:r>
              <a:rPr lang="it-IT" sz="2800" i="1" dirty="0" err="1">
                <a:ea typeface="Times New Roman" panose="02020603050405020304" pitchFamily="18" charset="0"/>
                <a:cs typeface="Arial" panose="020B0604020202020204" pitchFamily="34" charset="0"/>
              </a:rPr>
              <a:t>behavioural</a:t>
            </a:r>
            <a:r>
              <a:rPr lang="it-IT" sz="2800" i="1" dirty="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analysis</a:t>
            </a:r>
            <a:r>
              <a:rPr lang="it-IT" sz="2800" dirty="0" smtClean="0">
                <a:ea typeface="Times New Roman" panose="02020603050405020304" pitchFamily="18" charset="0"/>
                <a:cs typeface="Arial" panose="020B0604020202020204" pitchFamily="34" charset="0"/>
              </a:rPr>
              <a:t> </a:t>
            </a:r>
            <a:r>
              <a:rPr lang="it-IT" sz="2800" dirty="0">
                <a:ea typeface="Times New Roman" panose="02020603050405020304" pitchFamily="18" charset="0"/>
                <a:cs typeface="Arial" panose="020B0604020202020204" pitchFamily="34" charset="0"/>
              </a:rPr>
              <a:t>e </a:t>
            </a:r>
            <a:r>
              <a:rPr lang="it-IT" sz="2800" dirty="0" smtClean="0">
                <a:ea typeface="Times New Roman" panose="02020603050405020304" pitchFamily="18" charset="0"/>
                <a:cs typeface="Arial" panose="020B0604020202020204" pitchFamily="34" charset="0"/>
              </a:rPr>
              <a:t>consultazione</a:t>
            </a:r>
          </a:p>
          <a:p>
            <a:pPr marL="361950" algn="just">
              <a:tabLst>
                <a:tab pos="270510" algn="l"/>
                <a:tab pos="6391275" algn="l"/>
              </a:tabLst>
            </a:pPr>
            <a:r>
              <a:rPr lang="it-IT" sz="2800" i="1" dirty="0">
                <a:ea typeface="Times New Roman" panose="02020603050405020304" pitchFamily="18" charset="0"/>
                <a:cs typeface="Arial" panose="020B0604020202020204" pitchFamily="34" charset="0"/>
              </a:rPr>
              <a:t>Segue</a:t>
            </a:r>
            <a:r>
              <a:rPr lang="it-IT" sz="2800" dirty="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uso circolare e integrato dei </a:t>
            </a:r>
            <a:r>
              <a:rPr lang="it-IT" sz="2800" i="1" dirty="0" err="1" smtClean="0">
                <a:ea typeface="Times New Roman" panose="02020603050405020304" pitchFamily="18" charset="0"/>
                <a:cs typeface="Arial" panose="020B0604020202020204" pitchFamily="34" charset="0"/>
              </a:rPr>
              <a:t>tools</a:t>
            </a:r>
            <a:r>
              <a:rPr lang="it-IT" sz="2800" dirty="0" smtClean="0">
                <a:ea typeface="Times New Roman" panose="02020603050405020304" pitchFamily="18" charset="0"/>
                <a:cs typeface="Arial" panose="020B0604020202020204" pitchFamily="34" charset="0"/>
              </a:rPr>
              <a:t>, </a:t>
            </a:r>
            <a:r>
              <a:rPr lang="it-IT" sz="2800" i="1" dirty="0" smtClean="0">
                <a:ea typeface="Times New Roman" panose="02020603050405020304" pitchFamily="18" charset="0"/>
                <a:cs typeface="Arial" panose="020B0604020202020204" pitchFamily="34" charset="0"/>
              </a:rPr>
              <a:t>training</a:t>
            </a:r>
            <a:r>
              <a:rPr lang="it-IT" sz="2800" dirty="0" smtClean="0">
                <a:ea typeface="Times New Roman" panose="02020603050405020304" pitchFamily="18" charset="0"/>
                <a:cs typeface="Arial" panose="020B0604020202020204" pitchFamily="34" charset="0"/>
              </a:rPr>
              <a:t> e sanzioni</a:t>
            </a:r>
          </a:p>
          <a:p>
            <a:pPr marL="361950" algn="just">
              <a:tabLst>
                <a:tab pos="270510" algn="l"/>
                <a:tab pos="6391275" algn="l"/>
              </a:tabLst>
            </a:pPr>
            <a:r>
              <a:rPr lang="it-IT" sz="2800" i="1" dirty="0">
                <a:ea typeface="Times New Roman" panose="02020603050405020304" pitchFamily="18" charset="0"/>
                <a:cs typeface="Arial" panose="020B0604020202020204" pitchFamily="34" charset="0"/>
              </a:rPr>
              <a:t>Segue</a:t>
            </a:r>
            <a:r>
              <a:rPr lang="it-IT" sz="2800" dirty="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la </a:t>
            </a:r>
            <a:r>
              <a:rPr lang="it-IT" sz="2800" i="1" dirty="0" err="1" smtClean="0">
                <a:ea typeface="Times New Roman" panose="02020603050405020304" pitchFamily="18" charset="0"/>
                <a:cs typeface="Arial" panose="020B0604020202020204" pitchFamily="34" charset="0"/>
              </a:rPr>
              <a:t>behavioural</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analysis</a:t>
            </a:r>
            <a:r>
              <a:rPr lang="it-IT" sz="2800" dirty="0" smtClean="0">
                <a:ea typeface="Times New Roman" panose="02020603050405020304" pitchFamily="18" charset="0"/>
                <a:cs typeface="Arial" panose="020B0604020202020204" pitchFamily="34" charset="0"/>
              </a:rPr>
              <a:t> come elemento di un processo decisionale democratico, trasparente, </a:t>
            </a:r>
            <a:r>
              <a:rPr lang="it-IT" sz="2800" i="1" dirty="0" err="1" smtClean="0">
                <a:ea typeface="Times New Roman" panose="02020603050405020304" pitchFamily="18" charset="0"/>
                <a:cs typeface="Arial" panose="020B0604020202020204" pitchFamily="34" charset="0"/>
              </a:rPr>
              <a:t>evidence</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based</a:t>
            </a:r>
            <a:r>
              <a:rPr lang="it-IT" sz="2800" dirty="0" smtClean="0">
                <a:ea typeface="Times New Roman" panose="02020603050405020304" pitchFamily="18" charset="0"/>
                <a:cs typeface="Arial" panose="020B0604020202020204" pitchFamily="34" charset="0"/>
              </a:rPr>
              <a:t>, sindacabile</a:t>
            </a:r>
          </a:p>
          <a:p>
            <a:pPr marL="342900" lvl="0" indent="-342900" algn="just">
              <a:spcBef>
                <a:spcPts val="1200"/>
              </a:spcBef>
              <a:buFont typeface="+mj-lt"/>
              <a:buAutoNum type="arabicParenR" startAt="9"/>
              <a:tabLst>
                <a:tab pos="270510" algn="l"/>
                <a:tab pos="6391275" algn="l"/>
              </a:tabLst>
            </a:pPr>
            <a:r>
              <a:rPr lang="it-IT" sz="2800" dirty="0" smtClean="0">
                <a:ea typeface="Times New Roman" panose="02020603050405020304" pitchFamily="18" charset="0"/>
                <a:cs typeface="Arial" panose="020B0604020202020204" pitchFamily="34" charset="0"/>
              </a:rPr>
              <a:t>Gli </a:t>
            </a:r>
            <a:r>
              <a:rPr lang="it-IT" sz="2800" dirty="0">
                <a:ea typeface="Times New Roman" panose="02020603050405020304" pitchFamily="18" charset="0"/>
                <a:cs typeface="Arial" panose="020B0604020202020204" pitchFamily="34" charset="0"/>
              </a:rPr>
              <a:t>aspetti strutturali </a:t>
            </a:r>
            <a:r>
              <a:rPr lang="it-IT" sz="2800" dirty="0" smtClean="0">
                <a:ea typeface="Times New Roman" panose="02020603050405020304" pitchFamily="18" charset="0"/>
                <a:cs typeface="Arial" panose="020B0604020202020204" pitchFamily="34" charset="0"/>
              </a:rPr>
              <a:t>e organizzativi</a:t>
            </a:r>
          </a:p>
          <a:p>
            <a:pPr marL="342900" lvl="0" indent="-342900" algn="just">
              <a:spcBef>
                <a:spcPts val="1200"/>
              </a:spcBef>
              <a:buFont typeface="+mj-lt"/>
              <a:buAutoNum type="arabicParenR" startAt="9"/>
              <a:tabLst>
                <a:tab pos="270510" algn="l"/>
                <a:tab pos="6391275" algn="l"/>
              </a:tabLst>
            </a:pPr>
            <a:r>
              <a:rPr lang="it-IT" sz="2800" dirty="0" smtClean="0">
                <a:ea typeface="Times New Roman" panose="02020603050405020304" pitchFamily="18" charset="0"/>
                <a:cs typeface="Arial" panose="020B0604020202020204" pitchFamily="34" charset="0"/>
              </a:rPr>
              <a:t> Conclusioni possibili</a:t>
            </a:r>
          </a:p>
        </p:txBody>
      </p:sp>
    </p:spTree>
    <p:extLst>
      <p:ext uri="{BB962C8B-B14F-4D97-AF65-F5344CB8AC3E}">
        <p14:creationId xmlns:p14="http://schemas.microsoft.com/office/powerpoint/2010/main" val="732433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65604" y="1422071"/>
            <a:ext cx="1202724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ts val="1200"/>
              </a:spcBef>
            </a:pPr>
            <a:r>
              <a:rPr lang="it-IT" sz="2800" b="1" i="1" dirty="0" smtClean="0">
                <a:latin typeface="+mn-lt"/>
              </a:rPr>
              <a:t>E allora? </a:t>
            </a:r>
            <a:r>
              <a:rPr lang="it-IT" sz="2800" i="1" dirty="0" smtClean="0">
                <a:latin typeface="+mn-lt"/>
              </a:rPr>
              <a:t>Dalla contro-analisi dei gruppi di Baldwin si evince che … </a:t>
            </a:r>
            <a:endParaRPr lang="it-IT" sz="2800" i="1" dirty="0">
              <a:latin typeface="+mn-lt"/>
            </a:endParaRPr>
          </a:p>
          <a:p>
            <a:pPr>
              <a:spcBef>
                <a:spcPts val="1200"/>
              </a:spcBef>
            </a:pPr>
            <a:r>
              <a:rPr lang="it-IT" sz="2800" dirty="0" smtClean="0">
                <a:latin typeface="+mn-lt"/>
              </a:rPr>
              <a:t>Gli strumenti (compresa la </a:t>
            </a:r>
            <a:r>
              <a:rPr lang="it-IT" sz="2800" i="1" dirty="0" err="1" smtClean="0">
                <a:latin typeface="+mn-lt"/>
              </a:rPr>
              <a:t>behavioural</a:t>
            </a:r>
            <a:r>
              <a:rPr lang="it-IT" sz="2800" i="1" dirty="0" smtClean="0">
                <a:latin typeface="+mn-lt"/>
              </a:rPr>
              <a:t> </a:t>
            </a:r>
            <a:r>
              <a:rPr lang="it-IT" sz="2800" i="1" dirty="0" err="1" smtClean="0">
                <a:latin typeface="+mn-lt"/>
              </a:rPr>
              <a:t>manipulation</a:t>
            </a:r>
            <a:r>
              <a:rPr lang="it-IT" sz="2800" dirty="0" smtClean="0">
                <a:latin typeface="+mn-lt"/>
              </a:rPr>
              <a:t>) non sono buoni o cattivi «in sé»</a:t>
            </a:r>
          </a:p>
          <a:p>
            <a:pPr>
              <a:spcBef>
                <a:spcPts val="1200"/>
              </a:spcBef>
            </a:pPr>
            <a:r>
              <a:rPr lang="it-IT" sz="2800" dirty="0" smtClean="0">
                <a:latin typeface="+mn-lt"/>
              </a:rPr>
              <a:t>Tutto dipende dal regolatore e dalla </a:t>
            </a:r>
            <a:r>
              <a:rPr lang="it-IT" sz="2800" i="1" dirty="0" smtClean="0">
                <a:latin typeface="+mn-lt"/>
              </a:rPr>
              <a:t>ratio</a:t>
            </a:r>
            <a:r>
              <a:rPr lang="it-IT" sz="2800" dirty="0" smtClean="0">
                <a:latin typeface="+mn-lt"/>
              </a:rPr>
              <a:t> che persegue.</a:t>
            </a:r>
          </a:p>
          <a:p>
            <a:pPr>
              <a:spcBef>
                <a:spcPts val="1200"/>
              </a:spcBef>
            </a:pPr>
            <a:r>
              <a:rPr lang="it-IT" sz="2800" dirty="0" smtClean="0">
                <a:latin typeface="+mn-lt"/>
              </a:rPr>
              <a:t>Quindi, la B.A.:</a:t>
            </a:r>
          </a:p>
          <a:p>
            <a:pPr marL="342900" indent="-342900">
              <a:spcBef>
                <a:spcPts val="1200"/>
              </a:spcBef>
              <a:buFontTx/>
              <a:buChar char="-"/>
            </a:pPr>
            <a:r>
              <a:rPr lang="it-IT" sz="2800" dirty="0" smtClean="0">
                <a:latin typeface="+mn-lt"/>
              </a:rPr>
              <a:t>non smantella il </a:t>
            </a:r>
            <a:r>
              <a:rPr lang="it-IT" sz="2800" i="1" dirty="0" err="1" smtClean="0">
                <a:latin typeface="+mn-lt"/>
              </a:rPr>
              <a:t>decision</a:t>
            </a:r>
            <a:r>
              <a:rPr lang="it-IT" sz="2800" i="1" dirty="0" smtClean="0">
                <a:latin typeface="+mn-lt"/>
              </a:rPr>
              <a:t> </a:t>
            </a:r>
            <a:r>
              <a:rPr lang="it-IT" sz="2800" i="1" dirty="0" err="1" smtClean="0">
                <a:latin typeface="+mn-lt"/>
              </a:rPr>
              <a:t>making</a:t>
            </a:r>
            <a:r>
              <a:rPr lang="it-IT" sz="2800" i="1" dirty="0" smtClean="0">
                <a:latin typeface="+mn-lt"/>
              </a:rPr>
              <a:t> </a:t>
            </a:r>
            <a:r>
              <a:rPr lang="it-IT" sz="2800" i="1" dirty="0" err="1" smtClean="0">
                <a:latin typeface="+mn-lt"/>
              </a:rPr>
              <a:t>process</a:t>
            </a:r>
            <a:r>
              <a:rPr lang="it-IT" sz="2800" dirty="0" smtClean="0">
                <a:latin typeface="+mn-lt"/>
              </a:rPr>
              <a:t> democratico e trasparente, si inserisce in esso</a:t>
            </a:r>
          </a:p>
          <a:p>
            <a:pPr marL="342900" indent="-342900">
              <a:spcBef>
                <a:spcPts val="1200"/>
              </a:spcBef>
              <a:buFontTx/>
              <a:buChar char="-"/>
            </a:pPr>
            <a:r>
              <a:rPr lang="it-IT" sz="2800" dirty="0" smtClean="0">
                <a:latin typeface="+mn-lt"/>
              </a:rPr>
              <a:t>non sostituisce la scelta politica, la rende più efficace</a:t>
            </a:r>
          </a:p>
          <a:p>
            <a:pPr marL="342900" indent="-342900">
              <a:spcBef>
                <a:spcPts val="1200"/>
              </a:spcBef>
              <a:buFontTx/>
              <a:buChar char="-"/>
            </a:pPr>
            <a:r>
              <a:rPr lang="it-IT" sz="2800" dirty="0" smtClean="0">
                <a:latin typeface="+mn-lt"/>
              </a:rPr>
              <a:t>non rende inutili gli altri </a:t>
            </a:r>
            <a:r>
              <a:rPr lang="it-IT" sz="2800" i="1" dirty="0" err="1" smtClean="0">
                <a:latin typeface="+mn-lt"/>
              </a:rPr>
              <a:t>tools</a:t>
            </a:r>
            <a:r>
              <a:rPr lang="it-IT" sz="2800" dirty="0" smtClean="0">
                <a:latin typeface="+mn-lt"/>
              </a:rPr>
              <a:t> di </a:t>
            </a:r>
            <a:r>
              <a:rPr lang="it-IT" sz="2800" i="1" dirty="0" err="1" smtClean="0">
                <a:latin typeface="+mn-lt"/>
              </a:rPr>
              <a:t>better</a:t>
            </a:r>
            <a:r>
              <a:rPr lang="it-IT" sz="2800" i="1" dirty="0" smtClean="0">
                <a:latin typeface="+mn-lt"/>
              </a:rPr>
              <a:t> </a:t>
            </a:r>
            <a:r>
              <a:rPr lang="it-IT" sz="2800" i="1" dirty="0" err="1" smtClean="0">
                <a:latin typeface="+mn-lt"/>
              </a:rPr>
              <a:t>regulation</a:t>
            </a:r>
            <a:r>
              <a:rPr lang="it-IT" sz="2800" dirty="0" smtClean="0">
                <a:latin typeface="+mn-lt"/>
              </a:rPr>
              <a:t>:</a:t>
            </a:r>
          </a:p>
          <a:p>
            <a:r>
              <a:rPr lang="it-IT" sz="2800" dirty="0" smtClean="0">
                <a:latin typeface="+mn-lt"/>
              </a:rPr>
              <a:t>o si affianca ad essi («</a:t>
            </a:r>
            <a:r>
              <a:rPr lang="it-IT" sz="2800" i="1" dirty="0" err="1" smtClean="0">
                <a:latin typeface="+mn-lt"/>
              </a:rPr>
              <a:t>another</a:t>
            </a:r>
            <a:r>
              <a:rPr lang="it-IT" sz="2800" i="1" dirty="0" smtClean="0">
                <a:latin typeface="+mn-lt"/>
              </a:rPr>
              <a:t> </a:t>
            </a:r>
            <a:r>
              <a:rPr lang="it-IT" sz="2800" i="1" dirty="0" err="1" smtClean="0">
                <a:latin typeface="+mn-lt"/>
              </a:rPr>
              <a:t>tool</a:t>
            </a:r>
            <a:r>
              <a:rPr lang="it-IT" sz="2800" i="1" dirty="0" smtClean="0">
                <a:latin typeface="+mn-lt"/>
              </a:rPr>
              <a:t> in the toolbox</a:t>
            </a:r>
            <a:r>
              <a:rPr lang="it-IT" sz="2800" dirty="0" smtClean="0">
                <a:latin typeface="+mn-lt"/>
              </a:rPr>
              <a:t>»), </a:t>
            </a:r>
          </a:p>
          <a:p>
            <a:r>
              <a:rPr lang="it-IT" sz="2800" dirty="0" smtClean="0">
                <a:latin typeface="+mn-lt"/>
              </a:rPr>
              <a:t>o li pervade di nuove potenzialità e li potenzia («</a:t>
            </a:r>
            <a:r>
              <a:rPr lang="it-IT" sz="2800" i="1" dirty="0" err="1" smtClean="0">
                <a:latin typeface="+mn-lt"/>
              </a:rPr>
              <a:t>tools</a:t>
            </a:r>
            <a:r>
              <a:rPr lang="it-IT" sz="2800" i="1" dirty="0" smtClean="0">
                <a:latin typeface="+mn-lt"/>
              </a:rPr>
              <a:t>’ </a:t>
            </a:r>
            <a:r>
              <a:rPr lang="it-IT" sz="2800" i="1" dirty="0" err="1" smtClean="0">
                <a:latin typeface="+mn-lt"/>
              </a:rPr>
              <a:t>empowerment</a:t>
            </a:r>
            <a:r>
              <a:rPr lang="it-IT" sz="2800" dirty="0" smtClean="0">
                <a:latin typeface="+mn-lt"/>
              </a:rPr>
              <a:t>»)</a:t>
            </a:r>
          </a:p>
        </p:txBody>
      </p:sp>
      <p:sp>
        <p:nvSpPr>
          <p:cNvPr id="2" name="Segnaposto numero diapositiva 1"/>
          <p:cNvSpPr>
            <a:spLocks noGrp="1"/>
          </p:cNvSpPr>
          <p:nvPr>
            <p:ph type="sldNum" sz="quarter" idx="12"/>
          </p:nvPr>
        </p:nvSpPr>
        <p:spPr/>
        <p:txBody>
          <a:bodyPr/>
          <a:lstStyle/>
          <a:p>
            <a:fld id="{6D22F896-40B5-4ADD-8801-0D06FADFA095}" type="slidenum">
              <a:rPr lang="en-US" smtClean="0"/>
              <a:t>39</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8</a:t>
            </a:r>
          </a:p>
          <a:p>
            <a:r>
              <a:rPr lang="it-IT" dirty="0"/>
              <a:t>Inserire la B.A. nel </a:t>
            </a:r>
            <a:r>
              <a:rPr lang="it-IT" i="1" dirty="0" err="1"/>
              <a:t>decision</a:t>
            </a:r>
            <a:r>
              <a:rPr lang="it-IT" i="1" dirty="0"/>
              <a:t> </a:t>
            </a:r>
            <a:r>
              <a:rPr lang="it-IT" i="1" dirty="0" err="1"/>
              <a:t>making</a:t>
            </a:r>
            <a:r>
              <a:rPr lang="it-IT" i="1" dirty="0"/>
              <a:t> </a:t>
            </a:r>
            <a:r>
              <a:rPr lang="it-IT" i="1" dirty="0" err="1"/>
              <a:t>process</a:t>
            </a:r>
            <a:endParaRPr lang="it-IT" altLang="it-IT" i="1" dirty="0"/>
          </a:p>
          <a:p>
            <a:endParaRPr lang="it-IT" altLang="it-IT" dirty="0"/>
          </a:p>
          <a:p>
            <a:endParaRPr lang="it-IT" altLang="it-IT" dirty="0" smtClean="0"/>
          </a:p>
        </p:txBody>
      </p:sp>
    </p:spTree>
    <p:extLst>
      <p:ext uri="{BB962C8B-B14F-4D97-AF65-F5344CB8AC3E}">
        <p14:creationId xmlns:p14="http://schemas.microsoft.com/office/powerpoint/2010/main" val="18307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gradFill rotWithShape="1">
          <a:gsLst>
            <a:gs pos="2000">
              <a:schemeClr val="bg1">
                <a:lumMod val="95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4</a:t>
            </a:fld>
            <a:endParaRPr lang="en-US" dirty="0"/>
          </a:p>
        </p:txBody>
      </p:sp>
      <p:sp>
        <p:nvSpPr>
          <p:cNvPr id="4" name="Rettangolo 3"/>
          <p:cNvSpPr/>
          <p:nvPr/>
        </p:nvSpPr>
        <p:spPr>
          <a:xfrm>
            <a:off x="-9053" y="-180960"/>
            <a:ext cx="12192000" cy="7325082"/>
          </a:xfrm>
          <a:prstGeom prst="rect">
            <a:avLst/>
          </a:prstGeom>
        </p:spPr>
        <p:txBody>
          <a:bodyPr wrap="square">
            <a:spAutoFit/>
          </a:bodyPr>
          <a:lstStyle/>
          <a:p>
            <a:pPr algn="ctr">
              <a:spcAft>
                <a:spcPts val="0"/>
              </a:spcAft>
              <a:tabLst>
                <a:tab pos="270510" algn="l"/>
                <a:tab pos="6391275" algn="l"/>
              </a:tabLst>
            </a:pPr>
            <a:r>
              <a:rPr lang="it-IT" sz="3600" dirty="0" smtClean="0">
                <a:ea typeface="Times New Roman" panose="02020603050405020304" pitchFamily="18" charset="0"/>
                <a:cs typeface="Arial" panose="020B0604020202020204" pitchFamily="34" charset="0"/>
              </a:rPr>
              <a:t>INDICE</a:t>
            </a:r>
          </a:p>
          <a:p>
            <a:pPr algn="just">
              <a:spcAft>
                <a:spcPts val="0"/>
              </a:spcAft>
              <a:tabLst>
                <a:tab pos="270510" algn="l"/>
                <a:tab pos="6391275" algn="l"/>
              </a:tabLst>
            </a:pPr>
            <a:r>
              <a:rPr lang="it-IT" b="1" dirty="0" smtClean="0">
                <a:ea typeface="Times New Roman" panose="02020603050405020304" pitchFamily="18" charset="0"/>
                <a:cs typeface="Arial" panose="020B0604020202020204" pitchFamily="34" charset="0"/>
              </a:rPr>
              <a:t>Parte </a:t>
            </a:r>
            <a:r>
              <a:rPr lang="it-IT" b="1" dirty="0">
                <a:ea typeface="Times New Roman" panose="02020603050405020304" pitchFamily="18" charset="0"/>
                <a:cs typeface="Arial" panose="020B0604020202020204" pitchFamily="34" charset="0"/>
              </a:rPr>
              <a:t>I </a:t>
            </a:r>
            <a:r>
              <a:rPr lang="it-IT" b="1" dirty="0" smtClean="0">
                <a:ea typeface="Times New Roman" panose="02020603050405020304" pitchFamily="18" charset="0"/>
                <a:cs typeface="Arial" panose="020B0604020202020204" pitchFamily="34" charset="0"/>
              </a:rPr>
              <a:t>– DI CHE PARLIAMO</a:t>
            </a:r>
          </a:p>
          <a:p>
            <a:pPr algn="just">
              <a:spcAft>
                <a:spcPts val="0"/>
              </a:spcAft>
              <a:tabLst>
                <a:tab pos="270510" algn="l"/>
                <a:tab pos="6391275" algn="l"/>
              </a:tabLst>
            </a:pPr>
            <a:r>
              <a:rPr lang="it-IT" b="1" dirty="0" smtClean="0">
                <a:ea typeface="Times New Roman" panose="02020603050405020304" pitchFamily="18" charset="0"/>
                <a:cs typeface="Arial" panose="020B0604020202020204" pitchFamily="34" charset="0"/>
              </a:rPr>
              <a:t>Cos’è </a:t>
            </a:r>
            <a:r>
              <a:rPr lang="it-IT" b="1" dirty="0">
                <a:ea typeface="Times New Roman" panose="02020603050405020304" pitchFamily="18" charset="0"/>
                <a:cs typeface="Arial" panose="020B0604020202020204" pitchFamily="34" charset="0"/>
              </a:rPr>
              <a:t>il </a:t>
            </a:r>
            <a:r>
              <a:rPr lang="it-IT" b="1" i="1" dirty="0" err="1">
                <a:ea typeface="Times New Roman" panose="02020603050405020304" pitchFamily="18" charset="0"/>
                <a:cs typeface="Arial" panose="020B0604020202020204" pitchFamily="34" charset="0"/>
              </a:rPr>
              <a:t>nudging</a:t>
            </a:r>
            <a:r>
              <a:rPr lang="it-IT" b="1" dirty="0">
                <a:ea typeface="Times New Roman" panose="02020603050405020304" pitchFamily="18" charset="0"/>
                <a:cs typeface="Arial" panose="020B0604020202020204" pitchFamily="34" charset="0"/>
              </a:rPr>
              <a:t> e come funziona in pratica (alcune esperienze internazionali)</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a:tabLst>
                <a:tab pos="270510" algn="l"/>
                <a:tab pos="6391275" algn="l"/>
              </a:tabLst>
            </a:pPr>
            <a:r>
              <a:rPr lang="it-IT" dirty="0">
                <a:ea typeface="Times New Roman" panose="02020603050405020304" pitchFamily="18" charset="0"/>
                <a:cs typeface="Arial" panose="020B0604020202020204" pitchFamily="34" charset="0"/>
              </a:rPr>
              <a:t>L’assunto di partenza. </a:t>
            </a:r>
            <a:r>
              <a:rPr lang="it-IT" dirty="0" smtClean="0">
                <a:ea typeface="Times New Roman" panose="02020603050405020304" pitchFamily="18" charset="0"/>
                <a:cs typeface="Arial" panose="020B0604020202020204" pitchFamily="34" charset="0"/>
              </a:rPr>
              <a:t>Siamo Uomini o Supereroi? Perché </a:t>
            </a:r>
            <a:r>
              <a:rPr lang="it-IT" dirty="0">
                <a:ea typeface="Times New Roman" panose="02020603050405020304" pitchFamily="18" charset="0"/>
                <a:cs typeface="Arial" panose="020B0604020202020204" pitchFamily="34" charset="0"/>
              </a:rPr>
              <a:t>spesso sbagliamo la strutturazione dell’intervento regolatorio </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a:tabLst>
                <a:tab pos="270510" algn="l"/>
                <a:tab pos="6391275" algn="l"/>
              </a:tabLst>
            </a:pPr>
            <a:r>
              <a:rPr lang="it-IT" dirty="0" smtClean="0">
                <a:ea typeface="Times New Roman" panose="02020603050405020304" pitchFamily="18" charset="0"/>
                <a:cs typeface="Arial" panose="020B0604020202020204" pitchFamily="34" charset="0"/>
              </a:rPr>
              <a:t>I </a:t>
            </a:r>
            <a:r>
              <a:rPr lang="it-IT" i="1" dirty="0" err="1">
                <a:ea typeface="Times New Roman" panose="02020603050405020304" pitchFamily="18" charset="0"/>
                <a:cs typeface="Arial" panose="020B0604020202020204" pitchFamily="34" charset="0"/>
              </a:rPr>
              <a:t>bias</a:t>
            </a:r>
            <a:r>
              <a:rPr lang="it-IT" dirty="0">
                <a:ea typeface="Times New Roman" panose="02020603050405020304" pitchFamily="18" charset="0"/>
                <a:cs typeface="Arial" panose="020B0604020202020204" pitchFamily="34" charset="0"/>
              </a:rPr>
              <a:t> cognitivi e </a:t>
            </a:r>
            <a:r>
              <a:rPr lang="it-IT" dirty="0" smtClean="0">
                <a:ea typeface="Times New Roman" panose="02020603050405020304" pitchFamily="18" charset="0"/>
                <a:cs typeface="Arial" panose="020B0604020202020204" pitchFamily="34" charset="0"/>
              </a:rPr>
              <a:t>comportamentali, </a:t>
            </a:r>
            <a:r>
              <a:rPr lang="it-IT" dirty="0">
                <a:ea typeface="Times New Roman" panose="02020603050405020304" pitchFamily="18" charset="0"/>
                <a:cs typeface="Arial" panose="020B0604020202020204" pitchFamily="34" charset="0"/>
              </a:rPr>
              <a:t>…</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a:tabLst>
                <a:tab pos="270510" algn="l"/>
                <a:tab pos="6391275" algn="l"/>
              </a:tabLst>
            </a:pPr>
            <a:r>
              <a:rPr lang="it-IT" dirty="0">
                <a:ea typeface="Times New Roman" panose="02020603050405020304" pitchFamily="18" charset="0"/>
                <a:cs typeface="Arial" panose="020B0604020202020204" pitchFamily="34" charset="0"/>
              </a:rPr>
              <a:t>… </a:t>
            </a:r>
            <a:r>
              <a:rPr lang="it-IT" dirty="0" smtClean="0">
                <a:ea typeface="Times New Roman" panose="02020603050405020304" pitchFamily="18" charset="0"/>
                <a:cs typeface="Arial" panose="020B0604020202020204" pitchFamily="34" charset="0"/>
              </a:rPr>
              <a:t>e alcune </a:t>
            </a:r>
            <a:r>
              <a:rPr lang="it-IT" dirty="0">
                <a:ea typeface="Times New Roman" panose="02020603050405020304" pitchFamily="18" charset="0"/>
                <a:cs typeface="Arial" panose="020B0604020202020204" pitchFamily="34" charset="0"/>
              </a:rPr>
              <a:t>applicazioni pratiche di </a:t>
            </a:r>
            <a:r>
              <a:rPr lang="it-IT" i="1" dirty="0" err="1">
                <a:ea typeface="Times New Roman" panose="02020603050405020304" pitchFamily="18" charset="0"/>
                <a:cs typeface="Arial" panose="020B0604020202020204" pitchFamily="34" charset="0"/>
              </a:rPr>
              <a:t>behavioural</a:t>
            </a:r>
            <a:r>
              <a:rPr lang="it-IT" i="1" dirty="0">
                <a:ea typeface="Times New Roman" panose="02020603050405020304" pitchFamily="18" charset="0"/>
                <a:cs typeface="Arial" panose="020B0604020202020204" pitchFamily="34" charset="0"/>
              </a:rPr>
              <a:t> </a:t>
            </a:r>
            <a:r>
              <a:rPr lang="it-IT" i="1" dirty="0" err="1">
                <a:ea typeface="Times New Roman" panose="02020603050405020304" pitchFamily="18" charset="0"/>
                <a:cs typeface="Arial" panose="020B0604020202020204" pitchFamily="34" charset="0"/>
              </a:rPr>
              <a:t>regulation</a:t>
            </a:r>
            <a:r>
              <a:rPr lang="it-IT" i="1" dirty="0">
                <a:ea typeface="Times New Roman" panose="02020603050405020304" pitchFamily="18" charset="0"/>
                <a:cs typeface="Arial" panose="020B0604020202020204" pitchFamily="34" charset="0"/>
              </a:rPr>
              <a:t> </a:t>
            </a:r>
            <a:r>
              <a:rPr lang="it-IT" dirty="0">
                <a:ea typeface="Times New Roman" panose="02020603050405020304" pitchFamily="18" charset="0"/>
                <a:cs typeface="Arial" panose="020B0604020202020204" pitchFamily="34" charset="0"/>
              </a:rPr>
              <a:t>tramite i </a:t>
            </a:r>
            <a:r>
              <a:rPr lang="it-IT" i="1" dirty="0" err="1" smtClean="0">
                <a:ea typeface="Times New Roman" panose="02020603050405020304" pitchFamily="18" charset="0"/>
                <a:cs typeface="Arial" panose="020B0604020202020204" pitchFamily="34" charset="0"/>
              </a:rPr>
              <a:t>nudge</a:t>
            </a:r>
            <a:r>
              <a:rPr lang="it-IT" dirty="0" smtClean="0">
                <a:ea typeface="Times New Roman" panose="02020603050405020304" pitchFamily="18" charset="0"/>
                <a:cs typeface="Arial" panose="020B0604020202020204" pitchFamily="34" charset="0"/>
              </a:rPr>
              <a:t>.</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a:tabLst>
                <a:tab pos="270510" algn="l"/>
                <a:tab pos="6391275" algn="l"/>
              </a:tabLst>
            </a:pPr>
            <a:r>
              <a:rPr lang="it-IT" dirty="0" smtClean="0">
                <a:ea typeface="Times New Roman" panose="02020603050405020304" pitchFamily="18" charset="0"/>
                <a:cs typeface="Arial" panose="020B0604020202020204" pitchFamily="34" charset="0"/>
              </a:rPr>
              <a:t>Le tecniche di </a:t>
            </a:r>
            <a:r>
              <a:rPr lang="it-IT" i="1" dirty="0" err="1" smtClean="0">
                <a:ea typeface="Times New Roman" panose="02020603050405020304" pitchFamily="18" charset="0"/>
                <a:cs typeface="Arial" panose="020B0604020202020204" pitchFamily="34" charset="0"/>
              </a:rPr>
              <a:t>nudging</a:t>
            </a:r>
            <a:r>
              <a:rPr lang="it-IT" dirty="0" smtClean="0">
                <a:ea typeface="Times New Roman" panose="02020603050405020304" pitchFamily="18" charset="0"/>
                <a:cs typeface="Arial" panose="020B0604020202020204" pitchFamily="34" charset="0"/>
              </a:rPr>
              <a:t>. I sette </a:t>
            </a:r>
            <a:r>
              <a:rPr lang="it-IT" i="1" dirty="0" err="1" smtClean="0">
                <a:ea typeface="Times New Roman" panose="02020603050405020304" pitchFamily="18" charset="0"/>
                <a:cs typeface="Arial" panose="020B0604020202020204" pitchFamily="34" charset="0"/>
              </a:rPr>
              <a:t>nudge</a:t>
            </a:r>
            <a:r>
              <a:rPr lang="it-IT" i="1"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tools</a:t>
            </a:r>
            <a:r>
              <a:rPr lang="it-IT" i="1" dirty="0" smtClean="0">
                <a:ea typeface="Times New Roman" panose="02020603050405020304" pitchFamily="18" charset="0"/>
                <a:cs typeface="Arial" panose="020B0604020202020204" pitchFamily="34" charset="0"/>
              </a:rPr>
              <a:t> </a:t>
            </a:r>
            <a:r>
              <a:rPr lang="it-IT" dirty="0" smtClean="0">
                <a:ea typeface="Times New Roman" panose="02020603050405020304" pitchFamily="18" charset="0"/>
                <a:cs typeface="Arial" panose="020B0604020202020204" pitchFamily="34" charset="0"/>
              </a:rPr>
              <a:t>di </a:t>
            </a:r>
            <a:r>
              <a:rPr lang="it-IT" dirty="0" err="1" smtClean="0">
                <a:ea typeface="Times New Roman" panose="02020603050405020304" pitchFamily="18" charset="0"/>
                <a:cs typeface="Arial" panose="020B0604020202020204" pitchFamily="34" charset="0"/>
              </a:rPr>
              <a:t>Sunstein</a:t>
            </a:r>
            <a:r>
              <a:rPr lang="it-IT" dirty="0" smtClean="0">
                <a:ea typeface="Times New Roman" panose="02020603050405020304" pitchFamily="18" charset="0"/>
                <a:cs typeface="Arial" panose="020B0604020202020204" pitchFamily="34" charset="0"/>
              </a:rPr>
              <a:t> &amp; </a:t>
            </a:r>
            <a:r>
              <a:rPr lang="it-IT" dirty="0" err="1" smtClean="0">
                <a:ea typeface="Times New Roman" panose="02020603050405020304" pitchFamily="18" charset="0"/>
                <a:cs typeface="Arial" panose="020B0604020202020204" pitchFamily="34" charset="0"/>
              </a:rPr>
              <a:t>Thaler</a:t>
            </a:r>
            <a:endParaRPr lang="it-IT" dirty="0">
              <a:ea typeface="Calibri" panose="020F0502020204030204" pitchFamily="34" charset="0"/>
              <a:cs typeface="Arial" panose="020B0604020202020204" pitchFamily="34" charset="0"/>
            </a:endParaRPr>
          </a:p>
          <a:p>
            <a:pPr marL="498475" algn="just">
              <a:spcAft>
                <a:spcPts val="0"/>
              </a:spcAft>
              <a:tabLst>
                <a:tab pos="270510" algn="l"/>
                <a:tab pos="6391275" algn="l"/>
              </a:tabLst>
            </a:pPr>
            <a:r>
              <a:rPr lang="it-IT" dirty="0">
                <a:ea typeface="Times New Roman" panose="02020603050405020304" pitchFamily="18" charset="0"/>
                <a:cs typeface="Arial" panose="020B0604020202020204" pitchFamily="34" charset="0"/>
              </a:rPr>
              <a:t> </a:t>
            </a:r>
            <a:endParaRPr lang="it-IT"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b="1" dirty="0">
                <a:ea typeface="Times New Roman" panose="02020603050405020304" pitchFamily="18" charset="0"/>
                <a:cs typeface="Arial" panose="020B0604020202020204" pitchFamily="34" charset="0"/>
              </a:rPr>
              <a:t>Parte II – </a:t>
            </a:r>
            <a:r>
              <a:rPr lang="it-IT" b="1" dirty="0" smtClean="0">
                <a:ea typeface="Times New Roman" panose="02020603050405020304" pitchFamily="18" charset="0"/>
                <a:cs typeface="Arial" panose="020B0604020202020204" pitchFamily="34" charset="0"/>
              </a:rPr>
              <a:t>LE SCELTE DEL REGOLATORE</a:t>
            </a:r>
          </a:p>
          <a:p>
            <a:pPr algn="just">
              <a:spcAft>
                <a:spcPts val="0"/>
              </a:spcAft>
              <a:tabLst>
                <a:tab pos="270510" algn="l"/>
                <a:tab pos="6391275" algn="l"/>
              </a:tabLst>
            </a:pPr>
            <a:r>
              <a:rPr lang="it-IT" b="1" dirty="0" smtClean="0">
                <a:ea typeface="Times New Roman" panose="02020603050405020304" pitchFamily="18" charset="0"/>
                <a:cs typeface="Arial" panose="020B0604020202020204" pitchFamily="34" charset="0"/>
              </a:rPr>
              <a:t>Le </a:t>
            </a:r>
            <a:r>
              <a:rPr lang="it-IT" b="1" dirty="0">
                <a:ea typeface="Times New Roman" panose="02020603050405020304" pitchFamily="18" charset="0"/>
                <a:cs typeface="Arial" panose="020B0604020202020204" pitchFamily="34" charset="0"/>
              </a:rPr>
              <a:t>opzioni di intervento per i produttori di regole, a seconda della “intensità” e dei limiti del </a:t>
            </a:r>
            <a:r>
              <a:rPr lang="it-IT" b="1" i="1" dirty="0" err="1">
                <a:ea typeface="Times New Roman" panose="02020603050405020304" pitchFamily="18" charset="0"/>
                <a:cs typeface="Arial" panose="020B0604020202020204" pitchFamily="34" charset="0"/>
              </a:rPr>
              <a:t>nudging</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startAt="5"/>
              <a:tabLst>
                <a:tab pos="270510" algn="l"/>
                <a:tab pos="6391275" algn="l"/>
              </a:tabLst>
            </a:pPr>
            <a:r>
              <a:rPr lang="it-IT" dirty="0">
                <a:ea typeface="Times New Roman" panose="02020603050405020304" pitchFamily="18" charset="0"/>
                <a:cs typeface="Arial" panose="020B0604020202020204" pitchFamily="34" charset="0"/>
              </a:rPr>
              <a:t>Le tre gradazioni </a:t>
            </a:r>
            <a:r>
              <a:rPr lang="it-IT" dirty="0" smtClean="0">
                <a:ea typeface="Times New Roman" panose="02020603050405020304" pitchFamily="18" charset="0"/>
                <a:cs typeface="Arial" panose="020B0604020202020204" pitchFamily="34" charset="0"/>
              </a:rPr>
              <a:t>del </a:t>
            </a:r>
            <a:r>
              <a:rPr lang="it-IT" i="1" dirty="0" err="1">
                <a:ea typeface="Times New Roman" panose="02020603050405020304" pitchFamily="18" charset="0"/>
                <a:cs typeface="Arial" panose="020B0604020202020204" pitchFamily="34" charset="0"/>
              </a:rPr>
              <a:t>nudging</a:t>
            </a:r>
            <a:r>
              <a:rPr lang="it-IT" dirty="0">
                <a:ea typeface="Times New Roman" panose="02020603050405020304" pitchFamily="18" charset="0"/>
                <a:cs typeface="Arial" panose="020B0604020202020204" pitchFamily="34" charset="0"/>
              </a:rPr>
              <a:t> </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startAt="5"/>
              <a:tabLst>
                <a:tab pos="270510" algn="l"/>
                <a:tab pos="6391275" algn="l"/>
              </a:tabLst>
            </a:pPr>
            <a:r>
              <a:rPr lang="it-IT" dirty="0">
                <a:ea typeface="Times New Roman" panose="02020603050405020304" pitchFamily="18" charset="0"/>
                <a:cs typeface="Arial" panose="020B0604020202020204" pitchFamily="34" charset="0"/>
              </a:rPr>
              <a:t>I limiti del </a:t>
            </a:r>
            <a:r>
              <a:rPr lang="it-IT" dirty="0" err="1">
                <a:ea typeface="Times New Roman" panose="02020603050405020304" pitchFamily="18" charset="0"/>
                <a:cs typeface="Arial" panose="020B0604020202020204" pitchFamily="34" charset="0"/>
              </a:rPr>
              <a:t>nudging</a:t>
            </a:r>
            <a:r>
              <a:rPr lang="it-IT" dirty="0">
                <a:ea typeface="Times New Roman" panose="02020603050405020304" pitchFamily="18" charset="0"/>
                <a:cs typeface="Arial" panose="020B0604020202020204" pitchFamily="34" charset="0"/>
              </a:rPr>
              <a:t> </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startAt="5"/>
              <a:tabLst>
                <a:tab pos="270510" algn="l"/>
                <a:tab pos="6391275" algn="l"/>
              </a:tabLst>
            </a:pPr>
            <a:r>
              <a:rPr lang="it-IT" dirty="0">
                <a:ea typeface="Times New Roman" panose="02020603050405020304" pitchFamily="18" charset="0"/>
                <a:cs typeface="Arial" panose="020B0604020202020204" pitchFamily="34" charset="0"/>
              </a:rPr>
              <a:t>Le opzioni di intervento del produttore di regole </a:t>
            </a:r>
            <a:endParaRPr lang="it-IT"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dirty="0">
                <a:ea typeface="Times New Roman" panose="02020603050405020304" pitchFamily="18" charset="0"/>
                <a:cs typeface="Arial" panose="020B0604020202020204" pitchFamily="34" charset="0"/>
              </a:rPr>
              <a:t> </a:t>
            </a:r>
            <a:endParaRPr lang="it-IT"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b="1" dirty="0">
                <a:ea typeface="Times New Roman" panose="02020603050405020304" pitchFamily="18" charset="0"/>
                <a:cs typeface="Arial" panose="020B0604020202020204" pitchFamily="34" charset="0"/>
              </a:rPr>
              <a:t>Parte III - </a:t>
            </a:r>
            <a:r>
              <a:rPr lang="it-IT" b="1" dirty="0" smtClean="0">
                <a:ea typeface="Times New Roman" panose="02020603050405020304" pitchFamily="18" charset="0"/>
                <a:cs typeface="Arial" panose="020B0604020202020204" pitchFamily="34" charset="0"/>
              </a:rPr>
              <a:t>IL </a:t>
            </a:r>
            <a:r>
              <a:rPr lang="it-IT" b="1" i="1" dirty="0" smtClean="0">
                <a:ea typeface="Times New Roman" panose="02020603050405020304" pitchFamily="18" charset="0"/>
                <a:cs typeface="Arial" panose="020B0604020202020204" pitchFamily="34" charset="0"/>
              </a:rPr>
              <a:t>NUDGING</a:t>
            </a:r>
            <a:r>
              <a:rPr lang="it-IT" b="1" dirty="0" smtClean="0">
                <a:ea typeface="Times New Roman" panose="02020603050405020304" pitchFamily="18" charset="0"/>
                <a:cs typeface="Arial" panose="020B0604020202020204" pitchFamily="34" charset="0"/>
              </a:rPr>
              <a:t> NEL PROCESSO ISTITUZIONALE DI </a:t>
            </a:r>
            <a:r>
              <a:rPr lang="it-IT" b="1" i="1" dirty="0" smtClean="0">
                <a:ea typeface="Times New Roman" panose="02020603050405020304" pitchFamily="18" charset="0"/>
                <a:cs typeface="Arial" panose="020B0604020202020204" pitchFamily="34" charset="0"/>
              </a:rPr>
              <a:t>DECISION MAKING</a:t>
            </a:r>
          </a:p>
          <a:p>
            <a:pPr algn="just">
              <a:spcAft>
                <a:spcPts val="0"/>
              </a:spcAft>
              <a:tabLst>
                <a:tab pos="270510" algn="l"/>
                <a:tab pos="6391275" algn="l"/>
              </a:tabLst>
            </a:pPr>
            <a:r>
              <a:rPr lang="it-IT" b="1" dirty="0" smtClean="0">
                <a:ea typeface="Times New Roman" panose="02020603050405020304" pitchFamily="18" charset="0"/>
                <a:cs typeface="Arial" panose="020B0604020202020204" pitchFamily="34" charset="0"/>
              </a:rPr>
              <a:t>Il </a:t>
            </a:r>
            <a:r>
              <a:rPr lang="it-IT" b="1" i="1" dirty="0" err="1">
                <a:ea typeface="Times New Roman" panose="02020603050405020304" pitchFamily="18" charset="0"/>
                <a:cs typeface="Arial" panose="020B0604020202020204" pitchFamily="34" charset="0"/>
              </a:rPr>
              <a:t>nudging</a:t>
            </a:r>
            <a:r>
              <a:rPr lang="it-IT" b="1" dirty="0">
                <a:ea typeface="Times New Roman" panose="02020603050405020304" pitchFamily="18" charset="0"/>
                <a:cs typeface="Arial" panose="020B0604020202020204" pitchFamily="34" charset="0"/>
              </a:rPr>
              <a:t> e gli altri </a:t>
            </a:r>
            <a:r>
              <a:rPr lang="it-IT" b="1" i="1" dirty="0" err="1">
                <a:ea typeface="Times New Roman" panose="02020603050405020304" pitchFamily="18" charset="0"/>
                <a:cs typeface="Arial" panose="020B0604020202020204" pitchFamily="34" charset="0"/>
              </a:rPr>
              <a:t>tools</a:t>
            </a:r>
            <a:r>
              <a:rPr lang="it-IT" b="1" dirty="0">
                <a:ea typeface="Times New Roman" panose="02020603050405020304" pitchFamily="18" charset="0"/>
                <a:cs typeface="Arial" panose="020B0604020202020204" pitchFamily="34" charset="0"/>
              </a:rPr>
              <a:t>; aspetti strutturali e organizzativi; conclusioni</a:t>
            </a:r>
            <a:endParaRPr lang="it-IT" b="1"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startAt="8"/>
              <a:tabLst>
                <a:tab pos="270510" algn="l"/>
                <a:tab pos="6391275" algn="l"/>
              </a:tabLst>
            </a:pPr>
            <a:r>
              <a:rPr lang="it-IT" dirty="0">
                <a:ea typeface="Times New Roman" panose="02020603050405020304" pitchFamily="18" charset="0"/>
                <a:cs typeface="Arial" panose="020B0604020202020204" pitchFamily="34" charset="0"/>
              </a:rPr>
              <a:t>Le cose che sono comunque da </a:t>
            </a:r>
            <a:r>
              <a:rPr lang="it-IT" dirty="0" smtClean="0">
                <a:ea typeface="Times New Roman" panose="02020603050405020304" pitchFamily="18" charset="0"/>
                <a:cs typeface="Arial" panose="020B0604020202020204" pitchFamily="34" charset="0"/>
              </a:rPr>
              <a:t>fare: obiettivi e multidisciplinarità</a:t>
            </a:r>
          </a:p>
          <a:p>
            <a:pPr marL="361950" lvl="0" algn="just">
              <a:spcAft>
                <a:spcPts val="0"/>
              </a:spcAft>
              <a:tabLst>
                <a:tab pos="270510" algn="l"/>
                <a:tab pos="6391275" algn="l"/>
              </a:tabLst>
            </a:pPr>
            <a:r>
              <a:rPr lang="it-IT" i="1" dirty="0" smtClean="0">
                <a:ea typeface="Times New Roman" panose="02020603050405020304" pitchFamily="18" charset="0"/>
                <a:cs typeface="Arial" panose="020B0604020202020204" pitchFamily="34" charset="0"/>
              </a:rPr>
              <a:t>Segue</a:t>
            </a:r>
            <a:r>
              <a:rPr lang="it-IT"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behavioural</a:t>
            </a:r>
            <a:r>
              <a:rPr lang="it-IT" i="1"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analysis</a:t>
            </a:r>
            <a:r>
              <a:rPr lang="it-IT" dirty="0" smtClean="0">
                <a:ea typeface="Times New Roman" panose="02020603050405020304" pitchFamily="18" charset="0"/>
                <a:cs typeface="Arial" panose="020B0604020202020204" pitchFamily="34" charset="0"/>
              </a:rPr>
              <a:t>, AIR e VIR</a:t>
            </a:r>
          </a:p>
          <a:p>
            <a:pPr marL="361950" lvl="0" algn="just">
              <a:spcAft>
                <a:spcPts val="0"/>
              </a:spcAft>
              <a:tabLst>
                <a:tab pos="270510" algn="l"/>
                <a:tab pos="6391275" algn="l"/>
              </a:tabLst>
            </a:pPr>
            <a:r>
              <a:rPr lang="it-IT" i="1" dirty="0">
                <a:ea typeface="Times New Roman" panose="02020603050405020304" pitchFamily="18" charset="0"/>
                <a:cs typeface="Arial" panose="020B0604020202020204" pitchFamily="34" charset="0"/>
              </a:rPr>
              <a:t>Segue</a:t>
            </a:r>
            <a:r>
              <a:rPr lang="it-IT" dirty="0">
                <a:ea typeface="Times New Roman" panose="02020603050405020304" pitchFamily="18" charset="0"/>
                <a:cs typeface="Arial" panose="020B0604020202020204" pitchFamily="34" charset="0"/>
              </a:rPr>
              <a:t>: </a:t>
            </a:r>
            <a:r>
              <a:rPr lang="it-IT" i="1" dirty="0" err="1">
                <a:ea typeface="Times New Roman" panose="02020603050405020304" pitchFamily="18" charset="0"/>
                <a:cs typeface="Arial" panose="020B0604020202020204" pitchFamily="34" charset="0"/>
              </a:rPr>
              <a:t>behavioural</a:t>
            </a:r>
            <a:r>
              <a:rPr lang="it-IT" i="1" dirty="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analysis</a:t>
            </a:r>
            <a:r>
              <a:rPr lang="it-IT" dirty="0" smtClean="0">
                <a:ea typeface="Times New Roman" panose="02020603050405020304" pitchFamily="18" charset="0"/>
                <a:cs typeface="Arial" panose="020B0604020202020204" pitchFamily="34" charset="0"/>
              </a:rPr>
              <a:t> </a:t>
            </a:r>
            <a:r>
              <a:rPr lang="it-IT" dirty="0">
                <a:ea typeface="Times New Roman" panose="02020603050405020304" pitchFamily="18" charset="0"/>
                <a:cs typeface="Arial" panose="020B0604020202020204" pitchFamily="34" charset="0"/>
              </a:rPr>
              <a:t>e </a:t>
            </a:r>
            <a:r>
              <a:rPr lang="it-IT" dirty="0" smtClean="0">
                <a:ea typeface="Times New Roman" panose="02020603050405020304" pitchFamily="18" charset="0"/>
                <a:cs typeface="Arial" panose="020B0604020202020204" pitchFamily="34" charset="0"/>
              </a:rPr>
              <a:t>consultazione</a:t>
            </a:r>
          </a:p>
          <a:p>
            <a:pPr marL="361950" algn="just">
              <a:tabLst>
                <a:tab pos="270510" algn="l"/>
                <a:tab pos="6391275" algn="l"/>
              </a:tabLst>
            </a:pPr>
            <a:r>
              <a:rPr lang="it-IT" i="1" dirty="0">
                <a:ea typeface="Times New Roman" panose="02020603050405020304" pitchFamily="18" charset="0"/>
                <a:cs typeface="Arial" panose="020B0604020202020204" pitchFamily="34" charset="0"/>
              </a:rPr>
              <a:t>Segue</a:t>
            </a:r>
            <a:r>
              <a:rPr lang="it-IT" dirty="0">
                <a:ea typeface="Times New Roman" panose="02020603050405020304" pitchFamily="18" charset="0"/>
                <a:cs typeface="Arial" panose="020B0604020202020204" pitchFamily="34" charset="0"/>
              </a:rPr>
              <a:t>: </a:t>
            </a:r>
            <a:r>
              <a:rPr lang="it-IT" dirty="0" smtClean="0">
                <a:ea typeface="Times New Roman" panose="02020603050405020304" pitchFamily="18" charset="0"/>
                <a:cs typeface="Arial" panose="020B0604020202020204" pitchFamily="34" charset="0"/>
              </a:rPr>
              <a:t>uso circolare e integrato dei </a:t>
            </a:r>
            <a:r>
              <a:rPr lang="it-IT" i="1" dirty="0" err="1" smtClean="0">
                <a:ea typeface="Times New Roman" panose="02020603050405020304" pitchFamily="18" charset="0"/>
                <a:cs typeface="Arial" panose="020B0604020202020204" pitchFamily="34" charset="0"/>
              </a:rPr>
              <a:t>tools</a:t>
            </a:r>
            <a:r>
              <a:rPr lang="it-IT" dirty="0" smtClean="0">
                <a:ea typeface="Times New Roman" panose="02020603050405020304" pitchFamily="18" charset="0"/>
                <a:cs typeface="Arial" panose="020B0604020202020204" pitchFamily="34" charset="0"/>
              </a:rPr>
              <a:t>, </a:t>
            </a:r>
            <a:r>
              <a:rPr lang="it-IT" i="1" dirty="0" smtClean="0">
                <a:ea typeface="Times New Roman" panose="02020603050405020304" pitchFamily="18" charset="0"/>
                <a:cs typeface="Arial" panose="020B0604020202020204" pitchFamily="34" charset="0"/>
              </a:rPr>
              <a:t>training</a:t>
            </a:r>
            <a:r>
              <a:rPr lang="it-IT" dirty="0" smtClean="0">
                <a:ea typeface="Times New Roman" panose="02020603050405020304" pitchFamily="18" charset="0"/>
                <a:cs typeface="Arial" panose="020B0604020202020204" pitchFamily="34" charset="0"/>
              </a:rPr>
              <a:t> e sanzioni</a:t>
            </a:r>
          </a:p>
          <a:p>
            <a:pPr marL="361950" algn="just">
              <a:tabLst>
                <a:tab pos="270510" algn="l"/>
                <a:tab pos="6391275" algn="l"/>
              </a:tabLst>
            </a:pPr>
            <a:r>
              <a:rPr lang="it-IT" i="1" dirty="0">
                <a:ea typeface="Times New Roman" panose="02020603050405020304" pitchFamily="18" charset="0"/>
                <a:cs typeface="Arial" panose="020B0604020202020204" pitchFamily="34" charset="0"/>
              </a:rPr>
              <a:t>Segue</a:t>
            </a:r>
            <a:r>
              <a:rPr lang="it-IT" dirty="0">
                <a:ea typeface="Times New Roman" panose="02020603050405020304" pitchFamily="18" charset="0"/>
                <a:cs typeface="Arial" panose="020B0604020202020204" pitchFamily="34" charset="0"/>
              </a:rPr>
              <a:t>: </a:t>
            </a:r>
            <a:r>
              <a:rPr lang="it-IT" dirty="0" smtClean="0">
                <a:ea typeface="Times New Roman" panose="02020603050405020304" pitchFamily="18" charset="0"/>
                <a:cs typeface="Arial" panose="020B0604020202020204" pitchFamily="34" charset="0"/>
              </a:rPr>
              <a:t>la </a:t>
            </a:r>
            <a:r>
              <a:rPr lang="it-IT" i="1" dirty="0" err="1" smtClean="0">
                <a:ea typeface="Times New Roman" panose="02020603050405020304" pitchFamily="18" charset="0"/>
                <a:cs typeface="Arial" panose="020B0604020202020204" pitchFamily="34" charset="0"/>
              </a:rPr>
              <a:t>behavioural</a:t>
            </a:r>
            <a:r>
              <a:rPr lang="it-IT" i="1"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analysis</a:t>
            </a:r>
            <a:r>
              <a:rPr lang="it-IT" dirty="0" smtClean="0">
                <a:ea typeface="Times New Roman" panose="02020603050405020304" pitchFamily="18" charset="0"/>
                <a:cs typeface="Arial" panose="020B0604020202020204" pitchFamily="34" charset="0"/>
              </a:rPr>
              <a:t> come elemento di un processo decisionale democratico, trasparente, </a:t>
            </a:r>
            <a:r>
              <a:rPr lang="it-IT" i="1" dirty="0" err="1" smtClean="0">
                <a:ea typeface="Times New Roman" panose="02020603050405020304" pitchFamily="18" charset="0"/>
                <a:cs typeface="Arial" panose="020B0604020202020204" pitchFamily="34" charset="0"/>
              </a:rPr>
              <a:t>evidence</a:t>
            </a:r>
            <a:r>
              <a:rPr lang="it-IT" i="1"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based</a:t>
            </a:r>
            <a:r>
              <a:rPr lang="it-IT" dirty="0" smtClean="0">
                <a:ea typeface="Times New Roman" panose="02020603050405020304" pitchFamily="18" charset="0"/>
                <a:cs typeface="Arial" panose="020B0604020202020204" pitchFamily="34" charset="0"/>
              </a:rPr>
              <a:t>, sindacabile</a:t>
            </a:r>
          </a:p>
          <a:p>
            <a:pPr marL="342900" lvl="0" indent="-342900" algn="just">
              <a:spcAft>
                <a:spcPts val="0"/>
              </a:spcAft>
              <a:buFont typeface="+mj-lt"/>
              <a:buAutoNum type="arabicParenR" startAt="9"/>
              <a:tabLst>
                <a:tab pos="270510" algn="l"/>
                <a:tab pos="6391275" algn="l"/>
              </a:tabLst>
            </a:pPr>
            <a:r>
              <a:rPr lang="it-IT" dirty="0" smtClean="0">
                <a:ea typeface="Times New Roman" panose="02020603050405020304" pitchFamily="18" charset="0"/>
                <a:cs typeface="Arial" panose="020B0604020202020204" pitchFamily="34" charset="0"/>
              </a:rPr>
              <a:t>Gli </a:t>
            </a:r>
            <a:r>
              <a:rPr lang="it-IT" dirty="0">
                <a:ea typeface="Times New Roman" panose="02020603050405020304" pitchFamily="18" charset="0"/>
                <a:cs typeface="Arial" panose="020B0604020202020204" pitchFamily="34" charset="0"/>
              </a:rPr>
              <a:t>aspetti strutturali </a:t>
            </a:r>
            <a:r>
              <a:rPr lang="it-IT" dirty="0" smtClean="0">
                <a:ea typeface="Times New Roman" panose="02020603050405020304" pitchFamily="18" charset="0"/>
                <a:cs typeface="Arial" panose="020B0604020202020204" pitchFamily="34" charset="0"/>
              </a:rPr>
              <a:t>e organizzativi</a:t>
            </a:r>
          </a:p>
          <a:p>
            <a:pPr marL="342900" lvl="0" indent="-342900" algn="just">
              <a:spcAft>
                <a:spcPts val="0"/>
              </a:spcAft>
              <a:buFont typeface="+mj-lt"/>
              <a:buAutoNum type="arabicParenR" startAt="9"/>
              <a:tabLst>
                <a:tab pos="270510" algn="l"/>
                <a:tab pos="6391275" algn="l"/>
              </a:tabLst>
            </a:pPr>
            <a:r>
              <a:rPr lang="it-IT" dirty="0" smtClean="0">
                <a:ea typeface="Times New Roman" panose="02020603050405020304" pitchFamily="18" charset="0"/>
                <a:cs typeface="Arial" panose="020B0604020202020204" pitchFamily="34" charset="0"/>
              </a:rPr>
              <a:t>Conclusioni possibili</a:t>
            </a:r>
          </a:p>
          <a:p>
            <a:pPr lvl="0" algn="just">
              <a:spcBef>
                <a:spcPts val="1200"/>
              </a:spcBef>
              <a:spcAft>
                <a:spcPts val="0"/>
              </a:spcAft>
              <a:tabLst>
                <a:tab pos="270510" algn="l"/>
                <a:tab pos="6391275" algn="l"/>
              </a:tabLst>
            </a:pPr>
            <a:r>
              <a:rPr lang="it-IT" dirty="0" smtClean="0">
                <a:ea typeface="Times New Roman" panose="02020603050405020304" pitchFamily="18" charset="0"/>
                <a:cs typeface="Arial" panose="020B0604020202020204" pitchFamily="34" charset="0"/>
              </a:rPr>
              <a:t>N.B</a:t>
            </a:r>
            <a:r>
              <a:rPr lang="it-IT" dirty="0">
                <a:ea typeface="Times New Roman" panose="02020603050405020304" pitchFamily="18" charset="0"/>
                <a:cs typeface="Arial" panose="020B0604020202020204" pitchFamily="34" charset="0"/>
              </a:rPr>
              <a:t>. per </a:t>
            </a:r>
            <a:r>
              <a:rPr lang="it-IT" dirty="0" smtClean="0">
                <a:ea typeface="Times New Roman" panose="02020603050405020304" pitchFamily="18" charset="0"/>
                <a:cs typeface="Arial" panose="020B0604020202020204" pitchFamily="34" charset="0"/>
              </a:rPr>
              <a:t>«regolatore» </a:t>
            </a:r>
            <a:r>
              <a:rPr lang="it-IT" dirty="0">
                <a:ea typeface="Times New Roman" panose="02020603050405020304" pitchFamily="18" charset="0"/>
                <a:cs typeface="Arial" panose="020B0604020202020204" pitchFamily="34" charset="0"/>
              </a:rPr>
              <a:t>si intende sempre il produttore di regole, dal </a:t>
            </a:r>
            <a:r>
              <a:rPr lang="it-IT" dirty="0" smtClean="0">
                <a:ea typeface="Times New Roman" panose="02020603050405020304" pitchFamily="18" charset="0"/>
                <a:cs typeface="Arial" panose="020B0604020202020204" pitchFamily="34" charset="0"/>
              </a:rPr>
              <a:t>Legislatore </a:t>
            </a:r>
            <a:r>
              <a:rPr lang="it-IT" dirty="0">
                <a:ea typeface="Times New Roman" panose="02020603050405020304" pitchFamily="18" charset="0"/>
                <a:cs typeface="Arial" panose="020B0604020202020204" pitchFamily="34" charset="0"/>
              </a:rPr>
              <a:t>al </a:t>
            </a:r>
            <a:r>
              <a:rPr lang="it-IT" dirty="0" smtClean="0">
                <a:ea typeface="Times New Roman" panose="02020603050405020304" pitchFamily="18" charset="0"/>
                <a:cs typeface="Arial" panose="020B0604020202020204" pitchFamily="34" charset="0"/>
              </a:rPr>
              <a:t>Governo </a:t>
            </a:r>
            <a:r>
              <a:rPr lang="it-IT" dirty="0">
                <a:ea typeface="Times New Roman" panose="02020603050405020304" pitchFamily="18" charset="0"/>
                <a:cs typeface="Arial" panose="020B0604020202020204" pitchFamily="34" charset="0"/>
              </a:rPr>
              <a:t>alle </a:t>
            </a:r>
            <a:r>
              <a:rPr lang="it-IT" dirty="0" smtClean="0">
                <a:ea typeface="Times New Roman" panose="02020603050405020304" pitchFamily="18" charset="0"/>
                <a:cs typeface="Arial" panose="020B0604020202020204" pitchFamily="34" charset="0"/>
              </a:rPr>
              <a:t>Autorità indipendenti</a:t>
            </a:r>
            <a:endParaRPr lang="it-IT"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0266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64757" y="1489504"/>
            <a:ext cx="1186248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pPr>
            <a:r>
              <a:rPr lang="it-IT" sz="2800" b="1" dirty="0" smtClean="0">
                <a:latin typeface="+mn-lt"/>
              </a:rPr>
              <a:t>La B.A. non sostituisce tutto: che cosa va fatto comunque? </a:t>
            </a:r>
          </a:p>
          <a:p>
            <a:pPr marL="457200" lvl="0" indent="-457200">
              <a:spcBef>
                <a:spcPts val="600"/>
              </a:spcBef>
              <a:buAutoNum type="alphaLcParenR"/>
            </a:pPr>
            <a:r>
              <a:rPr lang="it-IT" sz="2800" dirty="0" smtClean="0">
                <a:latin typeface="+mn-lt"/>
              </a:rPr>
              <a:t>Priorità della definizione degli obiettivi</a:t>
            </a:r>
          </a:p>
          <a:p>
            <a:pPr marL="457200" lvl="0" indent="-457200">
              <a:spcBef>
                <a:spcPts val="600"/>
              </a:spcBef>
              <a:buAutoNum type="alphaLcParenR"/>
            </a:pPr>
            <a:r>
              <a:rPr lang="it-IT" sz="2800" dirty="0" smtClean="0">
                <a:latin typeface="+mn-lt"/>
              </a:rPr>
              <a:t>Dimensione multidisciplinare della regolazione </a:t>
            </a:r>
          </a:p>
          <a:p>
            <a:pPr marL="457200" lvl="0" indent="-457200">
              <a:spcBef>
                <a:spcPts val="600"/>
              </a:spcBef>
              <a:buAutoNum type="alphaLcParenR"/>
            </a:pPr>
            <a:r>
              <a:rPr lang="it-IT" sz="2800" dirty="0" smtClean="0">
                <a:latin typeface="+mn-lt"/>
              </a:rPr>
              <a:t>Esigenza di misurare </a:t>
            </a:r>
            <a:r>
              <a:rPr lang="it-IT" sz="2800" dirty="0">
                <a:latin typeface="+mn-lt"/>
              </a:rPr>
              <a:t>l’impatto, </a:t>
            </a:r>
            <a:r>
              <a:rPr lang="it-IT" sz="2800" i="1" dirty="0">
                <a:latin typeface="+mn-lt"/>
              </a:rPr>
              <a:t>ex ante</a:t>
            </a:r>
            <a:r>
              <a:rPr lang="it-IT" sz="2800" dirty="0">
                <a:latin typeface="+mn-lt"/>
              </a:rPr>
              <a:t> ed </a:t>
            </a:r>
            <a:r>
              <a:rPr lang="it-IT" sz="2800" i="1" dirty="0">
                <a:latin typeface="+mn-lt"/>
              </a:rPr>
              <a:t>ex </a:t>
            </a:r>
            <a:r>
              <a:rPr lang="it-IT" sz="2800" i="1" dirty="0" smtClean="0">
                <a:latin typeface="+mn-lt"/>
              </a:rPr>
              <a:t>post</a:t>
            </a:r>
          </a:p>
          <a:p>
            <a:pPr marL="457200" lvl="0" indent="-457200">
              <a:spcBef>
                <a:spcPts val="600"/>
              </a:spcBef>
              <a:buAutoNum type="alphaLcParenR"/>
            </a:pPr>
            <a:r>
              <a:rPr lang="it-IT" sz="2800" dirty="0">
                <a:latin typeface="+mn-lt"/>
              </a:rPr>
              <a:t>Necessità di coinvolgere gli </a:t>
            </a:r>
            <a:r>
              <a:rPr lang="it-IT" sz="2800" i="1" dirty="0">
                <a:latin typeface="+mn-lt"/>
              </a:rPr>
              <a:t>stakeholders</a:t>
            </a:r>
          </a:p>
          <a:p>
            <a:pPr marL="457200" indent="-457200">
              <a:spcBef>
                <a:spcPts val="600"/>
              </a:spcBef>
              <a:buFontTx/>
              <a:buAutoNum type="alphaLcParenR"/>
            </a:pPr>
            <a:r>
              <a:rPr lang="it-IT" sz="2800" dirty="0">
                <a:latin typeface="+mn-lt"/>
              </a:rPr>
              <a:t>Uso circolare e integrato degli strumenti</a:t>
            </a:r>
          </a:p>
          <a:p>
            <a:pPr marL="457200" lvl="0" indent="-457200">
              <a:spcBef>
                <a:spcPts val="600"/>
              </a:spcBef>
              <a:buAutoNum type="alphaLcParenR"/>
            </a:pPr>
            <a:r>
              <a:rPr lang="it-IT" sz="2800" dirty="0">
                <a:latin typeface="+mn-lt"/>
              </a:rPr>
              <a:t>Centralità della dimensione culturale: il </a:t>
            </a:r>
            <a:r>
              <a:rPr lang="it-IT" sz="2800" i="1" dirty="0">
                <a:latin typeface="+mn-lt"/>
              </a:rPr>
              <a:t>training</a:t>
            </a:r>
            <a:r>
              <a:rPr lang="it-IT" sz="2800" dirty="0">
                <a:latin typeface="+mn-lt"/>
              </a:rPr>
              <a:t> di coloro che implementano</a:t>
            </a:r>
            <a:endParaRPr lang="en-US" sz="2800" dirty="0">
              <a:latin typeface="+mn-lt"/>
            </a:endParaRPr>
          </a:p>
          <a:p>
            <a:pPr marL="457200" lvl="0" indent="-457200">
              <a:spcBef>
                <a:spcPts val="600"/>
              </a:spcBef>
              <a:buAutoNum type="alphaLcParenR"/>
            </a:pPr>
            <a:r>
              <a:rPr lang="it-IT" sz="2800" dirty="0">
                <a:latin typeface="+mn-lt"/>
              </a:rPr>
              <a:t>Non abbandonare le sanzioni</a:t>
            </a:r>
          </a:p>
          <a:p>
            <a:pPr marL="457200" lvl="0" indent="-457200">
              <a:spcBef>
                <a:spcPts val="600"/>
              </a:spcBef>
              <a:buAutoNum type="alphaLcParenR"/>
            </a:pPr>
            <a:r>
              <a:rPr lang="it-IT" sz="2800" dirty="0">
                <a:latin typeface="+mn-lt"/>
              </a:rPr>
              <a:t>Inserimento </a:t>
            </a:r>
            <a:r>
              <a:rPr lang="it-IT" sz="2800" dirty="0" smtClean="0">
                <a:latin typeface="+mn-lt"/>
              </a:rPr>
              <a:t>della </a:t>
            </a:r>
            <a:r>
              <a:rPr lang="it-IT" sz="2800" dirty="0" err="1" smtClean="0">
                <a:latin typeface="+mn-lt"/>
              </a:rPr>
              <a:t>b.a</a:t>
            </a:r>
            <a:r>
              <a:rPr lang="it-IT" sz="2800" dirty="0" smtClean="0">
                <a:latin typeface="+mn-lt"/>
              </a:rPr>
              <a:t>. in un processo decisionale democratico, trasparente, sindacabile</a:t>
            </a:r>
          </a:p>
        </p:txBody>
      </p:sp>
      <p:sp>
        <p:nvSpPr>
          <p:cNvPr id="2" name="Segnaposto numero diapositiva 1"/>
          <p:cNvSpPr>
            <a:spLocks noGrp="1"/>
          </p:cNvSpPr>
          <p:nvPr>
            <p:ph type="sldNum" sz="quarter" idx="12"/>
          </p:nvPr>
        </p:nvSpPr>
        <p:spPr/>
        <p:txBody>
          <a:bodyPr/>
          <a:lstStyle/>
          <a:p>
            <a:fld id="{6D22F896-40B5-4ADD-8801-0D06FADFA095}" type="slidenum">
              <a:rPr lang="en-US" smtClean="0"/>
              <a:t>40</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8</a:t>
            </a:r>
          </a:p>
          <a:p>
            <a:r>
              <a:rPr lang="it-IT" dirty="0" smtClean="0"/>
              <a:t>Inserire la B.A. nel </a:t>
            </a:r>
            <a:r>
              <a:rPr lang="it-IT" i="1" dirty="0" err="1" smtClean="0"/>
              <a:t>decision</a:t>
            </a:r>
            <a:r>
              <a:rPr lang="it-IT" i="1" dirty="0" smtClean="0"/>
              <a:t> </a:t>
            </a:r>
            <a:r>
              <a:rPr lang="it-IT" i="1" dirty="0" err="1" smtClean="0"/>
              <a:t>making</a:t>
            </a:r>
            <a:r>
              <a:rPr lang="it-IT" i="1" dirty="0" smtClean="0"/>
              <a:t> </a:t>
            </a:r>
            <a:r>
              <a:rPr lang="it-IT" i="1" dirty="0" err="1" smtClean="0"/>
              <a:t>process</a:t>
            </a:r>
            <a:endParaRPr lang="it-IT" altLang="it-IT" i="1" dirty="0" smtClean="0"/>
          </a:p>
        </p:txBody>
      </p:sp>
    </p:spTree>
    <p:extLst>
      <p:ext uri="{BB962C8B-B14F-4D97-AF65-F5344CB8AC3E}">
        <p14:creationId xmlns:p14="http://schemas.microsoft.com/office/powerpoint/2010/main" val="45394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64757" y="1706787"/>
            <a:ext cx="1186248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sz="2400" b="1" dirty="0" smtClean="0">
                <a:solidFill>
                  <a:srgbClr val="FF0000"/>
                </a:solidFill>
                <a:latin typeface="+mn-lt"/>
              </a:rPr>
              <a:t>La B.A. non sostituisce tutto: che cosa va fatto comunque? – obiettivi e multidisciplinarietà</a:t>
            </a:r>
          </a:p>
          <a:p>
            <a:pPr marL="457200" lvl="0" indent="-457200">
              <a:buAutoNum type="alphaLcParenR"/>
            </a:pPr>
            <a:endParaRPr lang="it-IT" sz="2400" dirty="0" smtClean="0">
              <a:latin typeface="+mn-lt"/>
            </a:endParaRPr>
          </a:p>
          <a:p>
            <a:pPr marL="457200" lvl="0" indent="-457200">
              <a:buAutoNum type="alphaLcParenR"/>
            </a:pPr>
            <a:r>
              <a:rPr lang="it-IT" sz="2400" dirty="0" smtClean="0">
                <a:latin typeface="+mn-lt"/>
              </a:rPr>
              <a:t>la </a:t>
            </a:r>
            <a:r>
              <a:rPr lang="it-IT" sz="2400" b="1" dirty="0" smtClean="0">
                <a:latin typeface="+mn-lt"/>
              </a:rPr>
              <a:t>priorità della definizione degli obiettivi</a:t>
            </a:r>
            <a:r>
              <a:rPr lang="it-IT" sz="2400" dirty="0" smtClean="0">
                <a:latin typeface="+mn-lt"/>
              </a:rPr>
              <a:t>, della </a:t>
            </a:r>
            <a:r>
              <a:rPr lang="it-IT" sz="2400" i="1" dirty="0" smtClean="0">
                <a:latin typeface="+mn-lt"/>
              </a:rPr>
              <a:t>ratio</a:t>
            </a:r>
            <a:r>
              <a:rPr lang="it-IT" sz="2400" dirty="0" smtClean="0">
                <a:latin typeface="+mn-lt"/>
              </a:rPr>
              <a:t> dell’intervento del regolatore:</a:t>
            </a:r>
          </a:p>
          <a:p>
            <a:pPr marL="452438" lvl="1" indent="0"/>
            <a:r>
              <a:rPr lang="it-IT" sz="2400" dirty="0" smtClean="0">
                <a:latin typeface="+mn-lt"/>
              </a:rPr>
              <a:t>il </a:t>
            </a:r>
            <a:r>
              <a:rPr lang="it-IT" sz="2400" i="1" dirty="0">
                <a:latin typeface="+mn-lt"/>
              </a:rPr>
              <a:t>focus</a:t>
            </a:r>
            <a:r>
              <a:rPr lang="it-IT" sz="2400" dirty="0">
                <a:latin typeface="+mn-lt"/>
              </a:rPr>
              <a:t> sul “problema reale” (non sui sintomi</a:t>
            </a:r>
            <a:r>
              <a:rPr lang="it-IT" sz="2400" dirty="0" smtClean="0">
                <a:latin typeface="+mn-lt"/>
              </a:rPr>
              <a:t>) da risolvere e sugli obiettivi dell’intervento</a:t>
            </a:r>
          </a:p>
          <a:p>
            <a:pPr marL="452438" lvl="1" indent="0"/>
            <a:endParaRPr lang="it-IT" sz="2400" dirty="0" smtClean="0">
              <a:latin typeface="+mn-lt"/>
            </a:endParaRPr>
          </a:p>
          <a:p>
            <a:pPr marL="457200" indent="-457200">
              <a:buFontTx/>
              <a:buAutoNum type="alphaLcParenR"/>
            </a:pPr>
            <a:r>
              <a:rPr lang="it-IT" sz="2400" dirty="0" smtClean="0">
                <a:latin typeface="+mn-lt"/>
              </a:rPr>
              <a:t>la </a:t>
            </a:r>
            <a:r>
              <a:rPr lang="it-IT" sz="2400" b="1" dirty="0" smtClean="0">
                <a:latin typeface="+mn-lt"/>
              </a:rPr>
              <a:t>dimensione multidisciplinare</a:t>
            </a:r>
            <a:r>
              <a:rPr lang="it-IT" sz="2400" dirty="0" smtClean="0">
                <a:latin typeface="+mn-lt"/>
              </a:rPr>
              <a:t> della regolazione (il tramonto </a:t>
            </a:r>
            <a:r>
              <a:rPr lang="it-IT" sz="2400" dirty="0">
                <a:latin typeface="+mn-lt"/>
              </a:rPr>
              <a:t>del monopolio dei </a:t>
            </a:r>
            <a:r>
              <a:rPr lang="it-IT" sz="2400" dirty="0" smtClean="0">
                <a:latin typeface="+mn-lt"/>
              </a:rPr>
              <a:t>giuristi nella produzione del diritto):</a:t>
            </a:r>
          </a:p>
          <a:p>
            <a:pPr marL="452438" lvl="1" indent="0"/>
            <a:r>
              <a:rPr lang="it-IT" sz="2400" dirty="0" smtClean="0">
                <a:latin typeface="+mn-lt"/>
              </a:rPr>
              <a:t>la </a:t>
            </a:r>
            <a:r>
              <a:rPr lang="it-IT" sz="2400" dirty="0">
                <a:latin typeface="+mn-lt"/>
              </a:rPr>
              <a:t>necessità di </a:t>
            </a:r>
            <a:r>
              <a:rPr lang="it-IT" sz="2400" dirty="0" smtClean="0">
                <a:latin typeface="+mn-lt"/>
              </a:rPr>
              <a:t>associare alla produzione delle regole non più solo economisti e statistici, ma anche esperti di scienze cognitive</a:t>
            </a:r>
          </a:p>
        </p:txBody>
      </p:sp>
      <p:sp>
        <p:nvSpPr>
          <p:cNvPr id="2" name="Segnaposto numero diapositiva 1"/>
          <p:cNvSpPr>
            <a:spLocks noGrp="1"/>
          </p:cNvSpPr>
          <p:nvPr>
            <p:ph type="sldNum" sz="quarter" idx="12"/>
          </p:nvPr>
        </p:nvSpPr>
        <p:spPr/>
        <p:txBody>
          <a:bodyPr/>
          <a:lstStyle/>
          <a:p>
            <a:fld id="{6D22F896-40B5-4ADD-8801-0D06FADFA095}" type="slidenum">
              <a:rPr lang="en-US" smtClean="0"/>
              <a:t>41</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8</a:t>
            </a:r>
          </a:p>
          <a:p>
            <a:r>
              <a:rPr lang="it-IT" dirty="0" smtClean="0"/>
              <a:t>Inserire la B.A. nel </a:t>
            </a:r>
            <a:r>
              <a:rPr lang="it-IT" i="1" dirty="0" err="1" smtClean="0"/>
              <a:t>decision</a:t>
            </a:r>
            <a:r>
              <a:rPr lang="it-IT" i="1" dirty="0" smtClean="0"/>
              <a:t> </a:t>
            </a:r>
            <a:r>
              <a:rPr lang="it-IT" i="1" dirty="0" err="1" smtClean="0"/>
              <a:t>making</a:t>
            </a:r>
            <a:r>
              <a:rPr lang="it-IT" i="1" dirty="0" smtClean="0"/>
              <a:t> </a:t>
            </a:r>
            <a:r>
              <a:rPr lang="it-IT" i="1" dirty="0" err="1" smtClean="0"/>
              <a:t>process</a:t>
            </a:r>
            <a:endParaRPr lang="it-IT" altLang="it-IT" i="1" dirty="0" smtClean="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172" y="4695736"/>
            <a:ext cx="2121155" cy="2112670"/>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76" y="4691086"/>
            <a:ext cx="2817331" cy="2117320"/>
          </a:xfrm>
          <a:prstGeom prst="rect">
            <a:avLst/>
          </a:prstGeom>
        </p:spPr>
      </p:pic>
    </p:spTree>
    <p:extLst>
      <p:ext uri="{BB962C8B-B14F-4D97-AF65-F5344CB8AC3E}">
        <p14:creationId xmlns:p14="http://schemas.microsoft.com/office/powerpoint/2010/main" val="336186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5" end="5"/>
                                            </p:txEl>
                                          </p:spTgt>
                                        </p:tgtEl>
                                        <p:attrNameLst>
                                          <p:attrName>style.visibility</p:attrName>
                                        </p:attrNameLst>
                                      </p:cBhvr>
                                      <p:to>
                                        <p:strVal val="visible"/>
                                      </p:to>
                                    </p:set>
                                  </p:childTnLst>
                                </p:cTn>
                              </p:par>
                            </p:childTnLst>
                          </p:cTn>
                        </p:par>
                        <p:par>
                          <p:cTn id="23" fill="hold">
                            <p:stCondLst>
                              <p:cond delay="0"/>
                            </p:stCondLst>
                            <p:childTnLst>
                              <p:par>
                                <p:cTn id="24" presetID="14" presetClass="entr" presetSubtype="1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 y="1417076"/>
            <a:ext cx="1233081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sz="2400" b="1" dirty="0" smtClean="0">
                <a:solidFill>
                  <a:srgbClr val="FF0000"/>
                </a:solidFill>
                <a:latin typeface="+mn-lt"/>
              </a:rPr>
              <a:t>La B.A. non sostituisce tutto: che cosa va fatto comunque? – B.A., AIR e VIR</a:t>
            </a:r>
          </a:p>
          <a:p>
            <a:pPr marL="457200" lvl="0" indent="-457200">
              <a:buAutoNum type="alphaLcParenR"/>
            </a:pPr>
            <a:endParaRPr lang="it-IT" sz="2400" dirty="0" smtClean="0">
              <a:latin typeface="+mn-lt"/>
            </a:endParaRPr>
          </a:p>
          <a:p>
            <a:pPr marL="457200" lvl="0" indent="-457200">
              <a:buFont typeface="+mj-lt"/>
              <a:buAutoNum type="alphaLcParenR" startAt="3"/>
            </a:pPr>
            <a:r>
              <a:rPr lang="it-IT" sz="2400" dirty="0" smtClean="0">
                <a:latin typeface="+mn-lt"/>
              </a:rPr>
              <a:t>L’esigenza di </a:t>
            </a:r>
            <a:r>
              <a:rPr lang="it-IT" sz="2400" b="1" dirty="0" smtClean="0">
                <a:latin typeface="+mn-lt"/>
              </a:rPr>
              <a:t>misurare </a:t>
            </a:r>
            <a:r>
              <a:rPr lang="it-IT" sz="2400" b="1" dirty="0">
                <a:latin typeface="+mn-lt"/>
              </a:rPr>
              <a:t>l’impatto</a:t>
            </a:r>
            <a:r>
              <a:rPr lang="it-IT" sz="2400" dirty="0">
                <a:latin typeface="+mn-lt"/>
              </a:rPr>
              <a:t>, </a:t>
            </a:r>
            <a:r>
              <a:rPr lang="it-IT" sz="2400" i="1" dirty="0">
                <a:latin typeface="+mn-lt"/>
              </a:rPr>
              <a:t>ex ante</a:t>
            </a:r>
            <a:r>
              <a:rPr lang="it-IT" sz="2400" dirty="0">
                <a:latin typeface="+mn-lt"/>
              </a:rPr>
              <a:t> ed </a:t>
            </a:r>
            <a:r>
              <a:rPr lang="it-IT" sz="2400" i="1" dirty="0">
                <a:latin typeface="+mn-lt"/>
              </a:rPr>
              <a:t>ex </a:t>
            </a:r>
            <a:r>
              <a:rPr lang="it-IT" sz="2400" i="1" dirty="0" smtClean="0">
                <a:latin typeface="+mn-lt"/>
              </a:rPr>
              <a:t>post</a:t>
            </a:r>
            <a:r>
              <a:rPr lang="it-IT" sz="2400" dirty="0" smtClean="0">
                <a:latin typeface="+mn-lt"/>
              </a:rPr>
              <a:t>:</a:t>
            </a:r>
          </a:p>
          <a:p>
            <a:pPr lvl="0"/>
            <a:r>
              <a:rPr lang="it-IT" sz="2400" dirty="0" smtClean="0">
                <a:latin typeface="+mn-lt"/>
              </a:rPr>
              <a:t>il </a:t>
            </a:r>
            <a:r>
              <a:rPr lang="it-IT" sz="2400" i="1" dirty="0" err="1" smtClean="0">
                <a:latin typeface="+mn-lt"/>
              </a:rPr>
              <a:t>nudge</a:t>
            </a:r>
            <a:r>
              <a:rPr lang="it-IT" sz="2400" dirty="0" smtClean="0">
                <a:latin typeface="+mn-lt"/>
              </a:rPr>
              <a:t> nell’AIR e nella VIR</a:t>
            </a:r>
          </a:p>
          <a:p>
            <a:pPr>
              <a:spcBef>
                <a:spcPts val="1200"/>
              </a:spcBef>
            </a:pPr>
            <a:r>
              <a:rPr lang="it-IT" sz="2400" dirty="0" smtClean="0">
                <a:latin typeface="+mn-lt"/>
              </a:rPr>
              <a:t>Non </a:t>
            </a:r>
            <a:r>
              <a:rPr lang="it-IT" sz="2400" dirty="0">
                <a:latin typeface="+mn-lt"/>
              </a:rPr>
              <a:t>si può evitare di </a:t>
            </a:r>
            <a:r>
              <a:rPr lang="it-IT" sz="2400" dirty="0" smtClean="0">
                <a:latin typeface="+mn-lt"/>
              </a:rPr>
              <a:t>misurare («</a:t>
            </a:r>
            <a:r>
              <a:rPr lang="it-IT" sz="2400" i="1" dirty="0" err="1" smtClean="0">
                <a:latin typeface="+mn-lt"/>
              </a:rPr>
              <a:t>You</a:t>
            </a:r>
            <a:r>
              <a:rPr lang="it-IT" sz="2400" i="1" dirty="0" smtClean="0">
                <a:latin typeface="+mn-lt"/>
              </a:rPr>
              <a:t> </a:t>
            </a:r>
            <a:r>
              <a:rPr lang="it-IT" sz="2400" i="1" dirty="0" err="1" smtClean="0">
                <a:latin typeface="+mn-lt"/>
              </a:rPr>
              <a:t>get</a:t>
            </a:r>
            <a:r>
              <a:rPr lang="it-IT" sz="2400" i="1" dirty="0" smtClean="0">
                <a:latin typeface="+mn-lt"/>
              </a:rPr>
              <a:t> </a:t>
            </a:r>
            <a:r>
              <a:rPr lang="it-IT" sz="2400" i="1" dirty="0" err="1" smtClean="0">
                <a:latin typeface="+mn-lt"/>
              </a:rPr>
              <a:t>what</a:t>
            </a:r>
            <a:r>
              <a:rPr lang="it-IT" sz="2400" i="1" dirty="0" smtClean="0">
                <a:latin typeface="+mn-lt"/>
              </a:rPr>
              <a:t> </a:t>
            </a:r>
            <a:r>
              <a:rPr lang="it-IT" sz="2400" i="1" dirty="0" err="1" smtClean="0">
                <a:latin typeface="+mn-lt"/>
              </a:rPr>
              <a:t>you</a:t>
            </a:r>
            <a:r>
              <a:rPr lang="it-IT" sz="2400" i="1" dirty="0" smtClean="0">
                <a:latin typeface="+mn-lt"/>
              </a:rPr>
              <a:t> </a:t>
            </a:r>
            <a:r>
              <a:rPr lang="it-IT" sz="2400" i="1" dirty="0" err="1" smtClean="0">
                <a:latin typeface="+mn-lt"/>
              </a:rPr>
              <a:t>measure</a:t>
            </a:r>
            <a:r>
              <a:rPr lang="it-IT" sz="2400" dirty="0" smtClean="0">
                <a:latin typeface="+mn-lt"/>
              </a:rPr>
              <a:t>»)!</a:t>
            </a:r>
          </a:p>
          <a:p>
            <a:pPr>
              <a:spcBef>
                <a:spcPts val="1200"/>
              </a:spcBef>
            </a:pPr>
            <a:r>
              <a:rPr lang="it-IT" sz="2400" dirty="0" smtClean="0">
                <a:latin typeface="+mn-lt"/>
              </a:rPr>
              <a:t>Ma la </a:t>
            </a:r>
            <a:r>
              <a:rPr lang="it-IT" sz="2400" dirty="0" err="1" smtClean="0">
                <a:latin typeface="+mn-lt"/>
              </a:rPr>
              <a:t>b.a</a:t>
            </a:r>
            <a:r>
              <a:rPr lang="it-IT" sz="2400" dirty="0">
                <a:latin typeface="+mn-lt"/>
              </a:rPr>
              <a:t>. può aiutare </a:t>
            </a:r>
            <a:r>
              <a:rPr lang="it-IT" sz="2400" dirty="0" smtClean="0">
                <a:latin typeface="+mn-lt"/>
              </a:rPr>
              <a:t>e «potenziare» </a:t>
            </a:r>
            <a:r>
              <a:rPr lang="it-IT" sz="2400" dirty="0">
                <a:latin typeface="+mn-lt"/>
              </a:rPr>
              <a:t>lo strumento dell’AIR. </a:t>
            </a:r>
            <a:r>
              <a:rPr lang="it-IT" sz="2400" dirty="0" smtClean="0">
                <a:latin typeface="+mn-lt"/>
              </a:rPr>
              <a:t>Può:</a:t>
            </a:r>
          </a:p>
          <a:p>
            <a:pPr marL="342900" indent="-342900">
              <a:buFontTx/>
              <a:buChar char="-"/>
            </a:pPr>
            <a:r>
              <a:rPr lang="it-IT" sz="2400" dirty="0" smtClean="0">
                <a:latin typeface="+mn-lt"/>
              </a:rPr>
              <a:t>aiutare </a:t>
            </a:r>
            <a:r>
              <a:rPr lang="it-IT" sz="2400" dirty="0">
                <a:latin typeface="+mn-lt"/>
              </a:rPr>
              <a:t>a </a:t>
            </a:r>
            <a:r>
              <a:rPr lang="it-IT" sz="2400" dirty="0" smtClean="0">
                <a:latin typeface="+mn-lt"/>
              </a:rPr>
              <a:t>individuare nuove </a:t>
            </a:r>
            <a:r>
              <a:rPr lang="it-IT" sz="2400" dirty="0">
                <a:latin typeface="+mn-lt"/>
              </a:rPr>
              <a:t>opzioni di intervento grazie ai suggerimenti che vengono dalla </a:t>
            </a:r>
            <a:r>
              <a:rPr lang="it-IT" sz="2400" dirty="0" err="1" smtClean="0">
                <a:latin typeface="+mn-lt"/>
              </a:rPr>
              <a:t>b.a</a:t>
            </a:r>
            <a:r>
              <a:rPr lang="it-IT" sz="2400" dirty="0" smtClean="0">
                <a:latin typeface="+mn-lt"/>
              </a:rPr>
              <a:t>.</a:t>
            </a:r>
          </a:p>
          <a:p>
            <a:pPr marL="342900" indent="-342900">
              <a:buFontTx/>
              <a:buChar char="-"/>
            </a:pPr>
            <a:r>
              <a:rPr lang="it-IT" sz="2400" dirty="0" smtClean="0">
                <a:latin typeface="+mn-lt"/>
              </a:rPr>
              <a:t>aiutare </a:t>
            </a:r>
            <a:r>
              <a:rPr lang="it-IT" sz="2400" dirty="0">
                <a:latin typeface="+mn-lt"/>
              </a:rPr>
              <a:t>a misurare </a:t>
            </a:r>
            <a:r>
              <a:rPr lang="it-IT" sz="2400" i="1" dirty="0">
                <a:latin typeface="+mn-lt"/>
              </a:rPr>
              <a:t>ex ante</a:t>
            </a:r>
            <a:r>
              <a:rPr lang="it-IT" sz="2400" dirty="0">
                <a:latin typeface="+mn-lt"/>
              </a:rPr>
              <a:t> con </a:t>
            </a:r>
            <a:r>
              <a:rPr lang="it-IT" sz="2400" i="1" dirty="0">
                <a:latin typeface="+mn-lt"/>
              </a:rPr>
              <a:t>cognitive </a:t>
            </a:r>
            <a:r>
              <a:rPr lang="it-IT" sz="2400" i="1" dirty="0" err="1">
                <a:latin typeface="+mn-lt"/>
              </a:rPr>
              <a:t>based</a:t>
            </a:r>
            <a:r>
              <a:rPr lang="it-IT" sz="2400" i="1" dirty="0">
                <a:latin typeface="+mn-lt"/>
              </a:rPr>
              <a:t> </a:t>
            </a:r>
            <a:r>
              <a:rPr lang="it-IT" sz="2400" i="1" dirty="0" err="1">
                <a:latin typeface="+mn-lt"/>
              </a:rPr>
              <a:t>techniques</a:t>
            </a:r>
            <a:r>
              <a:rPr lang="it-IT" sz="2400" i="1" dirty="0">
                <a:latin typeface="+mn-lt"/>
              </a:rPr>
              <a:t> </a:t>
            </a:r>
            <a:r>
              <a:rPr lang="it-IT" sz="2400" dirty="0">
                <a:latin typeface="+mn-lt"/>
              </a:rPr>
              <a:t>(ad es</a:t>
            </a:r>
            <a:r>
              <a:rPr lang="it-IT" sz="2400" dirty="0" smtClean="0">
                <a:latin typeface="+mn-lt"/>
              </a:rPr>
              <a:t>.:</a:t>
            </a:r>
          </a:p>
          <a:p>
            <a:r>
              <a:rPr lang="it-IT" sz="2400" dirty="0" smtClean="0">
                <a:latin typeface="+mn-lt"/>
              </a:rPr>
              <a:t>l’impatto </a:t>
            </a:r>
            <a:r>
              <a:rPr lang="it-IT" sz="2400" dirty="0">
                <a:latin typeface="+mn-lt"/>
              </a:rPr>
              <a:t>atteso dall’opzione </a:t>
            </a:r>
            <a:r>
              <a:rPr lang="it-IT" sz="2400" i="1" dirty="0" err="1">
                <a:latin typeface="+mn-lt"/>
              </a:rPr>
              <a:t>opt</a:t>
            </a:r>
            <a:r>
              <a:rPr lang="it-IT" sz="2400" i="1" dirty="0">
                <a:latin typeface="+mn-lt"/>
              </a:rPr>
              <a:t> </a:t>
            </a:r>
            <a:r>
              <a:rPr lang="it-IT" sz="2400" i="1" dirty="0" smtClean="0">
                <a:latin typeface="+mn-lt"/>
              </a:rPr>
              <a:t>in</a:t>
            </a:r>
            <a:r>
              <a:rPr lang="it-IT" sz="2400" dirty="0" smtClean="0">
                <a:latin typeface="+mn-lt"/>
              </a:rPr>
              <a:t>, considerando che è contrastata dal </a:t>
            </a:r>
            <a:r>
              <a:rPr lang="it-IT" sz="2400" i="1" dirty="0" smtClean="0">
                <a:latin typeface="+mn-lt"/>
              </a:rPr>
              <a:t>do </a:t>
            </a:r>
            <a:r>
              <a:rPr lang="it-IT" sz="2400" i="1" dirty="0" err="1" smtClean="0">
                <a:latin typeface="+mn-lt"/>
              </a:rPr>
              <a:t>nothing</a:t>
            </a:r>
            <a:r>
              <a:rPr lang="it-IT" sz="2400" i="1" dirty="0" smtClean="0">
                <a:latin typeface="+mn-lt"/>
              </a:rPr>
              <a:t> </a:t>
            </a:r>
            <a:r>
              <a:rPr lang="it-IT" sz="2400" i="1" dirty="0" err="1" smtClean="0">
                <a:latin typeface="+mn-lt"/>
              </a:rPr>
              <a:t>bias</a:t>
            </a:r>
            <a:r>
              <a:rPr lang="it-IT" sz="2400" dirty="0" smtClean="0">
                <a:latin typeface="+mn-lt"/>
              </a:rPr>
              <a:t>, </a:t>
            </a:r>
            <a:r>
              <a:rPr lang="it-IT" sz="2400" dirty="0">
                <a:latin typeface="+mn-lt"/>
              </a:rPr>
              <a:t>è X; l’impatto atteso dall’opzione </a:t>
            </a:r>
            <a:r>
              <a:rPr lang="it-IT" sz="2400" i="1" dirty="0" err="1">
                <a:latin typeface="+mn-lt"/>
              </a:rPr>
              <a:t>opt</a:t>
            </a:r>
            <a:r>
              <a:rPr lang="it-IT" sz="2400" i="1" dirty="0">
                <a:latin typeface="+mn-lt"/>
              </a:rPr>
              <a:t> </a:t>
            </a:r>
            <a:r>
              <a:rPr lang="it-IT" sz="2400" i="1" dirty="0" smtClean="0">
                <a:latin typeface="+mn-lt"/>
              </a:rPr>
              <a:t>out</a:t>
            </a:r>
            <a:r>
              <a:rPr lang="it-IT" sz="2400" dirty="0" smtClean="0">
                <a:latin typeface="+mn-lt"/>
              </a:rPr>
              <a:t>, </a:t>
            </a:r>
            <a:r>
              <a:rPr lang="it-IT" sz="2400" dirty="0">
                <a:latin typeface="+mn-lt"/>
              </a:rPr>
              <a:t>considerando che è </a:t>
            </a:r>
            <a:r>
              <a:rPr lang="it-IT" sz="2400" dirty="0" smtClean="0">
                <a:latin typeface="+mn-lt"/>
              </a:rPr>
              <a:t>favorita dal </a:t>
            </a:r>
            <a:r>
              <a:rPr lang="it-IT" sz="2400" i="1" dirty="0">
                <a:latin typeface="+mn-lt"/>
              </a:rPr>
              <a:t>do </a:t>
            </a:r>
            <a:r>
              <a:rPr lang="it-IT" sz="2400" i="1" dirty="0" err="1">
                <a:latin typeface="+mn-lt"/>
              </a:rPr>
              <a:t>nothing</a:t>
            </a:r>
            <a:r>
              <a:rPr lang="it-IT" sz="2400" i="1" dirty="0">
                <a:latin typeface="+mn-lt"/>
              </a:rPr>
              <a:t> </a:t>
            </a:r>
            <a:r>
              <a:rPr lang="it-IT" sz="2400" i="1" dirty="0" err="1">
                <a:latin typeface="+mn-lt"/>
              </a:rPr>
              <a:t>bias</a:t>
            </a:r>
            <a:r>
              <a:rPr lang="it-IT" sz="2400" dirty="0">
                <a:latin typeface="+mn-lt"/>
              </a:rPr>
              <a:t>,</a:t>
            </a:r>
            <a:r>
              <a:rPr lang="it-IT" sz="2400" dirty="0" smtClean="0">
                <a:latin typeface="+mn-lt"/>
              </a:rPr>
              <a:t> </a:t>
            </a:r>
            <a:r>
              <a:rPr lang="it-IT" sz="2400" dirty="0">
                <a:latin typeface="+mn-lt"/>
              </a:rPr>
              <a:t>è Y</a:t>
            </a:r>
            <a:r>
              <a:rPr lang="it-IT" sz="2400" dirty="0" smtClean="0">
                <a:latin typeface="+mn-lt"/>
              </a:rPr>
              <a:t>)</a:t>
            </a:r>
            <a:endParaRPr lang="it-IT" sz="2400" dirty="0">
              <a:latin typeface="+mn-lt"/>
            </a:endParaRPr>
          </a:p>
          <a:p>
            <a:pPr>
              <a:spcBef>
                <a:spcPts val="1200"/>
              </a:spcBef>
            </a:pPr>
            <a:r>
              <a:rPr lang="it-IT" sz="2400" dirty="0">
                <a:latin typeface="+mn-lt"/>
              </a:rPr>
              <a:t>E poi dobbiamo considerare con valutazione </a:t>
            </a:r>
            <a:r>
              <a:rPr lang="it-IT" sz="2400" i="1" dirty="0">
                <a:latin typeface="+mn-lt"/>
              </a:rPr>
              <a:t>ex post </a:t>
            </a:r>
            <a:r>
              <a:rPr lang="it-IT" sz="2400" dirty="0">
                <a:latin typeface="+mn-lt"/>
              </a:rPr>
              <a:t>che i consumatori possono bypassare i </a:t>
            </a:r>
            <a:r>
              <a:rPr lang="it-IT" sz="2400" i="1" dirty="0" err="1" smtClean="0">
                <a:latin typeface="+mn-lt"/>
              </a:rPr>
              <a:t>nudge</a:t>
            </a:r>
            <a:r>
              <a:rPr lang="it-IT" sz="2400" i="1" dirty="0" smtClean="0">
                <a:latin typeface="+mn-lt"/>
              </a:rPr>
              <a:t> </a:t>
            </a:r>
            <a:r>
              <a:rPr lang="it-IT" sz="2400" dirty="0" smtClean="0">
                <a:latin typeface="+mn-lt"/>
              </a:rPr>
              <a:t>(i </a:t>
            </a:r>
            <a:r>
              <a:rPr lang="it-IT" sz="2400" i="1" dirty="0" err="1" smtClean="0">
                <a:latin typeface="+mn-lt"/>
              </a:rPr>
              <a:t>nudge</a:t>
            </a:r>
            <a:r>
              <a:rPr lang="it-IT" sz="2400" dirty="0" smtClean="0">
                <a:latin typeface="+mn-lt"/>
              </a:rPr>
              <a:t> non fanno presa su tutti allo stesso modo: limite n. 1 di Baldwin), </a:t>
            </a:r>
            <a:r>
              <a:rPr lang="it-IT" sz="2400" dirty="0">
                <a:latin typeface="+mn-lt"/>
              </a:rPr>
              <a:t>e questo modifica l’impatto che si attendeva dalla regolazione</a:t>
            </a:r>
            <a:r>
              <a:rPr lang="it-IT" sz="2400" dirty="0" smtClean="0">
                <a:latin typeface="+mn-lt"/>
              </a:rPr>
              <a:t>.</a:t>
            </a:r>
            <a:endParaRPr lang="it-IT" sz="2400" dirty="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42</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8</a:t>
            </a:r>
          </a:p>
          <a:p>
            <a:r>
              <a:rPr lang="it-IT" dirty="0" smtClean="0"/>
              <a:t>Inserire la B.A. nel </a:t>
            </a:r>
            <a:r>
              <a:rPr lang="it-IT" i="1" dirty="0" err="1" smtClean="0"/>
              <a:t>decision</a:t>
            </a:r>
            <a:r>
              <a:rPr lang="it-IT" i="1" dirty="0" smtClean="0"/>
              <a:t> </a:t>
            </a:r>
            <a:r>
              <a:rPr lang="it-IT" i="1" dirty="0" err="1" smtClean="0"/>
              <a:t>making</a:t>
            </a:r>
            <a:r>
              <a:rPr lang="it-IT" i="1" dirty="0" smtClean="0"/>
              <a:t> </a:t>
            </a:r>
            <a:r>
              <a:rPr lang="it-IT" i="1" dirty="0" err="1" smtClean="0"/>
              <a:t>process</a:t>
            </a:r>
            <a:endParaRPr lang="it-IT" altLang="it-IT" i="1" dirty="0" smtClean="0"/>
          </a:p>
        </p:txBody>
      </p:sp>
      <p:pic>
        <p:nvPicPr>
          <p:cNvPr id="5" name="Immagine 4"/>
          <p:cNvPicPr>
            <a:picLocks noChangeAspect="1"/>
          </p:cNvPicPr>
          <p:nvPr/>
        </p:nvPicPr>
        <p:blipFill>
          <a:blip r:embed="rId2"/>
          <a:stretch>
            <a:fillRect/>
          </a:stretch>
        </p:blipFill>
        <p:spPr>
          <a:xfrm>
            <a:off x="8175509" y="1933943"/>
            <a:ext cx="3351472" cy="2015001"/>
          </a:xfrm>
          <a:prstGeom prst="rect">
            <a:avLst/>
          </a:prstGeom>
        </p:spPr>
      </p:pic>
    </p:spTree>
    <p:extLst>
      <p:ext uri="{BB962C8B-B14F-4D97-AF65-F5344CB8AC3E}">
        <p14:creationId xmlns:p14="http://schemas.microsoft.com/office/powerpoint/2010/main" val="121769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2" end="2"/>
                                            </p:txEl>
                                          </p:spTgt>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017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4" y="1272228"/>
            <a:ext cx="1219199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sz="2200" b="1" dirty="0" smtClean="0">
                <a:solidFill>
                  <a:srgbClr val="FF0000"/>
                </a:solidFill>
                <a:latin typeface="+mn-lt"/>
              </a:rPr>
              <a:t>La B.A. non sostituisce tutto: che cosa va fatto comunque? – B.A. e consultazione </a:t>
            </a:r>
          </a:p>
          <a:p>
            <a:pPr marL="457200" lvl="0" indent="-457200">
              <a:buFont typeface="+mj-lt"/>
              <a:buAutoNum type="alphaLcParenR" startAt="4"/>
            </a:pPr>
            <a:r>
              <a:rPr lang="it-IT" sz="2200" dirty="0" smtClean="0">
                <a:latin typeface="+mn-lt"/>
              </a:rPr>
              <a:t>necessità di </a:t>
            </a:r>
            <a:r>
              <a:rPr lang="it-IT" sz="2200" b="1" dirty="0" smtClean="0">
                <a:latin typeface="+mn-lt"/>
              </a:rPr>
              <a:t>coinvolgere </a:t>
            </a:r>
            <a:r>
              <a:rPr lang="it-IT" sz="2200" b="1" dirty="0">
                <a:latin typeface="+mn-lt"/>
              </a:rPr>
              <a:t>gli </a:t>
            </a:r>
            <a:r>
              <a:rPr lang="it-IT" sz="2200" b="1" i="1" dirty="0" smtClean="0">
                <a:latin typeface="+mn-lt"/>
              </a:rPr>
              <a:t>stakeholders</a:t>
            </a:r>
            <a:r>
              <a:rPr lang="it-IT" sz="2200" dirty="0" smtClean="0">
                <a:latin typeface="+mn-lt"/>
              </a:rPr>
              <a:t>:</a:t>
            </a:r>
          </a:p>
          <a:p>
            <a:pPr lvl="0"/>
            <a:r>
              <a:rPr lang="it-IT" sz="2200" dirty="0" smtClean="0">
                <a:latin typeface="+mn-lt"/>
              </a:rPr>
              <a:t>il </a:t>
            </a:r>
            <a:r>
              <a:rPr lang="it-IT" sz="2200" i="1" dirty="0" err="1" smtClean="0">
                <a:latin typeface="+mn-lt"/>
              </a:rPr>
              <a:t>nudge</a:t>
            </a:r>
            <a:r>
              <a:rPr lang="it-IT" sz="2200" dirty="0" smtClean="0">
                <a:latin typeface="+mn-lt"/>
              </a:rPr>
              <a:t> nella consultazione </a:t>
            </a:r>
          </a:p>
          <a:p>
            <a:r>
              <a:rPr lang="it-IT" sz="2200" dirty="0" smtClean="0">
                <a:latin typeface="+mn-lt"/>
              </a:rPr>
              <a:t>Nonostante </a:t>
            </a:r>
            <a:r>
              <a:rPr lang="it-IT" sz="2200" dirty="0">
                <a:latin typeface="+mn-lt"/>
              </a:rPr>
              <a:t>le </a:t>
            </a:r>
            <a:r>
              <a:rPr lang="it-IT" sz="2200" dirty="0" smtClean="0">
                <a:latin typeface="+mn-lt"/>
              </a:rPr>
              <a:t>debolezze </a:t>
            </a:r>
            <a:r>
              <a:rPr lang="it-IT" sz="2200" dirty="0">
                <a:latin typeface="+mn-lt"/>
              </a:rPr>
              <a:t>della </a:t>
            </a:r>
            <a:r>
              <a:rPr lang="it-IT" sz="2200" dirty="0" smtClean="0">
                <a:latin typeface="+mn-lt"/>
              </a:rPr>
              <a:t>consultazione.</a:t>
            </a:r>
          </a:p>
          <a:p>
            <a:pPr lvl="0"/>
            <a:r>
              <a:rPr lang="it-IT" sz="2200" dirty="0" smtClean="0">
                <a:solidFill>
                  <a:prstClr val="black"/>
                </a:solidFill>
                <a:latin typeface="Tw Cen MT" panose="020B0602020104020603"/>
              </a:rPr>
              <a:t>E il rischio </a:t>
            </a:r>
            <a:r>
              <a:rPr lang="it-IT" sz="2200" dirty="0">
                <a:solidFill>
                  <a:prstClr val="black"/>
                </a:solidFill>
                <a:latin typeface="Tw Cen MT" panose="020B0602020104020603"/>
              </a:rPr>
              <a:t>della </a:t>
            </a:r>
            <a:r>
              <a:rPr lang="it-IT" sz="2200" i="1" dirty="0">
                <a:solidFill>
                  <a:prstClr val="black"/>
                </a:solidFill>
                <a:latin typeface="Tw Cen MT" panose="020B0602020104020603"/>
              </a:rPr>
              <a:t>consultation </a:t>
            </a:r>
            <a:r>
              <a:rPr lang="it-IT" sz="2200" i="1" dirty="0" err="1" smtClean="0">
                <a:solidFill>
                  <a:prstClr val="black"/>
                </a:solidFill>
                <a:latin typeface="Tw Cen MT" panose="020B0602020104020603"/>
              </a:rPr>
              <a:t>capture</a:t>
            </a:r>
            <a:r>
              <a:rPr lang="it-IT" sz="2200" i="1" dirty="0" smtClean="0">
                <a:solidFill>
                  <a:prstClr val="black"/>
                </a:solidFill>
                <a:latin typeface="Tw Cen MT" panose="020B0602020104020603"/>
              </a:rPr>
              <a:t>:</a:t>
            </a:r>
            <a:endParaRPr lang="it-IT" sz="2200" i="1" dirty="0">
              <a:solidFill>
                <a:prstClr val="black"/>
              </a:solidFill>
              <a:latin typeface="Tw Cen MT" panose="020B0602020104020603"/>
            </a:endParaRPr>
          </a:p>
          <a:p>
            <a:r>
              <a:rPr lang="it-IT" sz="2200" dirty="0" smtClean="0">
                <a:latin typeface="+mn-lt"/>
              </a:rPr>
              <a:t>il </a:t>
            </a:r>
            <a:r>
              <a:rPr lang="it-IT" sz="2200" i="1" dirty="0" smtClean="0">
                <a:latin typeface="+mn-lt"/>
              </a:rPr>
              <a:t>business </a:t>
            </a:r>
            <a:r>
              <a:rPr lang="it-IT" sz="2200" i="1" dirty="0" err="1">
                <a:latin typeface="+mn-lt"/>
              </a:rPr>
              <a:t>sector</a:t>
            </a:r>
            <a:r>
              <a:rPr lang="it-IT" sz="2200" dirty="0">
                <a:latin typeface="+mn-lt"/>
              </a:rPr>
              <a:t> è </a:t>
            </a:r>
            <a:r>
              <a:rPr lang="it-IT" sz="2200" dirty="0" smtClean="0">
                <a:latin typeface="+mn-lt"/>
              </a:rPr>
              <a:t>attivo </a:t>
            </a:r>
            <a:r>
              <a:rPr lang="it-IT" sz="2200" dirty="0">
                <a:latin typeface="+mn-lt"/>
              </a:rPr>
              <a:t>nelle </a:t>
            </a:r>
            <a:r>
              <a:rPr lang="it-IT" sz="2200" dirty="0" smtClean="0">
                <a:latin typeface="+mn-lt"/>
              </a:rPr>
              <a:t>consultazioni; i consumatori </a:t>
            </a:r>
            <a:r>
              <a:rPr lang="it-IT" sz="2200" dirty="0">
                <a:latin typeface="+mn-lt"/>
              </a:rPr>
              <a:t>sono meno capaci, portano meno dati. </a:t>
            </a:r>
            <a:endParaRPr lang="it-IT" sz="2200" dirty="0" smtClean="0">
              <a:latin typeface="+mn-lt"/>
            </a:endParaRPr>
          </a:p>
          <a:p>
            <a:r>
              <a:rPr lang="it-IT" sz="2200" dirty="0" smtClean="0">
                <a:latin typeface="+mn-lt"/>
              </a:rPr>
              <a:t>Ciò </a:t>
            </a:r>
            <a:r>
              <a:rPr lang="it-IT" sz="2200" dirty="0">
                <a:latin typeface="+mn-lt"/>
              </a:rPr>
              <a:t>nonostante, la consultazione è </a:t>
            </a:r>
            <a:r>
              <a:rPr lang="it-IT" sz="2200" dirty="0" smtClean="0">
                <a:latin typeface="+mn-lt"/>
              </a:rPr>
              <a:t>necessaria: rende </a:t>
            </a:r>
            <a:r>
              <a:rPr lang="it-IT" sz="2200" dirty="0">
                <a:latin typeface="+mn-lt"/>
              </a:rPr>
              <a:t>tutto più </a:t>
            </a:r>
            <a:r>
              <a:rPr lang="it-IT" sz="2200" dirty="0" smtClean="0">
                <a:latin typeface="+mn-lt"/>
              </a:rPr>
              <a:t>trasparente e partecipato,</a:t>
            </a:r>
          </a:p>
          <a:p>
            <a:r>
              <a:rPr lang="it-IT" sz="2200" dirty="0" smtClean="0">
                <a:latin typeface="+mn-lt"/>
              </a:rPr>
              <a:t>compensa </a:t>
            </a:r>
            <a:r>
              <a:rPr lang="it-IT" sz="2200" dirty="0">
                <a:latin typeface="+mn-lt"/>
              </a:rPr>
              <a:t>il gap </a:t>
            </a:r>
            <a:r>
              <a:rPr lang="it-IT" sz="2200" dirty="0" smtClean="0">
                <a:latin typeface="+mn-lt"/>
              </a:rPr>
              <a:t>democratico, fornisce dati per l’AIR</a:t>
            </a:r>
            <a:r>
              <a:rPr lang="it-IT" sz="2200" dirty="0">
                <a:solidFill>
                  <a:prstClr val="black"/>
                </a:solidFill>
                <a:latin typeface="Tw Cen MT" panose="020B0602020104020603"/>
              </a:rPr>
              <a:t> </a:t>
            </a:r>
            <a:r>
              <a:rPr lang="it-IT" sz="2200" dirty="0" smtClean="0">
                <a:solidFill>
                  <a:prstClr val="black"/>
                </a:solidFill>
                <a:latin typeface="Tw Cen MT" panose="020B0602020104020603"/>
              </a:rPr>
              <a:t>(!), </a:t>
            </a:r>
            <a:r>
              <a:rPr lang="it-IT" sz="2200" dirty="0">
                <a:solidFill>
                  <a:prstClr val="black"/>
                </a:solidFill>
                <a:latin typeface="Tw Cen MT" panose="020B0602020104020603"/>
              </a:rPr>
              <a:t>dà elementi di valutazione al </a:t>
            </a:r>
            <a:r>
              <a:rPr lang="it-IT" sz="2200" dirty="0" smtClean="0">
                <a:solidFill>
                  <a:prstClr val="black"/>
                </a:solidFill>
                <a:latin typeface="Tw Cen MT" panose="020B0602020104020603"/>
              </a:rPr>
              <a:t>giudice</a:t>
            </a:r>
            <a:endParaRPr lang="it-IT" sz="2200" dirty="0" smtClean="0">
              <a:latin typeface="+mn-lt"/>
            </a:endParaRPr>
          </a:p>
          <a:p>
            <a:r>
              <a:rPr lang="it-IT" sz="2200" dirty="0" smtClean="0">
                <a:latin typeface="+mn-lt"/>
              </a:rPr>
              <a:t>Anche </a:t>
            </a:r>
            <a:r>
              <a:rPr lang="it-IT" sz="2200" dirty="0">
                <a:latin typeface="+mn-lt"/>
              </a:rPr>
              <a:t>qui, la </a:t>
            </a:r>
            <a:r>
              <a:rPr lang="it-IT" sz="2200" dirty="0" err="1">
                <a:latin typeface="+mn-lt"/>
              </a:rPr>
              <a:t>b.a</a:t>
            </a:r>
            <a:r>
              <a:rPr lang="it-IT" sz="2200" dirty="0">
                <a:latin typeface="+mn-lt"/>
              </a:rPr>
              <a:t>. può essere un modo di rendere più </a:t>
            </a:r>
            <a:r>
              <a:rPr lang="it-IT" sz="2200" dirty="0" smtClean="0">
                <a:latin typeface="+mn-lt"/>
              </a:rPr>
              <a:t>efficiente e </a:t>
            </a:r>
            <a:r>
              <a:rPr lang="it-IT" sz="2200" dirty="0">
                <a:latin typeface="+mn-lt"/>
              </a:rPr>
              <a:t>«potenziare» lo strumento </a:t>
            </a:r>
            <a:r>
              <a:rPr lang="it-IT" sz="2200" dirty="0" smtClean="0">
                <a:latin typeface="+mn-lt"/>
              </a:rPr>
              <a:t>della consultazione: v. direttiva AIR …</a:t>
            </a:r>
          </a:p>
          <a:p>
            <a:r>
              <a:rPr lang="it-IT" sz="2000" dirty="0" smtClean="0">
                <a:latin typeface="+mn-lt"/>
              </a:rPr>
              <a:t>«</a:t>
            </a:r>
            <a:r>
              <a:rPr lang="it-IT" sz="2000" i="1" dirty="0" err="1" smtClean="0">
                <a:latin typeface="+mn-lt"/>
              </a:rPr>
              <a:t>ll</a:t>
            </a:r>
            <a:r>
              <a:rPr lang="it-IT" sz="2000" i="1" dirty="0" smtClean="0">
                <a:latin typeface="+mn-lt"/>
              </a:rPr>
              <a:t> disegno della consultazione deve tener conto della diversa percezione e capacità dei destinatari, inclusa la possibilità di errori cognitivi sistematici</a:t>
            </a:r>
            <a:r>
              <a:rPr lang="it-IT" sz="2000" dirty="0" smtClean="0">
                <a:latin typeface="+mn-lt"/>
              </a:rPr>
              <a:t>» p.46</a:t>
            </a:r>
          </a:p>
          <a:p>
            <a:r>
              <a:rPr lang="it-IT" sz="2000" dirty="0" smtClean="0">
                <a:latin typeface="+mn-lt"/>
              </a:rPr>
              <a:t>«</a:t>
            </a:r>
            <a:r>
              <a:rPr lang="it-IT" sz="2000" i="1" dirty="0" smtClean="0">
                <a:latin typeface="+mn-lt"/>
              </a:rPr>
              <a:t>La scelta di tecniche diverse può altresì giustificarsi in ragione delle diverse capacità cognitive dei potenziali destinatari. Nell’ambito della stessa tecnica, le diverse capacità cognitive dei destinatari possono suggerire differenziazioni, ad esempio questionari più semplici e brevi per gli individui e più lunghi e complessi per le organizzazioni</a:t>
            </a:r>
            <a:r>
              <a:rPr lang="it-IT" sz="2000" dirty="0" smtClean="0">
                <a:latin typeface="+mn-lt"/>
              </a:rPr>
              <a:t>» p.51</a:t>
            </a:r>
          </a:p>
          <a:p>
            <a:r>
              <a:rPr lang="it-IT" sz="2000" dirty="0" smtClean="0">
                <a:latin typeface="+mn-lt"/>
              </a:rPr>
              <a:t>Il caso della Bolletta 2.0 presso l’Autorità per l’energia, preceduto da un’analisi </a:t>
            </a:r>
            <a:r>
              <a:rPr lang="it-IT" sz="2000" i="1" dirty="0" err="1" smtClean="0">
                <a:latin typeface="+mn-lt"/>
              </a:rPr>
              <a:t>behavioural</a:t>
            </a:r>
            <a:r>
              <a:rPr lang="it-IT" sz="2000" dirty="0" smtClean="0">
                <a:latin typeface="+mn-lt"/>
              </a:rPr>
              <a:t> e da una serie di audizioni mirate e diversamente calibrate a seconda dei destinatari…</a:t>
            </a:r>
            <a:endParaRPr lang="it-IT" sz="2000" dirty="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43</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8</a:t>
            </a:r>
          </a:p>
          <a:p>
            <a:r>
              <a:rPr lang="it-IT" dirty="0" smtClean="0"/>
              <a:t>Inserire la B.A. nel </a:t>
            </a:r>
            <a:r>
              <a:rPr lang="it-IT" i="1" dirty="0" err="1" smtClean="0"/>
              <a:t>decision</a:t>
            </a:r>
            <a:r>
              <a:rPr lang="it-IT" i="1" dirty="0" smtClean="0"/>
              <a:t> </a:t>
            </a:r>
            <a:r>
              <a:rPr lang="it-IT" i="1" dirty="0" err="1" smtClean="0"/>
              <a:t>making</a:t>
            </a:r>
            <a:r>
              <a:rPr lang="it-IT" i="1" dirty="0" smtClean="0"/>
              <a:t> </a:t>
            </a:r>
            <a:r>
              <a:rPr lang="it-IT" i="1" dirty="0" err="1" smtClean="0"/>
              <a:t>process</a:t>
            </a:r>
            <a:endParaRPr lang="it-IT" altLang="it-IT" i="1" dirty="0" smtClean="0"/>
          </a:p>
        </p:txBody>
      </p:sp>
      <p:pic>
        <p:nvPicPr>
          <p:cNvPr id="9" name="Immagine 8"/>
          <p:cNvPicPr>
            <a:picLocks noChangeAspect="1"/>
          </p:cNvPicPr>
          <p:nvPr/>
        </p:nvPicPr>
        <p:blipFill>
          <a:blip r:embed="rId2"/>
          <a:stretch>
            <a:fillRect/>
          </a:stretch>
        </p:blipFill>
        <p:spPr>
          <a:xfrm>
            <a:off x="5579317" y="1653026"/>
            <a:ext cx="2927374" cy="1434346"/>
          </a:xfrm>
          <a:prstGeom prst="rect">
            <a:avLst/>
          </a:prstGeom>
        </p:spPr>
      </p:pic>
      <p:pic>
        <p:nvPicPr>
          <p:cNvPr id="10" name="Immagine 9"/>
          <p:cNvPicPr>
            <a:picLocks noChangeAspect="1"/>
          </p:cNvPicPr>
          <p:nvPr/>
        </p:nvPicPr>
        <p:blipFill>
          <a:blip r:embed="rId3"/>
          <a:stretch>
            <a:fillRect/>
          </a:stretch>
        </p:blipFill>
        <p:spPr>
          <a:xfrm>
            <a:off x="8709891" y="1646416"/>
            <a:ext cx="3149600" cy="1440956"/>
          </a:xfrm>
          <a:prstGeom prst="rect">
            <a:avLst/>
          </a:prstGeom>
        </p:spPr>
      </p:pic>
      <p:sp>
        <p:nvSpPr>
          <p:cNvPr id="8" name="Ovale 7"/>
          <p:cNvSpPr/>
          <p:nvPr/>
        </p:nvSpPr>
        <p:spPr>
          <a:xfrm>
            <a:off x="5320145" y="4636654"/>
            <a:ext cx="1874982" cy="43410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1" y="4927600"/>
            <a:ext cx="2761673" cy="43410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8877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178">
                                            <p:txEl>
                                              <p:pRg st="6" end="6"/>
                                            </p:txEl>
                                          </p:spTgt>
                                        </p:tgtEl>
                                        <p:attrNameLst>
                                          <p:attrName>style.visibility</p:attrName>
                                        </p:attrNameLst>
                                      </p:cBhvr>
                                      <p:to>
                                        <p:strVal val="visible"/>
                                      </p:to>
                                    </p:set>
                                  </p:childTnLst>
                                </p:cTn>
                              </p:par>
                            </p:childTnLst>
                          </p:cTn>
                        </p:par>
                        <p:par>
                          <p:cTn id="29" fill="hold">
                            <p:stCondLst>
                              <p:cond delay="0"/>
                            </p:stCondLst>
                            <p:childTnLst>
                              <p:par>
                                <p:cTn id="30" presetID="5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178">
                                            <p:txEl>
                                              <p:pRg st="7" end="7"/>
                                            </p:txEl>
                                          </p:spTgt>
                                        </p:tgtEl>
                                        <p:attrNameLst>
                                          <p:attrName>style.visibility</p:attrName>
                                        </p:attrNameLst>
                                      </p:cBhvr>
                                      <p:to>
                                        <p:strVal val="visible"/>
                                      </p:to>
                                    </p:set>
                                  </p:childTnLst>
                                </p:cTn>
                              </p:par>
                            </p:childTnLst>
                          </p:cTn>
                        </p:par>
                        <p:par>
                          <p:cTn id="39" fill="hold">
                            <p:stCondLst>
                              <p:cond delay="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178">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heel(1)">
                                      <p:cBhvr>
                                        <p:cTn id="57" dur="1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heel(1)">
                                      <p:cBhvr>
                                        <p:cTn id="62" dur="1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178">
                                            <p:txEl>
                                              <p:pRg st="10" end="1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17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P spid="8"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64757" y="1417076"/>
            <a:ext cx="1186248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sz="2400" b="1" dirty="0" smtClean="0">
                <a:solidFill>
                  <a:srgbClr val="FF0000"/>
                </a:solidFill>
                <a:latin typeface="+mn-lt"/>
              </a:rPr>
              <a:t>La B.A. non sostituisce tutto: che cosa va fatto comunque? –</a:t>
            </a:r>
          </a:p>
          <a:p>
            <a:pPr algn="ctr"/>
            <a:r>
              <a:rPr lang="it-IT" sz="2400" b="1" dirty="0" smtClean="0">
                <a:solidFill>
                  <a:srgbClr val="FF0000"/>
                </a:solidFill>
                <a:latin typeface="+mn-lt"/>
              </a:rPr>
              <a:t>uso circolare e integrato dei </a:t>
            </a:r>
            <a:r>
              <a:rPr lang="it-IT" sz="2400" b="1" dirty="0" err="1" smtClean="0">
                <a:solidFill>
                  <a:srgbClr val="FF0000"/>
                </a:solidFill>
                <a:latin typeface="+mn-lt"/>
              </a:rPr>
              <a:t>tools</a:t>
            </a:r>
            <a:r>
              <a:rPr lang="it-IT" sz="2400" b="1" dirty="0" smtClean="0">
                <a:solidFill>
                  <a:srgbClr val="FF0000"/>
                </a:solidFill>
                <a:latin typeface="+mn-lt"/>
              </a:rPr>
              <a:t>, </a:t>
            </a:r>
            <a:r>
              <a:rPr lang="it-IT" sz="2400" b="1" i="1" dirty="0" smtClean="0">
                <a:solidFill>
                  <a:srgbClr val="FF0000"/>
                </a:solidFill>
                <a:latin typeface="+mn-lt"/>
              </a:rPr>
              <a:t>training</a:t>
            </a:r>
            <a:r>
              <a:rPr lang="it-IT" sz="2400" b="1" dirty="0" smtClean="0">
                <a:solidFill>
                  <a:srgbClr val="FF0000"/>
                </a:solidFill>
                <a:latin typeface="+mn-lt"/>
              </a:rPr>
              <a:t> e sanzioni</a:t>
            </a:r>
            <a:r>
              <a:rPr lang="it-IT" sz="2400" b="1" dirty="0" smtClean="0">
                <a:latin typeface="+mn-lt"/>
              </a:rPr>
              <a:t>   </a:t>
            </a:r>
          </a:p>
          <a:p>
            <a:pPr marL="457200" lvl="0" indent="-457200">
              <a:buAutoNum type="alphaLcParenR"/>
            </a:pPr>
            <a:endParaRPr lang="it-IT" sz="2400" dirty="0" smtClean="0">
              <a:latin typeface="+mn-lt"/>
            </a:endParaRPr>
          </a:p>
          <a:p>
            <a:pPr marL="457200" indent="-457200">
              <a:buFont typeface="+mj-lt"/>
              <a:buAutoNum type="alphaLcParenR" startAt="5"/>
            </a:pPr>
            <a:r>
              <a:rPr lang="it-IT" sz="2400" dirty="0">
                <a:latin typeface="+mn-lt"/>
              </a:rPr>
              <a:t>non abbandonare l’idea dell’</a:t>
            </a:r>
            <a:r>
              <a:rPr lang="it-IT" sz="2400" b="1" dirty="0">
                <a:latin typeface="+mn-lt"/>
              </a:rPr>
              <a:t>uso circolare e integrato degli </a:t>
            </a:r>
            <a:r>
              <a:rPr lang="it-IT" sz="2400" b="1" dirty="0" smtClean="0">
                <a:latin typeface="+mn-lt"/>
              </a:rPr>
              <a:t>strumenti:</a:t>
            </a:r>
          </a:p>
          <a:p>
            <a:pPr marL="442913" lvl="1" indent="0"/>
            <a:r>
              <a:rPr lang="it-IT" sz="2400" dirty="0" smtClean="0">
                <a:latin typeface="+mn-lt"/>
              </a:rPr>
              <a:t>il nuovo regolamento su questo è molto chiaro (come aveva chiesto il Consiglio di Stato)</a:t>
            </a:r>
          </a:p>
          <a:p>
            <a:pPr marL="457200" lvl="0" indent="-457200">
              <a:buFont typeface="+mj-lt"/>
              <a:buAutoNum type="alphaLcParenR" startAt="5"/>
            </a:pPr>
            <a:endParaRPr lang="it-IT" sz="2400" dirty="0" smtClean="0">
              <a:latin typeface="+mn-lt"/>
            </a:endParaRPr>
          </a:p>
          <a:p>
            <a:pPr marL="457200" lvl="0" indent="-457200">
              <a:buFont typeface="+mj-lt"/>
              <a:buAutoNum type="alphaLcParenR" startAt="5"/>
            </a:pPr>
            <a:r>
              <a:rPr lang="it-IT" sz="2400" dirty="0" smtClean="0">
                <a:solidFill>
                  <a:prstClr val="black"/>
                </a:solidFill>
                <a:latin typeface="+mn-lt"/>
              </a:rPr>
              <a:t>centralità </a:t>
            </a:r>
            <a:r>
              <a:rPr lang="it-IT" sz="2400" dirty="0">
                <a:solidFill>
                  <a:prstClr val="black"/>
                </a:solidFill>
                <a:latin typeface="+mn-lt"/>
              </a:rPr>
              <a:t>della </a:t>
            </a:r>
            <a:r>
              <a:rPr lang="it-IT" sz="2400" b="1" dirty="0">
                <a:solidFill>
                  <a:prstClr val="black"/>
                </a:solidFill>
                <a:latin typeface="+mn-lt"/>
              </a:rPr>
              <a:t>dimensione culturale</a:t>
            </a:r>
            <a:r>
              <a:rPr lang="it-IT" sz="2400" dirty="0">
                <a:solidFill>
                  <a:prstClr val="black"/>
                </a:solidFill>
                <a:latin typeface="+mn-lt"/>
              </a:rPr>
              <a:t>: il</a:t>
            </a:r>
            <a:r>
              <a:rPr lang="it-IT" sz="2400" dirty="0" smtClean="0">
                <a:latin typeface="+mn-lt"/>
              </a:rPr>
              <a:t> </a:t>
            </a:r>
            <a:r>
              <a:rPr lang="it-IT" sz="2400" b="1" i="1" dirty="0" smtClean="0">
                <a:latin typeface="+mn-lt"/>
              </a:rPr>
              <a:t>training</a:t>
            </a:r>
            <a:r>
              <a:rPr lang="it-IT" sz="2400" dirty="0" smtClean="0">
                <a:latin typeface="+mn-lt"/>
              </a:rPr>
              <a:t> </a:t>
            </a:r>
            <a:r>
              <a:rPr lang="it-IT" sz="2400" dirty="0">
                <a:latin typeface="+mn-lt"/>
              </a:rPr>
              <a:t>di coloro che </a:t>
            </a:r>
            <a:r>
              <a:rPr lang="it-IT" sz="2400" dirty="0" smtClean="0">
                <a:latin typeface="+mn-lt"/>
              </a:rPr>
              <a:t>implementano:</a:t>
            </a:r>
          </a:p>
          <a:p>
            <a:pPr marL="442913" lvl="1" indent="0"/>
            <a:r>
              <a:rPr lang="en-US" sz="2400" dirty="0" smtClean="0">
                <a:latin typeface="+mn-lt"/>
              </a:rPr>
              <a:t>“</a:t>
            </a:r>
            <a:r>
              <a:rPr lang="en-US" sz="2400" i="1" dirty="0">
                <a:latin typeface="+mn-lt"/>
              </a:rPr>
              <a:t>Using </a:t>
            </a:r>
            <a:r>
              <a:rPr lang="en-US" sz="2400" i="1" dirty="0" smtClean="0">
                <a:latin typeface="+mn-lt"/>
              </a:rPr>
              <a:t>civil servants as </a:t>
            </a:r>
            <a:r>
              <a:rPr lang="en-US" sz="2400" i="1" dirty="0">
                <a:latin typeface="+mn-lt"/>
              </a:rPr>
              <a:t>nudging </a:t>
            </a:r>
            <a:r>
              <a:rPr lang="en-US" sz="2400" i="1" dirty="0" smtClean="0">
                <a:latin typeface="+mn-lt"/>
              </a:rPr>
              <a:t>agents</a:t>
            </a:r>
            <a:r>
              <a:rPr lang="en-US" sz="2400" dirty="0" smtClean="0">
                <a:latin typeface="+mn-lt"/>
              </a:rPr>
              <a:t>”</a:t>
            </a:r>
          </a:p>
          <a:p>
            <a:pPr marL="442913" lvl="1" indent="0"/>
            <a:endParaRPr lang="en-US" sz="2400" dirty="0" smtClean="0">
              <a:latin typeface="+mn-lt"/>
            </a:endParaRPr>
          </a:p>
          <a:p>
            <a:pPr marL="457200" lvl="0" indent="-457200">
              <a:buAutoNum type="alphaLcParenR" startAt="5"/>
            </a:pPr>
            <a:r>
              <a:rPr lang="en-US" sz="2400" dirty="0" smtClean="0">
                <a:latin typeface="+mn-lt"/>
              </a:rPr>
              <a:t>n</a:t>
            </a:r>
            <a:r>
              <a:rPr lang="it-IT" sz="2400" dirty="0" smtClean="0">
                <a:latin typeface="+mn-lt"/>
              </a:rPr>
              <a:t>on abbandonare </a:t>
            </a:r>
            <a:r>
              <a:rPr lang="it-IT" sz="2400" dirty="0">
                <a:latin typeface="+mn-lt"/>
              </a:rPr>
              <a:t>le </a:t>
            </a:r>
            <a:r>
              <a:rPr lang="it-IT" sz="2400" b="1" dirty="0" smtClean="0">
                <a:latin typeface="+mn-lt"/>
              </a:rPr>
              <a:t>sanzioni</a:t>
            </a:r>
            <a:r>
              <a:rPr lang="it-IT" sz="2400" dirty="0" smtClean="0">
                <a:latin typeface="+mn-lt"/>
              </a:rPr>
              <a:t> (magari </a:t>
            </a:r>
            <a:r>
              <a:rPr lang="it-IT" sz="2400" dirty="0">
                <a:latin typeface="+mn-lt"/>
              </a:rPr>
              <a:t>integrate dalla terza tecnica di </a:t>
            </a:r>
            <a:r>
              <a:rPr lang="it-IT" sz="2400" i="1" dirty="0" err="1" smtClean="0">
                <a:latin typeface="+mn-lt"/>
              </a:rPr>
              <a:t>behav</a:t>
            </a:r>
            <a:r>
              <a:rPr lang="it-IT" sz="2400" i="1" dirty="0" smtClean="0">
                <a:latin typeface="+mn-lt"/>
              </a:rPr>
              <a:t>. reg.</a:t>
            </a:r>
            <a:r>
              <a:rPr lang="it-IT" sz="2400" dirty="0" smtClean="0">
                <a:latin typeface="+mn-lt"/>
              </a:rPr>
              <a:t>):</a:t>
            </a:r>
          </a:p>
          <a:p>
            <a:pPr marL="442913" lvl="0"/>
            <a:r>
              <a:rPr lang="it-IT" sz="2400" dirty="0" smtClean="0">
                <a:latin typeface="+mn-lt"/>
              </a:rPr>
              <a:t>sanzioni ancora </a:t>
            </a:r>
            <a:r>
              <a:rPr lang="it-IT" sz="2400" dirty="0">
                <a:latin typeface="+mn-lt"/>
              </a:rPr>
              <a:t>utili per i </a:t>
            </a:r>
            <a:r>
              <a:rPr lang="it-IT" sz="2400" dirty="0" err="1">
                <a:latin typeface="+mn-lt"/>
              </a:rPr>
              <a:t>maleintenzionati</a:t>
            </a:r>
            <a:r>
              <a:rPr lang="it-IT" sz="2400" dirty="0">
                <a:latin typeface="+mn-lt"/>
              </a:rPr>
              <a:t> con “alta capacità”, meno sensibili al </a:t>
            </a:r>
            <a:r>
              <a:rPr lang="it-IT" sz="2400" i="1" dirty="0" err="1" smtClean="0">
                <a:latin typeface="+mn-lt"/>
              </a:rPr>
              <a:t>nudging</a:t>
            </a:r>
            <a:r>
              <a:rPr lang="it-IT" sz="2400" dirty="0" smtClean="0">
                <a:latin typeface="+mn-lt"/>
              </a:rPr>
              <a:t>,</a:t>
            </a:r>
          </a:p>
          <a:p>
            <a:pPr marL="442913" lvl="0"/>
            <a:r>
              <a:rPr lang="it-IT" sz="2400" dirty="0" smtClean="0">
                <a:latin typeface="+mn-lt"/>
              </a:rPr>
              <a:t>in più, hanno </a:t>
            </a:r>
            <a:r>
              <a:rPr lang="it-IT" sz="2400" dirty="0">
                <a:latin typeface="+mn-lt"/>
              </a:rPr>
              <a:t>anche un valore sociale simbolico di contrasto ai comportamenti ritenuti socialmente pericolosi, e stigmatizzati come </a:t>
            </a:r>
            <a:r>
              <a:rPr lang="it-IT" sz="2400" dirty="0" smtClean="0">
                <a:latin typeface="+mn-lt"/>
              </a:rPr>
              <a:t>tali</a:t>
            </a:r>
          </a:p>
        </p:txBody>
      </p:sp>
      <p:sp>
        <p:nvSpPr>
          <p:cNvPr id="2" name="Segnaposto numero diapositiva 1"/>
          <p:cNvSpPr>
            <a:spLocks noGrp="1"/>
          </p:cNvSpPr>
          <p:nvPr>
            <p:ph type="sldNum" sz="quarter" idx="12"/>
          </p:nvPr>
        </p:nvSpPr>
        <p:spPr/>
        <p:txBody>
          <a:bodyPr/>
          <a:lstStyle/>
          <a:p>
            <a:fld id="{6D22F896-40B5-4ADD-8801-0D06FADFA095}" type="slidenum">
              <a:rPr lang="en-US" smtClean="0"/>
              <a:t>44</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8</a:t>
            </a:r>
          </a:p>
          <a:p>
            <a:r>
              <a:rPr lang="it-IT" dirty="0" smtClean="0"/>
              <a:t>Inserire la B.A. nel </a:t>
            </a:r>
            <a:r>
              <a:rPr lang="it-IT" i="1" dirty="0" err="1" smtClean="0"/>
              <a:t>decision</a:t>
            </a:r>
            <a:r>
              <a:rPr lang="it-IT" i="1" dirty="0" smtClean="0"/>
              <a:t> </a:t>
            </a:r>
            <a:r>
              <a:rPr lang="it-IT" i="1" dirty="0" err="1" smtClean="0"/>
              <a:t>making</a:t>
            </a:r>
            <a:r>
              <a:rPr lang="it-IT" i="1" dirty="0" smtClean="0"/>
              <a:t> </a:t>
            </a:r>
            <a:r>
              <a:rPr lang="it-IT" i="1" dirty="0" err="1" smtClean="0"/>
              <a:t>process</a:t>
            </a:r>
            <a:endParaRPr lang="it-IT" altLang="it-IT" i="1" dirty="0" smtClean="0"/>
          </a:p>
        </p:txBody>
      </p:sp>
    </p:spTree>
    <p:extLst>
      <p:ext uri="{BB962C8B-B14F-4D97-AF65-F5344CB8AC3E}">
        <p14:creationId xmlns:p14="http://schemas.microsoft.com/office/powerpoint/2010/main" val="1552667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7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7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 y="1871308"/>
            <a:ext cx="12191999"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sz="2200" b="1" dirty="0" smtClean="0">
                <a:solidFill>
                  <a:srgbClr val="FF0000"/>
                </a:solidFill>
                <a:latin typeface="+mn-lt"/>
              </a:rPr>
              <a:t>La B.A. non sostituisce tutto: che cosa va fatto comunque? – la B.A. come elemento di un processo decisionale democratico, trasparente, sindacabile</a:t>
            </a:r>
          </a:p>
          <a:p>
            <a:pPr algn="ctr"/>
            <a:endParaRPr lang="it-IT" sz="2200" b="1" dirty="0" smtClean="0">
              <a:solidFill>
                <a:srgbClr val="FF0000"/>
              </a:solidFill>
              <a:latin typeface="+mn-lt"/>
            </a:endParaRPr>
          </a:p>
          <a:p>
            <a:pPr marL="457200" lvl="0" indent="-457200">
              <a:buFontTx/>
              <a:buAutoNum type="alphaLcParenR" startAt="8"/>
            </a:pPr>
            <a:r>
              <a:rPr lang="it-IT" sz="2200" dirty="0" smtClean="0">
                <a:solidFill>
                  <a:prstClr val="black"/>
                </a:solidFill>
                <a:latin typeface="+mn-lt"/>
              </a:rPr>
              <a:t>chi </a:t>
            </a:r>
            <a:r>
              <a:rPr lang="it-IT" sz="2200" dirty="0">
                <a:solidFill>
                  <a:prstClr val="black"/>
                </a:solidFill>
                <a:latin typeface="+mn-lt"/>
              </a:rPr>
              <a:t>decide dei risultati della </a:t>
            </a:r>
            <a:r>
              <a:rPr lang="it-IT" sz="2200" dirty="0" err="1">
                <a:solidFill>
                  <a:prstClr val="black"/>
                </a:solidFill>
                <a:latin typeface="+mn-lt"/>
              </a:rPr>
              <a:t>b.a</a:t>
            </a:r>
            <a:r>
              <a:rPr lang="it-IT" sz="2200" dirty="0">
                <a:solidFill>
                  <a:prstClr val="black"/>
                </a:solidFill>
                <a:latin typeface="+mn-lt"/>
              </a:rPr>
              <a:t>., e dell’uso </a:t>
            </a:r>
            <a:r>
              <a:rPr lang="it-IT" sz="2200" dirty="0" smtClean="0">
                <a:solidFill>
                  <a:prstClr val="black"/>
                </a:solidFill>
                <a:latin typeface="+mn-lt"/>
              </a:rPr>
              <a:t>del </a:t>
            </a:r>
            <a:r>
              <a:rPr lang="it-IT" sz="2200" i="1" dirty="0" err="1" smtClean="0">
                <a:solidFill>
                  <a:prstClr val="black"/>
                </a:solidFill>
                <a:latin typeface="+mn-lt"/>
              </a:rPr>
              <a:t>nudging</a:t>
            </a:r>
            <a:r>
              <a:rPr lang="it-IT" sz="2200" dirty="0" smtClean="0">
                <a:solidFill>
                  <a:prstClr val="black"/>
                </a:solidFill>
                <a:latin typeface="+mn-lt"/>
              </a:rPr>
              <a:t>, è sempre l’autorità politica (o di regolazione indipendente).</a:t>
            </a:r>
          </a:p>
          <a:p>
            <a:pPr marL="442913" lvl="1" indent="0"/>
            <a:r>
              <a:rPr lang="it-IT" sz="2200" dirty="0" smtClean="0">
                <a:solidFill>
                  <a:prstClr val="black"/>
                </a:solidFill>
                <a:latin typeface="+mn-lt"/>
              </a:rPr>
              <a:t>Sua è </a:t>
            </a:r>
            <a:r>
              <a:rPr lang="it-IT" sz="2200" dirty="0">
                <a:solidFill>
                  <a:prstClr val="black"/>
                </a:solidFill>
                <a:latin typeface="+mn-lt"/>
              </a:rPr>
              <a:t>la scelta, </a:t>
            </a:r>
            <a:r>
              <a:rPr lang="it-IT" sz="2200" dirty="0" smtClean="0">
                <a:solidFill>
                  <a:prstClr val="black"/>
                </a:solidFill>
                <a:latin typeface="+mn-lt"/>
              </a:rPr>
              <a:t>sua la </a:t>
            </a:r>
            <a:r>
              <a:rPr lang="it-IT" sz="2200" dirty="0">
                <a:solidFill>
                  <a:prstClr val="black"/>
                </a:solidFill>
                <a:latin typeface="+mn-lt"/>
              </a:rPr>
              <a:t>responsabilità di tale scelta</a:t>
            </a:r>
            <a:r>
              <a:rPr lang="it-IT" sz="2200" dirty="0" smtClean="0">
                <a:solidFill>
                  <a:prstClr val="black"/>
                </a:solidFill>
                <a:latin typeface="+mn-lt"/>
              </a:rPr>
              <a:t>.</a:t>
            </a:r>
          </a:p>
          <a:p>
            <a:pPr marL="442913" lvl="1" indent="0"/>
            <a:endParaRPr lang="it-IT" sz="2200" dirty="0">
              <a:solidFill>
                <a:prstClr val="black"/>
              </a:solidFill>
              <a:latin typeface="+mn-lt"/>
            </a:endParaRPr>
          </a:p>
          <a:p>
            <a:pPr marL="442913" lvl="1" indent="0"/>
            <a:r>
              <a:rPr lang="it-IT" sz="2200" b="1" dirty="0" smtClean="0">
                <a:solidFill>
                  <a:prstClr val="black"/>
                </a:solidFill>
                <a:latin typeface="+mn-lt"/>
              </a:rPr>
              <a:t>I </a:t>
            </a:r>
            <a:r>
              <a:rPr lang="it-IT" sz="2200" b="1" i="1" dirty="0" err="1" smtClean="0">
                <a:solidFill>
                  <a:prstClr val="black"/>
                </a:solidFill>
                <a:latin typeface="+mn-lt"/>
              </a:rPr>
              <a:t>nudge</a:t>
            </a:r>
            <a:r>
              <a:rPr lang="it-IT" sz="2200" b="1" dirty="0" smtClean="0">
                <a:solidFill>
                  <a:prstClr val="black"/>
                </a:solidFill>
                <a:latin typeface="+mn-lt"/>
              </a:rPr>
              <a:t> non si </a:t>
            </a:r>
            <a:r>
              <a:rPr lang="it-IT" sz="2200" b="1" dirty="0">
                <a:solidFill>
                  <a:prstClr val="black"/>
                </a:solidFill>
                <a:latin typeface="+mn-lt"/>
              </a:rPr>
              <a:t>sostituiscono alla scelta </a:t>
            </a:r>
            <a:r>
              <a:rPr lang="it-IT" sz="2200" b="1" dirty="0" smtClean="0">
                <a:solidFill>
                  <a:prstClr val="black"/>
                </a:solidFill>
                <a:latin typeface="+mn-lt"/>
              </a:rPr>
              <a:t>politica</a:t>
            </a:r>
            <a:r>
              <a:rPr lang="it-IT" sz="2200" dirty="0" smtClean="0">
                <a:solidFill>
                  <a:prstClr val="black"/>
                </a:solidFill>
                <a:latin typeface="+mn-lt"/>
              </a:rPr>
              <a:t>,</a:t>
            </a:r>
          </a:p>
          <a:p>
            <a:pPr marL="442913" lvl="1" indent="0"/>
            <a:r>
              <a:rPr lang="it-IT" sz="2200" dirty="0" smtClean="0">
                <a:solidFill>
                  <a:prstClr val="black"/>
                </a:solidFill>
                <a:latin typeface="+mn-lt"/>
              </a:rPr>
              <a:t>non </a:t>
            </a:r>
            <a:r>
              <a:rPr lang="it-IT" sz="2200" dirty="0">
                <a:solidFill>
                  <a:prstClr val="black"/>
                </a:solidFill>
                <a:latin typeface="+mn-lt"/>
              </a:rPr>
              <a:t>sono strumenti di manipolazione delle menti al servizio di un inesistente grande </a:t>
            </a:r>
            <a:r>
              <a:rPr lang="it-IT" sz="2200" dirty="0" smtClean="0">
                <a:solidFill>
                  <a:prstClr val="black"/>
                </a:solidFill>
                <a:latin typeface="+mn-lt"/>
              </a:rPr>
              <a:t>fratello:</a:t>
            </a:r>
          </a:p>
          <a:p>
            <a:pPr marL="442913" lvl="1" indent="0"/>
            <a:r>
              <a:rPr lang="it-IT" sz="2200" b="1" dirty="0" smtClean="0">
                <a:solidFill>
                  <a:prstClr val="black"/>
                </a:solidFill>
                <a:latin typeface="+mn-lt"/>
              </a:rPr>
              <a:t>sono</a:t>
            </a:r>
            <a:r>
              <a:rPr lang="it-IT" sz="2200" dirty="0" smtClean="0">
                <a:solidFill>
                  <a:prstClr val="black"/>
                </a:solidFill>
                <a:latin typeface="+mn-lt"/>
              </a:rPr>
              <a:t> </a:t>
            </a:r>
            <a:r>
              <a:rPr lang="it-IT" sz="2200" dirty="0">
                <a:solidFill>
                  <a:prstClr val="black"/>
                </a:solidFill>
                <a:latin typeface="+mn-lt"/>
              </a:rPr>
              <a:t>soltanto efficaci </a:t>
            </a:r>
            <a:r>
              <a:rPr lang="it-IT" sz="2200" b="1" dirty="0">
                <a:solidFill>
                  <a:prstClr val="black"/>
                </a:solidFill>
                <a:latin typeface="+mn-lt"/>
              </a:rPr>
              <a:t>elementi di conoscenza al servizio delle Istituzioni democratiche</a:t>
            </a:r>
            <a:r>
              <a:rPr lang="it-IT" sz="2200" b="1" dirty="0" smtClean="0">
                <a:solidFill>
                  <a:prstClr val="black"/>
                </a:solidFill>
                <a:latin typeface="+mn-lt"/>
              </a:rPr>
              <a:t>.</a:t>
            </a:r>
          </a:p>
          <a:p>
            <a:pPr marL="442913" lvl="1" indent="0"/>
            <a:endParaRPr lang="it-IT" sz="2200" b="1" dirty="0">
              <a:solidFill>
                <a:prstClr val="black"/>
              </a:solidFill>
              <a:latin typeface="+mn-lt"/>
            </a:endParaRPr>
          </a:p>
          <a:p>
            <a:pPr marL="442913" lvl="1" indent="0"/>
            <a:r>
              <a:rPr lang="it-IT" sz="2200" i="1" dirty="0" smtClean="0">
                <a:solidFill>
                  <a:prstClr val="black"/>
                </a:solidFill>
                <a:latin typeface="+mn-lt"/>
              </a:rPr>
              <a:t>… (continua nella </a:t>
            </a:r>
            <a:r>
              <a:rPr lang="it-IT" sz="2200" dirty="0" smtClean="0">
                <a:solidFill>
                  <a:prstClr val="black"/>
                </a:solidFill>
                <a:latin typeface="+mn-lt"/>
              </a:rPr>
              <a:t>slide</a:t>
            </a:r>
            <a:r>
              <a:rPr lang="it-IT" sz="2200" i="1" dirty="0" smtClean="0">
                <a:solidFill>
                  <a:prstClr val="black"/>
                </a:solidFill>
                <a:latin typeface="+mn-lt"/>
              </a:rPr>
              <a:t> successiva)</a:t>
            </a:r>
            <a:endParaRPr lang="it-IT" sz="2200" i="1" dirty="0">
              <a:solidFill>
                <a:prstClr val="black"/>
              </a:solidFill>
              <a:latin typeface="+mn-lt"/>
            </a:endParaRPr>
          </a:p>
          <a:p>
            <a:pPr marL="442913" lvl="1" indent="0"/>
            <a:endParaRPr lang="it-IT" sz="2200" dirty="0" smtClean="0">
              <a:solidFill>
                <a:prstClr val="black"/>
              </a:solidFill>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45</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8</a:t>
            </a:r>
          </a:p>
          <a:p>
            <a:r>
              <a:rPr lang="it-IT" dirty="0" smtClean="0"/>
              <a:t>Inserire la B.A. nel </a:t>
            </a:r>
            <a:r>
              <a:rPr lang="it-IT" i="1" dirty="0" err="1" smtClean="0"/>
              <a:t>decision</a:t>
            </a:r>
            <a:r>
              <a:rPr lang="it-IT" i="1" dirty="0" smtClean="0"/>
              <a:t> </a:t>
            </a:r>
            <a:r>
              <a:rPr lang="it-IT" i="1" dirty="0" err="1" smtClean="0"/>
              <a:t>making</a:t>
            </a:r>
            <a:r>
              <a:rPr lang="it-IT" i="1" dirty="0" smtClean="0"/>
              <a:t> </a:t>
            </a:r>
            <a:r>
              <a:rPr lang="it-IT" i="1" dirty="0" err="1" smtClean="0"/>
              <a:t>process</a:t>
            </a:r>
            <a:endParaRPr lang="it-IT" altLang="it-IT" i="1" dirty="0" smtClean="0"/>
          </a:p>
        </p:txBody>
      </p:sp>
    </p:spTree>
    <p:extLst>
      <p:ext uri="{BB962C8B-B14F-4D97-AF65-F5344CB8AC3E}">
        <p14:creationId xmlns:p14="http://schemas.microsoft.com/office/powerpoint/2010/main" val="280910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17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0" y="1335599"/>
            <a:ext cx="1219199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sz="2200" b="1" dirty="0" smtClean="0">
                <a:solidFill>
                  <a:srgbClr val="FF0000"/>
                </a:solidFill>
                <a:latin typeface="+mn-lt"/>
              </a:rPr>
              <a:t>La B.A. non sostituisce tutto: che cosa va fatto comunque? – la B.A. come elemento di un processo decisionale democratico, trasparente, sindacabile – </a:t>
            </a:r>
            <a:r>
              <a:rPr lang="it-IT" sz="2200" b="1" i="1" dirty="0" smtClean="0">
                <a:solidFill>
                  <a:srgbClr val="FF0000"/>
                </a:solidFill>
                <a:latin typeface="+mn-lt"/>
              </a:rPr>
              <a:t>Segue</a:t>
            </a:r>
          </a:p>
          <a:p>
            <a:pPr algn="ctr"/>
            <a:endParaRPr lang="it-IT" sz="2200" b="1" i="1" dirty="0" smtClean="0">
              <a:solidFill>
                <a:srgbClr val="FF0000"/>
              </a:solidFill>
              <a:latin typeface="+mn-lt"/>
            </a:endParaRPr>
          </a:p>
          <a:p>
            <a:pPr marL="457200" lvl="0" indent="-457200">
              <a:buFontTx/>
              <a:buAutoNum type="alphaLcParenR" startAt="8"/>
            </a:pPr>
            <a:r>
              <a:rPr lang="it-IT" sz="2200" dirty="0" smtClean="0">
                <a:solidFill>
                  <a:prstClr val="black"/>
                </a:solidFill>
                <a:latin typeface="+mn-lt"/>
              </a:rPr>
              <a:t>… Ma, se lo scopo è fissato dai politici (o dai regolatori indipendenti), </a:t>
            </a:r>
            <a:r>
              <a:rPr lang="it-IT" sz="2200" b="1" dirty="0" smtClean="0">
                <a:latin typeface="+mn-lt"/>
              </a:rPr>
              <a:t>i meccanismi </a:t>
            </a:r>
            <a:r>
              <a:rPr lang="it-IT" sz="2200" dirty="0" smtClean="0">
                <a:latin typeface="+mn-lt"/>
              </a:rPr>
              <a:t>usati per perseguirlo </a:t>
            </a:r>
            <a:r>
              <a:rPr lang="it-IT" sz="2200" b="1" dirty="0" smtClean="0">
                <a:latin typeface="+mn-lt"/>
              </a:rPr>
              <a:t>vanno</a:t>
            </a:r>
            <a:r>
              <a:rPr lang="it-IT" sz="2200" dirty="0" smtClean="0">
                <a:latin typeface="+mn-lt"/>
              </a:rPr>
              <a:t> comunque </a:t>
            </a:r>
            <a:r>
              <a:rPr lang="it-IT" sz="2200" b="1" dirty="0" smtClean="0">
                <a:latin typeface="+mn-lt"/>
              </a:rPr>
              <a:t>inseriti nel processo decisionale democratico. </a:t>
            </a:r>
          </a:p>
          <a:p>
            <a:pPr marL="442913" lvl="0"/>
            <a:r>
              <a:rPr lang="it-IT" sz="2200" dirty="0" smtClean="0">
                <a:latin typeface="+mn-lt"/>
              </a:rPr>
              <a:t>E </a:t>
            </a:r>
            <a:r>
              <a:rPr lang="it-IT" sz="2200" b="1" dirty="0" smtClean="0">
                <a:latin typeface="+mn-lt"/>
              </a:rPr>
              <a:t>devono essere trasparenti, «leggibili» (</a:t>
            </a:r>
            <a:r>
              <a:rPr lang="it-IT" sz="2200" b="1" i="1" dirty="0" err="1" smtClean="0">
                <a:latin typeface="+mn-lt"/>
              </a:rPr>
              <a:t>evidence-based</a:t>
            </a:r>
            <a:r>
              <a:rPr lang="it-IT" sz="2200" b="1" dirty="0" smtClean="0">
                <a:latin typeface="+mn-lt"/>
              </a:rPr>
              <a:t>), «sindacabili».</a:t>
            </a:r>
          </a:p>
          <a:p>
            <a:pPr marL="442913" lvl="0"/>
            <a:endParaRPr lang="it-IT" sz="2200" b="1" dirty="0" smtClean="0">
              <a:latin typeface="+mn-lt"/>
            </a:endParaRPr>
          </a:p>
          <a:p>
            <a:pPr marL="442913" lvl="0"/>
            <a:r>
              <a:rPr lang="it-IT" sz="2200" dirty="0" smtClean="0">
                <a:latin typeface="+mn-lt"/>
              </a:rPr>
              <a:t>Occorre </a:t>
            </a:r>
            <a:r>
              <a:rPr lang="it-IT" sz="2200" b="1" dirty="0" smtClean="0">
                <a:latin typeface="+mn-lt"/>
              </a:rPr>
              <a:t>«portare» al Parlamento, e al giudice, i risultati della </a:t>
            </a:r>
            <a:r>
              <a:rPr lang="it-IT" sz="2200" b="1" i="1" dirty="0" err="1" smtClean="0">
                <a:latin typeface="+mn-lt"/>
              </a:rPr>
              <a:t>b.a</a:t>
            </a:r>
            <a:r>
              <a:rPr lang="it-IT" sz="2200" b="1" i="1" dirty="0" smtClean="0">
                <a:latin typeface="+mn-lt"/>
              </a:rPr>
              <a:t>.:</a:t>
            </a:r>
            <a:endParaRPr lang="it-IT" sz="2200" b="1" dirty="0" smtClean="0">
              <a:latin typeface="+mn-lt"/>
            </a:endParaRPr>
          </a:p>
          <a:p>
            <a:pPr marL="442913" lvl="0"/>
            <a:r>
              <a:rPr lang="it-IT" sz="2200" dirty="0" smtClean="0">
                <a:solidFill>
                  <a:prstClr val="black"/>
                </a:solidFill>
                <a:latin typeface="+mn-lt"/>
              </a:rPr>
              <a:t>della </a:t>
            </a:r>
            <a:r>
              <a:rPr lang="it-IT" sz="2200" i="1" dirty="0" err="1" smtClean="0">
                <a:solidFill>
                  <a:prstClr val="black"/>
                </a:solidFill>
                <a:latin typeface="+mn-lt"/>
              </a:rPr>
              <a:t>b.a</a:t>
            </a:r>
            <a:r>
              <a:rPr lang="it-IT" sz="2200" i="1" dirty="0" smtClean="0">
                <a:solidFill>
                  <a:prstClr val="black"/>
                </a:solidFill>
                <a:latin typeface="+mn-lt"/>
              </a:rPr>
              <a:t>.</a:t>
            </a:r>
            <a:r>
              <a:rPr lang="it-IT" sz="2200" dirty="0" smtClean="0">
                <a:solidFill>
                  <a:prstClr val="black"/>
                </a:solidFill>
                <a:latin typeface="+mn-lt"/>
              </a:rPr>
              <a:t> </a:t>
            </a:r>
            <a:r>
              <a:rPr lang="it-IT" sz="2200" dirty="0">
                <a:solidFill>
                  <a:prstClr val="black"/>
                </a:solidFill>
                <a:latin typeface="+mn-lt"/>
              </a:rPr>
              <a:t>va dato conto nella scheda AIR e nella relazione </a:t>
            </a:r>
            <a:r>
              <a:rPr lang="it-IT" sz="2200" dirty="0" smtClean="0">
                <a:solidFill>
                  <a:prstClr val="black"/>
                </a:solidFill>
                <a:latin typeface="+mn-lt"/>
              </a:rPr>
              <a:t>illustrativa,</a:t>
            </a:r>
          </a:p>
          <a:p>
            <a:pPr marL="442913" lvl="0"/>
            <a:r>
              <a:rPr lang="it-IT" sz="2200" dirty="0" smtClean="0">
                <a:solidFill>
                  <a:prstClr val="black"/>
                </a:solidFill>
                <a:latin typeface="+mn-lt"/>
              </a:rPr>
              <a:t>le </a:t>
            </a:r>
            <a:r>
              <a:rPr lang="it-IT" sz="2200" dirty="0">
                <a:solidFill>
                  <a:prstClr val="black"/>
                </a:solidFill>
                <a:latin typeface="+mn-lt"/>
              </a:rPr>
              <a:t>risultanze dei test cognitivi vanno sintetizzate e rese </a:t>
            </a:r>
            <a:r>
              <a:rPr lang="it-IT" sz="2200" dirty="0" smtClean="0">
                <a:solidFill>
                  <a:prstClr val="black"/>
                </a:solidFill>
                <a:latin typeface="+mn-lt"/>
              </a:rPr>
              <a:t>pubbliche,</a:t>
            </a:r>
          </a:p>
          <a:p>
            <a:pPr marL="442913" lvl="0"/>
            <a:r>
              <a:rPr lang="it-IT" sz="2200" dirty="0" smtClean="0">
                <a:solidFill>
                  <a:prstClr val="black"/>
                </a:solidFill>
                <a:latin typeface="+mn-lt"/>
              </a:rPr>
              <a:t>le previsioni vanno verificate nella VIR, etc. etc. .</a:t>
            </a:r>
          </a:p>
          <a:p>
            <a:pPr marL="442913" lvl="0"/>
            <a:endParaRPr lang="it-IT" sz="2200" dirty="0" smtClean="0">
              <a:solidFill>
                <a:prstClr val="black"/>
              </a:solidFill>
              <a:latin typeface="+mn-lt"/>
            </a:endParaRPr>
          </a:p>
          <a:p>
            <a:pPr marL="442913" lvl="0"/>
            <a:r>
              <a:rPr lang="it-IT" sz="2200" dirty="0" smtClean="0">
                <a:solidFill>
                  <a:prstClr val="black"/>
                </a:solidFill>
                <a:latin typeface="+mn-lt"/>
              </a:rPr>
              <a:t>La </a:t>
            </a:r>
            <a:r>
              <a:rPr lang="it-IT" sz="2200" i="1" dirty="0" err="1" smtClean="0">
                <a:solidFill>
                  <a:prstClr val="black"/>
                </a:solidFill>
                <a:latin typeface="+mn-lt"/>
              </a:rPr>
              <a:t>b.a</a:t>
            </a:r>
            <a:r>
              <a:rPr lang="it-IT" sz="2200" i="1" dirty="0" smtClean="0">
                <a:solidFill>
                  <a:prstClr val="black"/>
                </a:solidFill>
                <a:latin typeface="+mn-lt"/>
              </a:rPr>
              <a:t>.</a:t>
            </a:r>
            <a:r>
              <a:rPr lang="it-IT" sz="2200" dirty="0" smtClean="0">
                <a:solidFill>
                  <a:prstClr val="black"/>
                </a:solidFill>
                <a:latin typeface="+mn-lt"/>
              </a:rPr>
              <a:t> diventa </a:t>
            </a:r>
            <a:r>
              <a:rPr lang="it-IT" sz="2200" b="1" dirty="0" smtClean="0">
                <a:solidFill>
                  <a:prstClr val="black"/>
                </a:solidFill>
                <a:latin typeface="+mn-lt"/>
              </a:rPr>
              <a:t>strumento di controllo politico </a:t>
            </a:r>
            <a:r>
              <a:rPr lang="it-IT" sz="2200" dirty="0" smtClean="0">
                <a:solidFill>
                  <a:prstClr val="black"/>
                </a:solidFill>
                <a:latin typeface="+mn-lt"/>
              </a:rPr>
              <a:t>da parte degli elettori </a:t>
            </a:r>
            <a:r>
              <a:rPr lang="it-IT" sz="2200" b="1" dirty="0" smtClean="0">
                <a:solidFill>
                  <a:prstClr val="black"/>
                </a:solidFill>
                <a:latin typeface="+mn-lt"/>
              </a:rPr>
              <a:t>e</a:t>
            </a:r>
            <a:r>
              <a:rPr lang="it-IT" sz="2200" dirty="0" smtClean="0">
                <a:solidFill>
                  <a:prstClr val="black"/>
                </a:solidFill>
                <a:latin typeface="+mn-lt"/>
              </a:rPr>
              <a:t> di controllo </a:t>
            </a:r>
            <a:r>
              <a:rPr lang="it-IT" sz="2200" b="1" dirty="0" smtClean="0">
                <a:solidFill>
                  <a:prstClr val="black"/>
                </a:solidFill>
                <a:latin typeface="+mn-lt"/>
              </a:rPr>
              <a:t>giuridico</a:t>
            </a:r>
            <a:r>
              <a:rPr lang="it-IT" sz="2200" dirty="0" smtClean="0">
                <a:solidFill>
                  <a:prstClr val="black"/>
                </a:solidFill>
                <a:latin typeface="+mn-lt"/>
              </a:rPr>
              <a:t> (elemento della motivazione dell’atto di regolazione) da parte del giudice</a:t>
            </a:r>
          </a:p>
          <a:p>
            <a:pPr marL="442913" lvl="0"/>
            <a:r>
              <a:rPr lang="it-IT" sz="2200" dirty="0" smtClean="0">
                <a:solidFill>
                  <a:prstClr val="black"/>
                </a:solidFill>
                <a:latin typeface="+mn-lt"/>
              </a:rPr>
              <a:t>Il ricorso alle tecniche di </a:t>
            </a:r>
            <a:r>
              <a:rPr lang="it-IT" sz="2200" i="1" dirty="0" err="1" smtClean="0">
                <a:solidFill>
                  <a:prstClr val="black"/>
                </a:solidFill>
                <a:latin typeface="+mn-lt"/>
              </a:rPr>
              <a:t>b.a</a:t>
            </a:r>
            <a:r>
              <a:rPr lang="it-IT" sz="2200" i="1" dirty="0" smtClean="0">
                <a:solidFill>
                  <a:prstClr val="black"/>
                </a:solidFill>
                <a:latin typeface="+mn-lt"/>
              </a:rPr>
              <a:t>.</a:t>
            </a:r>
            <a:r>
              <a:rPr lang="it-IT" sz="2200" dirty="0" smtClean="0">
                <a:solidFill>
                  <a:prstClr val="black"/>
                </a:solidFill>
                <a:latin typeface="+mn-lt"/>
              </a:rPr>
              <a:t> si pone alla stregua di tutti gli altri elementi preparatori di una norma (dai lavori parlamentari all’AIR): un elemento di interpretazione e di valutazione</a:t>
            </a:r>
            <a:endParaRPr lang="it-IT" sz="2200" dirty="0">
              <a:solidFill>
                <a:prstClr val="black"/>
              </a:solidFill>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46</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8</a:t>
            </a:r>
          </a:p>
          <a:p>
            <a:r>
              <a:rPr lang="it-IT" dirty="0" smtClean="0"/>
              <a:t>Inserire la B.A. nel </a:t>
            </a:r>
            <a:r>
              <a:rPr lang="it-IT" i="1" dirty="0" err="1" smtClean="0"/>
              <a:t>decision</a:t>
            </a:r>
            <a:r>
              <a:rPr lang="it-IT" i="1" dirty="0" smtClean="0"/>
              <a:t> </a:t>
            </a:r>
            <a:r>
              <a:rPr lang="it-IT" i="1" dirty="0" err="1" smtClean="0"/>
              <a:t>making</a:t>
            </a:r>
            <a:r>
              <a:rPr lang="it-IT" i="1" dirty="0" smtClean="0"/>
              <a:t> </a:t>
            </a:r>
            <a:r>
              <a:rPr lang="it-IT" i="1" dirty="0" err="1" smtClean="0"/>
              <a:t>process</a:t>
            </a:r>
            <a:endParaRPr lang="it-IT" altLang="it-IT" i="1" dirty="0" smtClean="0"/>
          </a:p>
        </p:txBody>
      </p:sp>
    </p:spTree>
    <p:extLst>
      <p:ext uri="{BB962C8B-B14F-4D97-AF65-F5344CB8AC3E}">
        <p14:creationId xmlns:p14="http://schemas.microsoft.com/office/powerpoint/2010/main" val="166117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78">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17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47</a:t>
            </a:fld>
            <a:endParaRPr lang="en-US" dirty="0"/>
          </a:p>
        </p:txBody>
      </p:sp>
      <p:sp>
        <p:nvSpPr>
          <p:cNvPr id="4" name="Rettangolo 3"/>
          <p:cNvSpPr/>
          <p:nvPr/>
        </p:nvSpPr>
        <p:spPr>
          <a:xfrm>
            <a:off x="516044" y="18212"/>
            <a:ext cx="11162924" cy="6945491"/>
          </a:xfrm>
          <a:prstGeom prst="rect">
            <a:avLst/>
          </a:prstGeom>
        </p:spPr>
        <p:txBody>
          <a:bodyPr wrap="square">
            <a:spAutoFit/>
          </a:bodyPr>
          <a:lstStyle/>
          <a:p>
            <a:pPr algn="ctr">
              <a:spcBef>
                <a:spcPts val="1200"/>
              </a:spcBef>
              <a:tabLst>
                <a:tab pos="270510" algn="l"/>
                <a:tab pos="6391275" algn="l"/>
              </a:tabLst>
            </a:pPr>
            <a:endParaRPr lang="it-IT" sz="3600" dirty="0" smtClean="0">
              <a:ea typeface="Times New Roman" panose="02020603050405020304" pitchFamily="18" charset="0"/>
              <a:cs typeface="Arial" panose="020B0604020202020204" pitchFamily="34" charset="0"/>
            </a:endParaRPr>
          </a:p>
          <a:p>
            <a:pPr algn="just">
              <a:spcBef>
                <a:spcPts val="1200"/>
              </a:spcBef>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III - </a:t>
            </a:r>
            <a:r>
              <a:rPr lang="it-IT" sz="2800" b="1" dirty="0" smtClean="0">
                <a:ea typeface="Times New Roman" panose="02020603050405020304" pitchFamily="18" charset="0"/>
                <a:cs typeface="Arial" panose="020B0604020202020204" pitchFamily="34" charset="0"/>
              </a:rPr>
              <a:t>IL </a:t>
            </a:r>
            <a:r>
              <a:rPr lang="it-IT" sz="2800" b="1" i="1" dirty="0" smtClean="0">
                <a:ea typeface="Times New Roman" panose="02020603050405020304" pitchFamily="18" charset="0"/>
                <a:cs typeface="Arial" panose="020B0604020202020204" pitchFamily="34" charset="0"/>
              </a:rPr>
              <a:t>NUDGING</a:t>
            </a:r>
            <a:r>
              <a:rPr lang="it-IT" sz="2800" b="1" dirty="0" smtClean="0">
                <a:ea typeface="Times New Roman" panose="02020603050405020304" pitchFamily="18" charset="0"/>
                <a:cs typeface="Arial" panose="020B0604020202020204" pitchFamily="34" charset="0"/>
              </a:rPr>
              <a:t> NEL PROCESSO ISTITUZIONALE DI </a:t>
            </a:r>
            <a:r>
              <a:rPr lang="it-IT" sz="2800" b="1" i="1" dirty="0" smtClean="0">
                <a:ea typeface="Times New Roman" panose="02020603050405020304" pitchFamily="18" charset="0"/>
                <a:cs typeface="Arial" panose="020B0604020202020204" pitchFamily="34" charset="0"/>
              </a:rPr>
              <a:t>DECISION MAKING</a:t>
            </a:r>
          </a:p>
          <a:p>
            <a:pPr algn="just">
              <a:spcBef>
                <a:spcPts val="1200"/>
              </a:spcBef>
              <a:tabLst>
                <a:tab pos="270510" algn="l"/>
                <a:tab pos="6391275" algn="l"/>
              </a:tabLst>
            </a:pPr>
            <a:r>
              <a:rPr lang="it-IT" sz="2800" b="1" dirty="0" smtClean="0">
                <a:ea typeface="Times New Roman" panose="02020603050405020304" pitchFamily="18" charset="0"/>
                <a:cs typeface="Arial" panose="020B0604020202020204" pitchFamily="34" charset="0"/>
              </a:rPr>
              <a:t>Il </a:t>
            </a:r>
            <a:r>
              <a:rPr lang="it-IT" sz="2800" b="1" i="1" dirty="0" err="1">
                <a:ea typeface="Times New Roman" panose="02020603050405020304" pitchFamily="18" charset="0"/>
                <a:cs typeface="Arial" panose="020B0604020202020204" pitchFamily="34" charset="0"/>
              </a:rPr>
              <a:t>nudging</a:t>
            </a:r>
            <a:r>
              <a:rPr lang="it-IT" sz="2800" b="1" dirty="0">
                <a:ea typeface="Times New Roman" panose="02020603050405020304" pitchFamily="18" charset="0"/>
                <a:cs typeface="Arial" panose="020B0604020202020204" pitchFamily="34" charset="0"/>
              </a:rPr>
              <a:t> e gli altri </a:t>
            </a:r>
            <a:r>
              <a:rPr lang="it-IT" sz="2800" b="1" i="1" dirty="0" err="1">
                <a:ea typeface="Times New Roman" panose="02020603050405020304" pitchFamily="18" charset="0"/>
                <a:cs typeface="Arial" panose="020B0604020202020204" pitchFamily="34" charset="0"/>
              </a:rPr>
              <a:t>tools</a:t>
            </a:r>
            <a:r>
              <a:rPr lang="it-IT" sz="2800" b="1" dirty="0">
                <a:ea typeface="Times New Roman" panose="02020603050405020304" pitchFamily="18" charset="0"/>
                <a:cs typeface="Arial" panose="020B0604020202020204" pitchFamily="34" charset="0"/>
              </a:rPr>
              <a:t>; aspetti strutturali e organizzativi; </a:t>
            </a:r>
            <a:r>
              <a:rPr lang="it-IT" sz="2800" b="1" dirty="0" smtClean="0">
                <a:ea typeface="Times New Roman" panose="02020603050405020304" pitchFamily="18" charset="0"/>
                <a:cs typeface="Arial" panose="020B0604020202020204" pitchFamily="34" charset="0"/>
              </a:rPr>
              <a:t>conclusioni</a:t>
            </a:r>
          </a:p>
          <a:p>
            <a:pPr algn="just">
              <a:spcBef>
                <a:spcPts val="1200"/>
              </a:spcBef>
              <a:tabLst>
                <a:tab pos="270510" algn="l"/>
                <a:tab pos="6391275" algn="l"/>
              </a:tabLst>
            </a:pPr>
            <a:endParaRPr lang="it-IT" sz="2800" b="1" dirty="0">
              <a:ea typeface="Calibri" panose="020F0502020204030204" pitchFamily="34" charset="0"/>
              <a:cs typeface="Arial" panose="020B0604020202020204" pitchFamily="34" charset="0"/>
            </a:endParaRPr>
          </a:p>
          <a:p>
            <a:pPr marL="342900" lvl="0" indent="-342900" algn="just">
              <a:spcBef>
                <a:spcPts val="1200"/>
              </a:spcBef>
              <a:buFont typeface="+mj-lt"/>
              <a:buAutoNum type="arabicParenR" startAt="8"/>
              <a:tabLst>
                <a:tab pos="270510" algn="l"/>
                <a:tab pos="6391275" algn="l"/>
              </a:tabLst>
            </a:pPr>
            <a:r>
              <a:rPr lang="it-IT" sz="2800" dirty="0">
                <a:ea typeface="Times New Roman" panose="02020603050405020304" pitchFamily="18" charset="0"/>
                <a:cs typeface="Arial" panose="020B0604020202020204" pitchFamily="34" charset="0"/>
              </a:rPr>
              <a:t>Le cose che sono comunque da </a:t>
            </a:r>
            <a:r>
              <a:rPr lang="it-IT" sz="2800" dirty="0" smtClean="0">
                <a:ea typeface="Times New Roman" panose="02020603050405020304" pitchFamily="18" charset="0"/>
                <a:cs typeface="Arial" panose="020B0604020202020204" pitchFamily="34" charset="0"/>
              </a:rPr>
              <a:t>fare: obiettivi e multidisciplinarità</a:t>
            </a:r>
          </a:p>
          <a:p>
            <a:pPr marL="361950" lvl="0" algn="just">
              <a:tabLst>
                <a:tab pos="270510" algn="l"/>
                <a:tab pos="6391275" algn="l"/>
              </a:tabLst>
            </a:pPr>
            <a:r>
              <a:rPr lang="it-IT" sz="2800" i="1" dirty="0" smtClean="0">
                <a:ea typeface="Times New Roman" panose="02020603050405020304" pitchFamily="18" charset="0"/>
                <a:cs typeface="Arial" panose="020B0604020202020204" pitchFamily="34" charset="0"/>
              </a:rPr>
              <a:t>Segue</a:t>
            </a:r>
            <a:r>
              <a:rPr lang="it-IT" sz="2800"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behavioural</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analysis</a:t>
            </a:r>
            <a:r>
              <a:rPr lang="it-IT" sz="2800" dirty="0" smtClean="0">
                <a:ea typeface="Times New Roman" panose="02020603050405020304" pitchFamily="18" charset="0"/>
                <a:cs typeface="Arial" panose="020B0604020202020204" pitchFamily="34" charset="0"/>
              </a:rPr>
              <a:t>, AIR e VIR</a:t>
            </a:r>
          </a:p>
          <a:p>
            <a:pPr marL="361950" lvl="0" algn="just">
              <a:tabLst>
                <a:tab pos="270510" algn="l"/>
                <a:tab pos="6391275" algn="l"/>
              </a:tabLst>
            </a:pPr>
            <a:r>
              <a:rPr lang="it-IT" sz="2800" i="1" dirty="0">
                <a:ea typeface="Times New Roman" panose="02020603050405020304" pitchFamily="18" charset="0"/>
                <a:cs typeface="Arial" panose="020B0604020202020204" pitchFamily="34" charset="0"/>
              </a:rPr>
              <a:t>Segue</a:t>
            </a:r>
            <a:r>
              <a:rPr lang="it-IT" sz="2800" dirty="0">
                <a:ea typeface="Times New Roman" panose="02020603050405020304" pitchFamily="18" charset="0"/>
                <a:cs typeface="Arial" panose="020B0604020202020204" pitchFamily="34" charset="0"/>
              </a:rPr>
              <a:t>: </a:t>
            </a:r>
            <a:r>
              <a:rPr lang="it-IT" sz="2800" i="1" dirty="0" err="1">
                <a:ea typeface="Times New Roman" panose="02020603050405020304" pitchFamily="18" charset="0"/>
                <a:cs typeface="Arial" panose="020B0604020202020204" pitchFamily="34" charset="0"/>
              </a:rPr>
              <a:t>behavioural</a:t>
            </a:r>
            <a:r>
              <a:rPr lang="it-IT" sz="2800" i="1" dirty="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analysis</a:t>
            </a:r>
            <a:r>
              <a:rPr lang="it-IT" sz="2800" dirty="0" smtClean="0">
                <a:ea typeface="Times New Roman" panose="02020603050405020304" pitchFamily="18" charset="0"/>
                <a:cs typeface="Arial" panose="020B0604020202020204" pitchFamily="34" charset="0"/>
              </a:rPr>
              <a:t> </a:t>
            </a:r>
            <a:r>
              <a:rPr lang="it-IT" sz="2800" dirty="0">
                <a:ea typeface="Times New Roman" panose="02020603050405020304" pitchFamily="18" charset="0"/>
                <a:cs typeface="Arial" panose="020B0604020202020204" pitchFamily="34" charset="0"/>
              </a:rPr>
              <a:t>e </a:t>
            </a:r>
            <a:r>
              <a:rPr lang="it-IT" sz="2800" dirty="0" smtClean="0">
                <a:ea typeface="Times New Roman" panose="02020603050405020304" pitchFamily="18" charset="0"/>
                <a:cs typeface="Arial" panose="020B0604020202020204" pitchFamily="34" charset="0"/>
              </a:rPr>
              <a:t>consultazione</a:t>
            </a:r>
          </a:p>
          <a:p>
            <a:pPr marL="361950" algn="just">
              <a:tabLst>
                <a:tab pos="270510" algn="l"/>
                <a:tab pos="6391275" algn="l"/>
              </a:tabLst>
            </a:pPr>
            <a:r>
              <a:rPr lang="it-IT" sz="2800" i="1" dirty="0">
                <a:ea typeface="Times New Roman" panose="02020603050405020304" pitchFamily="18" charset="0"/>
                <a:cs typeface="Arial" panose="020B0604020202020204" pitchFamily="34" charset="0"/>
              </a:rPr>
              <a:t>Segue</a:t>
            </a:r>
            <a:r>
              <a:rPr lang="it-IT" sz="2800" dirty="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uso circolare e integrato dei </a:t>
            </a:r>
            <a:r>
              <a:rPr lang="it-IT" sz="2800" i="1" dirty="0" err="1" smtClean="0">
                <a:ea typeface="Times New Roman" panose="02020603050405020304" pitchFamily="18" charset="0"/>
                <a:cs typeface="Arial" panose="020B0604020202020204" pitchFamily="34" charset="0"/>
              </a:rPr>
              <a:t>tools</a:t>
            </a:r>
            <a:r>
              <a:rPr lang="it-IT" sz="2800" dirty="0" smtClean="0">
                <a:ea typeface="Times New Roman" panose="02020603050405020304" pitchFamily="18" charset="0"/>
                <a:cs typeface="Arial" panose="020B0604020202020204" pitchFamily="34" charset="0"/>
              </a:rPr>
              <a:t>, </a:t>
            </a:r>
            <a:r>
              <a:rPr lang="it-IT" sz="2800" i="1" dirty="0" smtClean="0">
                <a:ea typeface="Times New Roman" panose="02020603050405020304" pitchFamily="18" charset="0"/>
                <a:cs typeface="Arial" panose="020B0604020202020204" pitchFamily="34" charset="0"/>
              </a:rPr>
              <a:t>training</a:t>
            </a:r>
            <a:r>
              <a:rPr lang="it-IT" sz="2800" dirty="0" smtClean="0">
                <a:ea typeface="Times New Roman" panose="02020603050405020304" pitchFamily="18" charset="0"/>
                <a:cs typeface="Arial" panose="020B0604020202020204" pitchFamily="34" charset="0"/>
              </a:rPr>
              <a:t> e sanzioni</a:t>
            </a:r>
          </a:p>
          <a:p>
            <a:pPr marL="361950" algn="just">
              <a:tabLst>
                <a:tab pos="270510" algn="l"/>
                <a:tab pos="6391275" algn="l"/>
              </a:tabLst>
            </a:pPr>
            <a:r>
              <a:rPr lang="it-IT" sz="2800" i="1" dirty="0">
                <a:ea typeface="Times New Roman" panose="02020603050405020304" pitchFamily="18" charset="0"/>
                <a:cs typeface="Arial" panose="020B0604020202020204" pitchFamily="34" charset="0"/>
              </a:rPr>
              <a:t>Segue</a:t>
            </a:r>
            <a:r>
              <a:rPr lang="it-IT" sz="2800" dirty="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la </a:t>
            </a:r>
            <a:r>
              <a:rPr lang="it-IT" sz="2800" i="1" dirty="0" err="1" smtClean="0">
                <a:ea typeface="Times New Roman" panose="02020603050405020304" pitchFamily="18" charset="0"/>
                <a:cs typeface="Arial" panose="020B0604020202020204" pitchFamily="34" charset="0"/>
              </a:rPr>
              <a:t>behavioural</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analysis</a:t>
            </a:r>
            <a:r>
              <a:rPr lang="it-IT" sz="2800" dirty="0" smtClean="0">
                <a:ea typeface="Times New Roman" panose="02020603050405020304" pitchFamily="18" charset="0"/>
                <a:cs typeface="Arial" panose="020B0604020202020204" pitchFamily="34" charset="0"/>
              </a:rPr>
              <a:t> come elemento di un processo decisionale democratico, trasparente, </a:t>
            </a:r>
            <a:r>
              <a:rPr lang="it-IT" sz="2800" i="1" dirty="0" err="1" smtClean="0">
                <a:ea typeface="Times New Roman" panose="02020603050405020304" pitchFamily="18" charset="0"/>
                <a:cs typeface="Arial" panose="020B0604020202020204" pitchFamily="34" charset="0"/>
              </a:rPr>
              <a:t>evidence</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based</a:t>
            </a:r>
            <a:r>
              <a:rPr lang="it-IT" sz="2800" dirty="0" smtClean="0">
                <a:ea typeface="Times New Roman" panose="02020603050405020304" pitchFamily="18" charset="0"/>
                <a:cs typeface="Arial" panose="020B0604020202020204" pitchFamily="34" charset="0"/>
              </a:rPr>
              <a:t>, sindacabile</a:t>
            </a:r>
          </a:p>
          <a:p>
            <a:pPr marL="342900" lvl="0" indent="-342900" algn="just">
              <a:spcBef>
                <a:spcPts val="1200"/>
              </a:spcBef>
              <a:buFont typeface="+mj-lt"/>
              <a:buAutoNum type="arabicParenR" startAt="9"/>
              <a:tabLst>
                <a:tab pos="270510" algn="l"/>
                <a:tab pos="6391275" algn="l"/>
              </a:tabLst>
            </a:pPr>
            <a:r>
              <a:rPr lang="it-IT" sz="2800" dirty="0" smtClean="0">
                <a:solidFill>
                  <a:srgbClr val="FF0000"/>
                </a:solidFill>
                <a:ea typeface="Times New Roman" panose="02020603050405020304" pitchFamily="18" charset="0"/>
                <a:cs typeface="Arial" panose="020B0604020202020204" pitchFamily="34" charset="0"/>
              </a:rPr>
              <a:t>Gli </a:t>
            </a:r>
            <a:r>
              <a:rPr lang="it-IT" sz="2800" dirty="0">
                <a:solidFill>
                  <a:srgbClr val="FF0000"/>
                </a:solidFill>
                <a:ea typeface="Times New Roman" panose="02020603050405020304" pitchFamily="18" charset="0"/>
                <a:cs typeface="Arial" panose="020B0604020202020204" pitchFamily="34" charset="0"/>
              </a:rPr>
              <a:t>aspetti strutturali </a:t>
            </a:r>
            <a:r>
              <a:rPr lang="it-IT" sz="2800" dirty="0" smtClean="0">
                <a:solidFill>
                  <a:srgbClr val="FF0000"/>
                </a:solidFill>
                <a:ea typeface="Times New Roman" panose="02020603050405020304" pitchFamily="18" charset="0"/>
                <a:cs typeface="Arial" panose="020B0604020202020204" pitchFamily="34" charset="0"/>
              </a:rPr>
              <a:t>e organizzativi</a:t>
            </a:r>
          </a:p>
          <a:p>
            <a:pPr marL="342900" lvl="0" indent="-342900" algn="just">
              <a:spcBef>
                <a:spcPts val="1200"/>
              </a:spcBef>
              <a:buFont typeface="+mj-lt"/>
              <a:buAutoNum type="arabicParenR" startAt="9"/>
              <a:tabLst>
                <a:tab pos="270510" algn="l"/>
                <a:tab pos="6391275" algn="l"/>
              </a:tabLst>
            </a:pPr>
            <a:r>
              <a:rPr lang="it-IT" sz="2800" dirty="0" smtClean="0">
                <a:ea typeface="Times New Roman" panose="02020603050405020304" pitchFamily="18" charset="0"/>
                <a:cs typeface="Arial" panose="020B0604020202020204" pitchFamily="34" charset="0"/>
              </a:rPr>
              <a:t> Conclusioni possibili</a:t>
            </a:r>
          </a:p>
        </p:txBody>
      </p:sp>
    </p:spTree>
    <p:extLst>
      <p:ext uri="{BB962C8B-B14F-4D97-AF65-F5344CB8AC3E}">
        <p14:creationId xmlns:p14="http://schemas.microsoft.com/office/powerpoint/2010/main" val="611930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 y="1157208"/>
            <a:ext cx="12192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La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Behavioural</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Insight</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 Unit</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in UK e l’OIRA in USA (ma la mappa OCSE è sempre più ampia) </a:t>
            </a:r>
          </a:p>
          <a:p>
            <a:pPr algn="just">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I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think</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thank</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a:t>
            </a:r>
            <a:r>
              <a:rPr lang="it-IT" sz="2000" dirty="0" err="1" smtClean="0">
                <a:solidFill>
                  <a:prstClr val="black"/>
                </a:solidFill>
                <a:latin typeface="Tw Cen MT" panose="020B0602020104020603"/>
                <a:ea typeface="Times New Roman" panose="02020603050405020304" pitchFamily="18" charset="0"/>
                <a:cs typeface="Arial" panose="020B0604020202020204" pitchFamily="34" charset="0"/>
              </a:rPr>
              <a:t>Ideas</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42»</a:t>
            </a:r>
            <a:endParaRPr lang="it-IT" sz="2000" dirty="0">
              <a:solidFill>
                <a:prstClr val="black"/>
              </a:solidFill>
              <a:latin typeface="Tw Cen MT" panose="020B0602020104020603"/>
              <a:ea typeface="Calibri" panose="020F0502020204030204" pitchFamily="34" charset="0"/>
              <a:cs typeface="Arial" panose="020B0604020202020204" pitchFamily="34" charset="0"/>
            </a:endParaRPr>
          </a:p>
          <a:p>
            <a:pPr lvl="0" algn="just">
              <a:tabLst>
                <a:tab pos="270510" algn="l"/>
                <a:tab pos="6391275" algn="l"/>
              </a:tabLst>
            </a:pPr>
            <a:endParaRPr lang="it-IT" sz="2000" dirty="0" smtClean="0">
              <a:solidFill>
                <a:prstClr val="black"/>
              </a:solidFill>
              <a:latin typeface="Tw Cen MT" panose="020B0602020104020603"/>
              <a:ea typeface="Times New Roman" panose="02020603050405020304" pitchFamily="18" charset="0"/>
              <a:cs typeface="Arial" panose="020B0604020202020204" pitchFamily="34" charset="0"/>
            </a:endParaRPr>
          </a:p>
          <a:p>
            <a:pPr lvl="0" algn="just">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In Italia: l’inizio dell’esperienza presso </a:t>
            </a:r>
            <a:r>
              <a:rPr lang="it-IT" sz="2000" dirty="0">
                <a:solidFill>
                  <a:prstClr val="black"/>
                </a:solidFill>
                <a:latin typeface="Tw Cen MT" panose="020B0602020104020603"/>
                <a:ea typeface="Times New Roman" panose="02020603050405020304" pitchFamily="18" charset="0"/>
                <a:cs typeface="Arial" panose="020B0604020202020204" pitchFamily="34" charset="0"/>
              </a:rPr>
              <a:t>la Regione Lazio; le ipotesi per Palazzo </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Chigi</a:t>
            </a:r>
          </a:p>
          <a:p>
            <a:pPr lvl="0" algn="just">
              <a:tabLst>
                <a:tab pos="270510" algn="l"/>
                <a:tab pos="6391275" algn="l"/>
              </a:tabLst>
            </a:pPr>
            <a:endParaRPr lang="it-IT" sz="2000" dirty="0" smtClean="0">
              <a:solidFill>
                <a:prstClr val="black"/>
              </a:solidFill>
              <a:latin typeface="Tw Cen MT" panose="020B0602020104020603"/>
              <a:ea typeface="Times New Roman" panose="02020603050405020304" pitchFamily="18" charset="0"/>
              <a:cs typeface="Arial" panose="020B0604020202020204" pitchFamily="34" charset="0"/>
            </a:endParaRPr>
          </a:p>
          <a:p>
            <a:pPr lvl="0" algn="just">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Possibili caratteristiche di una BIU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Behavioural</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Insight</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 Unit</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a:t>
            </a:r>
          </a:p>
          <a:p>
            <a:pPr marL="285750" indent="-285750" algn="just">
              <a:buFontTx/>
              <a:buChar char="-"/>
              <a:tabLst>
                <a:tab pos="270510" algn="l"/>
                <a:tab pos="6391275" algn="l"/>
              </a:tabLst>
            </a:pPr>
            <a:r>
              <a:rPr lang="it-IT" sz="2000" dirty="0">
                <a:solidFill>
                  <a:prstClr val="black"/>
                </a:solidFill>
                <a:latin typeface="Tw Cen MT" panose="020B0602020104020603"/>
                <a:ea typeface="Times New Roman" panose="02020603050405020304" pitchFamily="18" charset="0"/>
                <a:cs typeface="Arial" panose="020B0604020202020204" pitchFamily="34" charset="0"/>
              </a:rPr>
              <a:t>interviene non solo sulla regolazione, ma anche su comunicazione </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empowerment</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e amministrazione (stimola un «cambio di paradigma» nella p.a.)</a:t>
            </a:r>
            <a:endParaRPr lang="it-IT" sz="2000" dirty="0">
              <a:solidFill>
                <a:prstClr val="black"/>
              </a:solidFill>
              <a:latin typeface="Tw Cen MT" panose="020B0602020104020603"/>
              <a:ea typeface="Times New Roman" panose="02020603050405020304" pitchFamily="18" charset="0"/>
              <a:cs typeface="Arial" panose="020B0604020202020204" pitchFamily="34" charset="0"/>
            </a:endParaRPr>
          </a:p>
          <a:p>
            <a:pPr marL="285750" lvl="0" indent="-285750" algn="just">
              <a:buFontTx/>
              <a:buChar char="-"/>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è un ufficio «di missione», meglio se situato al </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Center of the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Government</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che fornisce supporto ai responsabili della definizione di strategie e di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policies</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apportando elementi nuovi</a:t>
            </a:r>
          </a:p>
          <a:p>
            <a:pPr marL="285750" lvl="0" indent="-285750" algn="just">
              <a:buFontTx/>
              <a:buChar char="-"/>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richiede una composizione multidisciplinare (esperti esterni ma anche rappresentanti delle direzioni interne; possibile partecipazione degli </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stakeholders</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avvalimento di laboratori esterni)</a:t>
            </a:r>
          </a:p>
          <a:p>
            <a:pPr marL="285750" lvl="0" indent="-285750" algn="just">
              <a:buFontTx/>
              <a:buChar char="-"/>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potrebbe anche non avere poteri autonomi, limitandosi ad aiutare gli altri a esercitare i propri in modo più efficace</a:t>
            </a:r>
          </a:p>
          <a:p>
            <a:pPr marL="285750" lvl="0" indent="-285750" algn="just">
              <a:buFontTx/>
              <a:buChar char="-"/>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interlocutori principali della BIU: ufficio legislativo, ufficio comunicazione, ufficio coordinamento amministrativo/funzione pubblica, ministeri/assessorati di settore responsabili per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policies</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specifiche</a:t>
            </a:r>
          </a:p>
          <a:p>
            <a:pPr marL="285750" lvl="0" indent="-285750" algn="just">
              <a:buFontTx/>
              <a:buChar char="-"/>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tempi: </a:t>
            </a:r>
            <a:r>
              <a:rPr lang="it-IT" sz="2000" i="1" dirty="0" err="1" smtClean="0">
                <a:solidFill>
                  <a:prstClr val="black"/>
                </a:solidFill>
                <a:latin typeface="Tw Cen MT" panose="020B0602020104020603"/>
                <a:ea typeface="Times New Roman" panose="02020603050405020304" pitchFamily="18" charset="0"/>
                <a:cs typeface="Arial" panose="020B0604020202020204" pitchFamily="34" charset="0"/>
              </a:rPr>
              <a:t>trade</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 off</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tra il rispetto delle urgenze politiche e la necessità di tener conto dei risultati della sperimentazione</a:t>
            </a:r>
          </a:p>
          <a:p>
            <a:pPr marL="285750" lvl="0" indent="-285750" algn="just">
              <a:buFontTx/>
              <a:buChar char="-"/>
              <a:tabLst>
                <a:tab pos="270510" algn="l"/>
                <a:tab pos="6391275" algn="l"/>
              </a:tabLst>
            </a:pP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costi: la sperimentazione NON è un </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optional</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però si può lavorare con convenzioni e in </a:t>
            </a:r>
            <a:r>
              <a:rPr lang="it-IT" sz="2000" i="1" dirty="0" smtClean="0">
                <a:solidFill>
                  <a:prstClr val="black"/>
                </a:solidFill>
                <a:latin typeface="Tw Cen MT" panose="020B0602020104020603"/>
                <a:ea typeface="Times New Roman" panose="02020603050405020304" pitchFamily="18" charset="0"/>
                <a:cs typeface="Arial" panose="020B0604020202020204" pitchFamily="34" charset="0"/>
              </a:rPr>
              <a:t>outsourcing</a:t>
            </a:r>
            <a:r>
              <a:rPr lang="it-IT" sz="2000" dirty="0" smtClean="0">
                <a:solidFill>
                  <a:prstClr val="black"/>
                </a:solidFill>
                <a:latin typeface="Tw Cen MT" panose="020B0602020104020603"/>
                <a:ea typeface="Times New Roman" panose="02020603050405020304" pitchFamily="18" charset="0"/>
                <a:cs typeface="Arial" panose="020B0604020202020204" pitchFamily="34" charset="0"/>
              </a:rPr>
              <a:t> con Università e centri di ricerca. E si possono utilizzare ricerche già effettuate altrove</a:t>
            </a:r>
          </a:p>
          <a:p>
            <a:pPr lvl="0" algn="just">
              <a:tabLst>
                <a:tab pos="270510" algn="l"/>
                <a:tab pos="6391275" algn="l"/>
              </a:tabLst>
            </a:pPr>
            <a:endParaRPr lang="it-IT" sz="2000" dirty="0" smtClean="0">
              <a:solidFill>
                <a:prstClr val="black"/>
              </a:solidFill>
              <a:latin typeface="Tw Cen MT" panose="020B0602020104020603"/>
              <a:ea typeface="Times New Roman" panose="02020603050405020304" pitchFamily="18"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48</a:t>
            </a:fld>
            <a:endParaRPr lang="en-US" dirty="0"/>
          </a:p>
        </p:txBody>
      </p:sp>
      <p:sp>
        <p:nvSpPr>
          <p:cNvPr id="4" name="Titolo 1"/>
          <p:cNvSpPr txBox="1">
            <a:spLocks/>
          </p:cNvSpPr>
          <p:nvPr/>
        </p:nvSpPr>
        <p:spPr>
          <a:xfrm>
            <a:off x="1" y="98725"/>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9</a:t>
            </a:r>
          </a:p>
          <a:p>
            <a:r>
              <a:rPr lang="it-IT" dirty="0" smtClean="0"/>
              <a:t>Aspetti strutturali e organizzativi: LA BIU</a:t>
            </a:r>
            <a:endParaRPr lang="it-IT" altLang="it-IT" dirty="0" smtClean="0"/>
          </a:p>
        </p:txBody>
      </p:sp>
    </p:spTree>
    <p:extLst>
      <p:ext uri="{BB962C8B-B14F-4D97-AF65-F5344CB8AC3E}">
        <p14:creationId xmlns:p14="http://schemas.microsoft.com/office/powerpoint/2010/main" val="28218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wipe(left)">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8">
                                            <p:txEl>
                                              <p:pRg st="1" end="1"/>
                                            </p:txEl>
                                          </p:spTgt>
                                        </p:tgtEl>
                                        <p:attrNameLst>
                                          <p:attrName>style.visibility</p:attrName>
                                        </p:attrNameLst>
                                      </p:cBhvr>
                                      <p:to>
                                        <p:strVal val="visible"/>
                                      </p:to>
                                    </p:set>
                                    <p:animEffect transition="in" filter="wipe(left)">
                                      <p:cBhvr>
                                        <p:cTn id="12" dur="500"/>
                                        <p:tgtEl>
                                          <p:spTgt spid="501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8">
                                            <p:txEl>
                                              <p:pRg st="3" end="3"/>
                                            </p:txEl>
                                          </p:spTgt>
                                        </p:tgtEl>
                                        <p:attrNameLst>
                                          <p:attrName>style.visibility</p:attrName>
                                        </p:attrNameLst>
                                      </p:cBhvr>
                                      <p:to>
                                        <p:strVal val="visible"/>
                                      </p:to>
                                    </p:set>
                                    <p:animEffect transition="in" filter="wipe(left)">
                                      <p:cBhvr>
                                        <p:cTn id="17" dur="500"/>
                                        <p:tgtEl>
                                          <p:spTgt spid="5017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8">
                                            <p:txEl>
                                              <p:pRg st="5" end="5"/>
                                            </p:txEl>
                                          </p:spTgt>
                                        </p:tgtEl>
                                        <p:attrNameLst>
                                          <p:attrName>style.visibility</p:attrName>
                                        </p:attrNameLst>
                                      </p:cBhvr>
                                      <p:to>
                                        <p:strVal val="visible"/>
                                      </p:to>
                                    </p:set>
                                    <p:animEffect transition="in" filter="wipe(left)">
                                      <p:cBhvr>
                                        <p:cTn id="22" dur="500"/>
                                        <p:tgtEl>
                                          <p:spTgt spid="5017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178">
                                            <p:txEl>
                                              <p:pRg st="6" end="6"/>
                                            </p:txEl>
                                          </p:spTgt>
                                        </p:tgtEl>
                                        <p:attrNameLst>
                                          <p:attrName>style.visibility</p:attrName>
                                        </p:attrNameLst>
                                      </p:cBhvr>
                                      <p:to>
                                        <p:strVal val="visible"/>
                                      </p:to>
                                    </p:set>
                                    <p:animEffect transition="in" filter="wipe(left)">
                                      <p:cBhvr>
                                        <p:cTn id="27" dur="500"/>
                                        <p:tgtEl>
                                          <p:spTgt spid="5017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178">
                                            <p:txEl>
                                              <p:pRg st="7" end="7"/>
                                            </p:txEl>
                                          </p:spTgt>
                                        </p:tgtEl>
                                        <p:attrNameLst>
                                          <p:attrName>style.visibility</p:attrName>
                                        </p:attrNameLst>
                                      </p:cBhvr>
                                      <p:to>
                                        <p:strVal val="visible"/>
                                      </p:to>
                                    </p:set>
                                    <p:animEffect transition="in" filter="wipe(left)">
                                      <p:cBhvr>
                                        <p:cTn id="32" dur="500"/>
                                        <p:tgtEl>
                                          <p:spTgt spid="5017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178">
                                            <p:txEl>
                                              <p:pRg st="8" end="8"/>
                                            </p:txEl>
                                          </p:spTgt>
                                        </p:tgtEl>
                                        <p:attrNameLst>
                                          <p:attrName>style.visibility</p:attrName>
                                        </p:attrNameLst>
                                      </p:cBhvr>
                                      <p:to>
                                        <p:strVal val="visible"/>
                                      </p:to>
                                    </p:set>
                                    <p:animEffect transition="in" filter="wipe(left)">
                                      <p:cBhvr>
                                        <p:cTn id="37" dur="500"/>
                                        <p:tgtEl>
                                          <p:spTgt spid="5017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0178">
                                            <p:txEl>
                                              <p:pRg st="9" end="9"/>
                                            </p:txEl>
                                          </p:spTgt>
                                        </p:tgtEl>
                                        <p:attrNameLst>
                                          <p:attrName>style.visibility</p:attrName>
                                        </p:attrNameLst>
                                      </p:cBhvr>
                                      <p:to>
                                        <p:strVal val="visible"/>
                                      </p:to>
                                    </p:set>
                                    <p:animEffect transition="in" filter="wipe(left)">
                                      <p:cBhvr>
                                        <p:cTn id="42" dur="500"/>
                                        <p:tgtEl>
                                          <p:spTgt spid="50178">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0178">
                                            <p:txEl>
                                              <p:pRg st="10" end="10"/>
                                            </p:txEl>
                                          </p:spTgt>
                                        </p:tgtEl>
                                        <p:attrNameLst>
                                          <p:attrName>style.visibility</p:attrName>
                                        </p:attrNameLst>
                                      </p:cBhvr>
                                      <p:to>
                                        <p:strVal val="visible"/>
                                      </p:to>
                                    </p:set>
                                    <p:animEffect transition="in" filter="wipe(left)">
                                      <p:cBhvr>
                                        <p:cTn id="47" dur="500"/>
                                        <p:tgtEl>
                                          <p:spTgt spid="50178">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0178">
                                            <p:txEl>
                                              <p:pRg st="11" end="11"/>
                                            </p:txEl>
                                          </p:spTgt>
                                        </p:tgtEl>
                                        <p:attrNameLst>
                                          <p:attrName>style.visibility</p:attrName>
                                        </p:attrNameLst>
                                      </p:cBhvr>
                                      <p:to>
                                        <p:strVal val="visible"/>
                                      </p:to>
                                    </p:set>
                                    <p:animEffect transition="in" filter="wipe(left)">
                                      <p:cBhvr>
                                        <p:cTn id="52" dur="500"/>
                                        <p:tgtEl>
                                          <p:spTgt spid="50178">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0178">
                                            <p:txEl>
                                              <p:pRg st="12" end="12"/>
                                            </p:txEl>
                                          </p:spTgt>
                                        </p:tgtEl>
                                        <p:attrNameLst>
                                          <p:attrName>style.visibility</p:attrName>
                                        </p:attrNameLst>
                                      </p:cBhvr>
                                      <p:to>
                                        <p:strVal val="visible"/>
                                      </p:to>
                                    </p:set>
                                    <p:animEffect transition="in" filter="wipe(left)">
                                      <p:cBhvr>
                                        <p:cTn id="57" dur="500"/>
                                        <p:tgtEl>
                                          <p:spTgt spid="5017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49</a:t>
            </a:fld>
            <a:endParaRPr lang="en-US" dirty="0"/>
          </a:p>
        </p:txBody>
      </p:sp>
      <p:sp>
        <p:nvSpPr>
          <p:cNvPr id="3" name="Rettangolo 2"/>
          <p:cNvSpPr/>
          <p:nvPr/>
        </p:nvSpPr>
        <p:spPr>
          <a:xfrm>
            <a:off x="3048000" y="2690336"/>
            <a:ext cx="7981950" cy="1200329"/>
          </a:xfrm>
          <a:prstGeom prst="rect">
            <a:avLst/>
          </a:prstGeom>
        </p:spPr>
        <p:txBody>
          <a:bodyPr wrap="square">
            <a:spAutoFit/>
          </a:bodyPr>
          <a:lstStyle/>
          <a:p>
            <a:pPr marL="285750" lvl="0" indent="-285750" algn="just">
              <a:buFontTx/>
              <a:buChar char="-"/>
              <a:tabLst>
                <a:tab pos="270510" algn="l"/>
                <a:tab pos="6391275" algn="l"/>
              </a:tabLst>
            </a:pPr>
            <a:r>
              <a:rPr lang="it-IT" dirty="0">
                <a:solidFill>
                  <a:prstClr val="black"/>
                </a:solidFill>
                <a:ea typeface="Times New Roman" panose="02020603050405020304" pitchFamily="18" charset="0"/>
                <a:cs typeface="Arial" panose="020B0604020202020204" pitchFamily="34" charset="0"/>
              </a:rPr>
              <a:t>possibile processo di funzionamento: input del problema da uffici/assessorati/legislativo </a:t>
            </a:r>
            <a:r>
              <a:rPr lang="it-IT" dirty="0">
                <a:solidFill>
                  <a:prstClr val="black"/>
                </a:solidFill>
                <a:ea typeface="Times New Roman" panose="02020603050405020304" pitchFamily="18" charset="0"/>
                <a:cs typeface="Arial" panose="020B0604020202020204" pitchFamily="34" charset="0"/>
                <a:sym typeface="Wingdings" panose="05000000000000000000" pitchFamily="2" charset="2"/>
              </a:rPr>
              <a:t> BIU  </a:t>
            </a:r>
            <a:r>
              <a:rPr lang="it-IT" dirty="0" smtClean="0">
                <a:solidFill>
                  <a:prstClr val="black"/>
                </a:solidFill>
                <a:ea typeface="Times New Roman" panose="02020603050405020304" pitchFamily="18" charset="0"/>
                <a:cs typeface="Arial" panose="020B0604020202020204" pitchFamily="34" charset="0"/>
                <a:sym typeface="Wingdings" panose="05000000000000000000" pitchFamily="2" charset="2"/>
              </a:rPr>
              <a:t>ricerca o sperimentazione </a:t>
            </a:r>
            <a:r>
              <a:rPr lang="it-IT" dirty="0">
                <a:solidFill>
                  <a:prstClr val="black"/>
                </a:solidFill>
                <a:ea typeface="Times New Roman" panose="02020603050405020304" pitchFamily="18" charset="0"/>
                <a:cs typeface="Arial" panose="020B0604020202020204" pitchFamily="34" charset="0"/>
                <a:sym typeface="Wingdings" panose="05000000000000000000" pitchFamily="2" charset="2"/>
              </a:rPr>
              <a:t> risultati e proposte della BIU agli uffici responsabili per l’iniziativa (proposte di misurazione in AIR, di consultazione, di opzioni di regolazione)</a:t>
            </a:r>
            <a:endParaRPr lang="it-IT" dirty="0">
              <a:solidFill>
                <a:prstClr val="black"/>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62127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5</a:t>
            </a:fld>
            <a:endParaRPr lang="en-US" dirty="0"/>
          </a:p>
        </p:txBody>
      </p:sp>
      <p:sp>
        <p:nvSpPr>
          <p:cNvPr id="4" name="Rettangolo 3"/>
          <p:cNvSpPr/>
          <p:nvPr/>
        </p:nvSpPr>
        <p:spPr>
          <a:xfrm>
            <a:off x="516048" y="192699"/>
            <a:ext cx="11171976" cy="6186309"/>
          </a:xfrm>
          <a:prstGeom prst="rect">
            <a:avLst/>
          </a:prstGeom>
        </p:spPr>
        <p:txBody>
          <a:bodyPr wrap="square">
            <a:spAutoFit/>
          </a:bodyPr>
          <a:lstStyle/>
          <a:p>
            <a:pPr algn="ctr">
              <a:spcAft>
                <a:spcPts val="0"/>
              </a:spcAft>
              <a:tabLst>
                <a:tab pos="270510" algn="l"/>
                <a:tab pos="6391275" algn="l"/>
              </a:tabLst>
            </a:pPr>
            <a:endParaRPr lang="it-IT" sz="3600" dirty="0" smtClean="0">
              <a:ea typeface="Times New Roman" panose="02020603050405020304" pitchFamily="18" charset="0"/>
              <a:cs typeface="Arial" panose="020B0604020202020204" pitchFamily="34" charset="0"/>
            </a:endParaRP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Parte </a:t>
            </a:r>
            <a:r>
              <a:rPr lang="it-IT" sz="2800" b="1" dirty="0">
                <a:ea typeface="Times New Roman" panose="02020603050405020304" pitchFamily="18" charset="0"/>
                <a:cs typeface="Arial" panose="020B0604020202020204" pitchFamily="34" charset="0"/>
              </a:rPr>
              <a:t>I </a:t>
            </a:r>
            <a:r>
              <a:rPr lang="it-IT" sz="2800" b="1" dirty="0" smtClean="0">
                <a:ea typeface="Times New Roman" panose="02020603050405020304" pitchFamily="18" charset="0"/>
                <a:cs typeface="Arial" panose="020B0604020202020204" pitchFamily="34" charset="0"/>
              </a:rPr>
              <a:t>– DI CHE PARLIAMO</a:t>
            </a:r>
          </a:p>
          <a:p>
            <a:pPr algn="just">
              <a:spcBef>
                <a:spcPts val="1200"/>
              </a:spcBef>
              <a:spcAft>
                <a:spcPts val="0"/>
              </a:spcAft>
              <a:tabLst>
                <a:tab pos="270510" algn="l"/>
                <a:tab pos="6391275" algn="l"/>
              </a:tabLst>
            </a:pPr>
            <a:r>
              <a:rPr lang="it-IT" sz="2800" b="1" dirty="0" smtClean="0">
                <a:ea typeface="Times New Roman" panose="02020603050405020304" pitchFamily="18" charset="0"/>
                <a:cs typeface="Arial" panose="020B0604020202020204" pitchFamily="34" charset="0"/>
              </a:rPr>
              <a:t>Cos’è </a:t>
            </a:r>
            <a:r>
              <a:rPr lang="it-IT" sz="2800" b="1" dirty="0">
                <a:ea typeface="Times New Roman" panose="02020603050405020304" pitchFamily="18" charset="0"/>
                <a:cs typeface="Arial" panose="020B0604020202020204" pitchFamily="34" charset="0"/>
              </a:rPr>
              <a:t>il </a:t>
            </a:r>
            <a:r>
              <a:rPr lang="it-IT" sz="2800" b="1" i="1" dirty="0" err="1">
                <a:ea typeface="Times New Roman" panose="02020603050405020304" pitchFamily="18" charset="0"/>
                <a:cs typeface="Arial" panose="020B0604020202020204" pitchFamily="34" charset="0"/>
              </a:rPr>
              <a:t>nudging</a:t>
            </a:r>
            <a:r>
              <a:rPr lang="it-IT" sz="2800" b="1" dirty="0">
                <a:ea typeface="Times New Roman" panose="02020603050405020304" pitchFamily="18" charset="0"/>
                <a:cs typeface="Arial" panose="020B0604020202020204" pitchFamily="34" charset="0"/>
              </a:rPr>
              <a:t> e come funziona in pratica (alcune esperienze internazionali</a:t>
            </a:r>
            <a:r>
              <a:rPr lang="it-IT" sz="2800" b="1" dirty="0" smtClean="0">
                <a:ea typeface="Times New Roman" panose="02020603050405020304" pitchFamily="18" charset="0"/>
                <a:cs typeface="Arial" panose="020B0604020202020204" pitchFamily="34" charset="0"/>
              </a:rPr>
              <a:t>)</a:t>
            </a:r>
          </a:p>
          <a:p>
            <a:pPr algn="just">
              <a:spcBef>
                <a:spcPts val="1200"/>
              </a:spcBef>
              <a:spcAft>
                <a:spcPts val="0"/>
              </a:spcAft>
              <a:tabLst>
                <a:tab pos="270510" algn="l"/>
                <a:tab pos="6391275" algn="l"/>
              </a:tabLst>
            </a:pP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a:solidFill>
                  <a:srgbClr val="FF0000"/>
                </a:solidFill>
                <a:ea typeface="Times New Roman" panose="02020603050405020304" pitchFamily="18" charset="0"/>
                <a:cs typeface="Arial" panose="020B0604020202020204" pitchFamily="34" charset="0"/>
              </a:rPr>
              <a:t>L’assunto di partenza. </a:t>
            </a:r>
            <a:r>
              <a:rPr lang="it-IT" sz="2800" dirty="0" smtClean="0">
                <a:solidFill>
                  <a:srgbClr val="FF0000"/>
                </a:solidFill>
                <a:ea typeface="Times New Roman" panose="02020603050405020304" pitchFamily="18" charset="0"/>
                <a:cs typeface="Arial" panose="020B0604020202020204" pitchFamily="34" charset="0"/>
              </a:rPr>
              <a:t>Siamo Uomini o Supereroi? Perché </a:t>
            </a:r>
            <a:r>
              <a:rPr lang="it-IT" sz="2800" dirty="0">
                <a:solidFill>
                  <a:srgbClr val="FF0000"/>
                </a:solidFill>
                <a:ea typeface="Times New Roman" panose="02020603050405020304" pitchFamily="18" charset="0"/>
                <a:cs typeface="Arial" panose="020B0604020202020204" pitchFamily="34" charset="0"/>
              </a:rPr>
              <a:t>spesso sbagliamo la strutturazione dell’intervento regolatorio </a:t>
            </a:r>
            <a:endParaRPr lang="it-IT" sz="2800" dirty="0">
              <a:solidFill>
                <a:srgbClr val="FF0000"/>
              </a:solidFill>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smtClean="0">
                <a:ea typeface="Times New Roman" panose="02020603050405020304" pitchFamily="18" charset="0"/>
                <a:cs typeface="Arial" panose="020B0604020202020204" pitchFamily="34" charset="0"/>
              </a:rPr>
              <a:t>I </a:t>
            </a:r>
            <a:r>
              <a:rPr lang="it-IT" sz="2800" i="1" dirty="0" err="1">
                <a:ea typeface="Times New Roman" panose="02020603050405020304" pitchFamily="18" charset="0"/>
                <a:cs typeface="Arial" panose="020B0604020202020204" pitchFamily="34" charset="0"/>
              </a:rPr>
              <a:t>bias</a:t>
            </a:r>
            <a:r>
              <a:rPr lang="it-IT" sz="2800" dirty="0">
                <a:ea typeface="Times New Roman" panose="02020603050405020304" pitchFamily="18" charset="0"/>
                <a:cs typeface="Arial" panose="020B0604020202020204" pitchFamily="34" charset="0"/>
              </a:rPr>
              <a:t> cognitivi e </a:t>
            </a:r>
            <a:r>
              <a:rPr lang="it-IT" sz="2800" dirty="0" smtClean="0">
                <a:ea typeface="Times New Roman" panose="02020603050405020304" pitchFamily="18" charset="0"/>
                <a:cs typeface="Arial" panose="020B0604020202020204" pitchFamily="34" charset="0"/>
              </a:rPr>
              <a:t>comportamentali, </a:t>
            </a:r>
            <a:r>
              <a:rPr lang="it-IT" sz="2800" dirty="0">
                <a:ea typeface="Times New Roman" panose="02020603050405020304" pitchFamily="18" charset="0"/>
                <a:cs typeface="Arial" panose="020B0604020202020204" pitchFamily="34" charset="0"/>
              </a:rPr>
              <a:t>…</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e alcune </a:t>
            </a:r>
            <a:r>
              <a:rPr lang="it-IT" sz="2800" dirty="0">
                <a:ea typeface="Times New Roman" panose="02020603050405020304" pitchFamily="18" charset="0"/>
                <a:cs typeface="Arial" panose="020B0604020202020204" pitchFamily="34" charset="0"/>
              </a:rPr>
              <a:t>applicazioni pratiche di </a:t>
            </a:r>
            <a:r>
              <a:rPr lang="it-IT" sz="2800" i="1" dirty="0" err="1">
                <a:ea typeface="Times New Roman" panose="02020603050405020304" pitchFamily="18" charset="0"/>
                <a:cs typeface="Arial" panose="020B0604020202020204" pitchFamily="34" charset="0"/>
              </a:rPr>
              <a:t>behavioural</a:t>
            </a:r>
            <a:r>
              <a:rPr lang="it-IT" sz="2800" i="1" dirty="0">
                <a:ea typeface="Times New Roman" panose="02020603050405020304" pitchFamily="18" charset="0"/>
                <a:cs typeface="Arial" panose="020B0604020202020204" pitchFamily="34" charset="0"/>
              </a:rPr>
              <a:t> </a:t>
            </a:r>
            <a:r>
              <a:rPr lang="it-IT" sz="2800" i="1" dirty="0" err="1">
                <a:ea typeface="Times New Roman" panose="02020603050405020304" pitchFamily="18" charset="0"/>
                <a:cs typeface="Arial" panose="020B0604020202020204" pitchFamily="34" charset="0"/>
              </a:rPr>
              <a:t>regulation</a:t>
            </a:r>
            <a:r>
              <a:rPr lang="it-IT" sz="2800" i="1" dirty="0">
                <a:ea typeface="Times New Roman" panose="02020603050405020304" pitchFamily="18" charset="0"/>
                <a:cs typeface="Arial" panose="020B0604020202020204" pitchFamily="34" charset="0"/>
              </a:rPr>
              <a:t> </a:t>
            </a:r>
            <a:r>
              <a:rPr lang="it-IT" sz="2800" dirty="0">
                <a:ea typeface="Times New Roman" panose="02020603050405020304" pitchFamily="18" charset="0"/>
                <a:cs typeface="Arial" panose="020B0604020202020204" pitchFamily="34" charset="0"/>
              </a:rPr>
              <a:t>tramite i </a:t>
            </a:r>
            <a:r>
              <a:rPr lang="it-IT" sz="2800" i="1" dirty="0" err="1" smtClean="0">
                <a:ea typeface="Times New Roman" panose="02020603050405020304" pitchFamily="18" charset="0"/>
                <a:cs typeface="Arial" panose="020B0604020202020204" pitchFamily="34" charset="0"/>
              </a:rPr>
              <a:t>nudge</a:t>
            </a:r>
            <a:r>
              <a:rPr lang="it-IT" sz="2800" dirty="0" smtClean="0">
                <a:ea typeface="Times New Roman" panose="02020603050405020304" pitchFamily="18" charset="0"/>
                <a:cs typeface="Arial" panose="020B0604020202020204" pitchFamily="34" charset="0"/>
              </a:rPr>
              <a:t>.</a:t>
            </a:r>
            <a:endParaRPr lang="it-IT" sz="2800" dirty="0">
              <a:ea typeface="Calibri" panose="020F0502020204030204" pitchFamily="34" charset="0"/>
              <a:cs typeface="Arial" panose="020B0604020202020204" pitchFamily="34" charset="0"/>
            </a:endParaRPr>
          </a:p>
          <a:p>
            <a:pPr marL="342900" lvl="0" indent="-342900" algn="just">
              <a:spcBef>
                <a:spcPts val="1200"/>
              </a:spcBef>
              <a:spcAft>
                <a:spcPts val="0"/>
              </a:spcAft>
              <a:buFont typeface="+mj-lt"/>
              <a:buAutoNum type="arabicParenR"/>
              <a:tabLst>
                <a:tab pos="270510" algn="l"/>
                <a:tab pos="6391275" algn="l"/>
              </a:tabLst>
            </a:pPr>
            <a:r>
              <a:rPr lang="it-IT" sz="2800" dirty="0" smtClean="0">
                <a:ea typeface="Times New Roman" panose="02020603050405020304" pitchFamily="18" charset="0"/>
                <a:cs typeface="Arial" panose="020B0604020202020204" pitchFamily="34" charset="0"/>
              </a:rPr>
              <a:t>Le tecniche di </a:t>
            </a:r>
            <a:r>
              <a:rPr lang="it-IT" sz="2800" i="1" dirty="0" err="1" smtClean="0">
                <a:ea typeface="Times New Roman" panose="02020603050405020304" pitchFamily="18" charset="0"/>
                <a:cs typeface="Arial" panose="020B0604020202020204" pitchFamily="34" charset="0"/>
              </a:rPr>
              <a:t>nudging</a:t>
            </a:r>
            <a:r>
              <a:rPr lang="it-IT" sz="2800" dirty="0" smtClean="0">
                <a:ea typeface="Times New Roman" panose="02020603050405020304" pitchFamily="18" charset="0"/>
                <a:cs typeface="Arial" panose="020B0604020202020204" pitchFamily="34" charset="0"/>
              </a:rPr>
              <a:t>. I sette </a:t>
            </a:r>
            <a:r>
              <a:rPr lang="it-IT" sz="2800" i="1" dirty="0" err="1" smtClean="0">
                <a:ea typeface="Times New Roman" panose="02020603050405020304" pitchFamily="18" charset="0"/>
                <a:cs typeface="Arial" panose="020B0604020202020204" pitchFamily="34" charset="0"/>
              </a:rPr>
              <a:t>nudge</a:t>
            </a:r>
            <a:r>
              <a:rPr lang="it-IT" sz="2800" i="1" dirty="0" smtClean="0">
                <a:ea typeface="Times New Roman" panose="02020603050405020304" pitchFamily="18" charset="0"/>
                <a:cs typeface="Arial" panose="020B0604020202020204" pitchFamily="34" charset="0"/>
              </a:rPr>
              <a:t> </a:t>
            </a:r>
            <a:r>
              <a:rPr lang="it-IT" sz="2800" i="1" dirty="0" err="1" smtClean="0">
                <a:ea typeface="Times New Roman" panose="02020603050405020304" pitchFamily="18" charset="0"/>
                <a:cs typeface="Arial" panose="020B0604020202020204" pitchFamily="34" charset="0"/>
              </a:rPr>
              <a:t>tools</a:t>
            </a:r>
            <a:r>
              <a:rPr lang="it-IT" sz="2800" i="1" dirty="0" smtClean="0">
                <a:ea typeface="Times New Roman" panose="02020603050405020304" pitchFamily="18" charset="0"/>
                <a:cs typeface="Arial" panose="020B0604020202020204" pitchFamily="34" charset="0"/>
              </a:rPr>
              <a:t> </a:t>
            </a:r>
            <a:r>
              <a:rPr lang="it-IT" sz="2800" dirty="0" smtClean="0">
                <a:ea typeface="Times New Roman" panose="02020603050405020304" pitchFamily="18" charset="0"/>
                <a:cs typeface="Arial" panose="020B0604020202020204" pitchFamily="34" charset="0"/>
              </a:rPr>
              <a:t>di </a:t>
            </a:r>
            <a:r>
              <a:rPr lang="it-IT" sz="2800" dirty="0" err="1" smtClean="0">
                <a:ea typeface="Times New Roman" panose="02020603050405020304" pitchFamily="18" charset="0"/>
                <a:cs typeface="Arial" panose="020B0604020202020204" pitchFamily="34" charset="0"/>
              </a:rPr>
              <a:t>Sunstein</a:t>
            </a:r>
            <a:r>
              <a:rPr lang="it-IT" sz="2800" dirty="0" smtClean="0">
                <a:ea typeface="Times New Roman" panose="02020603050405020304" pitchFamily="18" charset="0"/>
                <a:cs typeface="Arial" panose="020B0604020202020204" pitchFamily="34" charset="0"/>
              </a:rPr>
              <a:t> &amp; </a:t>
            </a:r>
            <a:r>
              <a:rPr lang="it-IT" sz="2800" dirty="0" err="1" smtClean="0">
                <a:ea typeface="Times New Roman" panose="02020603050405020304" pitchFamily="18" charset="0"/>
                <a:cs typeface="Arial" panose="020B0604020202020204" pitchFamily="34" charset="0"/>
              </a:rPr>
              <a:t>Thaler</a:t>
            </a:r>
            <a:endParaRPr lang="it-IT" sz="2800" dirty="0">
              <a:ea typeface="Calibri" panose="020F0502020204030204" pitchFamily="34" charset="0"/>
              <a:cs typeface="Arial" panose="020B0604020202020204" pitchFamily="34" charset="0"/>
            </a:endParaRPr>
          </a:p>
          <a:p>
            <a:pPr marL="498475" algn="just">
              <a:spcBef>
                <a:spcPts val="1200"/>
              </a:spcBef>
              <a:spcAft>
                <a:spcPts val="0"/>
              </a:spcAft>
              <a:tabLst>
                <a:tab pos="270510" algn="l"/>
                <a:tab pos="6391275" algn="l"/>
              </a:tabLst>
            </a:pPr>
            <a:r>
              <a:rPr lang="it-IT" sz="2800" dirty="0">
                <a:ea typeface="Times New Roman" panose="02020603050405020304" pitchFamily="18" charset="0"/>
                <a:cs typeface="Arial" panose="020B0604020202020204" pitchFamily="34" charset="0"/>
              </a:rPr>
              <a:t> </a:t>
            </a:r>
            <a:endParaRPr lang="it-IT" sz="28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36949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50</a:t>
            </a:fld>
            <a:endParaRPr lang="en-US" dirty="0"/>
          </a:p>
        </p:txBody>
      </p:sp>
      <p:sp>
        <p:nvSpPr>
          <p:cNvPr id="4" name="Rettangolo 3"/>
          <p:cNvSpPr/>
          <p:nvPr/>
        </p:nvSpPr>
        <p:spPr>
          <a:xfrm>
            <a:off x="-9053" y="1920"/>
            <a:ext cx="12192000" cy="6740307"/>
          </a:xfrm>
          <a:prstGeom prst="rect">
            <a:avLst/>
          </a:prstGeom>
        </p:spPr>
        <p:txBody>
          <a:bodyPr wrap="square">
            <a:spAutoFit/>
          </a:bodyPr>
          <a:lstStyle/>
          <a:p>
            <a:pPr algn="ctr">
              <a:spcAft>
                <a:spcPts val="0"/>
              </a:spcAft>
              <a:tabLst>
                <a:tab pos="270510" algn="l"/>
                <a:tab pos="6391275" algn="l"/>
              </a:tabLst>
            </a:pPr>
            <a:r>
              <a:rPr lang="it-IT" sz="3600" dirty="0" smtClean="0">
                <a:ea typeface="Times New Roman" panose="02020603050405020304" pitchFamily="18" charset="0"/>
                <a:cs typeface="Arial" panose="020B0604020202020204" pitchFamily="34" charset="0"/>
              </a:rPr>
              <a:t>INDICE (riepilogo)</a:t>
            </a:r>
          </a:p>
          <a:p>
            <a:pPr algn="just">
              <a:spcAft>
                <a:spcPts val="0"/>
              </a:spcAft>
              <a:tabLst>
                <a:tab pos="270510" algn="l"/>
                <a:tab pos="6391275" algn="l"/>
              </a:tabLst>
            </a:pPr>
            <a:r>
              <a:rPr lang="it-IT" b="1" dirty="0" smtClean="0">
                <a:ea typeface="Times New Roman" panose="02020603050405020304" pitchFamily="18" charset="0"/>
                <a:cs typeface="Arial" panose="020B0604020202020204" pitchFamily="34" charset="0"/>
              </a:rPr>
              <a:t>Parte </a:t>
            </a:r>
            <a:r>
              <a:rPr lang="it-IT" b="1" dirty="0">
                <a:ea typeface="Times New Roman" panose="02020603050405020304" pitchFamily="18" charset="0"/>
                <a:cs typeface="Arial" panose="020B0604020202020204" pitchFamily="34" charset="0"/>
              </a:rPr>
              <a:t>I </a:t>
            </a:r>
            <a:r>
              <a:rPr lang="it-IT" b="1" dirty="0" smtClean="0">
                <a:ea typeface="Times New Roman" panose="02020603050405020304" pitchFamily="18" charset="0"/>
                <a:cs typeface="Arial" panose="020B0604020202020204" pitchFamily="34" charset="0"/>
              </a:rPr>
              <a:t>– DI CHE PARLIAMO</a:t>
            </a:r>
          </a:p>
          <a:p>
            <a:pPr algn="just">
              <a:spcAft>
                <a:spcPts val="0"/>
              </a:spcAft>
              <a:tabLst>
                <a:tab pos="270510" algn="l"/>
                <a:tab pos="6391275" algn="l"/>
              </a:tabLst>
            </a:pPr>
            <a:r>
              <a:rPr lang="it-IT" b="1" dirty="0" smtClean="0">
                <a:ea typeface="Times New Roman" panose="02020603050405020304" pitchFamily="18" charset="0"/>
                <a:cs typeface="Arial" panose="020B0604020202020204" pitchFamily="34" charset="0"/>
              </a:rPr>
              <a:t>Cos’è </a:t>
            </a:r>
            <a:r>
              <a:rPr lang="it-IT" b="1" dirty="0">
                <a:ea typeface="Times New Roman" panose="02020603050405020304" pitchFamily="18" charset="0"/>
                <a:cs typeface="Arial" panose="020B0604020202020204" pitchFamily="34" charset="0"/>
              </a:rPr>
              <a:t>il </a:t>
            </a:r>
            <a:r>
              <a:rPr lang="it-IT" b="1" i="1" dirty="0" err="1">
                <a:ea typeface="Times New Roman" panose="02020603050405020304" pitchFamily="18" charset="0"/>
                <a:cs typeface="Arial" panose="020B0604020202020204" pitchFamily="34" charset="0"/>
              </a:rPr>
              <a:t>nudging</a:t>
            </a:r>
            <a:r>
              <a:rPr lang="it-IT" b="1" dirty="0">
                <a:ea typeface="Times New Roman" panose="02020603050405020304" pitchFamily="18" charset="0"/>
                <a:cs typeface="Arial" panose="020B0604020202020204" pitchFamily="34" charset="0"/>
              </a:rPr>
              <a:t> e come funziona in pratica (alcune esperienze internazionali)</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a:tabLst>
                <a:tab pos="270510" algn="l"/>
                <a:tab pos="6391275" algn="l"/>
              </a:tabLst>
            </a:pPr>
            <a:r>
              <a:rPr lang="it-IT" dirty="0">
                <a:ea typeface="Times New Roman" panose="02020603050405020304" pitchFamily="18" charset="0"/>
                <a:cs typeface="Arial" panose="020B0604020202020204" pitchFamily="34" charset="0"/>
              </a:rPr>
              <a:t>L’assunto di partenza. </a:t>
            </a:r>
            <a:r>
              <a:rPr lang="it-IT" dirty="0" smtClean="0">
                <a:ea typeface="Times New Roman" panose="02020603050405020304" pitchFamily="18" charset="0"/>
                <a:cs typeface="Arial" panose="020B0604020202020204" pitchFamily="34" charset="0"/>
              </a:rPr>
              <a:t>Siamo Uomini o Supereroi? Perché </a:t>
            </a:r>
            <a:r>
              <a:rPr lang="it-IT" dirty="0">
                <a:ea typeface="Times New Roman" panose="02020603050405020304" pitchFamily="18" charset="0"/>
                <a:cs typeface="Arial" panose="020B0604020202020204" pitchFamily="34" charset="0"/>
              </a:rPr>
              <a:t>spesso sbagliamo la strutturazione dell’intervento regolatorio </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a:tabLst>
                <a:tab pos="270510" algn="l"/>
                <a:tab pos="6391275" algn="l"/>
              </a:tabLst>
            </a:pPr>
            <a:r>
              <a:rPr lang="it-IT" dirty="0" smtClean="0">
                <a:ea typeface="Times New Roman" panose="02020603050405020304" pitchFamily="18" charset="0"/>
                <a:cs typeface="Arial" panose="020B0604020202020204" pitchFamily="34" charset="0"/>
              </a:rPr>
              <a:t>I </a:t>
            </a:r>
            <a:r>
              <a:rPr lang="it-IT" i="1" dirty="0" err="1">
                <a:ea typeface="Times New Roman" panose="02020603050405020304" pitchFamily="18" charset="0"/>
                <a:cs typeface="Arial" panose="020B0604020202020204" pitchFamily="34" charset="0"/>
              </a:rPr>
              <a:t>bias</a:t>
            </a:r>
            <a:r>
              <a:rPr lang="it-IT" dirty="0">
                <a:ea typeface="Times New Roman" panose="02020603050405020304" pitchFamily="18" charset="0"/>
                <a:cs typeface="Arial" panose="020B0604020202020204" pitchFamily="34" charset="0"/>
              </a:rPr>
              <a:t> cognitivi e </a:t>
            </a:r>
            <a:r>
              <a:rPr lang="it-IT" dirty="0" smtClean="0">
                <a:ea typeface="Times New Roman" panose="02020603050405020304" pitchFamily="18" charset="0"/>
                <a:cs typeface="Arial" panose="020B0604020202020204" pitchFamily="34" charset="0"/>
              </a:rPr>
              <a:t>comportamentali, </a:t>
            </a:r>
            <a:r>
              <a:rPr lang="it-IT" dirty="0">
                <a:ea typeface="Times New Roman" panose="02020603050405020304" pitchFamily="18" charset="0"/>
                <a:cs typeface="Arial" panose="020B0604020202020204" pitchFamily="34" charset="0"/>
              </a:rPr>
              <a:t>…</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a:tabLst>
                <a:tab pos="270510" algn="l"/>
                <a:tab pos="6391275" algn="l"/>
              </a:tabLst>
            </a:pPr>
            <a:r>
              <a:rPr lang="it-IT" dirty="0">
                <a:ea typeface="Times New Roman" panose="02020603050405020304" pitchFamily="18" charset="0"/>
                <a:cs typeface="Arial" panose="020B0604020202020204" pitchFamily="34" charset="0"/>
              </a:rPr>
              <a:t>… </a:t>
            </a:r>
            <a:r>
              <a:rPr lang="it-IT" dirty="0" smtClean="0">
                <a:ea typeface="Times New Roman" panose="02020603050405020304" pitchFamily="18" charset="0"/>
                <a:cs typeface="Arial" panose="020B0604020202020204" pitchFamily="34" charset="0"/>
              </a:rPr>
              <a:t>e alcune </a:t>
            </a:r>
            <a:r>
              <a:rPr lang="it-IT" dirty="0">
                <a:ea typeface="Times New Roman" panose="02020603050405020304" pitchFamily="18" charset="0"/>
                <a:cs typeface="Arial" panose="020B0604020202020204" pitchFamily="34" charset="0"/>
              </a:rPr>
              <a:t>applicazioni pratiche di </a:t>
            </a:r>
            <a:r>
              <a:rPr lang="it-IT" i="1" dirty="0" err="1">
                <a:ea typeface="Times New Roman" panose="02020603050405020304" pitchFamily="18" charset="0"/>
                <a:cs typeface="Arial" panose="020B0604020202020204" pitchFamily="34" charset="0"/>
              </a:rPr>
              <a:t>behavioural</a:t>
            </a:r>
            <a:r>
              <a:rPr lang="it-IT" i="1" dirty="0">
                <a:ea typeface="Times New Roman" panose="02020603050405020304" pitchFamily="18" charset="0"/>
                <a:cs typeface="Arial" panose="020B0604020202020204" pitchFamily="34" charset="0"/>
              </a:rPr>
              <a:t> </a:t>
            </a:r>
            <a:r>
              <a:rPr lang="it-IT" i="1" dirty="0" err="1">
                <a:ea typeface="Times New Roman" panose="02020603050405020304" pitchFamily="18" charset="0"/>
                <a:cs typeface="Arial" panose="020B0604020202020204" pitchFamily="34" charset="0"/>
              </a:rPr>
              <a:t>regulation</a:t>
            </a:r>
            <a:r>
              <a:rPr lang="it-IT" i="1" dirty="0">
                <a:ea typeface="Times New Roman" panose="02020603050405020304" pitchFamily="18" charset="0"/>
                <a:cs typeface="Arial" panose="020B0604020202020204" pitchFamily="34" charset="0"/>
              </a:rPr>
              <a:t> </a:t>
            </a:r>
            <a:r>
              <a:rPr lang="it-IT" dirty="0">
                <a:ea typeface="Times New Roman" panose="02020603050405020304" pitchFamily="18" charset="0"/>
                <a:cs typeface="Arial" panose="020B0604020202020204" pitchFamily="34" charset="0"/>
              </a:rPr>
              <a:t>tramite i </a:t>
            </a:r>
            <a:r>
              <a:rPr lang="it-IT" i="1" dirty="0" err="1" smtClean="0">
                <a:ea typeface="Times New Roman" panose="02020603050405020304" pitchFamily="18" charset="0"/>
                <a:cs typeface="Arial" panose="020B0604020202020204" pitchFamily="34" charset="0"/>
              </a:rPr>
              <a:t>nudge</a:t>
            </a:r>
            <a:r>
              <a:rPr lang="it-IT" dirty="0" smtClean="0">
                <a:ea typeface="Times New Roman" panose="02020603050405020304" pitchFamily="18" charset="0"/>
                <a:cs typeface="Arial" panose="020B0604020202020204" pitchFamily="34" charset="0"/>
              </a:rPr>
              <a:t>.</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a:tabLst>
                <a:tab pos="270510" algn="l"/>
                <a:tab pos="6391275" algn="l"/>
              </a:tabLst>
            </a:pPr>
            <a:r>
              <a:rPr lang="it-IT" dirty="0" smtClean="0">
                <a:ea typeface="Times New Roman" panose="02020603050405020304" pitchFamily="18" charset="0"/>
                <a:cs typeface="Arial" panose="020B0604020202020204" pitchFamily="34" charset="0"/>
              </a:rPr>
              <a:t>Le tecniche di </a:t>
            </a:r>
            <a:r>
              <a:rPr lang="it-IT" i="1" dirty="0" err="1" smtClean="0">
                <a:ea typeface="Times New Roman" panose="02020603050405020304" pitchFamily="18" charset="0"/>
                <a:cs typeface="Arial" panose="020B0604020202020204" pitchFamily="34" charset="0"/>
              </a:rPr>
              <a:t>nudging</a:t>
            </a:r>
            <a:r>
              <a:rPr lang="it-IT" dirty="0" smtClean="0">
                <a:ea typeface="Times New Roman" panose="02020603050405020304" pitchFamily="18" charset="0"/>
                <a:cs typeface="Arial" panose="020B0604020202020204" pitchFamily="34" charset="0"/>
              </a:rPr>
              <a:t>. I sette </a:t>
            </a:r>
            <a:r>
              <a:rPr lang="it-IT" i="1" dirty="0" err="1" smtClean="0">
                <a:ea typeface="Times New Roman" panose="02020603050405020304" pitchFamily="18" charset="0"/>
                <a:cs typeface="Arial" panose="020B0604020202020204" pitchFamily="34" charset="0"/>
              </a:rPr>
              <a:t>nudge</a:t>
            </a:r>
            <a:r>
              <a:rPr lang="it-IT" i="1"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tools</a:t>
            </a:r>
            <a:r>
              <a:rPr lang="it-IT" i="1" dirty="0" smtClean="0">
                <a:ea typeface="Times New Roman" panose="02020603050405020304" pitchFamily="18" charset="0"/>
                <a:cs typeface="Arial" panose="020B0604020202020204" pitchFamily="34" charset="0"/>
              </a:rPr>
              <a:t> </a:t>
            </a:r>
            <a:r>
              <a:rPr lang="it-IT" dirty="0" smtClean="0">
                <a:ea typeface="Times New Roman" panose="02020603050405020304" pitchFamily="18" charset="0"/>
                <a:cs typeface="Arial" panose="020B0604020202020204" pitchFamily="34" charset="0"/>
              </a:rPr>
              <a:t>di </a:t>
            </a:r>
            <a:r>
              <a:rPr lang="it-IT" dirty="0" err="1" smtClean="0">
                <a:ea typeface="Times New Roman" panose="02020603050405020304" pitchFamily="18" charset="0"/>
                <a:cs typeface="Arial" panose="020B0604020202020204" pitchFamily="34" charset="0"/>
              </a:rPr>
              <a:t>Sunstein</a:t>
            </a:r>
            <a:r>
              <a:rPr lang="it-IT" dirty="0" smtClean="0">
                <a:ea typeface="Times New Roman" panose="02020603050405020304" pitchFamily="18" charset="0"/>
                <a:cs typeface="Arial" panose="020B0604020202020204" pitchFamily="34" charset="0"/>
              </a:rPr>
              <a:t> &amp; </a:t>
            </a:r>
            <a:r>
              <a:rPr lang="it-IT" dirty="0" err="1" smtClean="0">
                <a:ea typeface="Times New Roman" panose="02020603050405020304" pitchFamily="18" charset="0"/>
                <a:cs typeface="Arial" panose="020B0604020202020204" pitchFamily="34" charset="0"/>
              </a:rPr>
              <a:t>Thaler</a:t>
            </a:r>
            <a:endParaRPr lang="it-IT" dirty="0">
              <a:ea typeface="Calibri" panose="020F0502020204030204" pitchFamily="34" charset="0"/>
              <a:cs typeface="Arial" panose="020B0604020202020204" pitchFamily="34" charset="0"/>
            </a:endParaRPr>
          </a:p>
          <a:p>
            <a:pPr marL="498475" algn="just">
              <a:spcAft>
                <a:spcPts val="0"/>
              </a:spcAft>
              <a:tabLst>
                <a:tab pos="270510" algn="l"/>
                <a:tab pos="6391275" algn="l"/>
              </a:tabLst>
            </a:pPr>
            <a:r>
              <a:rPr lang="it-IT" dirty="0">
                <a:ea typeface="Times New Roman" panose="02020603050405020304" pitchFamily="18" charset="0"/>
                <a:cs typeface="Arial" panose="020B0604020202020204" pitchFamily="34" charset="0"/>
              </a:rPr>
              <a:t> </a:t>
            </a:r>
            <a:endParaRPr lang="it-IT"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b="1" dirty="0">
                <a:ea typeface="Times New Roman" panose="02020603050405020304" pitchFamily="18" charset="0"/>
                <a:cs typeface="Arial" panose="020B0604020202020204" pitchFamily="34" charset="0"/>
              </a:rPr>
              <a:t>Parte II – </a:t>
            </a:r>
            <a:r>
              <a:rPr lang="it-IT" b="1" dirty="0" smtClean="0">
                <a:ea typeface="Times New Roman" panose="02020603050405020304" pitchFamily="18" charset="0"/>
                <a:cs typeface="Arial" panose="020B0604020202020204" pitchFamily="34" charset="0"/>
              </a:rPr>
              <a:t>LE SCELTE DEL REGOLATORE</a:t>
            </a:r>
          </a:p>
          <a:p>
            <a:pPr algn="just">
              <a:spcAft>
                <a:spcPts val="0"/>
              </a:spcAft>
              <a:tabLst>
                <a:tab pos="270510" algn="l"/>
                <a:tab pos="6391275" algn="l"/>
              </a:tabLst>
            </a:pPr>
            <a:r>
              <a:rPr lang="it-IT" b="1" dirty="0" smtClean="0">
                <a:ea typeface="Times New Roman" panose="02020603050405020304" pitchFamily="18" charset="0"/>
                <a:cs typeface="Arial" panose="020B0604020202020204" pitchFamily="34" charset="0"/>
              </a:rPr>
              <a:t>Le </a:t>
            </a:r>
            <a:r>
              <a:rPr lang="it-IT" b="1" dirty="0">
                <a:ea typeface="Times New Roman" panose="02020603050405020304" pitchFamily="18" charset="0"/>
                <a:cs typeface="Arial" panose="020B0604020202020204" pitchFamily="34" charset="0"/>
              </a:rPr>
              <a:t>opzioni di intervento per i produttori di regole, a seconda della “intensità” e dei limiti del </a:t>
            </a:r>
            <a:r>
              <a:rPr lang="it-IT" b="1" i="1" dirty="0" err="1">
                <a:ea typeface="Times New Roman" panose="02020603050405020304" pitchFamily="18" charset="0"/>
                <a:cs typeface="Arial" panose="020B0604020202020204" pitchFamily="34" charset="0"/>
              </a:rPr>
              <a:t>nudging</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startAt="5"/>
              <a:tabLst>
                <a:tab pos="270510" algn="l"/>
                <a:tab pos="6391275" algn="l"/>
              </a:tabLst>
            </a:pPr>
            <a:r>
              <a:rPr lang="it-IT" dirty="0">
                <a:ea typeface="Times New Roman" panose="02020603050405020304" pitchFamily="18" charset="0"/>
                <a:cs typeface="Arial" panose="020B0604020202020204" pitchFamily="34" charset="0"/>
              </a:rPr>
              <a:t>Le tre gradazioni </a:t>
            </a:r>
            <a:r>
              <a:rPr lang="it-IT" dirty="0" smtClean="0">
                <a:ea typeface="Times New Roman" panose="02020603050405020304" pitchFamily="18" charset="0"/>
                <a:cs typeface="Arial" panose="020B0604020202020204" pitchFamily="34" charset="0"/>
              </a:rPr>
              <a:t>del </a:t>
            </a:r>
            <a:r>
              <a:rPr lang="it-IT" i="1" dirty="0" err="1">
                <a:ea typeface="Times New Roman" panose="02020603050405020304" pitchFamily="18" charset="0"/>
                <a:cs typeface="Arial" panose="020B0604020202020204" pitchFamily="34" charset="0"/>
              </a:rPr>
              <a:t>nudging</a:t>
            </a:r>
            <a:r>
              <a:rPr lang="it-IT" dirty="0">
                <a:ea typeface="Times New Roman" panose="02020603050405020304" pitchFamily="18" charset="0"/>
                <a:cs typeface="Arial" panose="020B0604020202020204" pitchFamily="34" charset="0"/>
              </a:rPr>
              <a:t> </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startAt="5"/>
              <a:tabLst>
                <a:tab pos="270510" algn="l"/>
                <a:tab pos="6391275" algn="l"/>
              </a:tabLst>
            </a:pPr>
            <a:r>
              <a:rPr lang="it-IT" dirty="0">
                <a:ea typeface="Times New Roman" panose="02020603050405020304" pitchFamily="18" charset="0"/>
                <a:cs typeface="Arial" panose="020B0604020202020204" pitchFamily="34" charset="0"/>
              </a:rPr>
              <a:t>I limiti del </a:t>
            </a:r>
            <a:r>
              <a:rPr lang="it-IT" dirty="0" err="1">
                <a:ea typeface="Times New Roman" panose="02020603050405020304" pitchFamily="18" charset="0"/>
                <a:cs typeface="Arial" panose="020B0604020202020204" pitchFamily="34" charset="0"/>
              </a:rPr>
              <a:t>nudging</a:t>
            </a:r>
            <a:r>
              <a:rPr lang="it-IT" dirty="0">
                <a:ea typeface="Times New Roman" panose="02020603050405020304" pitchFamily="18" charset="0"/>
                <a:cs typeface="Arial" panose="020B0604020202020204" pitchFamily="34" charset="0"/>
              </a:rPr>
              <a:t> </a:t>
            </a:r>
            <a:endParaRPr lang="it-IT"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startAt="5"/>
              <a:tabLst>
                <a:tab pos="270510" algn="l"/>
                <a:tab pos="6391275" algn="l"/>
              </a:tabLst>
            </a:pPr>
            <a:r>
              <a:rPr lang="it-IT" dirty="0">
                <a:ea typeface="Times New Roman" panose="02020603050405020304" pitchFamily="18" charset="0"/>
                <a:cs typeface="Arial" panose="020B0604020202020204" pitchFamily="34" charset="0"/>
              </a:rPr>
              <a:t>Le opzioni di intervento del produttore di regole </a:t>
            </a:r>
            <a:endParaRPr lang="it-IT"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dirty="0">
                <a:ea typeface="Times New Roman" panose="02020603050405020304" pitchFamily="18" charset="0"/>
                <a:cs typeface="Arial" panose="020B0604020202020204" pitchFamily="34" charset="0"/>
              </a:rPr>
              <a:t> </a:t>
            </a:r>
            <a:endParaRPr lang="it-IT" dirty="0">
              <a:ea typeface="Calibri" panose="020F0502020204030204" pitchFamily="34" charset="0"/>
              <a:cs typeface="Arial" panose="020B0604020202020204" pitchFamily="34" charset="0"/>
            </a:endParaRPr>
          </a:p>
          <a:p>
            <a:pPr algn="just">
              <a:spcAft>
                <a:spcPts val="0"/>
              </a:spcAft>
              <a:tabLst>
                <a:tab pos="270510" algn="l"/>
                <a:tab pos="6391275" algn="l"/>
              </a:tabLst>
            </a:pPr>
            <a:r>
              <a:rPr lang="it-IT" b="1" dirty="0">
                <a:ea typeface="Times New Roman" panose="02020603050405020304" pitchFamily="18" charset="0"/>
                <a:cs typeface="Arial" panose="020B0604020202020204" pitchFamily="34" charset="0"/>
              </a:rPr>
              <a:t>Parte III - </a:t>
            </a:r>
            <a:r>
              <a:rPr lang="it-IT" b="1" dirty="0" smtClean="0">
                <a:ea typeface="Times New Roman" panose="02020603050405020304" pitchFamily="18" charset="0"/>
                <a:cs typeface="Arial" panose="020B0604020202020204" pitchFamily="34" charset="0"/>
              </a:rPr>
              <a:t>IL </a:t>
            </a:r>
            <a:r>
              <a:rPr lang="it-IT" b="1" i="1" dirty="0" smtClean="0">
                <a:ea typeface="Times New Roman" panose="02020603050405020304" pitchFamily="18" charset="0"/>
                <a:cs typeface="Arial" panose="020B0604020202020204" pitchFamily="34" charset="0"/>
              </a:rPr>
              <a:t>NUDGING</a:t>
            </a:r>
            <a:r>
              <a:rPr lang="it-IT" b="1" dirty="0" smtClean="0">
                <a:ea typeface="Times New Roman" panose="02020603050405020304" pitchFamily="18" charset="0"/>
                <a:cs typeface="Arial" panose="020B0604020202020204" pitchFamily="34" charset="0"/>
              </a:rPr>
              <a:t> NEL PROCESSO ISTITUZIONALE DI </a:t>
            </a:r>
            <a:r>
              <a:rPr lang="it-IT" b="1" i="1" dirty="0" smtClean="0">
                <a:ea typeface="Times New Roman" panose="02020603050405020304" pitchFamily="18" charset="0"/>
                <a:cs typeface="Arial" panose="020B0604020202020204" pitchFamily="34" charset="0"/>
              </a:rPr>
              <a:t>DECISION MAKING</a:t>
            </a:r>
          </a:p>
          <a:p>
            <a:pPr algn="just">
              <a:spcAft>
                <a:spcPts val="0"/>
              </a:spcAft>
              <a:tabLst>
                <a:tab pos="270510" algn="l"/>
                <a:tab pos="6391275" algn="l"/>
              </a:tabLst>
            </a:pPr>
            <a:r>
              <a:rPr lang="it-IT" b="1" dirty="0" smtClean="0">
                <a:ea typeface="Times New Roman" panose="02020603050405020304" pitchFamily="18" charset="0"/>
                <a:cs typeface="Arial" panose="020B0604020202020204" pitchFamily="34" charset="0"/>
              </a:rPr>
              <a:t>Il </a:t>
            </a:r>
            <a:r>
              <a:rPr lang="it-IT" b="1" i="1" dirty="0" err="1">
                <a:ea typeface="Times New Roman" panose="02020603050405020304" pitchFamily="18" charset="0"/>
                <a:cs typeface="Arial" panose="020B0604020202020204" pitchFamily="34" charset="0"/>
              </a:rPr>
              <a:t>nudging</a:t>
            </a:r>
            <a:r>
              <a:rPr lang="it-IT" b="1" dirty="0">
                <a:ea typeface="Times New Roman" panose="02020603050405020304" pitchFamily="18" charset="0"/>
                <a:cs typeface="Arial" panose="020B0604020202020204" pitchFamily="34" charset="0"/>
              </a:rPr>
              <a:t> e gli altri </a:t>
            </a:r>
            <a:r>
              <a:rPr lang="it-IT" b="1" i="1" dirty="0" err="1">
                <a:ea typeface="Times New Roman" panose="02020603050405020304" pitchFamily="18" charset="0"/>
                <a:cs typeface="Arial" panose="020B0604020202020204" pitchFamily="34" charset="0"/>
              </a:rPr>
              <a:t>tools</a:t>
            </a:r>
            <a:r>
              <a:rPr lang="it-IT" b="1" dirty="0">
                <a:ea typeface="Times New Roman" panose="02020603050405020304" pitchFamily="18" charset="0"/>
                <a:cs typeface="Arial" panose="020B0604020202020204" pitchFamily="34" charset="0"/>
              </a:rPr>
              <a:t>; aspetti strutturali e organizzativi; conclusioni</a:t>
            </a:r>
            <a:endParaRPr lang="it-IT" b="1" dirty="0">
              <a:ea typeface="Calibri" panose="020F0502020204030204" pitchFamily="34" charset="0"/>
              <a:cs typeface="Arial" panose="020B0604020202020204" pitchFamily="34" charset="0"/>
            </a:endParaRPr>
          </a:p>
          <a:p>
            <a:pPr marL="342900" lvl="0" indent="-342900" algn="just">
              <a:spcAft>
                <a:spcPts val="0"/>
              </a:spcAft>
              <a:buFont typeface="+mj-lt"/>
              <a:buAutoNum type="arabicParenR" startAt="8"/>
              <a:tabLst>
                <a:tab pos="270510" algn="l"/>
                <a:tab pos="6391275" algn="l"/>
              </a:tabLst>
            </a:pPr>
            <a:r>
              <a:rPr lang="it-IT" dirty="0">
                <a:ea typeface="Times New Roman" panose="02020603050405020304" pitchFamily="18" charset="0"/>
                <a:cs typeface="Arial" panose="020B0604020202020204" pitchFamily="34" charset="0"/>
              </a:rPr>
              <a:t>Le cose che sono comunque da </a:t>
            </a:r>
            <a:r>
              <a:rPr lang="it-IT" dirty="0" smtClean="0">
                <a:ea typeface="Times New Roman" panose="02020603050405020304" pitchFamily="18" charset="0"/>
                <a:cs typeface="Arial" panose="020B0604020202020204" pitchFamily="34" charset="0"/>
              </a:rPr>
              <a:t>fare: obiettivi e multidisciplinarità</a:t>
            </a:r>
          </a:p>
          <a:p>
            <a:pPr marL="361950" lvl="0" algn="just">
              <a:spcAft>
                <a:spcPts val="0"/>
              </a:spcAft>
              <a:tabLst>
                <a:tab pos="270510" algn="l"/>
                <a:tab pos="6391275" algn="l"/>
              </a:tabLst>
            </a:pPr>
            <a:r>
              <a:rPr lang="it-IT" i="1" dirty="0" smtClean="0">
                <a:ea typeface="Times New Roman" panose="02020603050405020304" pitchFamily="18" charset="0"/>
                <a:cs typeface="Arial" panose="020B0604020202020204" pitchFamily="34" charset="0"/>
              </a:rPr>
              <a:t>Segue</a:t>
            </a:r>
            <a:r>
              <a:rPr lang="it-IT"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behavioural</a:t>
            </a:r>
            <a:r>
              <a:rPr lang="it-IT" i="1"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analysis</a:t>
            </a:r>
            <a:r>
              <a:rPr lang="it-IT" dirty="0" smtClean="0">
                <a:ea typeface="Times New Roman" panose="02020603050405020304" pitchFamily="18" charset="0"/>
                <a:cs typeface="Arial" panose="020B0604020202020204" pitchFamily="34" charset="0"/>
              </a:rPr>
              <a:t>, AIR e VIR</a:t>
            </a:r>
          </a:p>
          <a:p>
            <a:pPr marL="361950" lvl="0" algn="just">
              <a:spcAft>
                <a:spcPts val="0"/>
              </a:spcAft>
              <a:tabLst>
                <a:tab pos="270510" algn="l"/>
                <a:tab pos="6391275" algn="l"/>
              </a:tabLst>
            </a:pPr>
            <a:r>
              <a:rPr lang="it-IT" i="1" dirty="0">
                <a:ea typeface="Times New Roman" panose="02020603050405020304" pitchFamily="18" charset="0"/>
                <a:cs typeface="Arial" panose="020B0604020202020204" pitchFamily="34" charset="0"/>
              </a:rPr>
              <a:t>Segue</a:t>
            </a:r>
            <a:r>
              <a:rPr lang="it-IT" dirty="0">
                <a:ea typeface="Times New Roman" panose="02020603050405020304" pitchFamily="18" charset="0"/>
                <a:cs typeface="Arial" panose="020B0604020202020204" pitchFamily="34" charset="0"/>
              </a:rPr>
              <a:t>: </a:t>
            </a:r>
            <a:r>
              <a:rPr lang="it-IT" i="1" dirty="0" err="1">
                <a:ea typeface="Times New Roman" panose="02020603050405020304" pitchFamily="18" charset="0"/>
                <a:cs typeface="Arial" panose="020B0604020202020204" pitchFamily="34" charset="0"/>
              </a:rPr>
              <a:t>behavioural</a:t>
            </a:r>
            <a:r>
              <a:rPr lang="it-IT" i="1" dirty="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analysis</a:t>
            </a:r>
            <a:r>
              <a:rPr lang="it-IT" dirty="0" smtClean="0">
                <a:ea typeface="Times New Roman" panose="02020603050405020304" pitchFamily="18" charset="0"/>
                <a:cs typeface="Arial" panose="020B0604020202020204" pitchFamily="34" charset="0"/>
              </a:rPr>
              <a:t> </a:t>
            </a:r>
            <a:r>
              <a:rPr lang="it-IT" dirty="0">
                <a:ea typeface="Times New Roman" panose="02020603050405020304" pitchFamily="18" charset="0"/>
                <a:cs typeface="Arial" panose="020B0604020202020204" pitchFamily="34" charset="0"/>
              </a:rPr>
              <a:t>e </a:t>
            </a:r>
            <a:r>
              <a:rPr lang="it-IT" dirty="0" smtClean="0">
                <a:ea typeface="Times New Roman" panose="02020603050405020304" pitchFamily="18" charset="0"/>
                <a:cs typeface="Arial" panose="020B0604020202020204" pitchFamily="34" charset="0"/>
              </a:rPr>
              <a:t>consultazione</a:t>
            </a:r>
          </a:p>
          <a:p>
            <a:pPr marL="361950" algn="just">
              <a:tabLst>
                <a:tab pos="270510" algn="l"/>
                <a:tab pos="6391275" algn="l"/>
              </a:tabLst>
            </a:pPr>
            <a:r>
              <a:rPr lang="it-IT" i="1" dirty="0">
                <a:ea typeface="Times New Roman" panose="02020603050405020304" pitchFamily="18" charset="0"/>
                <a:cs typeface="Arial" panose="020B0604020202020204" pitchFamily="34" charset="0"/>
              </a:rPr>
              <a:t>Segue</a:t>
            </a:r>
            <a:r>
              <a:rPr lang="it-IT" dirty="0">
                <a:ea typeface="Times New Roman" panose="02020603050405020304" pitchFamily="18" charset="0"/>
                <a:cs typeface="Arial" panose="020B0604020202020204" pitchFamily="34" charset="0"/>
              </a:rPr>
              <a:t>: </a:t>
            </a:r>
            <a:r>
              <a:rPr lang="it-IT" dirty="0" smtClean="0">
                <a:ea typeface="Times New Roman" panose="02020603050405020304" pitchFamily="18" charset="0"/>
                <a:cs typeface="Arial" panose="020B0604020202020204" pitchFamily="34" charset="0"/>
              </a:rPr>
              <a:t>uso circolare e integrato dei </a:t>
            </a:r>
            <a:r>
              <a:rPr lang="it-IT" i="1" dirty="0" err="1" smtClean="0">
                <a:ea typeface="Times New Roman" panose="02020603050405020304" pitchFamily="18" charset="0"/>
                <a:cs typeface="Arial" panose="020B0604020202020204" pitchFamily="34" charset="0"/>
              </a:rPr>
              <a:t>tools</a:t>
            </a:r>
            <a:r>
              <a:rPr lang="it-IT" dirty="0" smtClean="0">
                <a:ea typeface="Times New Roman" panose="02020603050405020304" pitchFamily="18" charset="0"/>
                <a:cs typeface="Arial" panose="020B0604020202020204" pitchFamily="34" charset="0"/>
              </a:rPr>
              <a:t>, </a:t>
            </a:r>
            <a:r>
              <a:rPr lang="it-IT" i="1" dirty="0" smtClean="0">
                <a:ea typeface="Times New Roman" panose="02020603050405020304" pitchFamily="18" charset="0"/>
                <a:cs typeface="Arial" panose="020B0604020202020204" pitchFamily="34" charset="0"/>
              </a:rPr>
              <a:t>training</a:t>
            </a:r>
            <a:r>
              <a:rPr lang="it-IT" dirty="0" smtClean="0">
                <a:ea typeface="Times New Roman" panose="02020603050405020304" pitchFamily="18" charset="0"/>
                <a:cs typeface="Arial" panose="020B0604020202020204" pitchFamily="34" charset="0"/>
              </a:rPr>
              <a:t> e sanzioni</a:t>
            </a:r>
          </a:p>
          <a:p>
            <a:pPr marL="361950" algn="just">
              <a:tabLst>
                <a:tab pos="270510" algn="l"/>
                <a:tab pos="6391275" algn="l"/>
              </a:tabLst>
            </a:pPr>
            <a:r>
              <a:rPr lang="it-IT" i="1" dirty="0">
                <a:ea typeface="Times New Roman" panose="02020603050405020304" pitchFamily="18" charset="0"/>
                <a:cs typeface="Arial" panose="020B0604020202020204" pitchFamily="34" charset="0"/>
              </a:rPr>
              <a:t>Segue</a:t>
            </a:r>
            <a:r>
              <a:rPr lang="it-IT" dirty="0">
                <a:ea typeface="Times New Roman" panose="02020603050405020304" pitchFamily="18" charset="0"/>
                <a:cs typeface="Arial" panose="020B0604020202020204" pitchFamily="34" charset="0"/>
              </a:rPr>
              <a:t>: </a:t>
            </a:r>
            <a:r>
              <a:rPr lang="it-IT" dirty="0" smtClean="0">
                <a:ea typeface="Times New Roman" panose="02020603050405020304" pitchFamily="18" charset="0"/>
                <a:cs typeface="Arial" panose="020B0604020202020204" pitchFamily="34" charset="0"/>
              </a:rPr>
              <a:t>la </a:t>
            </a:r>
            <a:r>
              <a:rPr lang="it-IT" i="1" dirty="0" err="1" smtClean="0">
                <a:ea typeface="Times New Roman" panose="02020603050405020304" pitchFamily="18" charset="0"/>
                <a:cs typeface="Arial" panose="020B0604020202020204" pitchFamily="34" charset="0"/>
              </a:rPr>
              <a:t>behavioural</a:t>
            </a:r>
            <a:r>
              <a:rPr lang="it-IT" i="1"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analysis</a:t>
            </a:r>
            <a:r>
              <a:rPr lang="it-IT" dirty="0" smtClean="0">
                <a:ea typeface="Times New Roman" panose="02020603050405020304" pitchFamily="18" charset="0"/>
                <a:cs typeface="Arial" panose="020B0604020202020204" pitchFamily="34" charset="0"/>
              </a:rPr>
              <a:t> come elemento di un processo decisionale democratico, trasparente, </a:t>
            </a:r>
            <a:r>
              <a:rPr lang="it-IT" i="1" dirty="0" err="1" smtClean="0">
                <a:ea typeface="Times New Roman" panose="02020603050405020304" pitchFamily="18" charset="0"/>
                <a:cs typeface="Arial" panose="020B0604020202020204" pitchFamily="34" charset="0"/>
              </a:rPr>
              <a:t>evidence</a:t>
            </a:r>
            <a:r>
              <a:rPr lang="it-IT" i="1" dirty="0" smtClean="0">
                <a:ea typeface="Times New Roman" panose="02020603050405020304" pitchFamily="18" charset="0"/>
                <a:cs typeface="Arial" panose="020B0604020202020204" pitchFamily="34" charset="0"/>
              </a:rPr>
              <a:t> </a:t>
            </a:r>
            <a:r>
              <a:rPr lang="it-IT" i="1" dirty="0" err="1" smtClean="0">
                <a:ea typeface="Times New Roman" panose="02020603050405020304" pitchFamily="18" charset="0"/>
                <a:cs typeface="Arial" panose="020B0604020202020204" pitchFamily="34" charset="0"/>
              </a:rPr>
              <a:t>based</a:t>
            </a:r>
            <a:r>
              <a:rPr lang="it-IT" dirty="0" smtClean="0">
                <a:ea typeface="Times New Roman" panose="02020603050405020304" pitchFamily="18" charset="0"/>
                <a:cs typeface="Arial" panose="020B0604020202020204" pitchFamily="34" charset="0"/>
              </a:rPr>
              <a:t>, sindacabile</a:t>
            </a:r>
          </a:p>
          <a:p>
            <a:pPr marL="342900" lvl="0" indent="-342900" algn="just">
              <a:spcAft>
                <a:spcPts val="0"/>
              </a:spcAft>
              <a:buFont typeface="+mj-lt"/>
              <a:buAutoNum type="arabicParenR" startAt="9"/>
              <a:tabLst>
                <a:tab pos="270510" algn="l"/>
                <a:tab pos="6391275" algn="l"/>
              </a:tabLst>
            </a:pPr>
            <a:r>
              <a:rPr lang="it-IT" dirty="0" smtClean="0">
                <a:ea typeface="Times New Roman" panose="02020603050405020304" pitchFamily="18" charset="0"/>
                <a:cs typeface="Arial" panose="020B0604020202020204" pitchFamily="34" charset="0"/>
              </a:rPr>
              <a:t>Gli </a:t>
            </a:r>
            <a:r>
              <a:rPr lang="it-IT" dirty="0">
                <a:ea typeface="Times New Roman" panose="02020603050405020304" pitchFamily="18" charset="0"/>
                <a:cs typeface="Arial" panose="020B0604020202020204" pitchFamily="34" charset="0"/>
              </a:rPr>
              <a:t>aspetti strutturali </a:t>
            </a:r>
            <a:r>
              <a:rPr lang="it-IT" dirty="0" smtClean="0">
                <a:ea typeface="Times New Roman" panose="02020603050405020304" pitchFamily="18" charset="0"/>
                <a:cs typeface="Arial" panose="020B0604020202020204" pitchFamily="34" charset="0"/>
              </a:rPr>
              <a:t>e organizzativi</a:t>
            </a:r>
          </a:p>
          <a:p>
            <a:pPr marL="342900" lvl="0" indent="-342900" algn="just">
              <a:spcAft>
                <a:spcPts val="0"/>
              </a:spcAft>
              <a:buFont typeface="+mj-lt"/>
              <a:buAutoNum type="arabicParenR" startAt="9"/>
              <a:tabLst>
                <a:tab pos="270510" algn="l"/>
                <a:tab pos="6391275" algn="l"/>
              </a:tabLst>
            </a:pPr>
            <a:r>
              <a:rPr lang="it-IT" dirty="0" smtClean="0">
                <a:solidFill>
                  <a:srgbClr val="FF0000"/>
                </a:solidFill>
                <a:ea typeface="Times New Roman" panose="02020603050405020304" pitchFamily="18" charset="0"/>
                <a:cs typeface="Arial" panose="020B0604020202020204" pitchFamily="34" charset="0"/>
              </a:rPr>
              <a:t>Conclusioni possibili</a:t>
            </a:r>
          </a:p>
        </p:txBody>
      </p:sp>
    </p:spTree>
    <p:extLst>
      <p:ext uri="{BB962C8B-B14F-4D97-AF65-F5344CB8AC3E}">
        <p14:creationId xmlns:p14="http://schemas.microsoft.com/office/powerpoint/2010/main" val="186954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1" y="1071483"/>
            <a:ext cx="12192000" cy="55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ts val="600"/>
              </a:spcBef>
            </a:pPr>
            <a:r>
              <a:rPr lang="it-IT" sz="2400" b="1" dirty="0">
                <a:latin typeface="+mn-lt"/>
              </a:rPr>
              <a:t>Conclusioni </a:t>
            </a:r>
            <a:r>
              <a:rPr lang="it-IT" sz="2400" b="1" dirty="0" smtClean="0">
                <a:latin typeface="+mn-lt"/>
              </a:rPr>
              <a:t>- 1</a:t>
            </a:r>
            <a:endParaRPr lang="it-IT" sz="2400" dirty="0">
              <a:latin typeface="+mn-lt"/>
            </a:endParaRPr>
          </a:p>
          <a:p>
            <a:pPr lvl="0">
              <a:spcBef>
                <a:spcPts val="600"/>
              </a:spcBef>
            </a:pPr>
            <a:r>
              <a:rPr lang="it-IT" sz="2400" dirty="0">
                <a:latin typeface="+mn-lt"/>
              </a:rPr>
              <a:t>Se il </a:t>
            </a:r>
            <a:r>
              <a:rPr lang="it-IT" sz="2400" i="1" dirty="0">
                <a:latin typeface="+mn-lt"/>
              </a:rPr>
              <a:t>business </a:t>
            </a:r>
            <a:r>
              <a:rPr lang="it-IT" sz="2400" i="1" dirty="0" err="1">
                <a:latin typeface="+mn-lt"/>
              </a:rPr>
              <a:t>sector</a:t>
            </a:r>
            <a:r>
              <a:rPr lang="it-IT" sz="2400" dirty="0">
                <a:latin typeface="+mn-lt"/>
              </a:rPr>
              <a:t> usa il </a:t>
            </a:r>
            <a:r>
              <a:rPr lang="it-IT" sz="2400" i="1" dirty="0" err="1">
                <a:latin typeface="+mn-lt"/>
              </a:rPr>
              <a:t>nudging</a:t>
            </a:r>
            <a:r>
              <a:rPr lang="it-IT" sz="2400" dirty="0">
                <a:latin typeface="+mn-lt"/>
              </a:rPr>
              <a:t> da molto tempo, perché non dovrebbe farlo il regolatore, se è di pubblico </a:t>
            </a:r>
            <a:r>
              <a:rPr lang="it-IT" sz="2400" dirty="0" smtClean="0">
                <a:latin typeface="+mn-lt"/>
              </a:rPr>
              <a:t>interesse, inserendo la B.A. - come descritto - nel </a:t>
            </a:r>
            <a:r>
              <a:rPr lang="it-IT" sz="2400" i="1" dirty="0" err="1" smtClean="0">
                <a:latin typeface="+mn-lt"/>
              </a:rPr>
              <a:t>decision</a:t>
            </a:r>
            <a:r>
              <a:rPr lang="it-IT" sz="2400" i="1" dirty="0" smtClean="0">
                <a:latin typeface="+mn-lt"/>
              </a:rPr>
              <a:t> </a:t>
            </a:r>
            <a:r>
              <a:rPr lang="it-IT" sz="2400" i="1" dirty="0" err="1" smtClean="0">
                <a:latin typeface="+mn-lt"/>
              </a:rPr>
              <a:t>making</a:t>
            </a:r>
            <a:r>
              <a:rPr lang="it-IT" sz="2400" i="1" dirty="0" smtClean="0">
                <a:latin typeface="+mn-lt"/>
              </a:rPr>
              <a:t> </a:t>
            </a:r>
            <a:r>
              <a:rPr lang="it-IT" sz="2400" i="1" dirty="0" err="1" smtClean="0">
                <a:latin typeface="+mn-lt"/>
              </a:rPr>
              <a:t>process</a:t>
            </a:r>
            <a:r>
              <a:rPr lang="it-IT" sz="2400" i="1" dirty="0" smtClean="0">
                <a:latin typeface="+mn-lt"/>
              </a:rPr>
              <a:t> istituzionale</a:t>
            </a:r>
            <a:r>
              <a:rPr lang="it-IT" sz="2400" dirty="0" smtClean="0">
                <a:latin typeface="+mn-lt"/>
              </a:rPr>
              <a:t>?</a:t>
            </a:r>
            <a:endParaRPr lang="it-IT" sz="2400" dirty="0">
              <a:latin typeface="+mn-lt"/>
            </a:endParaRPr>
          </a:p>
          <a:p>
            <a:pPr lvl="0">
              <a:spcBef>
                <a:spcPts val="600"/>
              </a:spcBef>
            </a:pPr>
            <a:r>
              <a:rPr lang="it-IT" sz="2400" dirty="0" smtClean="0">
                <a:latin typeface="+mn-lt"/>
              </a:rPr>
              <a:t>Certo</a:t>
            </a:r>
            <a:r>
              <a:rPr lang="it-IT" sz="2400" dirty="0">
                <a:latin typeface="+mn-lt"/>
              </a:rPr>
              <a:t>, dobbiamo tener presenti i </a:t>
            </a:r>
            <a:r>
              <a:rPr lang="it-IT" sz="2400" b="1" dirty="0" smtClean="0">
                <a:latin typeface="+mn-lt"/>
              </a:rPr>
              <a:t>rischi </a:t>
            </a:r>
            <a:r>
              <a:rPr lang="it-IT" sz="2400" dirty="0" smtClean="0">
                <a:latin typeface="+mn-lt"/>
              </a:rPr>
              <a:t>(di eccesso di manipolazione, compensati dall’inserimento in un </a:t>
            </a:r>
            <a:r>
              <a:rPr lang="it-IT" sz="2400" i="1" dirty="0" err="1" smtClean="0">
                <a:latin typeface="+mn-lt"/>
              </a:rPr>
              <a:t>decision</a:t>
            </a:r>
            <a:r>
              <a:rPr lang="it-IT" sz="2400" i="1" dirty="0" smtClean="0">
                <a:latin typeface="+mn-lt"/>
              </a:rPr>
              <a:t> </a:t>
            </a:r>
            <a:r>
              <a:rPr lang="it-IT" sz="2400" i="1" dirty="0" err="1" smtClean="0">
                <a:latin typeface="+mn-lt"/>
              </a:rPr>
              <a:t>making</a:t>
            </a:r>
            <a:r>
              <a:rPr lang="it-IT" sz="2400" i="1" dirty="0" smtClean="0">
                <a:latin typeface="+mn-lt"/>
              </a:rPr>
              <a:t> </a:t>
            </a:r>
            <a:r>
              <a:rPr lang="it-IT" sz="2400" i="1" dirty="0" err="1" smtClean="0">
                <a:latin typeface="+mn-lt"/>
              </a:rPr>
              <a:t>process</a:t>
            </a:r>
            <a:r>
              <a:rPr lang="it-IT" sz="2400" dirty="0" smtClean="0">
                <a:latin typeface="+mn-lt"/>
              </a:rPr>
              <a:t> trasparente e democratico</a:t>
            </a:r>
            <a:r>
              <a:rPr lang="it-IT" sz="2400" b="1" dirty="0" smtClean="0">
                <a:latin typeface="+mn-lt"/>
              </a:rPr>
              <a:t>),</a:t>
            </a:r>
          </a:p>
          <a:p>
            <a:pPr lvl="0">
              <a:spcBef>
                <a:spcPts val="600"/>
              </a:spcBef>
            </a:pPr>
            <a:r>
              <a:rPr lang="it-IT" sz="2400" dirty="0" smtClean="0">
                <a:latin typeface="+mn-lt"/>
              </a:rPr>
              <a:t>e i </a:t>
            </a:r>
            <a:r>
              <a:rPr lang="it-IT" sz="2400" b="1" dirty="0" smtClean="0">
                <a:latin typeface="+mn-lt"/>
              </a:rPr>
              <a:t>limiti </a:t>
            </a:r>
            <a:r>
              <a:rPr lang="it-IT" sz="2400" dirty="0" smtClean="0">
                <a:latin typeface="+mn-lt"/>
              </a:rPr>
              <a:t>(di efficacia non sempre certa). </a:t>
            </a:r>
            <a:endParaRPr lang="it-IT" sz="2400" i="1" dirty="0">
              <a:latin typeface="+mn-lt"/>
            </a:endParaRPr>
          </a:p>
          <a:p>
            <a:pPr lvl="0">
              <a:spcBef>
                <a:spcPts val="600"/>
              </a:spcBef>
            </a:pPr>
            <a:r>
              <a:rPr lang="it-IT" sz="2400" dirty="0" smtClean="0">
                <a:latin typeface="+mn-lt"/>
              </a:rPr>
              <a:t>Certo, </a:t>
            </a:r>
            <a:r>
              <a:rPr lang="it-IT" sz="2400" b="1" dirty="0">
                <a:latin typeface="+mn-lt"/>
              </a:rPr>
              <a:t>costa</a:t>
            </a:r>
            <a:r>
              <a:rPr lang="it-IT" sz="2400" dirty="0">
                <a:latin typeface="+mn-lt"/>
              </a:rPr>
              <a:t> </a:t>
            </a:r>
            <a:r>
              <a:rPr lang="it-IT" sz="2400" dirty="0" smtClean="0">
                <a:latin typeface="+mn-lt"/>
              </a:rPr>
              <a:t>– in sperimentazioni necessarie! – </a:t>
            </a:r>
            <a:r>
              <a:rPr lang="it-IT" sz="2400" b="1" dirty="0" smtClean="0">
                <a:latin typeface="+mn-lt"/>
              </a:rPr>
              <a:t>e </a:t>
            </a:r>
            <a:r>
              <a:rPr lang="it-IT" sz="2400" b="1" dirty="0">
                <a:latin typeface="+mn-lt"/>
              </a:rPr>
              <a:t>richiede </a:t>
            </a:r>
            <a:r>
              <a:rPr lang="it-IT" sz="2400" b="1" dirty="0" smtClean="0">
                <a:latin typeface="+mn-lt"/>
              </a:rPr>
              <a:t>tempo</a:t>
            </a:r>
            <a:r>
              <a:rPr lang="it-IT" sz="2400" dirty="0" smtClean="0">
                <a:latin typeface="+mn-lt"/>
              </a:rPr>
              <a:t> (e il </a:t>
            </a:r>
            <a:r>
              <a:rPr lang="it-IT" sz="2400" dirty="0">
                <a:latin typeface="+mn-lt"/>
              </a:rPr>
              <a:t>meglio è nemico del </a:t>
            </a:r>
            <a:r>
              <a:rPr lang="it-IT" sz="2400" dirty="0" smtClean="0">
                <a:latin typeface="+mn-lt"/>
              </a:rPr>
              <a:t>bene). Va affrontato il rischio che il regolatore </a:t>
            </a:r>
            <a:r>
              <a:rPr lang="it-IT" sz="2400" dirty="0">
                <a:latin typeface="+mn-lt"/>
              </a:rPr>
              <a:t>abbia troppa fretta e troppi pochi soldi</a:t>
            </a:r>
            <a:r>
              <a:rPr lang="it-IT" sz="2400" dirty="0" smtClean="0">
                <a:latin typeface="+mn-lt"/>
              </a:rPr>
              <a:t>.</a:t>
            </a:r>
          </a:p>
          <a:p>
            <a:pPr lvl="0">
              <a:spcBef>
                <a:spcPts val="600"/>
              </a:spcBef>
            </a:pPr>
            <a:r>
              <a:rPr lang="it-IT" sz="2400" dirty="0">
                <a:latin typeface="+mn-lt"/>
              </a:rPr>
              <a:t>Però la </a:t>
            </a:r>
            <a:r>
              <a:rPr lang="it-IT" sz="2400" i="1" dirty="0" err="1">
                <a:latin typeface="+mn-lt"/>
              </a:rPr>
              <a:t>b.a</a:t>
            </a:r>
            <a:r>
              <a:rPr lang="it-IT" sz="2400" i="1" dirty="0">
                <a:latin typeface="+mn-lt"/>
              </a:rPr>
              <a:t>.</a:t>
            </a:r>
            <a:r>
              <a:rPr lang="it-IT" sz="2400" dirty="0">
                <a:latin typeface="+mn-lt"/>
              </a:rPr>
              <a:t> può davvero essere un </a:t>
            </a:r>
            <a:r>
              <a:rPr lang="it-IT" sz="2400" i="1" dirty="0" err="1">
                <a:latin typeface="+mn-lt"/>
              </a:rPr>
              <a:t>turning</a:t>
            </a:r>
            <a:r>
              <a:rPr lang="it-IT" sz="2400" i="1" dirty="0">
                <a:latin typeface="+mn-lt"/>
              </a:rPr>
              <a:t> </a:t>
            </a:r>
            <a:r>
              <a:rPr lang="it-IT" sz="2400" i="1" dirty="0" err="1">
                <a:latin typeface="+mn-lt"/>
              </a:rPr>
              <a:t>point</a:t>
            </a:r>
            <a:r>
              <a:rPr lang="it-IT" sz="2400" dirty="0">
                <a:latin typeface="+mn-lt"/>
              </a:rPr>
              <a:t> delle </a:t>
            </a:r>
            <a:r>
              <a:rPr lang="it-IT" sz="2400" i="1" dirty="0" err="1">
                <a:latin typeface="+mn-lt"/>
              </a:rPr>
              <a:t>rule</a:t>
            </a:r>
            <a:r>
              <a:rPr lang="it-IT" sz="2400" i="1" dirty="0">
                <a:latin typeface="+mn-lt"/>
              </a:rPr>
              <a:t> </a:t>
            </a:r>
            <a:r>
              <a:rPr lang="it-IT" sz="2400" i="1" dirty="0" err="1">
                <a:latin typeface="+mn-lt"/>
              </a:rPr>
              <a:t>making</a:t>
            </a:r>
            <a:r>
              <a:rPr lang="it-IT" sz="2400" i="1" dirty="0">
                <a:latin typeface="+mn-lt"/>
              </a:rPr>
              <a:t> </a:t>
            </a:r>
            <a:r>
              <a:rPr lang="it-IT" sz="2400" i="1" dirty="0" err="1">
                <a:latin typeface="+mn-lt"/>
              </a:rPr>
              <a:t>theories</a:t>
            </a:r>
            <a:endParaRPr lang="it-IT" sz="2400" i="1" dirty="0">
              <a:latin typeface="+mn-lt"/>
            </a:endParaRPr>
          </a:p>
          <a:p>
            <a:pPr lvl="0">
              <a:spcBef>
                <a:spcPts val="600"/>
              </a:spcBef>
            </a:pPr>
            <a:r>
              <a:rPr lang="it-IT" sz="2400" dirty="0" smtClean="0">
                <a:latin typeface="+mn-lt"/>
              </a:rPr>
              <a:t>Perché la </a:t>
            </a:r>
            <a:r>
              <a:rPr lang="it-IT" sz="2400" dirty="0" err="1" smtClean="0">
                <a:latin typeface="+mn-lt"/>
              </a:rPr>
              <a:t>b.a</a:t>
            </a:r>
            <a:r>
              <a:rPr lang="it-IT" sz="2400" dirty="0" smtClean="0">
                <a:latin typeface="+mn-lt"/>
              </a:rPr>
              <a:t>. può davvero aiutare:</a:t>
            </a:r>
          </a:p>
          <a:p>
            <a:pPr lvl="0">
              <a:spcBef>
                <a:spcPts val="600"/>
              </a:spcBef>
            </a:pPr>
            <a:r>
              <a:rPr lang="it-IT" sz="2400" dirty="0" smtClean="0">
                <a:latin typeface="+mn-lt"/>
              </a:rPr>
              <a:t>- il regolatore a non cadere nel «lato oscuro» delle regole mediatiche, ma di scarsa qualità</a:t>
            </a:r>
          </a:p>
          <a:p>
            <a:pPr lvl="0">
              <a:spcBef>
                <a:spcPts val="600"/>
              </a:spcBef>
            </a:pPr>
            <a:r>
              <a:rPr lang="it-IT" sz="2400" dirty="0" smtClean="0">
                <a:latin typeface="+mn-lt"/>
              </a:rPr>
              <a:t>- a</a:t>
            </a:r>
            <a:r>
              <a:rPr lang="it-IT" sz="2400" dirty="0" smtClean="0">
                <a:solidFill>
                  <a:prstClr val="black"/>
                </a:solidFill>
                <a:latin typeface="Tw Cen MT" panose="020B0602020104020603"/>
              </a:rPr>
              <a:t> </a:t>
            </a:r>
            <a:r>
              <a:rPr lang="it-IT" sz="2400" dirty="0">
                <a:solidFill>
                  <a:prstClr val="black"/>
                </a:solidFill>
                <a:latin typeface="Tw Cen MT" panose="020B0602020104020603"/>
              </a:rPr>
              <a:t>evitare scelte «sbagliate» e quindi inefficaci, inutili, onerose (e alla fine dannose</a:t>
            </a:r>
            <a:r>
              <a:rPr lang="it-IT" sz="2400" dirty="0" smtClean="0">
                <a:solidFill>
                  <a:prstClr val="black"/>
                </a:solidFill>
                <a:latin typeface="Tw Cen MT" panose="020B0602020104020603"/>
              </a:rPr>
              <a:t>)</a:t>
            </a:r>
            <a:endParaRPr lang="it-IT" sz="2400" dirty="0">
              <a:solidFill>
                <a:prstClr val="black"/>
              </a:solidFill>
              <a:latin typeface="Tw Cen MT" panose="020B0602020104020603"/>
            </a:endParaRPr>
          </a:p>
          <a:p>
            <a:pPr>
              <a:spcBef>
                <a:spcPts val="600"/>
              </a:spcBef>
            </a:pPr>
            <a:r>
              <a:rPr lang="it-IT" sz="2400" dirty="0" smtClean="0">
                <a:latin typeface="+mn-lt"/>
              </a:rPr>
              <a:t>- a restare competitivi col resto del mondo, che si organizza sempre meglio (v. </a:t>
            </a:r>
            <a:r>
              <a:rPr lang="it-IT" sz="2400" i="1" dirty="0" err="1" smtClean="0">
                <a:latin typeface="+mn-lt"/>
              </a:rPr>
              <a:t>slides</a:t>
            </a:r>
            <a:r>
              <a:rPr lang="it-IT" sz="2400" dirty="0" smtClean="0">
                <a:latin typeface="+mn-lt"/>
              </a:rPr>
              <a:t> su OCSE)</a:t>
            </a:r>
          </a:p>
        </p:txBody>
      </p:sp>
      <p:sp>
        <p:nvSpPr>
          <p:cNvPr id="2" name="Segnaposto numero diapositiva 1"/>
          <p:cNvSpPr>
            <a:spLocks noGrp="1"/>
          </p:cNvSpPr>
          <p:nvPr>
            <p:ph type="sldNum" sz="quarter" idx="12"/>
          </p:nvPr>
        </p:nvSpPr>
        <p:spPr/>
        <p:txBody>
          <a:bodyPr/>
          <a:lstStyle/>
          <a:p>
            <a:fld id="{6D22F896-40B5-4ADD-8801-0D06FADFA095}" type="slidenum">
              <a:rPr lang="en-US" smtClean="0"/>
              <a:t>51</a:t>
            </a:fld>
            <a:endParaRPr lang="en-US" dirty="0"/>
          </a:p>
        </p:txBody>
      </p:sp>
      <p:sp>
        <p:nvSpPr>
          <p:cNvPr id="4" name="Titolo 1"/>
          <p:cNvSpPr txBox="1">
            <a:spLocks/>
          </p:cNvSpPr>
          <p:nvPr/>
        </p:nvSpPr>
        <p:spPr>
          <a:xfrm>
            <a:off x="1" y="98725"/>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10</a:t>
            </a:r>
          </a:p>
          <a:p>
            <a:r>
              <a:rPr lang="it-IT" dirty="0" smtClean="0"/>
              <a:t>Conclusioni/1</a:t>
            </a:r>
            <a:endParaRPr lang="it-IT" altLang="it-IT" dirty="0" smtClean="0"/>
          </a:p>
        </p:txBody>
      </p:sp>
    </p:spTree>
    <p:extLst>
      <p:ext uri="{BB962C8B-B14F-4D97-AF65-F5344CB8AC3E}">
        <p14:creationId xmlns:p14="http://schemas.microsoft.com/office/powerpoint/2010/main" val="324319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17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52</a:t>
            </a:fld>
            <a:endParaRPr lang="en-US" dirty="0"/>
          </a:p>
        </p:txBody>
      </p:sp>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176" y="519694"/>
            <a:ext cx="7697971" cy="5779511"/>
          </a:xfrm>
          <a:prstGeom prst="rect">
            <a:avLst/>
          </a:prstGeom>
        </p:spPr>
      </p:pic>
    </p:spTree>
    <p:extLst>
      <p:ext uri="{BB962C8B-B14F-4D97-AF65-F5344CB8AC3E}">
        <p14:creationId xmlns:p14="http://schemas.microsoft.com/office/powerpoint/2010/main" val="323784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53</a:t>
            </a:fld>
            <a:endParaRPr lang="en-US" dirty="0"/>
          </a:p>
        </p:txBody>
      </p:sp>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74" y="452670"/>
            <a:ext cx="11546959" cy="5967182"/>
          </a:xfrm>
          <a:prstGeom prst="rect">
            <a:avLst/>
          </a:prstGeom>
        </p:spPr>
      </p:pic>
    </p:spTree>
    <p:extLst>
      <p:ext uri="{BB962C8B-B14F-4D97-AF65-F5344CB8AC3E}">
        <p14:creationId xmlns:p14="http://schemas.microsoft.com/office/powerpoint/2010/main" val="3405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50178" name="Rettangolo 1"/>
          <p:cNvSpPr>
            <a:spLocks noChangeArrowheads="1"/>
          </p:cNvSpPr>
          <p:nvPr/>
        </p:nvSpPr>
        <p:spPr bwMode="auto">
          <a:xfrm>
            <a:off x="408584" y="1296640"/>
            <a:ext cx="11224788" cy="567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ts val="600"/>
              </a:spcBef>
            </a:pPr>
            <a:r>
              <a:rPr lang="it-IT" sz="2800" b="1" dirty="0">
                <a:latin typeface="+mn-lt"/>
              </a:rPr>
              <a:t>Conclusioni </a:t>
            </a:r>
            <a:r>
              <a:rPr lang="it-IT" sz="2800" b="1" dirty="0" smtClean="0">
                <a:latin typeface="+mn-lt"/>
              </a:rPr>
              <a:t>(</a:t>
            </a:r>
            <a:r>
              <a:rPr lang="it-IT" sz="2800" b="1" i="1" dirty="0" smtClean="0">
                <a:latin typeface="+mn-lt"/>
              </a:rPr>
              <a:t>segue</a:t>
            </a:r>
            <a:r>
              <a:rPr lang="it-IT" sz="2800" b="1" dirty="0" smtClean="0">
                <a:latin typeface="+mn-lt"/>
              </a:rPr>
              <a:t>) - 2</a:t>
            </a:r>
            <a:endParaRPr lang="it-IT" sz="2800" b="1" dirty="0">
              <a:latin typeface="+mn-lt"/>
            </a:endParaRPr>
          </a:p>
          <a:p>
            <a:pPr>
              <a:spcBef>
                <a:spcPts val="600"/>
              </a:spcBef>
            </a:pPr>
            <a:r>
              <a:rPr lang="it-IT" sz="2800" dirty="0" smtClean="0">
                <a:latin typeface="+mn-lt"/>
              </a:rPr>
              <a:t>La </a:t>
            </a:r>
            <a:r>
              <a:rPr lang="it-IT" sz="2800" i="1" dirty="0" err="1" smtClean="0">
                <a:latin typeface="+mn-lt"/>
              </a:rPr>
              <a:t>b.a</a:t>
            </a:r>
            <a:r>
              <a:rPr lang="it-IT" sz="2800" i="1" dirty="0" smtClean="0">
                <a:latin typeface="+mn-lt"/>
              </a:rPr>
              <a:t>.</a:t>
            </a:r>
            <a:r>
              <a:rPr lang="it-IT" sz="2800" dirty="0" smtClean="0">
                <a:latin typeface="+mn-lt"/>
              </a:rPr>
              <a:t>, per me, è davvero cruciale perché aiuta a:</a:t>
            </a:r>
          </a:p>
          <a:p>
            <a:pPr>
              <a:spcBef>
                <a:spcPts val="600"/>
              </a:spcBef>
            </a:pPr>
            <a:endParaRPr lang="it-IT" sz="2800" dirty="0" smtClean="0">
              <a:latin typeface="+mn-lt"/>
            </a:endParaRPr>
          </a:p>
          <a:p>
            <a:pPr lvl="0" algn="just">
              <a:tabLst>
                <a:tab pos="270510" algn="l"/>
                <a:tab pos="6391275" algn="l"/>
              </a:tabLst>
            </a:pPr>
            <a:r>
              <a:rPr lang="it-IT" sz="2800" b="1" dirty="0" smtClean="0">
                <a:solidFill>
                  <a:srgbClr val="FF0000"/>
                </a:solidFill>
                <a:latin typeface="+mn-lt"/>
                <a:ea typeface="Times New Roman" panose="02020603050405020304" pitchFamily="18" charset="0"/>
                <a:cs typeface="Arial" panose="020B0604020202020204" pitchFamily="34" charset="0"/>
              </a:rPr>
              <a:t>Porsi le domande giuste</a:t>
            </a:r>
          </a:p>
          <a:p>
            <a:pPr lvl="0" algn="just">
              <a:tabLst>
                <a:tab pos="270510" algn="l"/>
                <a:tab pos="6391275" algn="l"/>
              </a:tabLst>
            </a:pPr>
            <a:r>
              <a:rPr lang="it-IT" sz="2400" dirty="0" smtClean="0">
                <a:solidFill>
                  <a:prstClr val="black"/>
                </a:solidFill>
                <a:latin typeface="+mn-lt"/>
                <a:ea typeface="Times New Roman" panose="02020603050405020304" pitchFamily="18" charset="0"/>
                <a:cs typeface="Arial" panose="020B0604020202020204" pitchFamily="34" charset="0"/>
              </a:rPr>
              <a:t>Una </a:t>
            </a:r>
            <a:r>
              <a:rPr lang="it-IT" sz="2400" dirty="0">
                <a:solidFill>
                  <a:prstClr val="black"/>
                </a:solidFill>
                <a:latin typeface="+mn-lt"/>
                <a:ea typeface="Times New Roman" panose="02020603050405020304" pitchFamily="18" charset="0"/>
                <a:cs typeface="Arial" panose="020B0604020202020204" pitchFamily="34" charset="0"/>
              </a:rPr>
              <a:t>delle chiavi di lettura che </a:t>
            </a:r>
            <a:r>
              <a:rPr lang="it-IT" sz="2400" dirty="0" smtClean="0">
                <a:solidFill>
                  <a:prstClr val="black"/>
                </a:solidFill>
                <a:latin typeface="+mn-lt"/>
                <a:ea typeface="Times New Roman" panose="02020603050405020304" pitchFamily="18" charset="0"/>
                <a:cs typeface="Arial" panose="020B0604020202020204" pitchFamily="34" charset="0"/>
              </a:rPr>
              <a:t>offre la B.A. ci </a:t>
            </a:r>
            <a:r>
              <a:rPr lang="it-IT" sz="2400" dirty="0">
                <a:solidFill>
                  <a:prstClr val="black"/>
                </a:solidFill>
                <a:latin typeface="+mn-lt"/>
                <a:ea typeface="Times New Roman" panose="02020603050405020304" pitchFamily="18" charset="0"/>
                <a:cs typeface="Arial" panose="020B0604020202020204" pitchFamily="34" charset="0"/>
              </a:rPr>
              <a:t>porta a capire che </a:t>
            </a:r>
            <a:r>
              <a:rPr lang="it-IT" sz="2400" b="1" dirty="0">
                <a:solidFill>
                  <a:prstClr val="black"/>
                </a:solidFill>
                <a:latin typeface="+mn-lt"/>
                <a:ea typeface="Times New Roman" panose="02020603050405020304" pitchFamily="18" charset="0"/>
                <a:cs typeface="Arial" panose="020B0604020202020204" pitchFamily="34" charset="0"/>
              </a:rPr>
              <a:t>le istituzioni </a:t>
            </a:r>
            <a:r>
              <a:rPr lang="it-IT" sz="2400" dirty="0">
                <a:solidFill>
                  <a:prstClr val="black"/>
                </a:solidFill>
                <a:latin typeface="+mn-lt"/>
                <a:ea typeface="Times New Roman" panose="02020603050405020304" pitchFamily="18" charset="0"/>
                <a:cs typeface="Arial" panose="020B0604020202020204" pitchFamily="34" charset="0"/>
              </a:rPr>
              <a:t>pubbliche (ma anche quelle private) </a:t>
            </a:r>
            <a:r>
              <a:rPr lang="it-IT" sz="2400" b="1" dirty="0">
                <a:solidFill>
                  <a:prstClr val="black"/>
                </a:solidFill>
                <a:latin typeface="+mn-lt"/>
                <a:ea typeface="Times New Roman" panose="02020603050405020304" pitchFamily="18" charset="0"/>
                <a:cs typeface="Arial" panose="020B0604020202020204" pitchFamily="34" charset="0"/>
              </a:rPr>
              <a:t>spesso falliscono perché «rendono le cose difficili»,</a:t>
            </a:r>
            <a:r>
              <a:rPr lang="it-IT" sz="2400" dirty="0">
                <a:solidFill>
                  <a:prstClr val="black"/>
                </a:solidFill>
                <a:latin typeface="+mn-lt"/>
                <a:ea typeface="Times New Roman" panose="02020603050405020304" pitchFamily="18" charset="0"/>
                <a:cs typeface="Arial" panose="020B0604020202020204" pitchFamily="34" charset="0"/>
              </a:rPr>
              <a:t> perché non si chiedono che tipo di soggetti deve applicare le regole, perché </a:t>
            </a:r>
            <a:r>
              <a:rPr lang="it-IT" sz="2400" b="1" dirty="0">
                <a:solidFill>
                  <a:prstClr val="black"/>
                </a:solidFill>
                <a:latin typeface="+mn-lt"/>
                <a:ea typeface="Times New Roman" panose="02020603050405020304" pitchFamily="18" charset="0"/>
                <a:cs typeface="Arial" panose="020B0604020202020204" pitchFamily="34" charset="0"/>
              </a:rPr>
              <a:t>non si pongono le domande giuste</a:t>
            </a:r>
            <a:r>
              <a:rPr lang="it-IT" sz="2400" dirty="0">
                <a:solidFill>
                  <a:prstClr val="black"/>
                </a:solidFill>
                <a:latin typeface="+mn-lt"/>
                <a:ea typeface="Times New Roman" panose="02020603050405020304" pitchFamily="18" charset="0"/>
                <a:cs typeface="Arial" panose="020B0604020202020204" pitchFamily="34" charset="0"/>
              </a:rPr>
              <a:t>.</a:t>
            </a:r>
            <a:endParaRPr lang="it-IT" sz="2400" dirty="0">
              <a:solidFill>
                <a:prstClr val="black"/>
              </a:solidFill>
              <a:latin typeface="+mn-lt"/>
              <a:ea typeface="Calibri" panose="020F0502020204030204" pitchFamily="34" charset="0"/>
              <a:cs typeface="Arial" panose="020B0604020202020204" pitchFamily="34" charset="0"/>
            </a:endParaRPr>
          </a:p>
          <a:p>
            <a:pPr lvl="0" algn="just">
              <a:tabLst>
                <a:tab pos="270510" algn="l"/>
                <a:tab pos="6391275" algn="l"/>
              </a:tabLst>
            </a:pPr>
            <a:endParaRPr lang="it-IT" sz="2800" dirty="0" smtClean="0">
              <a:solidFill>
                <a:prstClr val="black"/>
              </a:solidFill>
              <a:latin typeface="Tw Cen MT" panose="020B0602020104020603"/>
              <a:ea typeface="Times New Roman" panose="02020603050405020304" pitchFamily="18" charset="0"/>
              <a:cs typeface="Arial" panose="020B0604020202020204" pitchFamily="34" charset="0"/>
            </a:endParaRPr>
          </a:p>
          <a:p>
            <a:pPr lvl="0" algn="just">
              <a:tabLst>
                <a:tab pos="270510" algn="l"/>
                <a:tab pos="6391275" algn="l"/>
              </a:tabLst>
            </a:pPr>
            <a:r>
              <a:rPr lang="it-IT" sz="2800" b="1" dirty="0" smtClean="0">
                <a:solidFill>
                  <a:srgbClr val="FF0000"/>
                </a:solidFill>
                <a:latin typeface="Tw Cen MT" panose="020B0602020104020603"/>
                <a:ea typeface="Times New Roman" panose="02020603050405020304" pitchFamily="18" charset="0"/>
                <a:cs typeface="Arial" panose="020B0604020202020204" pitchFamily="34" charset="0"/>
              </a:rPr>
              <a:t>Riportare al centro dell’attenzione il cittadino</a:t>
            </a:r>
            <a:endParaRPr lang="it-IT" sz="2800" b="1" dirty="0">
              <a:solidFill>
                <a:srgbClr val="FF0000"/>
              </a:solidFill>
              <a:latin typeface="Tw Cen MT" panose="020B0602020104020603"/>
              <a:ea typeface="Times New Roman" panose="02020603050405020304" pitchFamily="18" charset="0"/>
              <a:cs typeface="Arial" panose="020B0604020202020204" pitchFamily="34" charset="0"/>
            </a:endParaRPr>
          </a:p>
          <a:p>
            <a:pPr>
              <a:spcBef>
                <a:spcPts val="600"/>
              </a:spcBef>
            </a:pPr>
            <a:r>
              <a:rPr lang="it-IT" sz="2400" dirty="0" smtClean="0">
                <a:latin typeface="+mn-lt"/>
              </a:rPr>
              <a:t>La B.A. </a:t>
            </a:r>
            <a:r>
              <a:rPr lang="it-IT" sz="2400" dirty="0">
                <a:latin typeface="+mn-lt"/>
              </a:rPr>
              <a:t>ha un </a:t>
            </a:r>
            <a:r>
              <a:rPr lang="it-IT" sz="2400" dirty="0" smtClean="0">
                <a:latin typeface="+mn-lt"/>
              </a:rPr>
              <a:t>(ennesimo) lato </a:t>
            </a:r>
            <a:r>
              <a:rPr lang="it-IT" sz="2400" dirty="0">
                <a:latin typeface="+mn-lt"/>
              </a:rPr>
              <a:t>molto </a:t>
            </a:r>
            <a:r>
              <a:rPr lang="it-IT" sz="2400" dirty="0" smtClean="0">
                <a:latin typeface="+mn-lt"/>
              </a:rPr>
              <a:t>importante. Riporta </a:t>
            </a:r>
            <a:r>
              <a:rPr lang="it-IT" sz="2400" dirty="0">
                <a:latin typeface="+mn-lt"/>
              </a:rPr>
              <a:t>la regolazione alla sua vera essenza, al suo </a:t>
            </a:r>
            <a:r>
              <a:rPr lang="it-IT" sz="2400" i="1" dirty="0">
                <a:latin typeface="+mn-lt"/>
              </a:rPr>
              <a:t>core business</a:t>
            </a:r>
            <a:r>
              <a:rPr lang="it-IT" sz="2400" dirty="0">
                <a:latin typeface="+mn-lt"/>
              </a:rPr>
              <a:t>: la modifica dei comportamenti. </a:t>
            </a:r>
            <a:r>
              <a:rPr lang="it-IT" sz="2400" b="1" dirty="0">
                <a:latin typeface="+mn-lt"/>
              </a:rPr>
              <a:t>Riporta al centro dell’attenzione il cittadino</a:t>
            </a:r>
            <a:r>
              <a:rPr lang="it-IT" sz="2400" dirty="0">
                <a:latin typeface="+mn-lt"/>
              </a:rPr>
              <a:t>, la persona </a:t>
            </a:r>
            <a:r>
              <a:rPr lang="it-IT" sz="2400" dirty="0" smtClean="0">
                <a:latin typeface="+mn-lt"/>
              </a:rPr>
              <a:t>umana!</a:t>
            </a:r>
            <a:endParaRPr lang="it-IT" sz="2400" dirty="0">
              <a:latin typeface="+mn-lt"/>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54</a:t>
            </a:fld>
            <a:endParaRPr lang="en-US" dirty="0"/>
          </a:p>
        </p:txBody>
      </p:sp>
      <p:sp>
        <p:nvSpPr>
          <p:cNvPr id="4" name="Titolo 1"/>
          <p:cNvSpPr txBox="1">
            <a:spLocks/>
          </p:cNvSpPr>
          <p:nvPr/>
        </p:nvSpPr>
        <p:spPr>
          <a:xfrm>
            <a:off x="1" y="261679"/>
            <a:ext cx="12191999" cy="1067392"/>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10</a:t>
            </a:r>
          </a:p>
          <a:p>
            <a:r>
              <a:rPr lang="it-IT" dirty="0" smtClean="0"/>
              <a:t>Conclusioni/2</a:t>
            </a:r>
            <a:endParaRPr lang="it-IT" altLang="it-IT" dirty="0" smtClean="0"/>
          </a:p>
        </p:txBody>
      </p:sp>
    </p:spTree>
    <p:extLst>
      <p:ext uri="{BB962C8B-B14F-4D97-AF65-F5344CB8AC3E}">
        <p14:creationId xmlns:p14="http://schemas.microsoft.com/office/powerpoint/2010/main" val="290943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2000">
              <a:srgbClr val="FFFF00"/>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55</a:t>
            </a:fld>
            <a:endParaRPr lang="en-US"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r="38580"/>
          <a:stretch/>
        </p:blipFill>
        <p:spPr>
          <a:xfrm>
            <a:off x="87989" y="1856232"/>
            <a:ext cx="3805002" cy="3040818"/>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380" y="1856232"/>
            <a:ext cx="5028876" cy="209536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380" y="3184337"/>
            <a:ext cx="4480189" cy="3596343"/>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89" y="5001768"/>
            <a:ext cx="3805002" cy="1778912"/>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9686" y="1856232"/>
            <a:ext cx="2888999" cy="4755554"/>
          </a:xfrm>
          <a:prstGeom prst="rect">
            <a:avLst/>
          </a:prstGeom>
        </p:spPr>
      </p:pic>
      <p:sp>
        <p:nvSpPr>
          <p:cNvPr id="3" name="Rettangolo 2"/>
          <p:cNvSpPr/>
          <p:nvPr/>
        </p:nvSpPr>
        <p:spPr>
          <a:xfrm>
            <a:off x="33125" y="170236"/>
            <a:ext cx="12104011" cy="1569660"/>
          </a:xfrm>
          <a:prstGeom prst="rect">
            <a:avLst/>
          </a:prstGeom>
        </p:spPr>
        <p:txBody>
          <a:bodyPr wrap="square">
            <a:spAutoFit/>
          </a:bodyPr>
          <a:lstStyle/>
          <a:p>
            <a:pPr algn="just">
              <a:spcAft>
                <a:spcPts val="0"/>
              </a:spcAft>
              <a:tabLst>
                <a:tab pos="270510" algn="l"/>
                <a:tab pos="6391275" algn="l"/>
              </a:tabLst>
            </a:pPr>
            <a:r>
              <a:rPr lang="it-IT" sz="2400" b="1" i="1" dirty="0" smtClean="0">
                <a:solidFill>
                  <a:srgbClr val="FF0000"/>
                </a:solidFill>
                <a:ea typeface="Times New Roman" panose="02020603050405020304" pitchFamily="18" charset="0"/>
                <a:cs typeface="Arial" panose="020B0604020202020204" pitchFamily="34" charset="0"/>
              </a:rPr>
              <a:t>Porsi le domande giuste</a:t>
            </a:r>
          </a:p>
          <a:p>
            <a:pPr algn="just">
              <a:spcAft>
                <a:spcPts val="0"/>
              </a:spcAft>
              <a:tabLst>
                <a:tab pos="270510" algn="l"/>
                <a:tab pos="6391275" algn="l"/>
              </a:tabLst>
            </a:pPr>
            <a:r>
              <a:rPr lang="it-IT" sz="2400" i="1" dirty="0" smtClean="0">
                <a:ea typeface="Times New Roman" panose="02020603050405020304" pitchFamily="18" charset="0"/>
                <a:cs typeface="Arial" panose="020B0604020202020204" pitchFamily="34" charset="0"/>
              </a:rPr>
              <a:t>Una </a:t>
            </a:r>
            <a:r>
              <a:rPr lang="it-IT" sz="2400" i="1" dirty="0">
                <a:ea typeface="Times New Roman" panose="02020603050405020304" pitchFamily="18" charset="0"/>
                <a:cs typeface="Arial" panose="020B0604020202020204" pitchFamily="34" charset="0"/>
              </a:rPr>
              <a:t>delle chiavi </a:t>
            </a:r>
            <a:r>
              <a:rPr lang="it-IT" sz="2400" i="1" dirty="0" smtClean="0">
                <a:ea typeface="Times New Roman" panose="02020603050405020304" pitchFamily="18" charset="0"/>
                <a:cs typeface="Arial" panose="020B0604020202020204" pitchFamily="34" charset="0"/>
              </a:rPr>
              <a:t>di lettura che offrono le scienze comportamentali ci porta a capire </a:t>
            </a:r>
            <a:r>
              <a:rPr lang="it-IT" sz="2400" i="1" dirty="0">
                <a:ea typeface="Times New Roman" panose="02020603050405020304" pitchFamily="18" charset="0"/>
                <a:cs typeface="Arial" panose="020B0604020202020204" pitchFamily="34" charset="0"/>
              </a:rPr>
              <a:t>che </a:t>
            </a:r>
            <a:r>
              <a:rPr lang="it-IT" sz="2400" b="1" i="1" dirty="0">
                <a:ea typeface="Times New Roman" panose="02020603050405020304" pitchFamily="18" charset="0"/>
                <a:cs typeface="Arial" panose="020B0604020202020204" pitchFamily="34" charset="0"/>
              </a:rPr>
              <a:t>le istituzioni pubbliche</a:t>
            </a:r>
            <a:r>
              <a:rPr lang="it-IT" sz="2400" i="1" dirty="0">
                <a:ea typeface="Times New Roman" panose="02020603050405020304" pitchFamily="18" charset="0"/>
                <a:cs typeface="Arial" panose="020B0604020202020204" pitchFamily="34" charset="0"/>
              </a:rPr>
              <a:t> (ma anche quelle private) </a:t>
            </a:r>
            <a:r>
              <a:rPr lang="it-IT" sz="2400" b="1" i="1" dirty="0">
                <a:ea typeface="Times New Roman" panose="02020603050405020304" pitchFamily="18" charset="0"/>
                <a:cs typeface="Arial" panose="020B0604020202020204" pitchFamily="34" charset="0"/>
              </a:rPr>
              <a:t>spesso falliscono perché </a:t>
            </a:r>
            <a:r>
              <a:rPr lang="it-IT" sz="2400" b="1" i="1" dirty="0" smtClean="0">
                <a:ea typeface="Times New Roman" panose="02020603050405020304" pitchFamily="18" charset="0"/>
                <a:cs typeface="Arial" panose="020B0604020202020204" pitchFamily="34" charset="0"/>
              </a:rPr>
              <a:t>«rendono </a:t>
            </a:r>
            <a:r>
              <a:rPr lang="it-IT" sz="2400" b="1" i="1" dirty="0">
                <a:ea typeface="Times New Roman" panose="02020603050405020304" pitchFamily="18" charset="0"/>
                <a:cs typeface="Arial" panose="020B0604020202020204" pitchFamily="34" charset="0"/>
              </a:rPr>
              <a:t>le cose </a:t>
            </a:r>
            <a:r>
              <a:rPr lang="it-IT" sz="2400" b="1" i="1" dirty="0" smtClean="0">
                <a:ea typeface="Times New Roman" panose="02020603050405020304" pitchFamily="18" charset="0"/>
                <a:cs typeface="Arial" panose="020B0604020202020204" pitchFamily="34" charset="0"/>
              </a:rPr>
              <a:t>difficili»</a:t>
            </a:r>
            <a:r>
              <a:rPr lang="it-IT" sz="2400" i="1" dirty="0" smtClean="0">
                <a:ea typeface="Times New Roman" panose="02020603050405020304" pitchFamily="18" charset="0"/>
                <a:cs typeface="Arial" panose="020B0604020202020204" pitchFamily="34" charset="0"/>
              </a:rPr>
              <a:t>, perché non si chiedono che tipo di soggetti deve applicare le regole, </a:t>
            </a:r>
            <a:r>
              <a:rPr lang="it-IT" sz="2400" b="1" i="1" dirty="0" smtClean="0">
                <a:ea typeface="Times New Roman" panose="02020603050405020304" pitchFamily="18" charset="0"/>
                <a:cs typeface="Arial" panose="020B0604020202020204" pitchFamily="34" charset="0"/>
              </a:rPr>
              <a:t>perché non si pongono le domande giuste</a:t>
            </a:r>
            <a:r>
              <a:rPr lang="it-IT" sz="2400" i="1" dirty="0" smtClean="0">
                <a:ea typeface="Times New Roman" panose="02020603050405020304" pitchFamily="18" charset="0"/>
                <a:cs typeface="Arial" panose="020B0604020202020204" pitchFamily="34" charset="0"/>
              </a:rPr>
              <a:t>.</a:t>
            </a:r>
            <a:endParaRPr lang="it-IT" sz="2400" i="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875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out)">
                                      <p:cBhvr>
                                        <p:cTn id="24" dur="75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75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 pos="100000">
              <a:schemeClr val="bg1">
                <a:lumMod val="65000"/>
              </a:schemeClr>
            </a:gs>
            <a:gs pos="100000">
              <a:srgbClr val="C0C0C0"/>
            </a:gs>
          </a:gsLst>
          <a:lin ang="5400000" scaled="1"/>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sz="quarter" idx="13"/>
          </p:nvPr>
        </p:nvSpPr>
        <p:spPr>
          <a:xfrm>
            <a:off x="205122" y="1749576"/>
            <a:ext cx="11977734" cy="5373600"/>
          </a:xfrm>
        </p:spPr>
        <p:txBody>
          <a:bodyPr>
            <a:normAutofit fontScale="85000" lnSpcReduction="20000"/>
          </a:bodyPr>
          <a:lstStyle/>
          <a:p>
            <a:pPr marL="0" indent="0" algn="just">
              <a:spcBef>
                <a:spcPts val="0"/>
              </a:spcBef>
              <a:buNone/>
            </a:pPr>
            <a:r>
              <a:rPr lang="it-IT" sz="3200" dirty="0" smtClean="0"/>
              <a:t>«troppe volte, </a:t>
            </a:r>
            <a:r>
              <a:rPr lang="it-IT" sz="3200" dirty="0" err="1" smtClean="0"/>
              <a:t>ahimé</a:t>
            </a:r>
            <a:r>
              <a:rPr lang="it-IT" sz="3200" dirty="0" smtClean="0"/>
              <a:t>, il tecnico del diritto,</a:t>
            </a:r>
          </a:p>
          <a:p>
            <a:pPr marL="0" indent="0" algn="just">
              <a:spcBef>
                <a:spcPts val="0"/>
              </a:spcBef>
              <a:buNone/>
            </a:pPr>
            <a:r>
              <a:rPr lang="it-IT" sz="3200" dirty="0" smtClean="0"/>
              <a:t>nell’esercitare i suoi virtuosismi esegetici sulla fredda lettera,</a:t>
            </a:r>
          </a:p>
          <a:p>
            <a:pPr marL="0" indent="0" algn="just">
              <a:spcBef>
                <a:spcPts val="0"/>
              </a:spcBef>
              <a:buNone/>
            </a:pPr>
            <a:r>
              <a:rPr lang="it-IT" sz="3200" dirty="0" smtClean="0"/>
              <a:t>considera gli articoli dei codici come oscillanti trapezi</a:t>
            </a:r>
          </a:p>
          <a:p>
            <a:pPr marL="0" indent="0" algn="just">
              <a:spcBef>
                <a:spcPts val="0"/>
              </a:spcBef>
              <a:buNone/>
            </a:pPr>
            <a:r>
              <a:rPr lang="it-IT" sz="3200" dirty="0" smtClean="0"/>
              <a:t>fatti apposta per servire agli acrobatismi della sua dialettica,</a:t>
            </a:r>
          </a:p>
          <a:p>
            <a:pPr marL="0" indent="0" algn="just">
              <a:spcBef>
                <a:spcPts val="0"/>
              </a:spcBef>
              <a:buNone/>
            </a:pPr>
            <a:r>
              <a:rPr lang="it-IT" sz="3200" dirty="0" smtClean="0"/>
              <a:t>e dimentica che dentro a quelle formule</a:t>
            </a:r>
          </a:p>
          <a:p>
            <a:pPr marL="0" indent="0" algn="just">
              <a:spcBef>
                <a:spcPts val="0"/>
              </a:spcBef>
              <a:buNone/>
            </a:pPr>
            <a:r>
              <a:rPr lang="it-IT" sz="3200" dirty="0" smtClean="0"/>
              <a:t>passa la vita con le sue lacrime,</a:t>
            </a:r>
          </a:p>
          <a:p>
            <a:pPr marL="0" indent="0" algn="just">
              <a:spcBef>
                <a:spcPts val="0"/>
              </a:spcBef>
              <a:buNone/>
            </a:pPr>
            <a:r>
              <a:rPr lang="it-IT" sz="3200" dirty="0" smtClean="0"/>
              <a:t>e che intorno ad esse bisogna lavorare con animo pietoso</a:t>
            </a:r>
          </a:p>
          <a:p>
            <a:pPr marL="0" indent="0" algn="just">
              <a:spcBef>
                <a:spcPts val="0"/>
              </a:spcBef>
              <a:buNone/>
            </a:pPr>
            <a:r>
              <a:rPr lang="it-IT" sz="3200" dirty="0" smtClean="0"/>
              <a:t>e con mani lievi,</a:t>
            </a:r>
          </a:p>
          <a:p>
            <a:pPr marL="0" indent="0" algn="just">
              <a:spcBef>
                <a:spcPts val="0"/>
              </a:spcBef>
              <a:buNone/>
            </a:pPr>
            <a:r>
              <a:rPr lang="it-IT" sz="3200" dirty="0" smtClean="0"/>
              <a:t>perché sotto ogni parola della morta legge</a:t>
            </a:r>
          </a:p>
          <a:p>
            <a:pPr marL="0" indent="0" algn="just">
              <a:spcBef>
                <a:spcPts val="0"/>
              </a:spcBef>
              <a:buNone/>
            </a:pPr>
            <a:r>
              <a:rPr lang="it-IT" sz="3200" dirty="0" smtClean="0"/>
              <a:t>v’è la carne viva che dolora»</a:t>
            </a:r>
          </a:p>
          <a:p>
            <a:pPr marL="0" indent="0" algn="just">
              <a:spcBef>
                <a:spcPts val="0"/>
              </a:spcBef>
              <a:buNone/>
            </a:pPr>
            <a:endParaRPr lang="it-IT" sz="3200" dirty="0" smtClean="0"/>
          </a:p>
          <a:p>
            <a:pPr marL="0" indent="0" algn="just">
              <a:spcBef>
                <a:spcPts val="0"/>
              </a:spcBef>
              <a:buNone/>
            </a:pPr>
            <a:r>
              <a:rPr lang="it-IT" sz="3200" dirty="0" smtClean="0"/>
              <a:t>p. </a:t>
            </a:r>
            <a:r>
              <a:rPr lang="it-IT" sz="3200" dirty="0" err="1" smtClean="0"/>
              <a:t>Calamandrei</a:t>
            </a:r>
            <a:endParaRPr lang="it-IT" sz="3200" dirty="0" smtClean="0"/>
          </a:p>
          <a:p>
            <a:pPr marL="0" indent="0" algn="just">
              <a:spcBef>
                <a:spcPts val="2400"/>
              </a:spcBef>
              <a:buNone/>
            </a:pPr>
            <a:endParaRPr lang="it-IT" sz="3200" dirty="0"/>
          </a:p>
          <a:p>
            <a:pPr marL="0" indent="0" algn="just">
              <a:spcBef>
                <a:spcPts val="2400"/>
              </a:spcBef>
              <a:buNone/>
            </a:pPr>
            <a:endParaRPr lang="it-IT" sz="3200" dirty="0" smtClean="0"/>
          </a:p>
          <a:p>
            <a:pPr marL="0" indent="0" algn="just">
              <a:spcBef>
                <a:spcPts val="2400"/>
              </a:spcBef>
              <a:buNone/>
            </a:pPr>
            <a:endParaRPr lang="it-IT" sz="3200" dirty="0"/>
          </a:p>
          <a:p>
            <a:pPr marL="0" indent="0" algn="just">
              <a:spcBef>
                <a:spcPts val="2400"/>
              </a:spcBef>
              <a:buNone/>
            </a:pPr>
            <a:endParaRPr lang="it-IT" sz="3200" dirty="0" smtClean="0"/>
          </a:p>
          <a:p>
            <a:pPr marL="0" indent="0" algn="just">
              <a:spcBef>
                <a:spcPts val="2400"/>
              </a:spcBef>
              <a:buNone/>
            </a:pPr>
            <a:endParaRPr lang="it-IT" sz="3200" dirty="0"/>
          </a:p>
          <a:p>
            <a:pPr marL="0" indent="0" algn="just">
              <a:spcBef>
                <a:spcPts val="2400"/>
              </a:spcBef>
              <a:buNone/>
            </a:pPr>
            <a:endParaRPr lang="it-IT" sz="3200" dirty="0" smtClean="0"/>
          </a:p>
        </p:txBody>
      </p:sp>
      <p:sp>
        <p:nvSpPr>
          <p:cNvPr id="2" name="Segnaposto numero diapositiva 1"/>
          <p:cNvSpPr>
            <a:spLocks noGrp="1"/>
          </p:cNvSpPr>
          <p:nvPr>
            <p:ph type="sldNum" sz="quarter" idx="12"/>
          </p:nvPr>
        </p:nvSpPr>
        <p:spPr/>
        <p:txBody>
          <a:bodyPr/>
          <a:lstStyle/>
          <a:p>
            <a:fld id="{6D22F896-40B5-4ADD-8801-0D06FADFA095}" type="slidenum">
              <a:rPr lang="en-US" smtClean="0"/>
              <a:t>56</a:t>
            </a:fld>
            <a:endParaRPr lang="en-US" dirty="0"/>
          </a:p>
        </p:txBody>
      </p:sp>
      <p:sp>
        <p:nvSpPr>
          <p:cNvPr id="4" name="Rettangolo 3"/>
          <p:cNvSpPr/>
          <p:nvPr/>
        </p:nvSpPr>
        <p:spPr>
          <a:xfrm>
            <a:off x="98272" y="13002"/>
            <a:ext cx="11977734" cy="1708160"/>
          </a:xfrm>
          <a:prstGeom prst="rect">
            <a:avLst/>
          </a:prstGeom>
        </p:spPr>
        <p:txBody>
          <a:bodyPr wrap="square">
            <a:spAutoFit/>
          </a:bodyPr>
          <a:lstStyle/>
          <a:p>
            <a:pPr>
              <a:spcBef>
                <a:spcPts val="600"/>
              </a:spcBef>
            </a:pPr>
            <a:r>
              <a:rPr lang="it-IT" sz="2400" b="1" dirty="0">
                <a:solidFill>
                  <a:srgbClr val="FF0000"/>
                </a:solidFill>
                <a:ea typeface="Times New Roman" panose="02020603050405020304" pitchFamily="18" charset="0"/>
                <a:cs typeface="Arial" panose="020B0604020202020204" pitchFamily="34" charset="0"/>
              </a:rPr>
              <a:t>Riportare al centro dell’attenzione il cittadino</a:t>
            </a:r>
            <a:endParaRPr lang="it-IT" sz="2400" i="1" dirty="0" smtClean="0"/>
          </a:p>
          <a:p>
            <a:pPr>
              <a:spcBef>
                <a:spcPts val="600"/>
              </a:spcBef>
            </a:pPr>
            <a:r>
              <a:rPr lang="it-IT" sz="2400" i="1" dirty="0" smtClean="0"/>
              <a:t>La </a:t>
            </a:r>
            <a:r>
              <a:rPr lang="it-IT" sz="2400" i="1" dirty="0"/>
              <a:t>B.A. ha un (ennesimo) lato molto importante. Riporta la regolazione alla sua vera essenza, al suo </a:t>
            </a:r>
            <a:r>
              <a:rPr lang="it-IT" sz="2400" dirty="0"/>
              <a:t>core business</a:t>
            </a:r>
            <a:r>
              <a:rPr lang="it-IT" sz="2400" i="1" dirty="0"/>
              <a:t>: la modifica dei </a:t>
            </a:r>
            <a:r>
              <a:rPr lang="it-IT" sz="2400" i="1" dirty="0" smtClean="0"/>
              <a:t>comportamenti.</a:t>
            </a:r>
          </a:p>
          <a:p>
            <a:pPr>
              <a:spcBef>
                <a:spcPts val="600"/>
              </a:spcBef>
            </a:pPr>
            <a:r>
              <a:rPr lang="it-IT" sz="2400" b="1" i="1" dirty="0" smtClean="0"/>
              <a:t>Riporta </a:t>
            </a:r>
            <a:r>
              <a:rPr lang="it-IT" sz="2400" b="1" i="1" dirty="0"/>
              <a:t>al centro dell’attenzione il cittadino, la persona umana!</a:t>
            </a:r>
          </a:p>
        </p:txBody>
      </p:sp>
    </p:spTree>
    <p:extLst>
      <p:ext uri="{BB962C8B-B14F-4D97-AF65-F5344CB8AC3E}">
        <p14:creationId xmlns:p14="http://schemas.microsoft.com/office/powerpoint/2010/main" val="285526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 calcmode="lin" valueType="num">
                                      <p:cBhvr>
                                        <p:cTn id="22"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24" dur="500"/>
                                        <p:tgtEl>
                                          <p:spTgt spid="3">
                                            <p:txEl>
                                              <p:pRg st="11" end="1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p:cTn id="2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p:cTn id="3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p:cTn id="4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5" dur="500"/>
                                        <p:tgtEl>
                                          <p:spTgt spid="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 calcmode="lin" valueType="num">
                                      <p:cBhvr>
                                        <p:cTn id="5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9" dur="500"/>
                                        <p:tgtEl>
                                          <p:spTgt spid="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
                                            <p:txEl>
                                              <p:pRg st="5" end="5"/>
                                            </p:txEl>
                                          </p:spTgt>
                                        </p:tgtEl>
                                        <p:attrNameLst>
                                          <p:attrName>style.visibility</p:attrName>
                                        </p:attrNameLst>
                                      </p:cBhvr>
                                      <p:to>
                                        <p:strVal val="visible"/>
                                      </p:to>
                                    </p:set>
                                    <p:anim calcmode="lin" valueType="num">
                                      <p:cBhvr>
                                        <p:cTn id="6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6" dur="500"/>
                                        <p:tgtEl>
                                          <p:spTgt spid="3">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3">
                                            <p:txEl>
                                              <p:pRg st="6" end="6"/>
                                            </p:txEl>
                                          </p:spTgt>
                                        </p:tgtEl>
                                        <p:attrNameLst>
                                          <p:attrName>style.visibility</p:attrName>
                                        </p:attrNameLst>
                                      </p:cBhvr>
                                      <p:to>
                                        <p:strVal val="visible"/>
                                      </p:to>
                                    </p:set>
                                    <p:anim calcmode="lin" valueType="num">
                                      <p:cBhvr>
                                        <p:cTn id="7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73" dur="500"/>
                                        <p:tgtEl>
                                          <p:spTgt spid="3">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 calcmode="lin" valueType="num">
                                      <p:cBhvr>
                                        <p:cTn id="7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80" dur="500"/>
                                        <p:tgtEl>
                                          <p:spTgt spid="3">
                                            <p:txEl>
                                              <p:pRg st="7" end="7"/>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
                                            <p:txEl>
                                              <p:pRg st="8" end="8"/>
                                            </p:txEl>
                                          </p:spTgt>
                                        </p:tgtEl>
                                        <p:attrNameLst>
                                          <p:attrName>style.visibility</p:attrName>
                                        </p:attrNameLst>
                                      </p:cBhvr>
                                      <p:to>
                                        <p:strVal val="visible"/>
                                      </p:to>
                                    </p:set>
                                    <p:anim calcmode="lin" valueType="num">
                                      <p:cBhvr>
                                        <p:cTn id="8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87" dur="500"/>
                                        <p:tgtEl>
                                          <p:spTgt spid="3">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3">
                                            <p:txEl>
                                              <p:pRg st="9" end="9"/>
                                            </p:txEl>
                                          </p:spTgt>
                                        </p:tgtEl>
                                        <p:attrNameLst>
                                          <p:attrName>style.visibility</p:attrName>
                                        </p:attrNameLst>
                                      </p:cBhvr>
                                      <p:to>
                                        <p:strVal val="visible"/>
                                      </p:to>
                                    </p:set>
                                    <p:anim calcmode="lin" valueType="num">
                                      <p:cBhvr>
                                        <p:cTn id="92"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93"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9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6</a:t>
            </a:fld>
            <a:endParaRPr lang="en-US" dirty="0"/>
          </a:p>
        </p:txBody>
      </p:sp>
      <p:pic>
        <p:nvPicPr>
          <p:cNvPr id="3" name="Immagine 2"/>
          <p:cNvPicPr>
            <a:picLocks noChangeAspect="1"/>
          </p:cNvPicPr>
          <p:nvPr/>
        </p:nvPicPr>
        <p:blipFill>
          <a:blip r:embed="rId2"/>
          <a:stretch>
            <a:fillRect/>
          </a:stretch>
        </p:blipFill>
        <p:spPr>
          <a:xfrm>
            <a:off x="4479474" y="1266408"/>
            <a:ext cx="3491201" cy="5391867"/>
          </a:xfrm>
          <a:prstGeom prst="rect">
            <a:avLst/>
          </a:prstGeom>
        </p:spPr>
      </p:pic>
      <p:sp>
        <p:nvSpPr>
          <p:cNvPr id="4" name="Titolo 1"/>
          <p:cNvSpPr txBox="1">
            <a:spLocks/>
          </p:cNvSpPr>
          <p:nvPr/>
        </p:nvSpPr>
        <p:spPr>
          <a:xfrm>
            <a:off x="129076" y="0"/>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1</a:t>
            </a:r>
          </a:p>
          <a:p>
            <a:r>
              <a:rPr lang="it-IT" dirty="0" smtClean="0"/>
              <a:t>L’assunto di partenza</a:t>
            </a:r>
            <a:endParaRPr lang="it-IT" altLang="it-IT" dirty="0" smtClean="0"/>
          </a:p>
        </p:txBody>
      </p:sp>
    </p:spTree>
    <p:extLst>
      <p:ext uri="{BB962C8B-B14F-4D97-AF65-F5344CB8AC3E}">
        <p14:creationId xmlns:p14="http://schemas.microsoft.com/office/powerpoint/2010/main" val="33617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46082" name="Rettangolo 1"/>
          <p:cNvSpPr>
            <a:spLocks noChangeArrowheads="1"/>
          </p:cNvSpPr>
          <p:nvPr/>
        </p:nvSpPr>
        <p:spPr bwMode="auto">
          <a:xfrm>
            <a:off x="24253" y="906087"/>
            <a:ext cx="11968130" cy="188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pPr>
            <a:r>
              <a:rPr lang="it-IT" sz="2200" dirty="0">
                <a:latin typeface="+mn-lt"/>
              </a:rPr>
              <a:t>Molte regole sono inefficaci non </a:t>
            </a:r>
            <a:r>
              <a:rPr lang="it-IT" sz="2200" dirty="0" smtClean="0">
                <a:latin typeface="+mn-lt"/>
              </a:rPr>
              <a:t>solo </a:t>
            </a:r>
            <a:r>
              <a:rPr lang="it-IT" sz="2200" dirty="0">
                <a:latin typeface="+mn-lt"/>
              </a:rPr>
              <a:t>perché sono “mal scritte” (pure </a:t>
            </a:r>
            <a:r>
              <a:rPr lang="it-IT" sz="2200" dirty="0" smtClean="0">
                <a:latin typeface="+mn-lt"/>
              </a:rPr>
              <a:t>quelle certo </a:t>
            </a:r>
            <a:r>
              <a:rPr lang="it-IT" sz="2200" dirty="0">
                <a:latin typeface="+mn-lt"/>
              </a:rPr>
              <a:t>non </a:t>
            </a:r>
            <a:r>
              <a:rPr lang="it-IT" sz="2200" dirty="0" smtClean="0">
                <a:latin typeface="+mn-lt"/>
              </a:rPr>
              <a:t>mancano), </a:t>
            </a:r>
            <a:r>
              <a:rPr lang="it-IT" sz="2200" dirty="0">
                <a:latin typeface="+mn-lt"/>
              </a:rPr>
              <a:t>ma anche perché spesso </a:t>
            </a:r>
            <a:r>
              <a:rPr lang="it-IT" sz="2200" dirty="0" smtClean="0">
                <a:latin typeface="+mn-lt"/>
              </a:rPr>
              <a:t>sbagliamo </a:t>
            </a:r>
            <a:r>
              <a:rPr lang="it-IT" sz="2200" dirty="0">
                <a:latin typeface="+mn-lt"/>
              </a:rPr>
              <a:t>la strutturazione dell’intervento regolatorio (la cd. </a:t>
            </a:r>
            <a:r>
              <a:rPr lang="it-IT" sz="2200" i="1" dirty="0" err="1">
                <a:latin typeface="+mn-lt"/>
              </a:rPr>
              <a:t>architectural</a:t>
            </a:r>
            <a:r>
              <a:rPr lang="it-IT" sz="2200" i="1" dirty="0">
                <a:latin typeface="+mn-lt"/>
              </a:rPr>
              <a:t> </a:t>
            </a:r>
            <a:r>
              <a:rPr lang="it-IT" sz="2200" i="1" dirty="0" err="1">
                <a:latin typeface="+mn-lt"/>
              </a:rPr>
              <a:t>chioce</a:t>
            </a:r>
            <a:r>
              <a:rPr lang="it-IT" sz="2200" dirty="0">
                <a:latin typeface="+mn-lt"/>
              </a:rPr>
              <a:t>, l’“architettura della scelta</a:t>
            </a:r>
            <a:r>
              <a:rPr lang="it-IT" sz="2200" dirty="0" smtClean="0">
                <a:latin typeface="+mn-lt"/>
              </a:rPr>
              <a:t>”), poiché non comprendiamo la natura del suo destinatario.</a:t>
            </a:r>
          </a:p>
          <a:p>
            <a:pPr algn="just">
              <a:lnSpc>
                <a:spcPct val="107000"/>
              </a:lnSpc>
            </a:pPr>
            <a:r>
              <a:rPr lang="it-IT" sz="2200" dirty="0" smtClean="0">
                <a:latin typeface="+mn-lt"/>
              </a:rPr>
              <a:t>Le scienze comportamentali aiutano a comprendere</a:t>
            </a:r>
          </a:p>
          <a:p>
            <a:pPr algn="ctr">
              <a:lnSpc>
                <a:spcPct val="107000"/>
              </a:lnSpc>
            </a:pPr>
            <a:r>
              <a:rPr lang="it-IT" altLang="it-IT" sz="2200" dirty="0" smtClean="0">
                <a:latin typeface="+mn-lt"/>
                <a:ea typeface="Calibri" panose="020F0502020204030204" pitchFamily="34" charset="0"/>
                <a:cs typeface="Arial" panose="020B0604020202020204" pitchFamily="34" charset="0"/>
              </a:rPr>
              <a:t>Non </a:t>
            </a:r>
            <a:r>
              <a:rPr lang="it-IT" altLang="it-IT" sz="2200" i="1" dirty="0">
                <a:latin typeface="+mn-lt"/>
                <a:ea typeface="Calibri" panose="020F0502020204030204" pitchFamily="34" charset="0"/>
                <a:cs typeface="Arial" panose="020B0604020202020204" pitchFamily="34" charset="0"/>
              </a:rPr>
              <a:t>Homo </a:t>
            </a:r>
            <a:r>
              <a:rPr lang="it-IT" altLang="it-IT" sz="2200" i="1" dirty="0" err="1" smtClean="0">
                <a:latin typeface="+mn-lt"/>
                <a:ea typeface="Calibri" panose="020F0502020204030204" pitchFamily="34" charset="0"/>
                <a:cs typeface="Arial" panose="020B0604020202020204" pitchFamily="34" charset="0"/>
              </a:rPr>
              <a:t>Oeconomicus</a:t>
            </a:r>
            <a:r>
              <a:rPr lang="it-IT" altLang="it-IT" sz="2200" dirty="0" smtClean="0">
                <a:latin typeface="+mn-lt"/>
                <a:ea typeface="Calibri" panose="020F0502020204030204" pitchFamily="34" charset="0"/>
                <a:cs typeface="Arial" panose="020B0604020202020204" pitchFamily="34" charset="0"/>
              </a:rPr>
              <a:t>, ma</a:t>
            </a:r>
            <a:r>
              <a:rPr lang="it-IT" altLang="it-IT" sz="2200" i="1" dirty="0" smtClean="0">
                <a:latin typeface="+mn-lt"/>
                <a:ea typeface="Calibri" panose="020F0502020204030204" pitchFamily="34" charset="0"/>
                <a:cs typeface="Arial" panose="020B0604020202020204" pitchFamily="34" charset="0"/>
              </a:rPr>
              <a:t> </a:t>
            </a:r>
            <a:r>
              <a:rPr lang="it-IT" altLang="it-IT" sz="2200" i="1" dirty="0">
                <a:latin typeface="+mn-lt"/>
                <a:ea typeface="Calibri" panose="020F0502020204030204" pitchFamily="34" charset="0"/>
                <a:cs typeface="Arial" panose="020B0604020202020204" pitchFamily="34" charset="0"/>
              </a:rPr>
              <a:t>Homo Sapiens</a:t>
            </a:r>
            <a:endParaRPr lang="it-IT" altLang="it-IT" sz="2200" dirty="0">
              <a:latin typeface="+mn-lt"/>
              <a:ea typeface="Calibri" panose="020F0502020204030204" pitchFamily="34" charset="0"/>
              <a:cs typeface="Arial" panose="020B0604020202020204" pitchFamily="34" charset="0"/>
            </a:endParaRPr>
          </a:p>
        </p:txBody>
      </p:sp>
      <p:sp>
        <p:nvSpPr>
          <p:cNvPr id="2" name="Segnaposto numero diapositiva 1"/>
          <p:cNvSpPr>
            <a:spLocks noGrp="1"/>
          </p:cNvSpPr>
          <p:nvPr>
            <p:ph type="sldNum" sz="quarter" idx="12"/>
          </p:nvPr>
        </p:nvSpPr>
        <p:spPr/>
        <p:txBody>
          <a:bodyPr/>
          <a:lstStyle/>
          <a:p>
            <a:fld id="{6D22F896-40B5-4ADD-8801-0D06FADFA095}" type="slidenum">
              <a:rPr lang="en-US" smtClean="0"/>
              <a:t>7</a:t>
            </a:fld>
            <a:endParaRPr lang="en-US" dirty="0"/>
          </a:p>
        </p:txBody>
      </p:sp>
      <p:sp>
        <p:nvSpPr>
          <p:cNvPr id="4" name="Titolo 1"/>
          <p:cNvSpPr txBox="1">
            <a:spLocks/>
          </p:cNvSpPr>
          <p:nvPr/>
        </p:nvSpPr>
        <p:spPr>
          <a:xfrm>
            <a:off x="129076" y="0"/>
            <a:ext cx="12191999"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1</a:t>
            </a:r>
          </a:p>
          <a:p>
            <a:r>
              <a:rPr lang="it-IT" dirty="0" smtClean="0"/>
              <a:t>L’assunto di partenza</a:t>
            </a:r>
            <a:endParaRPr lang="it-IT" altLang="it-IT" dirty="0" smtClean="0"/>
          </a:p>
        </p:txBody>
      </p:sp>
      <p:pic>
        <p:nvPicPr>
          <p:cNvPr id="3" name="Immagine 2"/>
          <p:cNvPicPr>
            <a:picLocks noChangeAspect="1"/>
          </p:cNvPicPr>
          <p:nvPr/>
        </p:nvPicPr>
        <p:blipFill>
          <a:blip r:embed="rId2"/>
          <a:stretch>
            <a:fillRect/>
          </a:stretch>
        </p:blipFill>
        <p:spPr>
          <a:xfrm>
            <a:off x="129076" y="2795849"/>
            <a:ext cx="3847171" cy="3824933"/>
          </a:xfrm>
          <a:prstGeom prst="rect">
            <a:avLst/>
          </a:prstGeom>
        </p:spPr>
      </p:pic>
      <p:pic>
        <p:nvPicPr>
          <p:cNvPr id="5" name="Immagine 4"/>
          <p:cNvPicPr>
            <a:picLocks noChangeAspect="1"/>
          </p:cNvPicPr>
          <p:nvPr/>
        </p:nvPicPr>
        <p:blipFill>
          <a:blip r:embed="rId3"/>
          <a:stretch>
            <a:fillRect/>
          </a:stretch>
        </p:blipFill>
        <p:spPr>
          <a:xfrm>
            <a:off x="8250035" y="2795849"/>
            <a:ext cx="3847171" cy="3824933"/>
          </a:xfrm>
          <a:prstGeom prst="rect">
            <a:avLst/>
          </a:prstGeom>
        </p:spPr>
      </p:pic>
      <p:sp>
        <p:nvSpPr>
          <p:cNvPr id="6" name="Simbolo &quot;divieto&quot; 5"/>
          <p:cNvSpPr/>
          <p:nvPr/>
        </p:nvSpPr>
        <p:spPr>
          <a:xfrm>
            <a:off x="129076" y="2889113"/>
            <a:ext cx="3847171" cy="363840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CasellaDiTesto 6"/>
          <p:cNvSpPr txBox="1"/>
          <p:nvPr/>
        </p:nvSpPr>
        <p:spPr>
          <a:xfrm>
            <a:off x="3998151" y="2775106"/>
            <a:ext cx="1529027" cy="3785652"/>
          </a:xfrm>
          <a:prstGeom prst="rect">
            <a:avLst/>
          </a:prstGeom>
          <a:noFill/>
        </p:spPr>
        <p:txBody>
          <a:bodyPr wrap="square" rtlCol="0">
            <a:spAutoFit/>
          </a:bodyPr>
          <a:lstStyle/>
          <a:p>
            <a:r>
              <a:rPr lang="it-IT" sz="2400" dirty="0" smtClean="0"/>
              <a:t>Razionale</a:t>
            </a:r>
          </a:p>
          <a:p>
            <a:endParaRPr lang="it-IT" sz="2400" dirty="0" smtClean="0"/>
          </a:p>
          <a:p>
            <a:r>
              <a:rPr lang="it-IT" sz="2400" dirty="0" smtClean="0"/>
              <a:t>Riflessivo</a:t>
            </a:r>
          </a:p>
          <a:p>
            <a:endParaRPr lang="it-IT" sz="2400" dirty="0"/>
          </a:p>
          <a:p>
            <a:r>
              <a:rPr lang="it-IT" sz="2400" dirty="0" smtClean="0"/>
              <a:t>Impassibile</a:t>
            </a:r>
          </a:p>
          <a:p>
            <a:endParaRPr lang="it-IT" sz="2400" dirty="0"/>
          </a:p>
          <a:p>
            <a:r>
              <a:rPr lang="it-IT" sz="2400" dirty="0" smtClean="0"/>
              <a:t>Meditato</a:t>
            </a:r>
          </a:p>
          <a:p>
            <a:endParaRPr lang="it-IT" sz="2400" dirty="0"/>
          </a:p>
          <a:p>
            <a:r>
              <a:rPr lang="it-IT" sz="2400" dirty="0" smtClean="0"/>
              <a:t>Ligio alle regole</a:t>
            </a:r>
            <a:endParaRPr lang="it-IT" sz="2400" dirty="0"/>
          </a:p>
        </p:txBody>
      </p:sp>
      <p:sp>
        <p:nvSpPr>
          <p:cNvPr id="8" name="Freccia a destra 7"/>
          <p:cNvSpPr/>
          <p:nvPr/>
        </p:nvSpPr>
        <p:spPr>
          <a:xfrm>
            <a:off x="5599405" y="3014199"/>
            <a:ext cx="817829" cy="63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a:off x="5587263" y="3748489"/>
            <a:ext cx="817829" cy="63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p:cNvSpPr/>
          <p:nvPr/>
        </p:nvSpPr>
        <p:spPr>
          <a:xfrm>
            <a:off x="5587974" y="4472322"/>
            <a:ext cx="817829" cy="63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6596152" y="2795849"/>
            <a:ext cx="1702580" cy="3416320"/>
          </a:xfrm>
          <a:prstGeom prst="rect">
            <a:avLst/>
          </a:prstGeom>
          <a:noFill/>
        </p:spPr>
        <p:txBody>
          <a:bodyPr wrap="square" rtlCol="0">
            <a:spAutoFit/>
          </a:bodyPr>
          <a:lstStyle/>
          <a:p>
            <a:r>
              <a:rPr lang="it-IT" sz="2400" dirty="0" smtClean="0"/>
              <a:t>Irrazionale</a:t>
            </a:r>
          </a:p>
          <a:p>
            <a:endParaRPr lang="it-IT" sz="2400" dirty="0" smtClean="0"/>
          </a:p>
          <a:p>
            <a:r>
              <a:rPr lang="it-IT" sz="2400" dirty="0" smtClean="0"/>
              <a:t>Intuitivo</a:t>
            </a:r>
          </a:p>
          <a:p>
            <a:endParaRPr lang="it-IT" sz="2400" dirty="0"/>
          </a:p>
          <a:p>
            <a:r>
              <a:rPr lang="it-IT" sz="2400" dirty="0" smtClean="0"/>
              <a:t>Emotivo</a:t>
            </a:r>
          </a:p>
          <a:p>
            <a:endParaRPr lang="it-IT" sz="2400" dirty="0"/>
          </a:p>
          <a:p>
            <a:r>
              <a:rPr lang="it-IT" sz="2400" dirty="0" smtClean="0"/>
              <a:t>Spontaneo</a:t>
            </a:r>
          </a:p>
          <a:p>
            <a:endParaRPr lang="it-IT" sz="2400" dirty="0"/>
          </a:p>
          <a:p>
            <a:r>
              <a:rPr lang="it-IT" sz="2400" dirty="0" smtClean="0"/>
              <a:t>Abile</a:t>
            </a:r>
            <a:endParaRPr lang="it-IT" sz="2400" dirty="0"/>
          </a:p>
        </p:txBody>
      </p:sp>
      <p:sp>
        <p:nvSpPr>
          <p:cNvPr id="13" name="Freccia a destra 12"/>
          <p:cNvSpPr/>
          <p:nvPr/>
        </p:nvSpPr>
        <p:spPr>
          <a:xfrm>
            <a:off x="5599404" y="5914416"/>
            <a:ext cx="817829" cy="63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p:cNvSpPr/>
          <p:nvPr/>
        </p:nvSpPr>
        <p:spPr>
          <a:xfrm>
            <a:off x="5599405" y="5184604"/>
            <a:ext cx="817829" cy="63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2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 calcmode="lin" valueType="num">
                                      <p:cBhvr>
                                        <p:cTn id="7" dur="500" fill="hold"/>
                                        <p:tgtEl>
                                          <p:spTgt spid="460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08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608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6082">
                                            <p:txEl>
                                              <p:pRg st="1" end="1"/>
                                            </p:txEl>
                                          </p:spTgt>
                                        </p:tgtEl>
                                        <p:attrNameLst>
                                          <p:attrName>style.visibility</p:attrName>
                                        </p:attrNameLst>
                                      </p:cBhvr>
                                      <p:to>
                                        <p:strVal val="visible"/>
                                      </p:to>
                                    </p:set>
                                    <p:anim calcmode="lin" valueType="num">
                                      <p:cBhvr>
                                        <p:cTn id="14" dur="500" fill="hold"/>
                                        <p:tgtEl>
                                          <p:spTgt spid="4608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608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608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6082">
                                            <p:txEl>
                                              <p:pRg st="2" end="2"/>
                                            </p:txEl>
                                          </p:spTgt>
                                        </p:tgtEl>
                                        <p:attrNameLst>
                                          <p:attrName>style.visibility</p:attrName>
                                        </p:attrNameLst>
                                      </p:cBhvr>
                                      <p:to>
                                        <p:strVal val="visible"/>
                                      </p:to>
                                    </p:set>
                                    <p:anim calcmode="lin" valueType="num">
                                      <p:cBhvr>
                                        <p:cTn id="21" dur="500" fill="hold"/>
                                        <p:tgtEl>
                                          <p:spTgt spid="4608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608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608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left)">
                                      <p:cBhvr>
                                        <p:cTn id="87" dur="500"/>
                                        <p:tgtEl>
                                          <p:spTgt spid="13"/>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 calcmode="lin" valueType="num">
                                      <p:cBhvr>
                                        <p:cTn id="95" dur="500" fill="hold"/>
                                        <p:tgtEl>
                                          <p:spTgt spid="6"/>
                                        </p:tgtEl>
                                        <p:attrNameLst>
                                          <p:attrName>ppt_w</p:attrName>
                                        </p:attrNameLst>
                                      </p:cBhvr>
                                      <p:tavLst>
                                        <p:tav tm="0">
                                          <p:val>
                                            <p:fltVal val="0"/>
                                          </p:val>
                                        </p:tav>
                                        <p:tav tm="100000">
                                          <p:val>
                                            <p:strVal val="#ppt_w"/>
                                          </p:val>
                                        </p:tav>
                                      </p:tavLst>
                                    </p:anim>
                                    <p:anim calcmode="lin" valueType="num">
                                      <p:cBhvr>
                                        <p:cTn id="96" dur="500" fill="hold"/>
                                        <p:tgtEl>
                                          <p:spTgt spid="6"/>
                                        </p:tgtEl>
                                        <p:attrNameLst>
                                          <p:attrName>ppt_h</p:attrName>
                                        </p:attrNameLst>
                                      </p:cBhvr>
                                      <p:tavLst>
                                        <p:tav tm="0">
                                          <p:val>
                                            <p:fltVal val="0"/>
                                          </p:val>
                                        </p:tav>
                                        <p:tav tm="100000">
                                          <p:val>
                                            <p:strVal val="#ppt_h"/>
                                          </p:val>
                                        </p:tav>
                                      </p:tavLst>
                                    </p:anim>
                                    <p:animEffect transition="in" filter="fade">
                                      <p:cBhvr>
                                        <p:cTn id="97" dur="500"/>
                                        <p:tgtEl>
                                          <p:spTgt spid="6"/>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nodeType="clickEffect">
                                  <p:stCondLst>
                                    <p:cond delay="0"/>
                                  </p:stCondLst>
                                  <p:childTnLst>
                                    <p:set>
                                      <p:cBhvr>
                                        <p:cTn id="101" dur="1" fill="hold">
                                          <p:stCondLst>
                                            <p:cond delay="0"/>
                                          </p:stCondLst>
                                        </p:cTn>
                                        <p:tgtEl>
                                          <p:spTgt spid="5"/>
                                        </p:tgtEl>
                                        <p:attrNameLst>
                                          <p:attrName>style.visibility</p:attrName>
                                        </p:attrNameLst>
                                      </p:cBhvr>
                                      <p:to>
                                        <p:strVal val="visible"/>
                                      </p:to>
                                    </p:set>
                                    <p:anim calcmode="lin" valueType="num">
                                      <p:cBhvr>
                                        <p:cTn id="102" dur="1000" fill="hold"/>
                                        <p:tgtEl>
                                          <p:spTgt spid="5"/>
                                        </p:tgtEl>
                                        <p:attrNameLst>
                                          <p:attrName>ppt_w</p:attrName>
                                        </p:attrNameLst>
                                      </p:cBhvr>
                                      <p:tavLst>
                                        <p:tav tm="0">
                                          <p:val>
                                            <p:fltVal val="0"/>
                                          </p:val>
                                        </p:tav>
                                        <p:tav tm="100000">
                                          <p:val>
                                            <p:strVal val="#ppt_w"/>
                                          </p:val>
                                        </p:tav>
                                      </p:tavLst>
                                    </p:anim>
                                    <p:anim calcmode="lin" valueType="num">
                                      <p:cBhvr>
                                        <p:cTn id="103" dur="1000" fill="hold"/>
                                        <p:tgtEl>
                                          <p:spTgt spid="5"/>
                                        </p:tgtEl>
                                        <p:attrNameLst>
                                          <p:attrName>ppt_h</p:attrName>
                                        </p:attrNameLst>
                                      </p:cBhvr>
                                      <p:tavLst>
                                        <p:tav tm="0">
                                          <p:val>
                                            <p:fltVal val="0"/>
                                          </p:val>
                                        </p:tav>
                                        <p:tav tm="100000">
                                          <p:val>
                                            <p:strVal val="#ppt_h"/>
                                          </p:val>
                                        </p:tav>
                                      </p:tavLst>
                                    </p:anim>
                                    <p:anim calcmode="lin" valueType="num">
                                      <p:cBhvr>
                                        <p:cTn id="104" dur="1000" fill="hold"/>
                                        <p:tgtEl>
                                          <p:spTgt spid="5"/>
                                        </p:tgtEl>
                                        <p:attrNameLst>
                                          <p:attrName>style.rotation</p:attrName>
                                        </p:attrNameLst>
                                      </p:cBhvr>
                                      <p:tavLst>
                                        <p:tav tm="0">
                                          <p:val>
                                            <p:fltVal val="90"/>
                                          </p:val>
                                        </p:tav>
                                        <p:tav tm="100000">
                                          <p:val>
                                            <p:fltVal val="0"/>
                                          </p:val>
                                        </p:tav>
                                      </p:tavLst>
                                    </p:anim>
                                    <p:animEffect transition="in" filter="fade">
                                      <p:cBhvr>
                                        <p:cTn id="10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p:bldP spid="6" grpId="0" animBg="1"/>
      <p:bldP spid="7" grpId="0" uiExpand="1" build="p"/>
      <p:bldP spid="8" grpId="0" animBg="1"/>
      <p:bldP spid="10" grpId="0" animBg="1"/>
      <p:bldP spid="11" grpId="0" animBg="1"/>
      <p:bldP spid="12" grpId="0" uiExpand="1" build="p"/>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8</a:t>
            </a:fld>
            <a:endParaRPr lang="en-US" dirty="0"/>
          </a:p>
        </p:txBody>
      </p:sp>
      <p:sp>
        <p:nvSpPr>
          <p:cNvPr id="4" name="Titolo 1"/>
          <p:cNvSpPr txBox="1">
            <a:spLocks/>
          </p:cNvSpPr>
          <p:nvPr/>
        </p:nvSpPr>
        <p:spPr>
          <a:xfrm>
            <a:off x="-1" y="613615"/>
            <a:ext cx="12191999" cy="104612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1</a:t>
            </a:r>
          </a:p>
          <a:p>
            <a:r>
              <a:rPr lang="it-IT" dirty="0" smtClean="0"/>
              <a:t>L’assunto di partenza</a:t>
            </a:r>
            <a:endParaRPr lang="it-IT" altLang="it-IT" dirty="0" smtClean="0"/>
          </a:p>
        </p:txBody>
      </p:sp>
      <p:pic>
        <p:nvPicPr>
          <p:cNvPr id="3" name="Immagine 2"/>
          <p:cNvPicPr>
            <a:picLocks noChangeAspect="1"/>
          </p:cNvPicPr>
          <p:nvPr/>
        </p:nvPicPr>
        <p:blipFill>
          <a:blip r:embed="rId2"/>
          <a:stretch>
            <a:fillRect/>
          </a:stretch>
        </p:blipFill>
        <p:spPr>
          <a:xfrm>
            <a:off x="4074308" y="2622292"/>
            <a:ext cx="4043383" cy="3028635"/>
          </a:xfrm>
          <a:prstGeom prst="rect">
            <a:avLst/>
          </a:prstGeom>
        </p:spPr>
      </p:pic>
      <p:pic>
        <p:nvPicPr>
          <p:cNvPr id="5" name="Immagine 4"/>
          <p:cNvPicPr>
            <a:picLocks noChangeAspect="1"/>
          </p:cNvPicPr>
          <p:nvPr/>
        </p:nvPicPr>
        <p:blipFill>
          <a:blip r:embed="rId3"/>
          <a:stretch>
            <a:fillRect/>
          </a:stretch>
        </p:blipFill>
        <p:spPr>
          <a:xfrm>
            <a:off x="3036613" y="1966415"/>
            <a:ext cx="6118772" cy="4593874"/>
          </a:xfrm>
          <a:prstGeom prst="rect">
            <a:avLst/>
          </a:prstGeom>
        </p:spPr>
      </p:pic>
    </p:spTree>
    <p:extLst>
      <p:ext uri="{BB962C8B-B14F-4D97-AF65-F5344CB8AC3E}">
        <p14:creationId xmlns:p14="http://schemas.microsoft.com/office/powerpoint/2010/main" val="5836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2">
                <a:lumMod val="60000"/>
                <a:lumOff val="40000"/>
              </a:schemeClr>
            </a:gs>
            <a:gs pos="100000">
              <a:srgbClr val="DDDDDD"/>
            </a:gs>
          </a:gsLst>
          <a:lin ang="5400000" scaled="0"/>
        </a:gra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D22F896-40B5-4ADD-8801-0D06FADFA095}" type="slidenum">
              <a:rPr lang="en-US" smtClean="0"/>
              <a:t>9</a:t>
            </a:fld>
            <a:endParaRPr lang="en-US" dirty="0"/>
          </a:p>
        </p:txBody>
      </p:sp>
      <p:sp>
        <p:nvSpPr>
          <p:cNvPr id="4" name="Titolo 1"/>
          <p:cNvSpPr txBox="1">
            <a:spLocks/>
          </p:cNvSpPr>
          <p:nvPr/>
        </p:nvSpPr>
        <p:spPr>
          <a:xfrm>
            <a:off x="-1" y="613615"/>
            <a:ext cx="12191999" cy="104612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it-IT" altLang="it-IT" i="1" dirty="0" err="1" smtClean="0"/>
              <a:t>nudging</a:t>
            </a:r>
            <a:r>
              <a:rPr lang="it-IT" altLang="it-IT" dirty="0" smtClean="0"/>
              <a:t> – 1</a:t>
            </a:r>
          </a:p>
          <a:p>
            <a:r>
              <a:rPr lang="it-IT" dirty="0" smtClean="0"/>
              <a:t>L’assunto di partenza</a:t>
            </a:r>
            <a:endParaRPr lang="it-IT" altLang="it-IT" dirty="0" smtClean="0"/>
          </a:p>
        </p:txBody>
      </p:sp>
      <p:sp>
        <p:nvSpPr>
          <p:cNvPr id="6" name="Rettangolo 5"/>
          <p:cNvSpPr/>
          <p:nvPr/>
        </p:nvSpPr>
        <p:spPr>
          <a:xfrm>
            <a:off x="1628775" y="2690336"/>
            <a:ext cx="9391649" cy="1938992"/>
          </a:xfrm>
          <a:prstGeom prst="rect">
            <a:avLst/>
          </a:prstGeom>
        </p:spPr>
        <p:txBody>
          <a:bodyPr wrap="square">
            <a:spAutoFit/>
          </a:bodyPr>
          <a:lstStyle/>
          <a:p>
            <a:pPr lvl="0">
              <a:tabLst>
                <a:tab pos="270510" algn="l"/>
                <a:tab pos="6391275" algn="l"/>
              </a:tabLst>
            </a:pPr>
            <a:r>
              <a:rPr lang="it-IT" sz="4000" dirty="0" smtClean="0">
                <a:solidFill>
                  <a:prstClr val="black"/>
                </a:solidFill>
                <a:ea typeface="Times New Roman" panose="02020603050405020304" pitchFamily="18" charset="0"/>
                <a:cs typeface="Arial" panose="020B0604020202020204" pitchFamily="34" charset="0"/>
              </a:rPr>
              <a:t>La differenza tra Superman e Homer consiste in alcune naturali imperfezioni, o distorsioni, o </a:t>
            </a:r>
            <a:r>
              <a:rPr lang="it-IT" sz="4000" i="1" dirty="0" err="1" smtClean="0">
                <a:solidFill>
                  <a:prstClr val="black"/>
                </a:solidFill>
                <a:ea typeface="Times New Roman" panose="02020603050405020304" pitchFamily="18" charset="0"/>
                <a:cs typeface="Arial" panose="020B0604020202020204" pitchFamily="34" charset="0"/>
              </a:rPr>
              <a:t>bias</a:t>
            </a:r>
            <a:r>
              <a:rPr lang="it-IT" sz="4000" dirty="0" smtClean="0">
                <a:solidFill>
                  <a:prstClr val="black"/>
                </a:solidFill>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783086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Goccia">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3_Goccia">
  <a:themeElements>
    <a:clrScheme name="Goccia">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Gocci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cci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TM04033925[[fn=Goccia]]</Template>
  <TotalTime>5294</TotalTime>
  <Words>5150</Words>
  <Application>Microsoft Office PowerPoint</Application>
  <PresentationFormat>Widescreen</PresentationFormat>
  <Paragraphs>595</Paragraphs>
  <Slides>56</Slides>
  <Notes>1</Notes>
  <HiddenSlides>5</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56</vt:i4>
      </vt:variant>
    </vt:vector>
  </HeadingPairs>
  <TitlesOfParts>
    <vt:vector size="63" baseType="lpstr">
      <vt:lpstr>Arial</vt:lpstr>
      <vt:lpstr>Calibri</vt:lpstr>
      <vt:lpstr>Times New Roman</vt:lpstr>
      <vt:lpstr>Tw Cen MT</vt:lpstr>
      <vt:lpstr>Wingdings</vt:lpstr>
      <vt:lpstr>Goccia</vt:lpstr>
      <vt:lpstr>3_Goccia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CARBONE Luigi</dc:creator>
  <cp:lastModifiedBy>CARBONE Luigi</cp:lastModifiedBy>
  <cp:revision>436</cp:revision>
  <cp:lastPrinted>2018-05-29T02:31:22Z</cp:lastPrinted>
  <dcterms:created xsi:type="dcterms:W3CDTF">2018-04-29T16:24:24Z</dcterms:created>
  <dcterms:modified xsi:type="dcterms:W3CDTF">2018-06-06T00:57:58Z</dcterms:modified>
</cp:coreProperties>
</file>