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372" r:id="rId2"/>
    <p:sldId id="1647" r:id="rId3"/>
    <p:sldId id="1703" r:id="rId4"/>
    <p:sldId id="1601" r:id="rId5"/>
    <p:sldId id="1542" r:id="rId6"/>
    <p:sldId id="1618" r:id="rId7"/>
    <p:sldId id="1620" r:id="rId8"/>
    <p:sldId id="1595" r:id="rId9"/>
    <p:sldId id="745" r:id="rId10"/>
    <p:sldId id="1676" r:id="rId11"/>
    <p:sldId id="1698" r:id="rId12"/>
    <p:sldId id="1700" r:id="rId13"/>
    <p:sldId id="1657" r:id="rId14"/>
    <p:sldId id="1592" r:id="rId15"/>
    <p:sldId id="1624" r:id="rId16"/>
    <p:sldId id="540" r:id="rId17"/>
    <p:sldId id="256" r:id="rId18"/>
    <p:sldId id="5856" r:id="rId19"/>
    <p:sldId id="5892" r:id="rId20"/>
    <p:sldId id="5964" r:id="rId21"/>
    <p:sldId id="5893" r:id="rId22"/>
    <p:sldId id="5874" r:id="rId23"/>
    <p:sldId id="5876" r:id="rId24"/>
    <p:sldId id="5920" r:id="rId25"/>
  </p:sldIdLst>
  <p:sldSz cx="9144000" cy="6858000" type="screen4x3"/>
  <p:notesSz cx="6858000" cy="9144000"/>
  <p:defaultTextStyle>
    <a:defPPr>
      <a:defRPr lang="it-IT"/>
    </a:defPPr>
    <a:lvl1pPr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1pPr>
    <a:lvl2pPr marL="4572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2pPr>
    <a:lvl3pPr marL="9144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3pPr>
    <a:lvl4pPr marL="13716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4pPr>
    <a:lvl5pPr marL="18288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5pPr>
    <a:lvl6pPr marL="2286000" algn="l" defTabSz="914400" rtl="0" eaLnBrk="1" latinLnBrk="0" hangingPunct="1">
      <a:defRPr kern="1200">
        <a:solidFill>
          <a:schemeClr val="tx1"/>
        </a:solidFill>
        <a:latin typeface="Calibri" pitchFamily="34" charset="0"/>
        <a:ea typeface="ヒラギノ角ゴ Pro W3" pitchFamily="125" charset="-128"/>
        <a:cs typeface="+mn-cs"/>
      </a:defRPr>
    </a:lvl6pPr>
    <a:lvl7pPr marL="2743200" algn="l" defTabSz="914400" rtl="0" eaLnBrk="1" latinLnBrk="0" hangingPunct="1">
      <a:defRPr kern="1200">
        <a:solidFill>
          <a:schemeClr val="tx1"/>
        </a:solidFill>
        <a:latin typeface="Calibri" pitchFamily="34" charset="0"/>
        <a:ea typeface="ヒラギノ角ゴ Pro W3" pitchFamily="125" charset="-128"/>
        <a:cs typeface="+mn-cs"/>
      </a:defRPr>
    </a:lvl7pPr>
    <a:lvl8pPr marL="3200400" algn="l" defTabSz="914400" rtl="0" eaLnBrk="1" latinLnBrk="0" hangingPunct="1">
      <a:defRPr kern="1200">
        <a:solidFill>
          <a:schemeClr val="tx1"/>
        </a:solidFill>
        <a:latin typeface="Calibri" pitchFamily="34" charset="0"/>
        <a:ea typeface="ヒラギノ角ゴ Pro W3" pitchFamily="125" charset="-128"/>
        <a:cs typeface="+mn-cs"/>
      </a:defRPr>
    </a:lvl8pPr>
    <a:lvl9pPr marL="3657600" algn="l" defTabSz="914400" rtl="0" eaLnBrk="1" latinLnBrk="0" hangingPunct="1">
      <a:defRPr kern="1200">
        <a:solidFill>
          <a:schemeClr val="tx1"/>
        </a:solidFill>
        <a:latin typeface="Calibri" pitchFamily="34" charset="0"/>
        <a:ea typeface="ヒラギノ角ゴ Pro W3" pitchFamily="125"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6"/>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06" autoAdjust="0"/>
  </p:normalViewPr>
  <p:slideViewPr>
    <p:cSldViewPr snapToGrid="0" snapToObjects="1">
      <p:cViewPr>
        <p:scale>
          <a:sx n="90" d="100"/>
          <a:sy n="90" d="100"/>
        </p:scale>
        <p:origin x="1162" y="10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75F8ED2-E6A1-4485-8B0D-438F832ABE28}" type="datetimeFigureOut">
              <a:rPr lang="it-IT" smtClean="0"/>
              <a:t>06/11/2023</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B3C0B52-06D2-46D0-B871-B38EB982282C}" type="slidenum">
              <a:rPr lang="it-IT" smtClean="0"/>
              <a:t>‹N›</a:t>
            </a:fld>
            <a:endParaRPr lang="it-IT"/>
          </a:p>
        </p:txBody>
      </p:sp>
    </p:spTree>
    <p:extLst>
      <p:ext uri="{BB962C8B-B14F-4D97-AF65-F5344CB8AC3E}">
        <p14:creationId xmlns:p14="http://schemas.microsoft.com/office/powerpoint/2010/main" val="3668288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76BB1D-38FA-453B-9BD5-62863A01440D}" type="datetimeFigureOut">
              <a:rPr lang="en-US" smtClean="0"/>
              <a:t>11/6/2023</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2210A4-55C8-4489-BFC7-3208692240F9}" type="slidenum">
              <a:rPr lang="en-US" smtClean="0"/>
              <a:t>‹N›</a:t>
            </a:fld>
            <a:endParaRPr lang="en-US"/>
          </a:p>
        </p:txBody>
      </p:sp>
    </p:spTree>
    <p:extLst>
      <p:ext uri="{BB962C8B-B14F-4D97-AF65-F5344CB8AC3E}">
        <p14:creationId xmlns:p14="http://schemas.microsoft.com/office/powerpoint/2010/main" val="1752482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2210A4-55C8-4489-BFC7-3208692240F9}" type="slidenum">
              <a:rPr lang="en-US" smtClean="0"/>
              <a:t>1</a:t>
            </a:fld>
            <a:endParaRPr lang="en-US"/>
          </a:p>
        </p:txBody>
      </p:sp>
    </p:spTree>
    <p:extLst>
      <p:ext uri="{BB962C8B-B14F-4D97-AF65-F5344CB8AC3E}">
        <p14:creationId xmlns:p14="http://schemas.microsoft.com/office/powerpoint/2010/main" val="2581051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2210A4-55C8-4489-BFC7-3208692240F9}" type="slidenum">
              <a:rPr lang="en-US" smtClean="0"/>
              <a:t>9</a:t>
            </a:fld>
            <a:endParaRPr lang="en-US"/>
          </a:p>
        </p:txBody>
      </p:sp>
    </p:spTree>
    <p:extLst>
      <p:ext uri="{BB962C8B-B14F-4D97-AF65-F5344CB8AC3E}">
        <p14:creationId xmlns:p14="http://schemas.microsoft.com/office/powerpoint/2010/main" val="4073921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D57FD6F-1E27-451A-84C6-ADA8DFF673A9}" type="slidenum">
              <a:rPr lang="it-IT" smtClean="0"/>
              <a:t>21</a:t>
            </a:fld>
            <a:endParaRPr lang="it-IT"/>
          </a:p>
        </p:txBody>
      </p:sp>
    </p:spTree>
    <p:extLst>
      <p:ext uri="{BB962C8B-B14F-4D97-AF65-F5344CB8AC3E}">
        <p14:creationId xmlns:p14="http://schemas.microsoft.com/office/powerpoint/2010/main" val="3063938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351450" lvl="1" indent="0" algn="just">
              <a:spcBef>
                <a:spcPts val="600"/>
              </a:spcBef>
              <a:spcAft>
                <a:spcPts val="1200"/>
              </a:spcAft>
              <a:buClr>
                <a:schemeClr val="tx2"/>
              </a:buClr>
              <a:buNone/>
            </a:pPr>
            <a:r>
              <a:rPr lang="it-IT" dirty="0">
                <a:solidFill>
                  <a:schemeClr val="tx2"/>
                </a:solidFill>
                <a:latin typeface="Arial" panose="020B0604020202020204" pitchFamily="34" charset="0"/>
                <a:cs typeface="Arial" panose="020B0604020202020204" pitchFamily="34" charset="0"/>
              </a:rPr>
              <a:t>1. </a:t>
            </a:r>
            <a:r>
              <a:rPr lang="it-IT" b="1" dirty="0">
                <a:solidFill>
                  <a:schemeClr val="tx2"/>
                </a:solidFill>
                <a:latin typeface="Arial" panose="020B0604020202020204" pitchFamily="34" charset="0"/>
                <a:cs typeface="Arial" panose="020B0604020202020204" pitchFamily="34" charset="0"/>
              </a:rPr>
              <a:t>ASAP</a:t>
            </a:r>
            <a:r>
              <a:rPr lang="it-IT" dirty="0">
                <a:solidFill>
                  <a:schemeClr val="tx2"/>
                </a:solidFill>
                <a:latin typeface="Arial" panose="020B0604020202020204" pitchFamily="34" charset="0"/>
                <a:cs typeface="Arial" panose="020B0604020202020204" pitchFamily="34" charset="0"/>
              </a:rPr>
              <a:t>: una persona fisica o giuridica che produce energia elettrica  e tramite collegamenti privati, la utilizza non meno del 70% per uso proprio (o delle società controllate);</a:t>
            </a:r>
          </a:p>
          <a:p>
            <a:pPr marL="351450" lvl="1" indent="0">
              <a:spcBef>
                <a:spcPts val="600"/>
              </a:spcBef>
              <a:spcAft>
                <a:spcPts val="1200"/>
              </a:spcAft>
              <a:buClr>
                <a:schemeClr val="tx2"/>
              </a:buClr>
              <a:buNone/>
            </a:pPr>
            <a:r>
              <a:rPr lang="it-IT" dirty="0">
                <a:solidFill>
                  <a:schemeClr val="tx2"/>
                </a:solidFill>
                <a:latin typeface="Arial" panose="020B0604020202020204" pitchFamily="34" charset="0"/>
                <a:cs typeface="Arial" panose="020B0604020202020204" pitchFamily="34" charset="0"/>
              </a:rPr>
              <a:t>2. </a:t>
            </a:r>
            <a:r>
              <a:rPr lang="it-IT" b="1" dirty="0">
                <a:solidFill>
                  <a:schemeClr val="tx2"/>
                </a:solidFill>
                <a:latin typeface="Arial" panose="020B0604020202020204" pitchFamily="34" charset="0"/>
                <a:cs typeface="Arial" panose="020B0604020202020204" pitchFamily="34" charset="0"/>
              </a:rPr>
              <a:t>SEU</a:t>
            </a:r>
            <a:r>
              <a:rPr lang="it-IT" dirty="0">
                <a:solidFill>
                  <a:schemeClr val="tx2"/>
                </a:solidFill>
                <a:latin typeface="Arial" panose="020B0604020202020204" pitchFamily="34" charset="0"/>
                <a:cs typeface="Arial" panose="020B0604020202020204" pitchFamily="34" charset="0"/>
              </a:rPr>
              <a:t> è un sistema in cui uno o più impianti di produzione di energia elettrica rinnovabili o CHP, gestiti dal medesimo produttore, sono direttamente connessi all’unità di consumo di un solo cliente finale (persona fisica o giuridica) e realizzati all’interno di un’area, senza soluzione di continuità nella piena disponibilità del medesimo cliente </a:t>
            </a:r>
          </a:p>
          <a:p>
            <a:endParaRPr lang="it-IT" dirty="0"/>
          </a:p>
        </p:txBody>
      </p:sp>
      <p:sp>
        <p:nvSpPr>
          <p:cNvPr id="4" name="Segnaposto numero diapositiva 3"/>
          <p:cNvSpPr>
            <a:spLocks noGrp="1"/>
          </p:cNvSpPr>
          <p:nvPr>
            <p:ph type="sldNum" sz="quarter" idx="5"/>
          </p:nvPr>
        </p:nvSpPr>
        <p:spPr/>
        <p:txBody>
          <a:bodyPr/>
          <a:lstStyle/>
          <a:p>
            <a:fld id="{FD57FD6F-1E27-451A-84C6-ADA8DFF673A9}" type="slidenum">
              <a:rPr lang="it-IT" smtClean="0"/>
              <a:t>22</a:t>
            </a:fld>
            <a:endParaRPr lang="it-IT"/>
          </a:p>
        </p:txBody>
      </p:sp>
    </p:spTree>
    <p:extLst>
      <p:ext uri="{BB962C8B-B14F-4D97-AF65-F5344CB8AC3E}">
        <p14:creationId xmlns:p14="http://schemas.microsoft.com/office/powerpoint/2010/main" val="2025025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D57FD6F-1E27-451A-84C6-ADA8DFF673A9}" type="slidenum">
              <a:rPr lang="it-IT" smtClean="0"/>
              <a:t>23</a:t>
            </a:fld>
            <a:endParaRPr lang="it-IT"/>
          </a:p>
        </p:txBody>
      </p:sp>
    </p:spTree>
    <p:extLst>
      <p:ext uri="{BB962C8B-B14F-4D97-AF65-F5344CB8AC3E}">
        <p14:creationId xmlns:p14="http://schemas.microsoft.com/office/powerpoint/2010/main" val="1896241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Memoria per l’audizione presso la Commissione 10a Industria, commercio e turismo del Senato della Repubblica </a:t>
            </a:r>
          </a:p>
        </p:txBody>
      </p:sp>
      <p:sp>
        <p:nvSpPr>
          <p:cNvPr id="4" name="Segnaposto numero diapositiva 3"/>
          <p:cNvSpPr>
            <a:spLocks noGrp="1"/>
          </p:cNvSpPr>
          <p:nvPr>
            <p:ph type="sldNum" sz="quarter" idx="5"/>
          </p:nvPr>
        </p:nvSpPr>
        <p:spPr/>
        <p:txBody>
          <a:bodyPr/>
          <a:lstStyle/>
          <a:p>
            <a:fld id="{FD57FD6F-1E27-451A-84C6-ADA8DFF673A9}" type="slidenum">
              <a:rPr lang="it-IT" smtClean="0"/>
              <a:t>24</a:t>
            </a:fld>
            <a:endParaRPr lang="it-IT"/>
          </a:p>
        </p:txBody>
      </p:sp>
    </p:spTree>
    <p:extLst>
      <p:ext uri="{BB962C8B-B14F-4D97-AF65-F5344CB8AC3E}">
        <p14:creationId xmlns:p14="http://schemas.microsoft.com/office/powerpoint/2010/main" val="31967572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377440"/>
            <a:ext cx="7772400" cy="814648"/>
          </a:xfrm>
        </p:spPr>
        <p:txBody>
          <a:bodyPr/>
          <a:lstStyle>
            <a:lvl1pPr algn="l">
              <a:defRPr>
                <a:latin typeface="+mn-lt"/>
              </a:defRPr>
            </a:lvl1pPr>
          </a:lstStyle>
          <a:p>
            <a:r>
              <a:rPr lang="it-IT" dirty="0"/>
              <a:t>Fare clic per modificare lo stile del titolo</a:t>
            </a:r>
          </a:p>
        </p:txBody>
      </p:sp>
      <p:sp>
        <p:nvSpPr>
          <p:cNvPr id="3" name="Sottotitolo 2"/>
          <p:cNvSpPr>
            <a:spLocks noGrp="1"/>
          </p:cNvSpPr>
          <p:nvPr>
            <p:ph type="subTitle" idx="1"/>
          </p:nvPr>
        </p:nvSpPr>
        <p:spPr>
          <a:xfrm>
            <a:off x="685800" y="3196244"/>
            <a:ext cx="7772400" cy="1752600"/>
          </a:xfrm>
        </p:spPr>
        <p:txBody>
          <a:bodyPr/>
          <a:lstStyle>
            <a:lvl1pPr marL="0" indent="0" algn="l">
              <a:buNone/>
              <a:defRPr lang="it-IT" altLang="it-IT" sz="3000" kern="1200">
                <a:solidFill>
                  <a:schemeClr val="bg1">
                    <a:lumMod val="50000"/>
                  </a:schemeClr>
                </a:solidFill>
                <a:latin typeface="+mn-lt"/>
                <a:ea typeface="+mj-ea"/>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pic>
        <p:nvPicPr>
          <p:cNvPr id="7" name="Immagine 6" descr="base-slid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3400" y="5600830"/>
            <a:ext cx="9718676"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magine 2" descr="600x96--arera-trasaprente.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1662" y="298595"/>
            <a:ext cx="4403725"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74420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91193" y="274638"/>
            <a:ext cx="8794865" cy="664700"/>
          </a:xfrm>
          <a:ln>
            <a:solidFill>
              <a:schemeClr val="tx2"/>
            </a:solidFill>
          </a:ln>
        </p:spPr>
        <p:txBody>
          <a:bodyPr/>
          <a:lstStyle>
            <a:lvl1pPr>
              <a:defRPr lang="it-IT" sz="3200" b="1" kern="1200" dirty="0">
                <a:solidFill>
                  <a:srgbClr val="1E3160"/>
                </a:solidFill>
                <a:latin typeface="+mn-lt"/>
                <a:ea typeface="ヒラギノ角ゴ Pro W3" pitchFamily="125" charset="-128"/>
                <a:cs typeface="Arial" pitchFamily="34" charset="0"/>
              </a:defRPr>
            </a:lvl1pPr>
          </a:lstStyle>
          <a:p>
            <a:r>
              <a:rPr lang="it-IT" dirty="0"/>
              <a:t>Fare clic per modificare lo stile del titolo</a:t>
            </a:r>
          </a:p>
        </p:txBody>
      </p:sp>
      <p:sp>
        <p:nvSpPr>
          <p:cNvPr id="3" name="Segnaposto contenuto 2"/>
          <p:cNvSpPr>
            <a:spLocks noGrp="1"/>
          </p:cNvSpPr>
          <p:nvPr>
            <p:ph idx="1"/>
          </p:nvPr>
        </p:nvSpPr>
        <p:spPr>
          <a:xfrm>
            <a:off x="191193" y="1043248"/>
            <a:ext cx="8794865" cy="4525963"/>
          </a:xfrm>
        </p:spPr>
        <p:txBody>
          <a:bodyPr/>
          <a:lstStyle>
            <a:lvl1pPr>
              <a:defRPr lang="it-IT" sz="2400" kern="1200" dirty="0" smtClean="0">
                <a:solidFill>
                  <a:srgbClr val="595959"/>
                </a:solidFill>
                <a:latin typeface="+mn-lt"/>
                <a:ea typeface="ヒラギノ角ゴ Pro W3" pitchFamily="125" charset="-128"/>
                <a:cs typeface="Arial" pitchFamily="34" charset="0"/>
              </a:defRPr>
            </a:lvl1pPr>
            <a:lvl2pPr>
              <a:defRPr lang="it-IT" sz="1800" kern="1200" dirty="0" smtClean="0">
                <a:solidFill>
                  <a:srgbClr val="595959"/>
                </a:solidFill>
                <a:latin typeface="+mn-lt"/>
                <a:ea typeface="ヒラギノ角ゴ Pro W3" pitchFamily="125" charset="-128"/>
                <a:cs typeface="Arial" pitchFamily="34" charset="0"/>
              </a:defRPr>
            </a:lvl2pPr>
            <a:lvl3pPr>
              <a:defRPr lang="it-IT" sz="1600" kern="1200" dirty="0" smtClean="0">
                <a:solidFill>
                  <a:srgbClr val="595959"/>
                </a:solidFill>
                <a:latin typeface="+mn-lt"/>
                <a:ea typeface="ヒラギノ角ゴ Pro W3" pitchFamily="125" charset="-128"/>
                <a:cs typeface="Arial" pitchFamily="34" charset="0"/>
              </a:defRPr>
            </a:lvl3pPr>
            <a:lvl4pPr>
              <a:defRPr lang="it-IT" sz="1400" kern="1200" dirty="0" smtClean="0">
                <a:solidFill>
                  <a:srgbClr val="595959"/>
                </a:solidFill>
                <a:latin typeface="+mn-lt"/>
                <a:ea typeface="ヒラギノ角ゴ Pro W3" pitchFamily="125" charset="-128"/>
                <a:cs typeface="Arial" pitchFamily="34" charset="0"/>
              </a:defRPr>
            </a:lvl4pPr>
            <a:lvl5pPr>
              <a:defRPr lang="it-IT" sz="1200" kern="1200" dirty="0">
                <a:solidFill>
                  <a:srgbClr val="595959"/>
                </a:solidFill>
                <a:latin typeface="+mn-lt"/>
                <a:ea typeface="ヒラギノ角ゴ Pro W3" pitchFamily="125" charset="-128"/>
                <a:cs typeface="Arial"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2658285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atin typeface="+mn-lt"/>
              </a:defRPr>
            </a:lvl1pPr>
          </a:lstStyle>
          <a:p>
            <a:r>
              <a:rPr lang="it-IT" dirty="0"/>
              <a:t>Fare clic per modificare lo stile del titolo</a:t>
            </a:r>
          </a:p>
        </p:txBody>
      </p:sp>
      <p:sp>
        <p:nvSpPr>
          <p:cNvPr id="3" name="Segnaposto contenuto 2"/>
          <p:cNvSpPr>
            <a:spLocks noGrp="1"/>
          </p:cNvSpPr>
          <p:nvPr>
            <p:ph sz="half" idx="1"/>
          </p:nvPr>
        </p:nvSpPr>
        <p:spPr>
          <a:xfrm>
            <a:off x="457200" y="985058"/>
            <a:ext cx="4038600" cy="4525963"/>
          </a:xfrm>
        </p:spPr>
        <p:txBody>
          <a:bodyPr/>
          <a:lstStyle>
            <a:lvl1pPr>
              <a:defRPr lang="it-IT" altLang="it-IT" sz="2400" kern="1200" smtClean="0">
                <a:solidFill>
                  <a:srgbClr val="595959"/>
                </a:solidFill>
                <a:latin typeface="+mn-lt"/>
                <a:ea typeface="ヒラギノ角ゴ Pro W3" pitchFamily="125" charset="-128"/>
                <a:cs typeface="Arial" pitchFamily="34" charset="0"/>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800"/>
            </a:lvl6pPr>
            <a:lvl7pPr>
              <a:defRPr sz="1800"/>
            </a:lvl7pPr>
            <a:lvl8pPr>
              <a:defRPr sz="1800"/>
            </a:lvl8pPr>
            <a:lvl9pPr>
              <a:defRPr sz="1800"/>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p:cNvSpPr>
            <a:spLocks noGrp="1"/>
          </p:cNvSpPr>
          <p:nvPr>
            <p:ph sz="half" idx="2"/>
          </p:nvPr>
        </p:nvSpPr>
        <p:spPr>
          <a:xfrm>
            <a:off x="4648200" y="985058"/>
            <a:ext cx="4038600" cy="4525963"/>
          </a:xfrm>
        </p:spPr>
        <p:txBody>
          <a:bodyPr/>
          <a:lstStyle>
            <a:lvl1pPr>
              <a:defRPr lang="it-IT" altLang="it-IT" sz="2400" kern="1200" dirty="0" smtClean="0">
                <a:solidFill>
                  <a:srgbClr val="595959"/>
                </a:solidFill>
                <a:latin typeface="+mn-lt"/>
                <a:ea typeface="ヒラギノ角ゴ Pro W3" pitchFamily="125" charset="-128"/>
                <a:cs typeface="Arial" pitchFamily="34" charset="0"/>
              </a:defRPr>
            </a:lvl1pPr>
            <a:lvl2pPr>
              <a:defRPr lang="it-IT" altLang="it-IT" sz="1800" kern="1200" dirty="0" smtClean="0">
                <a:solidFill>
                  <a:srgbClr val="595959"/>
                </a:solidFill>
                <a:latin typeface="+mn-lt"/>
                <a:ea typeface="ヒラギノ角ゴ Pro W3" pitchFamily="125" charset="-128"/>
                <a:cs typeface="Arial" pitchFamily="34" charset="0"/>
              </a:defRPr>
            </a:lvl2pPr>
            <a:lvl3pPr>
              <a:defRPr lang="it-IT" altLang="it-IT" sz="1600" kern="1200" dirty="0" smtClean="0">
                <a:solidFill>
                  <a:srgbClr val="595959"/>
                </a:solidFill>
                <a:latin typeface="+mn-lt"/>
                <a:ea typeface="ヒラギノ角ゴ Pro W3" pitchFamily="125" charset="-128"/>
                <a:cs typeface="Arial" pitchFamily="34" charset="0"/>
              </a:defRPr>
            </a:lvl3pPr>
            <a:lvl4pPr>
              <a:defRPr lang="it-IT" altLang="it-IT" sz="1400" kern="1200" dirty="0" smtClean="0">
                <a:solidFill>
                  <a:srgbClr val="595959"/>
                </a:solidFill>
                <a:latin typeface="+mn-lt"/>
                <a:ea typeface="ヒラギノ角ゴ Pro W3" pitchFamily="125" charset="-128"/>
                <a:cs typeface="Arial" pitchFamily="34" charset="0"/>
              </a:defRPr>
            </a:lvl4pPr>
            <a:lvl5pPr>
              <a:defRPr lang="it-IT" altLang="it-IT" sz="1200" kern="1200" dirty="0" smtClean="0">
                <a:solidFill>
                  <a:srgbClr val="595959"/>
                </a:solidFill>
                <a:latin typeface="+mn-lt"/>
                <a:ea typeface="ヒラギノ角ゴ Pro W3" pitchFamily="125" charset="-128"/>
                <a:cs typeface="Arial" pitchFamily="34" charset="0"/>
              </a:defRPr>
            </a:lvl5pPr>
            <a:lvl6pPr>
              <a:defRPr sz="1800"/>
            </a:lvl6pPr>
            <a:lvl7pPr>
              <a:defRPr sz="1800"/>
            </a:lvl7pPr>
            <a:lvl8pPr>
              <a:defRPr sz="1800"/>
            </a:lvl8pPr>
            <a:lvl9pPr>
              <a:defRPr sz="1800"/>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a:p>
            <a:pPr lvl="0"/>
            <a:endParaRPr lang="it-IT" dirty="0"/>
          </a:p>
        </p:txBody>
      </p:sp>
    </p:spTree>
    <p:extLst>
      <p:ext uri="{BB962C8B-B14F-4D97-AF65-F5344CB8AC3E}">
        <p14:creationId xmlns:p14="http://schemas.microsoft.com/office/powerpoint/2010/main" val="9524240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atin typeface="+mn-lt"/>
              </a:defRPr>
            </a:lvl1pPr>
          </a:lstStyle>
          <a:p>
            <a:r>
              <a:rPr lang="it-IT" dirty="0"/>
              <a:t>Fare clic per modificare lo stile del titolo</a:t>
            </a:r>
          </a:p>
        </p:txBody>
      </p:sp>
      <p:sp>
        <p:nvSpPr>
          <p:cNvPr id="3" name="Segnaposto testo 2"/>
          <p:cNvSpPr>
            <a:spLocks noGrp="1"/>
          </p:cNvSpPr>
          <p:nvPr>
            <p:ph type="body" idx="1"/>
          </p:nvPr>
        </p:nvSpPr>
        <p:spPr>
          <a:xfrm>
            <a:off x="457200" y="1019724"/>
            <a:ext cx="4040188"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stili del testo dello schema</a:t>
            </a:r>
          </a:p>
        </p:txBody>
      </p:sp>
      <p:sp>
        <p:nvSpPr>
          <p:cNvPr id="4" name="Segnaposto contenuto 3"/>
          <p:cNvSpPr>
            <a:spLocks noGrp="1"/>
          </p:cNvSpPr>
          <p:nvPr>
            <p:ph sz="half" idx="2"/>
          </p:nvPr>
        </p:nvSpPr>
        <p:spPr>
          <a:xfrm>
            <a:off x="457200" y="1673052"/>
            <a:ext cx="4040188" cy="3951288"/>
          </a:xfrm>
        </p:spPr>
        <p:txBody>
          <a:bodyPr/>
          <a:lstStyle>
            <a:lvl1pPr>
              <a:defRPr sz="24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600"/>
            </a:lvl6pPr>
            <a:lvl7pPr>
              <a:defRPr sz="1600"/>
            </a:lvl7pPr>
            <a:lvl8pPr>
              <a:defRPr sz="1600"/>
            </a:lvl8pPr>
            <a:lvl9pPr>
              <a:defRPr sz="1600"/>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p:cNvSpPr>
            <a:spLocks noGrp="1"/>
          </p:cNvSpPr>
          <p:nvPr>
            <p:ph type="body" sz="quarter" idx="3"/>
          </p:nvPr>
        </p:nvSpPr>
        <p:spPr>
          <a:xfrm>
            <a:off x="4645025" y="1055487"/>
            <a:ext cx="4041775"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stili del testo dello schema</a:t>
            </a:r>
          </a:p>
        </p:txBody>
      </p:sp>
      <p:sp>
        <p:nvSpPr>
          <p:cNvPr id="6" name="Segnaposto contenuto 5"/>
          <p:cNvSpPr>
            <a:spLocks noGrp="1"/>
          </p:cNvSpPr>
          <p:nvPr>
            <p:ph sz="quarter" idx="4"/>
          </p:nvPr>
        </p:nvSpPr>
        <p:spPr>
          <a:xfrm>
            <a:off x="4645025" y="1700502"/>
            <a:ext cx="4041775" cy="3951288"/>
          </a:xfrm>
        </p:spPr>
        <p:txBody>
          <a:bodyPr/>
          <a:lstStyle>
            <a:lvl1pPr>
              <a:defRPr sz="2400">
                <a:latin typeface="+mn-lt"/>
              </a:defRPr>
            </a:lvl1pPr>
            <a:lvl2pPr>
              <a:defRPr sz="1800">
                <a:latin typeface="+mn-lt"/>
              </a:defRPr>
            </a:lvl2pPr>
            <a:lvl3pPr>
              <a:defRPr sz="1600">
                <a:latin typeface="+mn-lt"/>
              </a:defRPr>
            </a:lvl3pPr>
            <a:lvl4pPr>
              <a:defRPr sz="1400">
                <a:latin typeface="+mn-lt"/>
              </a:defRPr>
            </a:lvl4pPr>
            <a:lvl5pPr>
              <a:defRPr sz="1200">
                <a:latin typeface="+mn-lt"/>
              </a:defRPr>
            </a:lvl5pPr>
            <a:lvl6pPr>
              <a:defRPr sz="1600"/>
            </a:lvl6pPr>
            <a:lvl7pPr>
              <a:defRPr sz="1600"/>
            </a:lvl7pPr>
            <a:lvl8pPr>
              <a:defRPr sz="1600"/>
            </a:lvl8pPr>
            <a:lvl9pPr>
              <a:defRPr sz="1600"/>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30158813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atin typeface="+mn-lt"/>
              </a:defRPr>
            </a:lvl1pPr>
          </a:lstStyle>
          <a:p>
            <a:r>
              <a:rPr lang="it-IT" dirty="0"/>
              <a:t>Fare clic per modificare lo stile del titolo</a:t>
            </a:r>
          </a:p>
        </p:txBody>
      </p:sp>
    </p:spTree>
    <p:extLst>
      <p:ext uri="{BB962C8B-B14F-4D97-AF65-F5344CB8AC3E}">
        <p14:creationId xmlns:p14="http://schemas.microsoft.com/office/powerpoint/2010/main" val="12402867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36167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pertin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2339752" y="1700808"/>
            <a:ext cx="6480720" cy="1224136"/>
          </a:xfrm>
          <a:prstGeom prst="rect">
            <a:avLst/>
          </a:prstGeom>
        </p:spPr>
        <p:txBody>
          <a:bodyPr anchor="t" anchorCtr="0"/>
          <a:lstStyle>
            <a:lvl1pPr>
              <a:defRPr/>
            </a:lvl1pPr>
          </a:lstStyle>
          <a:p>
            <a:r>
              <a:rPr lang="it-IT" dirty="0"/>
              <a:t>Copertina: </a:t>
            </a:r>
            <a:br>
              <a:rPr lang="it-IT" dirty="0"/>
            </a:br>
            <a:r>
              <a:rPr lang="it-IT" dirty="0"/>
              <a:t>titolo </a:t>
            </a:r>
            <a:r>
              <a:rPr lang="it-IT" dirty="0" err="1"/>
              <a:t>Arial</a:t>
            </a:r>
            <a:r>
              <a:rPr lang="it-IT" dirty="0"/>
              <a:t> </a:t>
            </a:r>
            <a:r>
              <a:rPr lang="it-IT" dirty="0" err="1"/>
              <a:t>Bold</a:t>
            </a:r>
            <a:r>
              <a:rPr lang="it-IT" dirty="0"/>
              <a:t> 28 </a:t>
            </a:r>
            <a:br>
              <a:rPr lang="it-IT" dirty="0"/>
            </a:br>
            <a:br>
              <a:rPr lang="it-IT" dirty="0"/>
            </a:br>
            <a:endParaRPr lang="it-IT" dirty="0"/>
          </a:p>
        </p:txBody>
      </p:sp>
      <p:sp>
        <p:nvSpPr>
          <p:cNvPr id="3" name="Segnaposto data 2"/>
          <p:cNvSpPr>
            <a:spLocks noGrp="1"/>
          </p:cNvSpPr>
          <p:nvPr>
            <p:ph type="dt" sz="half" idx="10"/>
          </p:nvPr>
        </p:nvSpPr>
        <p:spPr/>
        <p:txBody>
          <a:bodyPr/>
          <a:lstStyle/>
          <a:p>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A96C388D-4415-4FD5-98FB-BEB9389F4B59}" type="slidenum">
              <a:rPr lang="it-IT" smtClean="0"/>
              <a:pPr/>
              <a:t>‹N›</a:t>
            </a:fld>
            <a:endParaRPr lang="it-IT"/>
          </a:p>
        </p:txBody>
      </p:sp>
      <p:sp>
        <p:nvSpPr>
          <p:cNvPr id="7" name="Segnaposto testo 6"/>
          <p:cNvSpPr>
            <a:spLocks noGrp="1"/>
          </p:cNvSpPr>
          <p:nvPr>
            <p:ph type="body" sz="quarter" idx="13" hasCustomPrompt="1"/>
          </p:nvPr>
        </p:nvSpPr>
        <p:spPr>
          <a:xfrm>
            <a:off x="2339979" y="3357565"/>
            <a:ext cx="6480175" cy="1008063"/>
          </a:xfrm>
          <a:prstGeom prst="rect">
            <a:avLst/>
          </a:prstGeom>
        </p:spPr>
        <p:txBody>
          <a:bodyPr/>
          <a:lstStyle>
            <a:lvl1pPr>
              <a:defRPr sz="1650"/>
            </a:lvl1pPr>
          </a:lstStyle>
          <a:p>
            <a:pPr lvl="0"/>
            <a:r>
              <a:rPr lang="it-IT" dirty="0" err="1"/>
              <a:t>Arial</a:t>
            </a:r>
            <a:r>
              <a:rPr lang="it-IT" dirty="0"/>
              <a:t> 22</a:t>
            </a:r>
          </a:p>
        </p:txBody>
      </p:sp>
      <p:sp>
        <p:nvSpPr>
          <p:cNvPr id="11" name="Segnaposto testo 10"/>
          <p:cNvSpPr>
            <a:spLocks noGrp="1"/>
          </p:cNvSpPr>
          <p:nvPr>
            <p:ph type="body" sz="quarter" idx="14" hasCustomPrompt="1"/>
          </p:nvPr>
        </p:nvSpPr>
        <p:spPr>
          <a:xfrm>
            <a:off x="2339979" y="4652965"/>
            <a:ext cx="6480175" cy="1008063"/>
          </a:xfrm>
          <a:prstGeom prst="rect">
            <a:avLst/>
          </a:prstGeom>
        </p:spPr>
        <p:txBody>
          <a:bodyPr/>
          <a:lstStyle>
            <a:lvl1pPr>
              <a:defRPr sz="1350" b="0" i="1" baseline="0">
                <a:latin typeface="Arial" panose="020B0604020202020204" pitchFamily="34" charset="0"/>
              </a:defRPr>
            </a:lvl1pPr>
          </a:lstStyle>
          <a:p>
            <a:pPr lvl="0"/>
            <a:r>
              <a:rPr lang="it-IT" dirty="0" err="1"/>
              <a:t>Arial</a:t>
            </a:r>
            <a:r>
              <a:rPr lang="it-IT"/>
              <a:t> 18</a:t>
            </a:r>
            <a:endParaRPr lang="it-IT" dirty="0"/>
          </a:p>
        </p:txBody>
      </p:sp>
    </p:spTree>
    <p:extLst>
      <p:ext uri="{BB962C8B-B14F-4D97-AF65-F5344CB8AC3E}">
        <p14:creationId xmlns:p14="http://schemas.microsoft.com/office/powerpoint/2010/main" val="6749394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olo titolo">
    <p:spTree>
      <p:nvGrpSpPr>
        <p:cNvPr id="1" name=""/>
        <p:cNvGrpSpPr/>
        <p:nvPr/>
      </p:nvGrpSpPr>
      <p:grpSpPr>
        <a:xfrm>
          <a:off x="0" y="0"/>
          <a:ext cx="0" cy="0"/>
          <a:chOff x="0" y="0"/>
          <a:chExt cx="0" cy="0"/>
        </a:xfrm>
      </p:grpSpPr>
      <p:sp>
        <p:nvSpPr>
          <p:cNvPr id="2" name="Segnaposto numero diapositiva 5"/>
          <p:cNvSpPr>
            <a:spLocks noGrp="1"/>
          </p:cNvSpPr>
          <p:nvPr>
            <p:ph type="sldNum" sz="quarter" idx="10"/>
          </p:nvPr>
        </p:nvSpPr>
        <p:spPr>
          <a:xfrm>
            <a:off x="6759575" y="6453188"/>
            <a:ext cx="2133600" cy="365125"/>
          </a:xfrm>
        </p:spPr>
        <p:txBody>
          <a:bodyPr/>
          <a:lstStyle>
            <a:lvl1pPr algn="r">
              <a:defRPr sz="1200">
                <a:solidFill>
                  <a:schemeClr val="bg1"/>
                </a:solidFill>
              </a:defRPr>
            </a:lvl1pPr>
          </a:lstStyle>
          <a:p>
            <a:pPr>
              <a:defRPr/>
            </a:pPr>
            <a:fld id="{6D70BFF4-16E6-4E2A-B247-6A78B3C60B37}" type="slidenum">
              <a:rPr lang="it-IT"/>
              <a:pPr>
                <a:defRPr/>
              </a:pPr>
              <a:t>‹N›</a:t>
            </a:fld>
            <a:r>
              <a:rPr lang="it-IT" dirty="0"/>
              <a:t> di 59</a:t>
            </a:r>
          </a:p>
        </p:txBody>
      </p:sp>
    </p:spTree>
    <p:extLst>
      <p:ext uri="{BB962C8B-B14F-4D97-AF65-F5344CB8AC3E}">
        <p14:creationId xmlns:p14="http://schemas.microsoft.com/office/powerpoint/2010/main" val="1541687764"/>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Immagine 7" descr="600x96--arera-trasaprente.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04717" y="5948333"/>
            <a:ext cx="37973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Segnaposto titolo 1"/>
          <p:cNvSpPr>
            <a:spLocks noGrp="1"/>
          </p:cNvSpPr>
          <p:nvPr>
            <p:ph type="title"/>
          </p:nvPr>
        </p:nvSpPr>
        <p:spPr bwMode="auto">
          <a:xfrm>
            <a:off x="207819" y="274638"/>
            <a:ext cx="8695112" cy="556635"/>
          </a:xfrm>
          <a:prstGeom prst="rect">
            <a:avLst/>
          </a:prstGeom>
          <a:noFill/>
          <a:ln>
            <a:solidFill>
              <a:schemeClr val="tx2"/>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lvl="0"/>
            <a:r>
              <a:rPr lang="it-IT" altLang="it-IT" dirty="0"/>
              <a:t>Fare clic per modificare stile</a:t>
            </a:r>
          </a:p>
        </p:txBody>
      </p:sp>
      <p:sp>
        <p:nvSpPr>
          <p:cNvPr id="1027" name="Segnaposto testo 2"/>
          <p:cNvSpPr>
            <a:spLocks noGrp="1"/>
          </p:cNvSpPr>
          <p:nvPr>
            <p:ph type="body" idx="1"/>
          </p:nvPr>
        </p:nvSpPr>
        <p:spPr bwMode="auto">
          <a:xfrm>
            <a:off x="207819" y="1034935"/>
            <a:ext cx="86951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dirty="0"/>
              <a:t>Fare clic per modificare gli stili del testo dello schema</a:t>
            </a:r>
          </a:p>
          <a:p>
            <a:pPr lvl="1"/>
            <a:r>
              <a:rPr lang="it-IT" altLang="it-IT" dirty="0"/>
              <a:t>Secondo livello</a:t>
            </a:r>
          </a:p>
          <a:p>
            <a:pPr lvl="2"/>
            <a:r>
              <a:rPr lang="it-IT" altLang="it-IT" dirty="0"/>
              <a:t>Terzo livello</a:t>
            </a:r>
          </a:p>
          <a:p>
            <a:pPr lvl="3"/>
            <a:r>
              <a:rPr lang="it-IT" altLang="it-IT" dirty="0"/>
              <a:t>Quarto livello</a:t>
            </a:r>
          </a:p>
          <a:p>
            <a:pPr lvl="4"/>
            <a:r>
              <a:rPr lang="it-IT" altLang="it-IT" dirty="0"/>
              <a:t>Quinto livello</a:t>
            </a:r>
          </a:p>
        </p:txBody>
      </p:sp>
      <p:sp>
        <p:nvSpPr>
          <p:cNvPr id="8" name="Segnaposto numero diapositiva 5"/>
          <p:cNvSpPr txBox="1">
            <a:spLocks/>
          </p:cNvSpPr>
          <p:nvPr userDrawn="1"/>
        </p:nvSpPr>
        <p:spPr>
          <a:xfrm>
            <a:off x="8337665" y="6314281"/>
            <a:ext cx="565266" cy="242064"/>
          </a:xfrm>
          <a:prstGeom prst="rect">
            <a:avLst/>
          </a:prstGeom>
        </p:spPr>
        <p:txBody>
          <a:bodyPr/>
          <a:lstStyle>
            <a:defPPr>
              <a:defRPr lang="it-IT"/>
            </a:defPPr>
            <a:lvl1pPr algn="l" defTabSz="457200" rtl="0" fontAlgn="base">
              <a:spcBef>
                <a:spcPct val="0"/>
              </a:spcBef>
              <a:spcAft>
                <a:spcPct val="0"/>
              </a:spcAft>
              <a:defRPr lang="it-IT" altLang="it-IT" sz="1200" kern="1200">
                <a:solidFill>
                  <a:srgbClr val="1E3160"/>
                </a:solidFill>
                <a:latin typeface="Arial" pitchFamily="34" charset="0"/>
                <a:ea typeface="ヒラギノ角ゴ Pro W3" pitchFamily="125" charset="-128"/>
                <a:cs typeface="Arial" pitchFamily="34" charset="0"/>
              </a:defRPr>
            </a:lvl1pPr>
            <a:lvl2pPr marL="4572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2pPr>
            <a:lvl3pPr marL="9144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3pPr>
            <a:lvl4pPr marL="13716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4pPr>
            <a:lvl5pPr marL="1828800" algn="l" defTabSz="457200" rtl="0" fontAlgn="base">
              <a:spcBef>
                <a:spcPct val="0"/>
              </a:spcBef>
              <a:spcAft>
                <a:spcPct val="0"/>
              </a:spcAft>
              <a:defRPr kern="1200">
                <a:solidFill>
                  <a:schemeClr val="tx1"/>
                </a:solidFill>
                <a:latin typeface="Calibri" pitchFamily="34" charset="0"/>
                <a:ea typeface="ヒラギノ角ゴ Pro W3" pitchFamily="125" charset="-128"/>
                <a:cs typeface="+mn-cs"/>
              </a:defRPr>
            </a:lvl5pPr>
            <a:lvl6pPr marL="2286000" algn="l" defTabSz="914400" rtl="0" eaLnBrk="1" latinLnBrk="0" hangingPunct="1">
              <a:defRPr kern="1200">
                <a:solidFill>
                  <a:schemeClr val="tx1"/>
                </a:solidFill>
                <a:latin typeface="Calibri" pitchFamily="34" charset="0"/>
                <a:ea typeface="ヒラギノ角ゴ Pro W3" pitchFamily="125" charset="-128"/>
                <a:cs typeface="+mn-cs"/>
              </a:defRPr>
            </a:lvl6pPr>
            <a:lvl7pPr marL="2743200" algn="l" defTabSz="914400" rtl="0" eaLnBrk="1" latinLnBrk="0" hangingPunct="1">
              <a:defRPr kern="1200">
                <a:solidFill>
                  <a:schemeClr val="tx1"/>
                </a:solidFill>
                <a:latin typeface="Calibri" pitchFamily="34" charset="0"/>
                <a:ea typeface="ヒラギノ角ゴ Pro W3" pitchFamily="125" charset="-128"/>
                <a:cs typeface="+mn-cs"/>
              </a:defRPr>
            </a:lvl7pPr>
            <a:lvl8pPr marL="3200400" algn="l" defTabSz="914400" rtl="0" eaLnBrk="1" latinLnBrk="0" hangingPunct="1">
              <a:defRPr kern="1200">
                <a:solidFill>
                  <a:schemeClr val="tx1"/>
                </a:solidFill>
                <a:latin typeface="Calibri" pitchFamily="34" charset="0"/>
                <a:ea typeface="ヒラギノ角ゴ Pro W3" pitchFamily="125" charset="-128"/>
                <a:cs typeface="+mn-cs"/>
              </a:defRPr>
            </a:lvl8pPr>
            <a:lvl9pPr marL="3657600" algn="l" defTabSz="914400" rtl="0" eaLnBrk="1" latinLnBrk="0" hangingPunct="1">
              <a:defRPr kern="1200">
                <a:solidFill>
                  <a:schemeClr val="tx1"/>
                </a:solidFill>
                <a:latin typeface="Calibri" pitchFamily="34" charset="0"/>
                <a:ea typeface="ヒラギノ角ゴ Pro W3" pitchFamily="125" charset="-128"/>
                <a:cs typeface="+mn-cs"/>
              </a:defRPr>
            </a:lvl9pPr>
          </a:lstStyle>
          <a:p>
            <a:pPr algn="r">
              <a:defRPr/>
            </a:pPr>
            <a:fld id="{C0093EF7-3EA7-41BE-81E7-0AE2635E2DE5}" type="slidenum">
              <a:rPr lang="it-IT" smtClean="0"/>
              <a:pPr algn="r">
                <a:defRPr/>
              </a:pPr>
              <a:t>‹N›</a:t>
            </a:fld>
            <a:endParaRPr lang="it-IT" dirty="0"/>
          </a:p>
        </p:txBody>
      </p:sp>
      <p:pic>
        <p:nvPicPr>
          <p:cNvPr id="10" name="Immagine 5" descr="fondo-slide.png"/>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287338" y="6551613"/>
            <a:ext cx="9718676"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ctr" defTabSz="457200" rtl="0" eaLnBrk="1" fontAlgn="base" hangingPunct="1">
        <a:spcBef>
          <a:spcPct val="0"/>
        </a:spcBef>
        <a:spcAft>
          <a:spcPct val="0"/>
        </a:spcAft>
        <a:defRPr lang="it-IT" altLang="it-IT" sz="3200" b="1" kern="1200" dirty="0" smtClean="0">
          <a:solidFill>
            <a:srgbClr val="1E3160"/>
          </a:solidFill>
          <a:latin typeface="+mn-lt"/>
          <a:ea typeface="ヒラギノ角ゴ Pro W3" pitchFamily="125" charset="-128"/>
          <a:cs typeface="Arial" pitchFamily="34" charset="0"/>
        </a:defRPr>
      </a:lvl1pPr>
      <a:lvl2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2pPr>
      <a:lvl3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3pPr>
      <a:lvl4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4pPr>
      <a:lvl5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342900" indent="-342900" algn="l" defTabSz="457200" rtl="0" eaLnBrk="1" fontAlgn="base" hangingPunct="1">
        <a:spcBef>
          <a:spcPct val="20000"/>
        </a:spcBef>
        <a:spcAft>
          <a:spcPct val="0"/>
        </a:spcAft>
        <a:buFont typeface="Arial" pitchFamily="34" charset="0"/>
        <a:buChar char="•"/>
        <a:defRPr lang="it-IT" altLang="it-IT" sz="2400" kern="1200" dirty="0" smtClean="0">
          <a:solidFill>
            <a:srgbClr val="595959"/>
          </a:solidFill>
          <a:latin typeface="+mn-lt"/>
          <a:ea typeface="ヒラギノ角ゴ Pro W3" pitchFamily="125" charset="-128"/>
          <a:cs typeface="Arial" pitchFamily="34" charset="0"/>
        </a:defRPr>
      </a:lvl1pPr>
      <a:lvl2pPr marL="742950" indent="-285750" algn="l" defTabSz="457200" rtl="0" eaLnBrk="1" fontAlgn="base" hangingPunct="1">
        <a:spcBef>
          <a:spcPct val="20000"/>
        </a:spcBef>
        <a:spcAft>
          <a:spcPct val="0"/>
        </a:spcAft>
        <a:buFont typeface="Arial" pitchFamily="34" charset="0"/>
        <a:buChar char="–"/>
        <a:defRPr lang="it-IT" altLang="it-IT" sz="1800" kern="1200" dirty="0" smtClean="0">
          <a:solidFill>
            <a:srgbClr val="595959"/>
          </a:solidFill>
          <a:latin typeface="+mn-lt"/>
          <a:ea typeface="ヒラギノ角ゴ Pro W3" pitchFamily="125" charset="-128"/>
          <a:cs typeface="Arial" pitchFamily="34" charset="0"/>
        </a:defRPr>
      </a:lvl2pPr>
      <a:lvl3pPr marL="1143000" indent="-228600" algn="l" defTabSz="457200" rtl="0" eaLnBrk="1" fontAlgn="base" hangingPunct="1">
        <a:spcBef>
          <a:spcPct val="20000"/>
        </a:spcBef>
        <a:spcAft>
          <a:spcPct val="0"/>
        </a:spcAft>
        <a:buFont typeface="Arial" pitchFamily="34" charset="0"/>
        <a:buChar char="•"/>
        <a:defRPr lang="it-IT" altLang="it-IT" sz="1600" kern="1200" dirty="0" smtClean="0">
          <a:solidFill>
            <a:srgbClr val="595959"/>
          </a:solidFill>
          <a:latin typeface="+mn-lt"/>
          <a:ea typeface="ヒラギノ角ゴ Pro W3" pitchFamily="125" charset="-128"/>
          <a:cs typeface="Arial" pitchFamily="34" charset="0"/>
        </a:defRPr>
      </a:lvl3pPr>
      <a:lvl4pPr marL="1600200" indent="-228600" algn="l" defTabSz="457200" rtl="0" eaLnBrk="1" fontAlgn="base" hangingPunct="1">
        <a:spcBef>
          <a:spcPct val="20000"/>
        </a:spcBef>
        <a:spcAft>
          <a:spcPct val="0"/>
        </a:spcAft>
        <a:buFont typeface="Arial" pitchFamily="34" charset="0"/>
        <a:buChar char="–"/>
        <a:defRPr lang="it-IT" altLang="it-IT" sz="1400" kern="1200" dirty="0" smtClean="0">
          <a:solidFill>
            <a:srgbClr val="595959"/>
          </a:solidFill>
          <a:latin typeface="+mn-lt"/>
          <a:ea typeface="ヒラギノ角ゴ Pro W3" pitchFamily="125" charset="-128"/>
          <a:cs typeface="Arial" pitchFamily="34" charset="0"/>
        </a:defRPr>
      </a:lvl4pPr>
      <a:lvl5pPr marL="2057400" indent="-228600" algn="l" defTabSz="457200" rtl="0" eaLnBrk="1" fontAlgn="base" hangingPunct="1">
        <a:spcBef>
          <a:spcPct val="20000"/>
        </a:spcBef>
        <a:spcAft>
          <a:spcPct val="0"/>
        </a:spcAft>
        <a:buFont typeface="Arial" pitchFamily="34" charset="0"/>
        <a:buChar char="»"/>
        <a:defRPr lang="it-IT" altLang="it-IT" sz="1200" kern="1200" dirty="0" smtClean="0">
          <a:solidFill>
            <a:srgbClr val="595959"/>
          </a:solidFill>
          <a:latin typeface="+mn-lt"/>
          <a:ea typeface="ヒラギノ角ゴ Pro W3" pitchFamily="125" charset="-128"/>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descr="Diagonali larghe verso l'alto"/>
          <p:cNvSpPr>
            <a:spLocks noChangeArrowheads="1"/>
          </p:cNvSpPr>
          <p:nvPr/>
        </p:nvSpPr>
        <p:spPr bwMode="auto">
          <a:xfrm>
            <a:off x="268949" y="3111590"/>
            <a:ext cx="8783638" cy="2561481"/>
          </a:xfrm>
          <a:prstGeom prst="rect">
            <a:avLst/>
          </a:prstGeom>
          <a:noFill/>
          <a:ln w="9525">
            <a:noFill/>
            <a:miter lim="800000"/>
            <a:headEnd/>
            <a:tailEnd/>
          </a:ln>
        </p:spPr>
        <p:txBody>
          <a:bodyPr lIns="98307" tIns="49154" rIns="98307" bIns="49154">
            <a:spAutoFit/>
          </a:bodyPr>
          <a:lstStyle/>
          <a:p>
            <a:pPr marL="287338" indent="-287338" algn="ctr">
              <a:spcBef>
                <a:spcPct val="20000"/>
              </a:spcBef>
              <a:buClr>
                <a:srgbClr val="FF0000"/>
              </a:buClr>
              <a:buSzPct val="70000"/>
            </a:pPr>
            <a:r>
              <a:rPr lang="it-IT" sz="2000" b="1" i="1" dirty="0">
                <a:effectLst/>
                <a:latin typeface="Palatino Linotype" panose="02040502050505030304" pitchFamily="18" charset="0"/>
                <a:ea typeface="Calibri" panose="020F0502020204030204" pitchFamily="34" charset="0"/>
                <a:cs typeface="Times New Roman" panose="02020603050405020304" pitchFamily="18" charset="0"/>
              </a:rPr>
              <a:t>La partecipazione ai mercati dell’utenza diffusa: quali soluzioni</a:t>
            </a:r>
            <a:endParaRPr lang="it-IT" sz="2000" b="1" dirty="0">
              <a:latin typeface="Garamond" pitchFamily="18" charset="0"/>
            </a:endParaRPr>
          </a:p>
          <a:p>
            <a:pPr marL="287338" indent="-287338" algn="ctr">
              <a:spcBef>
                <a:spcPct val="20000"/>
              </a:spcBef>
              <a:buClr>
                <a:srgbClr val="FF0000"/>
              </a:buClr>
              <a:buSzPct val="70000"/>
              <a:buFont typeface="ZapfDingbats" pitchFamily="82" charset="2"/>
              <a:buNone/>
            </a:pPr>
            <a:endParaRPr lang="it-IT" sz="2000" b="1" dirty="0">
              <a:latin typeface="Garamond" pitchFamily="18" charset="0"/>
            </a:endParaRPr>
          </a:p>
          <a:p>
            <a:pPr marL="287338" indent="-287338" algn="ctr">
              <a:spcBef>
                <a:spcPct val="20000"/>
              </a:spcBef>
              <a:buClr>
                <a:srgbClr val="FF0000"/>
              </a:buClr>
              <a:buSzPct val="70000"/>
              <a:buFont typeface="ZapfDingbats" pitchFamily="82" charset="2"/>
              <a:buNone/>
            </a:pPr>
            <a:endParaRPr lang="it-IT" sz="2000" b="1" dirty="0">
              <a:latin typeface="Garamond" pitchFamily="18" charset="0"/>
            </a:endParaRPr>
          </a:p>
          <a:p>
            <a:pPr marL="287338" indent="-287338" algn="ctr">
              <a:spcBef>
                <a:spcPct val="20000"/>
              </a:spcBef>
              <a:buClr>
                <a:srgbClr val="FF0000"/>
              </a:buClr>
              <a:buSzPct val="70000"/>
              <a:buFont typeface="ZapfDingbats" pitchFamily="82" charset="2"/>
              <a:buNone/>
            </a:pPr>
            <a:r>
              <a:rPr lang="it-IT" sz="2000" b="1" dirty="0">
                <a:latin typeface="Garamond" pitchFamily="18" charset="0"/>
              </a:rPr>
              <a:t>6 novembre 2023</a:t>
            </a:r>
          </a:p>
          <a:p>
            <a:pPr marL="287338" indent="-287338" algn="ctr">
              <a:spcBef>
                <a:spcPct val="20000"/>
              </a:spcBef>
              <a:buClr>
                <a:srgbClr val="FF0000"/>
              </a:buClr>
              <a:buSzPct val="70000"/>
              <a:buFont typeface="ZapfDingbats" pitchFamily="82" charset="2"/>
              <a:buNone/>
            </a:pPr>
            <a:r>
              <a:rPr lang="it-IT" sz="2000" dirty="0">
                <a:latin typeface="Garamond" pitchFamily="18" charset="0"/>
              </a:rPr>
              <a:t>Massimo Ricci</a:t>
            </a:r>
          </a:p>
          <a:p>
            <a:pPr marL="287338" indent="-287338" algn="ctr">
              <a:spcBef>
                <a:spcPct val="20000"/>
              </a:spcBef>
              <a:buClr>
                <a:srgbClr val="FF0000"/>
              </a:buClr>
              <a:buSzPct val="70000"/>
              <a:buFont typeface="ZapfDingbats" pitchFamily="82" charset="2"/>
              <a:buNone/>
            </a:pPr>
            <a:r>
              <a:rPr lang="it-IT" sz="2000" i="1" dirty="0">
                <a:latin typeface="Garamond" pitchFamily="18" charset="0"/>
              </a:rPr>
              <a:t>Divisione Energia</a:t>
            </a:r>
            <a:br>
              <a:rPr lang="it-IT" sz="2000" i="1" dirty="0">
                <a:latin typeface="Garamond" pitchFamily="18" charset="0"/>
              </a:rPr>
            </a:br>
            <a:r>
              <a:rPr lang="it-IT" sz="2000" dirty="0">
                <a:latin typeface="Garamond" pitchFamily="18" charset="0"/>
              </a:rPr>
              <a:t>Autorità di regolazione per energia reti e ambiente</a:t>
            </a:r>
          </a:p>
        </p:txBody>
      </p:sp>
      <p:sp>
        <p:nvSpPr>
          <p:cNvPr id="8" name="Segnaposto numero diapositiva 7"/>
          <p:cNvSpPr>
            <a:spLocks noGrp="1"/>
          </p:cNvSpPr>
          <p:nvPr>
            <p:ph type="sldNum" sz="quarter" idx="12"/>
          </p:nvPr>
        </p:nvSpPr>
        <p:spPr/>
        <p:txBody>
          <a:bodyPr/>
          <a:lstStyle/>
          <a:p>
            <a:pPr>
              <a:defRPr/>
            </a:pPr>
            <a:endParaRPr lang="en-GB" sz="1400" dirty="0">
              <a:latin typeface="Arial Narrow" pitchFamily="34" charset="0"/>
            </a:endParaRPr>
          </a:p>
        </p:txBody>
      </p:sp>
      <p:sp>
        <p:nvSpPr>
          <p:cNvPr id="6" name="CasellaDiTesto 5">
            <a:extLst>
              <a:ext uri="{FF2B5EF4-FFF2-40B4-BE49-F238E27FC236}">
                <a16:creationId xmlns:a16="http://schemas.microsoft.com/office/drawing/2014/main" id="{4C4F1EA7-1205-421B-A3BE-CD5A094B9D60}"/>
              </a:ext>
            </a:extLst>
          </p:cNvPr>
          <p:cNvSpPr txBox="1"/>
          <p:nvPr/>
        </p:nvSpPr>
        <p:spPr>
          <a:xfrm>
            <a:off x="811530" y="1190282"/>
            <a:ext cx="7600950" cy="1080937"/>
          </a:xfrm>
          <a:prstGeom prst="rect">
            <a:avLst/>
          </a:prstGeom>
          <a:noFill/>
        </p:spPr>
        <p:txBody>
          <a:bodyPr wrap="square">
            <a:spAutoFit/>
          </a:bodyPr>
          <a:lstStyle/>
          <a:p>
            <a:pPr algn="ctr" fontAlgn="base">
              <a:lnSpc>
                <a:spcPct val="115000"/>
              </a:lnSpc>
              <a:spcBef>
                <a:spcPts val="420"/>
              </a:spcBef>
            </a:pPr>
            <a:r>
              <a:rPr lang="it-IT" sz="1800" b="1" dirty="0">
                <a:solidFill>
                  <a:srgbClr val="0070C0"/>
                </a:solidFill>
                <a:effectLst/>
                <a:latin typeface="Palatino Linotype" panose="02040502050505030304" pitchFamily="18" charset="0"/>
                <a:ea typeface="Times New Roman" panose="02020603050405020304" pitchFamily="18" charset="0"/>
                <a:cs typeface="Times New Roman" panose="02020603050405020304" pitchFamily="18" charset="0"/>
              </a:rPr>
              <a:t>Il ruolo di ARERA al tempo della crisi energetica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ctr" fontAlgn="base">
              <a:lnSpc>
                <a:spcPts val="1600"/>
              </a:lnSpc>
              <a:spcBef>
                <a:spcPts val="420"/>
              </a:spcBef>
            </a:pPr>
            <a:r>
              <a:rPr lang="it-IT" sz="1600" dirty="0">
                <a:solidFill>
                  <a:srgbClr val="000000"/>
                </a:solidFill>
                <a:effectLst/>
                <a:latin typeface="Palatino Linotype" panose="02040502050505030304" pitchFamily="18" charset="0"/>
                <a:ea typeface="Cambria" panose="02040503050406030204" pitchFamily="18" charset="0"/>
                <a:cs typeface="Times New Roman" panose="02020603050405020304" pitchFamily="18" charset="0"/>
              </a:rPr>
              <a:t>Seminario organizzato dall’Ufficio Studi e formazione della Giustizia Amministrativa, in collaborazione con l’Autorità di Regolazione per Energia, Reti ed Ambiente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62470" y="208911"/>
            <a:ext cx="8534400" cy="663448"/>
          </a:xfrm>
          <a:solidFill>
            <a:schemeClr val="bg1"/>
          </a:solidFill>
          <a:ln w="9525">
            <a:noFill/>
            <a:miter lim="800000"/>
            <a:headEnd/>
            <a:tailEnd/>
          </a:ln>
        </p:spPr>
        <p:txBody>
          <a:bodyPr anchor="ctr"/>
          <a:lstStyle/>
          <a:p>
            <a:pPr algn="ctr"/>
            <a:r>
              <a:rPr lang="en-GB" altLang="it-IT" sz="3000" b="1" dirty="0" err="1">
                <a:solidFill>
                  <a:srgbClr val="C00000"/>
                </a:solidFill>
                <a:latin typeface="Candara" panose="020E0502030303020204" pitchFamily="34" charset="0"/>
                <a:ea typeface="+mn-ea"/>
                <a:cs typeface="+mn-cs"/>
              </a:rPr>
              <a:t>Ulteriori</a:t>
            </a:r>
            <a:r>
              <a:rPr lang="en-GB" altLang="it-IT" sz="3000" b="1" dirty="0">
                <a:solidFill>
                  <a:srgbClr val="C00000"/>
                </a:solidFill>
                <a:latin typeface="Candara" panose="020E0502030303020204" pitchFamily="34" charset="0"/>
                <a:ea typeface="+mn-ea"/>
                <a:cs typeface="+mn-cs"/>
              </a:rPr>
              <a:t> </a:t>
            </a:r>
            <a:r>
              <a:rPr lang="en-GB" altLang="it-IT" sz="3000" b="1" dirty="0" err="1">
                <a:solidFill>
                  <a:srgbClr val="C00000"/>
                </a:solidFill>
                <a:latin typeface="Candara" panose="020E0502030303020204" pitchFamily="34" charset="0"/>
                <a:ea typeface="+mn-ea"/>
                <a:cs typeface="+mn-cs"/>
              </a:rPr>
              <a:t>azioni</a:t>
            </a:r>
            <a:r>
              <a:rPr lang="en-GB" altLang="it-IT" sz="3000" b="1" dirty="0">
                <a:solidFill>
                  <a:srgbClr val="C00000"/>
                </a:solidFill>
                <a:latin typeface="Candara" panose="020E0502030303020204" pitchFamily="34" charset="0"/>
                <a:ea typeface="+mn-ea"/>
                <a:cs typeface="+mn-cs"/>
              </a:rPr>
              <a:t> </a:t>
            </a:r>
            <a:r>
              <a:rPr lang="en-GB" altLang="it-IT" sz="3000" b="1" dirty="0" err="1">
                <a:solidFill>
                  <a:srgbClr val="C00000"/>
                </a:solidFill>
                <a:latin typeface="Candara" panose="020E0502030303020204" pitchFamily="34" charset="0"/>
                <a:ea typeface="+mn-ea"/>
                <a:cs typeface="+mn-cs"/>
              </a:rPr>
              <a:t>necessarie</a:t>
            </a:r>
            <a:endParaRPr lang="it-IT" altLang="it-IT" sz="3000" b="1" dirty="0">
              <a:solidFill>
                <a:srgbClr val="C00000"/>
              </a:solidFill>
              <a:latin typeface="Candara" panose="020E0502030303020204" pitchFamily="34" charset="0"/>
              <a:ea typeface="+mn-ea"/>
              <a:cs typeface="+mn-cs"/>
            </a:endParaRPr>
          </a:p>
        </p:txBody>
      </p:sp>
      <p:sp>
        <p:nvSpPr>
          <p:cNvPr id="4" name="Text Box 2">
            <a:extLst>
              <a:ext uri="{FF2B5EF4-FFF2-40B4-BE49-F238E27FC236}">
                <a16:creationId xmlns:a16="http://schemas.microsoft.com/office/drawing/2014/main" id="{A334DA34-77F2-41C3-BB0D-49EB3EB5E80E}"/>
              </a:ext>
            </a:extLst>
          </p:cNvPr>
          <p:cNvSpPr txBox="1">
            <a:spLocks noChangeArrowheads="1"/>
          </p:cNvSpPr>
          <p:nvPr/>
        </p:nvSpPr>
        <p:spPr bwMode="auto">
          <a:xfrm>
            <a:off x="418702" y="1033011"/>
            <a:ext cx="8421936" cy="4058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7272" tIns="43636" rIns="87272" bIns="43636">
            <a:spAutoFit/>
          </a:bodyPr>
          <a:lstStyle>
            <a:lvl1pPr defTabSz="873125">
              <a:spcBef>
                <a:spcPct val="20000"/>
              </a:spcBef>
              <a:buFont typeface="Arial" charset="0"/>
              <a:buChar char="•"/>
              <a:defRPr sz="3200">
                <a:solidFill>
                  <a:schemeClr val="tx1"/>
                </a:solidFill>
                <a:latin typeface="Calibri" pitchFamily="34" charset="0"/>
              </a:defRPr>
            </a:lvl1pPr>
            <a:lvl2pPr marL="742950" indent="-285750" defTabSz="873125">
              <a:spcBef>
                <a:spcPct val="20000"/>
              </a:spcBef>
              <a:buFont typeface="Arial" charset="0"/>
              <a:buChar char="–"/>
              <a:defRPr sz="2800">
                <a:solidFill>
                  <a:schemeClr val="tx1"/>
                </a:solidFill>
                <a:latin typeface="Calibri" pitchFamily="34" charset="0"/>
              </a:defRPr>
            </a:lvl2pPr>
            <a:lvl3pPr marL="1143000" indent="-228600" defTabSz="873125">
              <a:spcBef>
                <a:spcPct val="20000"/>
              </a:spcBef>
              <a:buFont typeface="Arial" charset="0"/>
              <a:buChar char="•"/>
              <a:defRPr sz="2400">
                <a:solidFill>
                  <a:schemeClr val="tx1"/>
                </a:solidFill>
                <a:latin typeface="Calibri" pitchFamily="34" charset="0"/>
              </a:defRPr>
            </a:lvl3pPr>
            <a:lvl4pPr marL="1600200" indent="-228600" defTabSz="873125">
              <a:spcBef>
                <a:spcPct val="20000"/>
              </a:spcBef>
              <a:buFont typeface="Arial" charset="0"/>
              <a:buChar char="–"/>
              <a:defRPr sz="2000">
                <a:solidFill>
                  <a:schemeClr val="tx1"/>
                </a:solidFill>
                <a:latin typeface="Calibri" pitchFamily="34" charset="0"/>
              </a:defRPr>
            </a:lvl4pPr>
            <a:lvl5pPr marL="2057400" indent="-228600" defTabSz="873125">
              <a:spcBef>
                <a:spcPct val="20000"/>
              </a:spcBef>
              <a:buFont typeface="Arial" charset="0"/>
              <a:buChar char="»"/>
              <a:defRPr sz="2000">
                <a:solidFill>
                  <a:schemeClr val="tx1"/>
                </a:solidFill>
                <a:latin typeface="Calibri" pitchFamily="34" charset="0"/>
              </a:defRPr>
            </a:lvl5pPr>
            <a:lvl6pPr marL="2514600" indent="-228600" defTabSz="87312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87312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87312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87312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342900" indent="-342900" algn="just" eaLnBrk="1" hangingPunct="1">
              <a:spcBef>
                <a:spcPts val="1200"/>
              </a:spcBef>
              <a:buClr>
                <a:srgbClr val="0070C0"/>
              </a:buClr>
              <a:buFont typeface="Wingdings" panose="05000000000000000000" pitchFamily="2" charset="2"/>
              <a:buChar char="Ø"/>
            </a:pPr>
            <a:r>
              <a:rPr lang="it-IT" altLang="it-IT" sz="1900" b="0" dirty="0">
                <a:latin typeface="Garamond" pitchFamily="18" charset="0"/>
              </a:rPr>
              <a:t>Occorre individuare prima le </a:t>
            </a:r>
            <a:r>
              <a:rPr lang="it-IT" altLang="it-IT" sz="1900" b="1" dirty="0">
                <a:latin typeface="Garamond" pitchFamily="18" charset="0"/>
              </a:rPr>
              <a:t>aree ove possono essere installati i nuovi impianti da fonti rinnovabili </a:t>
            </a:r>
            <a:r>
              <a:rPr lang="it-IT" altLang="it-IT" sz="1900" b="0" dirty="0">
                <a:latin typeface="Garamond" pitchFamily="18" charset="0"/>
              </a:rPr>
              <a:t>in coerenza con il necessario sviluppo delle reti elettriche, in modo da ottimizzare le procedure </a:t>
            </a:r>
            <a:r>
              <a:rPr lang="it-IT" altLang="it-IT" sz="1900" dirty="0">
                <a:latin typeface="Garamond" pitchFamily="18" charset="0"/>
              </a:rPr>
              <a:t>e ridurre il rischio in capo agli investitori (ciò dovrebbe ridurre i costi e, quindi, </a:t>
            </a:r>
            <a:r>
              <a:rPr lang="it-IT" altLang="it-IT" sz="1900" b="0" dirty="0">
                <a:latin typeface="Garamond" pitchFamily="18" charset="0"/>
              </a:rPr>
              <a:t>gli incentivi necessari).</a:t>
            </a:r>
          </a:p>
          <a:p>
            <a:pPr marL="342900" indent="-342900" algn="just" eaLnBrk="1" hangingPunct="1">
              <a:spcBef>
                <a:spcPts val="1200"/>
              </a:spcBef>
              <a:buClr>
                <a:srgbClr val="0070C0"/>
              </a:buClr>
              <a:buFont typeface="Wingdings" panose="05000000000000000000" pitchFamily="2" charset="2"/>
              <a:buChar char="Ø"/>
            </a:pPr>
            <a:r>
              <a:rPr lang="it-IT" altLang="it-IT" sz="1900" dirty="0">
                <a:latin typeface="Garamond" pitchFamily="18" charset="0"/>
              </a:rPr>
              <a:t>Possono essere utili </a:t>
            </a:r>
            <a:r>
              <a:rPr lang="it-IT" altLang="it-IT" sz="1900" b="1" dirty="0">
                <a:latin typeface="Garamond" pitchFamily="18" charset="0"/>
              </a:rPr>
              <a:t>strumenti di stabilizzazione dei ricavi di vendita </a:t>
            </a:r>
            <a:r>
              <a:rPr lang="it-IT" altLang="it-IT" sz="1900" dirty="0">
                <a:latin typeface="Garamond" pitchFamily="18" charset="0"/>
              </a:rPr>
              <a:t>dell’energia immessa per le fonti rinnovabili (quali i contratti a due vie) e dei servizi resi disponibili dall’accumulo.</a:t>
            </a:r>
          </a:p>
          <a:p>
            <a:pPr marL="342900" indent="-342900" algn="just" eaLnBrk="1" hangingPunct="1">
              <a:spcBef>
                <a:spcPts val="1200"/>
              </a:spcBef>
              <a:buClr>
                <a:srgbClr val="0070C0"/>
              </a:buClr>
              <a:buFont typeface="Wingdings" panose="05000000000000000000" pitchFamily="2" charset="2"/>
              <a:buChar char="Ø"/>
            </a:pPr>
            <a:r>
              <a:rPr lang="it-IT" altLang="it-IT" sz="1900" b="0" dirty="0">
                <a:latin typeface="Garamond" pitchFamily="18" charset="0"/>
              </a:rPr>
              <a:t>Sviluppo presso l’utenza diffusa, nell’ambito di </a:t>
            </a:r>
            <a:r>
              <a:rPr lang="it-IT" altLang="it-IT" sz="1900" b="1" dirty="0">
                <a:latin typeface="Garamond" pitchFamily="18" charset="0"/>
              </a:rPr>
              <a:t>modelli di autoconsumo </a:t>
            </a:r>
            <a:r>
              <a:rPr lang="it-IT" altLang="it-IT" sz="1900" b="0" dirty="0">
                <a:latin typeface="Garamond" pitchFamily="18" charset="0"/>
              </a:rPr>
              <a:t>di varia tipologia (individuale o collettivo).</a:t>
            </a:r>
          </a:p>
          <a:p>
            <a:pPr marL="342900" indent="-342900" algn="just" eaLnBrk="1" hangingPunct="1">
              <a:spcBef>
                <a:spcPts val="1200"/>
              </a:spcBef>
              <a:buClr>
                <a:srgbClr val="0070C0"/>
              </a:buClr>
              <a:buFont typeface="Wingdings" panose="05000000000000000000" pitchFamily="2" charset="2"/>
              <a:buChar char="Ø"/>
            </a:pPr>
            <a:r>
              <a:rPr lang="it-IT" altLang="it-IT" sz="1900" dirty="0">
                <a:latin typeface="Garamond" pitchFamily="18" charset="0"/>
              </a:rPr>
              <a:t>Le </a:t>
            </a:r>
            <a:r>
              <a:rPr lang="it-IT" altLang="it-IT" sz="1900" b="1" dirty="0">
                <a:latin typeface="Garamond" pitchFamily="18" charset="0"/>
              </a:rPr>
              <a:t>comunità energetiche </a:t>
            </a:r>
            <a:r>
              <a:rPr lang="it-IT" altLang="it-IT" sz="1900" dirty="0">
                <a:latin typeface="Garamond" pitchFamily="18" charset="0"/>
              </a:rPr>
              <a:t>possono anche contribuire a diffondere la cultura energetica e l’attenzione all’ambiente promuovendo</a:t>
            </a:r>
            <a:r>
              <a:rPr lang="it-IT" altLang="it-IT" sz="1900" b="0" dirty="0">
                <a:latin typeface="Garamond" pitchFamily="18" charset="0"/>
              </a:rPr>
              <a:t> soluzioni diffuse di efficientamento e/o basate sull’utilizzo di fonti rinnovabili.</a:t>
            </a:r>
          </a:p>
        </p:txBody>
      </p:sp>
    </p:spTree>
    <p:extLst>
      <p:ext uri="{BB962C8B-B14F-4D97-AF65-F5344CB8AC3E}">
        <p14:creationId xmlns:p14="http://schemas.microsoft.com/office/powerpoint/2010/main" val="34911820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96C7B14-D561-40E0-81B8-577977314BAD}"/>
              </a:ext>
            </a:extLst>
          </p:cNvPr>
          <p:cNvSpPr txBox="1">
            <a:spLocks noChangeArrowheads="1"/>
          </p:cNvSpPr>
          <p:nvPr/>
        </p:nvSpPr>
        <p:spPr bwMode="auto">
          <a:xfrm>
            <a:off x="133937" y="543336"/>
            <a:ext cx="887478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Bef>
                <a:spcPct val="20000"/>
              </a:spcBef>
            </a:pPr>
            <a:r>
              <a:rPr lang="en-US" altLang="it-IT" sz="3000" b="1" dirty="0" err="1">
                <a:solidFill>
                  <a:srgbClr val="C00000"/>
                </a:solidFill>
                <a:latin typeface="Candara" panose="020E0502030303020204" pitchFamily="34" charset="0"/>
                <a:ea typeface="+mn-ea"/>
                <a:cs typeface="+mn-cs"/>
              </a:rPr>
              <a:t>Autoconsumo</a:t>
            </a:r>
            <a:r>
              <a:rPr lang="en-US" altLang="it-IT" sz="3000" b="1" dirty="0">
                <a:solidFill>
                  <a:srgbClr val="C00000"/>
                </a:solidFill>
                <a:latin typeface="Candara" panose="020E0502030303020204" pitchFamily="34" charset="0"/>
                <a:ea typeface="+mn-ea"/>
                <a:cs typeface="+mn-cs"/>
              </a:rPr>
              <a:t>, un </a:t>
            </a:r>
            <a:r>
              <a:rPr lang="en-US" altLang="it-IT" sz="3000" b="1" dirty="0" err="1">
                <a:solidFill>
                  <a:srgbClr val="C00000"/>
                </a:solidFill>
                <a:latin typeface="Candara" panose="020E0502030303020204" pitchFamily="34" charset="0"/>
                <a:ea typeface="+mn-ea"/>
                <a:cs typeface="+mn-cs"/>
              </a:rPr>
              <a:t>esempio</a:t>
            </a:r>
            <a:endParaRPr lang="it-IT" altLang="it-IT" sz="3000" b="1" dirty="0">
              <a:solidFill>
                <a:srgbClr val="C00000"/>
              </a:solidFill>
              <a:latin typeface="Candara" panose="020E0502030303020204" pitchFamily="34" charset="0"/>
              <a:ea typeface="+mn-ea"/>
              <a:cs typeface="+mn-cs"/>
            </a:endParaRPr>
          </a:p>
        </p:txBody>
      </p:sp>
      <p:sp>
        <p:nvSpPr>
          <p:cNvPr id="6" name="Rectangle 4">
            <a:extLst>
              <a:ext uri="{FF2B5EF4-FFF2-40B4-BE49-F238E27FC236}">
                <a16:creationId xmlns:a16="http://schemas.microsoft.com/office/drawing/2014/main" id="{3E7953D0-BB3E-4A44-AF47-0BC108250790}"/>
              </a:ext>
            </a:extLst>
          </p:cNvPr>
          <p:cNvSpPr>
            <a:spLocks noChangeArrowheads="1"/>
          </p:cNvSpPr>
          <p:nvPr/>
        </p:nvSpPr>
        <p:spPr bwMode="auto">
          <a:xfrm>
            <a:off x="2483768" y="2395178"/>
            <a:ext cx="2735262" cy="1447800"/>
          </a:xfrm>
          <a:prstGeom prst="rect">
            <a:avLst/>
          </a:prstGeom>
          <a:solidFill>
            <a:srgbClr val="FFFFCC"/>
          </a:solidFill>
          <a:ln w="19050">
            <a:solidFill>
              <a:schemeClr val="tx1"/>
            </a:solidFill>
            <a:miter lim="800000"/>
            <a:headEnd/>
            <a:tailEnd/>
          </a:ln>
        </p:spPr>
        <p:txBody>
          <a:bodyPr/>
          <a:lstStyle/>
          <a:p>
            <a:endParaRPr lang="it-IT">
              <a:latin typeface="Calibri" pitchFamily="34" charset="0"/>
            </a:endParaRPr>
          </a:p>
        </p:txBody>
      </p:sp>
      <p:grpSp>
        <p:nvGrpSpPr>
          <p:cNvPr id="7" name="Group 5">
            <a:extLst>
              <a:ext uri="{FF2B5EF4-FFF2-40B4-BE49-F238E27FC236}">
                <a16:creationId xmlns:a16="http://schemas.microsoft.com/office/drawing/2014/main" id="{5D19F2BA-DD25-4767-81A4-D26E956FEEEA}"/>
              </a:ext>
            </a:extLst>
          </p:cNvPr>
          <p:cNvGrpSpPr>
            <a:grpSpLocks noChangeAspect="1"/>
          </p:cNvGrpSpPr>
          <p:nvPr/>
        </p:nvGrpSpPr>
        <p:grpSpPr bwMode="auto">
          <a:xfrm flipH="1">
            <a:off x="2864768" y="3309578"/>
            <a:ext cx="307975" cy="306388"/>
            <a:chOff x="1104" y="1344"/>
            <a:chExt cx="624" cy="672"/>
          </a:xfrm>
        </p:grpSpPr>
        <p:sp>
          <p:nvSpPr>
            <p:cNvPr id="8" name="AutoShape 6">
              <a:extLst>
                <a:ext uri="{FF2B5EF4-FFF2-40B4-BE49-F238E27FC236}">
                  <a16:creationId xmlns:a16="http://schemas.microsoft.com/office/drawing/2014/main" id="{EB0AEBEA-BEC7-4787-800A-FC9830FC6165}"/>
                </a:ext>
              </a:extLst>
            </p:cNvPr>
            <p:cNvSpPr>
              <a:spLocks noChangeAspect="1" noChangeArrowheads="1"/>
            </p:cNvSpPr>
            <p:nvPr/>
          </p:nvSpPr>
          <p:spPr bwMode="auto">
            <a:xfrm>
              <a:off x="1104" y="1344"/>
              <a:ext cx="624" cy="672"/>
            </a:xfrm>
            <a:prstGeom prst="flowChartConnector">
              <a:avLst/>
            </a:prstGeom>
            <a:noFill/>
            <a:ln w="19050">
              <a:solidFill>
                <a:schemeClr val="tx1"/>
              </a:solidFill>
              <a:round/>
              <a:headEnd/>
              <a:tailEnd/>
            </a:ln>
          </p:spPr>
          <p:txBody>
            <a:bodyPr wrap="none" anchor="ctr"/>
            <a:lstStyle/>
            <a:p>
              <a:endParaRPr lang="it-IT">
                <a:latin typeface="Calibri" pitchFamily="34" charset="0"/>
              </a:endParaRPr>
            </a:p>
          </p:txBody>
        </p:sp>
        <p:sp>
          <p:nvSpPr>
            <p:cNvPr id="9" name="Freeform 7">
              <a:extLst>
                <a:ext uri="{FF2B5EF4-FFF2-40B4-BE49-F238E27FC236}">
                  <a16:creationId xmlns:a16="http://schemas.microsoft.com/office/drawing/2014/main" id="{51F634C1-C314-4073-A1FA-0EE03C374729}"/>
                </a:ext>
              </a:extLst>
            </p:cNvPr>
            <p:cNvSpPr>
              <a:spLocks noChangeAspect="1"/>
            </p:cNvSpPr>
            <p:nvPr/>
          </p:nvSpPr>
          <p:spPr bwMode="auto">
            <a:xfrm>
              <a:off x="1248" y="1584"/>
              <a:ext cx="384" cy="240"/>
            </a:xfrm>
            <a:custGeom>
              <a:avLst/>
              <a:gdLst>
                <a:gd name="T0" fmla="*/ 0 w 768"/>
                <a:gd name="T1" fmla="*/ 17 h 392"/>
                <a:gd name="T2" fmla="*/ 6 w 768"/>
                <a:gd name="T3" fmla="*/ 0 h 392"/>
                <a:gd name="T4" fmla="*/ 12 w 768"/>
                <a:gd name="T5" fmla="*/ 17 h 392"/>
                <a:gd name="T6" fmla="*/ 18 w 768"/>
                <a:gd name="T7" fmla="*/ 33 h 392"/>
                <a:gd name="T8" fmla="*/ 24 w 768"/>
                <a:gd name="T9" fmla="*/ 12 h 392"/>
                <a:gd name="T10" fmla="*/ 0 60000 65536"/>
                <a:gd name="T11" fmla="*/ 0 60000 65536"/>
                <a:gd name="T12" fmla="*/ 0 60000 65536"/>
                <a:gd name="T13" fmla="*/ 0 60000 65536"/>
                <a:gd name="T14" fmla="*/ 0 60000 65536"/>
                <a:gd name="T15" fmla="*/ 0 w 768"/>
                <a:gd name="T16" fmla="*/ 0 h 392"/>
                <a:gd name="T17" fmla="*/ 768 w 768"/>
                <a:gd name="T18" fmla="*/ 392 h 392"/>
              </a:gdLst>
              <a:ahLst/>
              <a:cxnLst>
                <a:cxn ang="T10">
                  <a:pos x="T0" y="T1"/>
                </a:cxn>
                <a:cxn ang="T11">
                  <a:pos x="T2" y="T3"/>
                </a:cxn>
                <a:cxn ang="T12">
                  <a:pos x="T4" y="T5"/>
                </a:cxn>
                <a:cxn ang="T13">
                  <a:pos x="T6" y="T7"/>
                </a:cxn>
                <a:cxn ang="T14">
                  <a:pos x="T8" y="T9"/>
                </a:cxn>
              </a:cxnLst>
              <a:rect l="T15" t="T16" r="T17" b="T18"/>
              <a:pathLst>
                <a:path w="768" h="392">
                  <a:moveTo>
                    <a:pt x="0" y="192"/>
                  </a:moveTo>
                  <a:cubicBezTo>
                    <a:pt x="64" y="96"/>
                    <a:pt x="128" y="0"/>
                    <a:pt x="192" y="0"/>
                  </a:cubicBezTo>
                  <a:cubicBezTo>
                    <a:pt x="256" y="0"/>
                    <a:pt x="320" y="128"/>
                    <a:pt x="384" y="192"/>
                  </a:cubicBezTo>
                  <a:cubicBezTo>
                    <a:pt x="448" y="256"/>
                    <a:pt x="512" y="392"/>
                    <a:pt x="576" y="384"/>
                  </a:cubicBezTo>
                  <a:cubicBezTo>
                    <a:pt x="640" y="376"/>
                    <a:pt x="736" y="184"/>
                    <a:pt x="768" y="144"/>
                  </a:cubicBezTo>
                </a:path>
              </a:pathLst>
            </a:custGeom>
            <a:noFill/>
            <a:ln w="19050">
              <a:solidFill>
                <a:schemeClr val="tx1"/>
              </a:solidFill>
              <a:round/>
              <a:headEnd/>
              <a:tailEnd/>
            </a:ln>
          </p:spPr>
          <p:txBody>
            <a:bodyPr wrap="none" anchor="ctr"/>
            <a:lstStyle/>
            <a:p>
              <a:endParaRPr lang="it-IT"/>
            </a:p>
          </p:txBody>
        </p:sp>
      </p:grpSp>
      <p:sp>
        <p:nvSpPr>
          <p:cNvPr id="10" name="Text Box 8">
            <a:extLst>
              <a:ext uri="{FF2B5EF4-FFF2-40B4-BE49-F238E27FC236}">
                <a16:creationId xmlns:a16="http://schemas.microsoft.com/office/drawing/2014/main" id="{6B55706B-4610-4169-B1EE-8309011FA700}"/>
              </a:ext>
            </a:extLst>
          </p:cNvPr>
          <p:cNvSpPr txBox="1">
            <a:spLocks noChangeArrowheads="1"/>
          </p:cNvSpPr>
          <p:nvPr/>
        </p:nvSpPr>
        <p:spPr bwMode="auto">
          <a:xfrm>
            <a:off x="5506649" y="2733182"/>
            <a:ext cx="999682" cy="246221"/>
          </a:xfrm>
          <a:prstGeom prst="rect">
            <a:avLst/>
          </a:prstGeom>
          <a:noFill/>
          <a:ln w="9525">
            <a:noFill/>
            <a:miter lim="800000"/>
            <a:headEnd/>
            <a:tailEnd/>
          </a:ln>
        </p:spPr>
        <p:txBody>
          <a:bodyPr wrap="square">
            <a:spAutoFit/>
          </a:bodyPr>
          <a:lstStyle/>
          <a:p>
            <a:pPr eaLnBrk="1" hangingPunct="1"/>
            <a:r>
              <a:rPr lang="it-IT" sz="1000" dirty="0">
                <a:solidFill>
                  <a:schemeClr val="tx1"/>
                </a:solidFill>
                <a:cs typeface="Arial" pitchFamily="34" charset="0"/>
              </a:rPr>
              <a:t>Rete elettrica</a:t>
            </a:r>
          </a:p>
        </p:txBody>
      </p:sp>
      <p:sp>
        <p:nvSpPr>
          <p:cNvPr id="11" name="Line 9">
            <a:extLst>
              <a:ext uri="{FF2B5EF4-FFF2-40B4-BE49-F238E27FC236}">
                <a16:creationId xmlns:a16="http://schemas.microsoft.com/office/drawing/2014/main" id="{89526D26-7F06-46D7-8249-D07C97AA8E86}"/>
              </a:ext>
            </a:extLst>
          </p:cNvPr>
          <p:cNvSpPr>
            <a:spLocks noChangeShapeType="1"/>
          </p:cNvSpPr>
          <p:nvPr/>
        </p:nvSpPr>
        <p:spPr bwMode="auto">
          <a:xfrm rot="5400000">
            <a:off x="4503862" y="3118284"/>
            <a:ext cx="1447800" cy="1587"/>
          </a:xfrm>
          <a:prstGeom prst="line">
            <a:avLst/>
          </a:prstGeom>
          <a:noFill/>
          <a:ln w="38100">
            <a:solidFill>
              <a:srgbClr val="FF0000"/>
            </a:solidFill>
            <a:prstDash val="dash"/>
            <a:round/>
            <a:headEnd/>
            <a:tailEnd/>
          </a:ln>
        </p:spPr>
        <p:txBody>
          <a:bodyPr/>
          <a:lstStyle/>
          <a:p>
            <a:endParaRPr lang="it-IT"/>
          </a:p>
        </p:txBody>
      </p:sp>
      <p:sp>
        <p:nvSpPr>
          <p:cNvPr id="12" name="Line 10">
            <a:extLst>
              <a:ext uri="{FF2B5EF4-FFF2-40B4-BE49-F238E27FC236}">
                <a16:creationId xmlns:a16="http://schemas.microsoft.com/office/drawing/2014/main" id="{70BC264A-A041-46D2-8CCF-B7414C409515}"/>
              </a:ext>
            </a:extLst>
          </p:cNvPr>
          <p:cNvSpPr>
            <a:spLocks noChangeShapeType="1"/>
          </p:cNvSpPr>
          <p:nvPr/>
        </p:nvSpPr>
        <p:spPr bwMode="auto">
          <a:xfrm rot="16210231" flipV="1">
            <a:off x="3585493" y="3041291"/>
            <a:ext cx="1587" cy="839787"/>
          </a:xfrm>
          <a:prstGeom prst="line">
            <a:avLst/>
          </a:prstGeom>
          <a:noFill/>
          <a:ln w="19050">
            <a:solidFill>
              <a:schemeClr val="tx1"/>
            </a:solidFill>
            <a:round/>
            <a:headEnd/>
            <a:tailEnd/>
          </a:ln>
        </p:spPr>
        <p:txBody>
          <a:bodyPr/>
          <a:lstStyle/>
          <a:p>
            <a:endParaRPr lang="it-IT"/>
          </a:p>
        </p:txBody>
      </p:sp>
      <p:sp>
        <p:nvSpPr>
          <p:cNvPr id="13" name="Line 11">
            <a:extLst>
              <a:ext uri="{FF2B5EF4-FFF2-40B4-BE49-F238E27FC236}">
                <a16:creationId xmlns:a16="http://schemas.microsoft.com/office/drawing/2014/main" id="{53E8F962-8FFF-4985-8C0A-FD2C75D3E6FA}"/>
              </a:ext>
            </a:extLst>
          </p:cNvPr>
          <p:cNvSpPr>
            <a:spLocks noChangeShapeType="1"/>
          </p:cNvSpPr>
          <p:nvPr/>
        </p:nvSpPr>
        <p:spPr bwMode="auto">
          <a:xfrm rot="5400000">
            <a:off x="5111874" y="2738872"/>
            <a:ext cx="1588" cy="228600"/>
          </a:xfrm>
          <a:prstGeom prst="line">
            <a:avLst/>
          </a:prstGeom>
          <a:noFill/>
          <a:ln w="19050">
            <a:solidFill>
              <a:schemeClr val="tx1"/>
            </a:solidFill>
            <a:round/>
            <a:headEnd/>
            <a:tailEnd type="arrow" w="med" len="med"/>
          </a:ln>
        </p:spPr>
        <p:txBody>
          <a:bodyPr/>
          <a:lstStyle/>
          <a:p>
            <a:endParaRPr lang="it-IT"/>
          </a:p>
        </p:txBody>
      </p:sp>
      <p:grpSp>
        <p:nvGrpSpPr>
          <p:cNvPr id="14" name="Group 12">
            <a:extLst>
              <a:ext uri="{FF2B5EF4-FFF2-40B4-BE49-F238E27FC236}">
                <a16:creationId xmlns:a16="http://schemas.microsoft.com/office/drawing/2014/main" id="{9CCB2033-7EDB-4129-999A-925C43789D35}"/>
              </a:ext>
            </a:extLst>
          </p:cNvPr>
          <p:cNvGrpSpPr>
            <a:grpSpLocks/>
          </p:cNvGrpSpPr>
          <p:nvPr/>
        </p:nvGrpSpPr>
        <p:grpSpPr bwMode="auto">
          <a:xfrm>
            <a:off x="2864768" y="2699978"/>
            <a:ext cx="304800" cy="304800"/>
            <a:chOff x="2736" y="1584"/>
            <a:chExt cx="192" cy="192"/>
          </a:xfrm>
        </p:grpSpPr>
        <p:sp>
          <p:nvSpPr>
            <p:cNvPr id="15" name="Rectangle 13">
              <a:extLst>
                <a:ext uri="{FF2B5EF4-FFF2-40B4-BE49-F238E27FC236}">
                  <a16:creationId xmlns:a16="http://schemas.microsoft.com/office/drawing/2014/main" id="{05D9CC8A-ECD4-4DFD-A987-B7C083253B7A}"/>
                </a:ext>
              </a:extLst>
            </p:cNvPr>
            <p:cNvSpPr>
              <a:spLocks noChangeArrowheads="1"/>
            </p:cNvSpPr>
            <p:nvPr/>
          </p:nvSpPr>
          <p:spPr bwMode="auto">
            <a:xfrm>
              <a:off x="2736" y="1584"/>
              <a:ext cx="192" cy="192"/>
            </a:xfrm>
            <a:prstGeom prst="rect">
              <a:avLst/>
            </a:prstGeom>
            <a:noFill/>
            <a:ln w="19050">
              <a:solidFill>
                <a:schemeClr val="tx1"/>
              </a:solidFill>
              <a:miter lim="800000"/>
              <a:headEnd/>
              <a:tailEnd/>
            </a:ln>
          </p:spPr>
          <p:txBody>
            <a:bodyPr wrap="none" anchor="ctr"/>
            <a:lstStyle/>
            <a:p>
              <a:endParaRPr lang="it-IT">
                <a:latin typeface="Calibri" pitchFamily="34" charset="0"/>
              </a:endParaRPr>
            </a:p>
          </p:txBody>
        </p:sp>
        <p:sp>
          <p:nvSpPr>
            <p:cNvPr id="16" name="Line 14">
              <a:extLst>
                <a:ext uri="{FF2B5EF4-FFF2-40B4-BE49-F238E27FC236}">
                  <a16:creationId xmlns:a16="http://schemas.microsoft.com/office/drawing/2014/main" id="{6E786A3C-B924-4D14-95F1-2D9A5AF97570}"/>
                </a:ext>
              </a:extLst>
            </p:cNvPr>
            <p:cNvSpPr>
              <a:spLocks noChangeShapeType="1"/>
            </p:cNvSpPr>
            <p:nvPr/>
          </p:nvSpPr>
          <p:spPr bwMode="auto">
            <a:xfrm flipH="1">
              <a:off x="2736" y="1584"/>
              <a:ext cx="192" cy="192"/>
            </a:xfrm>
            <a:prstGeom prst="line">
              <a:avLst/>
            </a:prstGeom>
            <a:noFill/>
            <a:ln w="19050">
              <a:solidFill>
                <a:schemeClr val="tx1"/>
              </a:solidFill>
              <a:round/>
              <a:headEnd/>
              <a:tailEnd/>
            </a:ln>
          </p:spPr>
          <p:txBody>
            <a:bodyPr/>
            <a:lstStyle/>
            <a:p>
              <a:endParaRPr lang="it-IT"/>
            </a:p>
          </p:txBody>
        </p:sp>
        <p:sp>
          <p:nvSpPr>
            <p:cNvPr id="17" name="Line 15">
              <a:extLst>
                <a:ext uri="{FF2B5EF4-FFF2-40B4-BE49-F238E27FC236}">
                  <a16:creationId xmlns:a16="http://schemas.microsoft.com/office/drawing/2014/main" id="{9EA55430-9698-4DB3-8247-9E5A53FDF5A2}"/>
                </a:ext>
              </a:extLst>
            </p:cNvPr>
            <p:cNvSpPr>
              <a:spLocks noChangeShapeType="1"/>
            </p:cNvSpPr>
            <p:nvPr/>
          </p:nvSpPr>
          <p:spPr bwMode="auto">
            <a:xfrm>
              <a:off x="2736" y="1584"/>
              <a:ext cx="192" cy="192"/>
            </a:xfrm>
            <a:prstGeom prst="line">
              <a:avLst/>
            </a:prstGeom>
            <a:noFill/>
            <a:ln w="19050">
              <a:solidFill>
                <a:schemeClr val="tx1"/>
              </a:solidFill>
              <a:round/>
              <a:headEnd/>
              <a:tailEnd/>
            </a:ln>
          </p:spPr>
          <p:txBody>
            <a:bodyPr/>
            <a:lstStyle/>
            <a:p>
              <a:endParaRPr lang="it-IT"/>
            </a:p>
          </p:txBody>
        </p:sp>
      </p:grpSp>
      <p:sp>
        <p:nvSpPr>
          <p:cNvPr id="18" name="Line 16">
            <a:extLst>
              <a:ext uri="{FF2B5EF4-FFF2-40B4-BE49-F238E27FC236}">
                <a16:creationId xmlns:a16="http://schemas.microsoft.com/office/drawing/2014/main" id="{F05BFD1C-B891-4052-A61D-7BA3CCC8FA77}"/>
              </a:ext>
            </a:extLst>
          </p:cNvPr>
          <p:cNvSpPr>
            <a:spLocks noChangeShapeType="1"/>
          </p:cNvSpPr>
          <p:nvPr/>
        </p:nvSpPr>
        <p:spPr bwMode="auto">
          <a:xfrm rot="5400000" flipV="1">
            <a:off x="4312568" y="1709378"/>
            <a:ext cx="0" cy="2286000"/>
          </a:xfrm>
          <a:prstGeom prst="line">
            <a:avLst/>
          </a:prstGeom>
          <a:noFill/>
          <a:ln w="19050">
            <a:solidFill>
              <a:schemeClr val="tx1"/>
            </a:solidFill>
            <a:round/>
            <a:headEnd/>
            <a:tailEnd type="arrow" w="med" len="med"/>
          </a:ln>
        </p:spPr>
        <p:txBody>
          <a:bodyPr/>
          <a:lstStyle/>
          <a:p>
            <a:endParaRPr lang="it-IT"/>
          </a:p>
        </p:txBody>
      </p:sp>
      <p:sp>
        <p:nvSpPr>
          <p:cNvPr id="19" name="Line 18">
            <a:extLst>
              <a:ext uri="{FF2B5EF4-FFF2-40B4-BE49-F238E27FC236}">
                <a16:creationId xmlns:a16="http://schemas.microsoft.com/office/drawing/2014/main" id="{48BCACFD-77DB-4C1E-B3B5-49467EE985EB}"/>
              </a:ext>
            </a:extLst>
          </p:cNvPr>
          <p:cNvSpPr>
            <a:spLocks noChangeShapeType="1"/>
          </p:cNvSpPr>
          <p:nvPr/>
        </p:nvSpPr>
        <p:spPr bwMode="auto">
          <a:xfrm flipV="1">
            <a:off x="4007768" y="2852378"/>
            <a:ext cx="0" cy="609600"/>
          </a:xfrm>
          <a:prstGeom prst="line">
            <a:avLst/>
          </a:prstGeom>
          <a:noFill/>
          <a:ln w="19050">
            <a:solidFill>
              <a:schemeClr val="tx1"/>
            </a:solidFill>
            <a:round/>
            <a:headEnd/>
            <a:tailEnd/>
          </a:ln>
        </p:spPr>
        <p:txBody>
          <a:bodyPr/>
          <a:lstStyle/>
          <a:p>
            <a:endParaRPr lang="it-IT"/>
          </a:p>
        </p:txBody>
      </p:sp>
      <p:grpSp>
        <p:nvGrpSpPr>
          <p:cNvPr id="20" name="Group 32">
            <a:extLst>
              <a:ext uri="{FF2B5EF4-FFF2-40B4-BE49-F238E27FC236}">
                <a16:creationId xmlns:a16="http://schemas.microsoft.com/office/drawing/2014/main" id="{22C2E497-7012-4B3B-89EC-F30A6E3B11D5}"/>
              </a:ext>
            </a:extLst>
          </p:cNvPr>
          <p:cNvGrpSpPr>
            <a:grpSpLocks/>
          </p:cNvGrpSpPr>
          <p:nvPr/>
        </p:nvGrpSpPr>
        <p:grpSpPr bwMode="auto">
          <a:xfrm>
            <a:off x="4541168" y="2395178"/>
            <a:ext cx="304800" cy="884238"/>
            <a:chOff x="2496" y="1680"/>
            <a:chExt cx="192" cy="557"/>
          </a:xfrm>
        </p:grpSpPr>
        <p:sp>
          <p:nvSpPr>
            <p:cNvPr id="21" name="Rectangle 17">
              <a:extLst>
                <a:ext uri="{FF2B5EF4-FFF2-40B4-BE49-F238E27FC236}">
                  <a16:creationId xmlns:a16="http://schemas.microsoft.com/office/drawing/2014/main" id="{F71EAFDB-D9FA-4D7A-8131-F66D92716F3E}"/>
                </a:ext>
              </a:extLst>
            </p:cNvPr>
            <p:cNvSpPr>
              <a:spLocks noChangeArrowheads="1"/>
            </p:cNvSpPr>
            <p:nvPr/>
          </p:nvSpPr>
          <p:spPr bwMode="auto">
            <a:xfrm>
              <a:off x="2496" y="1872"/>
              <a:ext cx="192" cy="192"/>
            </a:xfrm>
            <a:prstGeom prst="rect">
              <a:avLst/>
            </a:prstGeom>
            <a:solidFill>
              <a:srgbClr val="66FF33"/>
            </a:solidFill>
            <a:ln w="9525">
              <a:solidFill>
                <a:schemeClr val="tx1"/>
              </a:solidFill>
              <a:miter lim="800000"/>
              <a:headEnd/>
              <a:tailEnd/>
            </a:ln>
          </p:spPr>
          <p:txBody>
            <a:bodyPr wrap="none" anchor="ctr"/>
            <a:lstStyle/>
            <a:p>
              <a:endParaRPr lang="it-IT" sz="1200">
                <a:latin typeface="Times New Roman" pitchFamily="18" charset="0"/>
              </a:endParaRPr>
            </a:p>
          </p:txBody>
        </p:sp>
        <p:sp>
          <p:nvSpPr>
            <p:cNvPr id="22" name="Line 19">
              <a:extLst>
                <a:ext uri="{FF2B5EF4-FFF2-40B4-BE49-F238E27FC236}">
                  <a16:creationId xmlns:a16="http://schemas.microsoft.com/office/drawing/2014/main" id="{89FD0C91-96FF-4C4A-B4BB-18C10C95E5D7}"/>
                </a:ext>
              </a:extLst>
            </p:cNvPr>
            <p:cNvSpPr>
              <a:spLocks noChangeShapeType="1"/>
            </p:cNvSpPr>
            <p:nvPr/>
          </p:nvSpPr>
          <p:spPr bwMode="auto">
            <a:xfrm flipH="1">
              <a:off x="2496" y="1824"/>
              <a:ext cx="192" cy="0"/>
            </a:xfrm>
            <a:prstGeom prst="line">
              <a:avLst/>
            </a:prstGeom>
            <a:noFill/>
            <a:ln w="9525">
              <a:solidFill>
                <a:schemeClr val="tx1"/>
              </a:solidFill>
              <a:round/>
              <a:headEnd/>
              <a:tailEnd type="triangle" w="sm" len="sm"/>
            </a:ln>
          </p:spPr>
          <p:txBody>
            <a:bodyPr/>
            <a:lstStyle/>
            <a:p>
              <a:endParaRPr lang="it-IT"/>
            </a:p>
          </p:txBody>
        </p:sp>
        <p:sp>
          <p:nvSpPr>
            <p:cNvPr id="23" name="Line 20">
              <a:extLst>
                <a:ext uri="{FF2B5EF4-FFF2-40B4-BE49-F238E27FC236}">
                  <a16:creationId xmlns:a16="http://schemas.microsoft.com/office/drawing/2014/main" id="{1DFF9780-94AD-4834-BC89-54D2A59BCF54}"/>
                </a:ext>
              </a:extLst>
            </p:cNvPr>
            <p:cNvSpPr>
              <a:spLocks noChangeShapeType="1"/>
            </p:cNvSpPr>
            <p:nvPr/>
          </p:nvSpPr>
          <p:spPr bwMode="auto">
            <a:xfrm>
              <a:off x="2496" y="2112"/>
              <a:ext cx="192" cy="0"/>
            </a:xfrm>
            <a:prstGeom prst="line">
              <a:avLst/>
            </a:prstGeom>
            <a:noFill/>
            <a:ln w="9525">
              <a:solidFill>
                <a:schemeClr val="tx1"/>
              </a:solidFill>
              <a:round/>
              <a:headEnd/>
              <a:tailEnd type="triangle" w="sm" len="sm"/>
            </a:ln>
          </p:spPr>
          <p:txBody>
            <a:bodyPr/>
            <a:lstStyle/>
            <a:p>
              <a:endParaRPr lang="it-IT"/>
            </a:p>
          </p:txBody>
        </p:sp>
        <p:sp>
          <p:nvSpPr>
            <p:cNvPr id="24" name="Text Box 22">
              <a:extLst>
                <a:ext uri="{FF2B5EF4-FFF2-40B4-BE49-F238E27FC236}">
                  <a16:creationId xmlns:a16="http://schemas.microsoft.com/office/drawing/2014/main" id="{BA3F6D63-256D-4563-9F0F-43DEE1C4162D}"/>
                </a:ext>
              </a:extLst>
            </p:cNvPr>
            <p:cNvSpPr txBox="1">
              <a:spLocks noChangeArrowheads="1"/>
            </p:cNvSpPr>
            <p:nvPr/>
          </p:nvSpPr>
          <p:spPr bwMode="auto">
            <a:xfrm>
              <a:off x="2496" y="1680"/>
              <a:ext cx="159" cy="173"/>
            </a:xfrm>
            <a:prstGeom prst="rect">
              <a:avLst/>
            </a:prstGeom>
            <a:noFill/>
            <a:ln w="9525">
              <a:noFill/>
              <a:miter lim="800000"/>
              <a:headEnd/>
              <a:tailEnd/>
            </a:ln>
          </p:spPr>
          <p:txBody>
            <a:bodyPr wrap="none">
              <a:spAutoFit/>
            </a:bodyPr>
            <a:lstStyle/>
            <a:p>
              <a:pPr eaLnBrk="1" hangingPunct="1"/>
              <a:r>
                <a:rPr lang="it-IT" sz="1200">
                  <a:solidFill>
                    <a:schemeClr val="tx1"/>
                  </a:solidFill>
                  <a:latin typeface="Times New Roman" pitchFamily="18" charset="0"/>
                  <a:cs typeface="Arial" pitchFamily="34" charset="0"/>
                </a:rPr>
                <a:t>e</a:t>
              </a:r>
            </a:p>
          </p:txBody>
        </p:sp>
        <p:sp>
          <p:nvSpPr>
            <p:cNvPr id="25" name="Text Box 23">
              <a:extLst>
                <a:ext uri="{FF2B5EF4-FFF2-40B4-BE49-F238E27FC236}">
                  <a16:creationId xmlns:a16="http://schemas.microsoft.com/office/drawing/2014/main" id="{210018BE-B708-4021-91EA-67C31C90E2A4}"/>
                </a:ext>
              </a:extLst>
            </p:cNvPr>
            <p:cNvSpPr txBox="1">
              <a:spLocks noChangeArrowheads="1"/>
            </p:cNvSpPr>
            <p:nvPr/>
          </p:nvSpPr>
          <p:spPr bwMode="auto">
            <a:xfrm>
              <a:off x="2496" y="2064"/>
              <a:ext cx="169" cy="173"/>
            </a:xfrm>
            <a:prstGeom prst="rect">
              <a:avLst/>
            </a:prstGeom>
            <a:noFill/>
            <a:ln w="9525">
              <a:noFill/>
              <a:miter lim="800000"/>
              <a:headEnd/>
              <a:tailEnd/>
            </a:ln>
          </p:spPr>
          <p:txBody>
            <a:bodyPr wrap="none">
              <a:spAutoFit/>
            </a:bodyPr>
            <a:lstStyle/>
            <a:p>
              <a:pPr eaLnBrk="1" hangingPunct="1"/>
              <a:r>
                <a:rPr lang="it-IT" sz="1200">
                  <a:solidFill>
                    <a:schemeClr val="tx1"/>
                  </a:solidFill>
                  <a:latin typeface="Times New Roman" pitchFamily="18" charset="0"/>
                  <a:cs typeface="Arial" pitchFamily="34" charset="0"/>
                </a:rPr>
                <a:t>u</a:t>
              </a:r>
            </a:p>
          </p:txBody>
        </p:sp>
      </p:grpSp>
      <p:grpSp>
        <p:nvGrpSpPr>
          <p:cNvPr id="26" name="Group 33">
            <a:extLst>
              <a:ext uri="{FF2B5EF4-FFF2-40B4-BE49-F238E27FC236}">
                <a16:creationId xmlns:a16="http://schemas.microsoft.com/office/drawing/2014/main" id="{E2EC659C-2209-46CE-9E01-6A79C2BF22B6}"/>
              </a:ext>
            </a:extLst>
          </p:cNvPr>
          <p:cNvGrpSpPr>
            <a:grpSpLocks/>
          </p:cNvGrpSpPr>
          <p:nvPr/>
        </p:nvGrpSpPr>
        <p:grpSpPr bwMode="auto">
          <a:xfrm>
            <a:off x="3404518" y="3004778"/>
            <a:ext cx="304800" cy="609600"/>
            <a:chOff x="1780" y="2064"/>
            <a:chExt cx="192" cy="384"/>
          </a:xfrm>
        </p:grpSpPr>
        <p:sp>
          <p:nvSpPr>
            <p:cNvPr id="27" name="Rectangle 29">
              <a:extLst>
                <a:ext uri="{FF2B5EF4-FFF2-40B4-BE49-F238E27FC236}">
                  <a16:creationId xmlns:a16="http://schemas.microsoft.com/office/drawing/2014/main" id="{DF9228E8-BF2E-46FE-9C58-437A738FB3CD}"/>
                </a:ext>
              </a:extLst>
            </p:cNvPr>
            <p:cNvSpPr>
              <a:spLocks noChangeArrowheads="1"/>
            </p:cNvSpPr>
            <p:nvPr/>
          </p:nvSpPr>
          <p:spPr bwMode="auto">
            <a:xfrm>
              <a:off x="1780" y="2256"/>
              <a:ext cx="192" cy="192"/>
            </a:xfrm>
            <a:prstGeom prst="rect">
              <a:avLst/>
            </a:prstGeom>
            <a:solidFill>
              <a:srgbClr val="FF0000"/>
            </a:solidFill>
            <a:ln w="9525">
              <a:solidFill>
                <a:schemeClr val="tx1"/>
              </a:solidFill>
              <a:miter lim="800000"/>
              <a:headEnd/>
              <a:tailEnd/>
            </a:ln>
          </p:spPr>
          <p:txBody>
            <a:bodyPr wrap="none" anchor="ctr"/>
            <a:lstStyle/>
            <a:p>
              <a:pPr>
                <a:defRPr/>
              </a:pPr>
              <a:r>
                <a:rPr lang="it-IT" sz="1200" dirty="0">
                  <a:latin typeface="+mj-lt"/>
                </a:rPr>
                <a:t>P</a:t>
              </a:r>
            </a:p>
          </p:txBody>
        </p:sp>
        <p:sp>
          <p:nvSpPr>
            <p:cNvPr id="28" name="Line 30">
              <a:extLst>
                <a:ext uri="{FF2B5EF4-FFF2-40B4-BE49-F238E27FC236}">
                  <a16:creationId xmlns:a16="http://schemas.microsoft.com/office/drawing/2014/main" id="{CA3C1976-1C83-48B7-91BC-31109DCAC9C4}"/>
                </a:ext>
              </a:extLst>
            </p:cNvPr>
            <p:cNvSpPr>
              <a:spLocks noChangeShapeType="1"/>
            </p:cNvSpPr>
            <p:nvPr/>
          </p:nvSpPr>
          <p:spPr bwMode="auto">
            <a:xfrm>
              <a:off x="1780" y="2208"/>
              <a:ext cx="192" cy="0"/>
            </a:xfrm>
            <a:prstGeom prst="line">
              <a:avLst/>
            </a:prstGeom>
            <a:noFill/>
            <a:ln w="9525">
              <a:solidFill>
                <a:schemeClr val="tx1"/>
              </a:solidFill>
              <a:round/>
              <a:headEnd/>
              <a:tailEnd type="triangle" w="sm" len="sm"/>
            </a:ln>
          </p:spPr>
          <p:txBody>
            <a:bodyPr/>
            <a:lstStyle/>
            <a:p>
              <a:endParaRPr lang="it-IT"/>
            </a:p>
          </p:txBody>
        </p:sp>
        <p:sp>
          <p:nvSpPr>
            <p:cNvPr id="29" name="Text Box 31">
              <a:extLst>
                <a:ext uri="{FF2B5EF4-FFF2-40B4-BE49-F238E27FC236}">
                  <a16:creationId xmlns:a16="http://schemas.microsoft.com/office/drawing/2014/main" id="{227BFFAF-5073-407E-B71D-43A3F79A689C}"/>
                </a:ext>
              </a:extLst>
            </p:cNvPr>
            <p:cNvSpPr txBox="1">
              <a:spLocks noChangeArrowheads="1"/>
            </p:cNvSpPr>
            <p:nvPr/>
          </p:nvSpPr>
          <p:spPr bwMode="auto">
            <a:xfrm>
              <a:off x="1780" y="2064"/>
              <a:ext cx="169" cy="173"/>
            </a:xfrm>
            <a:prstGeom prst="rect">
              <a:avLst/>
            </a:prstGeom>
            <a:noFill/>
            <a:ln w="9525">
              <a:noFill/>
              <a:miter lim="800000"/>
              <a:headEnd/>
              <a:tailEnd/>
            </a:ln>
          </p:spPr>
          <p:txBody>
            <a:bodyPr wrap="none">
              <a:spAutoFit/>
            </a:bodyPr>
            <a:lstStyle/>
            <a:p>
              <a:pPr eaLnBrk="1" hangingPunct="1"/>
              <a:r>
                <a:rPr lang="it-IT" sz="1200">
                  <a:solidFill>
                    <a:schemeClr val="tx1"/>
                  </a:solidFill>
                  <a:latin typeface="Times New Roman" pitchFamily="18" charset="0"/>
                  <a:cs typeface="Arial" pitchFamily="34" charset="0"/>
                </a:rPr>
                <a:t>u</a:t>
              </a:r>
            </a:p>
          </p:txBody>
        </p:sp>
      </p:grpSp>
      <p:sp>
        <p:nvSpPr>
          <p:cNvPr id="30" name="TextBox 27">
            <a:extLst>
              <a:ext uri="{FF2B5EF4-FFF2-40B4-BE49-F238E27FC236}">
                <a16:creationId xmlns:a16="http://schemas.microsoft.com/office/drawing/2014/main" id="{2AD7BE5D-B701-4118-A060-E586EECD042C}"/>
              </a:ext>
            </a:extLst>
          </p:cNvPr>
          <p:cNvSpPr txBox="1">
            <a:spLocks noChangeArrowheads="1"/>
          </p:cNvSpPr>
          <p:nvPr/>
        </p:nvSpPr>
        <p:spPr bwMode="auto">
          <a:xfrm>
            <a:off x="2599655" y="3555641"/>
            <a:ext cx="892175" cy="276225"/>
          </a:xfrm>
          <a:prstGeom prst="rect">
            <a:avLst/>
          </a:prstGeom>
          <a:noFill/>
          <a:ln w="9525">
            <a:noFill/>
            <a:miter lim="800000"/>
            <a:headEnd/>
            <a:tailEnd/>
          </a:ln>
        </p:spPr>
        <p:txBody>
          <a:bodyPr wrap="none">
            <a:spAutoFit/>
          </a:bodyPr>
          <a:lstStyle/>
          <a:p>
            <a:pPr eaLnBrk="1" hangingPunct="1"/>
            <a:r>
              <a:rPr lang="it-IT" sz="1200">
                <a:solidFill>
                  <a:schemeClr val="tx1"/>
                </a:solidFill>
                <a:latin typeface="Calibri" pitchFamily="34" charset="0"/>
                <a:cs typeface="Arial" pitchFamily="34" charset="0"/>
              </a:rPr>
              <a:t>produzione</a:t>
            </a:r>
          </a:p>
        </p:txBody>
      </p:sp>
      <p:sp>
        <p:nvSpPr>
          <p:cNvPr id="31" name="TextBox 28">
            <a:extLst>
              <a:ext uri="{FF2B5EF4-FFF2-40B4-BE49-F238E27FC236}">
                <a16:creationId xmlns:a16="http://schemas.microsoft.com/office/drawing/2014/main" id="{56754428-1DE2-4569-AF8D-200B40E3A8A1}"/>
              </a:ext>
            </a:extLst>
          </p:cNvPr>
          <p:cNvSpPr txBox="1">
            <a:spLocks noChangeArrowheads="1"/>
          </p:cNvSpPr>
          <p:nvPr/>
        </p:nvSpPr>
        <p:spPr bwMode="auto">
          <a:xfrm>
            <a:off x="2628230" y="2979378"/>
            <a:ext cx="757238" cy="276225"/>
          </a:xfrm>
          <a:prstGeom prst="rect">
            <a:avLst/>
          </a:prstGeom>
          <a:noFill/>
          <a:ln w="9525">
            <a:noFill/>
            <a:miter lim="800000"/>
            <a:headEnd/>
            <a:tailEnd/>
          </a:ln>
        </p:spPr>
        <p:txBody>
          <a:bodyPr wrap="none">
            <a:spAutoFit/>
          </a:bodyPr>
          <a:lstStyle/>
          <a:p>
            <a:pPr eaLnBrk="1" hangingPunct="1"/>
            <a:r>
              <a:rPr lang="it-IT" sz="1200">
                <a:solidFill>
                  <a:schemeClr val="tx1"/>
                </a:solidFill>
                <a:latin typeface="Calibri" pitchFamily="34" charset="0"/>
                <a:cs typeface="Arial" pitchFamily="34" charset="0"/>
              </a:rPr>
              <a:t>consumo</a:t>
            </a:r>
          </a:p>
        </p:txBody>
      </p:sp>
      <p:cxnSp>
        <p:nvCxnSpPr>
          <p:cNvPr id="32" name="Straight Arrow Connector 27">
            <a:extLst>
              <a:ext uri="{FF2B5EF4-FFF2-40B4-BE49-F238E27FC236}">
                <a16:creationId xmlns:a16="http://schemas.microsoft.com/office/drawing/2014/main" id="{9BD84B95-8C91-4777-B49F-1B5915670D34}"/>
              </a:ext>
            </a:extLst>
          </p:cNvPr>
          <p:cNvCxnSpPr>
            <a:endCxn id="27" idx="2"/>
          </p:cNvCxnSpPr>
          <p:nvPr/>
        </p:nvCxnSpPr>
        <p:spPr>
          <a:xfrm flipV="1">
            <a:off x="3275930" y="3614378"/>
            <a:ext cx="280988" cy="660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1">
            <a:extLst>
              <a:ext uri="{FF2B5EF4-FFF2-40B4-BE49-F238E27FC236}">
                <a16:creationId xmlns:a16="http://schemas.microsoft.com/office/drawing/2014/main" id="{A56E37FA-089D-409B-917B-91B299B87212}"/>
              </a:ext>
            </a:extLst>
          </p:cNvPr>
          <p:cNvSpPr txBox="1">
            <a:spLocks noChangeArrowheads="1"/>
          </p:cNvSpPr>
          <p:nvPr/>
        </p:nvSpPr>
        <p:spPr bwMode="auto">
          <a:xfrm>
            <a:off x="2339305" y="4255728"/>
            <a:ext cx="1944688" cy="523875"/>
          </a:xfrm>
          <a:prstGeom prst="rect">
            <a:avLst/>
          </a:prstGeom>
          <a:noFill/>
          <a:ln w="9525">
            <a:solidFill>
              <a:srgbClr val="FF0000"/>
            </a:solidFill>
            <a:miter lim="800000"/>
            <a:headEnd/>
            <a:tailEnd/>
          </a:ln>
        </p:spPr>
        <p:txBody>
          <a:bodyPr>
            <a:spAutoFit/>
          </a:bodyPr>
          <a:lstStyle/>
          <a:p>
            <a:pPr eaLnBrk="1" hangingPunct="1"/>
            <a:r>
              <a:rPr lang="it-IT" sz="1400" dirty="0">
                <a:solidFill>
                  <a:srgbClr val="FF0000"/>
                </a:solidFill>
                <a:latin typeface="Calibri" pitchFamily="34" charset="0"/>
                <a:cs typeface="Arial" pitchFamily="34" charset="0"/>
              </a:rPr>
              <a:t>Misura dell’energia elettrica prodotta</a:t>
            </a:r>
          </a:p>
        </p:txBody>
      </p:sp>
      <p:sp>
        <p:nvSpPr>
          <p:cNvPr id="34" name="TextBox 32">
            <a:extLst>
              <a:ext uri="{FF2B5EF4-FFF2-40B4-BE49-F238E27FC236}">
                <a16:creationId xmlns:a16="http://schemas.microsoft.com/office/drawing/2014/main" id="{A41DA92D-6066-44C5-8985-F6BA0F01A8BC}"/>
              </a:ext>
            </a:extLst>
          </p:cNvPr>
          <p:cNvSpPr txBox="1">
            <a:spLocks noChangeArrowheads="1"/>
          </p:cNvSpPr>
          <p:nvPr/>
        </p:nvSpPr>
        <p:spPr bwMode="auto">
          <a:xfrm>
            <a:off x="5365080" y="1898291"/>
            <a:ext cx="1943100" cy="739775"/>
          </a:xfrm>
          <a:prstGeom prst="rect">
            <a:avLst/>
          </a:prstGeom>
          <a:noFill/>
          <a:ln w="9525">
            <a:solidFill>
              <a:srgbClr val="00B050"/>
            </a:solidFill>
            <a:miter lim="800000"/>
            <a:headEnd/>
            <a:tailEnd/>
          </a:ln>
        </p:spPr>
        <p:txBody>
          <a:bodyPr>
            <a:spAutoFit/>
          </a:bodyPr>
          <a:lstStyle/>
          <a:p>
            <a:pPr eaLnBrk="1" hangingPunct="1"/>
            <a:r>
              <a:rPr lang="it-IT" sz="1400" dirty="0">
                <a:solidFill>
                  <a:srgbClr val="00B050"/>
                </a:solidFill>
                <a:latin typeface="Calibri" pitchFamily="34" charset="0"/>
                <a:cs typeface="Arial" pitchFamily="34" charset="0"/>
              </a:rPr>
              <a:t>Misura dell’energia elettrica immessa e prelevata dalla rete</a:t>
            </a:r>
          </a:p>
        </p:txBody>
      </p:sp>
      <p:cxnSp>
        <p:nvCxnSpPr>
          <p:cNvPr id="35" name="Straight Arrow Connector 30">
            <a:extLst>
              <a:ext uri="{FF2B5EF4-FFF2-40B4-BE49-F238E27FC236}">
                <a16:creationId xmlns:a16="http://schemas.microsoft.com/office/drawing/2014/main" id="{EB3B5187-44CE-4A63-AB08-209F5DE2AF8D}"/>
              </a:ext>
            </a:extLst>
          </p:cNvPr>
          <p:cNvCxnSpPr/>
          <p:nvPr/>
        </p:nvCxnSpPr>
        <p:spPr>
          <a:xfrm flipH="1">
            <a:off x="4860255" y="2187216"/>
            <a:ext cx="511175" cy="4953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4">
            <a:extLst>
              <a:ext uri="{FF2B5EF4-FFF2-40B4-BE49-F238E27FC236}">
                <a16:creationId xmlns:a16="http://schemas.microsoft.com/office/drawing/2014/main" id="{C5B4CFF7-502B-4ADC-A61A-1AD5EF798596}"/>
              </a:ext>
            </a:extLst>
          </p:cNvPr>
          <p:cNvCxnSpPr/>
          <p:nvPr/>
        </p:nvCxnSpPr>
        <p:spPr>
          <a:xfrm flipH="1">
            <a:off x="4571330" y="2690453"/>
            <a:ext cx="288925" cy="288925"/>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7">
            <a:extLst>
              <a:ext uri="{FF2B5EF4-FFF2-40B4-BE49-F238E27FC236}">
                <a16:creationId xmlns:a16="http://schemas.microsoft.com/office/drawing/2014/main" id="{20A4687E-0BC0-420A-AED6-F5E675BAACC5}"/>
              </a:ext>
            </a:extLst>
          </p:cNvPr>
          <p:cNvSpPr txBox="1"/>
          <p:nvPr/>
        </p:nvSpPr>
        <p:spPr>
          <a:xfrm>
            <a:off x="4499893" y="2690453"/>
            <a:ext cx="260350" cy="276225"/>
          </a:xfrm>
          <a:prstGeom prst="rect">
            <a:avLst/>
          </a:prstGeom>
          <a:noFill/>
        </p:spPr>
        <p:txBody>
          <a:bodyPr wrap="none">
            <a:spAutoFit/>
          </a:bodyPr>
          <a:lstStyle/>
          <a:p>
            <a:pPr>
              <a:defRPr/>
            </a:pPr>
            <a:r>
              <a:rPr lang="it-IT" sz="1200" dirty="0">
                <a:latin typeface="+mj-lt"/>
              </a:rPr>
              <a:t>E</a:t>
            </a:r>
          </a:p>
        </p:txBody>
      </p:sp>
      <p:sp>
        <p:nvSpPr>
          <p:cNvPr id="38" name="TextBox 38">
            <a:extLst>
              <a:ext uri="{FF2B5EF4-FFF2-40B4-BE49-F238E27FC236}">
                <a16:creationId xmlns:a16="http://schemas.microsoft.com/office/drawing/2014/main" id="{1ABC2851-DBA7-46FD-8F93-56CD1DE33D52}"/>
              </a:ext>
            </a:extLst>
          </p:cNvPr>
          <p:cNvSpPr txBox="1"/>
          <p:nvPr/>
        </p:nvSpPr>
        <p:spPr>
          <a:xfrm>
            <a:off x="4652293" y="2763478"/>
            <a:ext cx="284162" cy="276225"/>
          </a:xfrm>
          <a:prstGeom prst="rect">
            <a:avLst/>
          </a:prstGeom>
          <a:noFill/>
        </p:spPr>
        <p:txBody>
          <a:bodyPr wrap="none">
            <a:spAutoFit/>
          </a:bodyPr>
          <a:lstStyle/>
          <a:p>
            <a:pPr>
              <a:defRPr/>
            </a:pPr>
            <a:r>
              <a:rPr lang="it-IT" sz="1200" dirty="0">
                <a:latin typeface="+mj-lt"/>
              </a:rPr>
              <a:t>U</a:t>
            </a:r>
          </a:p>
        </p:txBody>
      </p:sp>
      <p:sp>
        <p:nvSpPr>
          <p:cNvPr id="39" name="Ovale 38">
            <a:extLst>
              <a:ext uri="{FF2B5EF4-FFF2-40B4-BE49-F238E27FC236}">
                <a16:creationId xmlns:a16="http://schemas.microsoft.com/office/drawing/2014/main" id="{7AA122F4-D48D-466C-8BE5-97853648798E}"/>
              </a:ext>
            </a:extLst>
          </p:cNvPr>
          <p:cNvSpPr/>
          <p:nvPr/>
        </p:nvSpPr>
        <p:spPr>
          <a:xfrm>
            <a:off x="5157712" y="2772781"/>
            <a:ext cx="133177" cy="1395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40" name="Connettore 2 39">
            <a:extLst>
              <a:ext uri="{FF2B5EF4-FFF2-40B4-BE49-F238E27FC236}">
                <a16:creationId xmlns:a16="http://schemas.microsoft.com/office/drawing/2014/main" id="{3EA8018A-1807-425B-A7EB-64BB8327F19A}"/>
              </a:ext>
            </a:extLst>
          </p:cNvPr>
          <p:cNvCxnSpPr>
            <a:stCxn id="39" idx="5"/>
          </p:cNvCxnSpPr>
          <p:nvPr/>
        </p:nvCxnSpPr>
        <p:spPr>
          <a:xfrm>
            <a:off x="5271386" y="2891925"/>
            <a:ext cx="789887" cy="6637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32">
            <a:extLst>
              <a:ext uri="{FF2B5EF4-FFF2-40B4-BE49-F238E27FC236}">
                <a16:creationId xmlns:a16="http://schemas.microsoft.com/office/drawing/2014/main" id="{071EC8F3-AAD3-4A43-84AE-D531BAD1692C}"/>
              </a:ext>
            </a:extLst>
          </p:cNvPr>
          <p:cNvSpPr txBox="1">
            <a:spLocks noChangeArrowheads="1"/>
          </p:cNvSpPr>
          <p:nvPr/>
        </p:nvSpPr>
        <p:spPr bwMode="auto">
          <a:xfrm>
            <a:off x="6075399" y="3279416"/>
            <a:ext cx="2371972" cy="1384995"/>
          </a:xfrm>
          <a:prstGeom prst="rect">
            <a:avLst/>
          </a:prstGeom>
          <a:noFill/>
          <a:ln w="9525">
            <a:solidFill>
              <a:schemeClr val="tx1"/>
            </a:solidFill>
            <a:miter lim="800000"/>
            <a:headEnd/>
            <a:tailEnd/>
          </a:ln>
        </p:spPr>
        <p:txBody>
          <a:bodyPr wrap="square">
            <a:spAutoFit/>
          </a:bodyPr>
          <a:lstStyle/>
          <a:p>
            <a:pPr eaLnBrk="1" hangingPunct="1"/>
            <a:r>
              <a:rPr lang="it-IT" sz="1400" dirty="0">
                <a:solidFill>
                  <a:schemeClr val="tx1"/>
                </a:solidFill>
                <a:latin typeface="Calibri" pitchFamily="34" charset="0"/>
                <a:cs typeface="Arial" pitchFamily="34" charset="0"/>
              </a:rPr>
              <a:t>Punto di connessione identificato con codice POD (point of delivery). Esso assume la qualifica sia di punto di prelievo sia di punto di immissione.</a:t>
            </a:r>
          </a:p>
        </p:txBody>
      </p:sp>
      <p:sp>
        <p:nvSpPr>
          <p:cNvPr id="42" name="CasellaDiTesto 41">
            <a:extLst>
              <a:ext uri="{FF2B5EF4-FFF2-40B4-BE49-F238E27FC236}">
                <a16:creationId xmlns:a16="http://schemas.microsoft.com/office/drawing/2014/main" id="{1F58EDD2-7120-45E2-A203-D07942F5D87F}"/>
              </a:ext>
            </a:extLst>
          </p:cNvPr>
          <p:cNvSpPr txBox="1"/>
          <p:nvPr/>
        </p:nvSpPr>
        <p:spPr>
          <a:xfrm>
            <a:off x="975554" y="2505013"/>
            <a:ext cx="896400" cy="461665"/>
          </a:xfrm>
          <a:prstGeom prst="rect">
            <a:avLst/>
          </a:prstGeom>
          <a:noFill/>
        </p:spPr>
        <p:txBody>
          <a:bodyPr wrap="none" rtlCol="0">
            <a:spAutoFit/>
          </a:bodyPr>
          <a:lstStyle/>
          <a:p>
            <a:r>
              <a:rPr lang="it-IT" sz="2400" b="1" dirty="0">
                <a:solidFill>
                  <a:srgbClr val="C00000"/>
                </a:solidFill>
                <a:latin typeface="Garamond" panose="02020404030301010803" pitchFamily="18" charset="0"/>
              </a:rPr>
              <a:t>SSPC</a:t>
            </a:r>
          </a:p>
        </p:txBody>
      </p:sp>
      <p:sp>
        <p:nvSpPr>
          <p:cNvPr id="43" name="Text Box 3"/>
          <p:cNvSpPr txBox="1">
            <a:spLocks noChangeArrowheads="1"/>
          </p:cNvSpPr>
          <p:nvPr/>
        </p:nvSpPr>
        <p:spPr bwMode="auto">
          <a:xfrm>
            <a:off x="251011" y="5119900"/>
            <a:ext cx="8640638" cy="704974"/>
          </a:xfrm>
          <a:prstGeom prst="rect">
            <a:avLst/>
          </a:prstGeom>
          <a:solidFill>
            <a:schemeClr val="bg1"/>
          </a:solidFill>
          <a:ln w="9525">
            <a:noFill/>
            <a:miter lim="800000"/>
            <a:headEnd/>
            <a:tailEnd/>
          </a:ln>
        </p:spPr>
        <p:txBody>
          <a:bodyPr wrap="square" lIns="90035" tIns="44278" rIns="90035" bIns="44278">
            <a:spAutoFit/>
          </a:bodyPr>
          <a:lstStyle/>
          <a:p>
            <a:pPr algn="just">
              <a:spcBef>
                <a:spcPts val="600"/>
              </a:spcBef>
              <a:buClr>
                <a:srgbClr val="C00000"/>
              </a:buClr>
              <a:defRPr/>
            </a:pPr>
            <a:r>
              <a:rPr lang="it-IT" altLang="it-IT" sz="2000" b="0" dirty="0">
                <a:latin typeface="Garamond" pitchFamily="18" charset="0"/>
              </a:rPr>
              <a:t>L’autoconsumo individuale riduce i prelievi di energia elettrica dalla rete e, quindi, la bolletta elettrica.</a:t>
            </a:r>
            <a:endParaRPr lang="it-IT" altLang="it-IT" sz="2000" b="0" dirty="0">
              <a:solidFill>
                <a:schemeClr val="tx1"/>
              </a:solidFill>
              <a:latin typeface="Garamond" pitchFamily="18" charset="0"/>
            </a:endParaRPr>
          </a:p>
        </p:txBody>
      </p:sp>
    </p:spTree>
    <p:extLst>
      <p:ext uri="{BB962C8B-B14F-4D97-AF65-F5344CB8AC3E}">
        <p14:creationId xmlns:p14="http://schemas.microsoft.com/office/powerpoint/2010/main" val="36262801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96C7B14-D561-40E0-81B8-577977314BAD}"/>
              </a:ext>
            </a:extLst>
          </p:cNvPr>
          <p:cNvSpPr txBox="1">
            <a:spLocks noChangeArrowheads="1"/>
          </p:cNvSpPr>
          <p:nvPr/>
        </p:nvSpPr>
        <p:spPr bwMode="auto">
          <a:xfrm>
            <a:off x="913765" y="92438"/>
            <a:ext cx="731647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Bef>
                <a:spcPct val="20000"/>
              </a:spcBef>
            </a:pPr>
            <a:r>
              <a:rPr lang="en-US" sz="3000" b="1" dirty="0" err="1">
                <a:solidFill>
                  <a:srgbClr val="C00000"/>
                </a:solidFill>
                <a:latin typeface="Comic Sans MS" pitchFamily="66" charset="0"/>
              </a:rPr>
              <a:t>Benefici</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sistemici</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che</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possono</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essere</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indotti</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dalle</a:t>
            </a:r>
            <a:r>
              <a:rPr lang="en-US" sz="3000" b="1" dirty="0">
                <a:solidFill>
                  <a:srgbClr val="C00000"/>
                </a:solidFill>
                <a:latin typeface="Comic Sans MS" pitchFamily="66" charset="0"/>
              </a:rPr>
              <a:t> </a:t>
            </a:r>
            <a:r>
              <a:rPr lang="en-US" sz="3000" b="1" dirty="0" err="1">
                <a:solidFill>
                  <a:srgbClr val="C00000"/>
                </a:solidFill>
                <a:latin typeface="Comic Sans MS" pitchFamily="66" charset="0"/>
              </a:rPr>
              <a:t>comunità</a:t>
            </a:r>
            <a:r>
              <a:rPr lang="en-US" sz="3000" b="1" dirty="0">
                <a:solidFill>
                  <a:srgbClr val="C00000"/>
                </a:solidFill>
                <a:latin typeface="Comic Sans MS" pitchFamily="66" charset="0"/>
              </a:rPr>
              <a:t> di </a:t>
            </a:r>
            <a:r>
              <a:rPr lang="en-US" sz="3000" b="1" dirty="0" err="1">
                <a:solidFill>
                  <a:srgbClr val="C00000"/>
                </a:solidFill>
                <a:latin typeface="Comic Sans MS" pitchFamily="66" charset="0"/>
              </a:rPr>
              <a:t>energia</a:t>
            </a:r>
            <a:endParaRPr lang="it-IT" altLang="it-IT" sz="3000" b="1" dirty="0">
              <a:solidFill>
                <a:srgbClr val="C00000"/>
              </a:solidFill>
              <a:latin typeface="Comic Sans MS" panose="030F0702030302020204" pitchFamily="66" charset="0"/>
              <a:ea typeface="+mn-ea"/>
              <a:cs typeface="+mn-cs"/>
            </a:endParaRPr>
          </a:p>
        </p:txBody>
      </p:sp>
      <p:sp>
        <p:nvSpPr>
          <p:cNvPr id="5" name="Text Box 3">
            <a:extLst>
              <a:ext uri="{FF2B5EF4-FFF2-40B4-BE49-F238E27FC236}">
                <a16:creationId xmlns:a16="http://schemas.microsoft.com/office/drawing/2014/main" id="{86370F5C-98B5-4587-A3F0-4C4B2E37F820}"/>
              </a:ext>
            </a:extLst>
          </p:cNvPr>
          <p:cNvSpPr txBox="1">
            <a:spLocks noChangeArrowheads="1"/>
          </p:cNvSpPr>
          <p:nvPr/>
        </p:nvSpPr>
        <p:spPr bwMode="auto">
          <a:xfrm>
            <a:off x="323850" y="1136664"/>
            <a:ext cx="8496300" cy="4552181"/>
          </a:xfrm>
          <a:prstGeom prst="rect">
            <a:avLst/>
          </a:prstGeom>
          <a:noFill/>
          <a:ln w="9525">
            <a:noFill/>
            <a:miter lim="800000"/>
            <a:headEnd/>
            <a:tailEnd/>
          </a:ln>
        </p:spPr>
        <p:txBody>
          <a:bodyPr lIns="90035" tIns="44278" rIns="90035" bIns="44278">
            <a:spAutoFit/>
          </a:bodyPr>
          <a:lstStyle/>
          <a:p>
            <a:pPr marL="342900" indent="-342900" algn="just">
              <a:spcBef>
                <a:spcPts val="600"/>
              </a:spcBef>
              <a:buClr>
                <a:srgbClr val="C00000"/>
              </a:buClr>
              <a:buFont typeface="Wingdings" panose="05000000000000000000" pitchFamily="2" charset="2"/>
              <a:buChar char="Ø"/>
              <a:defRPr/>
            </a:pPr>
            <a:r>
              <a:rPr lang="it-IT" altLang="it-IT" sz="2000" b="0" dirty="0">
                <a:solidFill>
                  <a:schemeClr val="tx1"/>
                </a:solidFill>
                <a:latin typeface="Garamond" pitchFamily="18" charset="0"/>
              </a:rPr>
              <a:t>Le </a:t>
            </a:r>
            <a:r>
              <a:rPr lang="it-IT" altLang="it-IT" sz="2000" dirty="0">
                <a:solidFill>
                  <a:srgbClr val="C00000"/>
                </a:solidFill>
                <a:latin typeface="Garamond" pitchFamily="18" charset="0"/>
              </a:rPr>
              <a:t>comunità di energia hanno numerose finalità </a:t>
            </a:r>
            <a:r>
              <a:rPr lang="it-IT" altLang="it-IT" sz="2000" b="0" dirty="0">
                <a:solidFill>
                  <a:schemeClr val="tx1"/>
                </a:solidFill>
                <a:latin typeface="Garamond" pitchFamily="18" charset="0"/>
              </a:rPr>
              <a:t>quali quella di facilitare l’investimento in impianti di produzione da fonti rinnovabili tramite aggregazione di piccoli investitori, </a:t>
            </a:r>
            <a:r>
              <a:rPr lang="it-IT" altLang="it-IT" sz="2000" b="1" dirty="0">
                <a:solidFill>
                  <a:schemeClr val="tx1"/>
                </a:solidFill>
                <a:latin typeface="Garamond" pitchFamily="18" charset="0"/>
              </a:rPr>
              <a:t>valorizzando le risorse locali</a:t>
            </a:r>
            <a:r>
              <a:rPr lang="it-IT" altLang="it-IT" sz="2000" b="0" dirty="0">
                <a:solidFill>
                  <a:schemeClr val="tx1"/>
                </a:solidFill>
                <a:latin typeface="Garamond" pitchFamily="18" charset="0"/>
              </a:rPr>
              <a:t>, oppure quella di facilitare l’acquisto collettivo di energia elettrica, semplificando l’accesso ai mercati dell’energia elettrica, senza trascurare le finalità sociali, ivi incluso il contrasto alla “povertà energetica”. Le comunità di energia rinnovabile possono anche contribuire a promuovere l’efficienza energetica o l’uso delle fonti rinnovabili a scopi termici, anche collettivi.</a:t>
            </a:r>
          </a:p>
          <a:p>
            <a:pPr marL="342900" indent="-342900" algn="just">
              <a:spcBef>
                <a:spcPts val="600"/>
              </a:spcBef>
              <a:buClr>
                <a:srgbClr val="C00000"/>
              </a:buClr>
              <a:buFont typeface="Wingdings" panose="05000000000000000000" pitchFamily="2" charset="2"/>
              <a:buChar char="Ø"/>
              <a:defRPr/>
            </a:pPr>
            <a:r>
              <a:rPr lang="it-IT" altLang="it-IT" sz="2000" b="0" dirty="0">
                <a:solidFill>
                  <a:schemeClr val="tx1"/>
                </a:solidFill>
                <a:latin typeface="Garamond" pitchFamily="18" charset="0"/>
              </a:rPr>
              <a:t>Le </a:t>
            </a:r>
            <a:r>
              <a:rPr lang="it-IT" altLang="it-IT" sz="2000" dirty="0">
                <a:solidFill>
                  <a:srgbClr val="C00000"/>
                </a:solidFill>
                <a:latin typeface="Garamond" pitchFamily="18" charset="0"/>
              </a:rPr>
              <a:t>comunità di energia consentono di costituire un gruppo «dal basso» </a:t>
            </a:r>
            <a:r>
              <a:rPr lang="it-IT" altLang="it-IT" sz="2000" b="0" dirty="0">
                <a:solidFill>
                  <a:schemeClr val="tx1"/>
                </a:solidFill>
                <a:latin typeface="Garamond" pitchFamily="18" charset="0"/>
              </a:rPr>
              <a:t>formato da soggetti che condividono gli stessi obiettivi. Ciò dovrebbe consentire la </a:t>
            </a:r>
            <a:r>
              <a:rPr lang="it-IT" altLang="it-IT" sz="2000" b="1" dirty="0">
                <a:solidFill>
                  <a:schemeClr val="tx1"/>
                </a:solidFill>
                <a:latin typeface="Garamond" pitchFamily="18" charset="0"/>
              </a:rPr>
              <a:t>realizzazione più rapida </a:t>
            </a:r>
            <a:r>
              <a:rPr lang="it-IT" altLang="it-IT" sz="2000" b="0" dirty="0">
                <a:solidFill>
                  <a:schemeClr val="tx1"/>
                </a:solidFill>
                <a:latin typeface="Garamond" pitchFamily="18" charset="0"/>
              </a:rPr>
              <a:t>delle iniziative in quanto già accettate socialmente.</a:t>
            </a:r>
          </a:p>
          <a:p>
            <a:pPr marL="342900" indent="-342900" algn="just">
              <a:spcBef>
                <a:spcPts val="600"/>
              </a:spcBef>
              <a:buClr>
                <a:srgbClr val="C00000"/>
              </a:buClr>
              <a:buFont typeface="Wingdings" panose="05000000000000000000" pitchFamily="2" charset="2"/>
              <a:buChar char="Ø"/>
              <a:defRPr/>
            </a:pPr>
            <a:r>
              <a:rPr lang="it-IT" altLang="it-IT" sz="2000" b="0" dirty="0">
                <a:solidFill>
                  <a:schemeClr val="tx1"/>
                </a:solidFill>
                <a:latin typeface="Garamond" pitchFamily="18" charset="0"/>
              </a:rPr>
              <a:t>Le </a:t>
            </a:r>
            <a:r>
              <a:rPr lang="it-IT" altLang="it-IT" sz="2000" dirty="0">
                <a:solidFill>
                  <a:srgbClr val="C00000"/>
                </a:solidFill>
                <a:latin typeface="Garamond" pitchFamily="18" charset="0"/>
              </a:rPr>
              <a:t>comunità di energia, tramite la condivisione di forme energetiche, consentono anche la </a:t>
            </a:r>
            <a:r>
              <a:rPr lang="it-IT" altLang="it-IT" sz="2000" b="1" dirty="0">
                <a:solidFill>
                  <a:srgbClr val="C00000"/>
                </a:solidFill>
                <a:latin typeface="Garamond" pitchFamily="18" charset="0"/>
              </a:rPr>
              <a:t>diffusione della cultura energetica</a:t>
            </a:r>
            <a:r>
              <a:rPr lang="it-IT" altLang="it-IT" sz="2000" b="0" dirty="0">
                <a:solidFill>
                  <a:schemeClr val="tx1"/>
                </a:solidFill>
                <a:latin typeface="Garamond" pitchFamily="18" charset="0"/>
              </a:rPr>
              <a:t>, il che rende più facile la diffusione delle nuove soluzioni energetiche più efficienti</a:t>
            </a:r>
            <a:r>
              <a:rPr lang="it-IT" altLang="it-IT" sz="2000" dirty="0">
                <a:solidFill>
                  <a:schemeClr val="tx1"/>
                </a:solidFill>
                <a:latin typeface="Garamond" pitchFamily="18" charset="0"/>
              </a:rPr>
              <a:t>.</a:t>
            </a:r>
            <a:endParaRPr lang="it-IT" altLang="it-IT" sz="2000" b="0" dirty="0">
              <a:solidFill>
                <a:schemeClr val="tx1"/>
              </a:solidFill>
              <a:latin typeface="Garamond" pitchFamily="18" charset="0"/>
            </a:endParaRPr>
          </a:p>
        </p:txBody>
      </p:sp>
    </p:spTree>
    <p:extLst>
      <p:ext uri="{BB962C8B-B14F-4D97-AF65-F5344CB8AC3E}">
        <p14:creationId xmlns:p14="http://schemas.microsoft.com/office/powerpoint/2010/main" val="6075290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96C7B14-D561-40E0-81B8-577977314BAD}"/>
              </a:ext>
            </a:extLst>
          </p:cNvPr>
          <p:cNvSpPr txBox="1">
            <a:spLocks noChangeArrowheads="1"/>
          </p:cNvSpPr>
          <p:nvPr/>
        </p:nvSpPr>
        <p:spPr bwMode="auto">
          <a:xfrm>
            <a:off x="781250" y="206389"/>
            <a:ext cx="779465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Bef>
                <a:spcPct val="20000"/>
              </a:spcBef>
            </a:pPr>
            <a:r>
              <a:rPr lang="en-US" sz="3000" b="1" dirty="0" err="1">
                <a:solidFill>
                  <a:srgbClr val="C00000"/>
                </a:solidFill>
                <a:latin typeface="Candara" panose="020E0502030303020204" pitchFamily="34" charset="0"/>
              </a:rPr>
              <a:t>Recenti</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innovazioni</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regolatorie</a:t>
            </a:r>
            <a:r>
              <a:rPr lang="en-US" sz="3000" b="1" dirty="0">
                <a:solidFill>
                  <a:srgbClr val="C00000"/>
                </a:solidFill>
                <a:latin typeface="Candara" panose="020E0502030303020204" pitchFamily="34" charset="0"/>
              </a:rPr>
              <a:t>: il TIAD</a:t>
            </a:r>
            <a:endParaRPr lang="it-IT" altLang="it-IT" sz="3000" b="1" dirty="0">
              <a:solidFill>
                <a:srgbClr val="C00000"/>
              </a:solidFill>
              <a:latin typeface="Candara" panose="020E0502030303020204" pitchFamily="34" charset="0"/>
              <a:ea typeface="+mn-ea"/>
              <a:cs typeface="+mn-cs"/>
            </a:endParaRPr>
          </a:p>
        </p:txBody>
      </p:sp>
      <p:sp>
        <p:nvSpPr>
          <p:cNvPr id="6" name="Text Box 3">
            <a:extLst>
              <a:ext uri="{FF2B5EF4-FFF2-40B4-BE49-F238E27FC236}">
                <a16:creationId xmlns:a16="http://schemas.microsoft.com/office/drawing/2014/main" id="{D8326CCA-B51A-4CED-BC1A-6E6BBAB77BAB}"/>
              </a:ext>
            </a:extLst>
          </p:cNvPr>
          <p:cNvSpPr txBox="1">
            <a:spLocks noChangeArrowheads="1"/>
          </p:cNvSpPr>
          <p:nvPr/>
        </p:nvSpPr>
        <p:spPr bwMode="auto">
          <a:xfrm>
            <a:off x="261258" y="1095391"/>
            <a:ext cx="8625048" cy="5347527"/>
          </a:xfrm>
          <a:prstGeom prst="rect">
            <a:avLst/>
          </a:prstGeom>
          <a:solidFill>
            <a:schemeClr val="bg1"/>
          </a:solidFill>
          <a:ln w="9525">
            <a:noFill/>
            <a:miter lim="800000"/>
            <a:headEnd/>
            <a:tailEnd/>
          </a:ln>
        </p:spPr>
        <p:txBody>
          <a:bodyPr wrap="square" lIns="85129" tIns="41865" rIns="85129" bIns="41865">
            <a:spAutoFit/>
          </a:bodyPr>
          <a:lstStyle/>
          <a:p>
            <a:pPr algn="just">
              <a:spcBef>
                <a:spcPts val="567"/>
              </a:spcBef>
              <a:buClr>
                <a:srgbClr val="FF0000"/>
              </a:buClr>
              <a:defRPr/>
            </a:pPr>
            <a:r>
              <a:rPr lang="it-IT" altLang="it-IT" sz="2400" dirty="0">
                <a:latin typeface="Garamond" pitchFamily="18" charset="0"/>
              </a:rPr>
              <a:t>Con il </a:t>
            </a:r>
            <a:r>
              <a:rPr lang="it-IT" altLang="it-IT" sz="2400" b="1" dirty="0">
                <a:solidFill>
                  <a:srgbClr val="C00000"/>
                </a:solidFill>
                <a:latin typeface="Garamond" pitchFamily="18" charset="0"/>
              </a:rPr>
              <a:t>TIAD</a:t>
            </a:r>
            <a:r>
              <a:rPr lang="it-IT" altLang="it-IT" sz="2400" dirty="0">
                <a:latin typeface="Garamond" pitchFamily="18" charset="0"/>
              </a:rPr>
              <a:t>, Allegato A alla delibera 727/2022/R/</a:t>
            </a:r>
            <a:r>
              <a:rPr lang="it-IT" altLang="it-IT" sz="2400" dirty="0" err="1">
                <a:latin typeface="Garamond" pitchFamily="18" charset="0"/>
              </a:rPr>
              <a:t>eel</a:t>
            </a:r>
            <a:r>
              <a:rPr lang="it-IT" altLang="it-IT" sz="2400" dirty="0">
                <a:latin typeface="Garamond" pitchFamily="18" charset="0"/>
              </a:rPr>
              <a:t>, l’Autorità ha definito il quadro </a:t>
            </a:r>
            <a:r>
              <a:rPr lang="it-IT" altLang="it-IT" sz="2400" dirty="0" err="1">
                <a:latin typeface="Garamond" pitchFamily="18" charset="0"/>
              </a:rPr>
              <a:t>regolatorio</a:t>
            </a:r>
            <a:r>
              <a:rPr lang="it-IT" altLang="it-IT" sz="2400" dirty="0">
                <a:latin typeface="Garamond" pitchFamily="18" charset="0"/>
              </a:rPr>
              <a:t> per la valorizzazione dell’autoconsumo diffuso (sia esso individuale, collettivo in edifici e condomini o in comunità energetiche).</a:t>
            </a:r>
          </a:p>
          <a:p>
            <a:pPr algn="just">
              <a:spcBef>
                <a:spcPts val="567"/>
              </a:spcBef>
              <a:buClr>
                <a:srgbClr val="FF0000"/>
              </a:buClr>
              <a:defRPr/>
            </a:pPr>
            <a:r>
              <a:rPr lang="it-IT" altLang="it-IT" sz="2400" dirty="0">
                <a:latin typeface="Garamond" pitchFamily="18" charset="0"/>
              </a:rPr>
              <a:t>I principali elementi, che confermano o innovano il precedente periodo transitorio, sono:</a:t>
            </a:r>
          </a:p>
          <a:p>
            <a:pPr marL="342900" indent="-342900" algn="just">
              <a:spcBef>
                <a:spcPts val="567"/>
              </a:spcBef>
              <a:buClr>
                <a:srgbClr val="C00000"/>
              </a:buClr>
              <a:buFont typeface="Wingdings" panose="05000000000000000000" pitchFamily="2" charset="2"/>
              <a:buChar char="Ø"/>
              <a:defRPr/>
            </a:pPr>
            <a:r>
              <a:rPr lang="it-IT" altLang="it-IT" sz="2400" dirty="0">
                <a:latin typeface="Garamond" pitchFamily="18" charset="0"/>
              </a:rPr>
              <a:t>conferma del modello </a:t>
            </a:r>
            <a:r>
              <a:rPr lang="it-IT" altLang="it-IT" sz="2400" dirty="0" err="1">
                <a:latin typeface="Garamond" pitchFamily="18" charset="0"/>
              </a:rPr>
              <a:t>regolatorio</a:t>
            </a:r>
            <a:r>
              <a:rPr lang="it-IT" altLang="it-IT" sz="2400" dirty="0">
                <a:latin typeface="Garamond" pitchFamily="18" charset="0"/>
              </a:rPr>
              <a:t> virtuale;</a:t>
            </a:r>
          </a:p>
          <a:p>
            <a:pPr marL="342900" indent="-342900" algn="just">
              <a:spcBef>
                <a:spcPts val="567"/>
              </a:spcBef>
              <a:buClr>
                <a:srgbClr val="C00000"/>
              </a:buClr>
              <a:buFont typeface="Wingdings" panose="05000000000000000000" pitchFamily="2" charset="2"/>
              <a:buChar char="Ø"/>
              <a:defRPr/>
            </a:pPr>
            <a:r>
              <a:rPr lang="it-IT" altLang="it-IT" sz="2400" dirty="0">
                <a:latin typeface="Garamond" pitchFamily="18" charset="0"/>
              </a:rPr>
              <a:t>semplificazione nelle procedure d’accesso:</a:t>
            </a:r>
          </a:p>
          <a:p>
            <a:pPr marL="727377" lvl="1" indent="-270177" algn="just">
              <a:spcBef>
                <a:spcPts val="567"/>
              </a:spcBef>
              <a:buClr>
                <a:srgbClr val="C00000"/>
              </a:buClr>
              <a:buFont typeface="Wingdings" panose="05000000000000000000" pitchFamily="2" charset="2"/>
              <a:buChar char="ü"/>
              <a:defRPr/>
            </a:pPr>
            <a:r>
              <a:rPr lang="it-IT" altLang="it-IT" sz="2400" dirty="0">
                <a:latin typeface="Garamond" pitchFamily="18" charset="0"/>
              </a:rPr>
              <a:t>definizione di aree entro cui è possibile valorizzare l’autoconsumo diffuso, per evitare continue iterazioni con i distributori;</a:t>
            </a:r>
          </a:p>
          <a:p>
            <a:pPr marL="727377" lvl="1" indent="-270177" algn="just">
              <a:spcBef>
                <a:spcPts val="567"/>
              </a:spcBef>
              <a:buClr>
                <a:srgbClr val="C00000"/>
              </a:buClr>
              <a:buFont typeface="Wingdings" panose="05000000000000000000" pitchFamily="2" charset="2"/>
              <a:buChar char="ü"/>
              <a:defRPr/>
            </a:pPr>
            <a:r>
              <a:rPr lang="it-IT" altLang="it-IT" sz="2400" dirty="0">
                <a:latin typeface="Garamond" pitchFamily="18" charset="0"/>
              </a:rPr>
              <a:t>il GSE diventa unica interfaccia;</a:t>
            </a:r>
          </a:p>
          <a:p>
            <a:pPr marL="270177" indent="-270177" algn="just">
              <a:spcBef>
                <a:spcPts val="567"/>
              </a:spcBef>
              <a:buClr>
                <a:srgbClr val="C00000"/>
              </a:buClr>
              <a:buFont typeface="Wingdings" panose="05000000000000000000" pitchFamily="2" charset="2"/>
              <a:buChar char="ü"/>
              <a:defRPr/>
            </a:pPr>
            <a:endParaRPr lang="it-IT" altLang="it-IT" sz="2400" dirty="0">
              <a:latin typeface="Garamond" pitchFamily="18" charset="0"/>
            </a:endParaRPr>
          </a:p>
        </p:txBody>
      </p:sp>
    </p:spTree>
    <p:extLst>
      <p:ext uri="{BB962C8B-B14F-4D97-AF65-F5344CB8AC3E}">
        <p14:creationId xmlns:p14="http://schemas.microsoft.com/office/powerpoint/2010/main" val="32482876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96C7B14-D561-40E0-81B8-577977314BAD}"/>
              </a:ext>
            </a:extLst>
          </p:cNvPr>
          <p:cNvSpPr txBox="1">
            <a:spLocks noChangeArrowheads="1"/>
          </p:cNvSpPr>
          <p:nvPr/>
        </p:nvSpPr>
        <p:spPr bwMode="auto">
          <a:xfrm>
            <a:off x="808023" y="299105"/>
            <a:ext cx="779465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Bef>
                <a:spcPct val="20000"/>
              </a:spcBef>
            </a:pPr>
            <a:r>
              <a:rPr lang="en-US" sz="3000" b="1" dirty="0">
                <a:solidFill>
                  <a:srgbClr val="C00000"/>
                </a:solidFill>
                <a:latin typeface="Candara" panose="020E0502030303020204" pitchFamily="34" charset="0"/>
              </a:rPr>
              <a:t>Il </a:t>
            </a:r>
            <a:r>
              <a:rPr lang="en-US" sz="3000" b="1" dirty="0" err="1">
                <a:solidFill>
                  <a:srgbClr val="C00000"/>
                </a:solidFill>
                <a:latin typeface="Candara" panose="020E0502030303020204" pitchFamily="34" charset="0"/>
              </a:rPr>
              <a:t>modello</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regolatorio</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virtuale</a:t>
            </a:r>
            <a:endParaRPr lang="it-IT" altLang="it-IT" sz="3000" b="1" dirty="0">
              <a:solidFill>
                <a:srgbClr val="C00000"/>
              </a:solidFill>
              <a:latin typeface="Candara" panose="020E0502030303020204" pitchFamily="34" charset="0"/>
            </a:endParaRPr>
          </a:p>
        </p:txBody>
      </p:sp>
      <p:sp>
        <p:nvSpPr>
          <p:cNvPr id="5" name="Text Box 3">
            <a:extLst>
              <a:ext uri="{FF2B5EF4-FFF2-40B4-BE49-F238E27FC236}">
                <a16:creationId xmlns:a16="http://schemas.microsoft.com/office/drawing/2014/main" id="{86370F5C-98B5-4587-A3F0-4C4B2E37F820}"/>
              </a:ext>
            </a:extLst>
          </p:cNvPr>
          <p:cNvSpPr txBox="1">
            <a:spLocks noChangeArrowheads="1"/>
          </p:cNvSpPr>
          <p:nvPr/>
        </p:nvSpPr>
        <p:spPr bwMode="auto">
          <a:xfrm>
            <a:off x="323849" y="1064535"/>
            <a:ext cx="8496300" cy="4706069"/>
          </a:xfrm>
          <a:prstGeom prst="rect">
            <a:avLst/>
          </a:prstGeom>
          <a:solidFill>
            <a:schemeClr val="bg1"/>
          </a:solidFill>
          <a:ln w="9525">
            <a:noFill/>
            <a:miter lim="800000"/>
            <a:headEnd/>
            <a:tailEnd/>
          </a:ln>
        </p:spPr>
        <p:txBody>
          <a:bodyPr lIns="90035" tIns="44278" rIns="90035" bIns="44278">
            <a:spAutoFit/>
          </a:bodyPr>
          <a:lstStyle/>
          <a:p>
            <a:pPr marL="342900" indent="-342900" algn="just">
              <a:spcBef>
                <a:spcPts val="600"/>
              </a:spcBef>
              <a:buClr>
                <a:srgbClr val="C00000"/>
              </a:buClr>
              <a:buFont typeface="Wingdings" panose="05000000000000000000" pitchFamily="2" charset="2"/>
              <a:buChar char="Ø"/>
              <a:defRPr/>
            </a:pPr>
            <a:r>
              <a:rPr lang="it-IT" altLang="it-IT" sz="2000" b="0" dirty="0">
                <a:solidFill>
                  <a:schemeClr val="tx1"/>
                </a:solidFill>
                <a:latin typeface="Garamond" pitchFamily="18" charset="0"/>
              </a:rPr>
              <a:t>Il</a:t>
            </a:r>
            <a:r>
              <a:rPr lang="it-IT" altLang="it-IT" sz="2000" dirty="0">
                <a:latin typeface="Garamond" pitchFamily="18" charset="0"/>
              </a:rPr>
              <a:t> </a:t>
            </a:r>
            <a:r>
              <a:rPr lang="it-IT" altLang="it-IT" sz="2000" b="1" dirty="0">
                <a:solidFill>
                  <a:srgbClr val="C00000"/>
                </a:solidFill>
                <a:latin typeface="Garamond" pitchFamily="18" charset="0"/>
              </a:rPr>
              <a:t>modello regolatorio “virtuale” </a:t>
            </a:r>
            <a:r>
              <a:rPr lang="it-IT" altLang="it-IT" sz="2000" b="0" dirty="0">
                <a:solidFill>
                  <a:schemeClr val="tx1"/>
                </a:solidFill>
                <a:latin typeface="Garamond" pitchFamily="18" charset="0"/>
              </a:rPr>
              <a:t>sviluppato dall’Autorità consente di </a:t>
            </a:r>
            <a:r>
              <a:rPr lang="it-IT" altLang="it-IT" sz="2000" dirty="0">
                <a:latin typeface="Garamond" pitchFamily="18" charset="0"/>
              </a:rPr>
              <a:t>valorizzare l’autoconsumo diffuso reale </a:t>
            </a:r>
            <a:r>
              <a:rPr lang="it-IT" altLang="it-IT" sz="2000" b="1" dirty="0">
                <a:latin typeface="Garamond" pitchFamily="18" charset="0"/>
              </a:rPr>
              <a:t>senza dover richiedere nuove connessioni o realizzare nuovi collegamenti elettrici o installare nuove apparecchiature di misura</a:t>
            </a:r>
            <a:r>
              <a:rPr lang="it-IT" altLang="it-IT" sz="2000" dirty="0">
                <a:latin typeface="Garamond" pitchFamily="18" charset="0"/>
              </a:rPr>
              <a:t>.</a:t>
            </a:r>
          </a:p>
          <a:p>
            <a:pPr marL="342900" indent="-342900" algn="just">
              <a:spcBef>
                <a:spcPts val="600"/>
              </a:spcBef>
              <a:buClr>
                <a:srgbClr val="C00000"/>
              </a:buClr>
              <a:buFont typeface="Wingdings" panose="05000000000000000000" pitchFamily="2" charset="2"/>
              <a:buChar char="Ø"/>
              <a:defRPr/>
            </a:pPr>
            <a:r>
              <a:rPr lang="it-IT" altLang="it-IT" sz="2000" b="0" dirty="0">
                <a:solidFill>
                  <a:schemeClr val="tx1"/>
                </a:solidFill>
                <a:latin typeface="Garamond" pitchFamily="18" charset="0"/>
              </a:rPr>
              <a:t>Esso consiste nel:</a:t>
            </a:r>
          </a:p>
          <a:p>
            <a:pPr marL="800100" lvl="1" indent="-342900" algn="just">
              <a:spcBef>
                <a:spcPts val="600"/>
              </a:spcBef>
              <a:buClr>
                <a:srgbClr val="C00000"/>
              </a:buClr>
              <a:buFont typeface="Wingdings" panose="05000000000000000000" pitchFamily="2" charset="2"/>
              <a:buChar char="ü"/>
              <a:defRPr/>
            </a:pPr>
            <a:r>
              <a:rPr lang="it-IT" altLang="it-IT" sz="2000" b="0" dirty="0">
                <a:solidFill>
                  <a:schemeClr val="tx1"/>
                </a:solidFill>
                <a:latin typeface="Garamond" pitchFamily="18" charset="0"/>
              </a:rPr>
              <a:t>continuare ad applicare la regolazione vigente, per tutti i clienti finali e i produttori presenti nelle configurazioni collettive. Ciò consente di </a:t>
            </a:r>
            <a:r>
              <a:rPr lang="it-IT" altLang="it-IT" sz="2000" b="1" dirty="0">
                <a:latin typeface="Garamond" pitchFamily="18" charset="0"/>
              </a:rPr>
              <a:t>garantire a tutti i soggetti interessati tutti i diritti attualmente salvaguardati</a:t>
            </a:r>
            <a:r>
              <a:rPr lang="it-IT" altLang="it-IT" sz="2000" b="0" dirty="0">
                <a:solidFill>
                  <a:schemeClr val="tx1"/>
                </a:solidFill>
                <a:latin typeface="Garamond" pitchFamily="18" charset="0"/>
              </a:rPr>
              <a:t>;</a:t>
            </a:r>
          </a:p>
          <a:p>
            <a:pPr marL="800100" lvl="1" indent="-342900" algn="just">
              <a:spcBef>
                <a:spcPts val="600"/>
              </a:spcBef>
              <a:buClr>
                <a:srgbClr val="C00000"/>
              </a:buClr>
              <a:buFont typeface="Wingdings" panose="05000000000000000000" pitchFamily="2" charset="2"/>
              <a:buChar char="ü"/>
              <a:defRPr/>
            </a:pPr>
            <a:r>
              <a:rPr lang="it-IT" altLang="it-IT" sz="2000" b="0" dirty="0">
                <a:solidFill>
                  <a:schemeClr val="tx1"/>
                </a:solidFill>
                <a:latin typeface="Garamond" pitchFamily="18" charset="0"/>
              </a:rPr>
              <a:t>prevedere l’erogazione, da parte del GSE al referente, di importi opportunamente individuati in modo da valorizzare correttamente l’autoconsumo in funzione dei benefici che dà;</a:t>
            </a:r>
          </a:p>
          <a:p>
            <a:pPr marL="800100" lvl="1" indent="-342900" algn="just">
              <a:spcBef>
                <a:spcPts val="600"/>
              </a:spcBef>
              <a:buClr>
                <a:srgbClr val="C00000"/>
              </a:buClr>
              <a:buFont typeface="Wingdings" panose="05000000000000000000" pitchFamily="2" charset="2"/>
              <a:buChar char="ü"/>
              <a:defRPr/>
            </a:pPr>
            <a:r>
              <a:rPr lang="it-IT" altLang="it-IT" sz="2000" b="0" dirty="0">
                <a:solidFill>
                  <a:schemeClr val="tx1"/>
                </a:solidFill>
                <a:latin typeface="Garamond" pitchFamily="18" charset="0"/>
              </a:rPr>
              <a:t>prevedere l’erogazione, da parte del GSE al referente, dell’incentivo, come appositamente definito dal Ministro dell’Ambiente e della Sicurezza Energetica.</a:t>
            </a:r>
          </a:p>
        </p:txBody>
      </p:sp>
    </p:spTree>
    <p:extLst>
      <p:ext uri="{BB962C8B-B14F-4D97-AF65-F5344CB8AC3E}">
        <p14:creationId xmlns:p14="http://schemas.microsoft.com/office/powerpoint/2010/main" val="2581477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E8A302B-05C8-45BF-BCDC-8176979582CE}"/>
              </a:ext>
            </a:extLst>
          </p:cNvPr>
          <p:cNvSpPr txBox="1">
            <a:spLocks noChangeArrowheads="1"/>
          </p:cNvSpPr>
          <p:nvPr/>
        </p:nvSpPr>
        <p:spPr bwMode="auto">
          <a:xfrm>
            <a:off x="791632" y="215807"/>
            <a:ext cx="779465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Bef>
                <a:spcPct val="20000"/>
              </a:spcBef>
            </a:pPr>
            <a:r>
              <a:rPr lang="en-US" sz="3000" b="1" dirty="0">
                <a:solidFill>
                  <a:srgbClr val="C00000"/>
                </a:solidFill>
                <a:latin typeface="Candara" panose="020E0502030303020204" pitchFamily="34" charset="0"/>
              </a:rPr>
              <a:t>Come </a:t>
            </a:r>
            <a:r>
              <a:rPr lang="en-US" sz="3000" b="1" dirty="0" err="1">
                <a:solidFill>
                  <a:srgbClr val="C00000"/>
                </a:solidFill>
                <a:latin typeface="Candara" panose="020E0502030303020204" pitchFamily="34" charset="0"/>
              </a:rPr>
              <a:t>funziona</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il</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modello</a:t>
            </a:r>
            <a:r>
              <a:rPr lang="en-US" sz="3000" b="1" dirty="0">
                <a:solidFill>
                  <a:srgbClr val="C00000"/>
                </a:solidFill>
                <a:latin typeface="Candara" panose="020E0502030303020204" pitchFamily="34" charset="0"/>
              </a:rPr>
              <a:t> </a:t>
            </a:r>
            <a:r>
              <a:rPr lang="en-US" sz="3000" b="1" dirty="0" err="1">
                <a:solidFill>
                  <a:srgbClr val="C00000"/>
                </a:solidFill>
                <a:latin typeface="Candara" panose="020E0502030303020204" pitchFamily="34" charset="0"/>
              </a:rPr>
              <a:t>virtuale</a:t>
            </a:r>
            <a:endParaRPr lang="it-IT" altLang="it-IT" sz="3000" b="1" dirty="0">
              <a:solidFill>
                <a:srgbClr val="C00000"/>
              </a:solidFill>
              <a:latin typeface="Candara" panose="020E0502030303020204" pitchFamily="34" charset="0"/>
              <a:ea typeface="+mn-ea"/>
              <a:cs typeface="+mn-cs"/>
            </a:endParaRPr>
          </a:p>
        </p:txBody>
      </p:sp>
      <p:sp>
        <p:nvSpPr>
          <p:cNvPr id="7" name="Text Box 3">
            <a:extLst>
              <a:ext uri="{FF2B5EF4-FFF2-40B4-BE49-F238E27FC236}">
                <a16:creationId xmlns:a16="http://schemas.microsoft.com/office/drawing/2014/main" id="{FA2B16FC-2F11-4D6B-A65B-0B19D3F2071E}"/>
              </a:ext>
            </a:extLst>
          </p:cNvPr>
          <p:cNvSpPr txBox="1">
            <a:spLocks noChangeArrowheads="1"/>
          </p:cNvSpPr>
          <p:nvPr/>
        </p:nvSpPr>
        <p:spPr bwMode="auto">
          <a:xfrm>
            <a:off x="212652" y="862403"/>
            <a:ext cx="8739962" cy="5706345"/>
          </a:xfrm>
          <a:prstGeom prst="rect">
            <a:avLst/>
          </a:prstGeom>
          <a:solidFill>
            <a:schemeClr val="bg1"/>
          </a:solidFill>
          <a:ln w="9525">
            <a:noFill/>
            <a:miter lim="800000"/>
            <a:headEnd/>
            <a:tailEnd/>
          </a:ln>
        </p:spPr>
        <p:txBody>
          <a:bodyPr wrap="square" lIns="90035" tIns="44279" rIns="90035" bIns="44279">
            <a:spAutoFit/>
          </a:bodyPr>
          <a:lstStyle/>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Il referente presenta istanza al GSE per ammettere la configurazione alla valorizzazione dell’energia </a:t>
            </a:r>
            <a:r>
              <a:rPr lang="it-IT" altLang="it-IT" sz="2000" dirty="0" err="1">
                <a:latin typeface="Garamond" pitchFamily="18" charset="0"/>
              </a:rPr>
              <a:t>autoconsumata</a:t>
            </a:r>
            <a:r>
              <a:rPr lang="it-IT" altLang="it-IT" sz="2000" dirty="0">
                <a:latin typeface="Garamond" pitchFamily="18" charset="0"/>
              </a:rPr>
              <a:t> e all’erogazione dell’incentivo ove spettante;</a:t>
            </a:r>
          </a:p>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Ogni cliente e ogni produttore </a:t>
            </a:r>
            <a:r>
              <a:rPr lang="it-IT" altLang="it-IT" sz="2000" dirty="0">
                <a:solidFill>
                  <a:srgbClr val="C00000"/>
                </a:solidFill>
                <a:latin typeface="Garamond" pitchFamily="18" charset="0"/>
              </a:rPr>
              <a:t>acquista e vende i propri prelievi e immissioni </a:t>
            </a:r>
            <a:r>
              <a:rPr lang="it-IT" altLang="it-IT" sz="2000" dirty="0">
                <a:latin typeface="Garamond" pitchFamily="18" charset="0"/>
              </a:rPr>
              <a:t>(eventualmente per il tramite della comunità energetica se essa vuole assumere il ruolo di venditore al dettaglio). Da qui derivano costi e ricavi di compravendita.</a:t>
            </a:r>
          </a:p>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Il GSE riceve, dalle imprese distributrici, i dati di misura dell’energia elettrica immessa e prelevata e calcola, ogni ora, la quantità di energia elettrica condivisa e la quantità di energia elettrica </a:t>
            </a:r>
            <a:r>
              <a:rPr lang="it-IT" altLang="it-IT" sz="2000" dirty="0" err="1">
                <a:latin typeface="Garamond" pitchFamily="18" charset="0"/>
              </a:rPr>
              <a:t>autoconsumata</a:t>
            </a:r>
            <a:r>
              <a:rPr lang="it-IT" altLang="it-IT" sz="2000" dirty="0">
                <a:latin typeface="Garamond" pitchFamily="18" charset="0"/>
              </a:rPr>
              <a:t>.</a:t>
            </a:r>
          </a:p>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Il GSE, in relazione alla quantità di energia elettrica </a:t>
            </a:r>
            <a:r>
              <a:rPr lang="it-IT" altLang="it-IT" sz="2000" dirty="0" err="1">
                <a:latin typeface="Garamond" pitchFamily="18" charset="0"/>
              </a:rPr>
              <a:t>autoconsumata</a:t>
            </a:r>
            <a:r>
              <a:rPr lang="it-IT" altLang="it-IT" sz="2000" dirty="0">
                <a:latin typeface="Garamond" pitchFamily="18" charset="0"/>
              </a:rPr>
              <a:t>, </a:t>
            </a:r>
            <a:r>
              <a:rPr lang="it-IT" altLang="it-IT" sz="2000" dirty="0">
                <a:solidFill>
                  <a:srgbClr val="C00000"/>
                </a:solidFill>
                <a:latin typeface="Garamond" pitchFamily="18" charset="0"/>
              </a:rPr>
              <a:t>riconosce al referente la valorizzazione dell’autoconsumo </a:t>
            </a:r>
            <a:r>
              <a:rPr lang="it-IT" altLang="it-IT" sz="2000" dirty="0">
                <a:latin typeface="Garamond" pitchFamily="18" charset="0"/>
              </a:rPr>
              <a:t>che tiene conto di una approssimazione dei costi di rete evitati per effetto dell’autoconsumo.</a:t>
            </a:r>
          </a:p>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Il GSE, in relazione alla quantità di energia elettrica incentivata, </a:t>
            </a:r>
            <a:r>
              <a:rPr lang="it-IT" altLang="it-IT" sz="2000" dirty="0">
                <a:solidFill>
                  <a:srgbClr val="C00000"/>
                </a:solidFill>
                <a:latin typeface="Garamond" pitchFamily="18" charset="0"/>
              </a:rPr>
              <a:t>riconosce al referente l’incentivo </a:t>
            </a:r>
            <a:r>
              <a:rPr lang="it-IT" altLang="it-IT" sz="2000" dirty="0">
                <a:latin typeface="Garamond" pitchFamily="18" charset="0"/>
              </a:rPr>
              <a:t>definito dal Ministro dell’Ambiente e della Sicurezza Energetica.</a:t>
            </a:r>
          </a:p>
          <a:p>
            <a:pPr marL="342891" indent="-342891" algn="just">
              <a:spcBef>
                <a:spcPts val="600"/>
              </a:spcBef>
              <a:buClr>
                <a:srgbClr val="C00000"/>
              </a:buClr>
              <a:buFont typeface="Wingdings" panose="05000000000000000000" pitchFamily="2" charset="2"/>
              <a:buChar char="Ø"/>
              <a:defRPr/>
            </a:pPr>
            <a:r>
              <a:rPr lang="it-IT" altLang="it-IT" sz="2000" dirty="0">
                <a:latin typeface="Garamond" pitchFamily="18" charset="0"/>
              </a:rPr>
              <a:t>Il referente ripartisce gli importi ricevuti tra i membri del gruppo o della comunità secondo modalità autonomamente definite.</a:t>
            </a:r>
          </a:p>
        </p:txBody>
      </p:sp>
    </p:spTree>
    <p:extLst>
      <p:ext uri="{BB962C8B-B14F-4D97-AF65-F5344CB8AC3E}">
        <p14:creationId xmlns:p14="http://schemas.microsoft.com/office/powerpoint/2010/main" val="37808348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539750" y="2507824"/>
            <a:ext cx="8077200" cy="1177925"/>
          </a:xfrm>
          <a:prstGeom prst="rect">
            <a:avLst/>
          </a:prstGeom>
          <a:noFill/>
          <a:ln w="38100">
            <a:solidFill>
              <a:srgbClr val="C00000"/>
            </a:solidFill>
            <a:miter lim="800000"/>
            <a:headEnd/>
            <a:tailEnd/>
          </a:ln>
        </p:spPr>
        <p:txBody>
          <a:bodyPr lIns="90050" tIns="44286" rIns="90050" bIns="44286" anchor="ctr"/>
          <a:lstStyle/>
          <a:p>
            <a:pPr algn="ctr"/>
            <a:r>
              <a:rPr lang="it-IT" sz="3200" b="1" dirty="0">
                <a:solidFill>
                  <a:srgbClr val="C00000"/>
                </a:solidFill>
                <a:latin typeface="Garamond" pitchFamily="18" charset="0"/>
              </a:rPr>
              <a:t>Grazie per l</a:t>
            </a:r>
            <a:r>
              <a:rPr lang="it-IT" altLang="it-IT" sz="3200" b="1" dirty="0">
                <a:solidFill>
                  <a:srgbClr val="C00000"/>
                </a:solidFill>
                <a:latin typeface="Garamond" pitchFamily="18" charset="0"/>
              </a:rPr>
              <a:t>’</a:t>
            </a:r>
            <a:r>
              <a:rPr lang="it-IT" sz="3200" b="1" dirty="0">
                <a:solidFill>
                  <a:srgbClr val="C00000"/>
                </a:solidFill>
                <a:latin typeface="Garamond" pitchFamily="18" charset="0"/>
              </a:rPr>
              <a:t>attenzione</a:t>
            </a:r>
          </a:p>
        </p:txBody>
      </p:sp>
      <p:sp>
        <p:nvSpPr>
          <p:cNvPr id="2" name="Segnaposto numero diapositiva 1"/>
          <p:cNvSpPr>
            <a:spLocks noGrp="1"/>
          </p:cNvSpPr>
          <p:nvPr>
            <p:ph type="sldNum" sz="quarter" idx="12"/>
          </p:nvPr>
        </p:nvSpPr>
        <p:spPr/>
        <p:txBody>
          <a:bodyPr/>
          <a:lstStyle/>
          <a:p>
            <a:fld id="{A96C388D-4415-4FD5-98FB-BEB9389F4B59}" type="slidenum">
              <a:rPr lang="it-IT" smtClean="0"/>
              <a:pPr/>
              <a:t>16</a:t>
            </a:fld>
            <a:endParaRPr lang="it-IT"/>
          </a:p>
        </p:txBody>
      </p:sp>
    </p:spTree>
    <p:extLst>
      <p:ext uri="{BB962C8B-B14F-4D97-AF65-F5344CB8AC3E}">
        <p14:creationId xmlns:p14="http://schemas.microsoft.com/office/powerpoint/2010/main" val="20203112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03EE7-A648-E154-EE3A-9376E43D2D9D}"/>
              </a:ext>
            </a:extLst>
          </p:cNvPr>
          <p:cNvSpPr>
            <a:spLocks noGrp="1"/>
          </p:cNvSpPr>
          <p:nvPr>
            <p:ph type="ctrTitle"/>
          </p:nvPr>
        </p:nvSpPr>
        <p:spPr>
          <a:xfrm>
            <a:off x="685800" y="1616149"/>
            <a:ext cx="7772400" cy="1575939"/>
          </a:xfrm>
        </p:spPr>
        <p:txBody>
          <a:bodyPr>
            <a:normAutofit/>
          </a:bodyPr>
          <a:lstStyle/>
          <a:p>
            <a:pPr algn="ctr"/>
            <a:r>
              <a:rPr lang="it-IT" dirty="0" err="1"/>
              <a:t>Clean</a:t>
            </a:r>
            <a:r>
              <a:rPr lang="it-IT" dirty="0"/>
              <a:t> energy package</a:t>
            </a:r>
            <a:br>
              <a:rPr lang="it-IT" dirty="0"/>
            </a:br>
            <a:r>
              <a:rPr lang="it-IT" dirty="0"/>
              <a:t>Direttiva 944/19</a:t>
            </a:r>
            <a:br>
              <a:rPr lang="it-IT" dirty="0"/>
            </a:br>
            <a:r>
              <a:rPr lang="it-IT" dirty="0"/>
              <a:t>Direttiva RES II</a:t>
            </a:r>
          </a:p>
        </p:txBody>
      </p:sp>
    </p:spTree>
    <p:extLst>
      <p:ext uri="{BB962C8B-B14F-4D97-AF65-F5344CB8AC3E}">
        <p14:creationId xmlns:p14="http://schemas.microsoft.com/office/powerpoint/2010/main" val="10154441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2133" y="1652735"/>
            <a:ext cx="6285244" cy="2677359"/>
          </a:xfrm>
        </p:spPr>
        <p:txBody>
          <a:bodyPr>
            <a:normAutofit fontScale="85000" lnSpcReduction="20000"/>
          </a:bodyPr>
          <a:lstStyle/>
          <a:p>
            <a:pPr marL="0" indent="0">
              <a:spcBef>
                <a:spcPts val="450"/>
              </a:spcBef>
              <a:spcAft>
                <a:spcPts val="450"/>
              </a:spcAft>
              <a:buNone/>
            </a:pPr>
            <a:r>
              <a:rPr lang="it-IT" sz="1500" dirty="0">
                <a:solidFill>
                  <a:schemeClr val="tx2"/>
                </a:solidFill>
                <a:latin typeface="Arial" panose="020B0604020202020204" pitchFamily="34" charset="0"/>
              </a:rPr>
              <a:t>Si introducono nuovi soggetti nel settore energetico:</a:t>
            </a:r>
          </a:p>
          <a:p>
            <a:pPr>
              <a:spcBef>
                <a:spcPts val="450"/>
              </a:spcBef>
              <a:spcAft>
                <a:spcPts val="450"/>
              </a:spcAft>
            </a:pPr>
            <a:r>
              <a:rPr lang="it-IT" sz="1500" b="1" dirty="0">
                <a:solidFill>
                  <a:schemeClr val="tx2"/>
                </a:solidFill>
                <a:latin typeface="Arial" panose="020B0604020202020204" pitchFamily="34" charset="0"/>
              </a:rPr>
              <a:t>Per le energie rinnovabili</a:t>
            </a:r>
            <a:r>
              <a:rPr lang="it-IT" sz="1500" dirty="0">
                <a:solidFill>
                  <a:schemeClr val="tx2"/>
                </a:solidFill>
                <a:latin typeface="Arial" panose="020B0604020202020204" pitchFamily="34" charset="0"/>
              </a:rPr>
              <a:t>:</a:t>
            </a:r>
          </a:p>
          <a:p>
            <a:pPr lvl="1">
              <a:spcBef>
                <a:spcPts val="450"/>
              </a:spcBef>
              <a:spcAft>
                <a:spcPts val="450"/>
              </a:spcAft>
            </a:pPr>
            <a:r>
              <a:rPr lang="it-IT" sz="1500" dirty="0">
                <a:solidFill>
                  <a:schemeClr val="tx2"/>
                </a:solidFill>
                <a:latin typeface="Arial" panose="020B0604020202020204" pitchFamily="34" charset="0"/>
              </a:rPr>
              <a:t>gli </a:t>
            </a:r>
            <a:r>
              <a:rPr lang="it-IT" sz="1500" dirty="0" err="1">
                <a:solidFill>
                  <a:schemeClr val="tx2"/>
                </a:solidFill>
                <a:latin typeface="Arial" panose="020B0604020202020204" pitchFamily="34" charset="0"/>
              </a:rPr>
              <a:t>autoconsumatori</a:t>
            </a:r>
            <a:r>
              <a:rPr lang="it-IT" sz="1500" dirty="0">
                <a:solidFill>
                  <a:schemeClr val="tx2"/>
                </a:solidFill>
                <a:latin typeface="Arial" panose="020B0604020202020204" pitchFamily="34" charset="0"/>
              </a:rPr>
              <a:t> di FER</a:t>
            </a:r>
          </a:p>
          <a:p>
            <a:pPr lvl="1">
              <a:spcBef>
                <a:spcPts val="450"/>
              </a:spcBef>
              <a:spcAft>
                <a:spcPts val="450"/>
              </a:spcAft>
            </a:pPr>
            <a:r>
              <a:rPr lang="it-IT" sz="1500" dirty="0">
                <a:solidFill>
                  <a:schemeClr val="tx2"/>
                </a:solidFill>
                <a:latin typeface="Arial" panose="020B0604020202020204" pitchFamily="34" charset="0"/>
              </a:rPr>
              <a:t>gli </a:t>
            </a:r>
            <a:r>
              <a:rPr lang="it-IT" sz="1500" dirty="0" err="1">
                <a:solidFill>
                  <a:schemeClr val="tx2"/>
                </a:solidFill>
                <a:latin typeface="Arial" panose="020B0604020202020204" pitchFamily="34" charset="0"/>
              </a:rPr>
              <a:t>autoconsumatori</a:t>
            </a:r>
            <a:r>
              <a:rPr lang="it-IT" sz="1500" dirty="0">
                <a:solidFill>
                  <a:schemeClr val="tx2"/>
                </a:solidFill>
                <a:latin typeface="Arial" panose="020B0604020202020204" pitchFamily="34" charset="0"/>
              </a:rPr>
              <a:t> di FER che agiscono collettivamente</a:t>
            </a:r>
          </a:p>
          <a:p>
            <a:pPr lvl="1">
              <a:spcBef>
                <a:spcPts val="450"/>
              </a:spcBef>
              <a:spcAft>
                <a:spcPts val="450"/>
              </a:spcAft>
            </a:pPr>
            <a:r>
              <a:rPr lang="it-IT" sz="1500" dirty="0">
                <a:solidFill>
                  <a:schemeClr val="tx2"/>
                </a:solidFill>
                <a:latin typeface="Arial" panose="020B0604020202020204" pitchFamily="34" charset="0"/>
              </a:rPr>
              <a:t>le Comunità energetiche rinnovabili (CER)</a:t>
            </a:r>
          </a:p>
          <a:p>
            <a:pPr marL="257175" lvl="1" indent="-257175">
              <a:spcBef>
                <a:spcPts val="450"/>
              </a:spcBef>
              <a:spcAft>
                <a:spcPts val="450"/>
              </a:spcAft>
            </a:pPr>
            <a:r>
              <a:rPr lang="it-IT" sz="1500" b="1" dirty="0">
                <a:solidFill>
                  <a:schemeClr val="tx2"/>
                </a:solidFill>
                <a:latin typeface="Arial" panose="020B0604020202020204" pitchFamily="34" charset="0"/>
              </a:rPr>
              <a:t>Per l’energia elettrica</a:t>
            </a:r>
          </a:p>
          <a:p>
            <a:pPr lvl="1">
              <a:spcBef>
                <a:spcPts val="450"/>
              </a:spcBef>
              <a:spcAft>
                <a:spcPts val="450"/>
              </a:spcAft>
            </a:pPr>
            <a:r>
              <a:rPr lang="it-IT" sz="1500" dirty="0">
                <a:solidFill>
                  <a:schemeClr val="tx2"/>
                </a:solidFill>
                <a:latin typeface="Arial" panose="020B0604020202020204" pitchFamily="34" charset="0"/>
              </a:rPr>
              <a:t>i consumatori attivi</a:t>
            </a:r>
          </a:p>
          <a:p>
            <a:pPr lvl="1">
              <a:spcBef>
                <a:spcPts val="450"/>
              </a:spcBef>
              <a:spcAft>
                <a:spcPts val="450"/>
              </a:spcAft>
            </a:pPr>
            <a:r>
              <a:rPr lang="it-IT" sz="1500" dirty="0">
                <a:solidFill>
                  <a:schemeClr val="tx2"/>
                </a:solidFill>
                <a:latin typeface="Arial" panose="020B0604020202020204" pitchFamily="34" charset="0"/>
              </a:rPr>
              <a:t>I consumatori attivi consorziati</a:t>
            </a:r>
          </a:p>
          <a:p>
            <a:pPr lvl="1">
              <a:spcBef>
                <a:spcPts val="450"/>
              </a:spcBef>
              <a:spcAft>
                <a:spcPts val="450"/>
              </a:spcAft>
            </a:pPr>
            <a:r>
              <a:rPr lang="it-IT" sz="1500" dirty="0">
                <a:solidFill>
                  <a:schemeClr val="tx2"/>
                </a:solidFill>
                <a:latin typeface="Arial" panose="020B0604020202020204" pitchFamily="34" charset="0"/>
              </a:rPr>
              <a:t>le comunità energetiche di cittadini (CEC)</a:t>
            </a:r>
          </a:p>
          <a:p>
            <a:pPr marL="342900" lvl="1" indent="0">
              <a:spcBef>
                <a:spcPts val="450"/>
              </a:spcBef>
              <a:spcAft>
                <a:spcPts val="450"/>
              </a:spcAft>
              <a:buNone/>
            </a:pPr>
            <a:endParaRPr lang="en-US" sz="1500" dirty="0">
              <a:solidFill>
                <a:schemeClr val="tx2"/>
              </a:solidFill>
              <a:latin typeface="Arial" panose="020B0604020202020204" pitchFamily="34" charset="0"/>
            </a:endParaRPr>
          </a:p>
        </p:txBody>
      </p:sp>
      <p:sp>
        <p:nvSpPr>
          <p:cNvPr id="3" name="Titolo 2"/>
          <p:cNvSpPr>
            <a:spLocks noGrp="1"/>
          </p:cNvSpPr>
          <p:nvPr>
            <p:ph type="title"/>
          </p:nvPr>
        </p:nvSpPr>
        <p:spPr>
          <a:xfrm>
            <a:off x="1520234" y="857251"/>
            <a:ext cx="6130247" cy="651911"/>
          </a:xfrm>
        </p:spPr>
        <p:txBody>
          <a:bodyPr/>
          <a:lstStyle/>
          <a:p>
            <a:r>
              <a:rPr lang="it-IT" sz="2250" dirty="0">
                <a:solidFill>
                  <a:schemeClr val="tx2"/>
                </a:solidFill>
                <a:latin typeface="Arial" panose="020B0604020202020204" pitchFamily="34" charset="0"/>
              </a:rPr>
              <a:t>Autoconsumo e comunità energetiche</a:t>
            </a:r>
            <a:endParaRPr lang="en-GB" sz="2250" dirty="0">
              <a:solidFill>
                <a:schemeClr val="tx2"/>
              </a:solidFill>
              <a:latin typeface="Arial" panose="020B0604020202020204" pitchFamily="34" charset="0"/>
            </a:endParaRPr>
          </a:p>
        </p:txBody>
      </p:sp>
      <p:sp>
        <p:nvSpPr>
          <p:cNvPr id="4" name="Segnaposto numero diapositiva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it-IT"/>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DBBDC1F-C987-41EE-97D4-BC4FA1B8E3E5}" type="slidenum">
              <a:rPr lang="it-IT" smtClean="0"/>
              <a:pPr/>
              <a:t>18</a:t>
            </a:fld>
            <a:endParaRPr lang="it-IT" altLang="it-IT" dirty="0"/>
          </a:p>
        </p:txBody>
      </p:sp>
      <p:sp>
        <p:nvSpPr>
          <p:cNvPr id="5"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Rettangolo 5">
            <a:extLst>
              <a:ext uri="{FF2B5EF4-FFF2-40B4-BE49-F238E27FC236}">
                <a16:creationId xmlns:a16="http://schemas.microsoft.com/office/drawing/2014/main" id="{A2CB6C7E-6450-4612-9B8C-41249FD5ED8F}"/>
              </a:ext>
            </a:extLst>
          </p:cNvPr>
          <p:cNvSpPr/>
          <p:nvPr/>
        </p:nvSpPr>
        <p:spPr>
          <a:xfrm>
            <a:off x="1442020" y="4858984"/>
            <a:ext cx="6114980" cy="553998"/>
          </a:xfrm>
          <a:prstGeom prst="rect">
            <a:avLst/>
          </a:prstGeom>
        </p:spPr>
        <p:txBody>
          <a:bodyPr wrap="square">
            <a:spAutoFit/>
          </a:bodyPr>
          <a:lstStyle/>
          <a:p>
            <a:pPr algn="just">
              <a:spcBef>
                <a:spcPts val="450"/>
              </a:spcBef>
              <a:spcAft>
                <a:spcPts val="450"/>
              </a:spcAft>
            </a:pPr>
            <a:r>
              <a:rPr lang="it-IT" sz="1500" b="1" dirty="0">
                <a:solidFill>
                  <a:schemeClr val="tx2"/>
                </a:solidFill>
                <a:latin typeface="Arial" panose="020B0604020202020204" pitchFamily="34" charset="0"/>
                <a:cs typeface="Arial" panose="020B0604020202020204" pitchFamily="34" charset="0"/>
              </a:rPr>
              <a:t>Scopo</a:t>
            </a:r>
            <a:r>
              <a:rPr lang="it-IT" sz="1500" dirty="0">
                <a:solidFill>
                  <a:schemeClr val="tx2"/>
                </a:solidFill>
                <a:latin typeface="Arial" panose="020B0604020202020204" pitchFamily="34" charset="0"/>
                <a:cs typeface="Arial" panose="020B0604020202020204" pitchFamily="34" charset="0"/>
              </a:rPr>
              <a:t>: rendere i consumatori più attivi per far sì che possano beneficiare del mercato elettrico e delle rinnovabili</a:t>
            </a:r>
          </a:p>
        </p:txBody>
      </p:sp>
    </p:spTree>
    <p:extLst>
      <p:ext uri="{BB962C8B-B14F-4D97-AF65-F5344CB8AC3E}">
        <p14:creationId xmlns:p14="http://schemas.microsoft.com/office/powerpoint/2010/main" val="2932224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1520234" y="929240"/>
            <a:ext cx="6130247" cy="651911"/>
          </a:xfrm>
        </p:spPr>
        <p:txBody>
          <a:bodyPr/>
          <a:lstStyle/>
          <a:p>
            <a:r>
              <a:rPr lang="it-IT" sz="2250" dirty="0">
                <a:solidFill>
                  <a:schemeClr val="tx2"/>
                </a:solidFill>
                <a:latin typeface="Arial" panose="020B0604020202020204" pitchFamily="34" charset="0"/>
              </a:rPr>
              <a:t>Consumatori attivi (Dir. </a:t>
            </a:r>
            <a:r>
              <a:rPr lang="it-IT" sz="2250" dirty="0" err="1">
                <a:solidFill>
                  <a:schemeClr val="tx2"/>
                </a:solidFill>
                <a:latin typeface="Arial" panose="020B0604020202020204" pitchFamily="34" charset="0"/>
              </a:rPr>
              <a:t>Ele</a:t>
            </a:r>
            <a:r>
              <a:rPr lang="it-IT" sz="2250" dirty="0">
                <a:solidFill>
                  <a:schemeClr val="tx2"/>
                </a:solidFill>
                <a:latin typeface="Arial" panose="020B0604020202020204" pitchFamily="34" charset="0"/>
              </a:rPr>
              <a:t>.)</a:t>
            </a:r>
            <a:endParaRPr lang="en-GB" sz="2250" dirty="0">
              <a:solidFill>
                <a:schemeClr val="tx2"/>
              </a:solidFill>
              <a:latin typeface="Arial" panose="020B0604020202020204" pitchFamily="34" charset="0"/>
            </a:endParaRPr>
          </a:p>
        </p:txBody>
      </p:sp>
      <p:sp>
        <p:nvSpPr>
          <p:cNvPr id="4" name="Segnaposto numero diapositiva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it-IT"/>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DBBDC1F-C987-41EE-97D4-BC4FA1B8E3E5}" type="slidenum">
              <a:rPr lang="it-IT" smtClean="0"/>
              <a:pPr/>
              <a:t>19</a:t>
            </a:fld>
            <a:endParaRPr lang="it-IT" altLang="it-IT" dirty="0"/>
          </a:p>
        </p:txBody>
      </p:sp>
      <p:sp>
        <p:nvSpPr>
          <p:cNvPr id="5"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2" name="Tabella 1">
            <a:extLst>
              <a:ext uri="{FF2B5EF4-FFF2-40B4-BE49-F238E27FC236}">
                <a16:creationId xmlns:a16="http://schemas.microsoft.com/office/drawing/2014/main" id="{FE73BFC6-A53E-4CED-9B87-01BBCDC3FFC3}"/>
              </a:ext>
            </a:extLst>
          </p:cNvPr>
          <p:cNvGraphicFramePr>
            <a:graphicFrameLocks noGrp="1"/>
          </p:cNvGraphicFramePr>
          <p:nvPr/>
        </p:nvGraphicFramePr>
        <p:xfrm>
          <a:off x="1273267" y="973561"/>
          <a:ext cx="6624179" cy="4415279"/>
        </p:xfrm>
        <a:graphic>
          <a:graphicData uri="http://schemas.openxmlformats.org/drawingml/2006/table">
            <a:tbl>
              <a:tblPr firstRow="1" firstCol="1" bandRow="1">
                <a:tableStyleId>{5C22544A-7EE6-4342-B048-85BDC9FD1C3A}</a:tableStyleId>
              </a:tblPr>
              <a:tblGrid>
                <a:gridCol w="841283">
                  <a:extLst>
                    <a:ext uri="{9D8B030D-6E8A-4147-A177-3AD203B41FA5}">
                      <a16:colId xmlns:a16="http://schemas.microsoft.com/office/drawing/2014/main" val="16499655"/>
                    </a:ext>
                  </a:extLst>
                </a:gridCol>
                <a:gridCol w="2751886">
                  <a:extLst>
                    <a:ext uri="{9D8B030D-6E8A-4147-A177-3AD203B41FA5}">
                      <a16:colId xmlns:a16="http://schemas.microsoft.com/office/drawing/2014/main" val="1029018073"/>
                    </a:ext>
                  </a:extLst>
                </a:gridCol>
                <a:gridCol w="3031010">
                  <a:extLst>
                    <a:ext uri="{9D8B030D-6E8A-4147-A177-3AD203B41FA5}">
                      <a16:colId xmlns:a16="http://schemas.microsoft.com/office/drawing/2014/main" val="765249167"/>
                    </a:ext>
                  </a:extLst>
                </a:gridCol>
              </a:tblGrid>
              <a:tr h="348613">
                <a:tc>
                  <a:txBody>
                    <a:bodyPr/>
                    <a:lstStyle/>
                    <a:p>
                      <a:endParaRPr lang="it-IT" sz="15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algn="ctr"/>
                      <a:r>
                        <a:rPr lang="it-IT" sz="1500" dirty="0"/>
                        <a:t>Consumatori attivi </a:t>
                      </a:r>
                      <a:endParaRPr lang="it-IT" sz="1500" b="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algn="ctr"/>
                      <a:r>
                        <a:rPr lang="it-IT" sz="1500" dirty="0" err="1"/>
                        <a:t>Autoconsumatori</a:t>
                      </a:r>
                      <a:r>
                        <a:rPr lang="it-IT" sz="1500" dirty="0"/>
                        <a:t> di FER </a:t>
                      </a:r>
                      <a:endParaRPr lang="it-IT" sz="1500" b="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extLst>
                  <a:ext uri="{0D108BD9-81ED-4DB2-BD59-A6C34878D82A}">
                    <a16:rowId xmlns:a16="http://schemas.microsoft.com/office/drawing/2014/main" val="1867875777"/>
                  </a:ext>
                </a:extLst>
              </a:tr>
              <a:tr h="692228">
                <a:tc>
                  <a:txBody>
                    <a:bodyPr/>
                    <a:lstStyle/>
                    <a:p>
                      <a:r>
                        <a:rPr lang="it-IT" sz="1500" kern="1200" dirty="0"/>
                        <a:t>Soggetti</a:t>
                      </a:r>
                      <a:endParaRPr lang="it-IT" sz="15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gridSpan="2">
                  <a:txBody>
                    <a:bodyPr/>
                    <a:lstStyle/>
                    <a:p>
                      <a:r>
                        <a:rPr lang="it-IT" sz="1500" b="1" kern="1200" dirty="0"/>
                        <a:t>tutti i clienti finali </a:t>
                      </a:r>
                      <a:r>
                        <a:rPr lang="it-IT" sz="1500" b="0" kern="1200" dirty="0"/>
                        <a:t>purché</a:t>
                      </a:r>
                      <a:r>
                        <a:rPr lang="it-IT" sz="1500" b="1" kern="1200" dirty="0"/>
                        <a:t> </a:t>
                      </a:r>
                      <a:r>
                        <a:rPr lang="it-IT" sz="1500" kern="1200" dirty="0"/>
                        <a:t>tali attività non siano attività commerciali principali </a:t>
                      </a:r>
                      <a:endParaRPr lang="it-IT" sz="15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hMerge="1">
                  <a:txBody>
                    <a:bodyPr/>
                    <a:lstStyle/>
                    <a:p>
                      <a:endParaRPr lang="it-IT" sz="2000" kern="1200" dirty="0">
                        <a:solidFill>
                          <a:schemeClr val="tx2"/>
                        </a:solidFill>
                        <a:latin typeface="Arial" panose="020B0604020202020204" pitchFamily="34" charset="0"/>
                        <a:ea typeface="ヒラギノ角ゴ Pro W3" charset="0"/>
                        <a:cs typeface="Arial" panose="020B0604020202020204" pitchFamily="34" charset="0"/>
                      </a:endParaRPr>
                    </a:p>
                  </a:txBody>
                  <a:tcPr/>
                </a:tc>
                <a:extLst>
                  <a:ext uri="{0D108BD9-81ED-4DB2-BD59-A6C34878D82A}">
                    <a16:rowId xmlns:a16="http://schemas.microsoft.com/office/drawing/2014/main" val="2685071406"/>
                  </a:ext>
                </a:extLst>
              </a:tr>
              <a:tr h="1211580">
                <a:tc>
                  <a:txBody>
                    <a:bodyPr/>
                    <a:lstStyle/>
                    <a:p>
                      <a:pPr marL="0" algn="l" defTabSz="457200" rtl="0" eaLnBrk="1" latinLnBrk="0" hangingPunct="1"/>
                      <a:r>
                        <a:rPr lang="it-IT" sz="1500" kern="1200" dirty="0"/>
                        <a:t>Attività</a:t>
                      </a:r>
                      <a:endParaRPr lang="it-IT" sz="15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500" kern="1200" dirty="0"/>
                        <a:t>consumare, immagazzinare, vendere </a:t>
                      </a:r>
                      <a:r>
                        <a:rPr lang="it-IT" sz="1500" b="1" kern="1200" dirty="0"/>
                        <a:t>energia elettrica, </a:t>
                      </a:r>
                      <a:r>
                        <a:rPr lang="it-IT" sz="1500" kern="1200" dirty="0"/>
                        <a:t>partecipare a meccanismi di flessibilità e di efficienza energetica. </a:t>
                      </a:r>
                      <a:endParaRPr lang="it-IT" sz="15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500" kern="1200" dirty="0"/>
                        <a:t>consumare, immagazzinare, vendere </a:t>
                      </a:r>
                      <a:r>
                        <a:rPr lang="it-IT" sz="1500" b="1" kern="1200" dirty="0"/>
                        <a:t>energia elettrica rinnovabile</a:t>
                      </a:r>
                      <a:endParaRPr lang="it-IT" sz="1500" b="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extLst>
                  <a:ext uri="{0D108BD9-81ED-4DB2-BD59-A6C34878D82A}">
                    <a16:rowId xmlns:a16="http://schemas.microsoft.com/office/drawing/2014/main" val="3116415715"/>
                  </a:ext>
                </a:extLst>
              </a:tr>
              <a:tr h="525780">
                <a:tc>
                  <a:txBody>
                    <a:bodyPr/>
                    <a:lstStyle/>
                    <a:p>
                      <a:pPr marL="0" algn="l" defTabSz="457200" rtl="0" eaLnBrk="1" latinLnBrk="0" hangingPunct="1"/>
                      <a:r>
                        <a:rPr lang="it-IT" sz="1500" kern="1200" dirty="0"/>
                        <a:t>Localizzazione</a:t>
                      </a:r>
                      <a:endParaRPr lang="it-IT" sz="15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500" kern="1200" dirty="0"/>
                        <a:t>deve operare </a:t>
                      </a:r>
                      <a:r>
                        <a:rPr lang="it-IT" sz="1500" b="1" kern="1200" dirty="0"/>
                        <a:t>nei propri locali </a:t>
                      </a:r>
                      <a:r>
                        <a:rPr lang="it-IT" sz="1500" b="0" kern="1200" dirty="0"/>
                        <a:t>(o altri locali se approvato dagli Stati Membri)</a:t>
                      </a:r>
                      <a:r>
                        <a:rPr lang="it-IT" sz="1500" b="1" kern="1200" dirty="0"/>
                        <a:t> </a:t>
                      </a:r>
                      <a:r>
                        <a:rPr lang="it-IT" sz="1500" b="0" kern="1200" dirty="0"/>
                        <a:t>situati all'interno di un'area delimitata</a:t>
                      </a:r>
                      <a:endParaRPr lang="it-IT" sz="1500" b="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it-IT" sz="2000" kern="1200" dirty="0">
                        <a:solidFill>
                          <a:schemeClr val="tx2"/>
                        </a:solidFill>
                        <a:latin typeface="Arial" panose="020B0604020202020204" pitchFamily="34" charset="0"/>
                        <a:ea typeface="ヒラギノ角ゴ Pro W3" charset="0"/>
                        <a:cs typeface="Arial" panose="020B0604020202020204" pitchFamily="34" charset="0"/>
                      </a:endParaRPr>
                    </a:p>
                  </a:txBody>
                  <a:tcPr/>
                </a:tc>
                <a:extLst>
                  <a:ext uri="{0D108BD9-81ED-4DB2-BD59-A6C34878D82A}">
                    <a16:rowId xmlns:a16="http://schemas.microsoft.com/office/drawing/2014/main" val="269205323"/>
                  </a:ext>
                </a:extLst>
              </a:tr>
              <a:tr h="163707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500" dirty="0"/>
                        <a:t>Tariffe e oneri</a:t>
                      </a:r>
                    </a:p>
                    <a:p>
                      <a:endParaRPr lang="it-IT" sz="1500" b="1" i="1" dirty="0"/>
                    </a:p>
                  </a:txBody>
                  <a:tcPr marL="68580" marR="68580" marT="34290" marB="34290"/>
                </a:tc>
                <a:tc>
                  <a:txBody>
                    <a:bodyPr/>
                    <a:lstStyle/>
                    <a:p>
                      <a:pPr lvl="0" algn="just">
                        <a:spcBef>
                          <a:spcPts val="0"/>
                        </a:spcBef>
                        <a:spcAft>
                          <a:spcPts val="600"/>
                        </a:spcAft>
                      </a:pPr>
                      <a:r>
                        <a:rPr lang="it-IT" sz="1500" dirty="0"/>
                        <a:t>Lo stoccaggio non può essere assoggettata a duplice onere.</a:t>
                      </a:r>
                      <a:endParaRPr lang="it-IT" sz="15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marL="0" marR="0" lvl="0" indent="0" algn="just" defTabSz="457200" rtl="0" eaLnBrk="1" fontAlgn="auto" latinLnBrk="0" hangingPunct="1">
                        <a:lnSpc>
                          <a:spcPct val="100000"/>
                        </a:lnSpc>
                        <a:spcBef>
                          <a:spcPts val="0"/>
                        </a:spcBef>
                        <a:spcAft>
                          <a:spcPts val="600"/>
                        </a:spcAft>
                        <a:buClrTx/>
                        <a:buSzTx/>
                        <a:buFontTx/>
                        <a:buNone/>
                        <a:tabLst/>
                        <a:defRPr/>
                      </a:pPr>
                      <a:r>
                        <a:rPr lang="it-IT" sz="1500" b="1" dirty="0"/>
                        <a:t>No oneri o tariffa di rete per l’energia </a:t>
                      </a:r>
                      <a:r>
                        <a:rPr lang="it-IT" sz="1500" b="1" dirty="0" err="1"/>
                        <a:t>autoconsumata</a:t>
                      </a:r>
                      <a:r>
                        <a:rPr lang="it-IT" sz="1500" b="1" dirty="0"/>
                        <a:t> </a:t>
                      </a:r>
                      <a:r>
                        <a:rPr lang="it-IT" sz="1500" dirty="0"/>
                        <a:t>(deroghe per istallazioni incentivate o &gt;30 kW; o se finanziariamente insostenibile)</a:t>
                      </a:r>
                      <a:endParaRPr lang="it-IT" sz="15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extLst>
                  <a:ext uri="{0D108BD9-81ED-4DB2-BD59-A6C34878D82A}">
                    <a16:rowId xmlns:a16="http://schemas.microsoft.com/office/drawing/2014/main" val="3511638227"/>
                  </a:ext>
                </a:extLst>
              </a:tr>
            </a:tbl>
          </a:graphicData>
        </a:graphic>
      </p:graphicFrame>
    </p:spTree>
    <p:extLst>
      <p:ext uri="{BB962C8B-B14F-4D97-AF65-F5344CB8AC3E}">
        <p14:creationId xmlns:p14="http://schemas.microsoft.com/office/powerpoint/2010/main" val="22293790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95299" y="143494"/>
            <a:ext cx="8153400" cy="553998"/>
          </a:xfrm>
          <a:prstGeom prst="rect">
            <a:avLst/>
          </a:prstGeom>
          <a:solidFill>
            <a:schemeClr val="bg1"/>
          </a:solidFill>
          <a:ln w="9525">
            <a:noFill/>
            <a:miter lim="800000"/>
            <a:headEnd/>
            <a:tailEnd/>
          </a:ln>
        </p:spPr>
        <p:txBody>
          <a:bodyPr anchor="ctr"/>
          <a:lstStyle>
            <a:defPPr>
              <a:defRPr lang="it-IT"/>
            </a:defPPr>
            <a:lvl1pPr algn="ctr">
              <a:defRPr sz="3000" b="1">
                <a:solidFill>
                  <a:srgbClr val="C00000"/>
                </a:solidFill>
                <a:latin typeface="Comic Sans MS" pitchFamily="66" charset="0"/>
              </a:defRPr>
            </a:lvl1pPr>
          </a:lstStyle>
          <a:p>
            <a:r>
              <a:rPr lang="en-US" altLang="it-IT" dirty="0" err="1">
                <a:latin typeface="Candara" panose="020E0502030303020204" pitchFamily="34" charset="0"/>
              </a:rPr>
              <a:t>Principali</a:t>
            </a:r>
            <a:r>
              <a:rPr lang="en-US" altLang="it-IT" dirty="0">
                <a:latin typeface="Candara" panose="020E0502030303020204" pitchFamily="34" charset="0"/>
              </a:rPr>
              <a:t> </a:t>
            </a:r>
            <a:r>
              <a:rPr lang="en-US" altLang="it-IT" dirty="0" err="1">
                <a:latin typeface="Candara" panose="020E0502030303020204" pitchFamily="34" charset="0"/>
              </a:rPr>
              <a:t>evidenze</a:t>
            </a:r>
            <a:endParaRPr lang="it-IT" dirty="0">
              <a:latin typeface="Candara" panose="020E0502030303020204" pitchFamily="34" charset="0"/>
            </a:endParaRPr>
          </a:p>
        </p:txBody>
      </p:sp>
      <p:sp>
        <p:nvSpPr>
          <p:cNvPr id="5" name="Segnaposto numero diapositiva 4"/>
          <p:cNvSpPr>
            <a:spLocks noGrp="1"/>
          </p:cNvSpPr>
          <p:nvPr>
            <p:ph type="sldNum" idx="4294967295"/>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defPPr>
              <a:defRPr lang="it-IT"/>
            </a:defPPr>
            <a:lvl1pPr algn="r" rtl="0" eaLnBrk="1" fontAlgn="base" hangingPunct="1">
              <a:spcBef>
                <a:spcPct val="20000"/>
              </a:spcBef>
              <a:spcAft>
                <a:spcPct val="0"/>
              </a:spcAft>
              <a:buFontTx/>
              <a:buChar char="•"/>
              <a:defRPr sz="1200" b="1" kern="1200">
                <a:solidFill>
                  <a:srgbClr val="898989"/>
                </a:solidFill>
                <a:latin typeface="Arial" panose="020B0604020202020204" pitchFamily="34" charset="0"/>
                <a:ea typeface="+mn-ea"/>
                <a:cs typeface="+mn-cs"/>
              </a:defRPr>
            </a:lvl1pPr>
            <a:lvl2pPr marL="457200" algn="l" rtl="0" eaLnBrk="0" fontAlgn="base" hangingPunct="0">
              <a:spcBef>
                <a:spcPct val="0"/>
              </a:spcBef>
              <a:spcAft>
                <a:spcPct val="0"/>
              </a:spcAft>
              <a:defRPr sz="32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32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32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3200" b="1" kern="1200">
                <a:solidFill>
                  <a:schemeClr val="tx1"/>
                </a:solidFill>
                <a:latin typeface="Arial" panose="020B0604020202020204" pitchFamily="34" charset="0"/>
                <a:ea typeface="+mn-ea"/>
                <a:cs typeface="+mn-cs"/>
              </a:defRPr>
            </a:lvl5pPr>
            <a:lvl6pPr marL="2286000" algn="l" defTabSz="914400" rtl="0" eaLnBrk="1" latinLnBrk="0" hangingPunct="1">
              <a:defRPr sz="3200" b="1" kern="1200">
                <a:solidFill>
                  <a:schemeClr val="tx1"/>
                </a:solidFill>
                <a:latin typeface="Arial" panose="020B0604020202020204" pitchFamily="34" charset="0"/>
                <a:ea typeface="+mn-ea"/>
                <a:cs typeface="+mn-cs"/>
              </a:defRPr>
            </a:lvl6pPr>
            <a:lvl7pPr marL="2743200" algn="l" defTabSz="914400" rtl="0" eaLnBrk="1" latinLnBrk="0" hangingPunct="1">
              <a:defRPr sz="3200" b="1" kern="1200">
                <a:solidFill>
                  <a:schemeClr val="tx1"/>
                </a:solidFill>
                <a:latin typeface="Arial" panose="020B0604020202020204" pitchFamily="34" charset="0"/>
                <a:ea typeface="+mn-ea"/>
                <a:cs typeface="+mn-cs"/>
              </a:defRPr>
            </a:lvl7pPr>
            <a:lvl8pPr marL="3200400" algn="l" defTabSz="914400" rtl="0" eaLnBrk="1" latinLnBrk="0" hangingPunct="1">
              <a:defRPr sz="3200" b="1" kern="1200">
                <a:solidFill>
                  <a:schemeClr val="tx1"/>
                </a:solidFill>
                <a:latin typeface="Arial" panose="020B0604020202020204" pitchFamily="34" charset="0"/>
                <a:ea typeface="+mn-ea"/>
                <a:cs typeface="+mn-cs"/>
              </a:defRPr>
            </a:lvl8pPr>
            <a:lvl9pPr marL="3657600" algn="l" defTabSz="914400" rtl="0" eaLnBrk="1" latinLnBrk="0" hangingPunct="1">
              <a:defRPr sz="3200" b="1" kern="1200">
                <a:solidFill>
                  <a:schemeClr val="tx1"/>
                </a:solidFill>
                <a:latin typeface="Arial" panose="020B0604020202020204" pitchFamily="34" charset="0"/>
                <a:ea typeface="+mn-ea"/>
                <a:cs typeface="+mn-cs"/>
              </a:defRPr>
            </a:lvl9pPr>
          </a:lstStyle>
          <a:p>
            <a:pPr>
              <a:defRPr/>
            </a:pPr>
            <a:fld id="{926EAEAC-35B9-484F-8DF1-21DC16FF2568}" type="slidenum">
              <a:rPr lang="it-IT" altLang="it-IT" smtClean="0"/>
              <a:pPr>
                <a:defRPr/>
              </a:pPr>
              <a:t>2</a:t>
            </a:fld>
            <a:endParaRPr lang="en-GB" dirty="0"/>
          </a:p>
        </p:txBody>
      </p:sp>
      <p:sp>
        <p:nvSpPr>
          <p:cNvPr id="7" name="Text Box 3">
            <a:extLst>
              <a:ext uri="{FF2B5EF4-FFF2-40B4-BE49-F238E27FC236}">
                <a16:creationId xmlns:a16="http://schemas.microsoft.com/office/drawing/2014/main" id="{D0932C14-D501-4F7B-8467-B2930C98C9AB}"/>
              </a:ext>
            </a:extLst>
          </p:cNvPr>
          <p:cNvSpPr txBox="1">
            <a:spLocks noChangeArrowheads="1"/>
          </p:cNvSpPr>
          <p:nvPr/>
        </p:nvSpPr>
        <p:spPr bwMode="auto">
          <a:xfrm>
            <a:off x="366711" y="829673"/>
            <a:ext cx="8410575" cy="5016742"/>
          </a:xfrm>
          <a:prstGeom prst="rect">
            <a:avLst/>
          </a:prstGeom>
          <a:noFill/>
          <a:ln w="9525">
            <a:noFill/>
            <a:miter lim="800000"/>
            <a:headEnd/>
            <a:tailEnd/>
          </a:ln>
        </p:spPr>
        <p:txBody>
          <a:bodyPr lIns="91424" tIns="45712" rIns="91424" bIns="45712">
            <a:spAutoFit/>
          </a:bodyPr>
          <a:lstStyle/>
          <a:p>
            <a:pPr algn="just" eaLnBrk="1" hangingPunct="1">
              <a:spcBef>
                <a:spcPct val="50000"/>
              </a:spcBef>
              <a:buClr>
                <a:srgbClr val="C00000"/>
              </a:buClr>
              <a:defRPr/>
            </a:pPr>
            <a:r>
              <a:rPr lang="it-IT" altLang="it-IT" sz="2000" b="0" dirty="0">
                <a:solidFill>
                  <a:schemeClr val="bg1">
                    <a:lumMod val="10000"/>
                  </a:schemeClr>
                </a:solidFill>
                <a:latin typeface="Garamond" pitchFamily="18" charset="0"/>
              </a:rPr>
              <a:t>Anche per effetto degli obiettivi europei relativi alle fonti rinnovabili, la struttura del portafoglio di generazione di energia elettrica in Italia sta subendo profondi cambiamenti in un arco temporale ristretto: </a:t>
            </a:r>
          </a:p>
          <a:p>
            <a:pPr marL="342900" indent="-342900" algn="just" eaLnBrk="1" hangingPunct="1">
              <a:spcBef>
                <a:spcPts val="600"/>
              </a:spcBef>
              <a:buClr>
                <a:srgbClr val="C00000"/>
              </a:buClr>
              <a:buFont typeface="Wingdings" panose="05000000000000000000" pitchFamily="2" charset="2"/>
              <a:buChar char="Ø"/>
              <a:defRPr/>
            </a:pPr>
            <a:r>
              <a:rPr lang="it-IT" altLang="it-IT" sz="2000" b="0" dirty="0">
                <a:solidFill>
                  <a:srgbClr val="C00000"/>
                </a:solidFill>
                <a:latin typeface="Garamond" pitchFamily="18" charset="0"/>
              </a:rPr>
              <a:t>forte crescita delle </a:t>
            </a:r>
            <a:r>
              <a:rPr lang="it-IT" altLang="it-IT" sz="2000" b="1" dirty="0">
                <a:solidFill>
                  <a:srgbClr val="C00000"/>
                </a:solidFill>
                <a:latin typeface="Garamond" pitchFamily="18" charset="0"/>
              </a:rPr>
              <a:t>fonti rinnovabili </a:t>
            </a:r>
            <a:r>
              <a:rPr lang="it-IT" altLang="it-IT" sz="2000" b="0" dirty="0">
                <a:solidFill>
                  <a:schemeClr val="bg1">
                    <a:lumMod val="10000"/>
                  </a:schemeClr>
                </a:solidFill>
                <a:latin typeface="Garamond" pitchFamily="18" charset="0"/>
              </a:rPr>
              <a:t>che incidono nel 2021 per circa 116 TWh, pari al 40,2% del totale nazionale di 289 TWh. In termini di potenza efficiente lorda, le fonti rinnovabili incidono nel 2021 per circa 58 GW, pari circa al 48,4% del totale nazionale di 120 GW;</a:t>
            </a:r>
          </a:p>
          <a:p>
            <a:pPr marL="342900" indent="-342900" algn="just" eaLnBrk="1" hangingPunct="1">
              <a:spcBef>
                <a:spcPts val="600"/>
              </a:spcBef>
              <a:buClr>
                <a:srgbClr val="C00000"/>
              </a:buClr>
              <a:buFont typeface="Wingdings" panose="05000000000000000000" pitchFamily="2" charset="2"/>
              <a:buChar char="Ø"/>
              <a:defRPr/>
            </a:pPr>
            <a:r>
              <a:rPr lang="it-IT" altLang="it-IT" sz="2000" b="0" dirty="0">
                <a:solidFill>
                  <a:srgbClr val="C00000"/>
                </a:solidFill>
                <a:latin typeface="Garamond" pitchFamily="18" charset="0"/>
              </a:rPr>
              <a:t>rilevante incidenza delle </a:t>
            </a:r>
            <a:r>
              <a:rPr lang="it-IT" altLang="it-IT" sz="2000" b="1" dirty="0">
                <a:solidFill>
                  <a:srgbClr val="C00000"/>
                </a:solidFill>
                <a:latin typeface="Garamond" pitchFamily="18" charset="0"/>
              </a:rPr>
              <a:t>fonti aleatorie </a:t>
            </a:r>
            <a:r>
              <a:rPr lang="it-IT" altLang="it-IT" sz="2000" b="0" dirty="0">
                <a:solidFill>
                  <a:schemeClr val="bg1">
                    <a:lumMod val="10000"/>
                  </a:schemeClr>
                </a:solidFill>
                <a:latin typeface="Garamond" pitchFamily="18" charset="0"/>
              </a:rPr>
              <a:t>e in particolare del solare e dell’eolico (33,9 GW nel 2021 con 46 TWh prodotti);</a:t>
            </a:r>
          </a:p>
          <a:p>
            <a:pPr marL="342900" indent="-342900" algn="just" eaLnBrk="1" hangingPunct="1">
              <a:spcBef>
                <a:spcPts val="600"/>
              </a:spcBef>
              <a:buClr>
                <a:srgbClr val="C00000"/>
              </a:buClr>
              <a:buFont typeface="Wingdings" panose="05000000000000000000" pitchFamily="2" charset="2"/>
              <a:buChar char="Ø"/>
              <a:defRPr/>
            </a:pPr>
            <a:r>
              <a:rPr lang="it-IT" altLang="it-IT" sz="2000" b="0" dirty="0">
                <a:solidFill>
                  <a:srgbClr val="C00000"/>
                </a:solidFill>
                <a:latin typeface="Garamond" pitchFamily="18" charset="0"/>
              </a:rPr>
              <a:t>forte crescita della </a:t>
            </a:r>
            <a:r>
              <a:rPr lang="it-IT" altLang="it-IT" sz="2000" b="1" dirty="0">
                <a:solidFill>
                  <a:srgbClr val="C00000"/>
                </a:solidFill>
                <a:latin typeface="Garamond" pitchFamily="18" charset="0"/>
              </a:rPr>
              <a:t>generazione distribuita</a:t>
            </a:r>
            <a:r>
              <a:rPr lang="it-IT" altLang="it-IT" sz="2000" b="0" dirty="0">
                <a:solidFill>
                  <a:schemeClr val="bg1">
                    <a:lumMod val="10000"/>
                  </a:schemeClr>
                </a:solidFill>
                <a:latin typeface="Garamond" pitchFamily="18" charset="0"/>
              </a:rPr>
              <a:t>, per lo più da fonti rinnovabili. Nel 2019 gli impianti di GD hanno raggiunto una potenza efficiente lorda di 33 GW (di cui 22,6 GW da fonti aleatorie) e hanno prodotto 69,6 TWh (di cui circa 27,9 TWh da fonti aleatorie).</a:t>
            </a:r>
          </a:p>
          <a:p>
            <a:pPr algn="just" eaLnBrk="1" hangingPunct="1">
              <a:spcBef>
                <a:spcPts val="600"/>
              </a:spcBef>
              <a:buClr>
                <a:srgbClr val="C00000"/>
              </a:buClr>
              <a:defRPr/>
            </a:pPr>
            <a:r>
              <a:rPr lang="it-IT" altLang="it-IT" sz="2000" b="0" dirty="0">
                <a:solidFill>
                  <a:srgbClr val="C00000"/>
                </a:solidFill>
                <a:latin typeface="Garamond" pitchFamily="18" charset="0"/>
              </a:rPr>
              <a:t>Cambia anche la domanda elettrica</a:t>
            </a:r>
            <a:r>
              <a:rPr lang="it-IT" altLang="it-IT" sz="2000" b="0" dirty="0">
                <a:latin typeface="Garamond" pitchFamily="18" charset="0"/>
              </a:rPr>
              <a:t>, in quanto vari interventi di efficientamento energetico sono accompagnati dal vettore elettrico.</a:t>
            </a:r>
            <a:endParaRPr lang="it-IT" altLang="it-IT" sz="2000" b="0" dirty="0">
              <a:solidFill>
                <a:schemeClr val="bg1">
                  <a:lumMod val="10000"/>
                </a:schemeClr>
              </a:solidFill>
              <a:latin typeface="Garamond" pitchFamily="18" charset="0"/>
            </a:endParaRPr>
          </a:p>
        </p:txBody>
      </p:sp>
    </p:spTree>
    <p:extLst>
      <p:ext uri="{BB962C8B-B14F-4D97-AF65-F5344CB8AC3E}">
        <p14:creationId xmlns:p14="http://schemas.microsoft.com/office/powerpoint/2010/main" val="15912247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1531621" y="843514"/>
            <a:ext cx="6130247" cy="651911"/>
          </a:xfrm>
        </p:spPr>
        <p:txBody>
          <a:bodyPr/>
          <a:lstStyle/>
          <a:p>
            <a:r>
              <a:rPr lang="it-IT" sz="2400" dirty="0" err="1">
                <a:solidFill>
                  <a:schemeClr val="tx2"/>
                </a:solidFill>
                <a:latin typeface="Arial" panose="020B0604020202020204" pitchFamily="34" charset="0"/>
              </a:rPr>
              <a:t>Autoconsumatori</a:t>
            </a:r>
            <a:r>
              <a:rPr lang="it-IT" sz="2400" dirty="0">
                <a:solidFill>
                  <a:schemeClr val="tx2"/>
                </a:solidFill>
                <a:latin typeface="Arial" panose="020B0604020202020204" pitchFamily="34" charset="0"/>
              </a:rPr>
              <a:t> collettivi</a:t>
            </a:r>
            <a:endParaRPr lang="en-GB" sz="2250" dirty="0">
              <a:solidFill>
                <a:schemeClr val="tx2"/>
              </a:solidFill>
              <a:latin typeface="Arial" panose="020B0604020202020204" pitchFamily="34" charset="0"/>
            </a:endParaRPr>
          </a:p>
        </p:txBody>
      </p:sp>
      <p:sp>
        <p:nvSpPr>
          <p:cNvPr id="4" name="Segnaposto numero diapositiva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it-IT"/>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DBBDC1F-C987-41EE-97D4-BC4FA1B8E3E5}" type="slidenum">
              <a:rPr lang="it-IT" smtClean="0"/>
              <a:pPr/>
              <a:t>20</a:t>
            </a:fld>
            <a:endParaRPr lang="it-IT" altLang="it-IT" dirty="0"/>
          </a:p>
        </p:txBody>
      </p:sp>
      <p:sp>
        <p:nvSpPr>
          <p:cNvPr id="6" name="Rettangolo 5">
            <a:extLst>
              <a:ext uri="{FF2B5EF4-FFF2-40B4-BE49-F238E27FC236}">
                <a16:creationId xmlns:a16="http://schemas.microsoft.com/office/drawing/2014/main" id="{E0BE9138-4AC9-4FAD-B339-EB4F4F1D1D4B}"/>
              </a:ext>
            </a:extLst>
          </p:cNvPr>
          <p:cNvSpPr/>
          <p:nvPr/>
        </p:nvSpPr>
        <p:spPr>
          <a:xfrm>
            <a:off x="1402019" y="1654789"/>
            <a:ext cx="6339963" cy="3836948"/>
          </a:xfrm>
          <a:prstGeom prst="rect">
            <a:avLst/>
          </a:prstGeom>
        </p:spPr>
        <p:txBody>
          <a:bodyPr wrap="square">
            <a:spAutoFit/>
          </a:bodyPr>
          <a:lstStyle/>
          <a:p>
            <a:pPr marL="135000" algn="just">
              <a:spcAft>
                <a:spcPts val="450"/>
              </a:spcAft>
            </a:pPr>
            <a:r>
              <a:rPr lang="it-IT" sz="1500" dirty="0">
                <a:solidFill>
                  <a:schemeClr val="tx2"/>
                </a:solidFill>
                <a:latin typeface="Arial" panose="020B0604020202020204" pitchFamily="34" charset="0"/>
                <a:cs typeface="Arial" panose="020B0604020202020204" pitchFamily="34" charset="0"/>
              </a:rPr>
              <a:t>Gli </a:t>
            </a:r>
            <a:r>
              <a:rPr lang="it-IT" sz="1500" dirty="0" err="1">
                <a:solidFill>
                  <a:schemeClr val="tx2"/>
                </a:solidFill>
                <a:latin typeface="Arial" panose="020B0604020202020204" pitchFamily="34" charset="0"/>
                <a:cs typeface="Arial" panose="020B0604020202020204" pitchFamily="34" charset="0"/>
              </a:rPr>
              <a:t>autoconsumatori</a:t>
            </a:r>
            <a:r>
              <a:rPr lang="it-IT" sz="1500" dirty="0">
                <a:solidFill>
                  <a:schemeClr val="tx2"/>
                </a:solidFill>
                <a:latin typeface="Arial" panose="020B0604020202020204" pitchFamily="34" charset="0"/>
                <a:cs typeface="Arial" panose="020B0604020202020204" pitchFamily="34" charset="0"/>
              </a:rPr>
              <a:t> possono creare forme collettive di autoconsumo</a:t>
            </a:r>
          </a:p>
          <a:p>
            <a:pPr marL="135000" algn="just">
              <a:spcAft>
                <a:spcPts val="450"/>
              </a:spcAft>
            </a:pPr>
            <a:endParaRPr lang="it-IT" sz="1500" dirty="0">
              <a:solidFill>
                <a:schemeClr val="tx2"/>
              </a:solidFill>
              <a:latin typeface="Arial" panose="020B0604020202020204" pitchFamily="34" charset="0"/>
              <a:cs typeface="Arial" panose="020B0604020202020204" pitchFamily="34" charset="0"/>
            </a:endParaRPr>
          </a:p>
          <a:p>
            <a:pPr marL="477900" indent="-342900" algn="just">
              <a:spcAft>
                <a:spcPts val="450"/>
              </a:spcAft>
              <a:buAutoNum type="arabicPeriod"/>
            </a:pPr>
            <a:r>
              <a:rPr lang="it-IT" sz="1500" b="1" dirty="0">
                <a:solidFill>
                  <a:schemeClr val="tx2"/>
                </a:solidFill>
                <a:latin typeface="Arial" panose="020B0604020202020204" pitchFamily="34" charset="0"/>
                <a:ea typeface="ヒラギノ角ゴ Pro W3" charset="0"/>
                <a:cs typeface="Arial" panose="020B0604020202020204" pitchFamily="34" charset="0"/>
              </a:rPr>
              <a:t>Clienti attivi consorziati</a:t>
            </a:r>
          </a:p>
          <a:p>
            <a:pPr marL="135000" algn="just">
              <a:spcAft>
                <a:spcPts val="450"/>
              </a:spcAft>
            </a:pPr>
            <a:endParaRPr lang="it-IT" sz="1500" dirty="0">
              <a:solidFill>
                <a:schemeClr val="tx2"/>
              </a:solidFill>
              <a:latin typeface="Arial" panose="020B0604020202020204" pitchFamily="34" charset="0"/>
              <a:ea typeface="ヒラギノ角ゴ Pro W3" charset="0"/>
              <a:cs typeface="Arial" panose="020B0604020202020204" pitchFamily="34" charset="0"/>
            </a:endParaRPr>
          </a:p>
          <a:p>
            <a:pPr marL="135000" algn="just">
              <a:spcAft>
                <a:spcPts val="450"/>
              </a:spcAft>
            </a:pPr>
            <a:r>
              <a:rPr lang="it-IT" sz="1500" b="1" dirty="0">
                <a:solidFill>
                  <a:schemeClr val="tx2"/>
                </a:solidFill>
                <a:latin typeface="Arial" panose="020B0604020202020204" pitchFamily="34" charset="0"/>
                <a:ea typeface="ヒラギノ角ゴ Pro W3" charset="0"/>
                <a:cs typeface="Arial" panose="020B0604020202020204" pitchFamily="34" charset="0"/>
              </a:rPr>
              <a:t>2. </a:t>
            </a:r>
            <a:r>
              <a:rPr lang="it-IT" sz="1500" b="1" dirty="0" err="1">
                <a:solidFill>
                  <a:schemeClr val="tx2"/>
                </a:solidFill>
                <a:latin typeface="Arial" panose="020B0604020202020204" pitchFamily="34" charset="0"/>
                <a:cs typeface="Arial" panose="020B0604020202020204" pitchFamily="34" charset="0"/>
              </a:rPr>
              <a:t>Autoconsumatori</a:t>
            </a:r>
            <a:r>
              <a:rPr lang="it-IT" sz="1500" b="1" dirty="0">
                <a:solidFill>
                  <a:schemeClr val="tx2"/>
                </a:solidFill>
                <a:latin typeface="Arial" panose="020B0604020202020204" pitchFamily="34" charset="0"/>
                <a:cs typeface="Arial" panose="020B0604020202020204" pitchFamily="34" charset="0"/>
              </a:rPr>
              <a:t> di energia rinnovabile che agiscono collettivamente:</a:t>
            </a:r>
            <a:r>
              <a:rPr lang="it-IT" sz="1500" b="1" dirty="0">
                <a:solidFill>
                  <a:schemeClr val="tx2"/>
                </a:solidFill>
                <a:latin typeface="Arial" panose="020B0604020202020204" pitchFamily="34" charset="0"/>
                <a:ea typeface="ヒラギノ角ゴ Pro W3" charset="0"/>
                <a:cs typeface="Arial" panose="020B0604020202020204" pitchFamily="34" charset="0"/>
              </a:rPr>
              <a:t> </a:t>
            </a:r>
            <a:r>
              <a:rPr lang="it-IT" sz="1500" dirty="0">
                <a:solidFill>
                  <a:schemeClr val="tx2"/>
                </a:solidFill>
                <a:latin typeface="Arial" panose="020B0604020202020204" pitchFamily="34" charset="0"/>
                <a:ea typeface="ヒラギノ角ゴ Pro W3" charset="0"/>
                <a:cs typeface="Arial" panose="020B0604020202020204" pitchFamily="34" charset="0"/>
              </a:rPr>
              <a:t>gruppo di almeno due </a:t>
            </a:r>
            <a:r>
              <a:rPr lang="it-IT" sz="1500" dirty="0" err="1">
                <a:solidFill>
                  <a:schemeClr val="tx2"/>
                </a:solidFill>
                <a:latin typeface="Arial" panose="020B0604020202020204" pitchFamily="34" charset="0"/>
                <a:ea typeface="ヒラギノ角ゴ Pro W3" charset="0"/>
                <a:cs typeface="Arial" panose="020B0604020202020204" pitchFamily="34" charset="0"/>
              </a:rPr>
              <a:t>autoconsumatori</a:t>
            </a:r>
            <a:r>
              <a:rPr lang="it-IT" sz="1500" dirty="0">
                <a:solidFill>
                  <a:schemeClr val="tx2"/>
                </a:solidFill>
                <a:latin typeface="Arial" panose="020B0604020202020204" pitchFamily="34" charset="0"/>
                <a:ea typeface="ヒラギノ角ゴ Pro W3" charset="0"/>
                <a:cs typeface="Arial" panose="020B0604020202020204" pitchFamily="34" charset="0"/>
              </a:rPr>
              <a:t> di energia rinnovabile che agiscono collettivamente e si trovano nello </a:t>
            </a:r>
            <a:r>
              <a:rPr lang="it-IT" sz="1500" b="1" dirty="0">
                <a:solidFill>
                  <a:schemeClr val="tx2"/>
                </a:solidFill>
                <a:latin typeface="Arial" panose="020B0604020202020204" pitchFamily="34" charset="0"/>
                <a:ea typeface="ヒラギノ角ゴ Pro W3" charset="0"/>
                <a:cs typeface="Arial" panose="020B0604020202020204" pitchFamily="34" charset="0"/>
              </a:rPr>
              <a:t>stesso edificio o condominio</a:t>
            </a:r>
            <a:endParaRPr lang="it-IT" sz="1500" dirty="0">
              <a:solidFill>
                <a:schemeClr val="tx2"/>
              </a:solidFill>
              <a:latin typeface="Arial" panose="020B0604020202020204" pitchFamily="34" charset="0"/>
              <a:ea typeface="ヒラギノ角ゴ Pro W3" charset="0"/>
              <a:cs typeface="Arial" panose="020B0604020202020204" pitchFamily="34" charset="0"/>
            </a:endParaRPr>
          </a:p>
          <a:p>
            <a:pPr marL="135000" algn="just">
              <a:spcAft>
                <a:spcPts val="450"/>
              </a:spcAft>
            </a:pPr>
            <a:endParaRPr lang="it-IT" sz="1500" dirty="0">
              <a:solidFill>
                <a:schemeClr val="tx2"/>
              </a:solidFill>
              <a:latin typeface="Arial" panose="020B0604020202020204" pitchFamily="34" charset="0"/>
              <a:ea typeface="ヒラギノ角ゴ Pro W3" charset="0"/>
              <a:cs typeface="Arial" panose="020B0604020202020204" pitchFamily="34" charset="0"/>
            </a:endParaRPr>
          </a:p>
          <a:p>
            <a:pPr marL="135000" algn="just">
              <a:spcAft>
                <a:spcPts val="450"/>
              </a:spcAft>
            </a:pPr>
            <a:r>
              <a:rPr lang="it-IT" sz="1500" dirty="0">
                <a:solidFill>
                  <a:schemeClr val="tx2"/>
                </a:solidFill>
                <a:latin typeface="Arial" panose="020B0604020202020204" pitchFamily="34" charset="0"/>
                <a:ea typeface="ヒラギノ角ゴ Pro W3" charset="0"/>
                <a:cs typeface="Arial" panose="020B0604020202020204" pitchFamily="34" charset="0"/>
              </a:rPr>
              <a:t>Gli Stati membri possono distinguere tra </a:t>
            </a:r>
            <a:r>
              <a:rPr lang="it-IT" sz="1500" dirty="0" err="1">
                <a:solidFill>
                  <a:schemeClr val="tx2"/>
                </a:solidFill>
                <a:latin typeface="Arial" panose="020B0604020202020204" pitchFamily="34" charset="0"/>
                <a:ea typeface="ヒラギノ角ゴ Pro W3" charset="0"/>
                <a:cs typeface="Arial" panose="020B0604020202020204" pitchFamily="34" charset="0"/>
              </a:rPr>
              <a:t>autoconsumatori</a:t>
            </a:r>
            <a:r>
              <a:rPr lang="it-IT" sz="1500" dirty="0">
                <a:solidFill>
                  <a:schemeClr val="tx2"/>
                </a:solidFill>
                <a:latin typeface="Arial" panose="020B0604020202020204" pitchFamily="34" charset="0"/>
                <a:ea typeface="ヒラギノ角ゴ Pro W3" charset="0"/>
                <a:cs typeface="Arial" panose="020B0604020202020204" pitchFamily="34" charset="0"/>
              </a:rPr>
              <a:t> individuali e consorziati, ma trattamenti diversi devono essere proporzionati e debitamente giustificati.</a:t>
            </a:r>
          </a:p>
          <a:p>
            <a:pPr marL="557213" lvl="1" indent="-214313" algn="just">
              <a:spcAft>
                <a:spcPts val="450"/>
              </a:spcAft>
              <a:buFont typeface="Arial" panose="020B0604020202020204" pitchFamily="34" charset="0"/>
              <a:buChar char="•"/>
            </a:pPr>
            <a:endParaRPr lang="it-IT" sz="1500" dirty="0">
              <a:solidFill>
                <a:schemeClr val="tx2"/>
              </a:solidFill>
              <a:latin typeface="Arial" panose="020B0604020202020204" pitchFamily="34" charset="0"/>
              <a:ea typeface="ヒラギノ角ゴ Pro W3" charset="0"/>
              <a:cs typeface="Arial" panose="020B0604020202020204" pitchFamily="34" charset="0"/>
            </a:endParaRPr>
          </a:p>
          <a:p>
            <a:pPr marL="557213" lvl="1" indent="-214313" algn="just">
              <a:spcAft>
                <a:spcPts val="450"/>
              </a:spcAft>
              <a:buFont typeface="Arial" panose="020B0604020202020204" pitchFamily="34" charset="0"/>
              <a:buChar char="•"/>
            </a:pPr>
            <a:endParaRPr lang="it-IT" sz="1500" dirty="0">
              <a:solidFill>
                <a:schemeClr val="tx2"/>
              </a:solidFill>
              <a:latin typeface="Arial" panose="020B0604020202020204" pitchFamily="34" charset="0"/>
              <a:ea typeface="ヒラギノ角ゴ Pro W3" charset="0"/>
              <a:cs typeface="Arial" panose="020B0604020202020204" pitchFamily="34" charset="0"/>
            </a:endParaRPr>
          </a:p>
        </p:txBody>
      </p:sp>
      <p:sp>
        <p:nvSpPr>
          <p:cNvPr id="7" name="Line 4">
            <a:extLst>
              <a:ext uri="{FF2B5EF4-FFF2-40B4-BE49-F238E27FC236}">
                <a16:creationId xmlns:a16="http://schemas.microsoft.com/office/drawing/2014/main" id="{E9C31F1B-F2C0-46CD-B2AD-9751F9B015AA}"/>
              </a:ext>
            </a:extLst>
          </p:cNvPr>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848857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it-IT"/>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DBBDC1F-C987-41EE-97D4-BC4FA1B8E3E5}" type="slidenum">
              <a:rPr lang="it-IT" smtClean="0"/>
              <a:pPr/>
              <a:t>21</a:t>
            </a:fld>
            <a:endParaRPr lang="it-IT" altLang="it-IT" dirty="0"/>
          </a:p>
        </p:txBody>
      </p:sp>
      <p:sp>
        <p:nvSpPr>
          <p:cNvPr id="5"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Text Box 3">
            <a:extLst>
              <a:ext uri="{FF2B5EF4-FFF2-40B4-BE49-F238E27FC236}">
                <a16:creationId xmlns:a16="http://schemas.microsoft.com/office/drawing/2014/main" id="{A96845BE-3094-4CB4-88A2-1ADA501AF025}"/>
              </a:ext>
            </a:extLst>
          </p:cNvPr>
          <p:cNvSpPr txBox="1">
            <a:spLocks noChangeArrowheads="1"/>
          </p:cNvSpPr>
          <p:nvPr/>
        </p:nvSpPr>
        <p:spPr bwMode="auto">
          <a:xfrm>
            <a:off x="1143000" y="995362"/>
            <a:ext cx="6994514" cy="41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68562" tIns="34281" rIns="68562" bIns="34281">
            <a:spAutoFit/>
          </a:bodyPr>
          <a:lstStyle>
            <a:lvl1pPr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algn="ctr">
              <a:spcBef>
                <a:spcPct val="50000"/>
              </a:spcBef>
              <a:buNone/>
            </a:pPr>
            <a:r>
              <a:rPr lang="it-IT" sz="2250" dirty="0">
                <a:solidFill>
                  <a:schemeClr val="tx2"/>
                </a:solidFill>
                <a:latin typeface="Arial" panose="020B0604020202020204" pitchFamily="34" charset="0"/>
                <a:cs typeface="Arial" panose="020B0604020202020204" pitchFamily="34" charset="0"/>
              </a:rPr>
              <a:t>Comunità energetiche dei cittadini</a:t>
            </a:r>
          </a:p>
        </p:txBody>
      </p:sp>
      <p:graphicFrame>
        <p:nvGraphicFramePr>
          <p:cNvPr id="2" name="Tabella 1">
            <a:extLst>
              <a:ext uri="{FF2B5EF4-FFF2-40B4-BE49-F238E27FC236}">
                <a16:creationId xmlns:a16="http://schemas.microsoft.com/office/drawing/2014/main" id="{FE73BFC6-A53E-4CED-9B87-01BBCDC3FFC3}"/>
              </a:ext>
            </a:extLst>
          </p:cNvPr>
          <p:cNvGraphicFramePr>
            <a:graphicFrameLocks noGrp="1"/>
          </p:cNvGraphicFramePr>
          <p:nvPr/>
        </p:nvGraphicFramePr>
        <p:xfrm>
          <a:off x="1348230" y="899939"/>
          <a:ext cx="6553051" cy="5081112"/>
        </p:xfrm>
        <a:graphic>
          <a:graphicData uri="http://schemas.openxmlformats.org/drawingml/2006/table">
            <a:tbl>
              <a:tblPr firstRow="1" firstCol="1" bandRow="1">
                <a:tableStyleId>{5C22544A-7EE6-4342-B048-85BDC9FD1C3A}</a:tableStyleId>
              </a:tblPr>
              <a:tblGrid>
                <a:gridCol w="761926">
                  <a:extLst>
                    <a:ext uri="{9D8B030D-6E8A-4147-A177-3AD203B41FA5}">
                      <a16:colId xmlns:a16="http://schemas.microsoft.com/office/drawing/2014/main" val="16499655"/>
                    </a:ext>
                  </a:extLst>
                </a:gridCol>
                <a:gridCol w="2792661">
                  <a:extLst>
                    <a:ext uri="{9D8B030D-6E8A-4147-A177-3AD203B41FA5}">
                      <a16:colId xmlns:a16="http://schemas.microsoft.com/office/drawing/2014/main" val="1029018073"/>
                    </a:ext>
                  </a:extLst>
                </a:gridCol>
                <a:gridCol w="2998464">
                  <a:extLst>
                    <a:ext uri="{9D8B030D-6E8A-4147-A177-3AD203B41FA5}">
                      <a16:colId xmlns:a16="http://schemas.microsoft.com/office/drawing/2014/main" val="4168467777"/>
                    </a:ext>
                  </a:extLst>
                </a:gridCol>
              </a:tblGrid>
              <a:tr h="274320">
                <a:tc>
                  <a:txBody>
                    <a:bodyPr/>
                    <a:lstStyle/>
                    <a:p>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dirty="0"/>
                        <a:t>Comunità energetiche dei cittadini</a:t>
                      </a:r>
                    </a:p>
                  </a:txBody>
                  <a:tcPr marL="68580" marR="68580" marT="34290" marB="3429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dirty="0"/>
                        <a:t>Comunità di energia rinnovabile</a:t>
                      </a:r>
                    </a:p>
                  </a:txBody>
                  <a:tcPr marL="68580" marR="68580" marT="34290" marB="34290"/>
                </a:tc>
                <a:extLst>
                  <a:ext uri="{0D108BD9-81ED-4DB2-BD59-A6C34878D82A}">
                    <a16:rowId xmlns:a16="http://schemas.microsoft.com/office/drawing/2014/main" val="1942928739"/>
                  </a:ext>
                </a:extLst>
              </a:tr>
              <a:tr h="560068">
                <a:tc>
                  <a:txBody>
                    <a:bodyPr/>
                    <a:lstStyle/>
                    <a:p>
                      <a:pPr algn="l"/>
                      <a:r>
                        <a:rPr lang="it-IT" sz="1400" kern="1200" dirty="0"/>
                        <a:t>Cosa sono</a:t>
                      </a:r>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dirty="0"/>
                        <a:t>Soggetti con personalità giuridica fondate su adesioni aperte e volontarie </a:t>
                      </a:r>
                      <a:endParaRPr lang="it-IT" sz="1400" b="0" dirty="0">
                        <a:solidFill>
                          <a:schemeClr val="tx2"/>
                        </a:solidFill>
                        <a:latin typeface="Arial" panose="020B0604020202020204" pitchFamily="34" charset="0"/>
                        <a:cs typeface="Arial" panose="020B0604020202020204" pitchFamily="34" charset="0"/>
                      </a:endParaRPr>
                    </a:p>
                  </a:txBody>
                  <a:tcPr marL="68580" marR="68580" marT="34290" marB="34290" anchor="ct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it-IT" sz="1800" b="0" dirty="0">
                        <a:solidFill>
                          <a:schemeClr val="tx2"/>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03830608"/>
                  </a:ext>
                </a:extLst>
              </a:tr>
              <a:tr h="635248">
                <a:tc rowSpan="2">
                  <a:txBody>
                    <a:bodyPr/>
                    <a:lstStyle/>
                    <a:p>
                      <a:pPr algn="l"/>
                      <a:r>
                        <a:rPr lang="it-IT" sz="1400" kern="1200" dirty="0"/>
                        <a:t>Partecipazione</a:t>
                      </a:r>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gridSpan="2">
                  <a:txBody>
                    <a:bodyPr/>
                    <a:lstStyle/>
                    <a:p>
                      <a:r>
                        <a:rPr lang="it-IT" sz="1400" dirty="0"/>
                        <a:t>Persone fisiche, autorità locali e micro/piccole imprese</a:t>
                      </a:r>
                    </a:p>
                    <a:p>
                      <a:r>
                        <a:rPr lang="it-IT" sz="1400" dirty="0"/>
                        <a:t>I membri mantengono </a:t>
                      </a:r>
                      <a:r>
                        <a:rPr lang="it-IT" sz="1400" b="1" dirty="0"/>
                        <a:t>tutti i diritti previsti per i consumatori</a:t>
                      </a:r>
                      <a:endParaRPr lang="it-IT" sz="1400" b="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hMerge="1">
                  <a:txBody>
                    <a:bodyPr/>
                    <a:lstStyle/>
                    <a:p>
                      <a:endParaRPr lang="it-IT" sz="1800" kern="1200" dirty="0">
                        <a:solidFill>
                          <a:schemeClr val="tx2"/>
                        </a:solidFill>
                        <a:latin typeface="Arial" panose="020B0604020202020204" pitchFamily="34" charset="0"/>
                        <a:ea typeface="ヒラギノ角ゴ Pro W3" charset="0"/>
                        <a:cs typeface="Arial" panose="020B0604020202020204" pitchFamily="34" charset="0"/>
                      </a:endParaRPr>
                    </a:p>
                  </a:txBody>
                  <a:tcPr/>
                </a:tc>
                <a:extLst>
                  <a:ext uri="{0D108BD9-81ED-4DB2-BD59-A6C34878D82A}">
                    <a16:rowId xmlns:a16="http://schemas.microsoft.com/office/drawing/2014/main" val="2685071406"/>
                  </a:ext>
                </a:extLst>
              </a:tr>
              <a:tr h="685800">
                <a:tc vMerge="1">
                  <a:txBody>
                    <a:bodyPr/>
                    <a:lstStyle/>
                    <a:p>
                      <a:endParaRPr lang="it-IT" sz="18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a:tc>
                <a:tc>
                  <a:txBody>
                    <a:bodyPr/>
                    <a:lstStyle/>
                    <a:p>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dirty="0"/>
                        <a:t>La partecipazione di privati non deve costituire la loro principale attività commerciale o professionale</a:t>
                      </a:r>
                    </a:p>
                  </a:txBody>
                  <a:tcPr marL="68580" marR="68580" marT="34290" marB="34290" anchor="ctr"/>
                </a:tc>
                <a:extLst>
                  <a:ext uri="{0D108BD9-81ED-4DB2-BD59-A6C34878D82A}">
                    <a16:rowId xmlns:a16="http://schemas.microsoft.com/office/drawing/2014/main" val="2943294748"/>
                  </a:ext>
                </a:extLst>
              </a:tr>
              <a:tr h="891540">
                <a:tc>
                  <a:txBody>
                    <a:bodyPr/>
                    <a:lstStyle/>
                    <a:p>
                      <a:pPr marL="0" algn="l" defTabSz="457200" rtl="0" eaLnBrk="1" latinLnBrk="0" hangingPunct="1"/>
                      <a:r>
                        <a:rPr lang="it-IT" sz="1400" kern="1200" dirty="0"/>
                        <a:t>Attività</a:t>
                      </a:r>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kern="1200" dirty="0"/>
                        <a:t>Produrre, consumare, accumulare, vendere energia elettrica, servizi di efficienza energetica, o di ricarica per veicoli elettrici</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kern="1200" dirty="0"/>
                        <a:t>Produrre, consumare, accumulare, vendere energia rinnovabile </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extLst>
                  <a:ext uri="{0D108BD9-81ED-4DB2-BD59-A6C34878D82A}">
                    <a16:rowId xmlns:a16="http://schemas.microsoft.com/office/drawing/2014/main" val="3116415715"/>
                  </a:ext>
                </a:extLst>
              </a:tr>
              <a:tr h="515375">
                <a:tc>
                  <a:txBody>
                    <a:bodyPr/>
                    <a:lstStyle/>
                    <a:p>
                      <a:pPr marL="0" algn="l" defTabSz="457200" rtl="0" eaLnBrk="1" latinLnBrk="0" hangingPunct="1"/>
                      <a:r>
                        <a:rPr lang="it-IT" sz="1400" kern="1200" dirty="0"/>
                        <a:t>Scopo</a:t>
                      </a:r>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kern="1200" dirty="0"/>
                        <a:t>Offrire ai suoi membri o al territorio </a:t>
                      </a:r>
                      <a:r>
                        <a:rPr lang="it-IT" sz="1400" b="1" kern="1200" dirty="0"/>
                        <a:t>benefici ambientali, economici o sociali </a:t>
                      </a:r>
                      <a:r>
                        <a:rPr lang="it-IT" sz="1400" kern="1200" dirty="0"/>
                        <a:t>a livello di comunità, anziché generare profitti finanziari</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it-IT" sz="1800" kern="1200" dirty="0">
                        <a:solidFill>
                          <a:schemeClr val="tx2"/>
                        </a:solidFill>
                        <a:latin typeface="Arial" panose="020B0604020202020204" pitchFamily="34" charset="0"/>
                        <a:ea typeface="ヒラギノ角ゴ Pro W3" charset="0"/>
                        <a:cs typeface="Arial" panose="020B0604020202020204" pitchFamily="34" charset="0"/>
                      </a:endParaRPr>
                    </a:p>
                  </a:txBody>
                  <a:tcPr/>
                </a:tc>
                <a:extLst>
                  <a:ext uri="{0D108BD9-81ED-4DB2-BD59-A6C34878D82A}">
                    <a16:rowId xmlns:a16="http://schemas.microsoft.com/office/drawing/2014/main" val="269205323"/>
                  </a:ext>
                </a:extLst>
              </a:tr>
              <a:tr h="535781">
                <a:tc>
                  <a:txBody>
                    <a:bodyPr/>
                    <a:lstStyle/>
                    <a:p>
                      <a:pPr marL="0" algn="l" defTabSz="457200" rtl="0" eaLnBrk="1" latinLnBrk="0" hangingPunct="1"/>
                      <a:r>
                        <a:rPr lang="it-IT" sz="1400" b="1" kern="1200" dirty="0">
                          <a:solidFill>
                            <a:schemeClr val="lt1"/>
                          </a:solidFill>
                          <a:latin typeface="+mn-lt"/>
                          <a:ea typeface="+mn-ea"/>
                          <a:cs typeface="+mn-cs"/>
                        </a:rPr>
                        <a:t>Localizzazione</a:t>
                      </a:r>
                    </a:p>
                  </a:txBody>
                  <a:tcPr marL="68580" marR="68580" marT="34290" marB="3429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400" dirty="0"/>
                        <a:t>I membri sono situati nelle vicinanze degli impianti a FER</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extLst>
                  <a:ext uri="{0D108BD9-81ED-4DB2-BD59-A6C34878D82A}">
                    <a16:rowId xmlns:a16="http://schemas.microsoft.com/office/drawing/2014/main" val="978331435"/>
                  </a:ext>
                </a:extLst>
              </a:tr>
              <a:tr h="891540">
                <a:tc>
                  <a:txBody>
                    <a:bodyPr/>
                    <a:lstStyle/>
                    <a:p>
                      <a:pPr algn="l"/>
                      <a:r>
                        <a:rPr lang="it-IT" sz="1400" kern="1200" dirty="0"/>
                        <a:t>Reti</a:t>
                      </a:r>
                      <a:endParaRPr lang="it-IT" sz="1400" b="1" i="1"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lvl="0" algn="just">
                        <a:spcBef>
                          <a:spcPts val="0"/>
                        </a:spcBef>
                        <a:spcAft>
                          <a:spcPts val="600"/>
                        </a:spcAft>
                      </a:pPr>
                      <a:r>
                        <a:rPr lang="it-IT" sz="1400" b="1" kern="1200" dirty="0"/>
                        <a:t>Gli Stati membri possono decidere di concedere la proprietà e la gestione la rete </a:t>
                      </a:r>
                      <a:r>
                        <a:rPr lang="it-IT" sz="1400" kern="1200" dirty="0"/>
                        <a:t>di distribuzione nella loro zona di gestione</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tc>
                  <a:txBody>
                    <a:bodyPr/>
                    <a:lstStyle/>
                    <a:p>
                      <a:pPr lvl="0" algn="just">
                        <a:spcBef>
                          <a:spcPts val="0"/>
                        </a:spcBef>
                        <a:spcAft>
                          <a:spcPts val="600"/>
                        </a:spcAft>
                      </a:pPr>
                      <a:r>
                        <a:rPr lang="it-IT" sz="1400" kern="1200" dirty="0">
                          <a:solidFill>
                            <a:schemeClr val="dk1"/>
                          </a:solidFill>
                          <a:effectLst/>
                          <a:latin typeface="+mn-lt"/>
                          <a:ea typeface="+mn-ea"/>
                          <a:cs typeface="+mn-cs"/>
                        </a:rPr>
                        <a:t>Possono operare come DSO</a:t>
                      </a:r>
                      <a:endParaRPr lang="it-IT" sz="1400" kern="1200" dirty="0">
                        <a:solidFill>
                          <a:schemeClr val="tx2"/>
                        </a:solidFill>
                        <a:latin typeface="Arial" panose="020B0604020202020204" pitchFamily="34" charset="0"/>
                        <a:ea typeface="ヒラギノ角ゴ Pro W3" charset="0"/>
                        <a:cs typeface="Arial" panose="020B0604020202020204" pitchFamily="34" charset="0"/>
                      </a:endParaRPr>
                    </a:p>
                  </a:txBody>
                  <a:tcPr marL="68580" marR="68580" marT="34290" marB="34290" anchor="ctr"/>
                </a:tc>
                <a:extLst>
                  <a:ext uri="{0D108BD9-81ED-4DB2-BD59-A6C34878D82A}">
                    <a16:rowId xmlns:a16="http://schemas.microsoft.com/office/drawing/2014/main" val="2131218089"/>
                  </a:ext>
                </a:extLst>
              </a:tr>
            </a:tbl>
          </a:graphicData>
        </a:graphic>
      </p:graphicFrame>
    </p:spTree>
    <p:extLst>
      <p:ext uri="{BB962C8B-B14F-4D97-AF65-F5344CB8AC3E}">
        <p14:creationId xmlns:p14="http://schemas.microsoft.com/office/powerpoint/2010/main" val="29888908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Text Box 3">
            <a:extLst>
              <a:ext uri="{FF2B5EF4-FFF2-40B4-BE49-F238E27FC236}">
                <a16:creationId xmlns:a16="http://schemas.microsoft.com/office/drawing/2014/main" id="{C9EA1129-427F-4DE2-B1EB-221D0AE2CE20}"/>
              </a:ext>
            </a:extLst>
          </p:cNvPr>
          <p:cNvSpPr txBox="1">
            <a:spLocks noChangeArrowheads="1"/>
          </p:cNvSpPr>
          <p:nvPr/>
        </p:nvSpPr>
        <p:spPr bwMode="auto">
          <a:xfrm>
            <a:off x="1022528" y="995362"/>
            <a:ext cx="6994514" cy="41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68562" tIns="34281" rIns="68562" bIns="34281">
            <a:spAutoFit/>
          </a:bodyPr>
          <a:lstStyle>
            <a:lvl1pPr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algn="ctr">
              <a:spcBef>
                <a:spcPct val="50000"/>
              </a:spcBef>
              <a:buNone/>
            </a:pPr>
            <a:r>
              <a:rPr lang="it-IT" sz="2250" dirty="0">
                <a:solidFill>
                  <a:schemeClr val="tx2"/>
                </a:solidFill>
                <a:latin typeface="Arial" panose="020B0604020202020204" pitchFamily="34" charset="0"/>
                <a:cs typeface="Arial" panose="020B0604020202020204" pitchFamily="34" charset="0"/>
              </a:rPr>
              <a:t>Autoconsumo in Italia</a:t>
            </a:r>
          </a:p>
        </p:txBody>
      </p:sp>
      <p:sp>
        <p:nvSpPr>
          <p:cNvPr id="8" name="Rectangle 2">
            <a:extLst>
              <a:ext uri="{FF2B5EF4-FFF2-40B4-BE49-F238E27FC236}">
                <a16:creationId xmlns:a16="http://schemas.microsoft.com/office/drawing/2014/main" id="{29581DEF-B064-4A84-806B-ECB63BD0FE33}"/>
              </a:ext>
            </a:extLst>
          </p:cNvPr>
          <p:cNvSpPr>
            <a:spLocks noChangeArrowheads="1"/>
          </p:cNvSpPr>
          <p:nvPr/>
        </p:nvSpPr>
        <p:spPr bwMode="auto">
          <a:xfrm>
            <a:off x="1184021" y="1820061"/>
            <a:ext cx="6583357" cy="3861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538" tIns="33215" rIns="67538" bIns="33215"/>
          <a:lstStyle>
            <a:lvl1pPr marL="571500" indent="-381000"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marL="520763" lvl="1" indent="-257175"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Negli anni si sono stratificate molteplici configurazioni di autoconsumo.  Attualmente, sono aperte a nuove iniziative solo le </a:t>
            </a:r>
            <a:r>
              <a:rPr lang="it-IT" sz="1500" b="1" dirty="0">
                <a:solidFill>
                  <a:schemeClr val="tx2"/>
                </a:solidFill>
                <a:latin typeface="Arial" panose="020B0604020202020204" pitchFamily="34" charset="0"/>
                <a:cs typeface="Arial" panose="020B0604020202020204" pitchFamily="34" charset="0"/>
              </a:rPr>
              <a:t>ASAP </a:t>
            </a:r>
            <a:r>
              <a:rPr lang="it-IT" sz="1500" dirty="0">
                <a:solidFill>
                  <a:schemeClr val="tx2"/>
                </a:solidFill>
                <a:latin typeface="Arial" panose="020B0604020202020204" pitchFamily="34" charset="0"/>
                <a:cs typeface="Arial" panose="020B0604020202020204" pitchFamily="34" charset="0"/>
              </a:rPr>
              <a:t>e le </a:t>
            </a:r>
            <a:r>
              <a:rPr lang="it-IT" sz="1500" b="1" dirty="0">
                <a:solidFill>
                  <a:schemeClr val="tx2"/>
                </a:solidFill>
                <a:latin typeface="Arial" panose="020B0604020202020204" pitchFamily="34" charset="0"/>
                <a:cs typeface="Arial" panose="020B0604020202020204" pitchFamily="34" charset="0"/>
              </a:rPr>
              <a:t>SEU</a:t>
            </a:r>
          </a:p>
          <a:p>
            <a:pPr marL="520763" lvl="1" indent="-257175"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Gli </a:t>
            </a:r>
            <a:r>
              <a:rPr lang="it-IT" sz="1500" b="1" dirty="0" err="1">
                <a:solidFill>
                  <a:schemeClr val="tx2"/>
                </a:solidFill>
                <a:latin typeface="Arial" panose="020B0604020202020204" pitchFamily="34" charset="0"/>
                <a:cs typeface="Arial" panose="020B0604020202020204" pitchFamily="34" charset="0"/>
              </a:rPr>
              <a:t>autoconsumatori</a:t>
            </a:r>
            <a:r>
              <a:rPr lang="it-IT" sz="1500" b="1" dirty="0">
                <a:solidFill>
                  <a:schemeClr val="tx2"/>
                </a:solidFill>
                <a:latin typeface="Arial" panose="020B0604020202020204" pitchFamily="34" charset="0"/>
                <a:cs typeface="Arial" panose="020B0604020202020204" pitchFamily="34" charset="0"/>
              </a:rPr>
              <a:t> di energia rinnovabile </a:t>
            </a:r>
            <a:r>
              <a:rPr lang="it-IT" sz="1500" dirty="0">
                <a:solidFill>
                  <a:schemeClr val="tx2"/>
                </a:solidFill>
                <a:latin typeface="Arial" panose="020B0604020202020204" pitchFamily="34" charset="0"/>
                <a:cs typeface="Arial" panose="020B0604020202020204" pitchFamily="34" charset="0"/>
              </a:rPr>
              <a:t>possono essere inclusi nella definizione di SEU</a:t>
            </a:r>
          </a:p>
          <a:p>
            <a:pPr marL="520763" lvl="1" indent="-257175"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Gli </a:t>
            </a:r>
            <a:r>
              <a:rPr lang="it-IT" sz="1500" b="1" dirty="0" err="1">
                <a:solidFill>
                  <a:schemeClr val="tx2"/>
                </a:solidFill>
                <a:latin typeface="Arial" panose="020B0604020202020204" pitchFamily="34" charset="0"/>
                <a:cs typeface="Arial" panose="020B0604020202020204" pitchFamily="34" charset="0"/>
              </a:rPr>
              <a:t>autoconsumatori</a:t>
            </a:r>
            <a:r>
              <a:rPr lang="it-IT" sz="1500" b="1" dirty="0">
                <a:solidFill>
                  <a:schemeClr val="tx2"/>
                </a:solidFill>
                <a:latin typeface="Arial" panose="020B0604020202020204" pitchFamily="34" charset="0"/>
                <a:cs typeface="Arial" panose="020B0604020202020204" pitchFamily="34" charset="0"/>
              </a:rPr>
              <a:t> di energia rinnovabile che agiscono collettivamente</a:t>
            </a:r>
            <a:r>
              <a:rPr lang="it-IT" sz="1500" dirty="0">
                <a:solidFill>
                  <a:schemeClr val="tx2"/>
                </a:solidFill>
                <a:latin typeface="Arial" panose="020B0604020202020204" pitchFamily="34" charset="0"/>
                <a:cs typeface="Arial" panose="020B0604020202020204" pitchFamily="34" charset="0"/>
              </a:rPr>
              <a:t> non possono essere inclusi nei SEU, in quanto questi richiedono la presenza di un solo produttore e consumatore</a:t>
            </a:r>
          </a:p>
          <a:p>
            <a:pPr marL="520763" lvl="1" indent="-257175"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Inoltre, la normativa italiana esclude già l’applicazione delle </a:t>
            </a:r>
            <a:r>
              <a:rPr lang="it-IT" sz="1500" b="1" dirty="0">
                <a:solidFill>
                  <a:schemeClr val="tx2"/>
                </a:solidFill>
                <a:latin typeface="Arial" panose="020B0604020202020204" pitchFamily="34" charset="0"/>
                <a:cs typeface="Arial" panose="020B0604020202020204" pitchFamily="34" charset="0"/>
              </a:rPr>
              <a:t>tariffe di rete ed onere</a:t>
            </a:r>
            <a:r>
              <a:rPr lang="it-IT" sz="1500" dirty="0">
                <a:solidFill>
                  <a:schemeClr val="tx2"/>
                </a:solidFill>
                <a:latin typeface="Arial" panose="020B0604020202020204" pitchFamily="34" charset="0"/>
                <a:cs typeface="Arial" panose="020B0604020202020204" pitchFamily="34" charset="0"/>
              </a:rPr>
              <a:t> per l’energia </a:t>
            </a:r>
            <a:r>
              <a:rPr lang="it-IT" sz="1500" dirty="0" err="1">
                <a:solidFill>
                  <a:schemeClr val="tx2"/>
                </a:solidFill>
                <a:latin typeface="Arial" panose="020B0604020202020204" pitchFamily="34" charset="0"/>
                <a:cs typeface="Arial" panose="020B0604020202020204" pitchFamily="34" charset="0"/>
              </a:rPr>
              <a:t>autoconsumata</a:t>
            </a:r>
            <a:endParaRPr lang="it-IT" sz="1500" dirty="0">
              <a:solidFill>
                <a:schemeClr val="tx2"/>
              </a:solidFill>
              <a:latin typeface="Arial" panose="020B0604020202020204" pitchFamily="34" charset="0"/>
              <a:cs typeface="Arial" panose="020B0604020202020204" pitchFamily="34" charset="0"/>
            </a:endParaRPr>
          </a:p>
          <a:p>
            <a:pPr marL="270000" indent="-135000" algn="just">
              <a:spcBef>
                <a:spcPts val="450"/>
              </a:spcBef>
              <a:spcAft>
                <a:spcPts val="900"/>
              </a:spcAft>
              <a:buClr>
                <a:schemeClr val="tx2"/>
              </a:buClr>
            </a:pPr>
            <a:endParaRPr lang="it-IT" sz="1500" dirty="0">
              <a:solidFill>
                <a:schemeClr val="tx2"/>
              </a:solidFill>
              <a:latin typeface="Arial" panose="020B0604020202020204" pitchFamily="34" charset="0"/>
              <a:cs typeface="Arial" panose="020B0604020202020204" pitchFamily="34" charset="0"/>
            </a:endParaRPr>
          </a:p>
          <a:p>
            <a:pPr marL="270000" indent="-135000" algn="just">
              <a:spcBef>
                <a:spcPts val="450"/>
              </a:spcBef>
              <a:spcAft>
                <a:spcPts val="900"/>
              </a:spcAft>
              <a:buClr>
                <a:schemeClr val="tx2"/>
              </a:buClr>
            </a:pPr>
            <a:endParaRPr lang="it-IT" sz="1500" dirty="0">
              <a:solidFill>
                <a:schemeClr val="tx2"/>
              </a:solidFill>
              <a:latin typeface="Arial" panose="020B0604020202020204" pitchFamily="34" charset="0"/>
              <a:cs typeface="Arial" panose="020B0604020202020204" pitchFamily="34" charset="0"/>
            </a:endParaRPr>
          </a:p>
          <a:p>
            <a:pPr marL="270000" indent="-135000" algn="just">
              <a:spcBef>
                <a:spcPts val="450"/>
              </a:spcBef>
              <a:spcAft>
                <a:spcPts val="900"/>
              </a:spcAft>
              <a:buClr>
                <a:schemeClr val="tx2"/>
              </a:buClr>
            </a:pPr>
            <a:endParaRPr lang="it-IT" sz="1500" dirty="0">
              <a:solidFill>
                <a:schemeClr val="tx2"/>
              </a:solidFill>
              <a:latin typeface="Arial" panose="020B0604020202020204" pitchFamily="34" charset="0"/>
              <a:cs typeface="Arial" panose="020B0604020202020204" pitchFamily="34" charset="0"/>
            </a:endParaRPr>
          </a:p>
          <a:p>
            <a:pPr marL="270000" indent="-135000" algn="just">
              <a:spcBef>
                <a:spcPts val="450"/>
              </a:spcBef>
              <a:spcAft>
                <a:spcPts val="900"/>
              </a:spcAft>
              <a:buClr>
                <a:schemeClr val="tx2"/>
              </a:buClr>
            </a:pPr>
            <a:endParaRPr lang="it-IT" sz="15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03492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Rectangle 2">
            <a:extLst>
              <a:ext uri="{FF2B5EF4-FFF2-40B4-BE49-F238E27FC236}">
                <a16:creationId xmlns:a16="http://schemas.microsoft.com/office/drawing/2014/main" id="{8D1833BF-8FFA-48B6-9B3F-1F7336A6A002}"/>
              </a:ext>
            </a:extLst>
          </p:cNvPr>
          <p:cNvSpPr>
            <a:spLocks noChangeArrowheads="1"/>
          </p:cNvSpPr>
          <p:nvPr/>
        </p:nvSpPr>
        <p:spPr bwMode="auto">
          <a:xfrm>
            <a:off x="1143001" y="1722184"/>
            <a:ext cx="6692633" cy="3861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538" tIns="33215" rIns="67538" bIns="33215"/>
          <a:lstStyle>
            <a:lvl1pPr marL="571500" indent="-381000"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marL="606488" lvl="1" indent="-342900"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La normativa nazionale </a:t>
            </a:r>
            <a:r>
              <a:rPr lang="it-IT" sz="1500" b="1" dirty="0">
                <a:solidFill>
                  <a:schemeClr val="tx2"/>
                </a:solidFill>
                <a:latin typeface="Arial" panose="020B0604020202020204" pitchFamily="34" charset="0"/>
                <a:cs typeface="Arial" panose="020B0604020202020204" pitchFamily="34" charset="0"/>
              </a:rPr>
              <a:t>non prevede la figura di comunità energetiche</a:t>
            </a:r>
            <a:r>
              <a:rPr lang="it-IT" sz="1500" dirty="0">
                <a:solidFill>
                  <a:schemeClr val="tx2"/>
                </a:solidFill>
                <a:latin typeface="Arial" panose="020B0604020202020204" pitchFamily="34" charset="0"/>
                <a:cs typeface="Arial" panose="020B0604020202020204" pitchFamily="34" charset="0"/>
              </a:rPr>
              <a:t>, come declinate nelle nuove direttive europee</a:t>
            </a:r>
          </a:p>
          <a:p>
            <a:pPr marL="606488" lvl="1" indent="-342900"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Comunque, </a:t>
            </a:r>
            <a:r>
              <a:rPr lang="it-IT" sz="1500" b="1" dirty="0">
                <a:solidFill>
                  <a:schemeClr val="tx2"/>
                </a:solidFill>
                <a:latin typeface="Arial" panose="020B0604020202020204" pitchFamily="34" charset="0"/>
                <a:cs typeface="Arial" panose="020B0604020202020204" pitchFamily="34" charset="0"/>
              </a:rPr>
              <a:t>non esiste nessun impedimento alla loro realizzazione </a:t>
            </a:r>
            <a:r>
              <a:rPr lang="it-IT" sz="1500" dirty="0">
                <a:solidFill>
                  <a:schemeClr val="tx2"/>
                </a:solidFill>
                <a:latin typeface="Arial" panose="020B0604020202020204" pitchFamily="34" charset="0"/>
                <a:cs typeface="Arial" panose="020B0604020202020204" pitchFamily="34" charset="0"/>
              </a:rPr>
              <a:t>per quanto riguarda la libertà scambiare energia tra i membri </a:t>
            </a:r>
          </a:p>
          <a:p>
            <a:pPr marL="606488" lvl="1" indent="-342900" algn="just">
              <a:spcBef>
                <a:spcPts val="450"/>
              </a:spcBef>
              <a:spcAft>
                <a:spcPts val="90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Invece ci sono </a:t>
            </a:r>
            <a:r>
              <a:rPr lang="it-IT" sz="1500" b="1" dirty="0">
                <a:solidFill>
                  <a:schemeClr val="tx2"/>
                </a:solidFill>
                <a:latin typeface="Arial" panose="020B0604020202020204" pitchFamily="34" charset="0"/>
                <a:cs typeface="Arial" panose="020B0604020202020204" pitchFamily="34" charset="0"/>
              </a:rPr>
              <a:t>limitazioni all’esercizio della rete propria</a:t>
            </a:r>
            <a:r>
              <a:rPr lang="it-IT" sz="1500" dirty="0">
                <a:solidFill>
                  <a:schemeClr val="tx2"/>
                </a:solidFill>
                <a:latin typeface="Arial" panose="020B0604020202020204" pitchFamily="34" charset="0"/>
                <a:cs typeface="Arial" panose="020B0604020202020204" pitchFamily="34" charset="0"/>
              </a:rPr>
              <a:t>: questo è consentito solo ai Sistemi di Distribuzione Chiusa (SDC) e alle cooperative storiche. In entrambi i casi, queste forme sono aperte a nuove iniziative</a:t>
            </a:r>
          </a:p>
          <a:p>
            <a:pPr marL="135000" indent="0" algn="just">
              <a:spcBef>
                <a:spcPts val="450"/>
              </a:spcBef>
              <a:spcAft>
                <a:spcPts val="900"/>
              </a:spcAft>
              <a:buClr>
                <a:schemeClr val="tx2"/>
              </a:buClr>
              <a:buNone/>
            </a:pPr>
            <a:endParaRPr lang="it-IT" sz="1500" dirty="0">
              <a:solidFill>
                <a:schemeClr val="tx2"/>
              </a:solidFill>
              <a:latin typeface="Arial" panose="020B0604020202020204" pitchFamily="34" charset="0"/>
              <a:cs typeface="Arial" panose="020B0604020202020204" pitchFamily="34" charset="0"/>
            </a:endParaRPr>
          </a:p>
          <a:p>
            <a:pPr marL="477900" indent="-342900" algn="just">
              <a:spcBef>
                <a:spcPts val="450"/>
              </a:spcBef>
              <a:spcAft>
                <a:spcPts val="900"/>
              </a:spcAft>
              <a:buClr>
                <a:schemeClr val="tx2"/>
              </a:buClr>
              <a:buFont typeface="Arial" panose="020B0604020202020204" pitchFamily="34" charset="0"/>
              <a:buChar char="•"/>
            </a:pPr>
            <a:endParaRPr lang="it-IT" sz="1500" dirty="0">
              <a:solidFill>
                <a:schemeClr val="tx2"/>
              </a:solidFill>
              <a:latin typeface="Arial" panose="020B0604020202020204" pitchFamily="34" charset="0"/>
              <a:cs typeface="Arial" panose="020B0604020202020204" pitchFamily="34" charset="0"/>
            </a:endParaRPr>
          </a:p>
        </p:txBody>
      </p:sp>
      <p:sp>
        <p:nvSpPr>
          <p:cNvPr id="6" name="Text Box 3">
            <a:extLst>
              <a:ext uri="{FF2B5EF4-FFF2-40B4-BE49-F238E27FC236}">
                <a16:creationId xmlns:a16="http://schemas.microsoft.com/office/drawing/2014/main" id="{C9EA1129-427F-4DE2-B1EB-221D0AE2CE20}"/>
              </a:ext>
            </a:extLst>
          </p:cNvPr>
          <p:cNvSpPr txBox="1">
            <a:spLocks noChangeArrowheads="1"/>
          </p:cNvSpPr>
          <p:nvPr/>
        </p:nvSpPr>
        <p:spPr bwMode="auto">
          <a:xfrm>
            <a:off x="1022528" y="995362"/>
            <a:ext cx="6994514" cy="41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68562" tIns="34281" rIns="68562" bIns="34281">
            <a:spAutoFit/>
          </a:bodyPr>
          <a:lstStyle>
            <a:lvl1pPr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algn="ctr">
              <a:spcBef>
                <a:spcPct val="50000"/>
              </a:spcBef>
              <a:buNone/>
            </a:pPr>
            <a:r>
              <a:rPr lang="it-IT" sz="2250" dirty="0">
                <a:solidFill>
                  <a:schemeClr val="tx2"/>
                </a:solidFill>
                <a:latin typeface="Arial" panose="020B0604020202020204" pitchFamily="34" charset="0"/>
                <a:cs typeface="Arial" panose="020B0604020202020204" pitchFamily="34" charset="0"/>
              </a:rPr>
              <a:t>Comunità energetiche in Italia</a:t>
            </a:r>
          </a:p>
        </p:txBody>
      </p:sp>
    </p:spTree>
    <p:extLst>
      <p:ext uri="{BB962C8B-B14F-4D97-AF65-F5344CB8AC3E}">
        <p14:creationId xmlns:p14="http://schemas.microsoft.com/office/powerpoint/2010/main" val="36943201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4"/>
          <p:cNvSpPr>
            <a:spLocks noChangeShapeType="1"/>
          </p:cNvSpPr>
          <p:nvPr/>
        </p:nvSpPr>
        <p:spPr bwMode="auto">
          <a:xfrm>
            <a:off x="1482134" y="1462639"/>
            <a:ext cx="6285244" cy="0"/>
          </a:xfrm>
          <a:prstGeom prst="line">
            <a:avLst/>
          </a:prstGeom>
          <a:ln w="25400">
            <a:headEnd/>
            <a:tailEnd/>
          </a:ln>
        </p:spPr>
        <p:style>
          <a:lnRef idx="1">
            <a:schemeClr val="accent6"/>
          </a:lnRef>
          <a:fillRef idx="0">
            <a:schemeClr val="accent6"/>
          </a:fillRef>
          <a:effectRef idx="0">
            <a:schemeClr val="accent6"/>
          </a:effectRef>
          <a:fontRef idx="minor">
            <a:schemeClr val="tx1"/>
          </a:fontRef>
        </p:style>
        <p:txBody>
          <a:bodyPr lIns="68562" tIns="34281" rIns="68562" bIns="34281"/>
          <a:lstStyle/>
          <a:p>
            <a:endParaRPr lang="en-GB">
              <a:ln w="76200"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Text Box 3">
            <a:extLst>
              <a:ext uri="{FF2B5EF4-FFF2-40B4-BE49-F238E27FC236}">
                <a16:creationId xmlns:a16="http://schemas.microsoft.com/office/drawing/2014/main" id="{C9EA1129-427F-4DE2-B1EB-221D0AE2CE20}"/>
              </a:ext>
            </a:extLst>
          </p:cNvPr>
          <p:cNvSpPr txBox="1">
            <a:spLocks noChangeArrowheads="1"/>
          </p:cNvSpPr>
          <p:nvPr/>
        </p:nvSpPr>
        <p:spPr bwMode="auto">
          <a:xfrm>
            <a:off x="1022528" y="929778"/>
            <a:ext cx="6994514" cy="415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68562" tIns="34281" rIns="68562" bIns="34281">
            <a:spAutoFit/>
          </a:bodyPr>
          <a:lstStyle>
            <a:lvl1pPr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algn="ctr">
              <a:spcBef>
                <a:spcPct val="50000"/>
              </a:spcBef>
              <a:buNone/>
            </a:pPr>
            <a:r>
              <a:rPr lang="it-IT" sz="2250" dirty="0">
                <a:solidFill>
                  <a:schemeClr val="tx2"/>
                </a:solidFill>
                <a:latin typeface="Arial" panose="020B0604020202020204" pitchFamily="34" charset="0"/>
                <a:cs typeface="Arial" panose="020B0604020202020204" pitchFamily="34" charset="0"/>
              </a:rPr>
              <a:t>Punti critici nell’implementazione</a:t>
            </a:r>
          </a:p>
        </p:txBody>
      </p:sp>
      <p:sp>
        <p:nvSpPr>
          <p:cNvPr id="5" name="Rectangle 2">
            <a:extLst>
              <a:ext uri="{FF2B5EF4-FFF2-40B4-BE49-F238E27FC236}">
                <a16:creationId xmlns:a16="http://schemas.microsoft.com/office/drawing/2014/main" id="{1024199B-9B66-40E6-B3A3-0963B167B122}"/>
              </a:ext>
            </a:extLst>
          </p:cNvPr>
          <p:cNvSpPr>
            <a:spLocks noChangeArrowheads="1"/>
          </p:cNvSpPr>
          <p:nvPr/>
        </p:nvSpPr>
        <p:spPr bwMode="auto">
          <a:xfrm>
            <a:off x="1482133" y="1643357"/>
            <a:ext cx="6175968" cy="3861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67538" tIns="33215" rIns="67538" bIns="33215"/>
          <a:lstStyle>
            <a:lvl1pPr marL="571500" indent="-381000" algn="l" defTabSz="944563">
              <a:spcBef>
                <a:spcPct val="20000"/>
              </a:spcBef>
              <a:buClr>
                <a:srgbClr val="FF5008"/>
              </a:buClr>
              <a:buChar char="•"/>
              <a:defRPr sz="2800">
                <a:solidFill>
                  <a:schemeClr val="tx1"/>
                </a:solidFill>
                <a:latin typeface="Tahoma" pitchFamily="34" charset="0"/>
              </a:defRPr>
            </a:lvl1pPr>
            <a:lvl2pPr marL="742950" indent="-285750" algn="l" defTabSz="944563">
              <a:spcBef>
                <a:spcPct val="20000"/>
              </a:spcBef>
              <a:spcAft>
                <a:spcPct val="0"/>
              </a:spcAft>
              <a:buClr>
                <a:srgbClr val="FF5008"/>
              </a:buClr>
              <a:buSzPct val="100000"/>
              <a:buChar char="Ø"/>
              <a:defRPr sz="2000">
                <a:solidFill>
                  <a:schemeClr val="tx1"/>
                </a:solidFill>
                <a:latin typeface="Tahoma" pitchFamily="34" charset="0"/>
              </a:defRPr>
            </a:lvl2pPr>
            <a:lvl3pPr marL="1143000" indent="-228600" algn="l" defTabSz="944563">
              <a:spcBef>
                <a:spcPct val="20000"/>
              </a:spcBef>
              <a:spcAft>
                <a:spcPct val="0"/>
              </a:spcAft>
              <a:buClr>
                <a:srgbClr val="FF5008"/>
              </a:buClr>
              <a:buSzPct val="130000"/>
              <a:buChar char="•"/>
              <a:defRPr>
                <a:solidFill>
                  <a:schemeClr val="tx1"/>
                </a:solidFill>
                <a:latin typeface="Helvetica" charset="0"/>
              </a:defRPr>
            </a:lvl3pPr>
            <a:lvl4pPr marL="1600200" indent="-228600" algn="l" defTabSz="944563">
              <a:spcBef>
                <a:spcPct val="20000"/>
              </a:spcBef>
              <a:spcAft>
                <a:spcPct val="0"/>
              </a:spcAft>
              <a:buSzPct val="100000"/>
              <a:buChar char="•"/>
              <a:defRPr>
                <a:solidFill>
                  <a:schemeClr val="tx1"/>
                </a:solidFill>
                <a:latin typeface="Helvetica" charset="0"/>
              </a:defRPr>
            </a:lvl4pPr>
            <a:lvl5pPr marL="2057400" indent="-228600" algn="l" defTabSz="944563">
              <a:spcBef>
                <a:spcPct val="20000"/>
              </a:spcBef>
              <a:spcAft>
                <a:spcPct val="0"/>
              </a:spcAft>
              <a:buSzPct val="100000"/>
              <a:buChar char="–"/>
              <a:defRPr>
                <a:solidFill>
                  <a:schemeClr val="tx1"/>
                </a:solidFill>
                <a:latin typeface="Helvetica" charset="0"/>
              </a:defRPr>
            </a:lvl5pPr>
            <a:lvl6pPr marL="25146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6pPr>
            <a:lvl7pPr marL="29718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7pPr>
            <a:lvl8pPr marL="34290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8pPr>
            <a:lvl9pPr marL="3886200" indent="-228600" defTabSz="944563" eaLnBrk="0" fontAlgn="base" hangingPunct="0">
              <a:spcBef>
                <a:spcPct val="20000"/>
              </a:spcBef>
              <a:spcAft>
                <a:spcPct val="0"/>
              </a:spcAft>
              <a:buClr>
                <a:schemeClr val="tx1"/>
              </a:buClr>
              <a:buSzPct val="100000"/>
              <a:buChar char="–"/>
              <a:defRPr>
                <a:solidFill>
                  <a:schemeClr val="tx1"/>
                </a:solidFill>
                <a:latin typeface="Helvetica" charset="0"/>
              </a:defRPr>
            </a:lvl9pPr>
          </a:lstStyle>
          <a:p>
            <a:pPr marL="270000" lvl="1" indent="-135000" algn="just">
              <a:spcBef>
                <a:spcPts val="450"/>
              </a:spcBef>
              <a:spcAft>
                <a:spcPts val="450"/>
              </a:spcAft>
              <a:buClr>
                <a:schemeClr val="tx2"/>
              </a:buClr>
              <a:buNone/>
            </a:pPr>
            <a:r>
              <a:rPr lang="it-IT" sz="1500" b="1" dirty="0">
                <a:solidFill>
                  <a:schemeClr val="tx2"/>
                </a:solidFill>
                <a:latin typeface="Arial" panose="020B0604020202020204" pitchFamily="34" charset="0"/>
                <a:cs typeface="Arial" panose="020B0604020202020204" pitchFamily="34" charset="0"/>
              </a:rPr>
              <a:t>Definizione di autoconsumo</a:t>
            </a:r>
          </a:p>
          <a:p>
            <a:pPr marL="270000" lvl="1" indent="-135000" algn="just">
              <a:spcBef>
                <a:spcPts val="450"/>
              </a:spcBef>
              <a:spcAft>
                <a:spcPts val="45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“il consumo di energia elettrica prodotta </a:t>
            </a:r>
            <a:r>
              <a:rPr lang="it-IT" sz="1500" b="1" dirty="0">
                <a:solidFill>
                  <a:schemeClr val="tx2"/>
                </a:solidFill>
                <a:latin typeface="Arial" panose="020B0604020202020204" pitchFamily="34" charset="0"/>
                <a:cs typeface="Arial" panose="020B0604020202020204" pitchFamily="34" charset="0"/>
              </a:rPr>
              <a:t>nel medesimo sito </a:t>
            </a:r>
            <a:r>
              <a:rPr lang="it-IT" sz="1500" dirty="0">
                <a:solidFill>
                  <a:schemeClr val="tx2"/>
                </a:solidFill>
                <a:latin typeface="Arial" panose="020B0604020202020204" pitchFamily="34" charset="0"/>
                <a:cs typeface="Arial" panose="020B0604020202020204" pitchFamily="34" charset="0"/>
              </a:rPr>
              <a:t>in cui viene consumata, sia istantaneamente sia per il tramite di sistemi di accumulo” (94/2019/I/COM)</a:t>
            </a:r>
          </a:p>
          <a:p>
            <a:pPr marL="270000" lvl="1" indent="-135000" algn="just">
              <a:spcBef>
                <a:spcPts val="450"/>
              </a:spcBef>
              <a:spcAft>
                <a:spcPts val="450"/>
              </a:spcAft>
              <a:buClr>
                <a:schemeClr val="tx2"/>
              </a:buClr>
              <a:buFont typeface="Arial" panose="020B0604020202020204" pitchFamily="34" charset="0"/>
              <a:buChar char="•"/>
            </a:pPr>
            <a:r>
              <a:rPr lang="it-IT" sz="1500" dirty="0">
                <a:solidFill>
                  <a:schemeClr val="tx2"/>
                </a:solidFill>
                <a:latin typeface="Arial" panose="020B0604020202020204" pitchFamily="34" charset="0"/>
                <a:cs typeface="Arial" panose="020B0604020202020204" pitchFamily="34" charset="0"/>
              </a:rPr>
              <a:t>tecnologicamente neutra</a:t>
            </a:r>
          </a:p>
          <a:p>
            <a:pPr marL="270000" lvl="1" indent="-135000" algn="just">
              <a:spcBef>
                <a:spcPts val="450"/>
              </a:spcBef>
              <a:spcAft>
                <a:spcPts val="450"/>
              </a:spcAft>
              <a:buClr>
                <a:schemeClr val="tx2"/>
              </a:buClr>
              <a:buFont typeface="Arial" panose="020B0604020202020204" pitchFamily="34" charset="0"/>
              <a:buChar char="•"/>
            </a:pPr>
            <a:endParaRPr lang="it-IT" sz="1500" dirty="0">
              <a:solidFill>
                <a:schemeClr val="tx2"/>
              </a:solidFill>
              <a:latin typeface="Arial" panose="020B0604020202020204" pitchFamily="34" charset="0"/>
              <a:cs typeface="Arial" panose="020B0604020202020204" pitchFamily="34" charset="0"/>
            </a:endParaRPr>
          </a:p>
          <a:p>
            <a:pPr marL="270000" lvl="1" indent="-135000" algn="just">
              <a:spcBef>
                <a:spcPts val="450"/>
              </a:spcBef>
              <a:spcAft>
                <a:spcPts val="450"/>
              </a:spcAft>
              <a:buClr>
                <a:schemeClr val="tx2"/>
              </a:buClr>
              <a:buNone/>
            </a:pPr>
            <a:r>
              <a:rPr lang="it-IT" sz="1500" b="1" dirty="0">
                <a:solidFill>
                  <a:schemeClr val="tx2"/>
                </a:solidFill>
                <a:latin typeface="Arial" panose="020B0604020202020204" pitchFamily="34" charset="0"/>
                <a:cs typeface="Arial" panose="020B0604020202020204" pitchFamily="34" charset="0"/>
              </a:rPr>
              <a:t>Uso delle reti </a:t>
            </a:r>
          </a:p>
          <a:p>
            <a:pPr marL="270000" lvl="1" indent="-135000" algn="just">
              <a:spcBef>
                <a:spcPts val="450"/>
              </a:spcBef>
              <a:spcAft>
                <a:spcPts val="450"/>
              </a:spcAft>
              <a:buClr>
                <a:schemeClr val="tx2"/>
              </a:buClr>
              <a:buFont typeface="Arial" panose="020B0604020202020204" pitchFamily="34" charset="0"/>
              <a:buChar char="•"/>
            </a:pPr>
            <a:r>
              <a:rPr lang="it-IT" sz="1500" b="1" dirty="0">
                <a:solidFill>
                  <a:schemeClr val="tx2"/>
                </a:solidFill>
                <a:latin typeface="Arial" panose="020B0604020202020204" pitchFamily="34" charset="0"/>
                <a:cs typeface="Arial" panose="020B0604020202020204" pitchFamily="34" charset="0"/>
              </a:rPr>
              <a:t>evitare di “realizzare ex novo reti private </a:t>
            </a:r>
            <a:r>
              <a:rPr lang="it-IT" sz="1500" dirty="0">
                <a:solidFill>
                  <a:schemeClr val="tx2"/>
                </a:solidFill>
                <a:latin typeface="Arial" panose="020B0604020202020204" pitchFamily="34" charset="0"/>
                <a:cs typeface="Arial" panose="020B0604020202020204" pitchFamily="34" charset="0"/>
              </a:rPr>
              <a:t>per la fornitura di utenze residenziali, invece di utilizzare in maniera efficiente le reti pubbliche esistenti” (94/2019/I/COM)</a:t>
            </a:r>
          </a:p>
        </p:txBody>
      </p:sp>
    </p:spTree>
    <p:extLst>
      <p:ext uri="{BB962C8B-B14F-4D97-AF65-F5344CB8AC3E}">
        <p14:creationId xmlns:p14="http://schemas.microsoft.com/office/powerpoint/2010/main" val="34112781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stretch>
            <a:fillRect/>
          </a:stretch>
        </p:blipFill>
        <p:spPr>
          <a:xfrm>
            <a:off x="755576" y="312721"/>
            <a:ext cx="7901754" cy="5153989"/>
          </a:xfrm>
          <a:prstGeom prst="rect">
            <a:avLst/>
          </a:prstGeom>
        </p:spPr>
      </p:pic>
      <p:sp>
        <p:nvSpPr>
          <p:cNvPr id="3" name="Text Box 2"/>
          <p:cNvSpPr txBox="1">
            <a:spLocks noChangeArrowheads="1"/>
          </p:cNvSpPr>
          <p:nvPr/>
        </p:nvSpPr>
        <p:spPr bwMode="auto">
          <a:xfrm>
            <a:off x="1145011" y="5852120"/>
            <a:ext cx="87137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30000"/>
              </a:spcBef>
              <a:buFontTx/>
              <a:buNone/>
            </a:pPr>
            <a:r>
              <a:rPr lang="it-IT" altLang="it-IT" sz="1800" b="0" dirty="0">
                <a:latin typeface="Garamond" panose="02020404030301010803" pitchFamily="18" charset="0"/>
              </a:rPr>
              <a:t>Grafico elaborato a partire da dati Terna</a:t>
            </a:r>
          </a:p>
        </p:txBody>
      </p:sp>
    </p:spTree>
    <p:extLst>
      <p:ext uri="{BB962C8B-B14F-4D97-AF65-F5344CB8AC3E}">
        <p14:creationId xmlns:p14="http://schemas.microsoft.com/office/powerpoint/2010/main" val="5842967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E76F9694-6629-4825-807E-4F0C61FEE225}"/>
              </a:ext>
            </a:extLst>
          </p:cNvPr>
          <p:cNvPicPr>
            <a:picLocks noChangeAspect="1"/>
          </p:cNvPicPr>
          <p:nvPr/>
        </p:nvPicPr>
        <p:blipFill>
          <a:blip r:embed="rId2"/>
          <a:stretch>
            <a:fillRect/>
          </a:stretch>
        </p:blipFill>
        <p:spPr>
          <a:xfrm>
            <a:off x="534737" y="767088"/>
            <a:ext cx="8098834" cy="4935622"/>
          </a:xfrm>
          <a:prstGeom prst="rect">
            <a:avLst/>
          </a:prstGeom>
        </p:spPr>
      </p:pic>
      <p:sp>
        <p:nvSpPr>
          <p:cNvPr id="3" name="Text Box 2">
            <a:extLst>
              <a:ext uri="{FF2B5EF4-FFF2-40B4-BE49-F238E27FC236}">
                <a16:creationId xmlns:a16="http://schemas.microsoft.com/office/drawing/2014/main" id="{A48AFA9B-F28D-4FE9-9FA8-25EB3943FE46}"/>
              </a:ext>
            </a:extLst>
          </p:cNvPr>
          <p:cNvSpPr txBox="1">
            <a:spLocks noChangeArrowheads="1"/>
          </p:cNvSpPr>
          <p:nvPr/>
        </p:nvSpPr>
        <p:spPr bwMode="auto">
          <a:xfrm>
            <a:off x="534737" y="4509120"/>
            <a:ext cx="87137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30000"/>
              </a:spcBef>
              <a:buFontTx/>
              <a:buNone/>
            </a:pPr>
            <a:r>
              <a:rPr lang="it-IT" altLang="it-IT" sz="1800" b="0" dirty="0">
                <a:latin typeface="Garamond" panose="02020404030301010803" pitchFamily="18" charset="0"/>
              </a:rPr>
              <a:t>Grafico elaborato a partire da dati Terna</a:t>
            </a:r>
          </a:p>
        </p:txBody>
      </p:sp>
      <p:sp>
        <p:nvSpPr>
          <p:cNvPr id="5" name="CasellaDiTesto 9">
            <a:extLst>
              <a:ext uri="{FF2B5EF4-FFF2-40B4-BE49-F238E27FC236}">
                <a16:creationId xmlns:a16="http://schemas.microsoft.com/office/drawing/2014/main" id="{F8518876-CA4D-41EE-9935-AE0497AFBBB2}"/>
              </a:ext>
            </a:extLst>
          </p:cNvPr>
          <p:cNvSpPr txBox="1">
            <a:spLocks noChangeArrowheads="1"/>
          </p:cNvSpPr>
          <p:nvPr/>
        </p:nvSpPr>
        <p:spPr bwMode="auto">
          <a:xfrm>
            <a:off x="942477" y="2894173"/>
            <a:ext cx="32400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it-IT" altLang="it-IT" sz="1400" dirty="0">
                <a:solidFill>
                  <a:srgbClr val="C00000"/>
                </a:solidFill>
                <a:latin typeface="Arial" panose="020B0604020202020204" pitchFamily="34" charset="0"/>
                <a:cs typeface="Arial" panose="020B0604020202020204" pitchFamily="34" charset="0"/>
              </a:rPr>
              <a:t>Fonti aleatorie</a:t>
            </a:r>
          </a:p>
          <a:p>
            <a:pPr algn="ctr">
              <a:spcBef>
                <a:spcPct val="0"/>
              </a:spcBef>
              <a:buFontTx/>
              <a:buNone/>
            </a:pPr>
            <a:r>
              <a:rPr lang="it-IT" altLang="it-IT" sz="1400" dirty="0">
                <a:solidFill>
                  <a:srgbClr val="C00000"/>
                </a:solidFill>
                <a:latin typeface="Arial" panose="020B0604020202020204" pitchFamily="34" charset="0"/>
                <a:cs typeface="Arial" panose="020B0604020202020204" pitchFamily="34" charset="0"/>
              </a:rPr>
              <a:t>15,6% della produzione totale</a:t>
            </a:r>
          </a:p>
        </p:txBody>
      </p:sp>
      <p:cxnSp>
        <p:nvCxnSpPr>
          <p:cNvPr id="6" name="Connettore 2 5">
            <a:extLst>
              <a:ext uri="{FF2B5EF4-FFF2-40B4-BE49-F238E27FC236}">
                <a16:creationId xmlns:a16="http://schemas.microsoft.com/office/drawing/2014/main" id="{F2C7B910-3C85-4046-9413-2418C3967434}"/>
              </a:ext>
            </a:extLst>
          </p:cNvPr>
          <p:cNvCxnSpPr>
            <a:cxnSpLocks/>
          </p:cNvCxnSpPr>
          <p:nvPr/>
        </p:nvCxnSpPr>
        <p:spPr>
          <a:xfrm flipV="1">
            <a:off x="3707904" y="2661334"/>
            <a:ext cx="2160240" cy="32947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Connettore 2 6">
            <a:extLst>
              <a:ext uri="{FF2B5EF4-FFF2-40B4-BE49-F238E27FC236}">
                <a16:creationId xmlns:a16="http://schemas.microsoft.com/office/drawing/2014/main" id="{C709DADA-F18D-4946-91BE-C26C99E73FB6}"/>
              </a:ext>
            </a:extLst>
          </p:cNvPr>
          <p:cNvCxnSpPr>
            <a:cxnSpLocks/>
          </p:cNvCxnSpPr>
          <p:nvPr/>
        </p:nvCxnSpPr>
        <p:spPr>
          <a:xfrm>
            <a:off x="3860304" y="3143204"/>
            <a:ext cx="1590217" cy="33996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539076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magine 10"/>
          <p:cNvPicPr>
            <a:picLocks noChangeAspect="1"/>
          </p:cNvPicPr>
          <p:nvPr/>
        </p:nvPicPr>
        <p:blipFill>
          <a:blip r:embed="rId2"/>
          <a:stretch>
            <a:fillRect/>
          </a:stretch>
        </p:blipFill>
        <p:spPr>
          <a:xfrm>
            <a:off x="88233" y="250086"/>
            <a:ext cx="8817031" cy="5233371"/>
          </a:xfrm>
          <a:prstGeom prst="rect">
            <a:avLst/>
          </a:prstGeom>
        </p:spPr>
      </p:pic>
      <p:sp>
        <p:nvSpPr>
          <p:cNvPr id="31" name="Text Box 2"/>
          <p:cNvSpPr txBox="1">
            <a:spLocks noChangeArrowheads="1"/>
          </p:cNvSpPr>
          <p:nvPr/>
        </p:nvSpPr>
        <p:spPr bwMode="auto">
          <a:xfrm>
            <a:off x="249928" y="5585311"/>
            <a:ext cx="8713787" cy="72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30000"/>
              </a:spcBef>
              <a:buFontTx/>
              <a:buNone/>
            </a:pPr>
            <a:r>
              <a:rPr lang="it-IT" altLang="it-IT" sz="1800" dirty="0">
                <a:solidFill>
                  <a:srgbClr val="C00000"/>
                </a:solidFill>
                <a:latin typeface="Garamond" panose="02020404030301010803" pitchFamily="18" charset="0"/>
              </a:rPr>
              <a:t>Da pochi grandi impianti programmabili a tanti impianti distribuiti sul territorio</a:t>
            </a:r>
          </a:p>
          <a:p>
            <a:pPr algn="ctr" eaLnBrk="1" hangingPunct="1">
              <a:spcBef>
                <a:spcPct val="30000"/>
              </a:spcBef>
              <a:buFontTx/>
              <a:buNone/>
            </a:pPr>
            <a:r>
              <a:rPr lang="it-IT" altLang="it-IT" sz="1800" b="0" dirty="0">
                <a:latin typeface="Garamond" panose="02020404030301010803" pitchFamily="18" charset="0"/>
              </a:rPr>
              <a:t>                                    Grafico elaborato a partire da dati Terna</a:t>
            </a:r>
          </a:p>
        </p:txBody>
      </p:sp>
      <p:pic>
        <p:nvPicPr>
          <p:cNvPr id="4" name="Immagine 3"/>
          <p:cNvPicPr>
            <a:picLocks noChangeAspect="1"/>
          </p:cNvPicPr>
          <p:nvPr/>
        </p:nvPicPr>
        <p:blipFill>
          <a:blip r:embed="rId3"/>
          <a:stretch>
            <a:fillRect/>
          </a:stretch>
        </p:blipFill>
        <p:spPr>
          <a:xfrm>
            <a:off x="-168563" y="477410"/>
            <a:ext cx="3646115" cy="2164161"/>
          </a:xfrm>
          <a:prstGeom prst="rect">
            <a:avLst/>
          </a:prstGeom>
        </p:spPr>
      </p:pic>
      <p:pic>
        <p:nvPicPr>
          <p:cNvPr id="5" name="Immagine 4"/>
          <p:cNvPicPr>
            <a:picLocks noChangeAspect="1"/>
          </p:cNvPicPr>
          <p:nvPr/>
        </p:nvPicPr>
        <p:blipFill>
          <a:blip r:embed="rId4"/>
          <a:stretch>
            <a:fillRect/>
          </a:stretch>
        </p:blipFill>
        <p:spPr>
          <a:xfrm>
            <a:off x="5682620" y="445670"/>
            <a:ext cx="3699588" cy="2195900"/>
          </a:xfrm>
          <a:prstGeom prst="rect">
            <a:avLst/>
          </a:prstGeom>
        </p:spPr>
      </p:pic>
      <p:pic>
        <p:nvPicPr>
          <p:cNvPr id="6" name="Immagine 5"/>
          <p:cNvPicPr>
            <a:picLocks noChangeAspect="1"/>
          </p:cNvPicPr>
          <p:nvPr/>
        </p:nvPicPr>
        <p:blipFill>
          <a:blip r:embed="rId5"/>
          <a:stretch>
            <a:fillRect/>
          </a:stretch>
        </p:blipFill>
        <p:spPr>
          <a:xfrm>
            <a:off x="2783765" y="477409"/>
            <a:ext cx="3646115" cy="2164161"/>
          </a:xfrm>
          <a:prstGeom prst="rect">
            <a:avLst/>
          </a:prstGeom>
        </p:spPr>
      </p:pic>
      <p:pic>
        <p:nvPicPr>
          <p:cNvPr id="7" name="Immagine 6"/>
          <p:cNvPicPr>
            <a:picLocks noChangeAspect="1"/>
          </p:cNvPicPr>
          <p:nvPr/>
        </p:nvPicPr>
        <p:blipFill>
          <a:blip r:embed="rId6"/>
          <a:stretch>
            <a:fillRect/>
          </a:stretch>
        </p:blipFill>
        <p:spPr>
          <a:xfrm>
            <a:off x="-396552" y="2866772"/>
            <a:ext cx="3874104" cy="2299484"/>
          </a:xfrm>
          <a:prstGeom prst="rect">
            <a:avLst/>
          </a:prstGeom>
        </p:spPr>
      </p:pic>
      <p:pic>
        <p:nvPicPr>
          <p:cNvPr id="8" name="Immagine 7"/>
          <p:cNvPicPr>
            <a:picLocks noChangeAspect="1"/>
          </p:cNvPicPr>
          <p:nvPr/>
        </p:nvPicPr>
        <p:blipFill>
          <a:blip r:embed="rId7"/>
          <a:stretch>
            <a:fillRect/>
          </a:stretch>
        </p:blipFill>
        <p:spPr>
          <a:xfrm>
            <a:off x="2715342" y="2964980"/>
            <a:ext cx="3714538" cy="2204773"/>
          </a:xfrm>
          <a:prstGeom prst="rect">
            <a:avLst/>
          </a:prstGeom>
        </p:spPr>
      </p:pic>
      <p:pic>
        <p:nvPicPr>
          <p:cNvPr id="9" name="Immagine 8"/>
          <p:cNvPicPr>
            <a:picLocks noChangeAspect="1"/>
          </p:cNvPicPr>
          <p:nvPr/>
        </p:nvPicPr>
        <p:blipFill>
          <a:blip r:embed="rId8"/>
          <a:stretch>
            <a:fillRect/>
          </a:stretch>
        </p:blipFill>
        <p:spPr>
          <a:xfrm>
            <a:off x="5745191" y="2973555"/>
            <a:ext cx="3694196" cy="2192699"/>
          </a:xfrm>
          <a:prstGeom prst="rect">
            <a:avLst/>
          </a:prstGeom>
        </p:spPr>
      </p:pic>
      <p:sp>
        <p:nvSpPr>
          <p:cNvPr id="10" name="Rettangolo 9"/>
          <p:cNvSpPr/>
          <p:nvPr/>
        </p:nvSpPr>
        <p:spPr>
          <a:xfrm>
            <a:off x="-86337" y="2454903"/>
            <a:ext cx="9351707" cy="5186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ttangolo 13"/>
          <p:cNvSpPr/>
          <p:nvPr/>
        </p:nvSpPr>
        <p:spPr>
          <a:xfrm>
            <a:off x="-338872" y="4998856"/>
            <a:ext cx="9604243" cy="1673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Text Box 2"/>
          <p:cNvSpPr txBox="1">
            <a:spLocks noChangeArrowheads="1"/>
          </p:cNvSpPr>
          <p:nvPr/>
        </p:nvSpPr>
        <p:spPr bwMode="auto">
          <a:xfrm>
            <a:off x="277812" y="116632"/>
            <a:ext cx="87137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30000"/>
              </a:spcBef>
              <a:buFontTx/>
              <a:buNone/>
            </a:pPr>
            <a:r>
              <a:rPr lang="it-IT" altLang="it-IT" sz="1800" dirty="0">
                <a:latin typeface="Garamond" panose="02020404030301010803" pitchFamily="18" charset="0"/>
              </a:rPr>
              <a:t>Numero impianti</a:t>
            </a:r>
          </a:p>
        </p:txBody>
      </p:sp>
      <p:sp>
        <p:nvSpPr>
          <p:cNvPr id="17" name="Text Box 2"/>
          <p:cNvSpPr txBox="1">
            <a:spLocks noChangeArrowheads="1"/>
          </p:cNvSpPr>
          <p:nvPr/>
        </p:nvSpPr>
        <p:spPr bwMode="auto">
          <a:xfrm>
            <a:off x="366047" y="2564141"/>
            <a:ext cx="87137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30000"/>
              </a:spcBef>
              <a:buFontTx/>
              <a:buNone/>
            </a:pPr>
            <a:r>
              <a:rPr lang="it-IT" altLang="it-IT" sz="1800" dirty="0">
                <a:latin typeface="Garamond" panose="02020404030301010803" pitchFamily="18" charset="0"/>
              </a:rPr>
              <a:t>Produzione lorda</a:t>
            </a:r>
          </a:p>
        </p:txBody>
      </p:sp>
    </p:spTree>
    <p:extLst>
      <p:ext uri="{BB962C8B-B14F-4D97-AF65-F5344CB8AC3E}">
        <p14:creationId xmlns:p14="http://schemas.microsoft.com/office/powerpoint/2010/main" val="28225279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3"/>
          <p:cNvSpPr txBox="1">
            <a:spLocks noChangeArrowheads="1"/>
          </p:cNvSpPr>
          <p:nvPr/>
        </p:nvSpPr>
        <p:spPr bwMode="auto">
          <a:xfrm>
            <a:off x="251681" y="845133"/>
            <a:ext cx="8640638" cy="5167734"/>
          </a:xfrm>
          <a:prstGeom prst="rect">
            <a:avLst/>
          </a:prstGeom>
          <a:noFill/>
          <a:ln w="9525">
            <a:noFill/>
            <a:miter lim="800000"/>
            <a:headEnd/>
            <a:tailEnd/>
          </a:ln>
        </p:spPr>
        <p:txBody>
          <a:bodyPr wrap="square" lIns="90035" tIns="44278" rIns="90035" bIns="44278">
            <a:spAutoFit/>
          </a:bodyPr>
          <a:lstStyle/>
          <a:p>
            <a:pPr algn="just" defTabSz="877888" eaLnBrk="0" hangingPunct="0">
              <a:spcBef>
                <a:spcPts val="563"/>
              </a:spcBef>
              <a:buClr>
                <a:srgbClr val="CC3300"/>
              </a:buClr>
              <a:buFont typeface="Wingdings" pitchFamily="2" charset="2"/>
              <a:buChar char="Ø"/>
              <a:defRPr/>
            </a:pPr>
            <a:r>
              <a:rPr lang="it-IT" altLang="it-IT" sz="2000" b="0" dirty="0">
                <a:solidFill>
                  <a:schemeClr val="bg1">
                    <a:lumMod val="10000"/>
                  </a:schemeClr>
                </a:solidFill>
                <a:latin typeface="Garamond" pitchFamily="18" charset="0"/>
              </a:rPr>
              <a:t> Gli impianti alimentati dalle «nuove» fonti rinnovabili (in particolare eolica e solare fotovoltaica) </a:t>
            </a:r>
            <a:r>
              <a:rPr lang="it-IT" altLang="it-IT" sz="2000" b="0" dirty="0">
                <a:solidFill>
                  <a:srgbClr val="C00000"/>
                </a:solidFill>
                <a:latin typeface="Garamond" pitchFamily="18" charset="0"/>
              </a:rPr>
              <a:t>vengono realizzati dove è disponibile la fonte</a:t>
            </a:r>
            <a:r>
              <a:rPr lang="it-IT" altLang="it-IT" sz="2000" b="0" dirty="0">
                <a:solidFill>
                  <a:schemeClr val="bg1">
                    <a:lumMod val="10000"/>
                  </a:schemeClr>
                </a:solidFill>
                <a:latin typeface="Garamond" pitchFamily="18" charset="0"/>
              </a:rPr>
              <a:t>, non necessariamente dove serve energia elettrica, e </a:t>
            </a:r>
            <a:r>
              <a:rPr lang="it-IT" altLang="it-IT" sz="2000" b="0" dirty="0">
                <a:solidFill>
                  <a:srgbClr val="C00000"/>
                </a:solidFill>
                <a:latin typeface="Garamond" pitchFamily="18" charset="0"/>
              </a:rPr>
              <a:t>producono quando è disponibile la fonte, </a:t>
            </a:r>
            <a:r>
              <a:rPr lang="it-IT" altLang="it-IT" sz="2000" b="0" dirty="0">
                <a:solidFill>
                  <a:schemeClr val="tx1"/>
                </a:solidFill>
                <a:latin typeface="Garamond" pitchFamily="18" charset="0"/>
              </a:rPr>
              <a:t>non necessariamente quando serve energia elettrica (che è difficilmente accumulabile).</a:t>
            </a:r>
          </a:p>
          <a:p>
            <a:pPr algn="just" defTabSz="877888" eaLnBrk="0" hangingPunct="0">
              <a:spcBef>
                <a:spcPts val="563"/>
              </a:spcBef>
              <a:buClr>
                <a:srgbClr val="CC3300"/>
              </a:buClr>
              <a:defRPr/>
            </a:pPr>
            <a:r>
              <a:rPr lang="it-IT" altLang="it-IT" sz="2000" b="0" dirty="0">
                <a:solidFill>
                  <a:schemeClr val="tx1"/>
                </a:solidFill>
                <a:latin typeface="Garamond" pitchFamily="18" charset="0"/>
              </a:rPr>
              <a:t>Pertanto l’energia elettrica </a:t>
            </a:r>
            <a:r>
              <a:rPr lang="it-IT" altLang="it-IT" sz="2000" b="1" dirty="0">
                <a:solidFill>
                  <a:schemeClr val="tx1"/>
                </a:solidFill>
                <a:latin typeface="Garamond" pitchFamily="18" charset="0"/>
              </a:rPr>
              <a:t>prodotta dove non serve </a:t>
            </a:r>
            <a:r>
              <a:rPr lang="it-IT" altLang="it-IT" sz="2000" b="0" dirty="0">
                <a:solidFill>
                  <a:schemeClr val="tx1"/>
                </a:solidFill>
                <a:latin typeface="Garamond" pitchFamily="18" charset="0"/>
              </a:rPr>
              <a:t>deve essere trasportata altrove, </a:t>
            </a:r>
            <a:r>
              <a:rPr lang="it-IT" altLang="it-IT" sz="2000" b="0" dirty="0">
                <a:solidFill>
                  <a:srgbClr val="C00000"/>
                </a:solidFill>
                <a:latin typeface="Garamond" pitchFamily="18" charset="0"/>
              </a:rPr>
              <a:t>prevedendo interventi infrastrutturali</a:t>
            </a:r>
            <a:r>
              <a:rPr lang="it-IT" altLang="it-IT" sz="2000" b="0" dirty="0">
                <a:solidFill>
                  <a:schemeClr val="tx1"/>
                </a:solidFill>
                <a:latin typeface="Garamond" pitchFamily="18" charset="0"/>
              </a:rPr>
              <a:t>, </a:t>
            </a:r>
            <a:r>
              <a:rPr lang="it-IT" altLang="it-IT" sz="2000" b="0" dirty="0">
                <a:latin typeface="Garamond" pitchFamily="18" charset="0"/>
              </a:rPr>
              <a:t>inclusa la realizzazione di nuove infrastrutture</a:t>
            </a:r>
            <a:r>
              <a:rPr lang="it-IT" altLang="it-IT" sz="2000" b="0" dirty="0">
                <a:solidFill>
                  <a:schemeClr val="tx1"/>
                </a:solidFill>
                <a:latin typeface="Garamond" pitchFamily="18" charset="0"/>
              </a:rPr>
              <a:t>, mentre l’energia elettrica </a:t>
            </a:r>
            <a:r>
              <a:rPr lang="it-IT" altLang="it-IT" sz="2000" b="1" dirty="0">
                <a:solidFill>
                  <a:schemeClr val="tx1"/>
                </a:solidFill>
                <a:latin typeface="Garamond" pitchFamily="18" charset="0"/>
              </a:rPr>
              <a:t>prodotta quando non serve </a:t>
            </a:r>
            <a:r>
              <a:rPr lang="it-IT" altLang="it-IT" sz="2000" b="0" dirty="0">
                <a:solidFill>
                  <a:schemeClr val="tx1"/>
                </a:solidFill>
                <a:latin typeface="Garamond" pitchFamily="18" charset="0"/>
              </a:rPr>
              <a:t>deve essere gestita, </a:t>
            </a:r>
            <a:r>
              <a:rPr lang="it-IT" altLang="it-IT" sz="2000" b="0" dirty="0">
                <a:solidFill>
                  <a:srgbClr val="C00000"/>
                </a:solidFill>
                <a:latin typeface="Garamond" pitchFamily="18" charset="0"/>
              </a:rPr>
              <a:t>modificando le logiche di gestione del sistema elettrico, anche tramite sistemi di accumulo</a:t>
            </a:r>
            <a:r>
              <a:rPr lang="it-IT" altLang="it-IT" sz="2000" b="0" dirty="0">
                <a:solidFill>
                  <a:schemeClr val="tx1"/>
                </a:solidFill>
                <a:latin typeface="Garamond" pitchFamily="18" charset="0"/>
              </a:rPr>
              <a:t>.</a:t>
            </a:r>
          </a:p>
          <a:p>
            <a:pPr algn="just" defTabSz="877888" eaLnBrk="0" hangingPunct="0">
              <a:spcBef>
                <a:spcPts val="563"/>
              </a:spcBef>
              <a:buClr>
                <a:srgbClr val="CC3300"/>
              </a:buClr>
              <a:defRPr/>
            </a:pPr>
            <a:endParaRPr lang="it-IT" sz="1000" b="0" dirty="0">
              <a:solidFill>
                <a:schemeClr val="bg1">
                  <a:lumMod val="10000"/>
                </a:schemeClr>
              </a:solidFill>
              <a:latin typeface="Garamond" pitchFamily="18" charset="0"/>
            </a:endParaRPr>
          </a:p>
          <a:p>
            <a:pPr algn="just" defTabSz="877888" eaLnBrk="0" hangingPunct="0">
              <a:spcBef>
                <a:spcPts val="563"/>
              </a:spcBef>
              <a:buClr>
                <a:srgbClr val="CC3300"/>
              </a:buClr>
              <a:buFont typeface="Wingdings" pitchFamily="2" charset="2"/>
              <a:buChar char="Ø"/>
              <a:defRPr/>
            </a:pPr>
            <a:r>
              <a:rPr lang="it-IT" sz="2000" b="0" dirty="0">
                <a:solidFill>
                  <a:schemeClr val="bg1">
                    <a:lumMod val="10000"/>
                  </a:schemeClr>
                </a:solidFill>
                <a:latin typeface="Garamond" pitchFamily="18" charset="0"/>
              </a:rPr>
              <a:t> I </a:t>
            </a:r>
            <a:r>
              <a:rPr lang="it-IT" sz="2000" b="1" dirty="0">
                <a:latin typeface="Garamond" pitchFamily="18" charset="0"/>
              </a:rPr>
              <a:t>nuovi impianti sono spesso connessi alle reti di distribuzione </a:t>
            </a:r>
            <a:r>
              <a:rPr lang="it-IT" sz="2000" b="0" dirty="0">
                <a:solidFill>
                  <a:schemeClr val="bg1">
                    <a:lumMod val="10000"/>
                  </a:schemeClr>
                </a:solidFill>
                <a:latin typeface="Garamond" pitchFamily="18" charset="0"/>
              </a:rPr>
              <a:t>che, da passive, diventano sempre più attive, essendo caratterizzate da immissioni (che in alcuni casi superano i prelievi e comportano inversioni di flusso, aumentando le perdite di rete).</a:t>
            </a:r>
          </a:p>
          <a:p>
            <a:pPr algn="just" defTabSz="877888" eaLnBrk="0" hangingPunct="0">
              <a:spcBef>
                <a:spcPts val="563"/>
              </a:spcBef>
              <a:buClr>
                <a:srgbClr val="CC3300"/>
              </a:buClr>
              <a:defRPr/>
            </a:pPr>
            <a:r>
              <a:rPr lang="it-IT" altLang="it-IT" sz="2000" b="0" dirty="0">
                <a:solidFill>
                  <a:schemeClr val="bg1">
                    <a:lumMod val="10000"/>
                  </a:schemeClr>
                </a:solidFill>
                <a:latin typeface="Garamond" pitchFamily="18" charset="0"/>
              </a:rPr>
              <a:t>Pertanto occorre prevedere </a:t>
            </a:r>
            <a:r>
              <a:rPr lang="it-IT" altLang="it-IT" sz="2000" b="0" dirty="0">
                <a:solidFill>
                  <a:srgbClr val="C00000"/>
                </a:solidFill>
                <a:latin typeface="Garamond" pitchFamily="18" charset="0"/>
              </a:rPr>
              <a:t>interventi infrastrutturali anche sulle reti di distribuzione, nonché l’innovazione delle modalità di gestione</a:t>
            </a:r>
            <a:r>
              <a:rPr lang="it-IT" altLang="it-IT" sz="2000" b="0" dirty="0">
                <a:solidFill>
                  <a:schemeClr val="bg1">
                    <a:lumMod val="10000"/>
                  </a:schemeClr>
                </a:solidFill>
                <a:latin typeface="Garamond" pitchFamily="18" charset="0"/>
              </a:rPr>
              <a:t>.</a:t>
            </a:r>
            <a:endParaRPr lang="it-IT" altLang="it-IT" sz="2000" b="0" dirty="0">
              <a:solidFill>
                <a:schemeClr val="tx1"/>
              </a:solidFill>
              <a:latin typeface="Garamond" pitchFamily="18" charset="0"/>
            </a:endParaRPr>
          </a:p>
        </p:txBody>
      </p:sp>
      <p:sp>
        <p:nvSpPr>
          <p:cNvPr id="4" name="Rectangle 2">
            <a:extLst>
              <a:ext uri="{FF2B5EF4-FFF2-40B4-BE49-F238E27FC236}">
                <a16:creationId xmlns:a16="http://schemas.microsoft.com/office/drawing/2014/main" id="{A496A9BE-1785-4D24-93FD-29BEF9FF545B}"/>
              </a:ext>
            </a:extLst>
          </p:cNvPr>
          <p:cNvSpPr txBox="1">
            <a:spLocks noChangeArrowheads="1"/>
          </p:cNvSpPr>
          <p:nvPr/>
        </p:nvSpPr>
        <p:spPr bwMode="auto">
          <a:xfrm>
            <a:off x="411038" y="200874"/>
            <a:ext cx="8534400" cy="698238"/>
          </a:xfrm>
          <a:prstGeom prst="rect">
            <a:avLst/>
          </a:prstGeom>
          <a:noFill/>
          <a:ln algn="ctr">
            <a:miter lim="800000"/>
            <a:headEnd/>
            <a:tailEnd/>
          </a:ln>
        </p:spPr>
        <p:txBody>
          <a:bodyPr/>
          <a:lstStyle/>
          <a:p>
            <a:pPr algn="ctr">
              <a:defRPr/>
            </a:pPr>
            <a:r>
              <a:rPr lang="en-GB" sz="3000" b="1" dirty="0" err="1">
                <a:solidFill>
                  <a:srgbClr val="C00000"/>
                </a:solidFill>
                <a:latin typeface="Candara" panose="020E0502030303020204" pitchFamily="34" charset="0"/>
                <a:ea typeface="+mj-ea"/>
                <a:cs typeface="Arial" panose="020B0604020202020204" pitchFamily="34" charset="0"/>
              </a:rPr>
              <a:t>Effetti</a:t>
            </a:r>
            <a:r>
              <a:rPr lang="en-GB" sz="3000" b="1" dirty="0">
                <a:solidFill>
                  <a:srgbClr val="C00000"/>
                </a:solidFill>
                <a:latin typeface="Candara" panose="020E0502030303020204" pitchFamily="34" charset="0"/>
                <a:ea typeface="+mj-ea"/>
                <a:cs typeface="Arial" panose="020B0604020202020204" pitchFamily="34" charset="0"/>
              </a:rPr>
              <a:t> del </a:t>
            </a:r>
            <a:r>
              <a:rPr lang="en-GB" sz="3000" b="1" dirty="0" err="1">
                <a:solidFill>
                  <a:srgbClr val="C00000"/>
                </a:solidFill>
                <a:latin typeface="Candara" panose="020E0502030303020204" pitchFamily="34" charset="0"/>
                <a:ea typeface="+mj-ea"/>
                <a:cs typeface="Arial" panose="020B0604020202020204" pitchFamily="34" charset="0"/>
              </a:rPr>
              <a:t>cambiamento</a:t>
            </a:r>
            <a:r>
              <a:rPr lang="en-GB" sz="3000" b="1" dirty="0">
                <a:solidFill>
                  <a:srgbClr val="C00000"/>
                </a:solidFill>
                <a:latin typeface="Candara" panose="020E0502030303020204" pitchFamily="34" charset="0"/>
                <a:ea typeface="+mj-ea"/>
                <a:cs typeface="Arial" panose="020B0604020202020204" pitchFamily="34" charset="0"/>
              </a:rPr>
              <a:t> del mix </a:t>
            </a:r>
            <a:r>
              <a:rPr lang="en-GB" sz="3000" b="1" dirty="0" err="1">
                <a:solidFill>
                  <a:srgbClr val="C00000"/>
                </a:solidFill>
                <a:latin typeface="Candara" panose="020E0502030303020204" pitchFamily="34" charset="0"/>
                <a:ea typeface="+mj-ea"/>
                <a:cs typeface="Arial" panose="020B0604020202020204" pitchFamily="34" charset="0"/>
              </a:rPr>
              <a:t>produttivo</a:t>
            </a:r>
            <a:r>
              <a:rPr lang="en-GB" sz="3000" b="1" dirty="0">
                <a:solidFill>
                  <a:srgbClr val="C00000"/>
                </a:solidFill>
                <a:latin typeface="Candara" panose="020E0502030303020204" pitchFamily="34" charset="0"/>
                <a:ea typeface="+mj-ea"/>
                <a:cs typeface="Arial" panose="020B0604020202020204" pitchFamily="34" charset="0"/>
              </a:rPr>
              <a:t> </a:t>
            </a:r>
            <a:endParaRPr lang="en-GB" sz="3000" b="1" baseline="-25000" dirty="0">
              <a:solidFill>
                <a:srgbClr val="C00000"/>
              </a:solidFill>
              <a:latin typeface="Candara" panose="020E0502030303020204" pitchFamily="34" charset="0"/>
              <a:ea typeface="+mj-ea"/>
              <a:cs typeface="Arial" panose="020B0604020202020204" pitchFamily="34" charset="0"/>
            </a:endParaRPr>
          </a:p>
        </p:txBody>
      </p:sp>
      <p:sp>
        <p:nvSpPr>
          <p:cNvPr id="2" name="Rettangolo 1">
            <a:extLst>
              <a:ext uri="{FF2B5EF4-FFF2-40B4-BE49-F238E27FC236}">
                <a16:creationId xmlns:a16="http://schemas.microsoft.com/office/drawing/2014/main" id="{6E199860-5F02-4983-8466-E643D6B9D2D5}"/>
              </a:ext>
            </a:extLst>
          </p:cNvPr>
          <p:cNvSpPr/>
          <p:nvPr/>
        </p:nvSpPr>
        <p:spPr>
          <a:xfrm>
            <a:off x="251681" y="2183901"/>
            <a:ext cx="8640638" cy="1589109"/>
          </a:xfrm>
          <a:prstGeom prst="rect">
            <a:avLst/>
          </a:prstGeom>
          <a:noFill/>
          <a:ln w="127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5" name="Rettangolo 4">
            <a:extLst>
              <a:ext uri="{FF2B5EF4-FFF2-40B4-BE49-F238E27FC236}">
                <a16:creationId xmlns:a16="http://schemas.microsoft.com/office/drawing/2014/main" id="{9C6D975C-D422-4D51-9C6F-4C685EE1DD3F}"/>
              </a:ext>
            </a:extLst>
          </p:cNvPr>
          <p:cNvSpPr/>
          <p:nvPr/>
        </p:nvSpPr>
        <p:spPr>
          <a:xfrm>
            <a:off x="278241" y="5221673"/>
            <a:ext cx="8640638" cy="764323"/>
          </a:xfrm>
          <a:prstGeom prst="rect">
            <a:avLst/>
          </a:prstGeom>
          <a:noFill/>
          <a:ln w="127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951386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86370F5C-98B5-4587-A3F0-4C4B2E37F820}"/>
              </a:ext>
            </a:extLst>
          </p:cNvPr>
          <p:cNvSpPr txBox="1">
            <a:spLocks noChangeArrowheads="1"/>
          </p:cNvSpPr>
          <p:nvPr/>
        </p:nvSpPr>
        <p:spPr bwMode="auto">
          <a:xfrm>
            <a:off x="364467" y="1119786"/>
            <a:ext cx="8496300" cy="4244404"/>
          </a:xfrm>
          <a:prstGeom prst="rect">
            <a:avLst/>
          </a:prstGeom>
          <a:noFill/>
          <a:ln w="9525">
            <a:noFill/>
            <a:miter lim="800000"/>
            <a:headEnd/>
            <a:tailEnd/>
          </a:ln>
        </p:spPr>
        <p:txBody>
          <a:bodyPr lIns="90035" tIns="44278" rIns="90035" bIns="44278">
            <a:spAutoFit/>
          </a:bodyPr>
          <a:lstStyle/>
          <a:p>
            <a:pPr marL="361950" indent="-361950" algn="just" defTabSz="877888">
              <a:spcBef>
                <a:spcPts val="563"/>
              </a:spcBef>
              <a:spcAft>
                <a:spcPts val="1200"/>
              </a:spcAft>
              <a:buClr>
                <a:srgbClr val="CC3300"/>
              </a:buClr>
              <a:buFont typeface="Wingdings" pitchFamily="2" charset="2"/>
              <a:buChar char="Ø"/>
              <a:defRPr/>
            </a:pPr>
            <a:r>
              <a:rPr lang="it-IT" altLang="it-IT" sz="2000" b="0" dirty="0">
                <a:solidFill>
                  <a:schemeClr val="bg1">
                    <a:lumMod val="10000"/>
                  </a:schemeClr>
                </a:solidFill>
                <a:latin typeface="Garamond" pitchFamily="18" charset="0"/>
              </a:rPr>
              <a:t>Con il progressivo </a:t>
            </a:r>
            <a:r>
              <a:rPr lang="it-IT" altLang="it-IT" sz="2000" b="1" dirty="0">
                <a:solidFill>
                  <a:schemeClr val="bg1">
                    <a:lumMod val="10000"/>
                  </a:schemeClr>
                </a:solidFill>
                <a:latin typeface="Garamond" pitchFamily="18" charset="0"/>
              </a:rPr>
              <a:t>venir meno delle risorse che storicamente hanno erogato i servizi ancillari</a:t>
            </a:r>
            <a:r>
              <a:rPr lang="it-IT" altLang="it-IT" sz="2000" b="0" dirty="0">
                <a:solidFill>
                  <a:schemeClr val="bg1">
                    <a:lumMod val="10000"/>
                  </a:schemeClr>
                </a:solidFill>
                <a:latin typeface="Garamond" pitchFamily="18" charset="0"/>
              </a:rPr>
              <a:t> (in particolare gli impianti termoelettrici), necessari per garantire l’equilibrio istantaneo </a:t>
            </a:r>
            <a:r>
              <a:rPr lang="it-IT" altLang="it-IT" sz="2000" dirty="0">
                <a:solidFill>
                  <a:schemeClr val="bg1">
                    <a:lumMod val="10000"/>
                  </a:schemeClr>
                </a:solidFill>
                <a:latin typeface="Garamond" pitchFamily="18" charset="0"/>
              </a:rPr>
              <a:t>e puntuale tra produzione e consumo, </a:t>
            </a:r>
            <a:r>
              <a:rPr lang="it-IT" altLang="it-IT" sz="2000" b="0" dirty="0">
                <a:solidFill>
                  <a:schemeClr val="bg1">
                    <a:lumMod val="10000"/>
                  </a:schemeClr>
                </a:solidFill>
                <a:latin typeface="Garamond" pitchFamily="18" charset="0"/>
              </a:rPr>
              <a:t>occorre fare in modo che tali servizi siano erogati da altre unità (di produzione o di consumo).</a:t>
            </a:r>
          </a:p>
          <a:p>
            <a:pPr marL="361950" indent="-361950" algn="just" defTabSz="877888">
              <a:spcBef>
                <a:spcPts val="563"/>
              </a:spcBef>
              <a:spcAft>
                <a:spcPts val="1200"/>
              </a:spcAft>
              <a:buClr>
                <a:srgbClr val="CC3300"/>
              </a:buClr>
              <a:buFont typeface="Wingdings" pitchFamily="2" charset="2"/>
              <a:buChar char="Ø"/>
              <a:defRPr/>
            </a:pPr>
            <a:r>
              <a:rPr lang="it-IT" altLang="it-IT" sz="2000" b="0" dirty="0">
                <a:solidFill>
                  <a:schemeClr val="bg1">
                    <a:lumMod val="10000"/>
                  </a:schemeClr>
                </a:solidFill>
                <a:latin typeface="Garamond" pitchFamily="18" charset="0"/>
              </a:rPr>
              <a:t>Cambia anche il </a:t>
            </a:r>
            <a:r>
              <a:rPr lang="it-IT" altLang="it-IT" sz="2000" b="1" dirty="0">
                <a:latin typeface="Garamond" pitchFamily="18" charset="0"/>
              </a:rPr>
              <a:t>ruolo dei distributori </a:t>
            </a:r>
            <a:r>
              <a:rPr lang="it-IT" altLang="it-IT" sz="2000" b="0" dirty="0">
                <a:solidFill>
                  <a:schemeClr val="bg1">
                    <a:lumMod val="10000"/>
                  </a:schemeClr>
                </a:solidFill>
                <a:latin typeface="Garamond" pitchFamily="18" charset="0"/>
              </a:rPr>
              <a:t>che diventeranno anche acquirenti di servizi </a:t>
            </a:r>
            <a:r>
              <a:rPr lang="it-IT" altLang="it-IT" sz="2000" dirty="0">
                <a:solidFill>
                  <a:schemeClr val="bg1">
                    <a:lumMod val="10000"/>
                  </a:schemeClr>
                </a:solidFill>
                <a:latin typeface="Garamond" pitchFamily="18" charset="0"/>
              </a:rPr>
              <a:t>ancillari</a:t>
            </a:r>
            <a:r>
              <a:rPr lang="it-IT" altLang="it-IT" sz="2000" b="0" dirty="0">
                <a:solidFill>
                  <a:schemeClr val="bg1">
                    <a:lumMod val="10000"/>
                  </a:schemeClr>
                </a:solidFill>
                <a:latin typeface="Garamond" pitchFamily="18" charset="0"/>
              </a:rPr>
              <a:t> locali.</a:t>
            </a:r>
          </a:p>
          <a:p>
            <a:pPr marL="361950" indent="-361950" algn="just" defTabSz="877888">
              <a:spcBef>
                <a:spcPts val="563"/>
              </a:spcBef>
              <a:spcAft>
                <a:spcPts val="1200"/>
              </a:spcAft>
              <a:buClr>
                <a:srgbClr val="CC3300"/>
              </a:buClr>
              <a:buFont typeface="Wingdings" pitchFamily="2" charset="2"/>
              <a:buChar char="Ø"/>
              <a:defRPr/>
            </a:pPr>
            <a:r>
              <a:rPr lang="it-IT" altLang="it-IT" sz="2000" b="0" dirty="0">
                <a:solidFill>
                  <a:schemeClr val="bg1">
                    <a:lumMod val="10000"/>
                  </a:schemeClr>
                </a:solidFill>
                <a:latin typeface="Garamond" pitchFamily="18" charset="0"/>
              </a:rPr>
              <a:t>Gli </a:t>
            </a:r>
            <a:r>
              <a:rPr lang="it-IT" altLang="it-IT" sz="2000" b="1" dirty="0">
                <a:solidFill>
                  <a:schemeClr val="bg1">
                    <a:lumMod val="10000"/>
                  </a:schemeClr>
                </a:solidFill>
                <a:latin typeface="Garamond" pitchFamily="18" charset="0"/>
              </a:rPr>
              <a:t>accumuli sia di energia elettrica </a:t>
            </a:r>
            <a:r>
              <a:rPr lang="it-IT" altLang="it-IT" sz="2000" b="0" dirty="0">
                <a:solidFill>
                  <a:schemeClr val="bg1">
                    <a:lumMod val="10000"/>
                  </a:schemeClr>
                </a:solidFill>
                <a:latin typeface="Garamond" pitchFamily="18" charset="0"/>
              </a:rPr>
              <a:t>(pompaggi, batterie elettrochimiche) che di altro tipo (ad es. </a:t>
            </a:r>
            <a:r>
              <a:rPr lang="it-IT" altLang="it-IT" sz="2000" b="1" dirty="0">
                <a:solidFill>
                  <a:schemeClr val="bg1">
                    <a:lumMod val="10000"/>
                  </a:schemeClr>
                </a:solidFill>
                <a:latin typeface="Garamond" pitchFamily="18" charset="0"/>
              </a:rPr>
              <a:t>energia termica </a:t>
            </a:r>
            <a:r>
              <a:rPr lang="it-IT" altLang="it-IT" sz="2000" b="0" dirty="0">
                <a:solidFill>
                  <a:schemeClr val="bg1">
                    <a:lumMod val="10000"/>
                  </a:schemeClr>
                </a:solidFill>
                <a:latin typeface="Garamond" pitchFamily="18" charset="0"/>
              </a:rPr>
              <a:t>nel riscaldamento dell’acqua e degli edifici) potranno dare un contributo importante sia in termini di </a:t>
            </a:r>
            <a:r>
              <a:rPr lang="it-IT" altLang="it-IT" sz="2000" b="1" i="1" dirty="0">
                <a:solidFill>
                  <a:schemeClr val="bg1">
                    <a:lumMod val="10000"/>
                  </a:schemeClr>
                </a:solidFill>
                <a:latin typeface="Garamond" pitchFamily="18" charset="0"/>
              </a:rPr>
              <a:t>time </a:t>
            </a:r>
            <a:r>
              <a:rPr lang="it-IT" altLang="it-IT" sz="2000" b="1" i="1" dirty="0" err="1">
                <a:solidFill>
                  <a:schemeClr val="bg1">
                    <a:lumMod val="10000"/>
                  </a:schemeClr>
                </a:solidFill>
                <a:latin typeface="Garamond" pitchFamily="18" charset="0"/>
              </a:rPr>
              <a:t>shifting</a:t>
            </a:r>
            <a:r>
              <a:rPr lang="it-IT" altLang="it-IT" sz="2000" b="1" i="1" dirty="0">
                <a:solidFill>
                  <a:schemeClr val="bg1">
                    <a:lumMod val="10000"/>
                  </a:schemeClr>
                </a:solidFill>
                <a:latin typeface="Garamond" pitchFamily="18" charset="0"/>
              </a:rPr>
              <a:t> </a:t>
            </a:r>
            <a:r>
              <a:rPr lang="it-IT" altLang="it-IT" sz="2000" b="0" dirty="0">
                <a:solidFill>
                  <a:schemeClr val="bg1">
                    <a:lumMod val="10000"/>
                  </a:schemeClr>
                </a:solidFill>
                <a:latin typeface="Garamond" pitchFamily="18" charset="0"/>
              </a:rPr>
              <a:t>(dato che le fonti rinnovabili non necessariamente producono quando l’energia elettrica serve) sia per la fornitura di </a:t>
            </a:r>
            <a:r>
              <a:rPr lang="it-IT" altLang="it-IT" sz="2000" b="1" dirty="0">
                <a:solidFill>
                  <a:schemeClr val="bg1">
                    <a:lumMod val="10000"/>
                  </a:schemeClr>
                </a:solidFill>
                <a:latin typeface="Garamond" pitchFamily="18" charset="0"/>
              </a:rPr>
              <a:t>servizi ancillari</a:t>
            </a:r>
            <a:r>
              <a:rPr lang="it-IT" altLang="it-IT" sz="2000" b="0" dirty="0">
                <a:solidFill>
                  <a:schemeClr val="bg1">
                    <a:lumMod val="10000"/>
                  </a:schemeClr>
                </a:solidFill>
                <a:latin typeface="Garamond" pitchFamily="18" charset="0"/>
              </a:rPr>
              <a:t>.</a:t>
            </a:r>
          </a:p>
        </p:txBody>
      </p:sp>
      <p:sp>
        <p:nvSpPr>
          <p:cNvPr id="4" name="Rectangle 2">
            <a:extLst>
              <a:ext uri="{FF2B5EF4-FFF2-40B4-BE49-F238E27FC236}">
                <a16:creationId xmlns:a16="http://schemas.microsoft.com/office/drawing/2014/main" id="{C6FD4AC7-E0ED-4FB5-9034-6D813935D1B8}"/>
              </a:ext>
            </a:extLst>
          </p:cNvPr>
          <p:cNvSpPr txBox="1">
            <a:spLocks noChangeArrowheads="1"/>
          </p:cNvSpPr>
          <p:nvPr/>
        </p:nvSpPr>
        <p:spPr bwMode="auto">
          <a:xfrm>
            <a:off x="345417" y="293743"/>
            <a:ext cx="8534400" cy="725760"/>
          </a:xfrm>
          <a:prstGeom prst="rect">
            <a:avLst/>
          </a:prstGeom>
          <a:noFill/>
          <a:ln algn="ctr">
            <a:miter lim="800000"/>
            <a:headEnd/>
            <a:tailEnd/>
          </a:ln>
        </p:spPr>
        <p:txBody>
          <a:bodyPr/>
          <a:lstStyle/>
          <a:p>
            <a:pPr algn="ctr">
              <a:defRPr/>
            </a:pPr>
            <a:r>
              <a:rPr lang="en-GB" sz="3000" b="1" dirty="0" err="1">
                <a:solidFill>
                  <a:srgbClr val="C00000"/>
                </a:solidFill>
                <a:latin typeface="Candara" panose="020E0502030303020204" pitchFamily="34" charset="0"/>
                <a:ea typeface="+mj-ea"/>
                <a:cs typeface="Arial" panose="020B0604020202020204" pitchFamily="34" charset="0"/>
              </a:rPr>
              <a:t>Evoluzione</a:t>
            </a:r>
            <a:r>
              <a:rPr lang="en-GB" sz="3000" b="1" dirty="0">
                <a:solidFill>
                  <a:srgbClr val="C00000"/>
                </a:solidFill>
                <a:latin typeface="Candara" panose="020E0502030303020204" pitchFamily="34" charset="0"/>
                <a:ea typeface="+mj-ea"/>
                <a:cs typeface="Arial" panose="020B0604020202020204" pitchFamily="34" charset="0"/>
              </a:rPr>
              <a:t> del </a:t>
            </a:r>
            <a:r>
              <a:rPr lang="en-GB" sz="3000" b="1" dirty="0" err="1">
                <a:solidFill>
                  <a:srgbClr val="C00000"/>
                </a:solidFill>
                <a:latin typeface="Candara" panose="020E0502030303020204" pitchFamily="34" charset="0"/>
                <a:ea typeface="+mj-ea"/>
                <a:cs typeface="Arial" panose="020B0604020202020204" pitchFamily="34" charset="0"/>
              </a:rPr>
              <a:t>dispacciamento</a:t>
            </a:r>
            <a:r>
              <a:rPr lang="en-GB" sz="3000" b="1" dirty="0">
                <a:solidFill>
                  <a:srgbClr val="C00000"/>
                </a:solidFill>
                <a:latin typeface="Candara" panose="020E0502030303020204" pitchFamily="34" charset="0"/>
                <a:ea typeface="+mj-ea"/>
                <a:cs typeface="Arial" panose="020B0604020202020204" pitchFamily="34" charset="0"/>
              </a:rPr>
              <a:t> </a:t>
            </a:r>
            <a:r>
              <a:rPr lang="en-GB" sz="3000" b="1" dirty="0" err="1">
                <a:solidFill>
                  <a:srgbClr val="C00000"/>
                </a:solidFill>
                <a:latin typeface="Candara" panose="020E0502030303020204" pitchFamily="34" charset="0"/>
                <a:ea typeface="+mj-ea"/>
                <a:cs typeface="Arial" panose="020B0604020202020204" pitchFamily="34" charset="0"/>
              </a:rPr>
              <a:t>elettrico</a:t>
            </a:r>
            <a:endParaRPr lang="en-GB" sz="3000" b="1" baseline="-25000" dirty="0">
              <a:solidFill>
                <a:srgbClr val="C00000"/>
              </a:solidFill>
              <a:latin typeface="Candara" panose="020E0502030303020204" pitchFamily="34" charset="0"/>
              <a:ea typeface="+mj-ea"/>
              <a:cs typeface="Arial" panose="020B0604020202020204" pitchFamily="34" charset="0"/>
            </a:endParaRPr>
          </a:p>
        </p:txBody>
      </p:sp>
    </p:spTree>
    <p:extLst>
      <p:ext uri="{BB962C8B-B14F-4D97-AF65-F5344CB8AC3E}">
        <p14:creationId xmlns:p14="http://schemas.microsoft.com/office/powerpoint/2010/main" val="41662674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3"/>
          <p:cNvSpPr txBox="1">
            <a:spLocks noChangeArrowheads="1"/>
          </p:cNvSpPr>
          <p:nvPr/>
        </p:nvSpPr>
        <p:spPr bwMode="auto">
          <a:xfrm>
            <a:off x="453078" y="908732"/>
            <a:ext cx="8303172" cy="4706069"/>
          </a:xfrm>
          <a:prstGeom prst="rect">
            <a:avLst/>
          </a:prstGeom>
          <a:noFill/>
          <a:ln w="9525">
            <a:noFill/>
            <a:miter lim="800000"/>
            <a:headEnd/>
            <a:tailEnd/>
          </a:ln>
        </p:spPr>
        <p:txBody>
          <a:bodyPr wrap="square" lIns="90035" tIns="44278" rIns="90035" bIns="44278">
            <a:spAutoFit/>
          </a:bodyPr>
          <a:lstStyle/>
          <a:p>
            <a:pPr marL="265113" indent="-265113" algn="just" defTabSz="877888" eaLnBrk="0" hangingPunct="0">
              <a:spcBef>
                <a:spcPts val="563"/>
              </a:spcBef>
              <a:buClr>
                <a:srgbClr val="CC3300"/>
              </a:buClr>
              <a:buFont typeface="Wingdings" pitchFamily="2" charset="2"/>
              <a:buChar char="Ø"/>
              <a:defRPr/>
            </a:pPr>
            <a:r>
              <a:rPr lang="it-IT" sz="2000" dirty="0">
                <a:solidFill>
                  <a:schemeClr val="bg1">
                    <a:lumMod val="10000"/>
                  </a:schemeClr>
                </a:solidFill>
                <a:latin typeface="Garamond" pitchFamily="18" charset="0"/>
              </a:rPr>
              <a:t>L’aumento delle fonti rinnovabili nel portafoglio energetico della nazione, essendo esse aleatorie, non può prescindere da un mutamento sostanziale nella gestione della rete e nel dispacciamento delle risorse ad essa connesse. Le fluttuazioni delle fonti rinnovabili aleatorie devono essere infatti compensate da fluttuazioni uguali e contrarie di altre fonti, rinnovabili o non rinnovabili, ma comunque programmabili e non aleatorie.</a:t>
            </a:r>
          </a:p>
          <a:p>
            <a:pPr marL="265113" indent="-265113" algn="just" defTabSz="877888" eaLnBrk="0" hangingPunct="0">
              <a:spcBef>
                <a:spcPts val="563"/>
              </a:spcBef>
              <a:buClr>
                <a:srgbClr val="CC3300"/>
              </a:buClr>
              <a:buFont typeface="Wingdings" pitchFamily="2" charset="2"/>
              <a:buChar char="Ø"/>
              <a:defRPr/>
            </a:pPr>
            <a:r>
              <a:rPr lang="it-IT" sz="2000" dirty="0">
                <a:solidFill>
                  <a:schemeClr val="bg1">
                    <a:lumMod val="10000"/>
                  </a:schemeClr>
                </a:solidFill>
                <a:latin typeface="Garamond" pitchFamily="18" charset="0"/>
              </a:rPr>
              <a:t>Ma la compensazione delle fluttuazioni potrebbe avvenire anche tramite i carichi dei consumatori, attraverso opportune modulazioni o distacchi. </a:t>
            </a:r>
            <a:endParaRPr lang="it-IT" sz="2000" b="0" dirty="0">
              <a:solidFill>
                <a:schemeClr val="bg1">
                  <a:lumMod val="10000"/>
                </a:schemeClr>
              </a:solidFill>
              <a:latin typeface="Garamond" pitchFamily="18" charset="0"/>
            </a:endParaRPr>
          </a:p>
          <a:p>
            <a:pPr marL="265113" indent="-265113" algn="just" defTabSz="877888" eaLnBrk="0" hangingPunct="0">
              <a:spcBef>
                <a:spcPts val="563"/>
              </a:spcBef>
              <a:buClr>
                <a:srgbClr val="CC3300"/>
              </a:buClr>
              <a:buFont typeface="Wingdings" pitchFamily="2" charset="2"/>
              <a:buChar char="Ø"/>
              <a:defRPr/>
            </a:pPr>
            <a:r>
              <a:rPr lang="it-IT" altLang="it-IT" sz="2000" b="0" cap="all" dirty="0">
                <a:latin typeface="Garamond" pitchFamily="18" charset="0"/>
              </a:rPr>
              <a:t>è</a:t>
            </a:r>
            <a:r>
              <a:rPr lang="it-IT" altLang="it-IT" sz="2000" b="0" dirty="0">
                <a:latin typeface="Garamond" pitchFamily="18" charset="0"/>
              </a:rPr>
              <a:t> necessario promuovere un accesso all’energia elettrica più attivo e consapevole del nuovo contesto, in modo che i clienti finali e i produttori compartecipino alla copertura della domanda elettrica al minor costo.</a:t>
            </a:r>
          </a:p>
          <a:p>
            <a:pPr algn="just" defTabSz="877888" eaLnBrk="0" hangingPunct="0">
              <a:spcBef>
                <a:spcPts val="563"/>
              </a:spcBef>
              <a:buClr>
                <a:srgbClr val="CC3300"/>
              </a:buClr>
              <a:defRPr/>
            </a:pPr>
            <a:endParaRPr lang="it-IT" altLang="it-IT" sz="2000" b="0" dirty="0">
              <a:latin typeface="Garamond" pitchFamily="18" charset="0"/>
            </a:endParaRPr>
          </a:p>
          <a:p>
            <a:pPr algn="ctr" defTabSz="877888" eaLnBrk="0" hangingPunct="0">
              <a:spcBef>
                <a:spcPts val="563"/>
              </a:spcBef>
              <a:buClr>
                <a:srgbClr val="CC3300"/>
              </a:buClr>
              <a:defRPr/>
            </a:pPr>
            <a:r>
              <a:rPr lang="it-IT" altLang="it-IT" sz="2000" b="1" dirty="0">
                <a:solidFill>
                  <a:srgbClr val="C00000"/>
                </a:solidFill>
                <a:latin typeface="Garamond" pitchFamily="18" charset="0"/>
              </a:rPr>
              <a:t>Per preservare il diritto di accendere la luce quando vogliamo, si deve costruire un nuovo mondo in cui spegnerla è un’opportunità</a:t>
            </a:r>
          </a:p>
        </p:txBody>
      </p:sp>
      <p:sp>
        <p:nvSpPr>
          <p:cNvPr id="4" name="Rectangle 2">
            <a:extLst>
              <a:ext uri="{FF2B5EF4-FFF2-40B4-BE49-F238E27FC236}">
                <a16:creationId xmlns:a16="http://schemas.microsoft.com/office/drawing/2014/main" id="{A496A9BE-1785-4D24-93FD-29BEF9FF545B}"/>
              </a:ext>
            </a:extLst>
          </p:cNvPr>
          <p:cNvSpPr txBox="1">
            <a:spLocks noChangeArrowheads="1"/>
          </p:cNvSpPr>
          <p:nvPr/>
        </p:nvSpPr>
        <p:spPr bwMode="auto">
          <a:xfrm>
            <a:off x="411038" y="284957"/>
            <a:ext cx="8534400" cy="698238"/>
          </a:xfrm>
          <a:prstGeom prst="rect">
            <a:avLst/>
          </a:prstGeom>
          <a:noFill/>
          <a:ln algn="ctr">
            <a:miter lim="800000"/>
            <a:headEnd/>
            <a:tailEnd/>
          </a:ln>
        </p:spPr>
        <p:txBody>
          <a:bodyPr/>
          <a:lstStyle/>
          <a:p>
            <a:pPr algn="ctr">
              <a:defRPr/>
            </a:pPr>
            <a:r>
              <a:rPr lang="en-GB" sz="3000" b="1" dirty="0" err="1">
                <a:solidFill>
                  <a:srgbClr val="C00000"/>
                </a:solidFill>
                <a:latin typeface="Candara" panose="020E0502030303020204" pitchFamily="34" charset="0"/>
                <a:ea typeface="+mj-ea"/>
                <a:cs typeface="Arial" panose="020B0604020202020204" pitchFamily="34" charset="0"/>
              </a:rPr>
              <a:t>Perle</a:t>
            </a:r>
            <a:r>
              <a:rPr lang="en-GB" sz="3000" b="1" dirty="0">
                <a:solidFill>
                  <a:srgbClr val="C00000"/>
                </a:solidFill>
                <a:latin typeface="Candara" panose="020E0502030303020204" pitchFamily="34" charset="0"/>
                <a:ea typeface="+mj-ea"/>
                <a:cs typeface="Arial" panose="020B0604020202020204" pitchFamily="34" charset="0"/>
              </a:rPr>
              <a:t> di </a:t>
            </a:r>
            <a:r>
              <a:rPr lang="en-GB" sz="3000" b="1" dirty="0" err="1">
                <a:solidFill>
                  <a:srgbClr val="C00000"/>
                </a:solidFill>
                <a:latin typeface="Candara" panose="020E0502030303020204" pitchFamily="34" charset="0"/>
                <a:ea typeface="+mj-ea"/>
                <a:cs typeface="Arial" panose="020B0604020202020204" pitchFamily="34" charset="0"/>
              </a:rPr>
              <a:t>saggezza</a:t>
            </a:r>
            <a:r>
              <a:rPr lang="en-GB" sz="3000" b="1" dirty="0">
                <a:solidFill>
                  <a:srgbClr val="C00000"/>
                </a:solidFill>
                <a:latin typeface="Candara" panose="020E0502030303020204" pitchFamily="34" charset="0"/>
                <a:ea typeface="+mj-ea"/>
                <a:cs typeface="Arial" panose="020B0604020202020204" pitchFamily="34" charset="0"/>
              </a:rPr>
              <a:t> …</a:t>
            </a:r>
            <a:endParaRPr lang="en-GB" sz="3000" b="1" baseline="-25000" dirty="0">
              <a:solidFill>
                <a:srgbClr val="C00000"/>
              </a:solidFill>
              <a:latin typeface="Candara" panose="020E0502030303020204" pitchFamily="34" charset="0"/>
              <a:ea typeface="+mj-ea"/>
              <a:cs typeface="Arial" panose="020B0604020202020204" pitchFamily="34" charset="0"/>
            </a:endParaRPr>
          </a:p>
        </p:txBody>
      </p:sp>
      <p:sp>
        <p:nvSpPr>
          <p:cNvPr id="2" name="Rettangolo 1"/>
          <p:cNvSpPr/>
          <p:nvPr/>
        </p:nvSpPr>
        <p:spPr>
          <a:xfrm>
            <a:off x="411038" y="4864572"/>
            <a:ext cx="8386121" cy="771495"/>
          </a:xfrm>
          <a:prstGeom prst="rect">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asellaDiTesto 15"/>
          <p:cNvSpPr txBox="1">
            <a:spLocks noChangeArrowheads="1"/>
          </p:cNvSpPr>
          <p:nvPr/>
        </p:nvSpPr>
        <p:spPr bwMode="auto">
          <a:xfrm>
            <a:off x="308770" y="1179798"/>
            <a:ext cx="8584508" cy="2554545"/>
          </a:xfrm>
          <a:prstGeom prst="rect">
            <a:avLst/>
          </a:prstGeom>
          <a:noFill/>
          <a:ln w="9525">
            <a:noFill/>
            <a:miter lim="800000"/>
            <a:headEnd/>
            <a:tailEnd/>
          </a:ln>
        </p:spPr>
        <p:txBody>
          <a:bodyPr wrap="square">
            <a:spAutoFit/>
          </a:bodyPr>
          <a:lstStyle/>
          <a:p>
            <a:pPr algn="just"/>
            <a:r>
              <a:rPr lang="en-GB" altLang="it-IT" sz="2000" dirty="0" err="1">
                <a:latin typeface="Garamond" pitchFamily="18" charset="0"/>
              </a:rPr>
              <a:t>Occorre</a:t>
            </a:r>
            <a:r>
              <a:rPr lang="en-GB" altLang="it-IT" sz="2000" dirty="0">
                <a:latin typeface="Garamond" pitchFamily="18" charset="0"/>
              </a:rPr>
              <a:t> </a:t>
            </a:r>
            <a:r>
              <a:rPr lang="en-GB" altLang="it-IT" sz="2000" dirty="0" err="1">
                <a:latin typeface="Garamond" pitchFamily="18" charset="0"/>
              </a:rPr>
              <a:t>proseguire</a:t>
            </a:r>
            <a:r>
              <a:rPr lang="en-GB" altLang="it-IT" sz="2000" dirty="0">
                <a:latin typeface="Garamond" pitchFamily="18" charset="0"/>
              </a:rPr>
              <a:t> </a:t>
            </a:r>
            <a:r>
              <a:rPr lang="en-GB" altLang="it-IT" sz="2000" dirty="0" err="1">
                <a:latin typeface="Garamond" pitchFamily="18" charset="0"/>
              </a:rPr>
              <a:t>l’innovazione</a:t>
            </a:r>
            <a:r>
              <a:rPr lang="en-GB" altLang="it-IT" sz="2000" dirty="0">
                <a:latin typeface="Garamond" pitchFamily="18" charset="0"/>
              </a:rPr>
              <a:t> </a:t>
            </a:r>
            <a:r>
              <a:rPr lang="en-GB" altLang="it-IT" sz="2000" dirty="0" err="1">
                <a:latin typeface="Garamond" pitchFamily="18" charset="0"/>
              </a:rPr>
              <a:t>della</a:t>
            </a:r>
            <a:r>
              <a:rPr lang="en-GB" altLang="it-IT" sz="2000" dirty="0">
                <a:latin typeface="Garamond" pitchFamily="18" charset="0"/>
              </a:rPr>
              <a:t> </a:t>
            </a:r>
            <a:r>
              <a:rPr lang="en-GB" altLang="it-IT" sz="2000" dirty="0" err="1">
                <a:latin typeface="Garamond" pitchFamily="18" charset="0"/>
              </a:rPr>
              <a:t>regolazione</a:t>
            </a:r>
            <a:r>
              <a:rPr lang="en-GB" altLang="it-IT" sz="2000" dirty="0">
                <a:latin typeface="Garamond" pitchFamily="18" charset="0"/>
              </a:rPr>
              <a:t> </a:t>
            </a:r>
            <a:r>
              <a:rPr lang="en-GB" altLang="it-IT" sz="2000" dirty="0" err="1">
                <a:latin typeface="Garamond" pitchFamily="18" charset="0"/>
              </a:rPr>
              <a:t>relativa</a:t>
            </a:r>
            <a:r>
              <a:rPr lang="en-GB" altLang="it-IT" sz="2000" dirty="0">
                <a:latin typeface="Garamond" pitchFamily="18" charset="0"/>
              </a:rPr>
              <a:t> al </a:t>
            </a:r>
            <a:r>
              <a:rPr lang="en-GB" altLang="it-IT" sz="2000" dirty="0" err="1">
                <a:latin typeface="Garamond" pitchFamily="18" charset="0"/>
              </a:rPr>
              <a:t>dispacciamento</a:t>
            </a:r>
            <a:r>
              <a:rPr lang="en-GB" altLang="it-IT" sz="2000" dirty="0">
                <a:latin typeface="Garamond" pitchFamily="18" charset="0"/>
              </a:rPr>
              <a:t> e </a:t>
            </a:r>
            <a:r>
              <a:rPr lang="en-GB" altLang="it-IT" sz="2000" dirty="0" err="1">
                <a:latin typeface="Garamond" pitchFamily="18" charset="0"/>
              </a:rPr>
              <a:t>alla</a:t>
            </a:r>
            <a:r>
              <a:rPr lang="en-GB" altLang="it-IT" sz="2000" dirty="0">
                <a:latin typeface="Garamond" pitchFamily="18" charset="0"/>
              </a:rPr>
              <a:t> </a:t>
            </a:r>
            <a:r>
              <a:rPr lang="en-GB" altLang="it-IT" sz="2000" dirty="0" err="1">
                <a:latin typeface="Garamond" pitchFamily="18" charset="0"/>
              </a:rPr>
              <a:t>promozione</a:t>
            </a:r>
            <a:r>
              <a:rPr lang="en-GB" altLang="it-IT" sz="2000" dirty="0">
                <a:latin typeface="Garamond" pitchFamily="18" charset="0"/>
              </a:rPr>
              <a:t> </a:t>
            </a:r>
            <a:r>
              <a:rPr lang="en-GB" altLang="it-IT" sz="2000" dirty="0" err="1">
                <a:latin typeface="Garamond" pitchFamily="18" charset="0"/>
              </a:rPr>
              <a:t>selettiva</a:t>
            </a:r>
            <a:r>
              <a:rPr lang="en-GB" altLang="it-IT" sz="2000" dirty="0">
                <a:latin typeface="Garamond" pitchFamily="18" charset="0"/>
              </a:rPr>
              <a:t> di </a:t>
            </a:r>
            <a:r>
              <a:rPr lang="en-GB" altLang="it-IT" sz="2000" dirty="0" err="1">
                <a:latin typeface="Garamond" pitchFamily="18" charset="0"/>
              </a:rPr>
              <a:t>investimenti</a:t>
            </a:r>
            <a:r>
              <a:rPr lang="en-GB" altLang="it-IT" sz="2000" dirty="0">
                <a:latin typeface="Garamond" pitchFamily="18" charset="0"/>
              </a:rPr>
              <a:t> di rete,</a:t>
            </a:r>
          </a:p>
          <a:p>
            <a:pPr algn="just"/>
            <a:endParaRPr lang="en-GB" altLang="it-IT" sz="2000" dirty="0">
              <a:latin typeface="Garamond" pitchFamily="18" charset="0"/>
            </a:endParaRPr>
          </a:p>
          <a:p>
            <a:pPr algn="just"/>
            <a:endParaRPr lang="it-IT" sz="2000" i="1" dirty="0">
              <a:solidFill>
                <a:srgbClr val="C00000"/>
              </a:solidFill>
              <a:latin typeface="Garamond" pitchFamily="18" charset="0"/>
            </a:endParaRPr>
          </a:p>
          <a:p>
            <a:pPr algn="ctr"/>
            <a:r>
              <a:rPr lang="en-US" sz="2000" i="1" dirty="0">
                <a:solidFill>
                  <a:srgbClr val="C00000"/>
                </a:solidFill>
                <a:latin typeface="Garamond" pitchFamily="18" charset="0"/>
              </a:rPr>
              <a:t>al fine di </a:t>
            </a:r>
            <a:r>
              <a:rPr lang="en-US" sz="2000" b="1" i="1" dirty="0" err="1">
                <a:solidFill>
                  <a:srgbClr val="C00000"/>
                </a:solidFill>
                <a:latin typeface="Garamond" pitchFamily="18" charset="0"/>
              </a:rPr>
              <a:t>incrementare</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l’integrazione</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delle</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fonti</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rinnovabili</a:t>
            </a:r>
            <a:r>
              <a:rPr lang="en-US" sz="2000" b="1" i="1" dirty="0">
                <a:solidFill>
                  <a:srgbClr val="C00000"/>
                </a:solidFill>
                <a:latin typeface="Garamond" pitchFamily="18" charset="0"/>
              </a:rPr>
              <a:t> </a:t>
            </a:r>
            <a:r>
              <a:rPr lang="en-US" sz="2000" i="1" dirty="0" err="1">
                <a:solidFill>
                  <a:srgbClr val="C00000"/>
                </a:solidFill>
                <a:latin typeface="Garamond" pitchFamily="18" charset="0"/>
              </a:rPr>
              <a:t>nel</a:t>
            </a:r>
            <a:r>
              <a:rPr lang="en-US" sz="2000" i="1" dirty="0">
                <a:solidFill>
                  <a:srgbClr val="C00000"/>
                </a:solidFill>
                <a:latin typeface="Garamond" pitchFamily="18" charset="0"/>
              </a:rPr>
              <a:t> </a:t>
            </a:r>
            <a:r>
              <a:rPr lang="en-US" sz="2000" i="1" dirty="0" err="1">
                <a:solidFill>
                  <a:srgbClr val="C00000"/>
                </a:solidFill>
                <a:latin typeface="Garamond" pitchFamily="18" charset="0"/>
              </a:rPr>
              <a:t>sistema</a:t>
            </a:r>
            <a:r>
              <a:rPr lang="en-US" sz="2000" i="1" dirty="0">
                <a:solidFill>
                  <a:srgbClr val="C00000"/>
                </a:solidFill>
                <a:latin typeface="Garamond" pitchFamily="18" charset="0"/>
              </a:rPr>
              <a:t> </a:t>
            </a:r>
            <a:r>
              <a:rPr lang="en-US" sz="2000" i="1" dirty="0" err="1">
                <a:solidFill>
                  <a:srgbClr val="C00000"/>
                </a:solidFill>
                <a:latin typeface="Garamond" pitchFamily="18" charset="0"/>
              </a:rPr>
              <a:t>elettrico</a:t>
            </a:r>
            <a:r>
              <a:rPr lang="en-US" sz="2000" i="1" dirty="0">
                <a:solidFill>
                  <a:srgbClr val="C00000"/>
                </a:solidFill>
                <a:latin typeface="Garamond" pitchFamily="18" charset="0"/>
              </a:rPr>
              <a:t>, </a:t>
            </a:r>
          </a:p>
          <a:p>
            <a:pPr algn="ctr"/>
            <a:r>
              <a:rPr lang="en-US" sz="2000" i="1" dirty="0" err="1">
                <a:solidFill>
                  <a:srgbClr val="C00000"/>
                </a:solidFill>
                <a:latin typeface="Garamond" pitchFamily="18" charset="0"/>
              </a:rPr>
              <a:t>nel</a:t>
            </a:r>
            <a:r>
              <a:rPr lang="en-US" sz="2000" i="1" dirty="0">
                <a:solidFill>
                  <a:srgbClr val="C00000"/>
                </a:solidFill>
                <a:latin typeface="Garamond" pitchFamily="18" charset="0"/>
              </a:rPr>
              <a:t> rispetto </a:t>
            </a:r>
            <a:r>
              <a:rPr lang="en-US" sz="2000" i="1" dirty="0" err="1">
                <a:solidFill>
                  <a:srgbClr val="C00000"/>
                </a:solidFill>
                <a:latin typeface="Garamond" pitchFamily="18" charset="0"/>
              </a:rPr>
              <a:t>degli</a:t>
            </a:r>
            <a:r>
              <a:rPr lang="en-US" sz="2000" i="1" dirty="0">
                <a:solidFill>
                  <a:srgbClr val="C00000"/>
                </a:solidFill>
                <a:latin typeface="Garamond" pitchFamily="18" charset="0"/>
              </a:rPr>
              <a:t> </a:t>
            </a:r>
            <a:r>
              <a:rPr lang="en-US" sz="2000" i="1" dirty="0" err="1">
                <a:solidFill>
                  <a:srgbClr val="C00000"/>
                </a:solidFill>
                <a:latin typeface="Garamond" pitchFamily="18" charset="0"/>
              </a:rPr>
              <a:t>obiettivi</a:t>
            </a:r>
            <a:r>
              <a:rPr lang="en-US" sz="2000" i="1" dirty="0">
                <a:solidFill>
                  <a:srgbClr val="C00000"/>
                </a:solidFill>
                <a:latin typeface="Garamond" pitchFamily="18" charset="0"/>
              </a:rPr>
              <a:t> </a:t>
            </a:r>
            <a:r>
              <a:rPr lang="en-US" sz="2000" i="1" dirty="0" err="1">
                <a:solidFill>
                  <a:srgbClr val="C00000"/>
                </a:solidFill>
                <a:latin typeface="Garamond" pitchFamily="18" charset="0"/>
              </a:rPr>
              <a:t>europei</a:t>
            </a:r>
            <a:r>
              <a:rPr lang="en-US" sz="2000" i="1" dirty="0">
                <a:solidFill>
                  <a:srgbClr val="C00000"/>
                </a:solidFill>
                <a:latin typeface="Garamond" pitchFamily="18" charset="0"/>
              </a:rPr>
              <a:t>,</a:t>
            </a:r>
          </a:p>
          <a:p>
            <a:pPr algn="ctr"/>
            <a:r>
              <a:rPr lang="en-US" sz="2000" i="1" dirty="0" err="1">
                <a:solidFill>
                  <a:srgbClr val="C00000"/>
                </a:solidFill>
                <a:latin typeface="Garamond" pitchFamily="18" charset="0"/>
              </a:rPr>
              <a:t>sfruttando</a:t>
            </a:r>
            <a:r>
              <a:rPr lang="en-US" sz="2000" i="1" dirty="0">
                <a:solidFill>
                  <a:srgbClr val="C00000"/>
                </a:solidFill>
                <a:latin typeface="Garamond" pitchFamily="18" charset="0"/>
              </a:rPr>
              <a:t> </a:t>
            </a:r>
            <a:r>
              <a:rPr lang="en-US" sz="2000" i="1" dirty="0" err="1">
                <a:solidFill>
                  <a:srgbClr val="C00000"/>
                </a:solidFill>
                <a:latin typeface="Garamond" pitchFamily="18" charset="0"/>
              </a:rPr>
              <a:t>il</a:t>
            </a:r>
            <a:r>
              <a:rPr lang="en-US" sz="2000" i="1" dirty="0">
                <a:solidFill>
                  <a:srgbClr val="C00000"/>
                </a:solidFill>
                <a:latin typeface="Garamond" pitchFamily="18" charset="0"/>
              </a:rPr>
              <a:t> </a:t>
            </a:r>
            <a:r>
              <a:rPr lang="en-US" sz="2000" i="1" dirty="0" err="1">
                <a:solidFill>
                  <a:srgbClr val="C00000"/>
                </a:solidFill>
                <a:latin typeface="Garamond" pitchFamily="18" charset="0"/>
              </a:rPr>
              <a:t>loro</a:t>
            </a:r>
            <a:r>
              <a:rPr lang="en-US" sz="2000" i="1" dirty="0">
                <a:solidFill>
                  <a:srgbClr val="C00000"/>
                </a:solidFill>
                <a:latin typeface="Garamond" pitchFamily="18" charset="0"/>
              </a:rPr>
              <a:t> </a:t>
            </a:r>
            <a:r>
              <a:rPr lang="en-US" sz="2000" i="1" dirty="0" err="1">
                <a:solidFill>
                  <a:srgbClr val="C00000"/>
                </a:solidFill>
                <a:latin typeface="Garamond" pitchFamily="18" charset="0"/>
              </a:rPr>
              <a:t>potenziale</a:t>
            </a:r>
            <a:r>
              <a:rPr lang="en-US" sz="2000" i="1" dirty="0">
                <a:solidFill>
                  <a:srgbClr val="C00000"/>
                </a:solidFill>
                <a:latin typeface="Garamond" pitchFamily="18" charset="0"/>
              </a:rPr>
              <a:t> e, </a:t>
            </a:r>
            <a:r>
              <a:rPr lang="en-US" sz="2000" i="1" dirty="0" err="1">
                <a:solidFill>
                  <a:srgbClr val="C00000"/>
                </a:solidFill>
                <a:latin typeface="Garamond" pitchFamily="18" charset="0"/>
              </a:rPr>
              <a:t>allo</a:t>
            </a:r>
            <a:r>
              <a:rPr lang="en-US" sz="2000" i="1" dirty="0">
                <a:solidFill>
                  <a:srgbClr val="C00000"/>
                </a:solidFill>
                <a:latin typeface="Garamond" pitchFamily="18" charset="0"/>
              </a:rPr>
              <a:t> </a:t>
            </a:r>
            <a:r>
              <a:rPr lang="en-US" sz="2000" i="1" dirty="0" err="1">
                <a:solidFill>
                  <a:srgbClr val="C00000"/>
                </a:solidFill>
                <a:latin typeface="Garamond" pitchFamily="18" charset="0"/>
              </a:rPr>
              <a:t>stesso</a:t>
            </a:r>
            <a:r>
              <a:rPr lang="en-US" sz="2000" i="1" dirty="0">
                <a:solidFill>
                  <a:srgbClr val="C00000"/>
                </a:solidFill>
                <a:latin typeface="Garamond" pitchFamily="18" charset="0"/>
              </a:rPr>
              <a:t> tempo,</a:t>
            </a:r>
          </a:p>
          <a:p>
            <a:pPr algn="ctr"/>
            <a:r>
              <a:rPr lang="en-US" sz="2000" b="1" i="1" dirty="0" err="1">
                <a:solidFill>
                  <a:srgbClr val="C00000"/>
                </a:solidFill>
                <a:latin typeface="Garamond" pitchFamily="18" charset="0"/>
              </a:rPr>
              <a:t>garantendo</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adeguati</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livelli</a:t>
            </a:r>
            <a:r>
              <a:rPr lang="en-US" sz="2000" b="1" i="1" dirty="0">
                <a:solidFill>
                  <a:srgbClr val="C00000"/>
                </a:solidFill>
                <a:latin typeface="Garamond" pitchFamily="18" charset="0"/>
              </a:rPr>
              <a:t> di </a:t>
            </a:r>
            <a:r>
              <a:rPr lang="en-US" sz="2000" b="1" i="1" dirty="0" err="1">
                <a:solidFill>
                  <a:srgbClr val="C00000"/>
                </a:solidFill>
                <a:latin typeface="Garamond" pitchFamily="18" charset="0"/>
              </a:rPr>
              <a:t>sicurezza</a:t>
            </a:r>
            <a:r>
              <a:rPr lang="en-US" sz="2000" b="1" i="1" dirty="0">
                <a:solidFill>
                  <a:srgbClr val="C00000"/>
                </a:solidFill>
                <a:latin typeface="Garamond" pitchFamily="18" charset="0"/>
              </a:rPr>
              <a:t> </a:t>
            </a:r>
            <a:r>
              <a:rPr lang="en-US" sz="2000" i="1" dirty="0">
                <a:solidFill>
                  <a:srgbClr val="C00000"/>
                </a:solidFill>
                <a:latin typeface="Garamond" pitchFamily="18" charset="0"/>
              </a:rPr>
              <a:t>del </a:t>
            </a:r>
            <a:r>
              <a:rPr lang="en-US" sz="2000" i="1" dirty="0" err="1">
                <a:solidFill>
                  <a:srgbClr val="C00000"/>
                </a:solidFill>
                <a:latin typeface="Garamond" pitchFamily="18" charset="0"/>
              </a:rPr>
              <a:t>sistema</a:t>
            </a:r>
            <a:r>
              <a:rPr lang="en-US" sz="2000" i="1" dirty="0">
                <a:solidFill>
                  <a:srgbClr val="C00000"/>
                </a:solidFill>
                <a:latin typeface="Garamond" pitchFamily="18" charset="0"/>
              </a:rPr>
              <a:t> </a:t>
            </a:r>
            <a:r>
              <a:rPr lang="en-US" sz="2000" i="1" dirty="0" err="1">
                <a:solidFill>
                  <a:srgbClr val="C00000"/>
                </a:solidFill>
                <a:latin typeface="Garamond" pitchFamily="18" charset="0"/>
              </a:rPr>
              <a:t>elettrico</a:t>
            </a:r>
            <a:r>
              <a:rPr lang="en-US" sz="2000" i="1" dirty="0">
                <a:solidFill>
                  <a:srgbClr val="C00000"/>
                </a:solidFill>
                <a:latin typeface="Garamond" pitchFamily="18" charset="0"/>
              </a:rPr>
              <a:t>.</a:t>
            </a:r>
            <a:endParaRPr lang="it-IT" sz="2000" dirty="0">
              <a:latin typeface="Garamond" pitchFamily="18" charset="0"/>
            </a:endParaRPr>
          </a:p>
        </p:txBody>
      </p:sp>
      <p:sp>
        <p:nvSpPr>
          <p:cNvPr id="6" name="CasellaDiTesto 5"/>
          <p:cNvSpPr txBox="1"/>
          <p:nvPr/>
        </p:nvSpPr>
        <p:spPr>
          <a:xfrm>
            <a:off x="1130844" y="223865"/>
            <a:ext cx="7069638" cy="622417"/>
          </a:xfrm>
          <a:prstGeom prst="rect">
            <a:avLst/>
          </a:prstGeom>
          <a:solidFill>
            <a:schemeClr val="bg1"/>
          </a:solidFill>
          <a:ln w="9525">
            <a:noFill/>
            <a:miter lim="800000"/>
            <a:headEnd/>
            <a:tailEnd/>
          </a:ln>
        </p:spPr>
        <p:txBody>
          <a:bodyPr vert="horz" wrap="square" lIns="91440" tIns="45720" rIns="91440" bIns="45720" numCol="1" anchor="ctr" anchorCtr="0" compatLnSpc="1">
            <a:prstTxWarp prst="textNoShape">
              <a:avLst/>
            </a:prstTxWarp>
          </a:bodyPr>
          <a:lstStyle>
            <a:lvl1pPr algn="ctr" eaLnBrk="1" hangingPunct="1">
              <a:defRPr lang="it-IT" altLang="it-IT" sz="3000" b="1">
                <a:solidFill>
                  <a:srgbClr val="C00000"/>
                </a:solidFill>
                <a:latin typeface="Comic Sans MS" pitchFamily="66" charset="0"/>
              </a:defRPr>
            </a:lvl1pPr>
            <a:lvl2pPr algn="ctr" eaLnBrk="1" hangingPunct="1">
              <a:defRPr sz="4400">
                <a:latin typeface="Calibri" charset="0"/>
                <a:ea typeface="ヒラギノ角ゴ Pro W3" charset="0"/>
                <a:cs typeface="ヒラギノ角ゴ Pro W3" charset="0"/>
              </a:defRPr>
            </a:lvl2pPr>
            <a:lvl3pPr algn="ctr" eaLnBrk="1" hangingPunct="1">
              <a:defRPr sz="4400">
                <a:latin typeface="Calibri" charset="0"/>
                <a:ea typeface="ヒラギノ角ゴ Pro W3" charset="0"/>
                <a:cs typeface="ヒラギノ角ゴ Pro W3" charset="0"/>
              </a:defRPr>
            </a:lvl3pPr>
            <a:lvl4pPr algn="ctr" eaLnBrk="1" hangingPunct="1">
              <a:defRPr sz="4400">
                <a:latin typeface="Calibri" charset="0"/>
                <a:ea typeface="ヒラギノ角ゴ Pro W3" charset="0"/>
                <a:cs typeface="ヒラギノ角ゴ Pro W3" charset="0"/>
              </a:defRPr>
            </a:lvl4pPr>
            <a:lvl5pPr algn="ctr" eaLnBrk="1" hangingPunct="1">
              <a:defRPr sz="4400">
                <a:latin typeface="Calibri" charset="0"/>
                <a:ea typeface="ヒラギノ角ゴ Pro W3" charset="0"/>
                <a:cs typeface="ヒラギノ角ゴ Pro W3" charset="0"/>
              </a:defRPr>
            </a:lvl5pPr>
            <a:lvl6pPr marL="457200" algn="ctr" defTabSz="457200" fontAlgn="base">
              <a:spcBef>
                <a:spcPct val="0"/>
              </a:spcBef>
              <a:spcAft>
                <a:spcPct val="0"/>
              </a:spcAft>
              <a:defRPr sz="4400">
                <a:latin typeface="Calibri" charset="0"/>
                <a:ea typeface="ヒラギノ角ゴ Pro W3" charset="0"/>
                <a:cs typeface="ヒラギノ角ゴ Pro W3" charset="0"/>
              </a:defRPr>
            </a:lvl6pPr>
            <a:lvl7pPr marL="914400" algn="ctr" defTabSz="457200" fontAlgn="base">
              <a:spcBef>
                <a:spcPct val="0"/>
              </a:spcBef>
              <a:spcAft>
                <a:spcPct val="0"/>
              </a:spcAft>
              <a:defRPr sz="4400">
                <a:latin typeface="Calibri" charset="0"/>
                <a:ea typeface="ヒラギノ角ゴ Pro W3" charset="0"/>
                <a:cs typeface="ヒラギノ角ゴ Pro W3" charset="0"/>
              </a:defRPr>
            </a:lvl7pPr>
            <a:lvl8pPr marL="1371600" algn="ctr" defTabSz="457200" fontAlgn="base">
              <a:spcBef>
                <a:spcPct val="0"/>
              </a:spcBef>
              <a:spcAft>
                <a:spcPct val="0"/>
              </a:spcAft>
              <a:defRPr sz="4400">
                <a:latin typeface="Calibri" charset="0"/>
                <a:ea typeface="ヒラギノ角ゴ Pro W3" charset="0"/>
                <a:cs typeface="ヒラギノ角ゴ Pro W3" charset="0"/>
              </a:defRPr>
            </a:lvl8pPr>
            <a:lvl9pPr marL="1828800" algn="ctr" defTabSz="457200" fontAlgn="base">
              <a:spcBef>
                <a:spcPct val="0"/>
              </a:spcBef>
              <a:spcAft>
                <a:spcPct val="0"/>
              </a:spcAft>
              <a:defRPr sz="4400">
                <a:latin typeface="Calibri" charset="0"/>
                <a:ea typeface="ヒラギノ角ゴ Pro W3" charset="0"/>
                <a:cs typeface="ヒラギノ角ゴ Pro W3" charset="0"/>
              </a:defRPr>
            </a:lvl9pPr>
          </a:lstStyle>
          <a:p>
            <a:r>
              <a:rPr lang="en-GB" dirty="0" err="1">
                <a:latin typeface="Candara" panose="020E0502030303020204" pitchFamily="34" charset="0"/>
              </a:rPr>
              <a:t>Azioni</a:t>
            </a:r>
            <a:r>
              <a:rPr lang="en-GB" dirty="0">
                <a:latin typeface="Candara" panose="020E0502030303020204" pitchFamily="34" charset="0"/>
              </a:rPr>
              <a:t> </a:t>
            </a:r>
            <a:r>
              <a:rPr lang="en-GB" dirty="0" err="1">
                <a:latin typeface="Candara" panose="020E0502030303020204" pitchFamily="34" charset="0"/>
              </a:rPr>
              <a:t>regolatorie</a:t>
            </a:r>
            <a:r>
              <a:rPr lang="en-GB" dirty="0">
                <a:latin typeface="Candara" panose="020E0502030303020204" pitchFamily="34" charset="0"/>
              </a:rPr>
              <a:t> in </a:t>
            </a:r>
            <a:r>
              <a:rPr lang="en-GB" dirty="0" err="1">
                <a:latin typeface="Candara" panose="020E0502030303020204" pitchFamily="34" charset="0"/>
              </a:rPr>
              <a:t>corso</a:t>
            </a:r>
            <a:r>
              <a:rPr lang="en-GB" dirty="0">
                <a:latin typeface="Candara" panose="020E0502030303020204" pitchFamily="34" charset="0"/>
              </a:rPr>
              <a:t> </a:t>
            </a:r>
            <a:endParaRPr lang="it-IT" dirty="0">
              <a:latin typeface="Candara" panose="020E0502030303020204" pitchFamily="34" charset="0"/>
            </a:endParaRPr>
          </a:p>
        </p:txBody>
      </p:sp>
      <p:sp>
        <p:nvSpPr>
          <p:cNvPr id="7" name="CasellaDiTesto 11">
            <a:extLst>
              <a:ext uri="{FF2B5EF4-FFF2-40B4-BE49-F238E27FC236}">
                <a16:creationId xmlns:a16="http://schemas.microsoft.com/office/drawing/2014/main" id="{7E1750C6-01C3-470B-AECF-05E54FBEEB2C}"/>
              </a:ext>
            </a:extLst>
          </p:cNvPr>
          <p:cNvSpPr txBox="1">
            <a:spLocks noChangeArrowheads="1"/>
          </p:cNvSpPr>
          <p:nvPr/>
        </p:nvSpPr>
        <p:spPr bwMode="auto">
          <a:xfrm>
            <a:off x="486569" y="4639241"/>
            <a:ext cx="8358188" cy="1015663"/>
          </a:xfrm>
          <a:prstGeom prst="rect">
            <a:avLst/>
          </a:prstGeom>
          <a:noFill/>
          <a:ln w="9525">
            <a:noFill/>
            <a:miter lim="800000"/>
            <a:headEnd/>
            <a:tailEnd/>
          </a:ln>
        </p:spPr>
        <p:txBody>
          <a:bodyPr>
            <a:spAutoFit/>
          </a:bodyPr>
          <a:lstStyle/>
          <a:p>
            <a:pPr algn="ctr"/>
            <a:r>
              <a:rPr lang="en-US" sz="2000" b="1" i="1" dirty="0" err="1">
                <a:solidFill>
                  <a:srgbClr val="C00000"/>
                </a:solidFill>
                <a:latin typeface="Garamond" pitchFamily="18" charset="0"/>
              </a:rPr>
              <a:t>Possibile</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riduzione</a:t>
            </a:r>
            <a:r>
              <a:rPr lang="en-US" sz="2000" b="1" i="1" dirty="0">
                <a:solidFill>
                  <a:srgbClr val="C00000"/>
                </a:solidFill>
                <a:latin typeface="Garamond" pitchFamily="18" charset="0"/>
              </a:rPr>
              <a:t> o minor </a:t>
            </a:r>
            <a:r>
              <a:rPr lang="en-US" sz="2000" b="1" i="1" dirty="0" err="1">
                <a:solidFill>
                  <a:srgbClr val="C00000"/>
                </a:solidFill>
                <a:latin typeface="Garamond" pitchFamily="18" charset="0"/>
              </a:rPr>
              <a:t>incremento</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dei</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costi</a:t>
            </a:r>
            <a:r>
              <a:rPr lang="en-US" sz="2000" b="1" i="1" dirty="0">
                <a:solidFill>
                  <a:srgbClr val="C00000"/>
                </a:solidFill>
                <a:latin typeface="Garamond" pitchFamily="18" charset="0"/>
              </a:rPr>
              <a:t> </a:t>
            </a:r>
            <a:r>
              <a:rPr lang="en-US" sz="2000" b="1" i="1" dirty="0" err="1">
                <a:solidFill>
                  <a:srgbClr val="C00000"/>
                </a:solidFill>
                <a:latin typeface="Garamond" pitchFamily="18" charset="0"/>
              </a:rPr>
              <a:t>totali</a:t>
            </a:r>
            <a:endParaRPr lang="en-US" sz="2000" b="1" i="1" dirty="0">
              <a:solidFill>
                <a:srgbClr val="C00000"/>
              </a:solidFill>
              <a:latin typeface="Garamond" pitchFamily="18" charset="0"/>
            </a:endParaRPr>
          </a:p>
          <a:p>
            <a:pPr algn="ctr"/>
            <a:r>
              <a:rPr lang="en-US" sz="2000" b="1" i="1" dirty="0">
                <a:solidFill>
                  <a:srgbClr val="C00000"/>
                </a:solidFill>
                <a:latin typeface="Garamond" pitchFamily="18" charset="0"/>
              </a:rPr>
              <a:t>(rete +  </a:t>
            </a:r>
            <a:r>
              <a:rPr lang="en-US" sz="2000" b="1" i="1" dirty="0" err="1">
                <a:solidFill>
                  <a:srgbClr val="C00000"/>
                </a:solidFill>
                <a:latin typeface="Garamond" pitchFamily="18" charset="0"/>
              </a:rPr>
              <a:t>dispacciamento</a:t>
            </a:r>
            <a:r>
              <a:rPr lang="en-US" sz="2000" b="1" i="1" dirty="0">
                <a:solidFill>
                  <a:srgbClr val="C00000"/>
                </a:solidFill>
                <a:latin typeface="Garamond" pitchFamily="18" charset="0"/>
              </a:rPr>
              <a:t>) </a:t>
            </a:r>
          </a:p>
          <a:p>
            <a:pPr algn="ctr"/>
            <a:r>
              <a:rPr lang="en-US" sz="2000" b="1" i="1" dirty="0">
                <a:solidFill>
                  <a:srgbClr val="C00000"/>
                </a:solidFill>
                <a:latin typeface="Garamond" pitchFamily="18" charset="0"/>
              </a:rPr>
              <a:t>Whole System Approach</a:t>
            </a:r>
            <a:endParaRPr lang="it-IT" sz="2000" b="1" i="1" dirty="0">
              <a:solidFill>
                <a:srgbClr val="C00000"/>
              </a:solidFill>
              <a:latin typeface="Garamond" pitchFamily="18" charset="0"/>
            </a:endParaRPr>
          </a:p>
        </p:txBody>
      </p:sp>
      <p:sp>
        <p:nvSpPr>
          <p:cNvPr id="8" name="Freccia in giù 7">
            <a:extLst>
              <a:ext uri="{FF2B5EF4-FFF2-40B4-BE49-F238E27FC236}">
                <a16:creationId xmlns:a16="http://schemas.microsoft.com/office/drawing/2014/main" id="{B5F3B3DF-64DB-4681-894D-EF77063C9B0E}"/>
              </a:ext>
            </a:extLst>
          </p:cNvPr>
          <p:cNvSpPr/>
          <p:nvPr/>
        </p:nvSpPr>
        <p:spPr>
          <a:xfrm>
            <a:off x="4412457" y="3796471"/>
            <a:ext cx="360362" cy="842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800">
              <a:solidFill>
                <a:srgbClr val="FFFFFF"/>
              </a:solidFill>
              <a:ea typeface="ＭＳ Ｐゴシック" pitchFamily="-107" charset="-128"/>
            </a:endParaRPr>
          </a:p>
        </p:txBody>
      </p:sp>
    </p:spTree>
    <p:extLst>
      <p:ext uri="{BB962C8B-B14F-4D97-AF65-F5344CB8AC3E}">
        <p14:creationId xmlns:p14="http://schemas.microsoft.com/office/powerpoint/2010/main" val="38582906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Presentazione ARER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Presentazione ARERA</Template>
  <TotalTime>2566</TotalTime>
  <Words>2344</Words>
  <Application>Microsoft Office PowerPoint</Application>
  <PresentationFormat>Presentazione su schermo (4:3)</PresentationFormat>
  <Paragraphs>179</Paragraphs>
  <Slides>24</Slides>
  <Notes>6</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24</vt:i4>
      </vt:variant>
    </vt:vector>
  </HeadingPairs>
  <TitlesOfParts>
    <vt:vector size="35" baseType="lpstr">
      <vt:lpstr>Arial</vt:lpstr>
      <vt:lpstr>Arial Narrow</vt:lpstr>
      <vt:lpstr>Calibri</vt:lpstr>
      <vt:lpstr>Candara</vt:lpstr>
      <vt:lpstr>Comic Sans MS</vt:lpstr>
      <vt:lpstr>Garamond</vt:lpstr>
      <vt:lpstr>Palatino Linotype</vt:lpstr>
      <vt:lpstr>Times New Roman</vt:lpstr>
      <vt:lpstr>Wingdings</vt:lpstr>
      <vt:lpstr>ZapfDingbats</vt:lpstr>
      <vt:lpstr>Presentazione ARERA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Ulteriori azioni necessarie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Clean energy package Direttiva 944/19 Direttiva RES II</vt:lpstr>
      <vt:lpstr>Autoconsumo e comunità energetiche</vt:lpstr>
      <vt:lpstr>Consumatori attivi (Dir. Ele.)</vt:lpstr>
      <vt:lpstr>Autoconsumatori collettivi</vt:lpstr>
      <vt:lpstr>Presentazione standard di PowerPoint</vt:lpstr>
      <vt:lpstr>Presentazione standard di PowerPoint</vt:lpstr>
      <vt:lpstr>Presentazione standard di PowerPoint</vt:lpstr>
      <vt:lpstr>Presentazione standard di PowerPoint</vt:lpstr>
    </vt:vector>
  </TitlesOfParts>
  <Company>AEEG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della presentazione Titolo della presentazione Sottotitolo</dc:title>
  <dc:creator>Marco Pasquadibisceglie</dc:creator>
  <cp:lastModifiedBy>Autore</cp:lastModifiedBy>
  <cp:revision>179</cp:revision>
  <cp:lastPrinted>2018-05-11T07:10:19Z</cp:lastPrinted>
  <dcterms:created xsi:type="dcterms:W3CDTF">2018-03-19T17:27:40Z</dcterms:created>
  <dcterms:modified xsi:type="dcterms:W3CDTF">2023-11-06T06:21:29Z</dcterms:modified>
</cp:coreProperties>
</file>