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48" r:id="rId1"/>
  </p:sldMasterIdLst>
  <p:notesMasterIdLst>
    <p:notesMasterId r:id="rId24"/>
  </p:notesMasterIdLst>
  <p:sldIdLst>
    <p:sldId id="548" r:id="rId2"/>
    <p:sldId id="447" r:id="rId3"/>
    <p:sldId id="775" r:id="rId4"/>
    <p:sldId id="735" r:id="rId5"/>
    <p:sldId id="736" r:id="rId6"/>
    <p:sldId id="774" r:id="rId7"/>
    <p:sldId id="758" r:id="rId8"/>
    <p:sldId id="777" r:id="rId9"/>
    <p:sldId id="726" r:id="rId10"/>
    <p:sldId id="732" r:id="rId11"/>
    <p:sldId id="778" r:id="rId12"/>
    <p:sldId id="415" r:id="rId13"/>
    <p:sldId id="660" r:id="rId14"/>
    <p:sldId id="791" r:id="rId15"/>
    <p:sldId id="731" r:id="rId16"/>
    <p:sldId id="728" r:id="rId17"/>
    <p:sldId id="789" r:id="rId18"/>
    <p:sldId id="794" r:id="rId19"/>
    <p:sldId id="757" r:id="rId20"/>
    <p:sldId id="623" r:id="rId21"/>
    <p:sldId id="787" r:id="rId22"/>
    <p:sldId id="666" r:id="rId23"/>
  </p:sldIdLst>
  <p:sldSz cx="9144000" cy="6858000" type="screen4x3"/>
  <p:notesSz cx="6797675" cy="9926638"/>
  <p:defaultTextStyle>
    <a:defPPr>
      <a:defRPr lang="it-IT"/>
    </a:defPPr>
    <a:lvl1pPr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25"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25"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25"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 initials="SES" lastIdx="2" clrIdx="0">
    <p:extLst>
      <p:ext uri="{19B8F6BF-5375-455C-9EA6-DF929625EA0E}">
        <p15:presenceInfo xmlns:p15="http://schemas.microsoft.com/office/powerpoint/2012/main" userId="S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CD"/>
    <a:srgbClr val="002060"/>
    <a:srgbClr val="00B889"/>
    <a:srgbClr val="F18600"/>
    <a:srgbClr val="1E4968"/>
    <a:srgbClr val="F2F2F2"/>
    <a:srgbClr val="D5F7FF"/>
    <a:srgbClr val="B7F1FF"/>
    <a:srgbClr val="CACBCC"/>
    <a:srgbClr val="898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89724" autoAdjust="0"/>
  </p:normalViewPr>
  <p:slideViewPr>
    <p:cSldViewPr snapToGrid="0" snapToObjects="1">
      <p:cViewPr varScale="1">
        <p:scale>
          <a:sx n="74" d="100"/>
          <a:sy n="74" d="100"/>
        </p:scale>
        <p:origin x="1040" y="5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4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945659" cy="496332"/>
          </a:xfrm>
          <a:prstGeom prst="rect">
            <a:avLst/>
          </a:prstGeom>
        </p:spPr>
        <p:txBody>
          <a:bodyPr vert="horz" lIns="91710" tIns="45854" rIns="91710" bIns="45854" rtlCol="0"/>
          <a:lstStyle>
            <a:lvl1pPr algn="l">
              <a:defRPr sz="1200"/>
            </a:lvl1pPr>
          </a:lstStyle>
          <a:p>
            <a:endParaRPr lang="it-IT"/>
          </a:p>
        </p:txBody>
      </p:sp>
      <p:sp>
        <p:nvSpPr>
          <p:cNvPr id="3" name="Segnaposto data 2"/>
          <p:cNvSpPr>
            <a:spLocks noGrp="1"/>
          </p:cNvSpPr>
          <p:nvPr>
            <p:ph type="dt" idx="1"/>
          </p:nvPr>
        </p:nvSpPr>
        <p:spPr>
          <a:xfrm>
            <a:off x="3850443" y="2"/>
            <a:ext cx="2945659" cy="496332"/>
          </a:xfrm>
          <a:prstGeom prst="rect">
            <a:avLst/>
          </a:prstGeom>
        </p:spPr>
        <p:txBody>
          <a:bodyPr vert="horz" lIns="91710" tIns="45854" rIns="91710" bIns="45854" rtlCol="0"/>
          <a:lstStyle>
            <a:lvl1pPr algn="r">
              <a:defRPr sz="1200"/>
            </a:lvl1pPr>
          </a:lstStyle>
          <a:p>
            <a:fld id="{49A4AD9E-E012-46BB-AD65-FBA50CD04D66}" type="datetimeFigureOut">
              <a:rPr lang="it-IT" smtClean="0"/>
              <a:t>06/11/2023</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710" tIns="45854" rIns="91710" bIns="45854" rtlCol="0" anchor="ctr"/>
          <a:lstStyle/>
          <a:p>
            <a:endParaRPr lang="it-IT"/>
          </a:p>
        </p:txBody>
      </p:sp>
      <p:sp>
        <p:nvSpPr>
          <p:cNvPr id="5" name="Segnaposto note 4"/>
          <p:cNvSpPr>
            <a:spLocks noGrp="1"/>
          </p:cNvSpPr>
          <p:nvPr>
            <p:ph type="body" sz="quarter" idx="3"/>
          </p:nvPr>
        </p:nvSpPr>
        <p:spPr>
          <a:xfrm>
            <a:off x="679768" y="4715155"/>
            <a:ext cx="5438140" cy="4466987"/>
          </a:xfrm>
          <a:prstGeom prst="rect">
            <a:avLst/>
          </a:prstGeom>
        </p:spPr>
        <p:txBody>
          <a:bodyPr vert="horz" lIns="91710" tIns="45854" rIns="91710" bIns="4585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5"/>
            <a:ext cx="2945659" cy="496332"/>
          </a:xfrm>
          <a:prstGeom prst="rect">
            <a:avLst/>
          </a:prstGeom>
        </p:spPr>
        <p:txBody>
          <a:bodyPr vert="horz" lIns="91710" tIns="45854" rIns="91710" bIns="45854"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5"/>
            <a:ext cx="2945659" cy="496332"/>
          </a:xfrm>
          <a:prstGeom prst="rect">
            <a:avLst/>
          </a:prstGeom>
        </p:spPr>
        <p:txBody>
          <a:bodyPr vert="horz" lIns="91710" tIns="45854" rIns="91710" bIns="45854" rtlCol="0" anchor="b"/>
          <a:lstStyle>
            <a:lvl1pPr algn="r">
              <a:defRPr sz="1200"/>
            </a:lvl1pPr>
          </a:lstStyle>
          <a:p>
            <a:fld id="{BB7095E4-AD06-48B3-B905-E2402BC55BE9}" type="slidenum">
              <a:rPr lang="it-IT" smtClean="0"/>
              <a:t>‹N›</a:t>
            </a:fld>
            <a:endParaRPr lang="it-IT"/>
          </a:p>
        </p:txBody>
      </p:sp>
    </p:spTree>
    <p:extLst>
      <p:ext uri="{BB962C8B-B14F-4D97-AF65-F5344CB8AC3E}">
        <p14:creationId xmlns:p14="http://schemas.microsoft.com/office/powerpoint/2010/main" val="330318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688DF353-86EC-4507-98F5-62212B891A7F}" type="slidenum">
              <a:rPr lang="it-IT" smtClean="0"/>
              <a:t>1</a:t>
            </a:fld>
            <a:endParaRPr lang="it-IT"/>
          </a:p>
        </p:txBody>
      </p:sp>
    </p:spTree>
    <p:extLst>
      <p:ext uri="{BB962C8B-B14F-4D97-AF65-F5344CB8AC3E}">
        <p14:creationId xmlns:p14="http://schemas.microsoft.com/office/powerpoint/2010/main" val="241308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88DF353-86EC-4507-98F5-62212B891A7F}" type="slidenum">
              <a:rPr lang="it-IT" smtClean="0"/>
              <a:t>2</a:t>
            </a:fld>
            <a:endParaRPr lang="it-IT"/>
          </a:p>
        </p:txBody>
      </p:sp>
    </p:spTree>
    <p:extLst>
      <p:ext uri="{BB962C8B-B14F-4D97-AF65-F5344CB8AC3E}">
        <p14:creationId xmlns:p14="http://schemas.microsoft.com/office/powerpoint/2010/main" val="62369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88DF353-86EC-4507-98F5-62212B891A7F}" type="slidenum">
              <a:rPr lang="it-IT" smtClean="0"/>
              <a:t>9</a:t>
            </a:fld>
            <a:endParaRPr lang="it-IT"/>
          </a:p>
        </p:txBody>
      </p:sp>
    </p:spTree>
    <p:extLst>
      <p:ext uri="{BB962C8B-B14F-4D97-AF65-F5344CB8AC3E}">
        <p14:creationId xmlns:p14="http://schemas.microsoft.com/office/powerpoint/2010/main" val="212639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88DF353-86EC-4507-98F5-62212B891A7F}" type="slidenum">
              <a:rPr lang="it-IT" smtClean="0"/>
              <a:t>12</a:t>
            </a:fld>
            <a:endParaRPr lang="it-IT"/>
          </a:p>
        </p:txBody>
      </p:sp>
    </p:spTree>
    <p:extLst>
      <p:ext uri="{BB962C8B-B14F-4D97-AF65-F5344CB8AC3E}">
        <p14:creationId xmlns:p14="http://schemas.microsoft.com/office/powerpoint/2010/main" val="395236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88DF353-86EC-4507-98F5-62212B891A7F}" type="slidenum">
              <a:rPr lang="it-IT" smtClean="0"/>
              <a:t>15</a:t>
            </a:fld>
            <a:endParaRPr lang="it-IT"/>
          </a:p>
        </p:txBody>
      </p:sp>
    </p:spTree>
    <p:extLst>
      <p:ext uri="{BB962C8B-B14F-4D97-AF65-F5344CB8AC3E}">
        <p14:creationId xmlns:p14="http://schemas.microsoft.com/office/powerpoint/2010/main" val="84058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88DF353-86EC-4507-98F5-62212B891A7F}" type="slidenum">
              <a:rPr lang="it-IT" smtClean="0"/>
              <a:t>18</a:t>
            </a:fld>
            <a:endParaRPr lang="it-IT"/>
          </a:p>
        </p:txBody>
      </p:sp>
    </p:spTree>
    <p:extLst>
      <p:ext uri="{BB962C8B-B14F-4D97-AF65-F5344CB8AC3E}">
        <p14:creationId xmlns:p14="http://schemas.microsoft.com/office/powerpoint/2010/main" val="224060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88DF353-86EC-4507-98F5-62212B891A7F}" type="slidenum">
              <a:rPr kumimoji="0" lang="it-IT" sz="11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it-IT" sz="11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24741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88DF353-86EC-4507-98F5-62212B891A7F}" type="slidenum">
              <a:rPr kumimoji="0" lang="it-IT" sz="12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168328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4BF396E1-D145-4B9B-A00F-B2A10708DE61}" type="datetime1">
              <a:rPr lang="it-IT" altLang="it-IT" smtClean="0"/>
              <a:t>06/11/2023</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E76A02C-A8B5-437E-A165-0E37E365163F}" type="slidenum">
              <a:rPr lang="it-IT" altLang="it-IT"/>
              <a:pPr>
                <a:defRPr/>
              </a:pPr>
              <a:t>‹N›</a:t>
            </a:fld>
            <a:endParaRPr lang="it-IT" altLang="it-IT"/>
          </a:p>
        </p:txBody>
      </p:sp>
    </p:spTree>
    <p:extLst>
      <p:ext uri="{BB962C8B-B14F-4D97-AF65-F5344CB8AC3E}">
        <p14:creationId xmlns:p14="http://schemas.microsoft.com/office/powerpoint/2010/main" val="396744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7A3C88C-56B9-4440-BD58-2542272DDE1C}" type="datetime1">
              <a:rPr lang="it-IT" altLang="it-IT" smtClean="0"/>
              <a:t>06/11/2023</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55BDDD3-5E84-4B48-AE03-154B800B975F}" type="slidenum">
              <a:rPr lang="it-IT" altLang="it-IT"/>
              <a:pPr>
                <a:defRPr/>
              </a:pPr>
              <a:t>‹N›</a:t>
            </a:fld>
            <a:endParaRPr lang="it-IT" altLang="it-IT"/>
          </a:p>
        </p:txBody>
      </p:sp>
    </p:spTree>
    <p:extLst>
      <p:ext uri="{BB962C8B-B14F-4D97-AF65-F5344CB8AC3E}">
        <p14:creationId xmlns:p14="http://schemas.microsoft.com/office/powerpoint/2010/main" val="401970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D6E7D74-6138-4102-8C57-B319005954B3}" type="datetime1">
              <a:rPr lang="it-IT" altLang="it-IT" smtClean="0"/>
              <a:t>06/11/2023</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16B3F2E-8A90-4E7B-AEAC-1A476D2FC11D}" type="slidenum">
              <a:rPr lang="it-IT" altLang="it-IT"/>
              <a:pPr>
                <a:defRPr/>
              </a:pPr>
              <a:t>‹N›</a:t>
            </a:fld>
            <a:endParaRPr lang="it-IT" altLang="it-IT"/>
          </a:p>
        </p:txBody>
      </p:sp>
    </p:spTree>
    <p:extLst>
      <p:ext uri="{BB962C8B-B14F-4D97-AF65-F5344CB8AC3E}">
        <p14:creationId xmlns:p14="http://schemas.microsoft.com/office/powerpoint/2010/main" val="15408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A5717BF-E25A-4459-8501-56B14FBE6501}" type="datetime1">
              <a:rPr lang="it-IT" altLang="it-IT" smtClean="0"/>
              <a:t>06/11/2023</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0093EF7-3EA7-41BE-81E7-0AE2635E2DE5}" type="slidenum">
              <a:rPr lang="it-IT" altLang="it-IT"/>
              <a:pPr>
                <a:defRPr/>
              </a:pPr>
              <a:t>‹N›</a:t>
            </a:fld>
            <a:endParaRPr lang="it-IT" altLang="it-IT"/>
          </a:p>
        </p:txBody>
      </p:sp>
    </p:spTree>
    <p:extLst>
      <p:ext uri="{BB962C8B-B14F-4D97-AF65-F5344CB8AC3E}">
        <p14:creationId xmlns:p14="http://schemas.microsoft.com/office/powerpoint/2010/main" val="265828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90E2060-80A3-4682-A935-54A2B5C04784}" type="datetime1">
              <a:rPr lang="it-IT" altLang="it-IT" smtClean="0"/>
              <a:t>06/11/2023</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7705B79-1353-46A9-833D-7F97DA9DCF79}" type="slidenum">
              <a:rPr lang="it-IT" altLang="it-IT"/>
              <a:pPr>
                <a:defRPr/>
              </a:pPr>
              <a:t>‹N›</a:t>
            </a:fld>
            <a:endParaRPr lang="it-IT" altLang="it-IT"/>
          </a:p>
        </p:txBody>
      </p:sp>
    </p:spTree>
    <p:extLst>
      <p:ext uri="{BB962C8B-B14F-4D97-AF65-F5344CB8AC3E}">
        <p14:creationId xmlns:p14="http://schemas.microsoft.com/office/powerpoint/2010/main" val="322504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413DF96A-B3C0-409C-9248-2004DB5ACE3D}" type="datetime1">
              <a:rPr lang="it-IT" altLang="it-IT" smtClean="0"/>
              <a:t>06/11/2023</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D59EB9F-3B52-421B-BC6F-F1DAD52C1A47}" type="slidenum">
              <a:rPr lang="it-IT" altLang="it-IT"/>
              <a:pPr>
                <a:defRPr/>
              </a:pPr>
              <a:t>‹N›</a:t>
            </a:fld>
            <a:endParaRPr lang="it-IT" altLang="it-IT"/>
          </a:p>
        </p:txBody>
      </p:sp>
    </p:spTree>
    <p:extLst>
      <p:ext uri="{BB962C8B-B14F-4D97-AF65-F5344CB8AC3E}">
        <p14:creationId xmlns:p14="http://schemas.microsoft.com/office/powerpoint/2010/main" val="95242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92FC0B08-006E-4D67-949C-A459CDB0879D}" type="datetime1">
              <a:rPr lang="it-IT" altLang="it-IT" smtClean="0"/>
              <a:t>06/11/2023</a:t>
            </a:fld>
            <a:endParaRPr lang="it-IT" alt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19469D1-C558-470D-9C7F-CF5FB3709778}" type="slidenum">
              <a:rPr lang="it-IT" altLang="it-IT"/>
              <a:pPr>
                <a:defRPr/>
              </a:pPr>
              <a:t>‹N›</a:t>
            </a:fld>
            <a:endParaRPr lang="it-IT" altLang="it-IT"/>
          </a:p>
        </p:txBody>
      </p:sp>
    </p:spTree>
    <p:extLst>
      <p:ext uri="{BB962C8B-B14F-4D97-AF65-F5344CB8AC3E}">
        <p14:creationId xmlns:p14="http://schemas.microsoft.com/office/powerpoint/2010/main" val="301588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1652FA55-34E1-4BD4-A450-3FA5A68938E3}" type="datetime1">
              <a:rPr lang="it-IT" altLang="it-IT" smtClean="0"/>
              <a:t>06/11/2023</a:t>
            </a:fld>
            <a:endParaRPr lang="it-IT" alt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B884C640-13DA-43C5-A44A-0BA73023A12A}" type="slidenum">
              <a:rPr lang="it-IT" altLang="it-IT"/>
              <a:pPr>
                <a:defRPr/>
              </a:pPr>
              <a:t>‹N›</a:t>
            </a:fld>
            <a:endParaRPr lang="it-IT" altLang="it-IT"/>
          </a:p>
        </p:txBody>
      </p:sp>
    </p:spTree>
    <p:extLst>
      <p:ext uri="{BB962C8B-B14F-4D97-AF65-F5344CB8AC3E}">
        <p14:creationId xmlns:p14="http://schemas.microsoft.com/office/powerpoint/2010/main" val="124028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D2C27C8-400C-4450-A9E7-F4B05D5C8B51}" type="datetime1">
              <a:rPr lang="it-IT" altLang="it-IT" smtClean="0"/>
              <a:t>06/11/2023</a:t>
            </a:fld>
            <a:endParaRPr lang="it-IT" alt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1CAF8CA-3C33-4095-AEAE-C2AC6D9C08B0}" type="slidenum">
              <a:rPr lang="it-IT" altLang="it-IT"/>
              <a:pPr>
                <a:defRPr/>
              </a:pPr>
              <a:t>‹N›</a:t>
            </a:fld>
            <a:endParaRPr lang="it-IT" altLang="it-IT"/>
          </a:p>
        </p:txBody>
      </p:sp>
    </p:spTree>
    <p:extLst>
      <p:ext uri="{BB962C8B-B14F-4D97-AF65-F5344CB8AC3E}">
        <p14:creationId xmlns:p14="http://schemas.microsoft.com/office/powerpoint/2010/main" val="314361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720A766-6D67-4914-B598-8A64CA1B578E}" type="datetime1">
              <a:rPr lang="it-IT" altLang="it-IT" smtClean="0"/>
              <a:t>06/11/2023</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F6E78DB-F04E-4787-B78C-188C36228908}" type="slidenum">
              <a:rPr lang="it-IT" altLang="it-IT"/>
              <a:pPr>
                <a:defRPr/>
              </a:pPr>
              <a:t>‹N›</a:t>
            </a:fld>
            <a:endParaRPr lang="it-IT" altLang="it-IT"/>
          </a:p>
        </p:txBody>
      </p:sp>
    </p:spTree>
    <p:extLst>
      <p:ext uri="{BB962C8B-B14F-4D97-AF65-F5344CB8AC3E}">
        <p14:creationId xmlns:p14="http://schemas.microsoft.com/office/powerpoint/2010/main" val="315217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7603DAD-CB5A-463D-884F-EB9DDBF3811D}" type="datetime1">
              <a:rPr lang="it-IT" altLang="it-IT" smtClean="0"/>
              <a:t>06/11/2023</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61FE02F-EB59-4904-9BEC-0D5B8B6D571F}" type="slidenum">
              <a:rPr lang="it-IT" altLang="it-IT"/>
              <a:pPr>
                <a:defRPr/>
              </a:pPr>
              <a:t>‹N›</a:t>
            </a:fld>
            <a:endParaRPr lang="it-IT" altLang="it-IT"/>
          </a:p>
        </p:txBody>
      </p:sp>
    </p:spTree>
    <p:extLst>
      <p:ext uri="{BB962C8B-B14F-4D97-AF65-F5344CB8AC3E}">
        <p14:creationId xmlns:p14="http://schemas.microsoft.com/office/powerpoint/2010/main" val="162237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5F4C5F6A-D719-4454-A435-82DE6687C044}" type="datetime1">
              <a:rPr lang="it-IT" altLang="it-IT" smtClean="0"/>
              <a:t>06/11/2023</a:t>
            </a:fld>
            <a:endParaRPr lang="it-IT" alt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7D1F2839-3916-4EC4-A841-2AF984E08EE3}"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12.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440.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5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221.png"/><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400.png"/><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http://www.un.org/sustainabledevelopment/" TargetMode="External"/><Relationship Id="rId10" Type="http://schemas.openxmlformats.org/officeDocument/2006/relationships/image" Target="../media/image10.png"/><Relationship Id="rId4" Type="http://schemas.openxmlformats.org/officeDocument/2006/relationships/image" Target="../media/image5.emf"/><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CCB4511-0944-6059-8BFE-21C4D133194F}"/>
              </a:ext>
            </a:extLst>
          </p:cNvPr>
          <p:cNvPicPr>
            <a:picLocks noChangeAspect="1"/>
          </p:cNvPicPr>
          <p:nvPr/>
        </p:nvPicPr>
        <p:blipFill>
          <a:blip r:embed="rId3"/>
          <a:stretch>
            <a:fillRect/>
          </a:stretch>
        </p:blipFill>
        <p:spPr>
          <a:xfrm>
            <a:off x="4567700" y="0"/>
            <a:ext cx="4576300" cy="6858000"/>
          </a:xfrm>
          <a:prstGeom prst="rect">
            <a:avLst/>
          </a:prstGeom>
        </p:spPr>
      </p:pic>
      <p:sp>
        <p:nvSpPr>
          <p:cNvPr id="2052" name="CasellaDiTesto 7"/>
          <p:cNvSpPr txBox="1">
            <a:spLocks noChangeArrowheads="1"/>
          </p:cNvSpPr>
          <p:nvPr/>
        </p:nvSpPr>
        <p:spPr bwMode="auto">
          <a:xfrm>
            <a:off x="10313988" y="319246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5"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5"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5"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5"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9pPr>
          </a:lstStyle>
          <a:p>
            <a:pPr eaLnBrk="1" hangingPunct="1">
              <a:spcBef>
                <a:spcPct val="0"/>
              </a:spcBef>
              <a:buFontTx/>
              <a:buNone/>
            </a:pPr>
            <a:r>
              <a:rPr lang="it-IT" altLang="it-IT" sz="1800" dirty="0"/>
              <a:t>                      </a:t>
            </a:r>
          </a:p>
        </p:txBody>
      </p:sp>
      <p:pic>
        <p:nvPicPr>
          <p:cNvPr id="2053" name="Immagine 2" descr="600x96--arera-trasaprente.png"/>
          <p:cNvPicPr>
            <a:picLocks noChangeAspect="1"/>
          </p:cNvPicPr>
          <p:nvPr/>
        </p:nvPicPr>
        <p:blipFill rotWithShape="1">
          <a:blip r:embed="rId4">
            <a:extLst>
              <a:ext uri="{28A0092B-C50C-407E-A947-70E740481C1C}">
                <a14:useLocalDpi xmlns:a14="http://schemas.microsoft.com/office/drawing/2010/main" val="0"/>
              </a:ext>
            </a:extLst>
          </a:blip>
          <a:srcRect r="24549" b="11036"/>
          <a:stretch/>
        </p:blipFill>
        <p:spPr bwMode="auto">
          <a:xfrm>
            <a:off x="971392" y="371158"/>
            <a:ext cx="33226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6" descr="base-slide.png">
            <a:extLst>
              <a:ext uri="{FF2B5EF4-FFF2-40B4-BE49-F238E27FC236}">
                <a16:creationId xmlns:a16="http://schemas.microsoft.com/office/drawing/2014/main" id="{6FD59902-D80D-4364-9EF2-F40B93F779EB}"/>
              </a:ext>
            </a:extLst>
          </p:cNvPr>
          <p:cNvPicPr>
            <a:picLocks/>
          </p:cNvPicPr>
          <p:nvPr/>
        </p:nvPicPr>
        <p:blipFill rotWithShape="1">
          <a:blip r:embed="rId5">
            <a:alphaModFix/>
            <a:extLst>
              <a:ext uri="{28A0092B-C50C-407E-A947-70E740481C1C}">
                <a14:useLocalDpi xmlns:a14="http://schemas.microsoft.com/office/drawing/2010/main" val="0"/>
              </a:ext>
            </a:extLst>
          </a:blip>
          <a:srcRect r="42417" b="55409"/>
          <a:stretch/>
        </p:blipFill>
        <p:spPr bwMode="auto">
          <a:xfrm>
            <a:off x="0" y="6088380"/>
            <a:ext cx="5265420" cy="7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olo 1">
            <a:extLst>
              <a:ext uri="{FF2B5EF4-FFF2-40B4-BE49-F238E27FC236}">
                <a16:creationId xmlns:a16="http://schemas.microsoft.com/office/drawing/2014/main" id="{69C0C532-858F-4386-A907-E96D86EA5389}"/>
              </a:ext>
            </a:extLst>
          </p:cNvPr>
          <p:cNvSpPr>
            <a:spLocks noGrp="1"/>
          </p:cNvSpPr>
          <p:nvPr>
            <p:ph type="ctrTitle"/>
          </p:nvPr>
        </p:nvSpPr>
        <p:spPr>
          <a:xfrm>
            <a:off x="336947" y="2144871"/>
            <a:ext cx="4075255" cy="2834958"/>
          </a:xfrm>
        </p:spPr>
        <p:txBody>
          <a:bodyPr rtlCol="0">
            <a:normAutofit fontScale="90000"/>
          </a:bodyPr>
          <a:lstStyle/>
          <a:p>
            <a:pPr algn="l" fontAlgn="auto">
              <a:spcAft>
                <a:spcPts val="0"/>
              </a:spcAft>
              <a:defRPr/>
            </a:pPr>
            <a:br>
              <a:rPr lang="it-IT" sz="1400" dirty="0">
                <a:solidFill>
                  <a:schemeClr val="bg1">
                    <a:lumMod val="65000"/>
                  </a:schemeClr>
                </a:solidFill>
                <a:latin typeface="Arial"/>
                <a:ea typeface="+mj-ea"/>
                <a:cs typeface="Arial"/>
              </a:rPr>
            </a:br>
            <a:r>
              <a:rPr lang="it-IT" sz="1700" dirty="0">
                <a:solidFill>
                  <a:srgbClr val="7C8081"/>
                </a:solidFill>
                <a:latin typeface="Segoe UI Semibold" panose="020B0702040204020203" pitchFamily="34" charset="0"/>
                <a:ea typeface="+mj-ea"/>
                <a:cs typeface="Segoe UI Semibold" panose="020B0702040204020203" pitchFamily="34" charset="0"/>
              </a:rPr>
              <a:t>6 novembre 2023</a:t>
            </a:r>
            <a:br>
              <a:rPr lang="it-IT" sz="1400" dirty="0">
                <a:solidFill>
                  <a:srgbClr val="7C8081"/>
                </a:solidFill>
                <a:latin typeface="Segoe UI Semibold" panose="020B0702040204020203" pitchFamily="34" charset="0"/>
                <a:ea typeface="+mj-ea"/>
                <a:cs typeface="Segoe UI Semibold" panose="020B0702040204020203" pitchFamily="34" charset="0"/>
              </a:rPr>
            </a:br>
            <a:r>
              <a:rPr lang="it-IT" sz="1800" dirty="0">
                <a:solidFill>
                  <a:srgbClr val="7C8081"/>
                </a:solidFill>
                <a:latin typeface="Segoe UI Semibold" panose="020B0702040204020203" pitchFamily="34" charset="0"/>
                <a:ea typeface="+mj-ea"/>
                <a:cs typeface="Segoe UI Semibold" panose="020B0702040204020203" pitchFamily="34" charset="0"/>
              </a:rPr>
              <a:t>Roma, Consiglio di Stato</a:t>
            </a:r>
            <a:br>
              <a:rPr lang="it-IT" sz="1800" dirty="0">
                <a:solidFill>
                  <a:srgbClr val="7C8081"/>
                </a:solidFill>
                <a:latin typeface="Segoe UI Semibold" panose="020B0702040204020203" pitchFamily="34" charset="0"/>
                <a:ea typeface="+mj-ea"/>
                <a:cs typeface="Segoe UI Semibold" panose="020B0702040204020203" pitchFamily="34" charset="0"/>
              </a:rPr>
            </a:br>
            <a:r>
              <a:rPr lang="it-IT" sz="1800" dirty="0">
                <a:solidFill>
                  <a:srgbClr val="7C8081"/>
                </a:solidFill>
                <a:latin typeface="Segoe UI Semibold" panose="020B0702040204020203" pitchFamily="34" charset="0"/>
                <a:ea typeface="+mj-ea"/>
                <a:cs typeface="Segoe UI Semibold" panose="020B0702040204020203" pitchFamily="34" charset="0"/>
              </a:rPr>
              <a:t>Il ruolo di ARERA al tempo della crisi energetica</a:t>
            </a:r>
            <a:br>
              <a:rPr lang="it-IT" sz="1800" dirty="0">
                <a:solidFill>
                  <a:srgbClr val="7C8081"/>
                </a:solidFill>
                <a:latin typeface="Segoe UI Semibold" panose="020B0702040204020203" pitchFamily="34" charset="0"/>
                <a:ea typeface="+mj-ea"/>
                <a:cs typeface="Segoe UI Semibold" panose="020B0702040204020203" pitchFamily="34" charset="0"/>
              </a:rPr>
            </a:br>
            <a:br>
              <a:rPr lang="it-IT" sz="1800" dirty="0">
                <a:solidFill>
                  <a:srgbClr val="7C8081"/>
                </a:solidFill>
                <a:latin typeface="Segoe UI Semibold" panose="020B0702040204020203" pitchFamily="34" charset="0"/>
                <a:ea typeface="+mj-ea"/>
                <a:cs typeface="Segoe UI Semibold" panose="020B0702040204020203" pitchFamily="34" charset="0"/>
              </a:rPr>
            </a:br>
            <a:br>
              <a:rPr lang="it-IT" sz="1600" dirty="0">
                <a:solidFill>
                  <a:schemeClr val="bg1">
                    <a:lumMod val="65000"/>
                  </a:schemeClr>
                </a:solidFill>
                <a:latin typeface="Segoe UI Semibold" panose="020B0702040204020203" pitchFamily="34" charset="0"/>
                <a:ea typeface="+mj-ea"/>
                <a:cs typeface="Segoe UI Semibold" panose="020B0702040204020203" pitchFamily="34" charset="0"/>
              </a:rPr>
            </a:br>
            <a:br>
              <a:rPr lang="it-IT" sz="1600" dirty="0">
                <a:solidFill>
                  <a:schemeClr val="bg1">
                    <a:lumMod val="65000"/>
                  </a:schemeClr>
                </a:solidFill>
                <a:latin typeface="Segoe UI Semibold" panose="020B0702040204020203" pitchFamily="34" charset="0"/>
                <a:ea typeface="+mj-ea"/>
                <a:cs typeface="Segoe UI Semibold" panose="020B0702040204020203" pitchFamily="34" charset="0"/>
              </a:rPr>
            </a:br>
            <a:r>
              <a:rPr lang="it-IT" sz="22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regolazione e segmenti di mercato nel ciclo dei rifiuti</a:t>
            </a:r>
            <a:br>
              <a:rPr lang="it-IT" sz="22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br>
            <a:br>
              <a:rPr lang="it-IT" sz="22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br>
            <a:br>
              <a:rPr lang="it-IT" sz="22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br>
            <a:r>
              <a:rPr lang="it-IT" sz="2000" b="1" cap="all" dirty="0">
                <a:solidFill>
                  <a:srgbClr val="7C8081"/>
                </a:solidFill>
                <a:latin typeface="Segoe UI Semibold" panose="020B0702040204020203" pitchFamily="34" charset="0"/>
                <a:ea typeface="+mj-ea"/>
                <a:cs typeface="Segoe UI Semibold" panose="020B0702040204020203" pitchFamily="34" charset="0"/>
              </a:rPr>
              <a:t>Lorenzo Bardelli</a:t>
            </a:r>
            <a:br>
              <a:rPr lang="it-IT" sz="1300" b="1" cap="all" dirty="0">
                <a:solidFill>
                  <a:srgbClr val="7C8081"/>
                </a:solidFill>
                <a:latin typeface="Segoe UI Semibold" panose="020B0702040204020203" pitchFamily="34" charset="0"/>
                <a:ea typeface="+mj-ea"/>
                <a:cs typeface="Segoe UI Semibold" panose="020B0702040204020203" pitchFamily="34" charset="0"/>
              </a:rPr>
            </a:br>
            <a:r>
              <a:rPr lang="it-IT" sz="1700" b="1" dirty="0">
                <a:solidFill>
                  <a:srgbClr val="7C8081"/>
                </a:solidFill>
                <a:latin typeface="Segoe UI Semibold" panose="020B0702040204020203" pitchFamily="34" charset="0"/>
                <a:ea typeface="+mj-ea"/>
                <a:cs typeface="Segoe UI Semibold" panose="020B0702040204020203" pitchFamily="34" charset="0"/>
              </a:rPr>
              <a:t>Direttore Divisione Ambiente ARERA</a:t>
            </a:r>
            <a:br>
              <a:rPr lang="it-IT" sz="17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br>
            <a:endParaRPr lang="it-IT" sz="1700" dirty="0">
              <a:solidFill>
                <a:srgbClr val="7C8081"/>
              </a:solidFill>
              <a:latin typeface="Segoe UI Semibold" panose="020B0702040204020203" pitchFamily="34" charset="0"/>
              <a:ea typeface="+mj-ea"/>
              <a:cs typeface="Segoe UI Semibold" panose="020B0702040204020203" pitchFamily="34" charset="0"/>
            </a:endParaRPr>
          </a:p>
        </p:txBody>
      </p:sp>
      <p:pic>
        <p:nvPicPr>
          <p:cNvPr id="2051" name="Immagine 6" descr="base-slide.png"/>
          <p:cNvPicPr>
            <a:picLocks noChangeAspect="1"/>
          </p:cNvPicPr>
          <p:nvPr/>
        </p:nvPicPr>
        <p:blipFill rotWithShape="1">
          <a:blip r:embed="rId5">
            <a:alphaModFix amt="50000"/>
            <a:extLst>
              <a:ext uri="{28A0092B-C50C-407E-A947-70E740481C1C}">
                <a14:useLocalDpi xmlns:a14="http://schemas.microsoft.com/office/drawing/2010/main" val="0"/>
              </a:ext>
            </a:extLst>
          </a:blip>
          <a:srcRect b="59011"/>
          <a:stretch/>
        </p:blipFill>
        <p:spPr bwMode="auto">
          <a:xfrm>
            <a:off x="0" y="6088380"/>
            <a:ext cx="9144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228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Immagine 5" descr="fondo-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0" y="-1"/>
            <a:ext cx="9147242" cy="527316"/>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Monitoraggio sull’efficienza della raccolta differenziata e sugli impianti di trattamento dei rifiuti urbani</a:t>
            </a:r>
          </a:p>
        </p:txBody>
      </p:sp>
      <p:sp>
        <p:nvSpPr>
          <p:cNvPr id="9" name="Rettangolo 8">
            <a:extLst>
              <a:ext uri="{FF2B5EF4-FFF2-40B4-BE49-F238E27FC236}">
                <a16:creationId xmlns:a16="http://schemas.microsoft.com/office/drawing/2014/main" id="{669A8833-7BD7-5D34-5E27-194926A2E4EE}"/>
              </a:ext>
            </a:extLst>
          </p:cNvPr>
          <p:cNvSpPr/>
          <p:nvPr/>
        </p:nvSpPr>
        <p:spPr>
          <a:xfrm>
            <a:off x="4110579" y="1189365"/>
            <a:ext cx="3131469" cy="646331"/>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100"/>
              </a:spcBef>
            </a:pPr>
            <a:r>
              <a:rPr lang="it-IT" sz="1200" dirty="0">
                <a:solidFill>
                  <a:srgbClr val="003B77"/>
                </a:solidFill>
                <a:latin typeface="Arial" panose="020B0604020202020204" pitchFamily="34" charset="0"/>
                <a:cs typeface="Arial" panose="020B0604020202020204" pitchFamily="34" charset="0"/>
              </a:rPr>
              <a:t>efficacia nella massimizzazione dei quantitativi da avviare a riciclo e dei ricavi derivanti dalla valorizzazione del materiale</a:t>
            </a:r>
          </a:p>
        </p:txBody>
      </p:sp>
      <p:sp>
        <p:nvSpPr>
          <p:cNvPr id="14" name="Rettangolo 13">
            <a:extLst>
              <a:ext uri="{FF2B5EF4-FFF2-40B4-BE49-F238E27FC236}">
                <a16:creationId xmlns:a16="http://schemas.microsoft.com/office/drawing/2014/main" id="{4C6016B2-EAB8-6DEB-3AD5-2C2CF766CAFD}"/>
              </a:ext>
            </a:extLst>
          </p:cNvPr>
          <p:cNvSpPr/>
          <p:nvPr/>
        </p:nvSpPr>
        <p:spPr>
          <a:xfrm>
            <a:off x="574033" y="696717"/>
            <a:ext cx="8176774" cy="284176"/>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t>Definizione indicatori e ambito di applicazione</a:t>
            </a:r>
          </a:p>
        </p:txBody>
      </p:sp>
      <p:sp>
        <p:nvSpPr>
          <p:cNvPr id="15" name="Rettangolo 14">
            <a:extLst>
              <a:ext uri="{FF2B5EF4-FFF2-40B4-BE49-F238E27FC236}">
                <a16:creationId xmlns:a16="http://schemas.microsoft.com/office/drawing/2014/main" id="{E986AAA9-F04F-3A77-B3BF-2EB38DAA6CBE}"/>
              </a:ext>
            </a:extLst>
          </p:cNvPr>
          <p:cNvSpPr/>
          <p:nvPr/>
        </p:nvSpPr>
        <p:spPr>
          <a:xfrm rot="16200000">
            <a:off x="-670466" y="2387829"/>
            <a:ext cx="2801937" cy="312936"/>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t>Categorie di Indicatori</a:t>
            </a:r>
          </a:p>
        </p:txBody>
      </p:sp>
      <p:sp>
        <p:nvSpPr>
          <p:cNvPr id="16" name="Rettangolo 15">
            <a:extLst>
              <a:ext uri="{FF2B5EF4-FFF2-40B4-BE49-F238E27FC236}">
                <a16:creationId xmlns:a16="http://schemas.microsoft.com/office/drawing/2014/main" id="{DAC42FCA-33ED-AC8F-6942-C3A3384CF95C}"/>
              </a:ext>
            </a:extLst>
          </p:cNvPr>
          <p:cNvSpPr/>
          <p:nvPr/>
        </p:nvSpPr>
        <p:spPr>
          <a:xfrm>
            <a:off x="1093778" y="1952212"/>
            <a:ext cx="2964940" cy="628274"/>
          </a:xfrm>
          <a:prstGeom prst="rect">
            <a:avLst/>
          </a:prstGeom>
          <a:solidFill>
            <a:srgbClr val="00AD83"/>
          </a:solidFill>
          <a:ln>
            <a:solidFill>
              <a:srgbClr val="00AD8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t>Efficienza nella gestione degli scarti</a:t>
            </a:r>
          </a:p>
        </p:txBody>
      </p:sp>
      <p:sp>
        <p:nvSpPr>
          <p:cNvPr id="17" name="Rettangolo 16">
            <a:extLst>
              <a:ext uri="{FF2B5EF4-FFF2-40B4-BE49-F238E27FC236}">
                <a16:creationId xmlns:a16="http://schemas.microsoft.com/office/drawing/2014/main" id="{924FEE47-C70B-33D8-88EB-01147501653C}"/>
              </a:ext>
            </a:extLst>
          </p:cNvPr>
          <p:cNvSpPr/>
          <p:nvPr/>
        </p:nvSpPr>
        <p:spPr>
          <a:xfrm>
            <a:off x="1085852" y="1190384"/>
            <a:ext cx="2964940" cy="633729"/>
          </a:xfrm>
          <a:prstGeom prst="rect">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t>Efficienza e qualità della raccolta differenziata</a:t>
            </a:r>
          </a:p>
        </p:txBody>
      </p:sp>
      <p:sp>
        <p:nvSpPr>
          <p:cNvPr id="18" name="Rettangolo 17">
            <a:extLst>
              <a:ext uri="{FF2B5EF4-FFF2-40B4-BE49-F238E27FC236}">
                <a16:creationId xmlns:a16="http://schemas.microsoft.com/office/drawing/2014/main" id="{352BA844-313F-6715-56C9-273561C2A03A}"/>
              </a:ext>
            </a:extLst>
          </p:cNvPr>
          <p:cNvSpPr/>
          <p:nvPr/>
        </p:nvSpPr>
        <p:spPr>
          <a:xfrm>
            <a:off x="1085852" y="2708920"/>
            <a:ext cx="2964940" cy="507283"/>
          </a:xfrm>
          <a:prstGeom prst="rect">
            <a:avLst/>
          </a:prstGeom>
          <a:solidFill>
            <a:srgbClr val="00A4CD"/>
          </a:solidFill>
          <a:ln>
            <a:solidFill>
              <a:srgbClr val="00A4C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t>Continuità del servizio</a:t>
            </a:r>
          </a:p>
        </p:txBody>
      </p:sp>
      <p:sp>
        <p:nvSpPr>
          <p:cNvPr id="20" name="Rettangolo 19">
            <a:extLst>
              <a:ext uri="{FF2B5EF4-FFF2-40B4-BE49-F238E27FC236}">
                <a16:creationId xmlns:a16="http://schemas.microsoft.com/office/drawing/2014/main" id="{89CDEF2D-9372-E097-5CC3-CCEFDA6E4D46}"/>
              </a:ext>
            </a:extLst>
          </p:cNvPr>
          <p:cNvSpPr/>
          <p:nvPr/>
        </p:nvSpPr>
        <p:spPr>
          <a:xfrm>
            <a:off x="529602" y="4087042"/>
            <a:ext cx="3574836" cy="477086"/>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t>Obblighi di trasparenza, comunicazione e monitoraggio </a:t>
            </a:r>
          </a:p>
        </p:txBody>
      </p:sp>
      <p:sp>
        <p:nvSpPr>
          <p:cNvPr id="21" name="Rettangolo 20">
            <a:extLst>
              <a:ext uri="{FF2B5EF4-FFF2-40B4-BE49-F238E27FC236}">
                <a16:creationId xmlns:a16="http://schemas.microsoft.com/office/drawing/2014/main" id="{2F86690A-41A3-37D8-9023-67870442658F}"/>
              </a:ext>
            </a:extLst>
          </p:cNvPr>
          <p:cNvSpPr/>
          <p:nvPr/>
        </p:nvSpPr>
        <p:spPr>
          <a:xfrm>
            <a:off x="1077926" y="3328655"/>
            <a:ext cx="2964940" cy="616609"/>
          </a:xfrm>
          <a:prstGeom prst="rect">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t>Qualità commerciale della filiera</a:t>
            </a:r>
          </a:p>
        </p:txBody>
      </p:sp>
      <p:sp>
        <p:nvSpPr>
          <p:cNvPr id="22" name="Rettangolo 21">
            <a:extLst>
              <a:ext uri="{FF2B5EF4-FFF2-40B4-BE49-F238E27FC236}">
                <a16:creationId xmlns:a16="http://schemas.microsoft.com/office/drawing/2014/main" id="{58DA3CCB-6D16-B6D3-C3AC-CA9DFE13CF3C}"/>
              </a:ext>
            </a:extLst>
          </p:cNvPr>
          <p:cNvSpPr/>
          <p:nvPr/>
        </p:nvSpPr>
        <p:spPr>
          <a:xfrm>
            <a:off x="4110578" y="1935423"/>
            <a:ext cx="3131469" cy="646331"/>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100"/>
              </a:spcBef>
            </a:pPr>
            <a:r>
              <a:rPr lang="it-IT" sz="1200" dirty="0">
                <a:solidFill>
                  <a:srgbClr val="003B77"/>
                </a:solidFill>
                <a:latin typeface="Arial" panose="020B0604020202020204" pitchFamily="34" charset="0"/>
                <a:cs typeface="Arial" panose="020B0604020202020204" pitchFamily="34" charset="0"/>
              </a:rPr>
              <a:t>incidenza degli scarti prodotti dai processi di trattamento e relative modalità di gestione</a:t>
            </a:r>
          </a:p>
        </p:txBody>
      </p:sp>
      <p:sp>
        <p:nvSpPr>
          <p:cNvPr id="23" name="Rettangolo 22">
            <a:extLst>
              <a:ext uri="{FF2B5EF4-FFF2-40B4-BE49-F238E27FC236}">
                <a16:creationId xmlns:a16="http://schemas.microsoft.com/office/drawing/2014/main" id="{A1CB9ACA-06CE-59C5-AA81-7140B87AEDDE}"/>
              </a:ext>
            </a:extLst>
          </p:cNvPr>
          <p:cNvSpPr/>
          <p:nvPr/>
        </p:nvSpPr>
        <p:spPr>
          <a:xfrm>
            <a:off x="4058719" y="2735053"/>
            <a:ext cx="3183330" cy="461665"/>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100"/>
              </a:spcBef>
            </a:pPr>
            <a:r>
              <a:rPr lang="it-IT" sz="1200" dirty="0">
                <a:solidFill>
                  <a:srgbClr val="003B77"/>
                </a:solidFill>
                <a:latin typeface="Arial" panose="020B0604020202020204" pitchFamily="34" charset="0"/>
                <a:cs typeface="Arial" panose="020B0604020202020204" pitchFamily="34" charset="0"/>
              </a:rPr>
              <a:t>affidabilità del sistema infrastrutturale, (numero e durata delle interruzioni)</a:t>
            </a:r>
          </a:p>
        </p:txBody>
      </p:sp>
      <p:sp>
        <p:nvSpPr>
          <p:cNvPr id="24" name="Rettangolo 23">
            <a:extLst>
              <a:ext uri="{FF2B5EF4-FFF2-40B4-BE49-F238E27FC236}">
                <a16:creationId xmlns:a16="http://schemas.microsoft.com/office/drawing/2014/main" id="{14E8E3DE-9B19-5EBC-86EE-5211E3F042C1}"/>
              </a:ext>
            </a:extLst>
          </p:cNvPr>
          <p:cNvSpPr/>
          <p:nvPr/>
        </p:nvSpPr>
        <p:spPr>
          <a:xfrm>
            <a:off x="4064815" y="3298933"/>
            <a:ext cx="3177234" cy="646331"/>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100"/>
              </a:spcBef>
            </a:pPr>
            <a:r>
              <a:rPr lang="it-IT" sz="1200" dirty="0">
                <a:solidFill>
                  <a:srgbClr val="003B77"/>
                </a:solidFill>
                <a:latin typeface="Arial" panose="020B0604020202020204" pitchFamily="34" charset="0"/>
                <a:cs typeface="Arial" panose="020B0604020202020204" pitchFamily="34" charset="0"/>
              </a:rPr>
              <a:t>modalità di gestione del rapporto con l’utente conferitore (reclami, richieste scritte di informazioni e di rettifica di fatturazione)</a:t>
            </a:r>
          </a:p>
        </p:txBody>
      </p:sp>
      <p:sp>
        <p:nvSpPr>
          <p:cNvPr id="25" name="CasellaDiTesto 24">
            <a:extLst>
              <a:ext uri="{FF2B5EF4-FFF2-40B4-BE49-F238E27FC236}">
                <a16:creationId xmlns:a16="http://schemas.microsoft.com/office/drawing/2014/main" id="{23165FE6-715E-815D-CE64-6B5A0B7398D3}"/>
              </a:ext>
            </a:extLst>
          </p:cNvPr>
          <p:cNvSpPr txBox="1"/>
          <p:nvPr/>
        </p:nvSpPr>
        <p:spPr>
          <a:xfrm>
            <a:off x="4233673" y="4114666"/>
            <a:ext cx="4465274" cy="2123658"/>
          </a:xfrm>
          <a:prstGeom prst="rect">
            <a:avLst/>
          </a:prstGeom>
          <a:noFill/>
          <a:ln w="38100">
            <a:solidFill>
              <a:srgbClr val="00AD82"/>
            </a:solidFill>
          </a:ln>
        </p:spPr>
        <p:txBody>
          <a:bodyPr wrap="square" rtlCol="0">
            <a:spAutoFit/>
          </a:bodyPr>
          <a:lstStyle/>
          <a:p>
            <a:pPr algn="just"/>
            <a:r>
              <a:rPr lang="it-IT" sz="1300" b="1" u="sng" dirty="0">
                <a:solidFill>
                  <a:srgbClr val="00AD82"/>
                </a:solidFill>
                <a:latin typeface="Arial" panose="020B0604020202020204" pitchFamily="34" charset="0"/>
                <a:ea typeface="Yu Mincho" panose="02020400000000000000" pitchFamily="18" charset="-128"/>
                <a:cs typeface="Arial" panose="020B0604020202020204" pitchFamily="34" charset="0"/>
              </a:rPr>
              <a:t>Approccio graduale:</a:t>
            </a:r>
          </a:p>
          <a:p>
            <a:pPr marL="171450" indent="-171450" algn="just">
              <a:spcBef>
                <a:spcPts val="600"/>
              </a:spcBef>
              <a:buFont typeface="Arial" panose="020B0604020202020204" pitchFamily="34" charset="0"/>
              <a:buChar char="•"/>
            </a:pPr>
            <a:r>
              <a:rPr lang="it-IT" sz="1300" dirty="0">
                <a:latin typeface="Arial" panose="020B0604020202020204" pitchFamily="34" charset="0"/>
                <a:ea typeface="Yu Mincho" panose="02020400000000000000" pitchFamily="18" charset="-128"/>
                <a:cs typeface="Arial" panose="020B0604020202020204" pitchFamily="34" charset="0"/>
              </a:rPr>
              <a:t>obblighi di monitoraggio e trasparenza a partire dal </a:t>
            </a:r>
            <a:r>
              <a:rPr lang="it-IT" sz="1300" b="1" dirty="0">
                <a:solidFill>
                  <a:srgbClr val="00AD82"/>
                </a:solidFill>
                <a:latin typeface="Arial" panose="020B0604020202020204" pitchFamily="34" charset="0"/>
                <a:ea typeface="Yu Mincho" panose="02020400000000000000" pitchFamily="18" charset="-128"/>
                <a:cs typeface="Arial" panose="020B0604020202020204" pitchFamily="34" charset="0"/>
              </a:rPr>
              <a:t>1°gennaio 2024</a:t>
            </a:r>
          </a:p>
          <a:p>
            <a:pPr marL="171450" indent="-171450" algn="just">
              <a:spcBef>
                <a:spcPts val="600"/>
              </a:spcBef>
              <a:buFont typeface="Arial" panose="020B0604020202020204" pitchFamily="34" charset="0"/>
              <a:buChar char="•"/>
            </a:pPr>
            <a:r>
              <a:rPr lang="it-IT" sz="1300" dirty="0">
                <a:latin typeface="Arial" panose="020B0604020202020204" pitchFamily="34" charset="0"/>
                <a:ea typeface="Yu Mincho" panose="02020400000000000000" pitchFamily="18" charset="-128"/>
                <a:cs typeface="Arial" panose="020B0604020202020204" pitchFamily="34" charset="0"/>
              </a:rPr>
              <a:t>implementazione </a:t>
            </a:r>
            <a:r>
              <a:rPr lang="it-IT" sz="1300" b="1" dirty="0">
                <a:solidFill>
                  <a:srgbClr val="00AD82"/>
                </a:solidFill>
                <a:latin typeface="Arial" panose="020B0604020202020204" pitchFamily="34" charset="0"/>
                <a:ea typeface="Yu Mincho" panose="02020400000000000000" pitchFamily="18" charset="-128"/>
                <a:cs typeface="Arial" panose="020B0604020202020204" pitchFamily="34" charset="0"/>
              </a:rPr>
              <a:t>infrastruttura immateriale </a:t>
            </a:r>
            <a:r>
              <a:rPr lang="it-IT" sz="1300" dirty="0">
                <a:latin typeface="Arial" panose="020B0604020202020204" pitchFamily="34" charset="0"/>
                <a:ea typeface="Yu Mincho" panose="02020400000000000000" pitchFamily="18" charset="-128"/>
                <a:cs typeface="Arial" panose="020B0604020202020204" pitchFamily="34" charset="0"/>
              </a:rPr>
              <a:t>di dati anche sulle performance effettive dei gestori;</a:t>
            </a:r>
          </a:p>
          <a:p>
            <a:pPr marL="171450" indent="-171450" algn="just">
              <a:spcBef>
                <a:spcPts val="600"/>
              </a:spcBef>
              <a:buFont typeface="Arial" panose="020B0604020202020204" pitchFamily="34" charset="0"/>
              <a:buChar char="•"/>
            </a:pPr>
            <a:r>
              <a:rPr lang="it-IT" sz="1300" dirty="0">
                <a:latin typeface="Arial" panose="020B0604020202020204" pitchFamily="34" charset="0"/>
                <a:ea typeface="Yu Mincho" panose="02020400000000000000" pitchFamily="18" charset="-128"/>
                <a:cs typeface="Arial" panose="020B0604020202020204" pitchFamily="34" charset="0"/>
              </a:rPr>
              <a:t>definizione obiettivi di mantenimento e di miglioramento dell’efficienza della raccolta differenziata e degli impianti di trattamento dei rifiuti urbani </a:t>
            </a:r>
            <a:r>
              <a:rPr lang="it-IT" sz="1300" b="1" dirty="0">
                <a:solidFill>
                  <a:srgbClr val="00AD82"/>
                </a:solidFill>
                <a:latin typeface="Arial" panose="020B0604020202020204" pitchFamily="34" charset="0"/>
                <a:ea typeface="Yu Mincho" panose="02020400000000000000" pitchFamily="18" charset="-128"/>
                <a:cs typeface="Arial" panose="020B0604020202020204" pitchFamily="34" charset="0"/>
              </a:rPr>
              <a:t>con successivo provvedimento</a:t>
            </a:r>
          </a:p>
        </p:txBody>
      </p:sp>
      <p:sp>
        <p:nvSpPr>
          <p:cNvPr id="26" name="CasellaDiTesto 25">
            <a:extLst>
              <a:ext uri="{FF2B5EF4-FFF2-40B4-BE49-F238E27FC236}">
                <a16:creationId xmlns:a16="http://schemas.microsoft.com/office/drawing/2014/main" id="{403BB819-C5F1-4227-7024-790532ED5797}"/>
              </a:ext>
            </a:extLst>
          </p:cNvPr>
          <p:cNvSpPr txBox="1"/>
          <p:nvPr/>
        </p:nvSpPr>
        <p:spPr>
          <a:xfrm>
            <a:off x="529602" y="4644275"/>
            <a:ext cx="3574836" cy="1938992"/>
          </a:xfrm>
          <a:prstGeom prst="rect">
            <a:avLst/>
          </a:prstGeom>
          <a:noFill/>
        </p:spPr>
        <p:txBody>
          <a:bodyPr wrap="square" rtlCol="0">
            <a:spAutoFit/>
          </a:bodyPr>
          <a:lstStyle/>
          <a:p>
            <a:pPr marL="171450" indent="-171450" algn="just">
              <a:buFont typeface="Arial" panose="020B0604020202020204" pitchFamily="34" charset="0"/>
              <a:buChar char="•"/>
            </a:pPr>
            <a:r>
              <a:rPr lang="it-IT" sz="1200" dirty="0">
                <a:latin typeface="Arial" panose="020B0604020202020204" pitchFamily="34" charset="0"/>
                <a:ea typeface="Yu Mincho" panose="02020400000000000000" pitchFamily="18" charset="-128"/>
                <a:cs typeface="Arial" panose="020B0604020202020204" pitchFamily="34" charset="0"/>
              </a:rPr>
              <a:t>pubblicazione contenuti informativi minimi su sito web (gestori impianti);</a:t>
            </a:r>
          </a:p>
          <a:p>
            <a:pPr marL="171450" indent="-171450" algn="just">
              <a:buFont typeface="Arial" panose="020B0604020202020204" pitchFamily="34" charset="0"/>
              <a:buChar char="•"/>
            </a:pPr>
            <a:r>
              <a:rPr lang="it-IT" sz="1200" dirty="0">
                <a:latin typeface="Arial" panose="020B0604020202020204" pitchFamily="34" charset="0"/>
                <a:ea typeface="Yu Mincho" panose="02020400000000000000" pitchFamily="18" charset="-128"/>
                <a:cs typeface="Arial" panose="020B0604020202020204" pitchFamily="34" charset="0"/>
              </a:rPr>
              <a:t>comunicazione annuale dei dati all’Autorità da parte di ETC (tramite gestore di raccolta e trasporto) e dei gestori degli impianti  trattamento;</a:t>
            </a:r>
          </a:p>
          <a:p>
            <a:pPr marL="171450" indent="-171450" algn="just">
              <a:buFont typeface="Arial" panose="020B0604020202020204" pitchFamily="34" charset="0"/>
              <a:buChar char="•"/>
            </a:pPr>
            <a:r>
              <a:rPr lang="it-IT" sz="1200" dirty="0">
                <a:latin typeface="Arial" panose="020B0604020202020204" pitchFamily="34" charset="0"/>
                <a:ea typeface="Yu Mincho" panose="02020400000000000000" pitchFamily="18" charset="-128"/>
                <a:cs typeface="Arial" panose="020B0604020202020204" pitchFamily="34" charset="0"/>
              </a:rPr>
              <a:t>obblighi di registrazione da parte di gestore raccolta e trasporto e di gestore impianti trattamento</a:t>
            </a:r>
          </a:p>
          <a:p>
            <a:pPr marL="171450" indent="-171450" algn="just">
              <a:buFont typeface="Arial" panose="020B0604020202020204" pitchFamily="34" charset="0"/>
              <a:buChar char="•"/>
            </a:pPr>
            <a:endParaRPr lang="it-IT" sz="1200" b="1" dirty="0">
              <a:solidFill>
                <a:srgbClr val="00AD82"/>
              </a:solidFill>
              <a:latin typeface="Arial" panose="020B0604020202020204" pitchFamily="34" charset="0"/>
              <a:ea typeface="Yu Mincho" panose="02020400000000000000" pitchFamily="18" charset="-128"/>
              <a:cs typeface="Arial" panose="020B0604020202020204" pitchFamily="34" charset="0"/>
            </a:endParaRPr>
          </a:p>
        </p:txBody>
      </p:sp>
      <p:cxnSp>
        <p:nvCxnSpPr>
          <p:cNvPr id="28" name="Connettore 2 27">
            <a:extLst>
              <a:ext uri="{FF2B5EF4-FFF2-40B4-BE49-F238E27FC236}">
                <a16:creationId xmlns:a16="http://schemas.microsoft.com/office/drawing/2014/main" id="{CB17FF7C-BD69-F8E0-5C5F-EA1E989247C9}"/>
              </a:ext>
            </a:extLst>
          </p:cNvPr>
          <p:cNvCxnSpPr>
            <a:cxnSpLocks/>
          </p:cNvCxnSpPr>
          <p:nvPr/>
        </p:nvCxnSpPr>
        <p:spPr>
          <a:xfrm>
            <a:off x="7324344" y="1261872"/>
            <a:ext cx="0" cy="6735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Rettangolo 28">
            <a:extLst>
              <a:ext uri="{FF2B5EF4-FFF2-40B4-BE49-F238E27FC236}">
                <a16:creationId xmlns:a16="http://schemas.microsoft.com/office/drawing/2014/main" id="{0D19C2DE-EE99-FB04-DDC6-631BADAD6BC9}"/>
              </a:ext>
            </a:extLst>
          </p:cNvPr>
          <p:cNvSpPr/>
          <p:nvPr/>
        </p:nvSpPr>
        <p:spPr>
          <a:xfrm>
            <a:off x="7418833" y="1204452"/>
            <a:ext cx="1344168" cy="746358"/>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300"/>
              </a:spcBef>
            </a:pPr>
            <a:r>
              <a:rPr lang="it-IT" sz="800" dirty="0">
                <a:latin typeface="Arial" panose="020B0604020202020204" pitchFamily="34" charset="0"/>
                <a:cs typeface="Arial" panose="020B0604020202020204" pitchFamily="34" charset="0"/>
              </a:rPr>
              <a:t>Gestore raccolta e trasporto </a:t>
            </a:r>
          </a:p>
          <a:p>
            <a:pPr marL="0" lvl="1">
              <a:spcBef>
                <a:spcPts val="300"/>
              </a:spcBef>
            </a:pPr>
            <a:r>
              <a:rPr lang="it-IT" sz="800" dirty="0">
                <a:latin typeface="Arial" panose="020B0604020202020204" pitchFamily="34" charset="0"/>
                <a:cs typeface="Arial" panose="020B0604020202020204" pitchFamily="34" charset="0"/>
              </a:rPr>
              <a:t>Gestore impianto compostaggio /digestione anaerobica</a:t>
            </a:r>
          </a:p>
        </p:txBody>
      </p:sp>
      <p:cxnSp>
        <p:nvCxnSpPr>
          <p:cNvPr id="31" name="Connettore 2 30">
            <a:extLst>
              <a:ext uri="{FF2B5EF4-FFF2-40B4-BE49-F238E27FC236}">
                <a16:creationId xmlns:a16="http://schemas.microsoft.com/office/drawing/2014/main" id="{9B45DF3D-886B-1231-854B-7457CF2F79DB}"/>
              </a:ext>
            </a:extLst>
          </p:cNvPr>
          <p:cNvCxnSpPr>
            <a:cxnSpLocks/>
          </p:cNvCxnSpPr>
          <p:nvPr/>
        </p:nvCxnSpPr>
        <p:spPr>
          <a:xfrm>
            <a:off x="7324344" y="2035369"/>
            <a:ext cx="0" cy="184168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ttangolo 32">
            <a:extLst>
              <a:ext uri="{FF2B5EF4-FFF2-40B4-BE49-F238E27FC236}">
                <a16:creationId xmlns:a16="http://schemas.microsoft.com/office/drawing/2014/main" id="{7CF027A4-81AD-DF13-66E2-753AD6EF8FA1}"/>
              </a:ext>
            </a:extLst>
          </p:cNvPr>
          <p:cNvSpPr/>
          <p:nvPr/>
        </p:nvSpPr>
        <p:spPr>
          <a:xfrm>
            <a:off x="7418833" y="1965893"/>
            <a:ext cx="1344168" cy="882293"/>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300"/>
              </a:spcBef>
            </a:pPr>
            <a:r>
              <a:rPr lang="it-IT" sz="800" dirty="0">
                <a:latin typeface="Arial" panose="020B0604020202020204" pitchFamily="34" charset="0"/>
                <a:cs typeface="Arial" panose="020B0604020202020204" pitchFamily="34" charset="0"/>
              </a:rPr>
              <a:t>Gestore impianto compostaggio /digestione anaerobica</a:t>
            </a:r>
          </a:p>
          <a:p>
            <a:pPr marL="0" lvl="1">
              <a:spcBef>
                <a:spcPts val="300"/>
              </a:spcBef>
            </a:pPr>
            <a:r>
              <a:rPr lang="it-IT" sz="800" dirty="0">
                <a:latin typeface="Arial" panose="020B0604020202020204" pitchFamily="34" charset="0"/>
                <a:cs typeface="Arial" panose="020B0604020202020204" pitchFamily="34" charset="0"/>
              </a:rPr>
              <a:t>Gestore impianto id incenerimento </a:t>
            </a:r>
          </a:p>
          <a:p>
            <a:pPr marL="0" lvl="1">
              <a:spcBef>
                <a:spcPts val="100"/>
              </a:spcBef>
            </a:pPr>
            <a:endParaRPr lang="it-IT" sz="800" dirty="0">
              <a:latin typeface="Arial" panose="020B0604020202020204" pitchFamily="34" charset="0"/>
              <a:cs typeface="Arial" panose="020B0604020202020204" pitchFamily="34" charset="0"/>
            </a:endParaRPr>
          </a:p>
        </p:txBody>
      </p:sp>
      <p:cxnSp>
        <p:nvCxnSpPr>
          <p:cNvPr id="36" name="Connettore 2 35">
            <a:extLst>
              <a:ext uri="{FF2B5EF4-FFF2-40B4-BE49-F238E27FC236}">
                <a16:creationId xmlns:a16="http://schemas.microsoft.com/office/drawing/2014/main" id="{3EFD92DF-07FF-CEEF-172B-A0C191794C26}"/>
              </a:ext>
            </a:extLst>
          </p:cNvPr>
          <p:cNvCxnSpPr>
            <a:cxnSpLocks/>
          </p:cNvCxnSpPr>
          <p:nvPr/>
        </p:nvCxnSpPr>
        <p:spPr>
          <a:xfrm>
            <a:off x="7476744" y="2735053"/>
            <a:ext cx="0" cy="1142003"/>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9" name="Rettangolo 38">
            <a:extLst>
              <a:ext uri="{FF2B5EF4-FFF2-40B4-BE49-F238E27FC236}">
                <a16:creationId xmlns:a16="http://schemas.microsoft.com/office/drawing/2014/main" id="{5AF4C116-54C9-4A13-7569-671937064877}"/>
              </a:ext>
            </a:extLst>
          </p:cNvPr>
          <p:cNvSpPr/>
          <p:nvPr/>
        </p:nvSpPr>
        <p:spPr>
          <a:xfrm>
            <a:off x="7571233" y="2818297"/>
            <a:ext cx="1179574" cy="746358"/>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300"/>
              </a:spcBef>
            </a:pPr>
            <a:r>
              <a:rPr lang="it-IT" sz="800" dirty="0">
                <a:latin typeface="Arial" panose="020B0604020202020204" pitchFamily="34" charset="0"/>
                <a:cs typeface="Arial" panose="020B0604020202020204" pitchFamily="34" charset="0"/>
              </a:rPr>
              <a:t>Gestore impianto di trattamento meccanico/ meccanico biologico</a:t>
            </a:r>
          </a:p>
          <a:p>
            <a:pPr marL="0" lvl="1">
              <a:spcBef>
                <a:spcPts val="300"/>
              </a:spcBef>
            </a:pPr>
            <a:r>
              <a:rPr lang="it-IT" sz="800" dirty="0">
                <a:latin typeface="Arial" panose="020B0604020202020204" pitchFamily="34" charset="0"/>
                <a:cs typeface="Arial" panose="020B0604020202020204" pitchFamily="34" charset="0"/>
              </a:rPr>
              <a:t>Gestore discarica</a:t>
            </a:r>
          </a:p>
        </p:txBody>
      </p:sp>
    </p:spTree>
    <p:extLst>
      <p:ext uri="{BB962C8B-B14F-4D97-AF65-F5344CB8AC3E}">
        <p14:creationId xmlns:p14="http://schemas.microsoft.com/office/powerpoint/2010/main" val="301804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ttangolo 84">
            <a:extLst>
              <a:ext uri="{FF2B5EF4-FFF2-40B4-BE49-F238E27FC236}">
                <a16:creationId xmlns:a16="http://schemas.microsoft.com/office/drawing/2014/main" id="{871FBDF5-F487-4B4D-A20D-CB16C6ADDB52}"/>
              </a:ext>
              <a:ext uri="{C183D7F6-B498-43B3-948B-1728B52AA6E4}">
                <adec:decorative xmlns:adec="http://schemas.microsoft.com/office/drawing/2017/decorative" val="1"/>
              </a:ext>
            </a:extLst>
          </p:cNvPr>
          <p:cNvSpPr/>
          <p:nvPr/>
        </p:nvSpPr>
        <p:spPr>
          <a:xfrm>
            <a:off x="61981" y="549714"/>
            <a:ext cx="8986634" cy="22322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600">
              <a:solidFill>
                <a:schemeClr val="tx1"/>
              </a:solidFill>
              <a:latin typeface="Arial" panose="020B0604020202020204" pitchFamily="34" charset="0"/>
              <a:cs typeface="Arial" panose="020B0604020202020204" pitchFamily="34" charset="0"/>
            </a:endParaRPr>
          </a:p>
        </p:txBody>
      </p:sp>
      <p:pic>
        <p:nvPicPr>
          <p:cNvPr id="4102" name="Immagine 5" descr="fondo-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8" y="6468590"/>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0" y="0"/>
            <a:ext cx="9147242" cy="402977"/>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Conferme aggiornamento biennale 2024-2025 (MTR-2) </a:t>
            </a:r>
          </a:p>
        </p:txBody>
      </p:sp>
      <mc:AlternateContent xmlns:mc="http://schemas.openxmlformats.org/markup-compatibility/2006" xmlns:a14="http://schemas.microsoft.com/office/drawing/2010/main">
        <mc:Choice Requires="a14">
          <p:sp>
            <p:nvSpPr>
              <p:cNvPr id="80" name="Rettangolo 79">
                <a:extLst>
                  <a:ext uri="{FF2B5EF4-FFF2-40B4-BE49-F238E27FC236}">
                    <a16:creationId xmlns:a16="http://schemas.microsoft.com/office/drawing/2014/main" id="{0F6BB4D0-47ED-431A-BD15-CD3F35E9A12C}"/>
                  </a:ext>
                </a:extLst>
              </p:cNvPr>
              <p:cNvSpPr/>
              <p:nvPr/>
            </p:nvSpPr>
            <p:spPr>
              <a:xfrm>
                <a:off x="-568937" y="1898509"/>
                <a:ext cx="7492394" cy="6448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it-IT" sz="1500" i="1" smtClean="0">
                              <a:solidFill>
                                <a:schemeClr val="tx1"/>
                              </a:solidFill>
                              <a:latin typeface="Cambria Math" panose="02040503050406030204" pitchFamily="18" charset="0"/>
                            </a:rPr>
                          </m:ctrlPr>
                        </m:naryPr>
                        <m:sub/>
                        <m:sup/>
                        <m:e>
                          <m:sSub>
                            <m:sSubPr>
                              <m:ctrlPr>
                                <a:rPr lang="it-IT" sz="1500" i="1">
                                  <a:solidFill>
                                    <a:schemeClr val="tx1"/>
                                  </a:solidFill>
                                  <a:latin typeface="Cambria Math" panose="02040503050406030204" pitchFamily="18" charset="0"/>
                                </a:rPr>
                              </m:ctrlPr>
                            </m:sSubPr>
                            <m:e>
                              <m:r>
                                <a:rPr lang="it-IT" sz="1500" i="1">
                                  <a:solidFill>
                                    <a:schemeClr val="tx1"/>
                                  </a:solidFill>
                                  <a:latin typeface="Cambria Math" panose="02040503050406030204" pitchFamily="18" charset="0"/>
                                </a:rPr>
                                <m:t>𝑇𝐹</m:t>
                              </m:r>
                            </m:e>
                            <m:sub>
                              <m:r>
                                <a:rPr lang="it-IT" sz="1500" i="1">
                                  <a:solidFill>
                                    <a:schemeClr val="tx1"/>
                                  </a:solidFill>
                                  <a:latin typeface="Cambria Math" panose="02040503050406030204" pitchFamily="18" charset="0"/>
                                </a:rPr>
                                <m:t>𝑎</m:t>
                              </m:r>
                            </m:sub>
                          </m:sSub>
                        </m:e>
                      </m:nary>
                      <m:r>
                        <a:rPr lang="it-IT" sz="1500" i="0">
                          <a:solidFill>
                            <a:schemeClr val="tx1"/>
                          </a:solidFill>
                          <a:latin typeface="Cambria Math" panose="02040503050406030204" pitchFamily="18" charset="0"/>
                        </a:rPr>
                        <m:t>=</m:t>
                      </m:r>
                      <m:sSub>
                        <m:sSubPr>
                          <m:ctrlPr>
                            <a:rPr lang="it-IT" sz="1500" i="1" smtClean="0">
                              <a:solidFill>
                                <a:schemeClr val="tx1"/>
                              </a:solidFill>
                              <a:latin typeface="Cambria Math" panose="02040503050406030204" pitchFamily="18" charset="0"/>
                            </a:rPr>
                          </m:ctrlPr>
                        </m:sSubPr>
                        <m:e>
                          <m:r>
                            <a:rPr lang="it-IT" sz="1500" i="1" smtClean="0">
                              <a:solidFill>
                                <a:schemeClr val="tx1"/>
                              </a:solidFill>
                              <a:latin typeface="Cambria Math" panose="02040503050406030204" pitchFamily="18" charset="0"/>
                            </a:rPr>
                            <m:t>𝐶𝑆𝐿</m:t>
                          </m:r>
                        </m:e>
                        <m:sub>
                          <m:r>
                            <a:rPr lang="it-IT" sz="1500" i="1">
                              <a:solidFill>
                                <a:schemeClr val="tx1"/>
                              </a:solidFill>
                              <a:latin typeface="Cambria Math" panose="02040503050406030204" pitchFamily="18" charset="0"/>
                            </a:rPr>
                            <m:t>𝑎</m:t>
                          </m:r>
                        </m:sub>
                      </m:sSub>
                      <m:r>
                        <a:rPr lang="it-IT" sz="1500" i="0">
                          <a:solidFill>
                            <a:schemeClr val="tx1"/>
                          </a:solidFill>
                          <a:latin typeface="Cambria Math" panose="02040503050406030204" pitchFamily="18" charset="0"/>
                        </a:rPr>
                        <m:t>+</m:t>
                      </m:r>
                      <m:sSub>
                        <m:sSubPr>
                          <m:ctrlPr>
                            <a:rPr lang="it-IT" sz="1500" i="1">
                              <a:solidFill>
                                <a:schemeClr val="tx1"/>
                              </a:solidFill>
                              <a:latin typeface="Cambria Math" panose="02040503050406030204" pitchFamily="18" charset="0"/>
                            </a:rPr>
                          </m:ctrlPr>
                        </m:sSubPr>
                        <m:e>
                          <m:r>
                            <a:rPr lang="it-IT" sz="1500" i="1">
                              <a:solidFill>
                                <a:schemeClr val="tx1"/>
                              </a:solidFill>
                              <a:latin typeface="Cambria Math" panose="02040503050406030204" pitchFamily="18" charset="0"/>
                            </a:rPr>
                            <m:t>𝐶𝐶</m:t>
                          </m:r>
                        </m:e>
                        <m:sub>
                          <m:r>
                            <a:rPr lang="it-IT" sz="1500" i="1">
                              <a:solidFill>
                                <a:schemeClr val="tx1"/>
                              </a:solidFill>
                              <a:latin typeface="Cambria Math" panose="02040503050406030204" pitchFamily="18" charset="0"/>
                            </a:rPr>
                            <m:t>𝑎</m:t>
                          </m:r>
                        </m:sub>
                      </m:sSub>
                      <m:r>
                        <a:rPr lang="it-IT" sz="1500" i="0">
                          <a:solidFill>
                            <a:schemeClr val="tx1"/>
                          </a:solidFill>
                          <a:latin typeface="Cambria Math" panose="02040503050406030204" pitchFamily="18" charset="0"/>
                        </a:rPr>
                        <m:t>+</m:t>
                      </m:r>
                      <m:sSub>
                        <m:sSubPr>
                          <m:ctrlPr>
                            <a:rPr lang="it-IT" sz="1500" i="1" smtClean="0">
                              <a:solidFill>
                                <a:schemeClr val="tx1"/>
                              </a:solidFill>
                              <a:latin typeface="Cambria Math" panose="02040503050406030204" pitchFamily="18" charset="0"/>
                            </a:rPr>
                          </m:ctrlPr>
                        </m:sSubPr>
                        <m:e>
                          <m:r>
                            <a:rPr lang="it-IT" sz="1500" i="1">
                              <a:solidFill>
                                <a:schemeClr val="tx1"/>
                              </a:solidFill>
                              <a:latin typeface="Cambria Math" panose="02040503050406030204" pitchFamily="18" charset="0"/>
                            </a:rPr>
                            <m:t>𝐶𝐾</m:t>
                          </m:r>
                        </m:e>
                        <m:sub>
                          <m:r>
                            <a:rPr lang="it-IT" sz="1500" i="1">
                              <a:solidFill>
                                <a:schemeClr val="tx1"/>
                              </a:solidFill>
                              <a:latin typeface="Cambria Math" panose="02040503050406030204" pitchFamily="18" charset="0"/>
                            </a:rPr>
                            <m:t>𝑎</m:t>
                          </m:r>
                        </m:sub>
                      </m:sSub>
                      <m:r>
                        <a:rPr lang="it-IT" sz="1500">
                          <a:solidFill>
                            <a:schemeClr val="tx1"/>
                          </a:solidFill>
                          <a:latin typeface="Cambria Math" panose="02040503050406030204" pitchFamily="18" charset="0"/>
                        </a:rPr>
                        <m:t>+</m:t>
                      </m:r>
                      <m:sSubSup>
                        <m:sSubSupPr>
                          <m:ctrlPr>
                            <a:rPr lang="it-IT" sz="1600" i="1">
                              <a:solidFill>
                                <a:schemeClr val="tx1"/>
                              </a:solidFill>
                              <a:latin typeface="Cambria Math" panose="02040503050406030204" pitchFamily="18" charset="0"/>
                            </a:rPr>
                          </m:ctrlPr>
                        </m:sSubSupPr>
                        <m:e>
                          <m:r>
                            <a:rPr lang="it-IT" sz="1600" i="1">
                              <a:solidFill>
                                <a:schemeClr val="tx1"/>
                              </a:solidFill>
                              <a:latin typeface="Cambria Math" panose="02040503050406030204" pitchFamily="18" charset="0"/>
                            </a:rPr>
                            <m:t>𝐶𝑂</m:t>
                          </m:r>
                        </m:e>
                        <m:sub>
                          <m:r>
                            <a:rPr lang="it-IT" sz="1600" i="1">
                              <a:solidFill>
                                <a:schemeClr val="tx1"/>
                              </a:solidFill>
                              <a:latin typeface="Cambria Math" panose="02040503050406030204" pitchFamily="18" charset="0"/>
                            </a:rPr>
                            <m:t>116,  </m:t>
                          </m:r>
                          <m:r>
                            <a:rPr lang="it-IT" sz="1600" i="1">
                              <a:solidFill>
                                <a:schemeClr val="tx1"/>
                              </a:solidFill>
                              <a:latin typeface="Cambria Math" panose="02040503050406030204" pitchFamily="18" charset="0"/>
                            </a:rPr>
                            <m:t>𝑇𝐹</m:t>
                          </m:r>
                          <m:r>
                            <a:rPr lang="it-IT" sz="1600" i="1">
                              <a:solidFill>
                                <a:schemeClr val="tx1"/>
                              </a:solidFill>
                              <a:latin typeface="Cambria Math" panose="02040503050406030204" pitchFamily="18" charset="0"/>
                            </a:rPr>
                            <m:t>,</m:t>
                          </m:r>
                          <m:r>
                            <a:rPr lang="it-IT" sz="1600" i="1">
                              <a:solidFill>
                                <a:schemeClr val="tx1"/>
                              </a:solidFill>
                              <a:latin typeface="Cambria Math" panose="02040503050406030204" pitchFamily="18" charset="0"/>
                            </a:rPr>
                            <m:t>𝑎</m:t>
                          </m:r>
                        </m:sub>
                        <m:sup>
                          <m:r>
                            <a:rPr lang="it-IT" sz="1600" i="1">
                              <a:solidFill>
                                <a:schemeClr val="tx1"/>
                              </a:solidFill>
                              <a:latin typeface="Cambria Math" panose="02040503050406030204" pitchFamily="18" charset="0"/>
                            </a:rPr>
                            <m:t>𝑒𝑥𝑝</m:t>
                          </m:r>
                        </m:sup>
                      </m:sSubSup>
                      <m:r>
                        <a:rPr lang="it-IT" sz="1500" b="0" i="0" smtClean="0">
                          <a:solidFill>
                            <a:schemeClr val="tx1"/>
                          </a:solidFill>
                          <a:latin typeface="Cambria Math" panose="02040503050406030204" pitchFamily="18" charset="0"/>
                        </a:rPr>
                        <m:t>+</m:t>
                      </m:r>
                      <m:sSubSup>
                        <m:sSubSupPr>
                          <m:ctrlPr>
                            <a:rPr lang="it-IT" sz="1500" i="1">
                              <a:solidFill>
                                <a:schemeClr val="tx1"/>
                              </a:solidFill>
                              <a:latin typeface="Cambria Math" panose="02040503050406030204" pitchFamily="18" charset="0"/>
                            </a:rPr>
                          </m:ctrlPr>
                        </m:sSubSupPr>
                        <m:e>
                          <m:r>
                            <a:rPr lang="it-IT" sz="1500" i="1">
                              <a:solidFill>
                                <a:schemeClr val="tx1"/>
                              </a:solidFill>
                              <a:latin typeface="Cambria Math" panose="02040503050406030204" pitchFamily="18" charset="0"/>
                            </a:rPr>
                            <m:t>𝐶𝑄</m:t>
                          </m:r>
                        </m:e>
                        <m:sub>
                          <m:r>
                            <a:rPr lang="it-IT" sz="1500" i="1">
                              <a:solidFill>
                                <a:schemeClr val="tx1"/>
                              </a:solidFill>
                              <a:latin typeface="Cambria Math" panose="02040503050406030204" pitchFamily="18" charset="0"/>
                            </a:rPr>
                            <m:t>𝑇</m:t>
                          </m:r>
                          <m:r>
                            <m:rPr>
                              <m:sty m:val="p"/>
                            </m:rPr>
                            <a:rPr lang="it-IT" sz="1500" b="0" i="0" smtClean="0">
                              <a:solidFill>
                                <a:schemeClr val="tx1"/>
                              </a:solidFill>
                              <a:latin typeface="Cambria Math" panose="02040503050406030204" pitchFamily="18" charset="0"/>
                            </a:rPr>
                            <m:t>F</m:t>
                          </m:r>
                          <m:r>
                            <a:rPr lang="it-IT" sz="1500">
                              <a:solidFill>
                                <a:schemeClr val="tx1"/>
                              </a:solidFill>
                              <a:latin typeface="Cambria Math" panose="02040503050406030204" pitchFamily="18" charset="0"/>
                            </a:rPr>
                            <m:t>,</m:t>
                          </m:r>
                          <m:r>
                            <a:rPr lang="it-IT" sz="1500" i="1">
                              <a:solidFill>
                                <a:schemeClr val="tx1"/>
                              </a:solidFill>
                              <a:latin typeface="Cambria Math" panose="02040503050406030204" pitchFamily="18" charset="0"/>
                            </a:rPr>
                            <m:t>𝑎</m:t>
                          </m:r>
                        </m:sub>
                        <m:sup>
                          <m:r>
                            <a:rPr lang="it-IT" sz="1500" i="1">
                              <a:solidFill>
                                <a:schemeClr val="tx1"/>
                              </a:solidFill>
                              <a:latin typeface="Cambria Math" panose="02040503050406030204" pitchFamily="18" charset="0"/>
                            </a:rPr>
                            <m:t>𝑒𝑥𝑝</m:t>
                          </m:r>
                        </m:sup>
                      </m:sSubSup>
                      <m:r>
                        <a:rPr lang="it-IT" sz="1500" i="0">
                          <a:solidFill>
                            <a:schemeClr val="tx1"/>
                          </a:solidFill>
                          <a:latin typeface="Cambria Math" panose="02040503050406030204" pitchFamily="18" charset="0"/>
                        </a:rPr>
                        <m:t>+</m:t>
                      </m:r>
                      <m:sSubSup>
                        <m:sSubSupPr>
                          <m:ctrlPr>
                            <a:rPr lang="it-IT" sz="1500" i="1" smtClean="0">
                              <a:solidFill>
                                <a:schemeClr val="tx1"/>
                              </a:solidFill>
                              <a:latin typeface="Cambria Math" panose="02040503050406030204" pitchFamily="18" charset="0"/>
                            </a:rPr>
                          </m:ctrlPr>
                        </m:sSubSupPr>
                        <m:e>
                          <m:r>
                            <a:rPr lang="it-IT" sz="1500" i="1">
                              <a:solidFill>
                                <a:schemeClr val="tx1"/>
                              </a:solidFill>
                              <a:latin typeface="Cambria Math" panose="02040503050406030204" pitchFamily="18" charset="0"/>
                            </a:rPr>
                            <m:t>𝐶𝑂𝐼</m:t>
                          </m:r>
                        </m:e>
                        <m:sub>
                          <m:r>
                            <a:rPr lang="it-IT" sz="1500" i="1">
                              <a:solidFill>
                                <a:schemeClr val="tx1"/>
                              </a:solidFill>
                              <a:latin typeface="Cambria Math" panose="02040503050406030204" pitchFamily="18" charset="0"/>
                            </a:rPr>
                            <m:t>𝑇𝐹</m:t>
                          </m:r>
                          <m:r>
                            <a:rPr lang="it-IT" sz="1500" i="0">
                              <a:solidFill>
                                <a:schemeClr val="tx1"/>
                              </a:solidFill>
                              <a:latin typeface="Cambria Math" panose="02040503050406030204" pitchFamily="18" charset="0"/>
                            </a:rPr>
                            <m:t>,</m:t>
                          </m:r>
                          <m:r>
                            <a:rPr lang="it-IT" sz="1500" i="1">
                              <a:solidFill>
                                <a:schemeClr val="tx1"/>
                              </a:solidFill>
                              <a:latin typeface="Cambria Math" panose="02040503050406030204" pitchFamily="18" charset="0"/>
                            </a:rPr>
                            <m:t>𝑎</m:t>
                          </m:r>
                        </m:sub>
                        <m:sup>
                          <m:r>
                            <a:rPr lang="it-IT" sz="1500" i="1">
                              <a:solidFill>
                                <a:schemeClr val="tx1"/>
                              </a:solidFill>
                              <a:latin typeface="Cambria Math" panose="02040503050406030204" pitchFamily="18" charset="0"/>
                            </a:rPr>
                            <m:t>𝑒𝑥𝑝</m:t>
                          </m:r>
                        </m:sup>
                      </m:sSubSup>
                      <m:r>
                        <a:rPr lang="it-IT" sz="1500" i="0">
                          <a:solidFill>
                            <a:schemeClr val="tx1"/>
                          </a:solidFill>
                          <a:latin typeface="Cambria Math" panose="02040503050406030204" pitchFamily="18" charset="0"/>
                        </a:rPr>
                        <m:t>+ </m:t>
                      </m:r>
                      <m:sSub>
                        <m:sSubPr>
                          <m:ctrlPr>
                            <a:rPr lang="it-IT" sz="1500" i="1" smtClean="0">
                              <a:solidFill>
                                <a:schemeClr val="tx1"/>
                              </a:solidFill>
                              <a:latin typeface="Cambria Math" panose="02040503050406030204" pitchFamily="18" charset="0"/>
                            </a:rPr>
                          </m:ctrlPr>
                        </m:sSubPr>
                        <m:e>
                          <m:r>
                            <a:rPr lang="it-IT" sz="1500" i="1">
                              <a:solidFill>
                                <a:schemeClr val="tx1"/>
                              </a:solidFill>
                              <a:latin typeface="Cambria Math" panose="02040503050406030204" pitchFamily="18" charset="0"/>
                            </a:rPr>
                            <m:t>𝑅𝐶</m:t>
                          </m:r>
                          <m:r>
                            <a:rPr lang="it-IT" sz="1500" b="0" i="1" smtClean="0">
                              <a:solidFill>
                                <a:schemeClr val="tx1"/>
                              </a:solidFill>
                              <a:latin typeface="Cambria Math" panose="02040503050406030204" pitchFamily="18" charset="0"/>
                            </a:rPr>
                            <m:t>𝑡𝑜𝑡</m:t>
                          </m:r>
                        </m:e>
                        <m:sub>
                          <m:r>
                            <a:rPr lang="it-IT" sz="1500" i="1">
                              <a:solidFill>
                                <a:schemeClr val="tx1"/>
                              </a:solidFill>
                              <a:latin typeface="Cambria Math" panose="02040503050406030204" pitchFamily="18" charset="0"/>
                            </a:rPr>
                            <m:t>𝑇𝐹</m:t>
                          </m:r>
                          <m:r>
                            <a:rPr lang="it-IT" sz="1500" i="0">
                              <a:solidFill>
                                <a:schemeClr val="tx1"/>
                              </a:solidFill>
                              <a:latin typeface="Cambria Math" panose="02040503050406030204" pitchFamily="18" charset="0"/>
                            </a:rPr>
                            <m:t>,</m:t>
                          </m:r>
                          <m:r>
                            <a:rPr lang="it-IT" sz="1500" i="1">
                              <a:solidFill>
                                <a:schemeClr val="tx1"/>
                              </a:solidFill>
                              <a:latin typeface="Cambria Math" panose="02040503050406030204" pitchFamily="18" charset="0"/>
                            </a:rPr>
                            <m:t>𝑎</m:t>
                          </m:r>
                        </m:sub>
                      </m:sSub>
                    </m:oMath>
                  </m:oMathPara>
                </a14:m>
                <a:endParaRPr lang="it-IT" sz="1500" dirty="0">
                  <a:solidFill>
                    <a:schemeClr val="tx1"/>
                  </a:solidFill>
                </a:endParaRPr>
              </a:p>
            </p:txBody>
          </p:sp>
        </mc:Choice>
        <mc:Fallback xmlns="">
          <p:sp>
            <p:nvSpPr>
              <p:cNvPr id="80" name="Rettangolo 79">
                <a:extLst>
                  <a:ext uri="{FF2B5EF4-FFF2-40B4-BE49-F238E27FC236}">
                    <a16:creationId xmlns:a16="http://schemas.microsoft.com/office/drawing/2014/main" id="{0F6BB4D0-47ED-431A-BD15-CD3F35E9A12C}"/>
                  </a:ext>
                </a:extLst>
              </p:cNvPr>
              <p:cNvSpPr>
                <a:spLocks noRot="1" noChangeAspect="1" noMove="1" noResize="1" noEditPoints="1" noAdjustHandles="1" noChangeArrowheads="1" noChangeShapeType="1" noTextEdit="1"/>
              </p:cNvSpPr>
              <p:nvPr/>
            </p:nvSpPr>
            <p:spPr>
              <a:xfrm>
                <a:off x="-568937" y="1898509"/>
                <a:ext cx="7492394" cy="6448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ttangolo 3">
                <a:extLst>
                  <a:ext uri="{FF2B5EF4-FFF2-40B4-BE49-F238E27FC236}">
                    <a16:creationId xmlns:a16="http://schemas.microsoft.com/office/drawing/2014/main" id="{E489DE11-EA18-4ADD-9122-C4DB70D9E456}"/>
                  </a:ext>
                </a:extLst>
              </p:cNvPr>
              <p:cNvSpPr/>
              <p:nvPr/>
            </p:nvSpPr>
            <p:spPr>
              <a:xfrm>
                <a:off x="-38604" y="1147628"/>
                <a:ext cx="9197687" cy="614079"/>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it-IT" sz="1400" i="1" smtClean="0">
                              <a:solidFill>
                                <a:schemeClr val="tx1"/>
                              </a:solidFill>
                              <a:latin typeface="Cambria Math" panose="02040503050406030204" pitchFamily="18" charset="0"/>
                            </a:rPr>
                          </m:ctrlPr>
                        </m:naryPr>
                        <m:sub/>
                        <m:sup/>
                        <m:e>
                          <m:sSub>
                            <m:sSubPr>
                              <m:ctrlPr>
                                <a:rPr lang="it-IT" sz="1400" i="1">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rPr>
                                <m:t>𝑇𝑉</m:t>
                              </m:r>
                            </m:e>
                            <m:sub>
                              <m:r>
                                <a:rPr lang="it-IT" sz="1400" i="1">
                                  <a:solidFill>
                                    <a:schemeClr val="tx1"/>
                                  </a:solidFill>
                                  <a:latin typeface="Cambria Math" panose="02040503050406030204" pitchFamily="18" charset="0"/>
                                </a:rPr>
                                <m:t>𝑎</m:t>
                              </m:r>
                            </m:sub>
                          </m:sSub>
                        </m:e>
                      </m:nary>
                      <m:r>
                        <a:rPr lang="it-IT" sz="1400" i="0">
                          <a:solidFill>
                            <a:schemeClr val="tx1"/>
                          </a:solidFill>
                          <a:latin typeface="Cambria Math" panose="02040503050406030204" pitchFamily="18" charset="0"/>
                        </a:rPr>
                        <m:t>=</m:t>
                      </m:r>
                      <m:sSub>
                        <m:sSubPr>
                          <m:ctrlPr>
                            <a:rPr lang="it-IT" sz="1400" i="1" smtClean="0">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rPr>
                            <m:t>𝐶𝑅𝑇</m:t>
                          </m:r>
                        </m:e>
                        <m:sub>
                          <m:r>
                            <a:rPr lang="it-IT" sz="1400" i="1">
                              <a:solidFill>
                                <a:schemeClr val="tx1"/>
                              </a:solidFill>
                              <a:latin typeface="Cambria Math" panose="02040503050406030204" pitchFamily="18" charset="0"/>
                            </a:rPr>
                            <m:t>𝑎</m:t>
                          </m:r>
                        </m:sub>
                      </m:sSub>
                      <m:r>
                        <a:rPr lang="it-IT" sz="1400" i="0" smtClean="0">
                          <a:solidFill>
                            <a:schemeClr val="tx1"/>
                          </a:solidFill>
                          <a:latin typeface="Cambria Math" panose="02040503050406030204" pitchFamily="18" charset="0"/>
                        </a:rPr>
                        <m:t>+</m:t>
                      </m:r>
                      <m:sSub>
                        <m:sSubPr>
                          <m:ctrlPr>
                            <a:rPr lang="it-IT" sz="1400" i="1">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rPr>
                            <m:t>𝐶𝑇𝑆</m:t>
                          </m:r>
                        </m:e>
                        <m:sub>
                          <m:r>
                            <a:rPr lang="it-IT" sz="1400" i="1">
                              <a:solidFill>
                                <a:schemeClr val="tx1"/>
                              </a:solidFill>
                              <a:latin typeface="Cambria Math" panose="02040503050406030204" pitchFamily="18" charset="0"/>
                            </a:rPr>
                            <m:t>𝑎</m:t>
                          </m:r>
                        </m:sub>
                      </m:sSub>
                      <m:r>
                        <a:rPr lang="it-IT" sz="1400" i="0">
                          <a:solidFill>
                            <a:schemeClr val="tx1"/>
                          </a:solidFill>
                          <a:latin typeface="Cambria Math" panose="02040503050406030204" pitchFamily="18" charset="0"/>
                        </a:rPr>
                        <m:t>+</m:t>
                      </m:r>
                      <m:sSub>
                        <m:sSubPr>
                          <m:ctrlPr>
                            <a:rPr lang="it-IT" sz="1400" i="1" smtClean="0">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rPr>
                            <m:t>𝐶𝑇𝑅</m:t>
                          </m:r>
                        </m:e>
                        <m:sub>
                          <m:r>
                            <a:rPr lang="it-IT" sz="1400" i="1">
                              <a:solidFill>
                                <a:schemeClr val="tx1"/>
                              </a:solidFill>
                              <a:latin typeface="Cambria Math" panose="02040503050406030204" pitchFamily="18" charset="0"/>
                            </a:rPr>
                            <m:t>𝑎</m:t>
                          </m:r>
                        </m:sub>
                      </m:sSub>
                      <m:r>
                        <a:rPr lang="it-IT" sz="1400" i="0">
                          <a:solidFill>
                            <a:schemeClr val="tx1"/>
                          </a:solidFill>
                          <a:latin typeface="Cambria Math" panose="02040503050406030204" pitchFamily="18" charset="0"/>
                        </a:rPr>
                        <m:t>+</m:t>
                      </m:r>
                      <m:sSub>
                        <m:sSubPr>
                          <m:ctrlPr>
                            <a:rPr lang="it-IT" sz="1400" i="1" smtClean="0">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rPr>
                            <m:t>𝐶𝑅𝐷</m:t>
                          </m:r>
                        </m:e>
                        <m:sub>
                          <m:r>
                            <a:rPr lang="it-IT" sz="1400" i="1">
                              <a:solidFill>
                                <a:schemeClr val="tx1"/>
                              </a:solidFill>
                              <a:latin typeface="Cambria Math" panose="02040503050406030204" pitchFamily="18" charset="0"/>
                            </a:rPr>
                            <m:t>𝑎</m:t>
                          </m:r>
                        </m:sub>
                      </m:sSub>
                      <m:r>
                        <a:rPr lang="it-IT" sz="1400" i="0">
                          <a:solidFill>
                            <a:schemeClr val="tx1"/>
                          </a:solidFill>
                          <a:latin typeface="Cambria Math" panose="02040503050406030204" pitchFamily="18" charset="0"/>
                        </a:rPr>
                        <m:t>+</m:t>
                      </m:r>
                      <m:sSubSup>
                        <m:sSubSupPr>
                          <m:ctrlPr>
                            <a:rPr lang="it-IT" sz="1400" i="1" smtClean="0">
                              <a:solidFill>
                                <a:schemeClr val="tx1"/>
                              </a:solidFill>
                              <a:latin typeface="Cambria Math" panose="02040503050406030204" pitchFamily="18" charset="0"/>
                            </a:rPr>
                          </m:ctrlPr>
                        </m:sSubSupPr>
                        <m:e>
                          <m:r>
                            <a:rPr lang="it-IT" sz="1400" i="1">
                              <a:solidFill>
                                <a:schemeClr val="tx1"/>
                              </a:solidFill>
                              <a:latin typeface="Cambria Math" panose="02040503050406030204" pitchFamily="18" charset="0"/>
                            </a:rPr>
                            <m:t>𝐶𝑂</m:t>
                          </m:r>
                        </m:e>
                        <m:sub>
                          <m:r>
                            <a:rPr lang="it-IT" sz="1400" i="1">
                              <a:solidFill>
                                <a:schemeClr val="tx1"/>
                              </a:solidFill>
                              <a:latin typeface="Cambria Math" panose="02040503050406030204" pitchFamily="18" charset="0"/>
                            </a:rPr>
                            <m:t>116,  </m:t>
                          </m:r>
                          <m:r>
                            <a:rPr lang="it-IT" sz="1400" i="1">
                              <a:solidFill>
                                <a:schemeClr val="tx1"/>
                              </a:solidFill>
                              <a:latin typeface="Cambria Math" panose="02040503050406030204" pitchFamily="18" charset="0"/>
                            </a:rPr>
                            <m:t>𝑇𝑉</m:t>
                          </m:r>
                          <m:r>
                            <a:rPr lang="it-IT" sz="1400" i="1">
                              <a:solidFill>
                                <a:schemeClr val="tx1"/>
                              </a:solidFill>
                              <a:latin typeface="Cambria Math" panose="02040503050406030204" pitchFamily="18" charset="0"/>
                            </a:rPr>
                            <m:t>,</m:t>
                          </m:r>
                          <m:r>
                            <a:rPr lang="it-IT" sz="1400" i="1">
                              <a:solidFill>
                                <a:schemeClr val="tx1"/>
                              </a:solidFill>
                              <a:latin typeface="Cambria Math" panose="02040503050406030204" pitchFamily="18" charset="0"/>
                            </a:rPr>
                            <m:t>𝑎</m:t>
                          </m:r>
                        </m:sub>
                        <m:sup>
                          <m:r>
                            <a:rPr lang="it-IT" sz="1400" i="1">
                              <a:solidFill>
                                <a:schemeClr val="tx1"/>
                              </a:solidFill>
                              <a:latin typeface="Cambria Math" panose="02040503050406030204" pitchFamily="18" charset="0"/>
                            </a:rPr>
                            <m:t>𝑒𝑥𝑝</m:t>
                          </m:r>
                        </m:sup>
                      </m:sSubSup>
                      <m:r>
                        <a:rPr lang="it-IT" sz="1400" b="0" i="1" smtClean="0">
                          <a:solidFill>
                            <a:schemeClr val="tx1"/>
                          </a:solidFill>
                          <a:latin typeface="Cambria Math" panose="02040503050406030204" pitchFamily="18" charset="0"/>
                        </a:rPr>
                        <m:t>+</m:t>
                      </m:r>
                      <m:sSubSup>
                        <m:sSubSupPr>
                          <m:ctrlPr>
                            <a:rPr lang="it-IT" sz="1400" i="1" smtClean="0">
                              <a:solidFill>
                                <a:schemeClr val="tx1"/>
                              </a:solidFill>
                              <a:latin typeface="Cambria Math" panose="02040503050406030204" pitchFamily="18" charset="0"/>
                            </a:rPr>
                          </m:ctrlPr>
                        </m:sSubSupPr>
                        <m:e>
                          <m:r>
                            <a:rPr lang="it-IT" sz="1400" i="1">
                              <a:solidFill>
                                <a:schemeClr val="tx1"/>
                              </a:solidFill>
                              <a:latin typeface="Cambria Math" panose="02040503050406030204" pitchFamily="18" charset="0"/>
                            </a:rPr>
                            <m:t>𝐶𝑄</m:t>
                          </m:r>
                        </m:e>
                        <m:sub>
                          <m:r>
                            <a:rPr lang="it-IT" sz="1400" i="1">
                              <a:solidFill>
                                <a:schemeClr val="tx1"/>
                              </a:solidFill>
                              <a:latin typeface="Cambria Math" panose="02040503050406030204" pitchFamily="18" charset="0"/>
                            </a:rPr>
                            <m:t>𝑇𝑉</m:t>
                          </m:r>
                          <m:r>
                            <a:rPr lang="it-IT" sz="1400">
                              <a:solidFill>
                                <a:schemeClr val="tx1"/>
                              </a:solidFill>
                              <a:latin typeface="Cambria Math" panose="02040503050406030204" pitchFamily="18" charset="0"/>
                            </a:rPr>
                            <m:t>,</m:t>
                          </m:r>
                          <m:r>
                            <a:rPr lang="it-IT" sz="1400" i="1">
                              <a:solidFill>
                                <a:schemeClr val="tx1"/>
                              </a:solidFill>
                              <a:latin typeface="Cambria Math" panose="02040503050406030204" pitchFamily="18" charset="0"/>
                            </a:rPr>
                            <m:t>𝑎</m:t>
                          </m:r>
                        </m:sub>
                        <m:sup>
                          <m:r>
                            <a:rPr lang="it-IT" sz="1400" i="1">
                              <a:solidFill>
                                <a:schemeClr val="tx1"/>
                              </a:solidFill>
                              <a:latin typeface="Cambria Math" panose="02040503050406030204" pitchFamily="18" charset="0"/>
                            </a:rPr>
                            <m:t>𝑒𝑥𝑝</m:t>
                          </m:r>
                        </m:sup>
                      </m:sSubSup>
                      <m:r>
                        <a:rPr lang="it-IT" sz="1400" b="0" i="1" smtClean="0">
                          <a:solidFill>
                            <a:schemeClr val="tx1"/>
                          </a:solidFill>
                          <a:latin typeface="Cambria Math" panose="02040503050406030204" pitchFamily="18" charset="0"/>
                        </a:rPr>
                        <m:t>+ </m:t>
                      </m:r>
                      <m:sSubSup>
                        <m:sSubSupPr>
                          <m:ctrlPr>
                            <a:rPr lang="it-IT" sz="1400" i="1" smtClean="0">
                              <a:solidFill>
                                <a:schemeClr val="tx1"/>
                              </a:solidFill>
                              <a:latin typeface="Cambria Math" panose="02040503050406030204" pitchFamily="18" charset="0"/>
                            </a:rPr>
                          </m:ctrlPr>
                        </m:sSubSupPr>
                        <m:e>
                          <m:r>
                            <a:rPr lang="it-IT" sz="1400" i="1">
                              <a:solidFill>
                                <a:schemeClr val="tx1"/>
                              </a:solidFill>
                              <a:latin typeface="Cambria Math" panose="02040503050406030204" pitchFamily="18" charset="0"/>
                            </a:rPr>
                            <m:t>𝐶𝑂𝐼</m:t>
                          </m:r>
                        </m:e>
                        <m:sub>
                          <m:r>
                            <a:rPr lang="it-IT" sz="1400" i="1">
                              <a:solidFill>
                                <a:schemeClr val="tx1"/>
                              </a:solidFill>
                              <a:latin typeface="Cambria Math" panose="02040503050406030204" pitchFamily="18" charset="0"/>
                            </a:rPr>
                            <m:t>𝑇𝑉</m:t>
                          </m:r>
                          <m:r>
                            <a:rPr lang="it-IT" sz="1400" i="0">
                              <a:solidFill>
                                <a:schemeClr val="tx1"/>
                              </a:solidFill>
                              <a:latin typeface="Cambria Math" panose="02040503050406030204" pitchFamily="18" charset="0"/>
                            </a:rPr>
                            <m:t>,</m:t>
                          </m:r>
                          <m:r>
                            <a:rPr lang="it-IT" sz="1400" i="1">
                              <a:solidFill>
                                <a:schemeClr val="tx1"/>
                              </a:solidFill>
                              <a:latin typeface="Cambria Math" panose="02040503050406030204" pitchFamily="18" charset="0"/>
                            </a:rPr>
                            <m:t>𝑎</m:t>
                          </m:r>
                        </m:sub>
                        <m:sup>
                          <m:r>
                            <a:rPr lang="it-IT" sz="1400" i="1">
                              <a:solidFill>
                                <a:schemeClr val="tx1"/>
                              </a:solidFill>
                              <a:latin typeface="Cambria Math" panose="02040503050406030204" pitchFamily="18" charset="0"/>
                            </a:rPr>
                            <m:t>𝑒𝑥𝑝</m:t>
                          </m:r>
                        </m:sup>
                      </m:sSubSup>
                      <m:r>
                        <a:rPr lang="it-IT" sz="1400" i="0" smtClean="0">
                          <a:solidFill>
                            <a:schemeClr val="tx1"/>
                          </a:solidFill>
                          <a:latin typeface="Cambria Math" panose="02040503050406030204" pitchFamily="18" charset="0"/>
                        </a:rPr>
                        <m:t>−</m:t>
                      </m:r>
                      <m:sSub>
                        <m:sSubPr>
                          <m:ctrlPr>
                            <a:rPr lang="it-IT" sz="1400" i="1">
                              <a:solidFill>
                                <a:schemeClr val="tx1"/>
                              </a:solidFill>
                              <a:latin typeface="Cambria Math" panose="02040503050406030204" pitchFamily="18" charset="0"/>
                            </a:rPr>
                          </m:ctrlPr>
                        </m:sSubPr>
                        <m:e>
                          <m:r>
                            <m:rPr>
                              <m:sty m:val="p"/>
                            </m:rPr>
                            <a:rPr lang="it-IT" sz="1400" b="0" i="0" smtClean="0">
                              <a:solidFill>
                                <a:schemeClr val="tx1"/>
                              </a:solidFill>
                              <a:latin typeface="Cambria Math" panose="02040503050406030204" pitchFamily="18" charset="0"/>
                            </a:rPr>
                            <m:t>b</m:t>
                          </m:r>
                        </m:e>
                        <m:sub>
                          <m:r>
                            <a:rPr lang="it-IT" sz="1400" i="1">
                              <a:solidFill>
                                <a:schemeClr val="tx1"/>
                              </a:solidFill>
                              <a:latin typeface="Cambria Math" panose="02040503050406030204" pitchFamily="18" charset="0"/>
                            </a:rPr>
                            <m:t>𝑎</m:t>
                          </m:r>
                        </m:sub>
                      </m:sSub>
                      <m:d>
                        <m:dPr>
                          <m:ctrlPr>
                            <a:rPr lang="it-IT" sz="1400" i="1">
                              <a:solidFill>
                                <a:schemeClr val="tx1"/>
                              </a:solidFill>
                              <a:latin typeface="Cambria Math" panose="02040503050406030204" pitchFamily="18" charset="0"/>
                            </a:rPr>
                          </m:ctrlPr>
                        </m:dPr>
                        <m:e>
                          <m:sSub>
                            <m:sSubPr>
                              <m:ctrlPr>
                                <a:rPr lang="it-IT" sz="1400" i="1">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rPr>
                                <m:t>𝐴𝑅</m:t>
                              </m:r>
                            </m:e>
                            <m:sub>
                              <m:r>
                                <a:rPr lang="it-IT" sz="1400" i="1">
                                  <a:solidFill>
                                    <a:schemeClr val="tx1"/>
                                  </a:solidFill>
                                  <a:latin typeface="Cambria Math" panose="02040503050406030204" pitchFamily="18" charset="0"/>
                                </a:rPr>
                                <m:t>𝑎</m:t>
                              </m:r>
                            </m:sub>
                          </m:sSub>
                        </m:e>
                      </m:d>
                      <m:r>
                        <a:rPr lang="it-IT" sz="1400" i="0">
                          <a:solidFill>
                            <a:schemeClr val="tx1"/>
                          </a:solidFill>
                          <a:latin typeface="Cambria Math" panose="02040503050406030204" pitchFamily="18" charset="0"/>
                        </a:rPr>
                        <m:t>−</m:t>
                      </m:r>
                      <m:r>
                        <a:rPr lang="it-IT" sz="1400" i="1" smtClean="0">
                          <a:solidFill>
                            <a:schemeClr val="tx1"/>
                          </a:solidFill>
                          <a:latin typeface="Cambria Math" panose="02040503050406030204" pitchFamily="18" charset="0"/>
                        </a:rPr>
                        <m:t>𝑏</m:t>
                      </m:r>
                      <m:r>
                        <a:rPr lang="it-IT" sz="1400" b="0" i="1" baseline="-25000" smtClean="0">
                          <a:solidFill>
                            <a:schemeClr val="tx1"/>
                          </a:solidFill>
                          <a:latin typeface="Cambria Math" panose="02040503050406030204" pitchFamily="18" charset="0"/>
                        </a:rPr>
                        <m:t>𝑎</m:t>
                      </m:r>
                      <m:sSub>
                        <m:sSubPr>
                          <m:ctrlPr>
                            <a:rPr lang="it-IT" sz="1400" i="1">
                              <a:solidFill>
                                <a:schemeClr val="tx1"/>
                              </a:solidFill>
                              <a:latin typeface="Cambria Math" panose="02040503050406030204" pitchFamily="18" charset="0"/>
                            </a:rPr>
                          </m:ctrlPr>
                        </m:sSubPr>
                        <m:e>
                          <m:d>
                            <m:dPr>
                              <m:ctrlPr>
                                <a:rPr lang="it-IT" sz="1400" i="1">
                                  <a:solidFill>
                                    <a:schemeClr val="tx1"/>
                                  </a:solidFill>
                                  <a:latin typeface="Cambria Math" panose="02040503050406030204" pitchFamily="18" charset="0"/>
                                </a:rPr>
                              </m:ctrlPr>
                            </m:dPr>
                            <m:e>
                              <m:r>
                                <a:rPr lang="it-IT" sz="1400" i="0">
                                  <a:solidFill>
                                    <a:schemeClr val="tx1"/>
                                  </a:solidFill>
                                  <a:latin typeface="Cambria Math" panose="02040503050406030204" pitchFamily="18" charset="0"/>
                                </a:rPr>
                                <m:t>1+</m:t>
                              </m:r>
                              <m:sSub>
                                <m:sSubPr>
                                  <m:ctrlPr>
                                    <a:rPr lang="it-IT" sz="1400" i="1">
                                      <a:solidFill>
                                        <a:schemeClr val="tx1"/>
                                      </a:solidFill>
                                      <a:latin typeface="Cambria Math" panose="02040503050406030204" pitchFamily="18" charset="0"/>
                                    </a:rPr>
                                  </m:ctrlPr>
                                </m:sSubPr>
                                <m:e>
                                  <m:r>
                                    <m:rPr>
                                      <m:sty m:val="p"/>
                                    </m:rPr>
                                    <a:rPr lang="it-IT" sz="1400" i="0">
                                      <a:solidFill>
                                        <a:schemeClr val="tx1"/>
                                      </a:solidFill>
                                      <a:latin typeface="Cambria Math" panose="02040503050406030204" pitchFamily="18" charset="0"/>
                                    </a:rPr>
                                    <m:t>ω</m:t>
                                  </m:r>
                                </m:e>
                                <m:sub>
                                  <m:r>
                                    <a:rPr lang="it-IT" sz="1400" i="1">
                                      <a:solidFill>
                                        <a:schemeClr val="tx1"/>
                                      </a:solidFill>
                                      <a:latin typeface="Cambria Math" panose="02040503050406030204" pitchFamily="18" charset="0"/>
                                    </a:rPr>
                                    <m:t>𝑎</m:t>
                                  </m:r>
                                </m:sub>
                              </m:sSub>
                            </m:e>
                          </m:d>
                          <m:r>
                            <a:rPr lang="it-IT" sz="1400" i="1">
                              <a:solidFill>
                                <a:schemeClr val="tx1"/>
                              </a:solidFill>
                              <a:latin typeface="Cambria Math" panose="02040503050406030204" pitchFamily="18" charset="0"/>
                            </a:rPr>
                            <m:t>𝐴𝑅</m:t>
                          </m:r>
                        </m:e>
                        <m:sub>
                          <m:r>
                            <a:rPr lang="it-IT" sz="1400" b="0" i="1" smtClean="0">
                              <a:solidFill>
                                <a:schemeClr val="tx1"/>
                              </a:solidFill>
                              <a:latin typeface="Cambria Math" panose="02040503050406030204" pitchFamily="18" charset="0"/>
                            </a:rPr>
                            <m:t>𝑠𝑐</m:t>
                          </m:r>
                          <m:r>
                            <a:rPr lang="it-IT" sz="1400" i="0">
                              <a:solidFill>
                                <a:schemeClr val="tx1"/>
                              </a:solidFill>
                              <a:latin typeface="Cambria Math" panose="02040503050406030204" pitchFamily="18" charset="0"/>
                            </a:rPr>
                            <m:t>,</m:t>
                          </m:r>
                          <m:r>
                            <a:rPr lang="it-IT" sz="1400" i="1">
                              <a:solidFill>
                                <a:schemeClr val="tx1"/>
                              </a:solidFill>
                              <a:latin typeface="Cambria Math" panose="02040503050406030204" pitchFamily="18" charset="0"/>
                            </a:rPr>
                            <m:t>𝑎</m:t>
                          </m:r>
                        </m:sub>
                      </m:sSub>
                      <m:r>
                        <a:rPr lang="it-IT" sz="1400" i="0">
                          <a:solidFill>
                            <a:schemeClr val="tx1"/>
                          </a:solidFill>
                          <a:latin typeface="Cambria Math" panose="02040503050406030204" pitchFamily="18" charset="0"/>
                        </a:rPr>
                        <m:t>+ </m:t>
                      </m:r>
                      <m:sSub>
                        <m:sSubPr>
                          <m:ctrlPr>
                            <a:rPr lang="it-IT" sz="1400" i="1" smtClean="0">
                              <a:solidFill>
                                <a:schemeClr val="tx1"/>
                              </a:solidFill>
                              <a:latin typeface="Cambria Math" panose="02040503050406030204" pitchFamily="18" charset="0"/>
                            </a:rPr>
                          </m:ctrlPr>
                        </m:sSubPr>
                        <m:e>
                          <m:r>
                            <a:rPr lang="it-IT" sz="1400" i="1">
                              <a:solidFill>
                                <a:schemeClr val="tx1"/>
                              </a:solidFill>
                              <a:latin typeface="Cambria Math" panose="02040503050406030204" pitchFamily="18" charset="0"/>
                            </a:rPr>
                            <m:t>𝑅𝐶</m:t>
                          </m:r>
                          <m:r>
                            <a:rPr lang="it-IT" sz="1400" b="0" i="1" smtClean="0">
                              <a:solidFill>
                                <a:schemeClr val="tx1"/>
                              </a:solidFill>
                              <a:latin typeface="Cambria Math" panose="02040503050406030204" pitchFamily="18" charset="0"/>
                            </a:rPr>
                            <m:t>𝑡𝑜𝑡</m:t>
                          </m:r>
                        </m:e>
                        <m:sub>
                          <m:r>
                            <a:rPr lang="it-IT" sz="1400" i="1">
                              <a:solidFill>
                                <a:schemeClr val="tx1"/>
                              </a:solidFill>
                              <a:latin typeface="Cambria Math" panose="02040503050406030204" pitchFamily="18" charset="0"/>
                            </a:rPr>
                            <m:t>𝑇𝑉</m:t>
                          </m:r>
                          <m:r>
                            <a:rPr lang="it-IT" sz="1400" i="0">
                              <a:solidFill>
                                <a:schemeClr val="tx1"/>
                              </a:solidFill>
                              <a:latin typeface="Cambria Math" panose="02040503050406030204" pitchFamily="18" charset="0"/>
                            </a:rPr>
                            <m:t>,</m:t>
                          </m:r>
                          <m:r>
                            <a:rPr lang="it-IT" sz="1400" i="1">
                              <a:solidFill>
                                <a:schemeClr val="tx1"/>
                              </a:solidFill>
                              <a:latin typeface="Cambria Math" panose="02040503050406030204" pitchFamily="18" charset="0"/>
                            </a:rPr>
                            <m:t>𝑎</m:t>
                          </m:r>
                        </m:sub>
                      </m:sSub>
                    </m:oMath>
                  </m:oMathPara>
                </a14:m>
                <a:endParaRPr lang="it-IT" sz="1400">
                  <a:solidFill>
                    <a:schemeClr val="tx1"/>
                  </a:solidFill>
                </a:endParaRPr>
              </a:p>
            </p:txBody>
          </p:sp>
        </mc:Choice>
        <mc:Fallback xmlns="">
          <p:sp>
            <p:nvSpPr>
              <p:cNvPr id="4" name="Rettangolo 3">
                <a:extLst>
                  <a:ext uri="{FF2B5EF4-FFF2-40B4-BE49-F238E27FC236}">
                    <a16:creationId xmlns:a16="http://schemas.microsoft.com/office/drawing/2014/main" id="{E489DE11-EA18-4ADD-9122-C4DB70D9E456}"/>
                  </a:ext>
                </a:extLst>
              </p:cNvPr>
              <p:cNvSpPr>
                <a:spLocks noRot="1" noChangeAspect="1" noMove="1" noResize="1" noEditPoints="1" noAdjustHandles="1" noChangeArrowheads="1" noChangeShapeType="1" noTextEdit="1"/>
              </p:cNvSpPr>
              <p:nvPr/>
            </p:nvSpPr>
            <p:spPr>
              <a:xfrm>
                <a:off x="-38604" y="1147628"/>
                <a:ext cx="9197687" cy="614079"/>
              </a:xfrm>
              <a:prstGeom prst="rect">
                <a:avLst/>
              </a:prstGeom>
              <a:blipFill>
                <a:blip r:embed="rId4"/>
                <a:stretch>
                  <a:fillRect l="-5902" t="-115842" b="-166337"/>
                </a:stretch>
              </a:blipFill>
              <a:ln>
                <a:noFill/>
              </a:ln>
            </p:spPr>
            <p:txBody>
              <a:bodyPr/>
              <a:lstStyle/>
              <a:p>
                <a:r>
                  <a:rPr lang="en-US">
                    <a:noFill/>
                  </a:rPr>
                  <a:t> </a:t>
                </a:r>
              </a:p>
            </p:txBody>
          </p:sp>
        </mc:Fallback>
      </mc:AlternateContent>
      <p:sp>
        <p:nvSpPr>
          <p:cNvPr id="6" name="CasellaDiTesto 5">
            <a:extLst>
              <a:ext uri="{FF2B5EF4-FFF2-40B4-BE49-F238E27FC236}">
                <a16:creationId xmlns:a16="http://schemas.microsoft.com/office/drawing/2014/main" id="{66A1F6FC-442D-ADB4-9426-326329EABAEA}"/>
              </a:ext>
            </a:extLst>
          </p:cNvPr>
          <p:cNvSpPr txBox="1"/>
          <p:nvPr/>
        </p:nvSpPr>
        <p:spPr>
          <a:xfrm>
            <a:off x="176022" y="631559"/>
            <a:ext cx="4887468" cy="307777"/>
          </a:xfrm>
          <a:prstGeom prst="rect">
            <a:avLst/>
          </a:prstGeom>
          <a:noFill/>
        </p:spPr>
        <p:txBody>
          <a:bodyPr wrap="square">
            <a:spAutoFit/>
          </a:bodyPr>
          <a:lstStyle/>
          <a:p>
            <a:pPr>
              <a:spcBef>
                <a:spcPts val="600"/>
              </a:spcBef>
              <a:spcAft>
                <a:spcPts val="600"/>
              </a:spcAft>
              <a:buClr>
                <a:srgbClr val="FF6600"/>
              </a:buClr>
            </a:pPr>
            <a:r>
              <a:rPr lang="it-IT" sz="1400" b="1">
                <a:effectLst/>
                <a:latin typeface="Arial" panose="020B0604020202020204" pitchFamily="34" charset="0"/>
                <a:ea typeface="Times New Roman" panose="02020603050405020304" pitchFamily="18" charset="0"/>
                <a:cs typeface="Arial" panose="020B0604020202020204" pitchFamily="34" charset="0"/>
              </a:rPr>
              <a:t>Entrate tariffarie</a:t>
            </a:r>
            <a:endParaRPr lang="it-IT" sz="1400" b="1">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2580F21E-8B04-0ABD-5ABE-C0D813649FED}"/>
              </a:ext>
            </a:extLst>
          </p:cNvPr>
          <p:cNvSpPr txBox="1"/>
          <p:nvPr/>
        </p:nvSpPr>
        <p:spPr>
          <a:xfrm>
            <a:off x="176021" y="3184572"/>
            <a:ext cx="4715811" cy="1200329"/>
          </a:xfrm>
          <a:prstGeom prst="rect">
            <a:avLst/>
          </a:prstGeom>
          <a:noFill/>
          <a:ln>
            <a:solidFill>
              <a:schemeClr val="tx1"/>
            </a:solidFill>
          </a:ln>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Scomputo oneri afferenti o comunque attribuibili alle attività di “</a:t>
            </a:r>
            <a:r>
              <a:rPr lang="it-IT" sz="1200" b="1" dirty="0" err="1">
                <a:latin typeface="Arial" panose="020B0604020202020204" pitchFamily="34" charset="0"/>
                <a:ea typeface="Yu Mincho" panose="02020400000000000000" pitchFamily="18" charset="-128"/>
                <a:cs typeface="Arial" panose="020B0604020202020204" pitchFamily="34" charset="0"/>
              </a:rPr>
              <a:t>prepulizia</a:t>
            </a:r>
            <a:r>
              <a:rPr lang="it-IT" sz="1200" b="1" dirty="0">
                <a:latin typeface="Arial" panose="020B0604020202020204" pitchFamily="34" charset="0"/>
                <a:ea typeface="Yu Mincho" panose="02020400000000000000" pitchFamily="18" charset="-128"/>
                <a:cs typeface="Arial" panose="020B0604020202020204" pitchFamily="34" charset="0"/>
              </a:rPr>
              <a:t>, preselezione o pretrattamento degli imballaggi plastici provenienti dalla raccolta differenziata</a:t>
            </a:r>
            <a:r>
              <a:rPr lang="it-IT" sz="1200" dirty="0">
                <a:latin typeface="Arial" panose="020B0604020202020204" pitchFamily="34" charset="0"/>
                <a:ea typeface="Yu Mincho" panose="02020400000000000000" pitchFamily="18" charset="-128"/>
                <a:cs typeface="Arial" panose="020B0604020202020204" pitchFamily="34" charset="0"/>
              </a:rPr>
              <a:t>” dai costi riconosciuti per le annualità </a:t>
            </a:r>
            <a:r>
              <a:rPr lang="it-IT" sz="1200" b="1" dirty="0">
                <a:latin typeface="Arial" panose="020B0604020202020204" pitchFamily="34" charset="0"/>
                <a:ea typeface="Yu Mincho" panose="02020400000000000000" pitchFamily="18" charset="-128"/>
                <a:cs typeface="Arial" panose="020B0604020202020204" pitchFamily="34" charset="0"/>
              </a:rPr>
              <a:t>2024 e 2025</a:t>
            </a:r>
            <a:r>
              <a:rPr lang="it-IT" sz="1200" dirty="0">
                <a:latin typeface="Arial" panose="020B0604020202020204" pitchFamily="34" charset="0"/>
                <a:ea typeface="Yu Mincho" panose="02020400000000000000" pitchFamily="18" charset="-128"/>
                <a:cs typeface="Arial" panose="020B0604020202020204" pitchFamily="34" charset="0"/>
              </a:rPr>
              <a:t> – compresi gli oneri afferenti alla </a:t>
            </a:r>
            <a:r>
              <a:rPr lang="it-IT" sz="1200" b="1" dirty="0">
                <a:latin typeface="Arial" panose="020B0604020202020204" pitchFamily="34" charset="0"/>
                <a:ea typeface="Yu Mincho" panose="02020400000000000000" pitchFamily="18" charset="-128"/>
                <a:cs typeface="Arial" panose="020B0604020202020204" pitchFamily="34" charset="0"/>
              </a:rPr>
              <a:t>commercializzazione e valorizzazione delle frazioni differenziate dei rifiuti raccolti </a:t>
            </a:r>
            <a:r>
              <a:rPr lang="it-IT" sz="1200" dirty="0">
                <a:latin typeface="Arial" panose="020B0604020202020204" pitchFamily="34" charset="0"/>
                <a:ea typeface="Yu Mincho" panose="02020400000000000000" pitchFamily="18" charset="-128"/>
                <a:cs typeface="Arial" panose="020B0604020202020204" pitchFamily="34" charset="0"/>
              </a:rPr>
              <a:t>– </a:t>
            </a:r>
          </a:p>
        </p:txBody>
      </p:sp>
      <p:sp>
        <p:nvSpPr>
          <p:cNvPr id="3" name="Freccia in giù 2">
            <a:extLst>
              <a:ext uri="{FF2B5EF4-FFF2-40B4-BE49-F238E27FC236}">
                <a16:creationId xmlns:a16="http://schemas.microsoft.com/office/drawing/2014/main" id="{4442DAEE-B61F-C7FF-DBBE-4F82B8E19AA9}"/>
              </a:ext>
            </a:extLst>
          </p:cNvPr>
          <p:cNvSpPr/>
          <p:nvPr/>
        </p:nvSpPr>
        <p:spPr>
          <a:xfrm>
            <a:off x="1447248" y="2603279"/>
            <a:ext cx="324538" cy="406327"/>
          </a:xfrm>
          <a:prstGeom prst="downArrow">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FFAAD214-DA49-CC5B-E4AC-AD056B6713E8}"/>
              </a:ext>
            </a:extLst>
          </p:cNvPr>
          <p:cNvSpPr/>
          <p:nvPr/>
        </p:nvSpPr>
        <p:spPr>
          <a:xfrm>
            <a:off x="5798820" y="1259457"/>
            <a:ext cx="2292757" cy="3165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6" name="Connettore 2 35">
            <a:extLst>
              <a:ext uri="{FF2B5EF4-FFF2-40B4-BE49-F238E27FC236}">
                <a16:creationId xmlns:a16="http://schemas.microsoft.com/office/drawing/2014/main" id="{C5F6A4F6-7A6B-32E7-3398-0B98FBF43B6C}"/>
              </a:ext>
            </a:extLst>
          </p:cNvPr>
          <p:cNvCxnSpPr>
            <a:cxnSpLocks/>
          </p:cNvCxnSpPr>
          <p:nvPr/>
        </p:nvCxnSpPr>
        <p:spPr>
          <a:xfrm>
            <a:off x="6940289" y="1665856"/>
            <a:ext cx="0" cy="14817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CasellaDiTesto 38">
            <a:extLst>
              <a:ext uri="{FF2B5EF4-FFF2-40B4-BE49-F238E27FC236}">
                <a16:creationId xmlns:a16="http://schemas.microsoft.com/office/drawing/2014/main" id="{3E9F347B-E8B5-0422-46B6-B15648DCBCD1}"/>
              </a:ext>
            </a:extLst>
          </p:cNvPr>
          <p:cNvSpPr txBox="1"/>
          <p:nvPr/>
        </p:nvSpPr>
        <p:spPr>
          <a:xfrm>
            <a:off x="5255444" y="5268712"/>
            <a:ext cx="3742268" cy="1015663"/>
          </a:xfrm>
          <a:prstGeom prst="rect">
            <a:avLst/>
          </a:prstGeom>
          <a:noFill/>
          <a:ln>
            <a:solidFill>
              <a:schemeClr val="tx1"/>
            </a:solidFill>
          </a:ln>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Recupero nelle pertinenti componenti di </a:t>
            </a:r>
            <a:r>
              <a:rPr lang="it-IT" sz="1200" b="1" dirty="0">
                <a:latin typeface="Arial" panose="020B0604020202020204" pitchFamily="34" charset="0"/>
                <a:ea typeface="Yu Mincho" panose="02020400000000000000" pitchFamily="18" charset="-128"/>
                <a:cs typeface="Arial" panose="020B0604020202020204" pitchFamily="34" charset="0"/>
              </a:rPr>
              <a:t>conguaglio 2024 - 2025</a:t>
            </a:r>
            <a:r>
              <a:rPr lang="it-IT" sz="1200" dirty="0">
                <a:latin typeface="Arial" panose="020B0604020202020204" pitchFamily="34" charset="0"/>
                <a:ea typeface="Yu Mincho" panose="02020400000000000000" pitchFamily="18" charset="-128"/>
                <a:cs typeface="Arial" panose="020B0604020202020204" pitchFamily="34" charset="0"/>
              </a:rPr>
              <a:t> degli oneri in (eccesso eventualmente riconosciuti) e ricavi (in riduzione eventualmente non scomputati), rinvenibili nelle predisposizioni tariffarie per le annualità 2022-2023</a:t>
            </a:r>
            <a:endParaRPr lang="it-IT" sz="1200" b="1" dirty="0">
              <a:latin typeface="Arial" panose="020B0604020202020204" pitchFamily="34" charset="0"/>
              <a:ea typeface="Yu Mincho" panose="02020400000000000000" pitchFamily="18" charset="-128"/>
              <a:cs typeface="Arial" panose="020B0604020202020204" pitchFamily="34" charset="0"/>
            </a:endParaRPr>
          </a:p>
        </p:txBody>
      </p:sp>
      <p:sp>
        <p:nvSpPr>
          <p:cNvPr id="41" name="Ovale 40">
            <a:extLst>
              <a:ext uri="{FF2B5EF4-FFF2-40B4-BE49-F238E27FC236}">
                <a16:creationId xmlns:a16="http://schemas.microsoft.com/office/drawing/2014/main" id="{817CD729-8C51-C769-EF75-FC3FA04E9898}"/>
              </a:ext>
            </a:extLst>
          </p:cNvPr>
          <p:cNvSpPr/>
          <p:nvPr/>
        </p:nvSpPr>
        <p:spPr>
          <a:xfrm>
            <a:off x="5360145" y="2014056"/>
            <a:ext cx="963017" cy="413737"/>
          </a:xfrm>
          <a:prstGeom prst="ellipse">
            <a:avLst/>
          </a:prstGeom>
          <a:noFill/>
          <a:ln>
            <a:solidFill>
              <a:srgbClr val="00B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B889"/>
              </a:solidFill>
            </a:endParaRPr>
          </a:p>
        </p:txBody>
      </p:sp>
      <p:sp>
        <p:nvSpPr>
          <p:cNvPr id="43" name="Ovale 42">
            <a:extLst>
              <a:ext uri="{FF2B5EF4-FFF2-40B4-BE49-F238E27FC236}">
                <a16:creationId xmlns:a16="http://schemas.microsoft.com/office/drawing/2014/main" id="{D0D935DA-3BC0-D4ED-714C-7DA61DBCD831}"/>
              </a:ext>
            </a:extLst>
          </p:cNvPr>
          <p:cNvSpPr/>
          <p:nvPr/>
        </p:nvSpPr>
        <p:spPr>
          <a:xfrm>
            <a:off x="8186184" y="1227358"/>
            <a:ext cx="895836" cy="413737"/>
          </a:xfrm>
          <a:prstGeom prst="ellipse">
            <a:avLst/>
          </a:prstGeom>
          <a:noFill/>
          <a:ln>
            <a:solidFill>
              <a:srgbClr val="00B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B889"/>
              </a:solidFill>
            </a:endParaRPr>
          </a:p>
        </p:txBody>
      </p:sp>
      <p:cxnSp>
        <p:nvCxnSpPr>
          <p:cNvPr id="45" name="Connettore 2 44">
            <a:extLst>
              <a:ext uri="{FF2B5EF4-FFF2-40B4-BE49-F238E27FC236}">
                <a16:creationId xmlns:a16="http://schemas.microsoft.com/office/drawing/2014/main" id="{2496D138-89F7-5E67-FE3C-45E8B6FD2F00}"/>
              </a:ext>
            </a:extLst>
          </p:cNvPr>
          <p:cNvCxnSpPr/>
          <p:nvPr/>
        </p:nvCxnSpPr>
        <p:spPr>
          <a:xfrm>
            <a:off x="5798820" y="2427793"/>
            <a:ext cx="0" cy="2492241"/>
          </a:xfrm>
          <a:prstGeom prst="straightConnector1">
            <a:avLst/>
          </a:prstGeom>
          <a:ln>
            <a:solidFill>
              <a:srgbClr val="00B889"/>
            </a:solidFill>
            <a:tailEnd type="triangle"/>
          </a:ln>
        </p:spPr>
        <p:style>
          <a:lnRef idx="2">
            <a:schemeClr val="accent1"/>
          </a:lnRef>
          <a:fillRef idx="0">
            <a:schemeClr val="accent1"/>
          </a:fillRef>
          <a:effectRef idx="1">
            <a:schemeClr val="accent1"/>
          </a:effectRef>
          <a:fontRef idx="minor">
            <a:schemeClr val="tx1"/>
          </a:fontRef>
        </p:style>
      </p:cxnSp>
      <p:cxnSp>
        <p:nvCxnSpPr>
          <p:cNvPr id="46" name="Connettore 2 45">
            <a:extLst>
              <a:ext uri="{FF2B5EF4-FFF2-40B4-BE49-F238E27FC236}">
                <a16:creationId xmlns:a16="http://schemas.microsoft.com/office/drawing/2014/main" id="{786B7C8A-A953-8895-4940-FED27CB28EBF}"/>
              </a:ext>
            </a:extLst>
          </p:cNvPr>
          <p:cNvCxnSpPr>
            <a:cxnSpLocks/>
            <a:stCxn id="43" idx="4"/>
          </p:cNvCxnSpPr>
          <p:nvPr/>
        </p:nvCxnSpPr>
        <p:spPr>
          <a:xfrm flipH="1">
            <a:off x="5798820" y="1641095"/>
            <a:ext cx="2835282" cy="3278939"/>
          </a:xfrm>
          <a:prstGeom prst="straightConnector1">
            <a:avLst/>
          </a:prstGeom>
          <a:ln>
            <a:solidFill>
              <a:srgbClr val="00B889"/>
            </a:solidFill>
            <a:tailEnd type="triangle"/>
          </a:ln>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09346668-98F6-94E0-A01C-5D86D6CD01E8}"/>
              </a:ext>
            </a:extLst>
          </p:cNvPr>
          <p:cNvSpPr txBox="1"/>
          <p:nvPr/>
        </p:nvSpPr>
        <p:spPr>
          <a:xfrm>
            <a:off x="5255444" y="3187859"/>
            <a:ext cx="3742268" cy="1384995"/>
          </a:xfrm>
          <a:prstGeom prst="rect">
            <a:avLst/>
          </a:prstGeom>
          <a:solidFill>
            <a:schemeClr val="bg1"/>
          </a:solidFill>
          <a:ln>
            <a:solidFill>
              <a:schemeClr val="tx1"/>
            </a:solidFill>
          </a:ln>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Scomputo ricavi conseguenti alle attività di “</a:t>
            </a:r>
            <a:r>
              <a:rPr lang="it-IT" sz="1200" b="1" dirty="0" err="1">
                <a:latin typeface="Arial" panose="020B0604020202020204" pitchFamily="34" charset="0"/>
                <a:ea typeface="Yu Mincho" panose="02020400000000000000" pitchFamily="18" charset="-128"/>
                <a:cs typeface="Arial" panose="020B0604020202020204" pitchFamily="34" charset="0"/>
              </a:rPr>
              <a:t>prepulizia</a:t>
            </a:r>
            <a:r>
              <a:rPr lang="it-IT" sz="1200" b="1" dirty="0">
                <a:latin typeface="Arial" panose="020B0604020202020204" pitchFamily="34" charset="0"/>
                <a:ea typeface="Yu Mincho" panose="02020400000000000000" pitchFamily="18" charset="-128"/>
                <a:cs typeface="Arial" panose="020B0604020202020204" pitchFamily="34" charset="0"/>
              </a:rPr>
              <a:t>, preselezione o pretrattamento degli imballaggi plastici provenienti dalla raccolta differenziata, ivi incluse quelle di commercializzazione e valorizzazione delle frazioni differenziate dei rifiuti raccolti </a:t>
            </a:r>
            <a:r>
              <a:rPr lang="it-IT" sz="1200" dirty="0">
                <a:latin typeface="Arial" panose="020B0604020202020204" pitchFamily="34" charset="0"/>
                <a:ea typeface="Yu Mincho" panose="02020400000000000000" pitchFamily="18" charset="-128"/>
                <a:cs typeface="Arial" panose="020B0604020202020204" pitchFamily="34" charset="0"/>
              </a:rPr>
              <a:t>” per le annualità </a:t>
            </a:r>
            <a:r>
              <a:rPr lang="it-IT" sz="1200" b="1" dirty="0">
                <a:latin typeface="Arial" panose="020B0604020202020204" pitchFamily="34" charset="0"/>
                <a:ea typeface="Yu Mincho" panose="02020400000000000000" pitchFamily="18" charset="-128"/>
                <a:cs typeface="Arial" panose="020B0604020202020204" pitchFamily="34" charset="0"/>
              </a:rPr>
              <a:t>2024-2025</a:t>
            </a:r>
          </a:p>
        </p:txBody>
      </p:sp>
      <p:sp>
        <p:nvSpPr>
          <p:cNvPr id="50" name="Parentesi graffa aperta 49">
            <a:extLst>
              <a:ext uri="{FF2B5EF4-FFF2-40B4-BE49-F238E27FC236}">
                <a16:creationId xmlns:a16="http://schemas.microsoft.com/office/drawing/2014/main" id="{9BA08174-0993-409D-6787-34D703D0A7BE}"/>
              </a:ext>
            </a:extLst>
          </p:cNvPr>
          <p:cNvSpPr/>
          <p:nvPr/>
        </p:nvSpPr>
        <p:spPr>
          <a:xfrm rot="18970981">
            <a:off x="4259429" y="4403229"/>
            <a:ext cx="289077" cy="193717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1" name="Rettangolo 50">
            <a:extLst>
              <a:ext uri="{FF2B5EF4-FFF2-40B4-BE49-F238E27FC236}">
                <a16:creationId xmlns:a16="http://schemas.microsoft.com/office/drawing/2014/main" id="{2C8EA268-DF8D-CF9F-FFCC-90A9F41FC3C7}"/>
              </a:ext>
            </a:extLst>
          </p:cNvPr>
          <p:cNvSpPr/>
          <p:nvPr/>
        </p:nvSpPr>
        <p:spPr>
          <a:xfrm>
            <a:off x="176022" y="4572853"/>
            <a:ext cx="3419692" cy="1707783"/>
          </a:xfrm>
          <a:prstGeom prst="rect">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it-IT" sz="1400" b="1" dirty="0"/>
              <a:t>Misure confermate con la delibera 465/2023/R/</a:t>
            </a:r>
            <a:r>
              <a:rPr lang="it-IT" sz="1400" b="1" dirty="0" err="1"/>
              <a:t>rif</a:t>
            </a:r>
            <a:endParaRPr lang="it-IT" sz="1400" b="1" dirty="0"/>
          </a:p>
          <a:p>
            <a:pPr algn="just">
              <a:spcBef>
                <a:spcPts val="600"/>
              </a:spcBef>
            </a:pPr>
            <a:r>
              <a:rPr lang="it-IT" sz="1200" b="1" dirty="0"/>
              <a:t>«</a:t>
            </a:r>
            <a:r>
              <a:rPr lang="it-IT" sz="1200" b="1" i="1" dirty="0"/>
              <a:t>atteso che gli oneri e i ricavi che la disposizione in parola richiede di scomputare non sono quelli attribuibili alle attività funzionali ad ottenere flussi monomateriali di rifiuti attraverso la separazione delle diverse frazioni raccolte con modalità multimateriale</a:t>
            </a:r>
            <a:r>
              <a:rPr lang="it-IT" sz="1200" b="1" dirty="0"/>
              <a:t>»</a:t>
            </a:r>
          </a:p>
        </p:txBody>
      </p:sp>
    </p:spTree>
    <p:extLst>
      <p:ext uri="{BB962C8B-B14F-4D97-AF65-F5344CB8AC3E}">
        <p14:creationId xmlns:p14="http://schemas.microsoft.com/office/powerpoint/2010/main" val="427007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ttangolo 62">
            <a:extLst>
              <a:ext uri="{FF2B5EF4-FFF2-40B4-BE49-F238E27FC236}">
                <a16:creationId xmlns:a16="http://schemas.microsoft.com/office/drawing/2014/main" id="{A61B97E0-0E9C-48F7-BDD4-33CEB96C10B4}"/>
              </a:ext>
              <a:ext uri="{C183D7F6-B498-43B3-948B-1728B52AA6E4}">
                <adec:decorative xmlns:adec="http://schemas.microsoft.com/office/drawing/2017/decorative" val="1"/>
              </a:ext>
            </a:extLst>
          </p:cNvPr>
          <p:cNvSpPr/>
          <p:nvPr/>
        </p:nvSpPr>
        <p:spPr>
          <a:xfrm>
            <a:off x="3243" y="412335"/>
            <a:ext cx="9140757" cy="4217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grpSp>
        <p:nvGrpSpPr>
          <p:cNvPr id="4113" name="Gruppo 4112">
            <a:extLst>
              <a:ext uri="{FF2B5EF4-FFF2-40B4-BE49-F238E27FC236}">
                <a16:creationId xmlns:a16="http://schemas.microsoft.com/office/drawing/2014/main" id="{4DCC780E-E637-4C6D-A3DD-4E7BB949B7C0}"/>
              </a:ext>
            </a:extLst>
          </p:cNvPr>
          <p:cNvGrpSpPr/>
          <p:nvPr/>
        </p:nvGrpSpPr>
        <p:grpSpPr>
          <a:xfrm>
            <a:off x="176173" y="557021"/>
            <a:ext cx="3506578" cy="5059007"/>
            <a:chOff x="136232" y="639678"/>
            <a:chExt cx="3506578" cy="5059007"/>
          </a:xfrm>
        </p:grpSpPr>
        <p:grpSp>
          <p:nvGrpSpPr>
            <p:cNvPr id="4112" name="Gruppo 4111">
              <a:extLst>
                <a:ext uri="{FF2B5EF4-FFF2-40B4-BE49-F238E27FC236}">
                  <a16:creationId xmlns:a16="http://schemas.microsoft.com/office/drawing/2014/main" id="{11423040-4F45-4F5D-9822-D18AECB20D11}"/>
                </a:ext>
              </a:extLst>
            </p:cNvPr>
            <p:cNvGrpSpPr/>
            <p:nvPr/>
          </p:nvGrpSpPr>
          <p:grpSpPr>
            <a:xfrm>
              <a:off x="136232" y="2050614"/>
              <a:ext cx="3506578" cy="3648071"/>
              <a:chOff x="136232" y="1847814"/>
              <a:chExt cx="3506578" cy="3648071"/>
            </a:xfrm>
          </p:grpSpPr>
          <p:sp>
            <p:nvSpPr>
              <p:cNvPr id="18" name="CasellaDiTesto 17">
                <a:extLst>
                  <a:ext uri="{FF2B5EF4-FFF2-40B4-BE49-F238E27FC236}">
                    <a16:creationId xmlns:a16="http://schemas.microsoft.com/office/drawing/2014/main" id="{3EE8B314-7377-48EC-AE69-54D950A922DD}"/>
                  </a:ext>
                </a:extLst>
              </p:cNvPr>
              <p:cNvSpPr txBox="1"/>
              <p:nvPr/>
            </p:nvSpPr>
            <p:spPr>
              <a:xfrm>
                <a:off x="136232" y="1847814"/>
                <a:ext cx="800100" cy="338554"/>
              </a:xfrm>
              <a:prstGeom prst="rect">
                <a:avLst/>
              </a:prstGeom>
              <a:noFill/>
            </p:spPr>
            <p:txBody>
              <a:bodyPr wrap="square" rtlCol="0">
                <a:spAutoFit/>
              </a:bodyPr>
              <a:lstStyle/>
              <a:p>
                <a:r>
                  <a:rPr lang="it-IT" sz="1600">
                    <a:latin typeface="Arial" panose="020B0604020202020204" pitchFamily="34" charset="0"/>
                    <a:cs typeface="Arial" panose="020B0604020202020204" pitchFamily="34" charset="0"/>
                  </a:rPr>
                  <a:t>dove:</a:t>
                </a:r>
              </a:p>
            </p:txBody>
          </p:sp>
          <p:grpSp>
            <p:nvGrpSpPr>
              <p:cNvPr id="4111" name="Gruppo 4110">
                <a:extLst>
                  <a:ext uri="{FF2B5EF4-FFF2-40B4-BE49-F238E27FC236}">
                    <a16:creationId xmlns:a16="http://schemas.microsoft.com/office/drawing/2014/main" id="{6A9F7CCC-1D2A-4811-94B5-7843A67B99B3}"/>
                  </a:ext>
                </a:extLst>
              </p:cNvPr>
              <p:cNvGrpSpPr/>
              <p:nvPr/>
            </p:nvGrpSpPr>
            <p:grpSpPr>
              <a:xfrm>
                <a:off x="136232" y="2431654"/>
                <a:ext cx="3506578" cy="3064231"/>
                <a:chOff x="136232" y="2431654"/>
                <a:chExt cx="3506578" cy="3064231"/>
              </a:xfrm>
            </p:grpSpPr>
            <mc:AlternateContent xmlns:mc="http://schemas.openxmlformats.org/markup-compatibility/2006" xmlns:a14="http://schemas.microsoft.com/office/drawing/2010/main">
              <mc:Choice Requires="a14">
                <p:sp>
                  <p:nvSpPr>
                    <p:cNvPr id="20" name="Rettangolo 19">
                      <a:extLst>
                        <a:ext uri="{FF2B5EF4-FFF2-40B4-BE49-F238E27FC236}">
                          <a16:creationId xmlns:a16="http://schemas.microsoft.com/office/drawing/2014/main" id="{C537B438-C756-4B68-B7C7-2961E74A3CCB}"/>
                        </a:ext>
                      </a:extLst>
                    </p:cNvPr>
                    <p:cNvSpPr/>
                    <p:nvPr/>
                  </p:nvSpPr>
                  <p:spPr>
                    <a:xfrm>
                      <a:off x="136232" y="2431654"/>
                      <a:ext cx="30880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i="1" smtClean="0">
                                    <a:solidFill>
                                      <a:schemeClr val="tx1"/>
                                    </a:solidFill>
                                    <a:latin typeface="Cambria Math" panose="02040503050406030204" pitchFamily="18" charset="0"/>
                                  </a:rPr>
                                </m:ctrlPr>
                              </m:sSubSupPr>
                              <m:e>
                                <m:r>
                                  <a:rPr lang="it-IT" i="1">
                                    <a:solidFill>
                                      <a:schemeClr val="tx1"/>
                                    </a:solidFill>
                                    <a:latin typeface="Cambria Math" panose="02040503050406030204" pitchFamily="18" charset="0"/>
                                  </a:rPr>
                                  <m:t>𝜌</m:t>
                                </m:r>
                              </m:e>
                              <m:sub>
                                <m:r>
                                  <a:rPr lang="it-IT" i="1">
                                    <a:solidFill>
                                      <a:schemeClr val="tx1"/>
                                    </a:solidFill>
                                    <a:latin typeface="Cambria Math" panose="02040503050406030204" pitchFamily="18" charset="0"/>
                                  </a:rPr>
                                  <m:t>𝑎</m:t>
                                </m:r>
                              </m:sub>
                              <m:sup>
                                <m:r>
                                  <a:rPr lang="it-IT" b="0" i="1" smtClean="0">
                                    <a:solidFill>
                                      <a:schemeClr val="tx1"/>
                                    </a:solidFill>
                                    <a:latin typeface="Cambria Math" panose="02040503050406030204" pitchFamily="18" charset="0"/>
                                  </a:rPr>
                                  <m:t> </m:t>
                                </m:r>
                              </m:sup>
                            </m:sSubSup>
                            <m:r>
                              <a:rPr lang="it-IT" i="0">
                                <a:solidFill>
                                  <a:schemeClr val="tx1"/>
                                </a:solidFill>
                                <a:latin typeface="Cambria Math" panose="02040503050406030204" pitchFamily="18" charset="0"/>
                              </a:rPr>
                              <m:t>=</m:t>
                            </m:r>
                            <m:sSubSup>
                              <m:sSubSupPr>
                                <m:ctrlPr>
                                  <a:rPr lang="it-IT" i="1">
                                    <a:solidFill>
                                      <a:schemeClr val="tx1"/>
                                    </a:solidFill>
                                    <a:latin typeface="Cambria Math" panose="02040503050406030204" pitchFamily="18" charset="0"/>
                                  </a:rPr>
                                </m:ctrlPr>
                              </m:sSubSupPr>
                              <m:e>
                                <m:r>
                                  <a:rPr lang="it-IT" b="0" i="1" smtClean="0">
                                    <a:solidFill>
                                      <a:schemeClr val="tx1"/>
                                    </a:solidFill>
                                    <a:latin typeface="Cambria Math" panose="02040503050406030204" pitchFamily="18" charset="0"/>
                                  </a:rPr>
                                  <m:t>𝑟𝑝𝑖</m:t>
                                </m:r>
                              </m:e>
                              <m:sub>
                                <m:r>
                                  <a:rPr lang="it-IT" i="1">
                                    <a:solidFill>
                                      <a:schemeClr val="tx1"/>
                                    </a:solidFill>
                                    <a:latin typeface="Cambria Math" panose="02040503050406030204" pitchFamily="18" charset="0"/>
                                  </a:rPr>
                                  <m:t>𝑎</m:t>
                                </m:r>
                              </m:sub>
                              <m:sup>
                                <m:r>
                                  <a:rPr lang="it-IT" b="0" i="1" smtClean="0">
                                    <a:solidFill>
                                      <a:schemeClr val="tx1"/>
                                    </a:solidFill>
                                    <a:latin typeface="Cambria Math" panose="02040503050406030204" pitchFamily="18" charset="0"/>
                                  </a:rPr>
                                  <m:t> </m:t>
                                </m:r>
                              </m:sup>
                            </m:sSubSup>
                            <m:r>
                              <a:rPr lang="it-IT" i="0">
                                <a:solidFill>
                                  <a:schemeClr val="tx1"/>
                                </a:solidFill>
                                <a:latin typeface="Cambria Math" panose="02040503050406030204" pitchFamily="18" charset="0"/>
                              </a:rPr>
                              <m:t>−</m:t>
                            </m:r>
                            <m:sSubSup>
                              <m:sSubSupPr>
                                <m:ctrlPr>
                                  <a:rPr lang="it-IT" i="1">
                                    <a:solidFill>
                                      <a:schemeClr val="tx1"/>
                                    </a:solidFill>
                                    <a:latin typeface="Cambria Math" panose="02040503050406030204" pitchFamily="18" charset="0"/>
                                  </a:rPr>
                                </m:ctrlPr>
                              </m:sSubSupPr>
                              <m:e>
                                <m:r>
                                  <a:rPr lang="it-IT" i="1">
                                    <a:solidFill>
                                      <a:schemeClr val="tx1"/>
                                    </a:solidFill>
                                    <a:latin typeface="Cambria Math" panose="02040503050406030204" pitchFamily="18" charset="0"/>
                                  </a:rPr>
                                  <m:t>𝑋</m:t>
                                </m:r>
                              </m:e>
                              <m:sub>
                                <m:r>
                                  <a:rPr lang="it-IT" i="1">
                                    <a:solidFill>
                                      <a:schemeClr val="tx1"/>
                                    </a:solidFill>
                                    <a:latin typeface="Cambria Math" panose="02040503050406030204" pitchFamily="18" charset="0"/>
                                  </a:rPr>
                                  <m:t>𝑎</m:t>
                                </m:r>
                              </m:sub>
                              <m:sup>
                                <m:r>
                                  <a:rPr lang="it-IT" b="0" i="1" smtClean="0">
                                    <a:solidFill>
                                      <a:schemeClr val="tx1"/>
                                    </a:solidFill>
                                    <a:latin typeface="Cambria Math" panose="02040503050406030204" pitchFamily="18" charset="0"/>
                                  </a:rPr>
                                  <m:t> </m:t>
                                </m:r>
                              </m:sup>
                            </m:sSubSup>
                            <m:r>
                              <a:rPr lang="it-IT" i="0">
                                <a:solidFill>
                                  <a:schemeClr val="tx1"/>
                                </a:solidFill>
                                <a:latin typeface="Cambria Math" panose="02040503050406030204" pitchFamily="18" charset="0"/>
                              </a:rPr>
                              <m:t>+</m:t>
                            </m:r>
                            <m:sSubSup>
                              <m:sSubSupPr>
                                <m:ctrlPr>
                                  <a:rPr lang="it-IT" i="1">
                                    <a:solidFill>
                                      <a:schemeClr val="tx1"/>
                                    </a:solidFill>
                                    <a:latin typeface="Cambria Math" panose="02040503050406030204" pitchFamily="18" charset="0"/>
                                  </a:rPr>
                                </m:ctrlPr>
                              </m:sSubSupPr>
                              <m:e>
                                <m:r>
                                  <a:rPr lang="it-IT" i="1">
                                    <a:solidFill>
                                      <a:schemeClr val="tx1"/>
                                    </a:solidFill>
                                    <a:latin typeface="Cambria Math" panose="02040503050406030204" pitchFamily="18" charset="0"/>
                                  </a:rPr>
                                  <m:t>𝑄𝐿</m:t>
                                </m:r>
                              </m:e>
                              <m:sub>
                                <m:r>
                                  <a:rPr lang="it-IT" i="1">
                                    <a:solidFill>
                                      <a:schemeClr val="tx1"/>
                                    </a:solidFill>
                                    <a:latin typeface="Cambria Math" panose="02040503050406030204" pitchFamily="18" charset="0"/>
                                  </a:rPr>
                                  <m:t>𝑎</m:t>
                                </m:r>
                              </m:sub>
                              <m:sup>
                                <m:r>
                                  <a:rPr lang="it-IT" b="0" i="1" smtClean="0">
                                    <a:solidFill>
                                      <a:schemeClr val="tx1"/>
                                    </a:solidFill>
                                    <a:latin typeface="Cambria Math" panose="02040503050406030204" pitchFamily="18" charset="0"/>
                                  </a:rPr>
                                  <m:t> </m:t>
                                </m:r>
                              </m:sup>
                            </m:sSubSup>
                            <m:r>
                              <a:rPr lang="it-IT" i="0">
                                <a:solidFill>
                                  <a:schemeClr val="tx1"/>
                                </a:solidFill>
                                <a:latin typeface="Cambria Math" panose="02040503050406030204" pitchFamily="18" charset="0"/>
                              </a:rPr>
                              <m:t>+</m:t>
                            </m:r>
                            <m:sSubSup>
                              <m:sSubSupPr>
                                <m:ctrlPr>
                                  <a:rPr lang="it-IT" i="1">
                                    <a:solidFill>
                                      <a:schemeClr val="tx1"/>
                                    </a:solidFill>
                                    <a:latin typeface="Cambria Math" panose="02040503050406030204" pitchFamily="18" charset="0"/>
                                  </a:rPr>
                                </m:ctrlPr>
                              </m:sSubSupPr>
                              <m:e>
                                <m:r>
                                  <a:rPr lang="it-IT" i="1">
                                    <a:solidFill>
                                      <a:schemeClr val="tx1"/>
                                    </a:solidFill>
                                    <a:latin typeface="Cambria Math" panose="02040503050406030204" pitchFamily="18" charset="0"/>
                                  </a:rPr>
                                  <m:t>𝑃𝐺</m:t>
                                </m:r>
                              </m:e>
                              <m:sub>
                                <m:r>
                                  <a:rPr lang="it-IT" i="1">
                                    <a:solidFill>
                                      <a:schemeClr val="tx1"/>
                                    </a:solidFill>
                                    <a:latin typeface="Cambria Math" panose="02040503050406030204" pitchFamily="18" charset="0"/>
                                  </a:rPr>
                                  <m:t>𝑎</m:t>
                                </m:r>
                              </m:sub>
                              <m:sup>
                                <m:r>
                                  <a:rPr lang="it-IT" b="0" i="1" smtClean="0">
                                    <a:solidFill>
                                      <a:schemeClr val="tx1"/>
                                    </a:solidFill>
                                    <a:latin typeface="Cambria Math" panose="02040503050406030204" pitchFamily="18" charset="0"/>
                                  </a:rPr>
                                  <m:t> </m:t>
                                </m:r>
                              </m:sup>
                            </m:sSubSup>
                          </m:oMath>
                        </m:oMathPara>
                      </a14:m>
                      <a:endParaRPr lang="it-IT">
                        <a:solidFill>
                          <a:schemeClr val="tx1"/>
                        </a:solidFill>
                      </a:endParaRPr>
                    </a:p>
                  </p:txBody>
                </p:sp>
              </mc:Choice>
              <mc:Fallback xmlns="">
                <p:sp>
                  <p:nvSpPr>
                    <p:cNvPr id="20" name="Rettangolo 19">
                      <a:extLst>
                        <a:ext uri="{FF2B5EF4-FFF2-40B4-BE49-F238E27FC236}">
                          <a16:creationId xmlns:a16="http://schemas.microsoft.com/office/drawing/2014/main" id="{C537B438-C756-4B68-B7C7-2961E74A3CCB}"/>
                        </a:ext>
                      </a:extLst>
                    </p:cNvPr>
                    <p:cNvSpPr>
                      <a:spLocks noRot="1" noChangeAspect="1" noMove="1" noResize="1" noEditPoints="1" noAdjustHandles="1" noChangeArrowheads="1" noChangeShapeType="1" noTextEdit="1"/>
                    </p:cNvSpPr>
                    <p:nvPr/>
                  </p:nvSpPr>
                  <p:spPr>
                    <a:xfrm>
                      <a:off x="136232" y="2431654"/>
                      <a:ext cx="3088025" cy="369332"/>
                    </a:xfrm>
                    <a:prstGeom prst="rect">
                      <a:avLst/>
                    </a:prstGeom>
                    <a:blipFill>
                      <a:blip r:embed="rId3"/>
                      <a:stretch>
                        <a:fillRect b="-13333"/>
                      </a:stretch>
                    </a:blipFill>
                  </p:spPr>
                  <p:txBody>
                    <a:bodyPr/>
                    <a:lstStyle/>
                    <a:p>
                      <a:r>
                        <a:rPr lang="en-US">
                          <a:noFill/>
                        </a:rPr>
                        <a:t> </a:t>
                      </a:r>
                    </a:p>
                  </p:txBody>
                </p:sp>
              </mc:Fallback>
            </mc:AlternateContent>
            <p:sp>
              <p:nvSpPr>
                <p:cNvPr id="21" name="CasellaDiTesto 20">
                  <a:extLst>
                    <a:ext uri="{FF2B5EF4-FFF2-40B4-BE49-F238E27FC236}">
                      <a16:creationId xmlns:a16="http://schemas.microsoft.com/office/drawing/2014/main" id="{1AEB19CF-953D-4AC8-8B40-A7F68D60ADEF}"/>
                    </a:ext>
                  </a:extLst>
                </p:cNvPr>
                <p:cNvSpPr txBox="1"/>
                <p:nvPr/>
              </p:nvSpPr>
              <p:spPr>
                <a:xfrm>
                  <a:off x="423241" y="3130551"/>
                  <a:ext cx="1150462" cy="707886"/>
                </a:xfrm>
                <a:prstGeom prst="rect">
                  <a:avLst/>
                </a:prstGeom>
                <a:noFill/>
              </p:spPr>
              <p:txBody>
                <a:bodyPr wrap="square" rtlCol="0">
                  <a:spAutoFit/>
                </a:bodyPr>
                <a:lstStyle/>
                <a:p>
                  <a:pPr algn="ctr"/>
                  <a:r>
                    <a:rPr lang="it-IT" sz="1000">
                      <a:latin typeface="Arial" panose="020B0604020202020204" pitchFamily="34" charset="0"/>
                      <a:cs typeface="Arial" panose="020B0604020202020204" pitchFamily="34" charset="0"/>
                    </a:rPr>
                    <a:t>Tasso di inflazione programmata (</a:t>
                  </a:r>
                  <a:r>
                    <a:rPr lang="it-IT" sz="1000" b="1">
                      <a:latin typeface="Arial" panose="020B0604020202020204" pitchFamily="34" charset="0"/>
                      <a:cs typeface="Arial" panose="020B0604020202020204" pitchFamily="34" charset="0"/>
                    </a:rPr>
                    <a:t>2,7%</a:t>
                  </a:r>
                  <a:r>
                    <a:rPr lang="it-IT" sz="1000">
                      <a:latin typeface="Arial" panose="020B0604020202020204" pitchFamily="34" charset="0"/>
                      <a:cs typeface="Arial" panose="020B0604020202020204" pitchFamily="34" charset="0"/>
                    </a:rPr>
                    <a:t>)</a:t>
                  </a:r>
                </a:p>
              </p:txBody>
            </p:sp>
            <p:cxnSp>
              <p:nvCxnSpPr>
                <p:cNvPr id="22" name="Connettore 2 21">
                  <a:extLst>
                    <a:ext uri="{FF2B5EF4-FFF2-40B4-BE49-F238E27FC236}">
                      <a16:creationId xmlns:a16="http://schemas.microsoft.com/office/drawing/2014/main" id="{C9AE3364-EBAD-471A-9E31-D4378FCD4610}"/>
                    </a:ext>
                  </a:extLst>
                </p:cNvPr>
                <p:cNvCxnSpPr>
                  <a:cxnSpLocks/>
                </p:cNvCxnSpPr>
                <p:nvPr/>
              </p:nvCxnSpPr>
              <p:spPr>
                <a:xfrm>
                  <a:off x="998472" y="2882151"/>
                  <a:ext cx="1" cy="252000"/>
                </a:xfrm>
                <a:prstGeom prst="straightConnector1">
                  <a:avLst/>
                </a:prstGeom>
                <a:ln w="3175">
                  <a:solidFill>
                    <a:srgbClr val="7C8081"/>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23" name="CasellaDiTesto 22">
                  <a:extLst>
                    <a:ext uri="{FF2B5EF4-FFF2-40B4-BE49-F238E27FC236}">
                      <a16:creationId xmlns:a16="http://schemas.microsoft.com/office/drawing/2014/main" id="{B9ED7BD8-3364-4ACF-AE16-6A353ACA3675}"/>
                    </a:ext>
                  </a:extLst>
                </p:cNvPr>
                <p:cNvSpPr txBox="1"/>
                <p:nvPr/>
              </p:nvSpPr>
              <p:spPr>
                <a:xfrm>
                  <a:off x="1611121" y="3134151"/>
                  <a:ext cx="1147836" cy="553998"/>
                </a:xfrm>
                <a:prstGeom prst="rect">
                  <a:avLst/>
                </a:prstGeom>
                <a:noFill/>
              </p:spPr>
              <p:txBody>
                <a:bodyPr wrap="square" rtlCol="0">
                  <a:spAutoFit/>
                </a:bodyPr>
                <a:lstStyle/>
                <a:p>
                  <a:pPr algn="ctr"/>
                  <a:r>
                    <a:rPr lang="it-IT" sz="1000">
                      <a:latin typeface="Arial" panose="020B0604020202020204" pitchFamily="34" charset="0"/>
                      <a:cs typeface="Arial" panose="020B0604020202020204" pitchFamily="34" charset="0"/>
                    </a:rPr>
                    <a:t>Coefficiente per il miglioramento della qualità</a:t>
                  </a:r>
                </a:p>
              </p:txBody>
            </p:sp>
            <p:sp>
              <p:nvSpPr>
                <p:cNvPr id="25" name="CasellaDiTesto 24">
                  <a:extLst>
                    <a:ext uri="{FF2B5EF4-FFF2-40B4-BE49-F238E27FC236}">
                      <a16:creationId xmlns:a16="http://schemas.microsoft.com/office/drawing/2014/main" id="{E1B1F59F-ADAA-4E4C-9F28-1B2BDC17A1CD}"/>
                    </a:ext>
                  </a:extLst>
                </p:cNvPr>
                <p:cNvSpPr txBox="1"/>
                <p:nvPr/>
              </p:nvSpPr>
              <p:spPr>
                <a:xfrm>
                  <a:off x="2494974" y="3123624"/>
                  <a:ext cx="1147836" cy="861774"/>
                </a:xfrm>
                <a:prstGeom prst="rect">
                  <a:avLst/>
                </a:prstGeom>
                <a:noFill/>
              </p:spPr>
              <p:txBody>
                <a:bodyPr wrap="square" rtlCol="0">
                  <a:spAutoFit/>
                </a:bodyPr>
                <a:lstStyle/>
                <a:p>
                  <a:pPr algn="ctr"/>
                  <a:r>
                    <a:rPr lang="it-IT" sz="1000">
                      <a:latin typeface="Arial" panose="020B0604020202020204" pitchFamily="34" charset="0"/>
                      <a:cs typeface="Arial" panose="020B0604020202020204" pitchFamily="34" charset="0"/>
                    </a:rPr>
                    <a:t>Coefficiente connesso alle modifiche del perimetro gestionale</a:t>
                  </a:r>
                </a:p>
              </p:txBody>
            </p:sp>
            <p:sp>
              <p:nvSpPr>
                <p:cNvPr id="28" name="Rettangolo 27">
                  <a:extLst>
                    <a:ext uri="{FF2B5EF4-FFF2-40B4-BE49-F238E27FC236}">
                      <a16:creationId xmlns:a16="http://schemas.microsoft.com/office/drawing/2014/main" id="{90A6016C-2571-4785-B6B7-B101580D26DE}"/>
                    </a:ext>
                  </a:extLst>
                </p:cNvPr>
                <p:cNvSpPr/>
                <p:nvPr/>
              </p:nvSpPr>
              <p:spPr>
                <a:xfrm>
                  <a:off x="544947" y="3955708"/>
                  <a:ext cx="2064815" cy="553998"/>
                </a:xfrm>
                <a:prstGeom prst="rect">
                  <a:avLst/>
                </a:prstGeom>
              </p:spPr>
              <p:txBody>
                <a:bodyPr wrap="square">
                  <a:spAutoFit/>
                </a:bodyPr>
                <a:lstStyle/>
                <a:p>
                  <a:pPr algn="ctr"/>
                  <a:r>
                    <a:rPr lang="en-US" sz="1000" err="1">
                      <a:solidFill>
                        <a:schemeClr val="tx1">
                          <a:lumMod val="85000"/>
                          <a:lumOff val="15000"/>
                        </a:schemeClr>
                      </a:solidFill>
                      <a:latin typeface="Arial" panose="020B0604020202020204" pitchFamily="34" charset="0"/>
                      <a:cs typeface="Arial" panose="020B0604020202020204" pitchFamily="34" charset="0"/>
                    </a:rPr>
                    <a:t>Coefficiente</a:t>
                  </a:r>
                  <a:r>
                    <a:rPr lang="en-US" sz="1000">
                      <a:solidFill>
                        <a:schemeClr val="tx1">
                          <a:lumMod val="85000"/>
                          <a:lumOff val="15000"/>
                        </a:schemeClr>
                      </a:solidFill>
                      <a:latin typeface="Arial" panose="020B0604020202020204" pitchFamily="34" charset="0"/>
                      <a:cs typeface="Arial" panose="020B0604020202020204" pitchFamily="34" charset="0"/>
                    </a:rPr>
                    <a:t> di </a:t>
                  </a:r>
                  <a:r>
                    <a:rPr lang="en-US" sz="1000" err="1">
                      <a:solidFill>
                        <a:schemeClr val="tx1">
                          <a:lumMod val="85000"/>
                          <a:lumOff val="15000"/>
                        </a:schemeClr>
                      </a:solidFill>
                      <a:latin typeface="Arial" panose="020B0604020202020204" pitchFamily="34" charset="0"/>
                      <a:cs typeface="Arial" panose="020B0604020202020204" pitchFamily="34" charset="0"/>
                    </a:rPr>
                    <a:t>recupero</a:t>
                  </a:r>
                  <a:r>
                    <a:rPr lang="en-US" sz="1000">
                      <a:solidFill>
                        <a:schemeClr val="tx1">
                          <a:lumMod val="85000"/>
                          <a:lumOff val="15000"/>
                        </a:schemeClr>
                      </a:solidFill>
                      <a:latin typeface="Arial" panose="020B0604020202020204" pitchFamily="34" charset="0"/>
                      <a:cs typeface="Arial" panose="020B0604020202020204" pitchFamily="34" charset="0"/>
                    </a:rPr>
                    <a:t> di </a:t>
                  </a:r>
                  <a:r>
                    <a:rPr lang="en-US" sz="1000" err="1">
                      <a:solidFill>
                        <a:schemeClr val="tx1">
                          <a:lumMod val="85000"/>
                          <a:lumOff val="15000"/>
                        </a:schemeClr>
                      </a:solidFill>
                      <a:latin typeface="Arial" panose="020B0604020202020204" pitchFamily="34" charset="0"/>
                      <a:cs typeface="Arial" panose="020B0604020202020204" pitchFamily="34" charset="0"/>
                    </a:rPr>
                    <a:t>produttività</a:t>
                  </a:r>
                  <a:endParaRPr lang="en-US" sz="1000">
                    <a:solidFill>
                      <a:schemeClr val="tx1">
                        <a:lumMod val="85000"/>
                        <a:lumOff val="15000"/>
                      </a:schemeClr>
                    </a:solidFill>
                    <a:latin typeface="Arial" panose="020B0604020202020204" pitchFamily="34" charset="0"/>
                    <a:cs typeface="Arial" panose="020B0604020202020204" pitchFamily="34" charset="0"/>
                  </a:endParaRPr>
                </a:p>
                <a:p>
                  <a:pPr algn="ctr"/>
                  <a:r>
                    <a:rPr lang="it-IT" sz="1000">
                      <a:solidFill>
                        <a:schemeClr val="tx1">
                          <a:lumMod val="85000"/>
                          <a:lumOff val="15000"/>
                        </a:schemeClr>
                      </a:solidFill>
                      <a:latin typeface="Arial" panose="020B0604020202020204" pitchFamily="34" charset="0"/>
                      <a:cs typeface="Arial" panose="020B0604020202020204" pitchFamily="34" charset="0"/>
                    </a:rPr>
                    <a:t>(0,1%÷0,5%)</a:t>
                  </a:r>
                </a:p>
              </p:txBody>
            </p:sp>
            <p:cxnSp>
              <p:nvCxnSpPr>
                <p:cNvPr id="78" name="Connettore 2 77">
                  <a:extLst>
                    <a:ext uri="{FF2B5EF4-FFF2-40B4-BE49-F238E27FC236}">
                      <a16:creationId xmlns:a16="http://schemas.microsoft.com/office/drawing/2014/main" id="{0A4B1086-4B61-466D-A5DA-57BB134966E7}"/>
                    </a:ext>
                  </a:extLst>
                </p:cNvPr>
                <p:cNvCxnSpPr>
                  <a:cxnSpLocks/>
                </p:cNvCxnSpPr>
                <p:nvPr/>
              </p:nvCxnSpPr>
              <p:spPr>
                <a:xfrm>
                  <a:off x="2198050" y="2882151"/>
                  <a:ext cx="1" cy="252000"/>
                </a:xfrm>
                <a:prstGeom prst="straightConnector1">
                  <a:avLst/>
                </a:prstGeom>
                <a:ln w="3175">
                  <a:solidFill>
                    <a:srgbClr val="7C8081"/>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cxnSp>
              <p:nvCxnSpPr>
                <p:cNvPr id="79" name="Connettore 2 78">
                  <a:extLst>
                    <a:ext uri="{FF2B5EF4-FFF2-40B4-BE49-F238E27FC236}">
                      <a16:creationId xmlns:a16="http://schemas.microsoft.com/office/drawing/2014/main" id="{B3863F3D-D8BD-4BD3-8D7D-248D87461394}"/>
                    </a:ext>
                  </a:extLst>
                </p:cNvPr>
                <p:cNvCxnSpPr>
                  <a:cxnSpLocks/>
                </p:cNvCxnSpPr>
                <p:nvPr/>
              </p:nvCxnSpPr>
              <p:spPr>
                <a:xfrm>
                  <a:off x="2964227" y="2882151"/>
                  <a:ext cx="1" cy="252000"/>
                </a:xfrm>
                <a:prstGeom prst="straightConnector1">
                  <a:avLst/>
                </a:prstGeom>
                <a:ln w="3175">
                  <a:solidFill>
                    <a:srgbClr val="7C8081"/>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cxnSp>
              <p:nvCxnSpPr>
                <p:cNvPr id="3" name="Connettore 2 2">
                  <a:extLst>
                    <a:ext uri="{FF2B5EF4-FFF2-40B4-BE49-F238E27FC236}">
                      <a16:creationId xmlns:a16="http://schemas.microsoft.com/office/drawing/2014/main" id="{C0E91A10-E3CB-A95C-A52A-78855D5E8006}"/>
                    </a:ext>
                  </a:extLst>
                </p:cNvPr>
                <p:cNvCxnSpPr>
                  <a:cxnSpLocks/>
                </p:cNvCxnSpPr>
                <p:nvPr/>
              </p:nvCxnSpPr>
              <p:spPr>
                <a:xfrm>
                  <a:off x="384641" y="2869155"/>
                  <a:ext cx="29253" cy="2626730"/>
                </a:xfrm>
                <a:prstGeom prst="straightConnector1">
                  <a:avLst/>
                </a:prstGeom>
                <a:ln w="9525">
                  <a:solidFill>
                    <a:srgbClr val="F18700"/>
                  </a:solidFill>
                  <a:prstDash val="sysDot"/>
                  <a:tailEnd type="none" w="sm" len="sm"/>
                </a:ln>
                <a:effectLst/>
              </p:spPr>
              <p:style>
                <a:lnRef idx="2">
                  <a:schemeClr val="accent1"/>
                </a:lnRef>
                <a:fillRef idx="0">
                  <a:schemeClr val="accent1"/>
                </a:fillRef>
                <a:effectRef idx="1">
                  <a:schemeClr val="accent1"/>
                </a:effectRef>
                <a:fontRef idx="minor">
                  <a:schemeClr val="tx1"/>
                </a:fontRef>
              </p:style>
            </p:cxnSp>
            <p:cxnSp>
              <p:nvCxnSpPr>
                <p:cNvPr id="9" name="Connettore 2 8">
                  <a:extLst>
                    <a:ext uri="{FF2B5EF4-FFF2-40B4-BE49-F238E27FC236}">
                      <a16:creationId xmlns:a16="http://schemas.microsoft.com/office/drawing/2014/main" id="{51018338-0678-C791-4B8F-659EE80EA7A6}"/>
                    </a:ext>
                  </a:extLst>
                </p:cNvPr>
                <p:cNvCxnSpPr>
                  <a:cxnSpLocks/>
                </p:cNvCxnSpPr>
                <p:nvPr/>
              </p:nvCxnSpPr>
              <p:spPr>
                <a:xfrm flipH="1">
                  <a:off x="416220" y="5482031"/>
                  <a:ext cx="184143" cy="0"/>
                </a:xfrm>
                <a:prstGeom prst="straightConnector1">
                  <a:avLst/>
                </a:prstGeom>
                <a:ln w="9525">
                  <a:solidFill>
                    <a:srgbClr val="F18700"/>
                  </a:solidFill>
                  <a:prstDash val="sysDot"/>
                  <a:tailEnd type="none" w="sm" len="sm"/>
                </a:ln>
                <a:effectLst/>
              </p:spPr>
              <p:style>
                <a:lnRef idx="2">
                  <a:schemeClr val="accent1"/>
                </a:lnRef>
                <a:fillRef idx="0">
                  <a:schemeClr val="accent1"/>
                </a:fillRef>
                <a:effectRef idx="1">
                  <a:schemeClr val="accent1"/>
                </a:effectRef>
                <a:fontRef idx="minor">
                  <a:schemeClr val="tx1"/>
                </a:fontRef>
              </p:style>
            </p:cxnSp>
          </p:grpSp>
        </p:grpSp>
        <p:grpSp>
          <p:nvGrpSpPr>
            <p:cNvPr id="4110" name="Gruppo 4109">
              <a:extLst>
                <a:ext uri="{FF2B5EF4-FFF2-40B4-BE49-F238E27FC236}">
                  <a16:creationId xmlns:a16="http://schemas.microsoft.com/office/drawing/2014/main" id="{CECA817D-2955-416B-8C8D-0C49CBC183A3}"/>
                </a:ext>
              </a:extLst>
            </p:cNvPr>
            <p:cNvGrpSpPr/>
            <p:nvPr/>
          </p:nvGrpSpPr>
          <p:grpSpPr>
            <a:xfrm>
              <a:off x="136232" y="639678"/>
              <a:ext cx="3450453" cy="1179689"/>
              <a:chOff x="133077" y="571098"/>
              <a:chExt cx="3450453" cy="1179689"/>
            </a:xfrm>
          </p:grpSpPr>
          <p:sp>
            <p:nvSpPr>
              <p:cNvPr id="4107" name="Rettangolo con angoli arrotondati 4106">
                <a:extLst>
                  <a:ext uri="{FF2B5EF4-FFF2-40B4-BE49-F238E27FC236}">
                    <a16:creationId xmlns:a16="http://schemas.microsoft.com/office/drawing/2014/main" id="{7FCEC3DE-0C5F-4CDF-884D-E8A4809041DE}"/>
                  </a:ext>
                </a:extLst>
              </p:cNvPr>
              <p:cNvSpPr/>
              <p:nvPr/>
            </p:nvSpPr>
            <p:spPr>
              <a:xfrm>
                <a:off x="133077" y="571098"/>
                <a:ext cx="3450453" cy="1179689"/>
              </a:xfrm>
              <a:prstGeom prst="roundRect">
                <a:avLst/>
              </a:prstGeom>
              <a:solidFill>
                <a:schemeClr val="bg1"/>
              </a:solidFill>
              <a:ln>
                <a:solidFill>
                  <a:srgbClr val="7C808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4106" name="Gruppo 4105">
                <a:extLst>
                  <a:ext uri="{FF2B5EF4-FFF2-40B4-BE49-F238E27FC236}">
                    <a16:creationId xmlns:a16="http://schemas.microsoft.com/office/drawing/2014/main" id="{29DB1FFE-DEE4-49CA-8BB7-3A339D60F34F}"/>
                  </a:ext>
                </a:extLst>
              </p:cNvPr>
              <p:cNvGrpSpPr/>
              <p:nvPr/>
            </p:nvGrpSpPr>
            <p:grpSpPr>
              <a:xfrm>
                <a:off x="136232" y="732262"/>
                <a:ext cx="3374244" cy="674608"/>
                <a:chOff x="640399" y="826192"/>
                <a:chExt cx="3374244" cy="674608"/>
              </a:xfrm>
            </p:grpSpPr>
            <mc:AlternateContent xmlns:mc="http://schemas.openxmlformats.org/markup-compatibility/2006" xmlns:a14="http://schemas.microsoft.com/office/drawing/2010/main">
              <mc:Choice Requires="a14">
                <p:sp>
                  <p:nvSpPr>
                    <p:cNvPr id="16" name="Rettangolo 15">
                      <a:extLst>
                        <a:ext uri="{FF2B5EF4-FFF2-40B4-BE49-F238E27FC236}">
                          <a16:creationId xmlns:a16="http://schemas.microsoft.com/office/drawing/2014/main" id="{A6926E88-88C1-43EC-AAD9-9EDD2B335808}"/>
                        </a:ext>
                      </a:extLst>
                    </p:cNvPr>
                    <p:cNvSpPr/>
                    <p:nvPr/>
                  </p:nvSpPr>
                  <p:spPr>
                    <a:xfrm>
                      <a:off x="640399" y="826192"/>
                      <a:ext cx="2028889" cy="6746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solidFill>
                                      <a:schemeClr val="tx1"/>
                                    </a:solidFill>
                                    <a:latin typeface="Cambria Math" panose="02040503050406030204" pitchFamily="18" charset="0"/>
                                  </a:rPr>
                                </m:ctrlPr>
                              </m:fPr>
                              <m:num>
                                <m:nary>
                                  <m:naryPr>
                                    <m:chr m:val="∑"/>
                                    <m:subHide m:val="on"/>
                                    <m:supHide m:val="on"/>
                                    <m:ctrlPr>
                                      <a:rPr lang="it-IT" i="1" smtClean="0">
                                        <a:solidFill>
                                          <a:schemeClr val="tx1"/>
                                        </a:solidFill>
                                        <a:latin typeface="Cambria Math" panose="02040503050406030204" pitchFamily="18" charset="0"/>
                                      </a:rPr>
                                    </m:ctrlPr>
                                  </m:naryPr>
                                  <m:sub/>
                                  <m:sup/>
                                  <m:e>
                                    <m:sSub>
                                      <m:sSubPr>
                                        <m:ctrlPr>
                                          <a:rPr lang="it-IT"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𝑇</m:t>
                                        </m:r>
                                      </m:e>
                                      <m:sub>
                                        <m:r>
                                          <a:rPr lang="it-IT" b="0" i="1" smtClean="0">
                                            <a:solidFill>
                                              <a:schemeClr val="tx1"/>
                                            </a:solidFill>
                                            <a:latin typeface="Cambria Math" panose="02040503050406030204" pitchFamily="18" charset="0"/>
                                          </a:rPr>
                                          <m:t>𝑎</m:t>
                                        </m:r>
                                      </m:sub>
                                    </m:sSub>
                                  </m:e>
                                </m:nary>
                              </m:num>
                              <m:den>
                                <m:nary>
                                  <m:naryPr>
                                    <m:chr m:val="∑"/>
                                    <m:subHide m:val="on"/>
                                    <m:supHide m:val="on"/>
                                    <m:ctrlPr>
                                      <a:rPr lang="it-IT" i="1">
                                        <a:solidFill>
                                          <a:schemeClr val="tx1"/>
                                        </a:solidFill>
                                        <a:latin typeface="Cambria Math" panose="02040503050406030204" pitchFamily="18" charset="0"/>
                                      </a:rPr>
                                    </m:ctrlPr>
                                  </m:naryPr>
                                  <m:sub/>
                                  <m:sup/>
                                  <m:e>
                                    <m:sSub>
                                      <m:sSubPr>
                                        <m:ctrlPr>
                                          <a:rPr lang="it-IT" i="1">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𝑇</m:t>
                                        </m:r>
                                      </m:e>
                                      <m:sub>
                                        <m:r>
                                          <a:rPr lang="it-IT" b="0" i="1" smtClean="0">
                                            <a:solidFill>
                                              <a:schemeClr val="tx1"/>
                                            </a:solidFill>
                                            <a:latin typeface="Cambria Math" panose="02040503050406030204" pitchFamily="18" charset="0"/>
                                          </a:rPr>
                                          <m:t>𝑎</m:t>
                                        </m:r>
                                        <m:r>
                                          <a:rPr lang="it-IT" b="0" i="1" smtClean="0">
                                            <a:solidFill>
                                              <a:schemeClr val="tx1"/>
                                            </a:solidFill>
                                            <a:latin typeface="Cambria Math" panose="02040503050406030204" pitchFamily="18" charset="0"/>
                                          </a:rPr>
                                          <m:t>−1</m:t>
                                        </m:r>
                                      </m:sub>
                                    </m:sSub>
                                  </m:e>
                                </m:nary>
                              </m:den>
                            </m:f>
                            <m:r>
                              <a:rPr lang="it-IT" b="0" smtClean="0">
                                <a:solidFill>
                                  <a:schemeClr val="tx1"/>
                                </a:solidFill>
                                <a:latin typeface="Cambria Math" panose="02040503050406030204" pitchFamily="18" charset="0"/>
                              </a:rPr>
                              <m:t>≤</m:t>
                            </m:r>
                            <m:d>
                              <m:dPr>
                                <m:ctrlPr>
                                  <a:rPr lang="it-IT" i="1" smtClean="0">
                                    <a:solidFill>
                                      <a:schemeClr val="tx1"/>
                                    </a:solidFill>
                                    <a:latin typeface="Cambria Math" panose="02040503050406030204" pitchFamily="18" charset="0"/>
                                  </a:rPr>
                                </m:ctrlPr>
                              </m:dPr>
                              <m:e>
                                <m:r>
                                  <a:rPr lang="it-IT" b="0" i="1" smtClean="0">
                                    <a:solidFill>
                                      <a:schemeClr val="tx1"/>
                                    </a:solidFill>
                                    <a:latin typeface="Cambria Math" panose="02040503050406030204" pitchFamily="18" charset="0"/>
                                  </a:rPr>
                                  <m:t>1</m:t>
                                </m:r>
                                <m:r>
                                  <a:rPr lang="it-IT" b="0" smtClean="0">
                                    <a:solidFill>
                                      <a:schemeClr val="tx1"/>
                                    </a:solidFill>
                                    <a:latin typeface="Cambria Math" panose="02040503050406030204" pitchFamily="18" charset="0"/>
                                  </a:rPr>
                                  <m:t>+</m:t>
                                </m:r>
                                <m:sSubSup>
                                  <m:sSubSupPr>
                                    <m:ctrlPr>
                                      <a:rPr lang="it-IT" i="1" smtClean="0">
                                        <a:solidFill>
                                          <a:srgbClr val="F18700"/>
                                        </a:solidFill>
                                        <a:latin typeface="Cambria Math" panose="02040503050406030204" pitchFamily="18" charset="0"/>
                                      </a:rPr>
                                    </m:ctrlPr>
                                  </m:sSubSupPr>
                                  <m:e>
                                    <m:r>
                                      <a:rPr lang="it-IT" b="0" i="1" smtClean="0">
                                        <a:solidFill>
                                          <a:srgbClr val="F18700"/>
                                        </a:solidFill>
                                        <a:latin typeface="Cambria Math" panose="02040503050406030204" pitchFamily="18" charset="0"/>
                                      </a:rPr>
                                      <m:t>𝜌</m:t>
                                    </m:r>
                                  </m:e>
                                  <m:sub>
                                    <m:r>
                                      <a:rPr lang="it-IT" b="0" i="1" smtClean="0">
                                        <a:solidFill>
                                          <a:srgbClr val="F18700"/>
                                        </a:solidFill>
                                        <a:latin typeface="Cambria Math" panose="02040503050406030204" pitchFamily="18" charset="0"/>
                                      </a:rPr>
                                      <m:t>𝑎</m:t>
                                    </m:r>
                                  </m:sub>
                                  <m:sup>
                                    <m:r>
                                      <a:rPr lang="it-IT" b="0" i="1" smtClean="0">
                                        <a:solidFill>
                                          <a:srgbClr val="F18700"/>
                                        </a:solidFill>
                                        <a:latin typeface="Cambria Math" panose="02040503050406030204" pitchFamily="18" charset="0"/>
                                      </a:rPr>
                                      <m:t> </m:t>
                                    </m:r>
                                  </m:sup>
                                </m:sSubSup>
                              </m:e>
                            </m:d>
                          </m:oMath>
                        </m:oMathPara>
                      </a14:m>
                      <a:endParaRPr lang="it-IT">
                        <a:solidFill>
                          <a:srgbClr val="1E4968"/>
                        </a:solidFill>
                      </a:endParaRPr>
                    </a:p>
                  </p:txBody>
                </p:sp>
              </mc:Choice>
              <mc:Fallback xmlns="">
                <p:sp>
                  <p:nvSpPr>
                    <p:cNvPr id="16" name="Rettangolo 15">
                      <a:extLst>
                        <a:ext uri="{FF2B5EF4-FFF2-40B4-BE49-F238E27FC236}">
                          <a16:creationId xmlns:a16="http://schemas.microsoft.com/office/drawing/2014/main" id="{A6926E88-88C1-43EC-AAD9-9EDD2B335808}"/>
                        </a:ext>
                      </a:extLst>
                    </p:cNvPr>
                    <p:cNvSpPr>
                      <a:spLocks noRot="1" noChangeAspect="1" noMove="1" noResize="1" noEditPoints="1" noAdjustHandles="1" noChangeArrowheads="1" noChangeShapeType="1" noTextEdit="1"/>
                    </p:cNvSpPr>
                    <p:nvPr/>
                  </p:nvSpPr>
                  <p:spPr>
                    <a:xfrm>
                      <a:off x="640399" y="826192"/>
                      <a:ext cx="2028889" cy="674608"/>
                    </a:xfrm>
                    <a:prstGeom prst="rect">
                      <a:avLst/>
                    </a:prstGeom>
                    <a:blipFill>
                      <a:blip r:embed="rId4"/>
                      <a:stretch>
                        <a:fillRect/>
                      </a:stretch>
                    </a:blipFill>
                  </p:spPr>
                  <p:txBody>
                    <a:bodyPr/>
                    <a:lstStyle/>
                    <a:p>
                      <a:r>
                        <a:rPr lang="en-US">
                          <a:noFill/>
                        </a:rPr>
                        <a:t> </a:t>
                      </a:r>
                    </a:p>
                  </p:txBody>
                </p:sp>
              </mc:Fallback>
            </mc:AlternateContent>
            <p:sp>
              <p:nvSpPr>
                <p:cNvPr id="29" name="Rettangolo 28">
                  <a:extLst>
                    <a:ext uri="{FF2B5EF4-FFF2-40B4-BE49-F238E27FC236}">
                      <a16:creationId xmlns:a16="http://schemas.microsoft.com/office/drawing/2014/main" id="{96A2FAD5-1DD9-49CC-8C45-D810565102AD}"/>
                    </a:ext>
                  </a:extLst>
                </p:cNvPr>
                <p:cNvSpPr/>
                <p:nvPr/>
              </p:nvSpPr>
              <p:spPr>
                <a:xfrm>
                  <a:off x="2790004" y="962600"/>
                  <a:ext cx="1224639" cy="400110"/>
                </a:xfrm>
                <a:prstGeom prst="rect">
                  <a:avLst/>
                </a:prstGeom>
                <a:ln>
                  <a:noFill/>
                </a:ln>
              </p:spPr>
              <p:txBody>
                <a:bodyPr wrap="square">
                  <a:spAutoFit/>
                </a:bodyPr>
                <a:lstStyle/>
                <a:p>
                  <a:r>
                    <a:rPr lang="en-US" sz="1000" cap="all">
                      <a:solidFill>
                        <a:srgbClr val="F18700"/>
                      </a:solidFill>
                    </a:rPr>
                    <a:t> </a:t>
                  </a:r>
                  <a:r>
                    <a:rPr lang="en-US" sz="1000" cap="all" err="1">
                      <a:solidFill>
                        <a:srgbClr val="F18700"/>
                      </a:solidFill>
                    </a:rPr>
                    <a:t>Limite</a:t>
                  </a:r>
                  <a:r>
                    <a:rPr lang="en-US" sz="1000" cap="all">
                      <a:solidFill>
                        <a:srgbClr val="F18700"/>
                      </a:solidFill>
                    </a:rPr>
                    <a:t> </a:t>
                  </a:r>
                  <a:r>
                    <a:rPr lang="en-US" sz="1000" cap="all" err="1">
                      <a:solidFill>
                        <a:srgbClr val="F18700"/>
                      </a:solidFill>
                    </a:rPr>
                    <a:t>alla</a:t>
                  </a:r>
                  <a:r>
                    <a:rPr lang="en-US" sz="1000" cap="all">
                      <a:solidFill>
                        <a:srgbClr val="F18700"/>
                      </a:solidFill>
                    </a:rPr>
                    <a:t> </a:t>
                  </a:r>
                  <a:r>
                    <a:rPr lang="en-US" sz="1000" cap="all" err="1">
                      <a:solidFill>
                        <a:srgbClr val="F18700"/>
                      </a:solidFill>
                    </a:rPr>
                    <a:t>crescita</a:t>
                  </a:r>
                  <a:r>
                    <a:rPr lang="en-US" sz="1000" cap="all">
                      <a:solidFill>
                        <a:srgbClr val="F18700"/>
                      </a:solidFill>
                    </a:rPr>
                    <a:t> </a:t>
                  </a:r>
                  <a:r>
                    <a:rPr lang="en-US" sz="1000" cap="all" err="1">
                      <a:solidFill>
                        <a:srgbClr val="F18700"/>
                      </a:solidFill>
                    </a:rPr>
                    <a:t>annuale</a:t>
                  </a:r>
                  <a:endParaRPr lang="it-IT" sz="900" cap="all">
                    <a:solidFill>
                      <a:srgbClr val="F18700"/>
                    </a:solidFill>
                  </a:endParaRPr>
                </a:p>
              </p:txBody>
            </p:sp>
            <p:cxnSp>
              <p:nvCxnSpPr>
                <p:cNvPr id="4104" name="Connettore diritto 4103">
                  <a:extLst>
                    <a:ext uri="{FF2B5EF4-FFF2-40B4-BE49-F238E27FC236}">
                      <a16:creationId xmlns:a16="http://schemas.microsoft.com/office/drawing/2014/main" id="{C0202173-ECFA-4246-8F7D-5BFD04E19F6A}"/>
                    </a:ext>
                  </a:extLst>
                </p:cNvPr>
                <p:cNvCxnSpPr>
                  <a:cxnSpLocks/>
                </p:cNvCxnSpPr>
                <p:nvPr/>
              </p:nvCxnSpPr>
              <p:spPr>
                <a:xfrm flipV="1">
                  <a:off x="2532825" y="1163432"/>
                  <a:ext cx="280225" cy="1"/>
                </a:xfrm>
                <a:prstGeom prst="line">
                  <a:avLst/>
                </a:prstGeom>
                <a:ln w="6350">
                  <a:solidFill>
                    <a:srgbClr val="F18700"/>
                  </a:solidFill>
                </a:ln>
                <a:effectLst/>
              </p:spPr>
              <p:style>
                <a:lnRef idx="2">
                  <a:schemeClr val="accent1"/>
                </a:lnRef>
                <a:fillRef idx="0">
                  <a:schemeClr val="accent1"/>
                </a:fillRef>
                <a:effectRef idx="1">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2B9FA38D-106B-05D1-5385-534966A4FE6B}"/>
                  </a:ext>
                </a:extLst>
              </p:cNvPr>
              <p:cNvSpPr txBox="1"/>
              <p:nvPr/>
            </p:nvSpPr>
            <p:spPr>
              <a:xfrm>
                <a:off x="660990" y="4725694"/>
                <a:ext cx="4569378" cy="1602555"/>
              </a:xfrm>
              <a:prstGeom prst="rect">
                <a:avLst/>
              </a:prstGeom>
              <a:noFill/>
              <a:ln w="12700">
                <a:solidFill>
                  <a:srgbClr val="F18700"/>
                </a:solidFill>
              </a:ln>
            </p:spPr>
            <p:txBody>
              <a:bodyPr wrap="square">
                <a:spAutoFit/>
              </a:bodyPr>
              <a:lstStyle/>
              <a:p>
                <a:r>
                  <a:rPr lang="it-IT" sz="1200" dirty="0">
                    <a:latin typeface="Arial" panose="020B0604020202020204" pitchFamily="34" charset="0"/>
                    <a:cs typeface="Arial" panose="020B0604020202020204" pitchFamily="34" charset="0"/>
                  </a:rPr>
                  <a:t>Due</a:t>
                </a:r>
                <a:r>
                  <a:rPr lang="it-IT" sz="1200" dirty="0">
                    <a:solidFill>
                      <a:srgbClr val="F18600"/>
                    </a:solidFill>
                    <a:latin typeface="Arial" panose="020B0604020202020204" pitchFamily="34" charset="0"/>
                    <a:cs typeface="Arial" panose="020B0604020202020204" pitchFamily="34" charset="0"/>
                  </a:rPr>
                  <a:t> ulteriori parametri:</a:t>
                </a:r>
              </a:p>
              <a:p>
                <a14:m>
                  <m:oMath xmlns:m="http://schemas.openxmlformats.org/officeDocument/2006/math">
                    <m:sSubSup>
                      <m:sSubSupPr>
                        <m:ctrlPr>
                          <a:rPr lang="it-IT" sz="1200" i="1" smtClean="0">
                            <a:solidFill>
                              <a:schemeClr val="tx1">
                                <a:lumMod val="85000"/>
                                <a:lumOff val="15000"/>
                              </a:schemeClr>
                            </a:solidFill>
                            <a:latin typeface="Cambria Math" panose="02040503050406030204" pitchFamily="18" charset="0"/>
                          </a:rPr>
                        </m:ctrlPr>
                      </m:sSubSupPr>
                      <m:e>
                        <m:r>
                          <m:rPr>
                            <m:nor/>
                          </m:rPr>
                          <a:rPr lang="it-IT" sz="1200" i="1" dirty="0">
                            <a:latin typeface="Arial" panose="020B0604020202020204" pitchFamily="34" charset="0"/>
                            <a:cs typeface="Arial" panose="020B0604020202020204" pitchFamily="34" charset="0"/>
                          </a:rPr>
                          <m:t>−  </m:t>
                        </m:r>
                        <m:r>
                          <a:rPr lang="it-IT" sz="1200" i="1">
                            <a:solidFill>
                              <a:schemeClr val="tx1">
                                <a:lumMod val="85000"/>
                                <a:lumOff val="15000"/>
                              </a:schemeClr>
                            </a:solidFill>
                            <a:latin typeface="Cambria Math" panose="02040503050406030204" pitchFamily="18" charset="0"/>
                            <a:ea typeface="Calibri" panose="020F0502020204030204" pitchFamily="34" charset="0"/>
                            <a:cs typeface="Arial" panose="020B0604020202020204" pitchFamily="34" charset="0"/>
                          </a:rPr>
                          <m:t>𝐶</m:t>
                        </m:r>
                        <m:r>
                          <a:rPr lang="it-IT" sz="1200" i="1">
                            <a:solidFill>
                              <a:schemeClr val="tx1">
                                <a:lumMod val="85000"/>
                                <a:lumOff val="15000"/>
                              </a:schemeClr>
                            </a:solidFill>
                            <a:latin typeface="Cambria Math" panose="02040503050406030204" pitchFamily="18" charset="0"/>
                            <a:ea typeface="Calibri" panose="020F0502020204030204" pitchFamily="34" charset="0"/>
                            <a:cs typeface="Arial" panose="020B0604020202020204" pitchFamily="34" charset="0"/>
                          </a:rPr>
                          <m:t>116</m:t>
                        </m:r>
                      </m:e>
                      <m:sub>
                        <m:r>
                          <a:rPr lang="it-IT" sz="1200" i="1">
                            <a:solidFill>
                              <a:schemeClr val="tx1">
                                <a:lumMod val="85000"/>
                                <a:lumOff val="15000"/>
                              </a:schemeClr>
                            </a:solidFill>
                            <a:latin typeface="Cambria Math" panose="02040503050406030204" pitchFamily="18" charset="0"/>
                            <a:ea typeface="Calibri" panose="020F0502020204030204" pitchFamily="34" charset="0"/>
                            <a:cs typeface="Arial" panose="020B0604020202020204" pitchFamily="34" charset="0"/>
                          </a:rPr>
                          <m:t>𝑎</m:t>
                        </m:r>
                      </m:sub>
                      <m:sup>
                        <m:r>
                          <a:rPr lang="it-IT" sz="1200" i="1">
                            <a:solidFill>
                              <a:schemeClr val="tx1">
                                <a:lumMod val="85000"/>
                                <a:lumOff val="15000"/>
                              </a:schemeClr>
                            </a:solidFill>
                            <a:latin typeface="Cambria Math" panose="02040503050406030204" pitchFamily="18" charset="0"/>
                            <a:ea typeface="Calibri" panose="020F0502020204030204" pitchFamily="34" charset="0"/>
                            <a:cs typeface="Arial" panose="020B0604020202020204" pitchFamily="34" charset="0"/>
                          </a:rPr>
                          <m:t> </m:t>
                        </m:r>
                      </m:sup>
                    </m:sSubSup>
                  </m:oMath>
                </a14:m>
                <a:r>
                  <a:rPr lang="it-IT" sz="1200" dirty="0">
                    <a:solidFill>
                      <a:srgbClr val="F18600"/>
                    </a:solidFill>
                    <a:latin typeface="Arial" panose="020B0604020202020204" pitchFamily="34" charset="0"/>
                    <a:ea typeface="Calibri" panose="020F0502020204030204" pitchFamily="34" charset="0"/>
                    <a:cs typeface="Arial" panose="020B0604020202020204" pitchFamily="34" charset="0"/>
                  </a:rPr>
                  <a:t> </a:t>
                </a:r>
                <a:r>
                  <a:rPr lang="it-IT" sz="12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per tenere conto delle necessità di copertura delle componenti</a:t>
                </a:r>
                <a14:m>
                  <m:oMath xmlns:m="http://schemas.openxmlformats.org/officeDocument/2006/math">
                    <m:sSubSup>
                      <m:sSubSupPr>
                        <m:ctrlPr>
                          <a:rPr lang="it-IT" sz="1200" i="1">
                            <a:latin typeface="Cambria Math" panose="02040503050406030204" pitchFamily="18" charset="0"/>
                          </a:rPr>
                        </m:ctrlPr>
                      </m:sSubSupPr>
                      <m:e>
                        <m:r>
                          <a:rPr lang="it-IT" sz="1200" i="1">
                            <a:latin typeface="Cambria Math" panose="02040503050406030204" pitchFamily="18" charset="0"/>
                          </a:rPr>
                          <m:t> </m:t>
                        </m:r>
                        <m:r>
                          <a:rPr lang="it-IT" sz="1200" i="1">
                            <a:latin typeface="Cambria Math" panose="02040503050406030204" pitchFamily="18" charset="0"/>
                            <a:ea typeface="Calibri" panose="020F0502020204030204" pitchFamily="34" charset="0"/>
                            <a:cs typeface="Arial" panose="020B0604020202020204" pitchFamily="34" charset="0"/>
                          </a:rPr>
                          <m:t>𝐶𝑂</m:t>
                        </m:r>
                      </m:e>
                      <m:sub>
                        <m:r>
                          <a:rPr lang="it-IT" sz="1200" i="1">
                            <a:latin typeface="Cambria Math" panose="02040503050406030204" pitchFamily="18" charset="0"/>
                            <a:ea typeface="Calibri" panose="020F0502020204030204" pitchFamily="34" charset="0"/>
                            <a:cs typeface="Arial" panose="020B0604020202020204" pitchFamily="34" charset="0"/>
                          </a:rPr>
                          <m:t>116,  </m:t>
                        </m:r>
                        <m:r>
                          <a:rPr lang="it-IT" sz="1200" i="1">
                            <a:latin typeface="Cambria Math" panose="02040503050406030204" pitchFamily="18" charset="0"/>
                            <a:ea typeface="Calibri" panose="020F0502020204030204" pitchFamily="34" charset="0"/>
                            <a:cs typeface="Arial" panose="020B0604020202020204" pitchFamily="34" charset="0"/>
                          </a:rPr>
                          <m:t>𝑇𝑉</m:t>
                        </m:r>
                        <m:r>
                          <a:rPr lang="it-IT" sz="1200" i="1">
                            <a:latin typeface="Cambria Math" panose="02040503050406030204" pitchFamily="18" charset="0"/>
                            <a:ea typeface="Calibri" panose="020F0502020204030204" pitchFamily="34" charset="0"/>
                            <a:cs typeface="Arial" panose="020B0604020202020204" pitchFamily="34" charset="0"/>
                          </a:rPr>
                          <m:t>,</m:t>
                        </m:r>
                        <m:r>
                          <a:rPr lang="it-IT" sz="1200" i="1">
                            <a:latin typeface="Cambria Math" panose="02040503050406030204" pitchFamily="18" charset="0"/>
                            <a:ea typeface="Calibri" panose="020F0502020204030204" pitchFamily="34" charset="0"/>
                            <a:cs typeface="Arial" panose="020B0604020202020204" pitchFamily="34" charset="0"/>
                          </a:rPr>
                          <m:t>𝑎</m:t>
                        </m:r>
                      </m:sub>
                      <m:sup>
                        <m:r>
                          <a:rPr lang="it-IT" sz="1200" i="1">
                            <a:latin typeface="Cambria Math" panose="02040503050406030204" pitchFamily="18" charset="0"/>
                            <a:ea typeface="Calibri" panose="020F0502020204030204" pitchFamily="34" charset="0"/>
                            <a:cs typeface="Arial" panose="020B0604020202020204" pitchFamily="34" charset="0"/>
                          </a:rPr>
                          <m:t>𝑒𝑥𝑝</m:t>
                        </m:r>
                      </m:sup>
                    </m:sSubSup>
                  </m:oMath>
                </a14:m>
                <a:r>
                  <a:rPr lang="it-IT" sz="1200" dirty="0">
                    <a:solidFill>
                      <a:srgbClr val="FF0000"/>
                    </a:solidFill>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rPr>
                  <a:t>e</a:t>
                </a:r>
                <a:r>
                  <a:rPr lang="it-IT" sz="1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Sup>
                      <m:sSubSupPr>
                        <m:ctrlPr>
                          <a:rPr lang="it-IT" sz="1200" i="1">
                            <a:effectLst/>
                            <a:latin typeface="Cambria Math" panose="02040503050406030204" pitchFamily="18" charset="0"/>
                          </a:rPr>
                        </m:ctrlPr>
                      </m:sSubSupPr>
                      <m:e>
                        <m:r>
                          <a:rPr lang="it-IT" sz="1200" i="1">
                            <a:effectLst/>
                            <a:latin typeface="Cambria Math" panose="02040503050406030204" pitchFamily="18" charset="0"/>
                            <a:ea typeface="Calibri" panose="020F0502020204030204" pitchFamily="34" charset="0"/>
                            <a:cs typeface="Arial" panose="020B0604020202020204" pitchFamily="34" charset="0"/>
                          </a:rPr>
                          <m:t>𝐶𝑂</m:t>
                        </m:r>
                      </m:e>
                      <m:sub>
                        <m:r>
                          <a:rPr lang="it-IT" sz="1200" i="1">
                            <a:effectLst/>
                            <a:latin typeface="Cambria Math" panose="02040503050406030204" pitchFamily="18" charset="0"/>
                            <a:ea typeface="Calibri" panose="020F0502020204030204" pitchFamily="34" charset="0"/>
                            <a:cs typeface="Arial" panose="020B0604020202020204" pitchFamily="34" charset="0"/>
                          </a:rPr>
                          <m:t>116,</m:t>
                        </m:r>
                        <m:r>
                          <a:rPr lang="it-IT" sz="1200" i="1">
                            <a:effectLst/>
                            <a:latin typeface="Cambria Math" panose="02040503050406030204" pitchFamily="18" charset="0"/>
                            <a:ea typeface="Calibri" panose="020F0502020204030204" pitchFamily="34" charset="0"/>
                            <a:cs typeface="Arial" panose="020B0604020202020204" pitchFamily="34" charset="0"/>
                          </a:rPr>
                          <m:t>𝑇𝐹</m:t>
                        </m:r>
                        <m:r>
                          <a:rPr lang="it-IT" sz="1200" i="1">
                            <a:effectLst/>
                            <a:latin typeface="Cambria Math" panose="02040503050406030204" pitchFamily="18" charset="0"/>
                            <a:ea typeface="Calibri" panose="020F0502020204030204" pitchFamily="34" charset="0"/>
                            <a:cs typeface="Arial" panose="020B0604020202020204" pitchFamily="34" charset="0"/>
                          </a:rPr>
                          <m:t>,</m:t>
                        </m:r>
                        <m:r>
                          <a:rPr lang="it-IT" sz="1200" i="1">
                            <a:effectLst/>
                            <a:latin typeface="Cambria Math" panose="02040503050406030204" pitchFamily="18" charset="0"/>
                            <a:ea typeface="Calibri" panose="020F0502020204030204" pitchFamily="34" charset="0"/>
                            <a:cs typeface="Arial" panose="020B0604020202020204" pitchFamily="34" charset="0"/>
                          </a:rPr>
                          <m:t>𝑎</m:t>
                        </m:r>
                      </m:sub>
                      <m:sup>
                        <m:r>
                          <a:rPr lang="it-IT" sz="1200" i="1">
                            <a:effectLst/>
                            <a:latin typeface="Cambria Math" panose="02040503050406030204" pitchFamily="18" charset="0"/>
                            <a:ea typeface="Calibri" panose="020F0502020204030204" pitchFamily="34" charset="0"/>
                            <a:cs typeface="Arial" panose="020B0604020202020204" pitchFamily="34" charset="0"/>
                          </a:rPr>
                          <m:t>𝑒𝑥𝑝</m:t>
                        </m:r>
                      </m:sup>
                    </m:sSubSup>
                  </m:oMath>
                </a14:m>
                <a:r>
                  <a:rPr lang="it-IT" sz="1200" dirty="0">
                    <a:latin typeface="Arial" panose="020B0604020202020204" pitchFamily="34" charset="0"/>
                    <a:cs typeface="Arial" panose="020B0604020202020204" pitchFamily="34" charset="0"/>
                  </a:rPr>
                  <a:t> </a:t>
                </a:r>
              </a:p>
              <a:p>
                <a:r>
                  <a:rPr lang="it-IT" sz="1200" i="1" dirty="0">
                    <a:latin typeface="Arial" panose="020B0604020202020204" pitchFamily="34" charset="0"/>
                    <a:cs typeface="Arial" panose="020B0604020202020204" pitchFamily="34" charset="0"/>
                  </a:rPr>
                  <a:t>- </a:t>
                </a:r>
                <a14:m>
                  <m:oMath xmlns:m="http://schemas.openxmlformats.org/officeDocument/2006/math">
                    <m:sSubSup>
                      <m:sSubSupPr>
                        <m:ctrlPr>
                          <a:rPr lang="it-IT" sz="1200" b="1" i="1">
                            <a:solidFill>
                              <a:srgbClr val="F18600"/>
                            </a:solidFill>
                            <a:latin typeface="Cambria Math" panose="02040503050406030204" pitchFamily="18" charset="0"/>
                            <a:cs typeface="Arial" panose="020B0604020202020204" pitchFamily="34" charset="0"/>
                          </a:rPr>
                        </m:ctrlPr>
                      </m:sSubSupPr>
                      <m:e>
                        <m:r>
                          <a:rPr lang="it-IT" sz="1200" b="1" i="1">
                            <a:solidFill>
                              <a:srgbClr val="F18600"/>
                            </a:solidFill>
                            <a:latin typeface="Cambria Math" panose="02040503050406030204" pitchFamily="18" charset="0"/>
                            <a:cs typeface="Arial" panose="020B0604020202020204" pitchFamily="34" charset="0"/>
                          </a:rPr>
                          <m:t>𝑪𝑹𝑰</m:t>
                        </m:r>
                      </m:e>
                      <m:sub>
                        <m:r>
                          <a:rPr lang="it-IT" sz="1200" b="1" i="1">
                            <a:solidFill>
                              <a:srgbClr val="F18600"/>
                            </a:solidFill>
                            <a:latin typeface="Cambria Math" panose="02040503050406030204" pitchFamily="18" charset="0"/>
                            <a:cs typeface="Arial" panose="020B0604020202020204" pitchFamily="34" charset="0"/>
                          </a:rPr>
                          <m:t>𝒂</m:t>
                        </m:r>
                      </m:sub>
                      <m:sup>
                        <m:r>
                          <a:rPr lang="it-IT" sz="1200" b="1">
                            <a:solidFill>
                              <a:srgbClr val="F18600"/>
                            </a:solidFill>
                            <a:latin typeface="Cambria Math" panose="02040503050406030204" pitchFamily="18" charset="0"/>
                            <a:cs typeface="Arial" panose="020B0604020202020204" pitchFamily="34" charset="0"/>
                          </a:rPr>
                          <m:t> </m:t>
                        </m:r>
                      </m:sup>
                    </m:sSubSup>
                  </m:oMath>
                </a14:m>
                <a:r>
                  <a:rPr lang="it-IT" sz="1200" dirty="0">
                    <a:solidFill>
                      <a:srgbClr val="F18600"/>
                    </a:solidFill>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rPr>
                  <a:t>che intercetta i maggiori oneri sostenuti </a:t>
                </a:r>
                <a:r>
                  <a:rPr lang="it-IT" sz="1200" b="1" dirty="0">
                    <a:solidFill>
                      <a:srgbClr val="F18600"/>
                    </a:solidFill>
                    <a:latin typeface="Arial" panose="020B0604020202020204" pitchFamily="34" charset="0"/>
                    <a:cs typeface="Arial" panose="020B0604020202020204" pitchFamily="34" charset="0"/>
                  </a:rPr>
                  <a:t>riconducibili alla dinamica dei prezzi dei fattori di produzione </a:t>
                </a:r>
                <a:r>
                  <a:rPr lang="it-IT" sz="1200" dirty="0">
                    <a:latin typeface="Arial" panose="020B0604020202020204" pitchFamily="34" charset="0"/>
                    <a:cs typeface="Arial" panose="020B0604020202020204" pitchFamily="34" charset="0"/>
                  </a:rPr>
                  <a:t>nel 2022 e 2023. Tale coefficiente può essere valorizzato </a:t>
                </a:r>
                <a:r>
                  <a:rPr lang="it-IT" sz="1200" b="1" dirty="0">
                    <a:solidFill>
                      <a:srgbClr val="F18600"/>
                    </a:solidFill>
                    <a:latin typeface="Arial" panose="020B0604020202020204" pitchFamily="34" charset="0"/>
                    <a:cs typeface="Arial" panose="020B0604020202020204" pitchFamily="34" charset="0"/>
                  </a:rPr>
                  <a:t>entro il limite del 7%, </a:t>
                </a:r>
                <a:r>
                  <a:rPr lang="it-IT" sz="1200" dirty="0">
                    <a:solidFill>
                      <a:schemeClr val="tx1"/>
                    </a:solidFill>
                    <a:latin typeface="Arial" panose="020B0604020202020204" pitchFamily="34" charset="0"/>
                    <a:cs typeface="Arial" panose="020B0604020202020204" pitchFamily="34" charset="0"/>
                  </a:rPr>
                  <a:t>non potendo comunque il parametro </a:t>
                </a:r>
                <a14:m>
                  <m:oMath xmlns:m="http://schemas.openxmlformats.org/officeDocument/2006/math">
                    <m:sSubSup>
                      <m:sSubSupPr>
                        <m:ctrlPr>
                          <a:rPr lang="it-IT" sz="1200" i="1" smtClean="0">
                            <a:solidFill>
                              <a:schemeClr val="tx1"/>
                            </a:solidFill>
                            <a:latin typeface="Cambria Math" panose="02040503050406030204" pitchFamily="18" charset="0"/>
                          </a:rPr>
                        </m:ctrlPr>
                      </m:sSubSupPr>
                      <m:e>
                        <m:r>
                          <a:rPr lang="it-IT" sz="1200" i="1">
                            <a:solidFill>
                              <a:schemeClr val="tx1"/>
                            </a:solidFill>
                            <a:latin typeface="Cambria Math" panose="02040503050406030204" pitchFamily="18" charset="0"/>
                          </a:rPr>
                          <m:t>𝜌</m:t>
                        </m:r>
                      </m:e>
                      <m:sub>
                        <m:r>
                          <a:rPr lang="it-IT" sz="1200" i="1">
                            <a:solidFill>
                              <a:schemeClr val="tx1"/>
                            </a:solidFill>
                            <a:latin typeface="Cambria Math" panose="02040503050406030204" pitchFamily="18" charset="0"/>
                          </a:rPr>
                          <m:t>𝑎</m:t>
                        </m:r>
                      </m:sub>
                      <m:sup>
                        <m:r>
                          <a:rPr lang="it-IT" sz="1200" i="1">
                            <a:solidFill>
                              <a:schemeClr val="tx1"/>
                            </a:solidFill>
                            <a:latin typeface="Cambria Math" panose="02040503050406030204" pitchFamily="18" charset="0"/>
                          </a:rPr>
                          <m:t> </m:t>
                        </m:r>
                      </m:sup>
                    </m:sSubSup>
                  </m:oMath>
                </a14:m>
                <a:r>
                  <a:rPr lang="it-IT" sz="1200" dirty="0">
                    <a:solidFill>
                      <a:schemeClr val="tx1"/>
                    </a:solidFill>
                    <a:latin typeface="Arial" panose="020B0604020202020204" pitchFamily="34" charset="0"/>
                    <a:cs typeface="Arial" panose="020B0604020202020204" pitchFamily="34" charset="0"/>
                  </a:rPr>
                  <a:t> assumere valore superiore a quello risultante dalla formula</a:t>
                </a:r>
                <a:endParaRPr lang="it-IT" sz="1200" dirty="0">
                  <a:solidFill>
                    <a:srgbClr val="F18600"/>
                  </a:solidFill>
                  <a:latin typeface="Arial" panose="020B0604020202020204" pitchFamily="34" charset="0"/>
                  <a:cs typeface="Arial" panose="020B0604020202020204" pitchFamily="34" charset="0"/>
                </a:endParaRPr>
              </a:p>
            </p:txBody>
          </p:sp>
        </mc:Choice>
        <mc:Fallback xmlns="">
          <p:sp>
            <p:nvSpPr>
              <p:cNvPr id="7" name="CasellaDiTesto 6">
                <a:extLst>
                  <a:ext uri="{FF2B5EF4-FFF2-40B4-BE49-F238E27FC236}">
                    <a16:creationId xmlns:a16="http://schemas.microsoft.com/office/drawing/2014/main" id="{2B9FA38D-106B-05D1-5385-534966A4FE6B}"/>
                  </a:ext>
                </a:extLst>
              </p:cNvPr>
              <p:cNvSpPr txBox="1">
                <a:spLocks noRot="1" noChangeAspect="1" noMove="1" noResize="1" noEditPoints="1" noAdjustHandles="1" noChangeArrowheads="1" noChangeShapeType="1" noTextEdit="1"/>
              </p:cNvSpPr>
              <p:nvPr/>
            </p:nvSpPr>
            <p:spPr>
              <a:xfrm>
                <a:off x="660990" y="4725694"/>
                <a:ext cx="4569378" cy="1602555"/>
              </a:xfrm>
              <a:prstGeom prst="rect">
                <a:avLst/>
              </a:prstGeom>
              <a:blipFill>
                <a:blip r:embed="rId5"/>
                <a:stretch>
                  <a:fillRect r="-665" b="-1509"/>
                </a:stretch>
              </a:blipFill>
              <a:ln w="12700">
                <a:solidFill>
                  <a:srgbClr val="F18700"/>
                </a:solidFill>
              </a:ln>
            </p:spPr>
            <p:txBody>
              <a:bodyPr/>
              <a:lstStyle/>
              <a:p>
                <a:r>
                  <a:rPr lang="en-US">
                    <a:noFill/>
                  </a:rPr>
                  <a:t> </a:t>
                </a:r>
              </a:p>
            </p:txBody>
          </p:sp>
        </mc:Fallback>
      </mc:AlternateContent>
      <p:sp>
        <p:nvSpPr>
          <p:cNvPr id="11" name="Titolo 1"/>
          <p:cNvSpPr txBox="1">
            <a:spLocks/>
          </p:cNvSpPr>
          <p:nvPr/>
        </p:nvSpPr>
        <p:spPr>
          <a:xfrm>
            <a:off x="-473" y="0"/>
            <a:ext cx="9147242" cy="402977"/>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en-US" sz="1800" dirty="0">
                <a:solidFill>
                  <a:schemeClr val="bg1"/>
                </a:solidFill>
                <a:effectLst>
                  <a:outerShdw blurRad="38100" dist="38100" dir="2700000" algn="tl">
                    <a:srgbClr val="000000">
                      <a:alpha val="43137"/>
                    </a:srgbClr>
                  </a:outerShdw>
                </a:effectLst>
              </a:rPr>
              <a:t>Determinazione del </a:t>
            </a:r>
            <a:r>
              <a:rPr lang="en-US" sz="1800" dirty="0" err="1">
                <a:solidFill>
                  <a:schemeClr val="bg1"/>
                </a:solidFill>
                <a:effectLst>
                  <a:outerShdw blurRad="38100" dist="38100" dir="2700000" algn="tl">
                    <a:srgbClr val="000000">
                      <a:alpha val="43137"/>
                    </a:srgbClr>
                  </a:outerShdw>
                </a:effectLst>
              </a:rPr>
              <a:t>limite</a:t>
            </a:r>
            <a:r>
              <a:rPr lang="en-US" sz="1800" dirty="0">
                <a:solidFill>
                  <a:schemeClr val="bg1"/>
                </a:solidFill>
                <a:effectLst>
                  <a:outerShdw blurRad="38100" dist="38100" dir="2700000" algn="tl">
                    <a:srgbClr val="000000">
                      <a:alpha val="43137"/>
                    </a:srgbClr>
                  </a:outerShdw>
                </a:effectLst>
              </a:rPr>
              <a:t> </a:t>
            </a:r>
            <a:r>
              <a:rPr lang="en-US" sz="1800" dirty="0" err="1">
                <a:solidFill>
                  <a:schemeClr val="bg1"/>
                </a:solidFill>
                <a:effectLst>
                  <a:outerShdw blurRad="38100" dist="38100" dir="2700000" algn="tl">
                    <a:srgbClr val="000000">
                      <a:alpha val="43137"/>
                    </a:srgbClr>
                  </a:outerShdw>
                </a:effectLst>
              </a:rPr>
              <a:t>alla</a:t>
            </a:r>
            <a:r>
              <a:rPr lang="en-US" sz="1800" dirty="0">
                <a:solidFill>
                  <a:schemeClr val="bg1"/>
                </a:solidFill>
                <a:effectLst>
                  <a:outerShdw blurRad="38100" dist="38100" dir="2700000" algn="tl">
                    <a:srgbClr val="000000">
                      <a:alpha val="43137"/>
                    </a:srgbClr>
                  </a:outerShdw>
                </a:effectLst>
              </a:rPr>
              <a:t> </a:t>
            </a:r>
            <a:r>
              <a:rPr lang="en-US" sz="1800" dirty="0" err="1">
                <a:solidFill>
                  <a:schemeClr val="bg1"/>
                </a:solidFill>
                <a:effectLst>
                  <a:outerShdw blurRad="38100" dist="38100" dir="2700000" algn="tl">
                    <a:srgbClr val="000000">
                      <a:alpha val="43137"/>
                    </a:srgbClr>
                  </a:outerShdw>
                </a:effectLst>
              </a:rPr>
              <a:t>crescita</a:t>
            </a:r>
            <a:r>
              <a:rPr lang="en-US" sz="1800" dirty="0">
                <a:solidFill>
                  <a:schemeClr val="bg1"/>
                </a:solidFill>
                <a:effectLst>
                  <a:outerShdw blurRad="38100" dist="38100" dir="2700000" algn="tl">
                    <a:srgbClr val="000000">
                      <a:alpha val="43137"/>
                    </a:srgbClr>
                  </a:outerShdw>
                </a:effectLst>
              </a:rPr>
              <a:t> </a:t>
            </a:r>
            <a:r>
              <a:rPr lang="en-US" sz="1800" dirty="0" err="1">
                <a:solidFill>
                  <a:schemeClr val="bg1"/>
                </a:solidFill>
                <a:effectLst>
                  <a:outerShdw blurRad="38100" dist="38100" dir="2700000" algn="tl">
                    <a:srgbClr val="000000">
                      <a:alpha val="43137"/>
                    </a:srgbClr>
                  </a:outerShdw>
                </a:effectLst>
              </a:rPr>
              <a:t>annuale</a:t>
            </a:r>
            <a:r>
              <a:rPr lang="en-US" sz="1800" dirty="0">
                <a:solidFill>
                  <a:schemeClr val="bg1"/>
                </a:solidFill>
                <a:effectLst>
                  <a:outerShdw blurRad="38100" dist="38100" dir="2700000" algn="tl">
                    <a:srgbClr val="000000">
                      <a:alpha val="43137"/>
                    </a:srgbClr>
                  </a:outerShdw>
                </a:effectLst>
              </a:rPr>
              <a:t> </a:t>
            </a:r>
            <a:r>
              <a:rPr lang="en-US" sz="1800" dirty="0" err="1">
                <a:solidFill>
                  <a:schemeClr val="bg1"/>
                </a:solidFill>
                <a:effectLst>
                  <a:outerShdw blurRad="38100" dist="38100" dir="2700000" algn="tl">
                    <a:srgbClr val="000000">
                      <a:alpha val="43137"/>
                    </a:srgbClr>
                  </a:outerShdw>
                </a:effectLst>
              </a:rPr>
              <a:t>delle</a:t>
            </a:r>
            <a:r>
              <a:rPr lang="en-US" sz="1800" dirty="0">
                <a:solidFill>
                  <a:schemeClr val="bg1"/>
                </a:solidFill>
                <a:effectLst>
                  <a:outerShdw blurRad="38100" dist="38100" dir="2700000" algn="tl">
                    <a:srgbClr val="000000">
                      <a:alpha val="43137"/>
                    </a:srgbClr>
                  </a:outerShdw>
                </a:effectLst>
              </a:rPr>
              <a:t> </a:t>
            </a:r>
            <a:r>
              <a:rPr lang="en-US" sz="1800" dirty="0" err="1">
                <a:solidFill>
                  <a:schemeClr val="bg1"/>
                </a:solidFill>
                <a:effectLst>
                  <a:outerShdw blurRad="38100" dist="38100" dir="2700000" algn="tl">
                    <a:srgbClr val="000000">
                      <a:alpha val="43137"/>
                    </a:srgbClr>
                  </a:outerShdw>
                </a:effectLst>
              </a:rPr>
              <a:t>entrate</a:t>
            </a:r>
            <a:r>
              <a:rPr lang="en-US" sz="1800" dirty="0">
                <a:solidFill>
                  <a:schemeClr val="bg1"/>
                </a:solidFill>
                <a:effectLst>
                  <a:outerShdw blurRad="38100" dist="38100" dir="2700000" algn="tl">
                    <a:srgbClr val="000000">
                      <a:alpha val="43137"/>
                    </a:srgbClr>
                  </a:outerShdw>
                </a:effectLst>
              </a:rPr>
              <a:t> </a:t>
            </a:r>
            <a:r>
              <a:rPr lang="en-US" sz="1800" dirty="0" err="1">
                <a:solidFill>
                  <a:schemeClr val="bg1"/>
                </a:solidFill>
                <a:effectLst>
                  <a:outerShdw blurRad="38100" dist="38100" dir="2700000" algn="tl">
                    <a:srgbClr val="000000">
                      <a:alpha val="43137"/>
                    </a:srgbClr>
                  </a:outerShdw>
                </a:effectLst>
              </a:rPr>
              <a:t>tariffarie</a:t>
            </a:r>
            <a:r>
              <a:rPr lang="en-US" sz="1800" dirty="0">
                <a:solidFill>
                  <a:schemeClr val="bg1"/>
                </a:solidFill>
                <a:effectLst>
                  <a:outerShdw blurRad="38100" dist="38100" dir="2700000" algn="tl">
                    <a:srgbClr val="000000">
                      <a:alpha val="43137"/>
                    </a:srgbClr>
                  </a:outerShdw>
                </a:effectLst>
              </a:rPr>
              <a:t> </a:t>
            </a:r>
            <a:r>
              <a:rPr lang="it-IT" sz="1800" dirty="0">
                <a:solidFill>
                  <a:schemeClr val="bg1"/>
                </a:solidFill>
                <a:effectLst>
                  <a:outerShdw blurRad="38100" dist="38100" dir="2700000" algn="tl">
                    <a:srgbClr val="000000">
                      <a:alpha val="43137"/>
                    </a:srgbClr>
                  </a:outerShdw>
                </a:effectLst>
              </a:rPr>
              <a:t>2024-2025</a:t>
            </a:r>
          </a:p>
        </p:txBody>
      </p:sp>
      <mc:AlternateContent xmlns:mc="http://schemas.openxmlformats.org/markup-compatibility/2006" xmlns:a14="http://schemas.microsoft.com/office/drawing/2010/main">
        <mc:Choice Requires="a14">
          <p:graphicFrame>
            <p:nvGraphicFramePr>
              <p:cNvPr id="4108" name="Tabella 4107">
                <a:extLst>
                  <a:ext uri="{FF2B5EF4-FFF2-40B4-BE49-F238E27FC236}">
                    <a16:creationId xmlns:a16="http://schemas.microsoft.com/office/drawing/2014/main" id="{9C8B2F09-E24E-4735-9D2A-A383C27823BA}"/>
                  </a:ext>
                </a:extLst>
              </p:cNvPr>
              <p:cNvGraphicFramePr>
                <a:graphicFrameLocks noGrp="1"/>
              </p:cNvGraphicFramePr>
              <p:nvPr/>
            </p:nvGraphicFramePr>
            <p:xfrm>
              <a:off x="4111657" y="570870"/>
              <a:ext cx="4934286" cy="3727168"/>
            </p:xfrm>
            <a:graphic>
              <a:graphicData uri="http://schemas.openxmlformats.org/drawingml/2006/table">
                <a:tbl>
                  <a:tblPr firstRow="1" bandRow="1">
                    <a:tableStyleId>{5C22544A-7EE6-4342-B048-85BDC9FD1C3A}</a:tableStyleId>
                  </a:tblPr>
                  <a:tblGrid>
                    <a:gridCol w="403200">
                      <a:extLst>
                        <a:ext uri="{9D8B030D-6E8A-4147-A177-3AD203B41FA5}">
                          <a16:colId xmlns:a16="http://schemas.microsoft.com/office/drawing/2014/main" val="368452088"/>
                        </a:ext>
                      </a:extLst>
                    </a:gridCol>
                    <a:gridCol w="467612">
                      <a:extLst>
                        <a:ext uri="{9D8B030D-6E8A-4147-A177-3AD203B41FA5}">
                          <a16:colId xmlns:a16="http://schemas.microsoft.com/office/drawing/2014/main" val="1276646865"/>
                        </a:ext>
                      </a:extLst>
                    </a:gridCol>
                    <a:gridCol w="2031737">
                      <a:extLst>
                        <a:ext uri="{9D8B030D-6E8A-4147-A177-3AD203B41FA5}">
                          <a16:colId xmlns:a16="http://schemas.microsoft.com/office/drawing/2014/main" val="2031780562"/>
                        </a:ext>
                      </a:extLst>
                    </a:gridCol>
                    <a:gridCol w="2031737">
                      <a:extLst>
                        <a:ext uri="{9D8B030D-6E8A-4147-A177-3AD203B41FA5}">
                          <a16:colId xmlns:a16="http://schemas.microsoft.com/office/drawing/2014/main" val="411289079"/>
                        </a:ext>
                      </a:extLst>
                    </a:gridCol>
                  </a:tblGrid>
                  <a:tr h="404555">
                    <a:tc>
                      <a:txBody>
                        <a:bodyPr/>
                        <a:lstStyle/>
                        <a:p>
                          <a:endParaRPr lang="it-IT"/>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it-IT"/>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it-IT" sz="1200" cap="all" baseline="0">
                              <a:latin typeface="Arial" panose="020B0604020202020204" pitchFamily="34" charset="0"/>
                              <a:cs typeface="Arial" panose="020B0604020202020204" pitchFamily="34" charset="0"/>
                            </a:rPr>
                            <a:t>Perimetro gestionale (</a:t>
                          </a:r>
                          <a14:m>
                            <m:oMath xmlns:m="http://schemas.openxmlformats.org/officeDocument/2006/math">
                              <m:sSubSup>
                                <m:sSubSupPr>
                                  <m:ctrlPr>
                                    <a:rPr lang="it-IT" sz="1200" i="1" cap="all" smtClean="0">
                                      <a:latin typeface="Cambria Math" panose="02040503050406030204" pitchFamily="18" charset="0"/>
                                    </a:rPr>
                                  </m:ctrlPr>
                                </m:sSubSupPr>
                                <m:e>
                                  <m:r>
                                    <a:rPr lang="it-IT" sz="1200" i="1" cap="all">
                                      <a:latin typeface="Cambria Math" panose="02040503050406030204" pitchFamily="18" charset="0"/>
                                    </a:rPr>
                                    <m:t>𝑃𝐺</m:t>
                                  </m:r>
                                </m:e>
                                <m:sub>
                                  <m:r>
                                    <a:rPr lang="it-IT" sz="1200" i="1" cap="all">
                                      <a:latin typeface="Cambria Math" panose="02040503050406030204" pitchFamily="18" charset="0"/>
                                    </a:rPr>
                                    <m:t>𝑎</m:t>
                                  </m:r>
                                </m:sub>
                                <m:sup>
                                  <m:r>
                                    <a:rPr lang="it-IT" sz="1200" b="1" i="1" cap="all" smtClean="0">
                                      <a:latin typeface="Cambria Math" panose="02040503050406030204" pitchFamily="18" charset="0"/>
                                    </a:rPr>
                                    <m:t> </m:t>
                                  </m:r>
                                </m:sup>
                              </m:sSubSup>
                            </m:oMath>
                          </a14:m>
                          <a:r>
                            <a:rPr lang="it-IT" sz="1200" cap="all" baseline="0">
                              <a:latin typeface="Arial" panose="020B0604020202020204" pitchFamily="34" charset="0"/>
                              <a:cs typeface="Arial" panose="020B0604020202020204" pitchFamily="34" charset="0"/>
                            </a:rPr>
                            <a:t>)</a:t>
                          </a:r>
                        </a:p>
                      </a:txBody>
                      <a:tcPr anchor="ctr">
                        <a:lnL w="12700" cmpd="sng">
                          <a:noFill/>
                        </a:lnL>
                        <a:lnB w="19050" cap="flat" cmpd="sng" algn="ctr">
                          <a:solidFill>
                            <a:schemeClr val="bg1"/>
                          </a:solidFill>
                          <a:prstDash val="solid"/>
                          <a:round/>
                          <a:headEnd type="none" w="med" len="med"/>
                          <a:tailEnd type="none" w="med" len="med"/>
                        </a:lnB>
                        <a:solidFill>
                          <a:srgbClr val="7C8081"/>
                        </a:solidFill>
                      </a:tcPr>
                    </a:tc>
                    <a:tc hMerge="1">
                      <a:txBody>
                        <a:bodyPr/>
                        <a:lstStyle/>
                        <a:p>
                          <a:endParaRPr lang="it-IT"/>
                        </a:p>
                      </a:txBody>
                      <a:tcPr/>
                    </a:tc>
                    <a:extLst>
                      <a:ext uri="{0D108BD9-81ED-4DB2-BD59-A6C34878D82A}">
                        <a16:rowId xmlns:a16="http://schemas.microsoft.com/office/drawing/2014/main" val="1634762122"/>
                      </a:ext>
                    </a:extLst>
                  </a:tr>
                  <a:tr h="484747">
                    <a:tc>
                      <a:txBody>
                        <a:bodyPr/>
                        <a:lstStyle/>
                        <a:p>
                          <a:endParaRPr lang="it-IT"/>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it-IT"/>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it-IT" sz="1100" b="1" cap="none" baseline="0">
                              <a:solidFill>
                                <a:schemeClr val="tx1"/>
                              </a:solidFill>
                              <a:latin typeface="Arial" panose="020B0604020202020204" pitchFamily="34" charset="0"/>
                              <a:cs typeface="Arial" panose="020B0604020202020204" pitchFamily="34" charset="0"/>
                            </a:rPr>
                            <a:t>Nessuna variazione nelle attività gestionali</a:t>
                          </a:r>
                        </a:p>
                      </a:txBody>
                      <a:tcPr anchor="ctr">
                        <a:lnL w="12700" cmpd="sng">
                          <a:noFill/>
                        </a:lnL>
                        <a:lnT w="19050" cap="flat" cmpd="sng" algn="ctr">
                          <a:solidFill>
                            <a:schemeClr val="bg1"/>
                          </a:solidFill>
                          <a:prstDash val="solid"/>
                          <a:round/>
                          <a:headEnd type="none" w="med" len="med"/>
                          <a:tailEnd type="none" w="med" len="med"/>
                        </a:lnT>
                        <a:solidFill>
                          <a:srgbClr val="CACBC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100" b="1" kern="1200" cap="none" baseline="0" noProof="0">
                              <a:solidFill>
                                <a:schemeClr val="tx1"/>
                              </a:solidFill>
                              <a:latin typeface="Arial" panose="020B0604020202020204" pitchFamily="34" charset="0"/>
                              <a:ea typeface="+mn-ea"/>
                              <a:cs typeface="Arial" panose="020B0604020202020204" pitchFamily="34" charset="0"/>
                            </a:rPr>
                            <a:t>Presenza di variazioni nelle attività gestionali</a:t>
                          </a:r>
                        </a:p>
                      </a:txBody>
                      <a:tcPr anchor="ctr">
                        <a:lnT w="19050" cap="flat" cmpd="sng" algn="ctr">
                          <a:solidFill>
                            <a:schemeClr val="bg1"/>
                          </a:solidFill>
                          <a:prstDash val="solid"/>
                          <a:round/>
                          <a:headEnd type="none" w="med" len="med"/>
                          <a:tailEnd type="none" w="med" len="med"/>
                        </a:lnT>
                        <a:solidFill>
                          <a:srgbClr val="CACBCC"/>
                        </a:solidFill>
                      </a:tcPr>
                    </a:tc>
                    <a:extLst>
                      <a:ext uri="{0D108BD9-81ED-4DB2-BD59-A6C34878D82A}">
                        <a16:rowId xmlns:a16="http://schemas.microsoft.com/office/drawing/2014/main" val="2272697415"/>
                      </a:ext>
                    </a:extLst>
                  </a:tr>
                  <a:tr h="321523">
                    <a:tc rowSpan="4">
                      <a:txBody>
                        <a:bodyPr/>
                        <a:lstStyle/>
                        <a:p>
                          <a:pPr algn="ctr"/>
                          <a:r>
                            <a:rPr lang="it-IT" sz="1200" b="1" cap="all" baseline="0">
                              <a:solidFill>
                                <a:schemeClr val="bg1"/>
                              </a:solidFill>
                              <a:latin typeface="Arial" panose="020B0604020202020204" pitchFamily="34" charset="0"/>
                              <a:cs typeface="Arial" panose="020B0604020202020204" pitchFamily="34" charset="0"/>
                            </a:rPr>
                            <a:t>Qualità prestazioni (</a:t>
                          </a:r>
                          <a14:m>
                            <m:oMath xmlns:m="http://schemas.openxmlformats.org/officeDocument/2006/math">
                              <m:sSubSup>
                                <m:sSubSupPr>
                                  <m:ctrlPr>
                                    <a:rPr lang="it-IT" sz="1200" b="1" i="1" cap="all" baseline="0" smtClean="0">
                                      <a:solidFill>
                                        <a:schemeClr val="bg1"/>
                                      </a:solidFill>
                                      <a:latin typeface="Cambria Math" panose="02040503050406030204" pitchFamily="18" charset="0"/>
                                    </a:rPr>
                                  </m:ctrlPr>
                                </m:sSubSupPr>
                                <m:e>
                                  <m:r>
                                    <a:rPr lang="it-IT" sz="1200" b="1" i="1" cap="all" baseline="0">
                                      <a:solidFill>
                                        <a:schemeClr val="bg1"/>
                                      </a:solidFill>
                                      <a:latin typeface="Cambria Math" panose="02040503050406030204" pitchFamily="18" charset="0"/>
                                    </a:rPr>
                                    <m:t>𝑸𝑳</m:t>
                                  </m:r>
                                </m:e>
                                <m:sub>
                                  <m:r>
                                    <a:rPr lang="it-IT" sz="1200" b="1" i="1" cap="all" baseline="0">
                                      <a:solidFill>
                                        <a:schemeClr val="bg1"/>
                                      </a:solidFill>
                                      <a:latin typeface="Cambria Math" panose="02040503050406030204" pitchFamily="18" charset="0"/>
                                    </a:rPr>
                                    <m:t>𝒂</m:t>
                                  </m:r>
                                </m:sub>
                                <m:sup>
                                  <m:r>
                                    <a:rPr lang="it-IT" sz="1200" b="1" i="1" cap="all" baseline="0" smtClean="0">
                                      <a:solidFill>
                                        <a:schemeClr val="bg1"/>
                                      </a:solidFill>
                                      <a:latin typeface="Cambria Math" panose="02040503050406030204" pitchFamily="18" charset="0"/>
                                    </a:rPr>
                                    <m:t> </m:t>
                                  </m:r>
                                </m:sup>
                              </m:sSubSup>
                            </m:oMath>
                          </a14:m>
                          <a:r>
                            <a:rPr lang="it-IT" sz="1200" b="1" cap="all" baseline="0">
                              <a:solidFill>
                                <a:schemeClr val="bg1"/>
                              </a:solidFill>
                              <a:latin typeface="Arial" panose="020B0604020202020204" pitchFamily="34" charset="0"/>
                              <a:cs typeface="Arial" panose="020B0604020202020204" pitchFamily="34" charset="0"/>
                            </a:rPr>
                            <a:t>)</a:t>
                          </a:r>
                        </a:p>
                      </a:txBody>
                      <a:tcPr vert="vert270" anchor="ctr">
                        <a:lnR w="19050" cap="flat" cmpd="sng" algn="ctr">
                          <a:solidFill>
                            <a:schemeClr val="bg1"/>
                          </a:solidFill>
                          <a:prstDash val="solid"/>
                          <a:round/>
                          <a:headEnd type="none" w="med" len="med"/>
                          <a:tailEnd type="none" w="med" len="med"/>
                        </a:lnR>
                        <a:lnT w="12700" cmpd="sng">
                          <a:noFill/>
                        </a:lnT>
                        <a:solidFill>
                          <a:srgbClr val="7C808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100" b="1" cap="none" baseline="0">
                              <a:solidFill>
                                <a:schemeClr val="tx1"/>
                              </a:solidFill>
                              <a:latin typeface="Arial" panose="020B0604020202020204" pitchFamily="34" charset="0"/>
                              <a:cs typeface="Arial" panose="020B0604020202020204" pitchFamily="34" charset="0"/>
                            </a:rPr>
                            <a:t>Mantenimento dei livelli di qualità</a:t>
                          </a:r>
                        </a:p>
                      </a:txBody>
                      <a:tcPr vert="vert270" anchor="ctr">
                        <a:lnL w="19050" cap="flat" cmpd="sng" algn="ctr">
                          <a:solidFill>
                            <a:schemeClr val="bg1"/>
                          </a:solidFill>
                          <a:prstDash val="solid"/>
                          <a:round/>
                          <a:headEnd type="none" w="med" len="med"/>
                          <a:tailEnd type="none" w="med" len="med"/>
                        </a:lnL>
                        <a:lnT w="12700" cmpd="sng">
                          <a:noFill/>
                        </a:lnT>
                        <a:solidFill>
                          <a:srgbClr val="CACBCC"/>
                        </a:solidFill>
                      </a:tcPr>
                    </a:tc>
                    <a:tc>
                      <a:txBody>
                        <a:bodyPr/>
                        <a:lstStyle/>
                        <a:p>
                          <a:pPr algn="ctr"/>
                          <a:r>
                            <a:rPr lang="it-IT" sz="1200">
                              <a:latin typeface="Arial" panose="020B0604020202020204" pitchFamily="34" charset="0"/>
                              <a:cs typeface="Arial" panose="020B0604020202020204" pitchFamily="34" charset="0"/>
                            </a:rPr>
                            <a:t>Schema I</a:t>
                          </a:r>
                        </a:p>
                      </a:txBody>
                      <a:tcPr anchor="ctr">
                        <a:lnR w="3175" cap="flat" cmpd="sng" algn="ctr">
                          <a:solidFill>
                            <a:srgbClr val="7C8081"/>
                          </a:solidFill>
                          <a:prstDash val="solid"/>
                          <a:round/>
                          <a:headEnd type="none" w="med" len="med"/>
                          <a:tailEnd type="none" w="med" len="med"/>
                        </a:lnR>
                        <a:lnB w="3175" cap="flat" cmpd="sng" algn="ctr">
                          <a:noFill/>
                          <a:prstDash val="solid"/>
                          <a:round/>
                          <a:headEnd type="none" w="med" len="med"/>
                          <a:tailEnd type="none" w="med" len="med"/>
                        </a:lnB>
                        <a:solidFill>
                          <a:schemeClr val="bg1"/>
                        </a:solidFill>
                      </a:tcPr>
                    </a:tc>
                    <a:tc>
                      <a:txBody>
                        <a:bodyPr/>
                        <a:lstStyle/>
                        <a:p>
                          <a:pPr algn="ctr"/>
                          <a:r>
                            <a:rPr lang="it-IT" sz="1200">
                              <a:latin typeface="Arial" panose="020B0604020202020204" pitchFamily="34" charset="0"/>
                              <a:cs typeface="Arial" panose="020B0604020202020204" pitchFamily="34" charset="0"/>
                            </a:rPr>
                            <a:t>Schema</a:t>
                          </a:r>
                          <a:r>
                            <a:rPr lang="it-IT" sz="1200"/>
                            <a:t> II</a:t>
                          </a:r>
                        </a:p>
                      </a:txBody>
                      <a:tcPr anchor="ctr">
                        <a:lnL w="3175" cap="flat" cmpd="sng" algn="ctr">
                          <a:solidFill>
                            <a:srgbClr val="7C8081"/>
                          </a:solidFill>
                          <a:prstDash val="solid"/>
                          <a:round/>
                          <a:headEnd type="none" w="med" len="med"/>
                          <a:tailEnd type="none" w="med" len="med"/>
                        </a:lnL>
                        <a:solidFill>
                          <a:schemeClr val="bg1"/>
                        </a:solidFill>
                      </a:tcPr>
                    </a:tc>
                    <a:extLst>
                      <a:ext uri="{0D108BD9-81ED-4DB2-BD59-A6C34878D82A}">
                        <a16:rowId xmlns:a16="http://schemas.microsoft.com/office/drawing/2014/main" val="611730818"/>
                      </a:ext>
                    </a:extLst>
                  </a:tr>
                  <a:tr h="1097410">
                    <a:tc vMerge="1">
                      <a:txBody>
                        <a:bodyPr/>
                        <a:lstStyle/>
                        <a:p>
                          <a:endParaRPr lang="it-IT"/>
                        </a:p>
                      </a:txBody>
                      <a:tcPr/>
                    </a:tc>
                    <a:tc vMerge="1">
                      <a:txBody>
                        <a:bodyPr/>
                        <a:lstStyle/>
                        <a:p>
                          <a:endParaRPr lang="it-IT"/>
                        </a:p>
                      </a:txBody>
                      <a:tcPr/>
                    </a:tc>
                    <a:tc>
                      <a:txBody>
                        <a:bodyPr/>
                        <a:lstStyle/>
                        <a:p>
                          <a:r>
                            <a:rPr lang="it-IT" sz="1100">
                              <a:solidFill>
                                <a:srgbClr val="F18700"/>
                              </a:solidFill>
                              <a:latin typeface="Arial" panose="020B0604020202020204" pitchFamily="34" charset="0"/>
                              <a:cs typeface="Arial" panose="020B0604020202020204" pitchFamily="34" charset="0"/>
                            </a:rPr>
                            <a:t>Fattori per calcolare il limite:</a:t>
                          </a:r>
                        </a:p>
                        <a:p>
                          <a:endParaRPr lang="it-IT" sz="1200">
                            <a:solidFill>
                              <a:srgbClr val="F18700"/>
                            </a:solidFill>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Sup>
                                  <m:sSubSupPr>
                                    <m:ctrlPr>
                                      <a:rPr lang="it-IT" sz="1200" i="1" smtClean="0">
                                        <a:latin typeface="Cambria Math" panose="02040503050406030204" pitchFamily="18" charset="0"/>
                                      </a:rPr>
                                    </m:ctrlPr>
                                  </m:sSubSupPr>
                                  <m:e>
                                    <m:r>
                                      <a:rPr lang="it-IT" sz="1200" i="1">
                                        <a:latin typeface="Cambria Math" panose="02040503050406030204" pitchFamily="18" charset="0"/>
                                      </a:rPr>
                                      <m:t>𝑃𝐺</m:t>
                                    </m:r>
                                  </m:e>
                                  <m:sub>
                                    <m:r>
                                      <a:rPr lang="it-IT" sz="1200" i="1">
                                        <a:latin typeface="Cambria Math" panose="02040503050406030204" pitchFamily="18" charset="0"/>
                                      </a:rPr>
                                      <m:t>𝑎</m:t>
                                    </m:r>
                                  </m:sub>
                                  <m:sup>
                                    <m:r>
                                      <a:rPr lang="it-IT" sz="1200" b="0" i="1" smtClean="0">
                                        <a:latin typeface="Cambria Math" panose="02040503050406030204" pitchFamily="18" charset="0"/>
                                      </a:rPr>
                                      <m:t> </m:t>
                                    </m:r>
                                  </m:sup>
                                </m:sSubSup>
                                <m:r>
                                  <a:rPr lang="it-IT" sz="1200" i="0" smtClean="0">
                                    <a:solidFill>
                                      <a:schemeClr val="tx1"/>
                                    </a:solidFill>
                                    <a:latin typeface="Cambria Math" panose="02040503050406030204" pitchFamily="18" charset="0"/>
                                    <a:ea typeface="Cambria Math" panose="02040503050406030204" pitchFamily="18" charset="0"/>
                                  </a:rPr>
                                  <m:t>=</m:t>
                                </m:r>
                                <m:r>
                                  <a:rPr lang="it-IT" sz="1200" b="0" i="0" smtClean="0">
                                    <a:solidFill>
                                      <a:schemeClr val="tx1"/>
                                    </a:solidFill>
                                    <a:latin typeface="Cambria Math" panose="02040503050406030204" pitchFamily="18" charset="0"/>
                                    <a:ea typeface="Cambria Math" panose="02040503050406030204" pitchFamily="18" charset="0"/>
                                  </a:rPr>
                                  <m:t>0</m:t>
                                </m:r>
                              </m:oMath>
                            </m:oMathPara>
                          </a14:m>
                          <a:endParaRPr lang="it-IT" sz="1200">
                            <a:solidFill>
                              <a:schemeClr val="tx1"/>
                            </a:solidFill>
                            <a:latin typeface="Arial" panose="020B0604020202020204" pitchFamily="34" charset="0"/>
                            <a:cs typeface="Arial" panose="020B0604020202020204" pitchFamily="34" charset="0"/>
                          </a:endParaRPr>
                        </a:p>
                        <a:p>
                          <a:endParaRPr lang="it-IT" sz="1200">
                            <a:solidFill>
                              <a:schemeClr val="tx1"/>
                            </a:solidFill>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Sup>
                                  <m:sSubSupPr>
                                    <m:ctrlPr>
                                      <a:rPr lang="it-IT" sz="1200" i="1" smtClean="0">
                                        <a:latin typeface="Cambria Math" panose="02040503050406030204" pitchFamily="18" charset="0"/>
                                      </a:rPr>
                                    </m:ctrlPr>
                                  </m:sSubSupPr>
                                  <m:e>
                                    <m:r>
                                      <a:rPr lang="it-IT" sz="1200" i="1">
                                        <a:latin typeface="Cambria Math" panose="02040503050406030204" pitchFamily="18" charset="0"/>
                                      </a:rPr>
                                      <m:t>𝑄𝐿</m:t>
                                    </m:r>
                                  </m:e>
                                  <m:sub>
                                    <m:r>
                                      <a:rPr lang="it-IT" sz="1200" i="1">
                                        <a:latin typeface="Cambria Math" panose="02040503050406030204" pitchFamily="18" charset="0"/>
                                      </a:rPr>
                                      <m:t>𝑎</m:t>
                                    </m:r>
                                  </m:sub>
                                  <m:sup>
                                    <m:r>
                                      <a:rPr lang="it-IT" sz="1200" b="0" i="1" smtClean="0">
                                        <a:latin typeface="Cambria Math" panose="02040503050406030204" pitchFamily="18" charset="0"/>
                                      </a:rPr>
                                      <m:t> </m:t>
                                    </m:r>
                                  </m:sup>
                                </m:sSubSup>
                                <m:r>
                                  <a:rPr lang="it-IT" sz="1200" i="0" smtClean="0">
                                    <a:solidFill>
                                      <a:schemeClr val="tx1"/>
                                    </a:solidFill>
                                    <a:latin typeface="Cambria Math" panose="02040503050406030204" pitchFamily="18" charset="0"/>
                                    <a:ea typeface="Cambria Math" panose="02040503050406030204" pitchFamily="18" charset="0"/>
                                  </a:rPr>
                                  <m:t>=</m:t>
                                </m:r>
                                <m:r>
                                  <a:rPr lang="it-IT" sz="1200" b="0" i="0" smtClean="0">
                                    <a:solidFill>
                                      <a:schemeClr val="tx1"/>
                                    </a:solidFill>
                                    <a:latin typeface="Cambria Math" panose="02040503050406030204" pitchFamily="18" charset="0"/>
                                    <a:ea typeface="Cambria Math" panose="02040503050406030204" pitchFamily="18" charset="0"/>
                                  </a:rPr>
                                  <m:t>0</m:t>
                                </m:r>
                              </m:oMath>
                            </m:oMathPara>
                          </a14:m>
                          <a:endParaRPr lang="it-IT" sz="1200">
                            <a:solidFill>
                              <a:schemeClr val="tx1"/>
                            </a:solidFill>
                            <a:latin typeface="Arial" panose="020B0604020202020204" pitchFamily="34" charset="0"/>
                            <a:cs typeface="Arial" panose="020B0604020202020204" pitchFamily="34" charset="0"/>
                          </a:endParaRPr>
                        </a:p>
                      </a:txBody>
                      <a:tcPr>
                        <a:lnR w="3175" cap="flat" cmpd="sng" algn="ctr">
                          <a:solidFill>
                            <a:srgbClr val="7C808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C8081"/>
                          </a:solidFill>
                          <a:prstDash val="solid"/>
                          <a:round/>
                          <a:headEnd type="none" w="med" len="med"/>
                          <a:tailEnd type="none" w="med" len="med"/>
                        </a:lnB>
                        <a:solidFill>
                          <a:schemeClr val="bg1"/>
                        </a:solidFill>
                      </a:tcPr>
                    </a:tc>
                    <a:tc>
                      <a:txBody>
                        <a:bodyPr/>
                        <a:lstStyle/>
                        <a:p>
                          <a:r>
                            <a:rPr lang="it-IT" sz="1100">
                              <a:solidFill>
                                <a:srgbClr val="F18700"/>
                              </a:solidFill>
                              <a:latin typeface="Arial" panose="020B0604020202020204" pitchFamily="34" charset="0"/>
                              <a:cs typeface="Arial" panose="020B0604020202020204" pitchFamily="34" charset="0"/>
                            </a:rPr>
                            <a:t>Fattori per calcolare il limite: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F187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𝑃𝐺</m:t>
                                  </m:r>
                                </m:e>
                                <m:sub>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sub>
                                <m:sup>
                                  <m: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p>
                              </m:sSubSup>
                              <m:r>
                                <a:rPr kumimoji="0" lang="it-IT" sz="1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𝑄𝐿</m:t>
                                    </m:r>
                                  </m:e>
                                  <m:sub>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sub>
                                  <m:sup>
                                    <m: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p>
                                </m:sSubSup>
                                <m:r>
                                  <a:rPr kumimoji="0" lang="it-IT"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lnL w="3175" cap="flat" cmpd="sng" algn="ctr">
                          <a:solidFill>
                            <a:srgbClr val="7C8081"/>
                          </a:solidFill>
                          <a:prstDash val="solid"/>
                          <a:round/>
                          <a:headEnd type="none" w="med" len="med"/>
                          <a:tailEnd type="none" w="med" len="med"/>
                        </a:lnL>
                        <a:lnB w="3175" cap="flat" cmpd="sng" algn="ctr">
                          <a:solidFill>
                            <a:srgbClr val="7C8081"/>
                          </a:solidFill>
                          <a:prstDash val="solid"/>
                          <a:round/>
                          <a:headEnd type="none" w="med" len="med"/>
                          <a:tailEnd type="none" w="med" len="med"/>
                        </a:lnB>
                        <a:solidFill>
                          <a:schemeClr val="bg1"/>
                        </a:solidFill>
                      </a:tcPr>
                    </a:tc>
                    <a:extLst>
                      <a:ext uri="{0D108BD9-81ED-4DB2-BD59-A6C34878D82A}">
                        <a16:rowId xmlns:a16="http://schemas.microsoft.com/office/drawing/2014/main" val="432888286"/>
                      </a:ext>
                    </a:extLst>
                  </a:tr>
                  <a:tr h="321523">
                    <a:tc vMerge="1">
                      <a:txBody>
                        <a:bodyPr/>
                        <a:lstStyle/>
                        <a:p>
                          <a:endParaRPr lang="it-IT"/>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Miglioramento dei livelli di qualità</a:t>
                          </a:r>
                        </a:p>
                      </a:txBody>
                      <a:tcPr vert="vert270" anchor="ctr">
                        <a:lnL w="19050" cap="flat" cmpd="sng" algn="ctr">
                          <a:solidFill>
                            <a:schemeClr val="bg1"/>
                          </a:solidFill>
                          <a:prstDash val="solid"/>
                          <a:round/>
                          <a:headEnd type="none" w="med" len="med"/>
                          <a:tailEnd type="none" w="med" len="med"/>
                        </a:lnL>
                        <a:solidFill>
                          <a:srgbClr val="CACBC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a:latin typeface="Arial" panose="020B0604020202020204" pitchFamily="34" charset="0"/>
                              <a:cs typeface="Arial" panose="020B0604020202020204" pitchFamily="34" charset="0"/>
                            </a:rPr>
                            <a:t>Schema III</a:t>
                          </a:r>
                        </a:p>
                      </a:txBody>
                      <a:tcPr anchor="ctr">
                        <a:lnR w="3175" cap="flat" cmpd="sng" algn="ctr">
                          <a:solidFill>
                            <a:srgbClr val="7C8081"/>
                          </a:solidFill>
                          <a:prstDash val="solid"/>
                          <a:round/>
                          <a:headEnd type="none" w="med" len="med"/>
                          <a:tailEnd type="none" w="med" len="med"/>
                        </a:lnR>
                        <a:lnT w="3175" cap="flat" cmpd="sng" algn="ctr">
                          <a:solidFill>
                            <a:srgbClr val="7C8081"/>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a:latin typeface="Arial" panose="020B0604020202020204" pitchFamily="34" charset="0"/>
                              <a:cs typeface="Arial" panose="020B0604020202020204" pitchFamily="34" charset="0"/>
                            </a:rPr>
                            <a:t>Schema IV</a:t>
                          </a:r>
                        </a:p>
                      </a:txBody>
                      <a:tcPr anchor="ctr">
                        <a:lnL w="3175" cap="flat" cmpd="sng" algn="ctr">
                          <a:solidFill>
                            <a:srgbClr val="7C8081"/>
                          </a:solidFill>
                          <a:prstDash val="solid"/>
                          <a:round/>
                          <a:headEnd type="none" w="med" len="med"/>
                          <a:tailEnd type="none" w="med" len="med"/>
                        </a:lnL>
                        <a:lnT w="3175" cap="flat" cmpd="sng" algn="ctr">
                          <a:solidFill>
                            <a:srgbClr val="7C8081"/>
                          </a:solidFill>
                          <a:prstDash val="solid"/>
                          <a:round/>
                          <a:headEnd type="none" w="med" len="med"/>
                          <a:tailEnd type="none" w="med" len="med"/>
                        </a:lnT>
                        <a:solidFill>
                          <a:schemeClr val="bg1"/>
                        </a:solidFill>
                      </a:tcPr>
                    </a:tc>
                    <a:extLst>
                      <a:ext uri="{0D108BD9-81ED-4DB2-BD59-A6C34878D82A}">
                        <a16:rowId xmlns:a16="http://schemas.microsoft.com/office/drawing/2014/main" val="1903839698"/>
                      </a:ext>
                    </a:extLst>
                  </a:tr>
                  <a:tr h="1097410">
                    <a:tc vMerge="1">
                      <a:txBody>
                        <a:bodyPr/>
                        <a:lstStyle/>
                        <a:p>
                          <a:endParaRPr lang="it-IT"/>
                        </a:p>
                      </a:txBody>
                      <a:tcPr/>
                    </a:tc>
                    <a:tc vMerge="1">
                      <a:txBody>
                        <a:bodyPr/>
                        <a:lstStyle/>
                        <a:p>
                          <a:endParaRPr lang="it-IT"/>
                        </a:p>
                      </a:txBody>
                      <a:tcPr/>
                    </a:tc>
                    <a:tc>
                      <a:txBody>
                        <a:bodyPr/>
                        <a:lstStyle/>
                        <a:p>
                          <a:r>
                            <a:rPr lang="it-IT" sz="1100">
                              <a:solidFill>
                                <a:srgbClr val="F18700"/>
                              </a:solidFill>
                              <a:latin typeface="Arial" panose="020B0604020202020204" pitchFamily="34" charset="0"/>
                              <a:cs typeface="Arial" panose="020B0604020202020204" pitchFamily="34" charset="0"/>
                            </a:rPr>
                            <a:t>Fattori per calcolare il limite: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F187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𝑃𝐺</m:t>
                                    </m:r>
                                  </m:e>
                                  <m:sub>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sub>
                                  <m:sup>
                                    <m: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p>
                                </m:sSubSup>
                                <m:r>
                                  <a:rPr kumimoji="0" lang="it-IT" sz="1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oMath>
                            </m:oMathPara>
                          </a14:m>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𝑄𝐿</m:t>
                                    </m:r>
                                  </m:e>
                                  <m:sub>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sub>
                                  <m:sup>
                                    <m: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p>
                                </m:sSubSup>
                                <m: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m:t>
                                </m:r>
                              </m:oMath>
                            </m:oMathPara>
                          </a14:m>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lnR w="3175" cap="flat" cmpd="sng" algn="ctr">
                          <a:solidFill>
                            <a:srgbClr val="7C8081"/>
                          </a:solidFill>
                          <a:prstDash val="solid"/>
                          <a:round/>
                          <a:headEnd type="none" w="med" len="med"/>
                          <a:tailEnd type="none" w="med" len="med"/>
                        </a:lnR>
                        <a:lnT w="3175" cap="flat" cmpd="sng" algn="ctr">
                          <a:noFill/>
                          <a:prstDash val="solid"/>
                          <a:round/>
                          <a:headEnd type="none" w="med" len="med"/>
                          <a:tailEnd type="none" w="med" len="med"/>
                        </a:lnT>
                        <a:solidFill>
                          <a:schemeClr val="bg1"/>
                        </a:solidFill>
                      </a:tcPr>
                    </a:tc>
                    <a:tc>
                      <a:txBody>
                        <a:bodyPr/>
                        <a:lstStyle/>
                        <a:p>
                          <a:r>
                            <a:rPr lang="it-IT" sz="1100">
                              <a:solidFill>
                                <a:srgbClr val="F18700"/>
                              </a:solidFill>
                              <a:latin typeface="Arial" panose="020B0604020202020204" pitchFamily="34" charset="0"/>
                              <a:cs typeface="Arial" panose="020B0604020202020204" pitchFamily="34" charset="0"/>
                            </a:rPr>
                            <a:t>Fattori per calcolare il limite: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F187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𝑃𝐺</m:t>
                                  </m:r>
                                </m:e>
                                <m:sub>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sub>
                                <m:sup>
                                  <m: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p>
                              </m:sSubSup>
                              <m:r>
                                <a:rPr kumimoji="0" lang="it-IT" sz="1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𝑄𝐿</m:t>
                                    </m:r>
                                  </m:e>
                                  <m:sub>
                                    <m:r>
                                      <a:rPr kumimoji="0" lang="it-IT"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sub>
                                  <m:sup>
                                    <m:r>
                                      <a:rPr kumimoji="0" lang="it-IT"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p>
                                </m:sSubSup>
                                <m:r>
                                  <a:rPr kumimoji="0" lang="it-IT"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oMath>
                            </m:oMathPara>
                          </a14:m>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lnL w="3175" cap="flat" cmpd="sng" algn="ctr">
                          <a:solidFill>
                            <a:srgbClr val="7C8081"/>
                          </a:solidFill>
                          <a:prstDash val="solid"/>
                          <a:round/>
                          <a:headEnd type="none" w="med" len="med"/>
                          <a:tailEnd type="none" w="med" len="med"/>
                        </a:lnL>
                        <a:solidFill>
                          <a:schemeClr val="bg1"/>
                        </a:solidFill>
                      </a:tcPr>
                    </a:tc>
                    <a:extLst>
                      <a:ext uri="{0D108BD9-81ED-4DB2-BD59-A6C34878D82A}">
                        <a16:rowId xmlns:a16="http://schemas.microsoft.com/office/drawing/2014/main" val="575015059"/>
                      </a:ext>
                    </a:extLst>
                  </a:tr>
                </a:tbl>
              </a:graphicData>
            </a:graphic>
          </p:graphicFrame>
        </mc:Choice>
        <mc:Fallback xmlns="">
          <p:graphicFrame>
            <p:nvGraphicFramePr>
              <p:cNvPr id="4108" name="Tabella 4107">
                <a:extLst>
                  <a:ext uri="{FF2B5EF4-FFF2-40B4-BE49-F238E27FC236}">
                    <a16:creationId xmlns:a16="http://schemas.microsoft.com/office/drawing/2014/main" id="{9C8B2F09-E24E-4735-9D2A-A383C27823BA}"/>
                  </a:ext>
                </a:extLst>
              </p:cNvPr>
              <p:cNvGraphicFramePr>
                <a:graphicFrameLocks noGrp="1"/>
              </p:cNvGraphicFramePr>
              <p:nvPr>
                <p:extLst>
                  <p:ext uri="{D42A27DB-BD31-4B8C-83A1-F6EECF244321}">
                    <p14:modId xmlns:p14="http://schemas.microsoft.com/office/powerpoint/2010/main" val="4283883197"/>
                  </p:ext>
                </p:extLst>
              </p:nvPr>
            </p:nvGraphicFramePr>
            <p:xfrm>
              <a:off x="4111657" y="570870"/>
              <a:ext cx="4934286" cy="3727168"/>
            </p:xfrm>
            <a:graphic>
              <a:graphicData uri="http://schemas.openxmlformats.org/drawingml/2006/table">
                <a:tbl>
                  <a:tblPr firstRow="1" bandRow="1">
                    <a:tableStyleId>{5C22544A-7EE6-4342-B048-85BDC9FD1C3A}</a:tableStyleId>
                  </a:tblPr>
                  <a:tblGrid>
                    <a:gridCol w="403200">
                      <a:extLst>
                        <a:ext uri="{9D8B030D-6E8A-4147-A177-3AD203B41FA5}">
                          <a16:colId xmlns:a16="http://schemas.microsoft.com/office/drawing/2014/main" val="368452088"/>
                        </a:ext>
                      </a:extLst>
                    </a:gridCol>
                    <a:gridCol w="467612">
                      <a:extLst>
                        <a:ext uri="{9D8B030D-6E8A-4147-A177-3AD203B41FA5}">
                          <a16:colId xmlns:a16="http://schemas.microsoft.com/office/drawing/2014/main" val="1276646865"/>
                        </a:ext>
                      </a:extLst>
                    </a:gridCol>
                    <a:gridCol w="2031737">
                      <a:extLst>
                        <a:ext uri="{9D8B030D-6E8A-4147-A177-3AD203B41FA5}">
                          <a16:colId xmlns:a16="http://schemas.microsoft.com/office/drawing/2014/main" val="2031780562"/>
                        </a:ext>
                      </a:extLst>
                    </a:gridCol>
                    <a:gridCol w="2031737">
                      <a:extLst>
                        <a:ext uri="{9D8B030D-6E8A-4147-A177-3AD203B41FA5}">
                          <a16:colId xmlns:a16="http://schemas.microsoft.com/office/drawing/2014/main" val="411289079"/>
                        </a:ext>
                      </a:extLst>
                    </a:gridCol>
                  </a:tblGrid>
                  <a:tr h="404555">
                    <a:tc>
                      <a:txBody>
                        <a:bodyPr/>
                        <a:lstStyle/>
                        <a:p>
                          <a:endParaRPr lang="it-IT"/>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it-IT"/>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endParaRPr lang="en-US"/>
                        </a:p>
                      </a:txBody>
                      <a:tcPr anchor="ctr">
                        <a:lnL w="12700" cmpd="sng">
                          <a:noFill/>
                        </a:lnL>
                        <a:lnB w="19050" cap="flat" cmpd="sng" algn="ctr">
                          <a:solidFill>
                            <a:schemeClr val="bg1"/>
                          </a:solidFill>
                          <a:prstDash val="solid"/>
                          <a:round/>
                          <a:headEnd type="none" w="med" len="med"/>
                          <a:tailEnd type="none" w="med" len="med"/>
                        </a:lnB>
                        <a:blipFill>
                          <a:blip r:embed="rId6"/>
                          <a:stretch>
                            <a:fillRect l="-21589" t="-1493" r="-450" b="-817910"/>
                          </a:stretch>
                        </a:blipFill>
                      </a:tcPr>
                    </a:tc>
                    <a:tc hMerge="1">
                      <a:txBody>
                        <a:bodyPr/>
                        <a:lstStyle/>
                        <a:p>
                          <a:endParaRPr lang="it-IT"/>
                        </a:p>
                      </a:txBody>
                      <a:tcPr/>
                    </a:tc>
                    <a:extLst>
                      <a:ext uri="{0D108BD9-81ED-4DB2-BD59-A6C34878D82A}">
                        <a16:rowId xmlns:a16="http://schemas.microsoft.com/office/drawing/2014/main" val="1634762122"/>
                      </a:ext>
                    </a:extLst>
                  </a:tr>
                  <a:tr h="484747">
                    <a:tc>
                      <a:txBody>
                        <a:bodyPr/>
                        <a:lstStyle/>
                        <a:p>
                          <a:endParaRPr lang="it-IT"/>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it-IT"/>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it-IT" sz="1100" b="1" cap="none" baseline="0">
                              <a:solidFill>
                                <a:schemeClr val="tx1"/>
                              </a:solidFill>
                              <a:latin typeface="Arial" panose="020B0604020202020204" pitchFamily="34" charset="0"/>
                              <a:cs typeface="Arial" panose="020B0604020202020204" pitchFamily="34" charset="0"/>
                            </a:rPr>
                            <a:t>Nessuna variazione nelle attività gestionali</a:t>
                          </a:r>
                        </a:p>
                      </a:txBody>
                      <a:tcPr anchor="ctr">
                        <a:lnL w="12700" cmpd="sng">
                          <a:noFill/>
                        </a:lnL>
                        <a:lnT w="19050" cap="flat" cmpd="sng" algn="ctr">
                          <a:solidFill>
                            <a:schemeClr val="bg1"/>
                          </a:solidFill>
                          <a:prstDash val="solid"/>
                          <a:round/>
                          <a:headEnd type="none" w="med" len="med"/>
                          <a:tailEnd type="none" w="med" len="med"/>
                        </a:lnT>
                        <a:solidFill>
                          <a:srgbClr val="CACBC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100" b="1" kern="1200" cap="none" baseline="0" noProof="0">
                              <a:solidFill>
                                <a:schemeClr val="tx1"/>
                              </a:solidFill>
                              <a:latin typeface="Arial" panose="020B0604020202020204" pitchFamily="34" charset="0"/>
                              <a:ea typeface="+mn-ea"/>
                              <a:cs typeface="Arial" panose="020B0604020202020204" pitchFamily="34" charset="0"/>
                            </a:rPr>
                            <a:t>Presenza di variazioni nelle attività gestionali</a:t>
                          </a:r>
                        </a:p>
                      </a:txBody>
                      <a:tcPr anchor="ctr">
                        <a:lnT w="19050" cap="flat" cmpd="sng" algn="ctr">
                          <a:solidFill>
                            <a:schemeClr val="bg1"/>
                          </a:solidFill>
                          <a:prstDash val="solid"/>
                          <a:round/>
                          <a:headEnd type="none" w="med" len="med"/>
                          <a:tailEnd type="none" w="med" len="med"/>
                        </a:lnT>
                        <a:solidFill>
                          <a:srgbClr val="CACBCC"/>
                        </a:solidFill>
                      </a:tcPr>
                    </a:tc>
                    <a:extLst>
                      <a:ext uri="{0D108BD9-81ED-4DB2-BD59-A6C34878D82A}">
                        <a16:rowId xmlns:a16="http://schemas.microsoft.com/office/drawing/2014/main" val="2272697415"/>
                      </a:ext>
                    </a:extLst>
                  </a:tr>
                  <a:tr h="321523">
                    <a:tc rowSpan="4">
                      <a:txBody>
                        <a:bodyPr/>
                        <a:lstStyle/>
                        <a:p>
                          <a:endParaRPr lang="en-US"/>
                        </a:p>
                      </a:txBody>
                      <a:tcPr vert="vert270" anchor="ctr">
                        <a:lnR w="19050" cap="flat" cmpd="sng" algn="ctr">
                          <a:solidFill>
                            <a:schemeClr val="bg1"/>
                          </a:solidFill>
                          <a:prstDash val="solid"/>
                          <a:round/>
                          <a:headEnd type="none" w="med" len="med"/>
                          <a:tailEnd type="none" w="med" len="med"/>
                        </a:lnR>
                        <a:lnT w="12700" cmpd="sng">
                          <a:noFill/>
                        </a:lnT>
                        <a:blipFill>
                          <a:blip r:embed="rId6"/>
                          <a:stretch>
                            <a:fillRect l="-1515" t="-31478" r="-1131818" b="-428"/>
                          </a:stretch>
                        </a:blip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100" b="1" cap="none" baseline="0">
                              <a:solidFill>
                                <a:schemeClr val="tx1"/>
                              </a:solidFill>
                              <a:latin typeface="Arial" panose="020B0604020202020204" pitchFamily="34" charset="0"/>
                              <a:cs typeface="Arial" panose="020B0604020202020204" pitchFamily="34" charset="0"/>
                            </a:rPr>
                            <a:t>Mantenimento dei livelli di qualità</a:t>
                          </a:r>
                        </a:p>
                      </a:txBody>
                      <a:tcPr vert="vert270" anchor="ctr">
                        <a:lnL w="19050" cap="flat" cmpd="sng" algn="ctr">
                          <a:solidFill>
                            <a:schemeClr val="bg1"/>
                          </a:solidFill>
                          <a:prstDash val="solid"/>
                          <a:round/>
                          <a:headEnd type="none" w="med" len="med"/>
                          <a:tailEnd type="none" w="med" len="med"/>
                        </a:lnL>
                        <a:lnT w="12700" cmpd="sng">
                          <a:noFill/>
                        </a:lnT>
                        <a:solidFill>
                          <a:srgbClr val="CACBCC"/>
                        </a:solidFill>
                      </a:tcPr>
                    </a:tc>
                    <a:tc>
                      <a:txBody>
                        <a:bodyPr/>
                        <a:lstStyle/>
                        <a:p>
                          <a:pPr algn="ctr"/>
                          <a:r>
                            <a:rPr lang="it-IT" sz="1200">
                              <a:latin typeface="Arial" panose="020B0604020202020204" pitchFamily="34" charset="0"/>
                              <a:cs typeface="Arial" panose="020B0604020202020204" pitchFamily="34" charset="0"/>
                            </a:rPr>
                            <a:t>Schema I</a:t>
                          </a:r>
                        </a:p>
                      </a:txBody>
                      <a:tcPr anchor="ctr">
                        <a:lnR w="3175" cap="flat" cmpd="sng" algn="ctr">
                          <a:solidFill>
                            <a:srgbClr val="7C8081"/>
                          </a:solidFill>
                          <a:prstDash val="solid"/>
                          <a:round/>
                          <a:headEnd type="none" w="med" len="med"/>
                          <a:tailEnd type="none" w="med" len="med"/>
                        </a:lnR>
                        <a:lnB w="3175" cap="flat" cmpd="sng" algn="ctr">
                          <a:noFill/>
                          <a:prstDash val="solid"/>
                          <a:round/>
                          <a:headEnd type="none" w="med" len="med"/>
                          <a:tailEnd type="none" w="med" len="med"/>
                        </a:lnB>
                        <a:solidFill>
                          <a:schemeClr val="bg1"/>
                        </a:solidFill>
                      </a:tcPr>
                    </a:tc>
                    <a:tc>
                      <a:txBody>
                        <a:bodyPr/>
                        <a:lstStyle/>
                        <a:p>
                          <a:pPr algn="ctr"/>
                          <a:r>
                            <a:rPr lang="it-IT" sz="1200">
                              <a:latin typeface="Arial" panose="020B0604020202020204" pitchFamily="34" charset="0"/>
                              <a:cs typeface="Arial" panose="020B0604020202020204" pitchFamily="34" charset="0"/>
                            </a:rPr>
                            <a:t>Schema</a:t>
                          </a:r>
                          <a:r>
                            <a:rPr lang="it-IT" sz="1200"/>
                            <a:t> II</a:t>
                          </a:r>
                        </a:p>
                      </a:txBody>
                      <a:tcPr anchor="ctr">
                        <a:lnL w="3175" cap="flat" cmpd="sng" algn="ctr">
                          <a:solidFill>
                            <a:srgbClr val="7C8081"/>
                          </a:solidFill>
                          <a:prstDash val="solid"/>
                          <a:round/>
                          <a:headEnd type="none" w="med" len="med"/>
                          <a:tailEnd type="none" w="med" len="med"/>
                        </a:lnL>
                        <a:solidFill>
                          <a:schemeClr val="bg1"/>
                        </a:solidFill>
                      </a:tcPr>
                    </a:tc>
                    <a:extLst>
                      <a:ext uri="{0D108BD9-81ED-4DB2-BD59-A6C34878D82A}">
                        <a16:rowId xmlns:a16="http://schemas.microsoft.com/office/drawing/2014/main" val="611730818"/>
                      </a:ext>
                    </a:extLst>
                  </a:tr>
                  <a:tr h="1097410">
                    <a:tc vMerge="1">
                      <a:txBody>
                        <a:bodyPr/>
                        <a:lstStyle/>
                        <a:p>
                          <a:endParaRPr lang="it-IT"/>
                        </a:p>
                      </a:txBody>
                      <a:tcPr/>
                    </a:tc>
                    <a:tc vMerge="1">
                      <a:txBody>
                        <a:bodyPr/>
                        <a:lstStyle/>
                        <a:p>
                          <a:endParaRPr lang="it-IT"/>
                        </a:p>
                      </a:txBody>
                      <a:tcPr/>
                    </a:tc>
                    <a:tc>
                      <a:txBody>
                        <a:bodyPr/>
                        <a:lstStyle/>
                        <a:p>
                          <a:endParaRPr lang="en-US"/>
                        </a:p>
                      </a:txBody>
                      <a:tcPr>
                        <a:lnR w="3175" cap="flat" cmpd="sng" algn="ctr">
                          <a:solidFill>
                            <a:srgbClr val="7C808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C8081"/>
                          </a:solidFill>
                          <a:prstDash val="solid"/>
                          <a:round/>
                          <a:headEnd type="none" w="med" len="med"/>
                          <a:tailEnd type="none" w="med" len="med"/>
                        </a:lnB>
                        <a:blipFill>
                          <a:blip r:embed="rId6"/>
                          <a:stretch>
                            <a:fillRect l="-43243" t="-110497" r="-101201" b="-129834"/>
                          </a:stretch>
                        </a:blipFill>
                      </a:tcPr>
                    </a:tc>
                    <a:tc>
                      <a:txBody>
                        <a:bodyPr/>
                        <a:lstStyle/>
                        <a:p>
                          <a:endParaRPr lang="en-US"/>
                        </a:p>
                      </a:txBody>
                      <a:tcPr>
                        <a:lnL w="3175" cap="flat" cmpd="sng" algn="ctr">
                          <a:solidFill>
                            <a:srgbClr val="7C8081"/>
                          </a:solidFill>
                          <a:prstDash val="solid"/>
                          <a:round/>
                          <a:headEnd type="none" w="med" len="med"/>
                          <a:tailEnd type="none" w="med" len="med"/>
                        </a:lnL>
                        <a:lnB w="3175" cap="flat" cmpd="sng" algn="ctr">
                          <a:solidFill>
                            <a:srgbClr val="7C8081"/>
                          </a:solidFill>
                          <a:prstDash val="solid"/>
                          <a:round/>
                          <a:headEnd type="none" w="med" len="med"/>
                          <a:tailEnd type="none" w="med" len="med"/>
                        </a:lnB>
                        <a:blipFill>
                          <a:blip r:embed="rId6"/>
                          <a:stretch>
                            <a:fillRect l="-142814" t="-110497" r="-898" b="-129834"/>
                          </a:stretch>
                        </a:blipFill>
                      </a:tcPr>
                    </a:tc>
                    <a:extLst>
                      <a:ext uri="{0D108BD9-81ED-4DB2-BD59-A6C34878D82A}">
                        <a16:rowId xmlns:a16="http://schemas.microsoft.com/office/drawing/2014/main" val="432888286"/>
                      </a:ext>
                    </a:extLst>
                  </a:tr>
                  <a:tr h="321523">
                    <a:tc vMerge="1">
                      <a:txBody>
                        <a:bodyPr/>
                        <a:lstStyle/>
                        <a:p>
                          <a:endParaRPr lang="it-IT"/>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Miglioramento dei livelli di qualità</a:t>
                          </a:r>
                        </a:p>
                      </a:txBody>
                      <a:tcPr vert="vert270" anchor="ctr">
                        <a:lnL w="19050" cap="flat" cmpd="sng" algn="ctr">
                          <a:solidFill>
                            <a:schemeClr val="bg1"/>
                          </a:solidFill>
                          <a:prstDash val="solid"/>
                          <a:round/>
                          <a:headEnd type="none" w="med" len="med"/>
                          <a:tailEnd type="none" w="med" len="med"/>
                        </a:lnL>
                        <a:solidFill>
                          <a:srgbClr val="CACBC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a:latin typeface="Arial" panose="020B0604020202020204" pitchFamily="34" charset="0"/>
                              <a:cs typeface="Arial" panose="020B0604020202020204" pitchFamily="34" charset="0"/>
                            </a:rPr>
                            <a:t>Schema III</a:t>
                          </a:r>
                        </a:p>
                      </a:txBody>
                      <a:tcPr anchor="ctr">
                        <a:lnR w="3175" cap="flat" cmpd="sng" algn="ctr">
                          <a:solidFill>
                            <a:srgbClr val="7C8081"/>
                          </a:solidFill>
                          <a:prstDash val="solid"/>
                          <a:round/>
                          <a:headEnd type="none" w="med" len="med"/>
                          <a:tailEnd type="none" w="med" len="med"/>
                        </a:lnR>
                        <a:lnT w="3175" cap="flat" cmpd="sng" algn="ctr">
                          <a:solidFill>
                            <a:srgbClr val="7C8081"/>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a:latin typeface="Arial" panose="020B0604020202020204" pitchFamily="34" charset="0"/>
                              <a:cs typeface="Arial" panose="020B0604020202020204" pitchFamily="34" charset="0"/>
                            </a:rPr>
                            <a:t>Schema IV</a:t>
                          </a:r>
                        </a:p>
                      </a:txBody>
                      <a:tcPr anchor="ctr">
                        <a:lnL w="3175" cap="flat" cmpd="sng" algn="ctr">
                          <a:solidFill>
                            <a:srgbClr val="7C8081"/>
                          </a:solidFill>
                          <a:prstDash val="solid"/>
                          <a:round/>
                          <a:headEnd type="none" w="med" len="med"/>
                          <a:tailEnd type="none" w="med" len="med"/>
                        </a:lnL>
                        <a:lnT w="3175" cap="flat" cmpd="sng" algn="ctr">
                          <a:solidFill>
                            <a:srgbClr val="7C8081"/>
                          </a:solidFill>
                          <a:prstDash val="solid"/>
                          <a:round/>
                          <a:headEnd type="none" w="med" len="med"/>
                          <a:tailEnd type="none" w="med" len="med"/>
                        </a:lnT>
                        <a:solidFill>
                          <a:schemeClr val="bg1"/>
                        </a:solidFill>
                      </a:tcPr>
                    </a:tc>
                    <a:extLst>
                      <a:ext uri="{0D108BD9-81ED-4DB2-BD59-A6C34878D82A}">
                        <a16:rowId xmlns:a16="http://schemas.microsoft.com/office/drawing/2014/main" val="1903839698"/>
                      </a:ext>
                    </a:extLst>
                  </a:tr>
                  <a:tr h="1097410">
                    <a:tc vMerge="1">
                      <a:txBody>
                        <a:bodyPr/>
                        <a:lstStyle/>
                        <a:p>
                          <a:endParaRPr lang="it-IT"/>
                        </a:p>
                      </a:txBody>
                      <a:tcPr/>
                    </a:tc>
                    <a:tc vMerge="1">
                      <a:txBody>
                        <a:bodyPr/>
                        <a:lstStyle/>
                        <a:p>
                          <a:endParaRPr lang="it-IT"/>
                        </a:p>
                      </a:txBody>
                      <a:tcPr/>
                    </a:tc>
                    <a:tc>
                      <a:txBody>
                        <a:bodyPr/>
                        <a:lstStyle/>
                        <a:p>
                          <a:endParaRPr lang="en-US"/>
                        </a:p>
                      </a:txBody>
                      <a:tcPr>
                        <a:lnR w="3175" cap="flat" cmpd="sng" algn="ctr">
                          <a:solidFill>
                            <a:srgbClr val="7C8081"/>
                          </a:solidFill>
                          <a:prstDash val="solid"/>
                          <a:round/>
                          <a:headEnd type="none" w="med" len="med"/>
                          <a:tailEnd type="none" w="med" len="med"/>
                        </a:lnR>
                        <a:lnT w="3175" cap="flat" cmpd="sng" algn="ctr">
                          <a:noFill/>
                          <a:prstDash val="solid"/>
                          <a:round/>
                          <a:headEnd type="none" w="med" len="med"/>
                          <a:tailEnd type="none" w="med" len="med"/>
                        </a:lnT>
                        <a:blipFill>
                          <a:blip r:embed="rId6"/>
                          <a:stretch>
                            <a:fillRect l="-43243" t="-241111" r="-101201" b="-1111"/>
                          </a:stretch>
                        </a:blipFill>
                      </a:tcPr>
                    </a:tc>
                    <a:tc>
                      <a:txBody>
                        <a:bodyPr/>
                        <a:lstStyle/>
                        <a:p>
                          <a:endParaRPr lang="en-US"/>
                        </a:p>
                      </a:txBody>
                      <a:tcPr>
                        <a:lnL w="3175" cap="flat" cmpd="sng" algn="ctr">
                          <a:solidFill>
                            <a:srgbClr val="7C8081"/>
                          </a:solidFill>
                          <a:prstDash val="solid"/>
                          <a:round/>
                          <a:headEnd type="none" w="med" len="med"/>
                          <a:tailEnd type="none" w="med" len="med"/>
                        </a:lnL>
                        <a:blipFill>
                          <a:blip r:embed="rId6"/>
                          <a:stretch>
                            <a:fillRect l="-142814" t="-241111" r="-898" b="-1111"/>
                          </a:stretch>
                        </a:blipFill>
                      </a:tcPr>
                    </a:tc>
                    <a:extLst>
                      <a:ext uri="{0D108BD9-81ED-4DB2-BD59-A6C34878D82A}">
                        <a16:rowId xmlns:a16="http://schemas.microsoft.com/office/drawing/2014/main" val="575015059"/>
                      </a:ext>
                    </a:extLst>
                  </a:tr>
                </a:tbl>
              </a:graphicData>
            </a:graphic>
          </p:graphicFrame>
        </mc:Fallback>
      </mc:AlternateContent>
      <p:sp>
        <p:nvSpPr>
          <p:cNvPr id="6" name="Ovale 5">
            <a:extLst>
              <a:ext uri="{FF2B5EF4-FFF2-40B4-BE49-F238E27FC236}">
                <a16:creationId xmlns:a16="http://schemas.microsoft.com/office/drawing/2014/main" id="{5F5C1705-0EA0-4676-45BF-C07F3487DA6A}"/>
              </a:ext>
            </a:extLst>
          </p:cNvPr>
          <p:cNvSpPr/>
          <p:nvPr/>
        </p:nvSpPr>
        <p:spPr>
          <a:xfrm>
            <a:off x="785032" y="2541401"/>
            <a:ext cx="543939" cy="452761"/>
          </a:xfrm>
          <a:prstGeom prst="ellipse">
            <a:avLst/>
          </a:prstGeom>
          <a:noFill/>
          <a:ln w="38100">
            <a:solidFill>
              <a:srgbClr val="FF66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6F2BC69C-61AD-E8AA-665F-9C1B1C8C2835}"/>
              </a:ext>
            </a:extLst>
          </p:cNvPr>
          <p:cNvCxnSpPr>
            <a:cxnSpLocks/>
          </p:cNvCxnSpPr>
          <p:nvPr/>
        </p:nvCxnSpPr>
        <p:spPr>
          <a:xfrm flipH="1">
            <a:off x="1066121" y="2324741"/>
            <a:ext cx="402460" cy="175098"/>
          </a:xfrm>
          <a:prstGeom prst="straightConnector1">
            <a:avLst/>
          </a:prstGeom>
          <a:ln>
            <a:solidFill>
              <a:schemeClr val="bg1">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0D096E1C-97FB-68E0-8C3A-0EF59644BF52}"/>
              </a:ext>
            </a:extLst>
          </p:cNvPr>
          <p:cNvSpPr txBox="1"/>
          <p:nvPr/>
        </p:nvSpPr>
        <p:spPr>
          <a:xfrm>
            <a:off x="1329086" y="2052272"/>
            <a:ext cx="1299185" cy="400110"/>
          </a:xfrm>
          <a:prstGeom prst="rect">
            <a:avLst/>
          </a:prstGeom>
          <a:noFill/>
        </p:spPr>
        <p:txBody>
          <a:bodyPr wrap="square" rtlCol="0">
            <a:spAutoFit/>
          </a:bodyPr>
          <a:lstStyle/>
          <a:p>
            <a:pPr algn="ctr"/>
            <a:r>
              <a:rPr lang="it-IT" sz="1000">
                <a:solidFill>
                  <a:schemeClr val="bg1">
                    <a:lumMod val="75000"/>
                  </a:schemeClr>
                </a:solidFill>
                <a:latin typeface="Arial" panose="020B0604020202020204" pitchFamily="34" charset="0"/>
                <a:cs typeface="Arial" panose="020B0604020202020204" pitchFamily="34" charset="0"/>
              </a:rPr>
              <a:t>Attuale parametro MTR-2: 1,7%</a:t>
            </a:r>
          </a:p>
        </p:txBody>
      </p:sp>
      <p:cxnSp>
        <p:nvCxnSpPr>
          <p:cNvPr id="19" name="Connettore 2 18">
            <a:extLst>
              <a:ext uri="{FF2B5EF4-FFF2-40B4-BE49-F238E27FC236}">
                <a16:creationId xmlns:a16="http://schemas.microsoft.com/office/drawing/2014/main" id="{09784CFC-E461-1B55-86F7-2CE247919303}"/>
              </a:ext>
            </a:extLst>
          </p:cNvPr>
          <p:cNvCxnSpPr>
            <a:cxnSpLocks/>
          </p:cNvCxnSpPr>
          <p:nvPr/>
        </p:nvCxnSpPr>
        <p:spPr>
          <a:xfrm>
            <a:off x="1613644" y="2976545"/>
            <a:ext cx="0" cy="1085940"/>
          </a:xfrm>
          <a:prstGeom prst="straightConnector1">
            <a:avLst/>
          </a:prstGeom>
          <a:ln w="3175">
            <a:solidFill>
              <a:srgbClr val="7C8081"/>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10" name="Segnaposto numero diapositiva 3">
            <a:extLst>
              <a:ext uri="{FF2B5EF4-FFF2-40B4-BE49-F238E27FC236}">
                <a16:creationId xmlns:a16="http://schemas.microsoft.com/office/drawing/2014/main" id="{4AA5AB9D-75D6-19FD-8D6B-93FAB616E901}"/>
              </a:ext>
            </a:extLst>
          </p:cNvPr>
          <p:cNvSpPr>
            <a:spLocks noGrp="1"/>
          </p:cNvSpPr>
          <p:nvPr>
            <p:ph type="sldNum" sz="quarter" idx="12"/>
          </p:nvPr>
        </p:nvSpPr>
        <p:spPr>
          <a:xfrm>
            <a:off x="7000460" y="6467919"/>
            <a:ext cx="2133600" cy="365125"/>
          </a:xfrm>
        </p:spPr>
        <p:txBody>
          <a:bodyPr/>
          <a:lstStyle/>
          <a:p>
            <a:pPr>
              <a:defRPr/>
            </a:pPr>
            <a:r>
              <a:rPr lang="it-IT" altLang="it-IT">
                <a:solidFill>
                  <a:schemeClr val="bg1"/>
                </a:solidFill>
                <a:latin typeface="Arial" panose="020B0604020202020204" pitchFamily="34" charset="0"/>
                <a:cs typeface="Arial" panose="020B0604020202020204" pitchFamily="34" charset="0"/>
              </a:rPr>
              <a:t>8</a:t>
            </a:r>
          </a:p>
        </p:txBody>
      </p:sp>
      <p:pic>
        <p:nvPicPr>
          <p:cNvPr id="13" name="Immagine 5" descr="fondo-slide.png">
            <a:extLst>
              <a:ext uri="{FF2B5EF4-FFF2-40B4-BE49-F238E27FC236}">
                <a16:creationId xmlns:a16="http://schemas.microsoft.com/office/drawing/2014/main" id="{FC3F43D3-B9E8-21FA-3A25-6226E0C2965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40" y="6548639"/>
            <a:ext cx="9144000" cy="30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A365D6B8-FE25-0DB8-F6AA-1119C413E56C}"/>
              </a:ext>
            </a:extLst>
          </p:cNvPr>
          <p:cNvSpPr/>
          <p:nvPr/>
        </p:nvSpPr>
        <p:spPr>
          <a:xfrm>
            <a:off x="5437523" y="4864750"/>
            <a:ext cx="3608420" cy="1477328"/>
          </a:xfrm>
          <a:prstGeom prst="rect">
            <a:avLst/>
          </a:prstGeom>
        </p:spPr>
        <p:txBody>
          <a:bodyPr wrap="square" lIns="0" tIns="0" rIns="0" bIns="0" rtlCol="0" anchor="ctr">
            <a:spAutoFit/>
          </a:bodyPr>
          <a:lstStyle/>
          <a:p>
            <a:r>
              <a:rPr lang="it-IT" sz="1200" dirty="0">
                <a:latin typeface="Arial" panose="020B0604020202020204" pitchFamily="34" charset="0"/>
                <a:cs typeface="Arial" panose="020B0604020202020204" pitchFamily="34" charset="0"/>
              </a:rPr>
              <a:t>Necessità di </a:t>
            </a:r>
            <a:r>
              <a:rPr lang="it-IT" sz="1200" dirty="0">
                <a:solidFill>
                  <a:srgbClr val="F18600"/>
                </a:solidFill>
                <a:latin typeface="Arial" panose="020B0604020202020204" pitchFamily="34" charset="0"/>
                <a:cs typeface="Arial" panose="020B0604020202020204" pitchFamily="34" charset="0"/>
              </a:rPr>
              <a:t>contemperare</a:t>
            </a:r>
            <a:r>
              <a:rPr lang="it-IT" sz="1200" dirty="0">
                <a:latin typeface="Arial" panose="020B0604020202020204" pitchFamily="34" charset="0"/>
                <a:cs typeface="Arial" panose="020B0604020202020204" pitchFamily="34" charset="0"/>
              </a:rPr>
              <a:t> segnali di </a:t>
            </a:r>
            <a:r>
              <a:rPr lang="it-IT" sz="1200" dirty="0">
                <a:solidFill>
                  <a:srgbClr val="F18600"/>
                </a:solidFill>
                <a:latin typeface="Arial" panose="020B0604020202020204" pitchFamily="34" charset="0"/>
                <a:cs typeface="Arial" panose="020B0604020202020204" pitchFamily="34" charset="0"/>
              </a:rPr>
              <a:t>contenimento e di razionalizzazione dei costi</a:t>
            </a:r>
            <a:r>
              <a:rPr lang="it-IT" sz="1200" dirty="0">
                <a:latin typeface="Arial" panose="020B0604020202020204" pitchFamily="34" charset="0"/>
                <a:cs typeface="Arial" panose="020B0604020202020204" pitchFamily="34" charset="0"/>
              </a:rPr>
              <a:t>, con opportuni </a:t>
            </a:r>
            <a:r>
              <a:rPr lang="it-IT" sz="1200" dirty="0">
                <a:solidFill>
                  <a:srgbClr val="F18600"/>
                </a:solidFill>
                <a:latin typeface="Arial" panose="020B0604020202020204" pitchFamily="34" charset="0"/>
                <a:cs typeface="Arial" panose="020B0604020202020204" pitchFamily="34" charset="0"/>
              </a:rPr>
              <a:t>incentivi al miglioramento della qualità del servizio offerto </a:t>
            </a:r>
            <a:r>
              <a:rPr lang="it-IT" sz="1200" dirty="0">
                <a:latin typeface="Arial" panose="020B0604020202020204" pitchFamily="34" charset="0"/>
                <a:cs typeface="Arial" panose="020B0604020202020204" pitchFamily="34" charset="0"/>
              </a:rPr>
              <a:t>e, conseguentemente, con l’esigenza di consentire il finanziamento di iniziative di potenziamento infrastrutturale o di rafforzamento gestionale (</a:t>
            </a:r>
            <a:r>
              <a:rPr lang="it-IT" sz="1200" b="1" dirty="0">
                <a:solidFill>
                  <a:srgbClr val="F18600"/>
                </a:solidFill>
                <a:latin typeface="Arial" panose="020B0604020202020204" pitchFamily="34" charset="0"/>
                <a:cs typeface="Arial" panose="020B0604020202020204" pitchFamily="34" charset="0"/>
              </a:rPr>
              <a:t>tenuto conto degli obiettivi di adeguamento agli obblighi e agli standard di qualità in via di definizione</a:t>
            </a:r>
            <a:r>
              <a:rPr lang="it-IT" sz="1200" dirty="0">
                <a:latin typeface="Arial" panose="020B0604020202020204" pitchFamily="34" charset="0"/>
                <a:cs typeface="Arial" panose="020B0604020202020204" pitchFamily="34" charset="0"/>
              </a:rPr>
              <a:t>)</a:t>
            </a:r>
          </a:p>
        </p:txBody>
      </p:sp>
      <p:sp>
        <p:nvSpPr>
          <p:cNvPr id="14" name="Freccia in giù 13">
            <a:extLst>
              <a:ext uri="{FF2B5EF4-FFF2-40B4-BE49-F238E27FC236}">
                <a16:creationId xmlns:a16="http://schemas.microsoft.com/office/drawing/2014/main" id="{BE4C8ED8-527C-ED4E-9DB8-6D02CCDE6C32}"/>
              </a:ext>
            </a:extLst>
          </p:cNvPr>
          <p:cNvSpPr/>
          <p:nvPr/>
        </p:nvSpPr>
        <p:spPr>
          <a:xfrm>
            <a:off x="6838191" y="4418063"/>
            <a:ext cx="324538" cy="406327"/>
          </a:xfrm>
          <a:prstGeom prst="downArrow">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Ovale 26">
            <a:extLst>
              <a:ext uri="{FF2B5EF4-FFF2-40B4-BE49-F238E27FC236}">
                <a16:creationId xmlns:a16="http://schemas.microsoft.com/office/drawing/2014/main" id="{27DDC737-251F-A4CD-97A6-759DE15EFDDC}"/>
              </a:ext>
            </a:extLst>
          </p:cNvPr>
          <p:cNvSpPr/>
          <p:nvPr/>
        </p:nvSpPr>
        <p:spPr>
          <a:xfrm>
            <a:off x="5511877" y="3911873"/>
            <a:ext cx="247880" cy="276631"/>
          </a:xfrm>
          <a:prstGeom prst="ellipse">
            <a:avLst/>
          </a:prstGeom>
          <a:noFill/>
          <a:ln>
            <a:solidFill>
              <a:srgbClr val="F18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Ovale 29">
            <a:extLst>
              <a:ext uri="{FF2B5EF4-FFF2-40B4-BE49-F238E27FC236}">
                <a16:creationId xmlns:a16="http://schemas.microsoft.com/office/drawing/2014/main" id="{7D4B9D16-52C9-00D8-B8E0-3C386A3149F5}"/>
              </a:ext>
            </a:extLst>
          </p:cNvPr>
          <p:cNvSpPr/>
          <p:nvPr/>
        </p:nvSpPr>
        <p:spPr>
          <a:xfrm>
            <a:off x="7553463" y="3926256"/>
            <a:ext cx="247880" cy="276631"/>
          </a:xfrm>
          <a:prstGeom prst="ellipse">
            <a:avLst/>
          </a:prstGeom>
          <a:noFill/>
          <a:ln>
            <a:solidFill>
              <a:srgbClr val="F18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4300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4BB6ACE3-59CA-43BB-B65E-40836CD4B2D2}"/>
                  </a:ext>
                </a:extLst>
              </p:cNvPr>
              <p:cNvSpPr txBox="1"/>
              <p:nvPr/>
            </p:nvSpPr>
            <p:spPr>
              <a:xfrm>
                <a:off x="210666" y="2815240"/>
                <a:ext cx="8722668" cy="1265346"/>
              </a:xfrm>
              <a:prstGeom prst="rect">
                <a:avLst/>
              </a:prstGeom>
              <a:noFill/>
              <a:ln>
                <a:noFill/>
              </a:ln>
            </p:spPr>
            <p:txBody>
              <a:bodyPr wrap="square" rtlCol="0">
                <a:spAutoFit/>
              </a:bodyPr>
              <a:lstStyle/>
              <a:p>
                <a:pPr marL="269875" indent="-269875" algn="just">
                  <a:spcAft>
                    <a:spcPts val="600"/>
                  </a:spcAft>
                  <a:buClr>
                    <a:srgbClr val="F18600"/>
                  </a:buClr>
                  <a:buFont typeface="Arial" panose="020B0604020202020204" pitchFamily="34" charset="0"/>
                  <a:buChar char="•"/>
                  <a:tabLst>
                    <a:tab pos="467995" algn="l"/>
                  </a:tabLst>
                </a:pPr>
                <a:r>
                  <a:rPr lang="it-IT" sz="1400" b="1" dirty="0">
                    <a:solidFill>
                      <a:schemeClr val="tx1"/>
                    </a:solidFill>
                    <a:latin typeface="Arial" panose="020B0604020202020204" pitchFamily="34" charset="0"/>
                    <a:cs typeface="Arial" panose="020B0604020202020204" pitchFamily="34" charset="0"/>
                  </a:rPr>
                  <a:t>Parametro </a:t>
                </a:r>
                <a14:m>
                  <m:oMath xmlns:m="http://schemas.openxmlformats.org/officeDocument/2006/math">
                    <m:sSub>
                      <m:sSubPr>
                        <m:ctrlPr>
                          <a:rPr lang="it-IT" sz="1400" b="1" i="1">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𝛚</m:t>
                        </m:r>
                      </m:e>
                      <m:sub>
                        <m:r>
                          <a:rPr lang="it-IT" sz="1400" b="1" i="1">
                            <a:solidFill>
                              <a:schemeClr val="tx1"/>
                            </a:solidFill>
                            <a:latin typeface="Cambria Math" panose="02040503050406030204" pitchFamily="18" charset="0"/>
                          </a:rPr>
                          <m:t>𝐚</m:t>
                        </m:r>
                      </m:sub>
                    </m:sSub>
                  </m:oMath>
                </a14:m>
                <a:r>
                  <a:rPr lang="it-IT" sz="1400" dirty="0">
                    <a:solidFill>
                      <a:schemeClr val="tx1"/>
                    </a:solidFill>
                    <a:latin typeface="Arial" panose="020B0604020202020204" pitchFamily="34" charset="0"/>
                    <a:cs typeface="Arial" panose="020B0604020202020204" pitchFamily="34" charset="0"/>
                  </a:rPr>
                  <a:t>, per la determinazione del fattore di </a:t>
                </a:r>
                <a:r>
                  <a:rPr lang="it-IT" sz="1400" b="1" i="1" dirty="0">
                    <a:solidFill>
                      <a:schemeClr val="tx1"/>
                    </a:solidFill>
                    <a:latin typeface="Arial" panose="020B0604020202020204" pitchFamily="34" charset="0"/>
                    <a:cs typeface="Arial" panose="020B0604020202020204" pitchFamily="34" charset="0"/>
                  </a:rPr>
                  <a:t>sharing</a:t>
                </a:r>
                <a:r>
                  <a:rPr lang="it-IT" sz="1400" b="1" dirty="0">
                    <a:solidFill>
                      <a:schemeClr val="tx1"/>
                    </a:solidFill>
                    <a:latin typeface="Arial" panose="020B0604020202020204" pitchFamily="34" charset="0"/>
                    <a:cs typeface="Arial" panose="020B0604020202020204" pitchFamily="34" charset="0"/>
                  </a:rPr>
                  <a:t> dei proventi derivanti dai corrispettivi riconosciuti ai sistemi collettivi di </a:t>
                </a:r>
                <a:r>
                  <a:rPr lang="it-IT" sz="1400" b="1" i="1" dirty="0">
                    <a:solidFill>
                      <a:schemeClr val="tx1"/>
                    </a:solidFill>
                    <a:latin typeface="Arial" panose="020B0604020202020204" pitchFamily="34" charset="0"/>
                    <a:cs typeface="Arial" panose="020B0604020202020204" pitchFamily="34" charset="0"/>
                  </a:rPr>
                  <a:t>compliance</a:t>
                </a:r>
                <a:r>
                  <a:rPr lang="it-IT" sz="1400" dirty="0">
                    <a:solidFill>
                      <a:schemeClr val="tx1"/>
                    </a:solidFill>
                    <a:latin typeface="Arial" panose="020B0604020202020204" pitchFamily="34" charset="0"/>
                    <a:cs typeface="Arial" panose="020B0604020202020204" pitchFamily="34" charset="0"/>
                  </a:rPr>
                  <a:t>: determinato dall’ETC in coerenza con le valutazioni compiute in merito:</a:t>
                </a:r>
              </a:p>
              <a:p>
                <a:pPr marL="742950" lvl="1" indent="-285750" algn="just">
                  <a:spcBef>
                    <a:spcPts val="0"/>
                  </a:spcBef>
                  <a:spcAft>
                    <a:spcPts val="0"/>
                  </a:spcAft>
                  <a:buClr>
                    <a:srgbClr val="F18600"/>
                  </a:buClr>
                  <a:buFont typeface="Courier New" panose="02070309020205020404" pitchFamily="49" charset="0"/>
                  <a:buChar char="o"/>
                  <a:tabLst>
                    <a:tab pos="1008380" algn="l"/>
                  </a:tabLst>
                </a:pPr>
                <a:r>
                  <a:rPr lang="it-IT" sz="1400" dirty="0">
                    <a:latin typeface="Arial" panose="020B0604020202020204" pitchFamily="34" charset="0"/>
                    <a:cs typeface="Arial" panose="020B0604020202020204" pitchFamily="34" charset="0"/>
                  </a:rPr>
                  <a:t>al rispetto degli obiettivi di raccolta differenziata raggiunti (</a:t>
                </a:r>
                <a14:m>
                  <m:oMath xmlns:m="http://schemas.openxmlformats.org/officeDocument/2006/math">
                    <m:sSub>
                      <m:sSubPr>
                        <m:ctrlPr>
                          <a:rPr lang="it-IT" sz="1400" i="1">
                            <a:latin typeface="Cambria Math" panose="02040503050406030204" pitchFamily="18" charset="0"/>
                          </a:rPr>
                        </m:ctrlPr>
                      </m:sSubPr>
                      <m:e>
                        <m:r>
                          <m:rPr>
                            <m:sty m:val="p"/>
                          </m:rPr>
                          <a:rPr lang="it-IT" sz="1400">
                            <a:latin typeface="Cambria Math" panose="02040503050406030204" pitchFamily="18" charset="0"/>
                          </a:rPr>
                          <m:t>γ</m:t>
                        </m:r>
                      </m:e>
                      <m:sub>
                        <m:r>
                          <a:rPr lang="it-IT" sz="1400">
                            <a:latin typeface="Cambria Math" panose="02040503050406030204" pitchFamily="18" charset="0"/>
                          </a:rPr>
                          <m:t>1,</m:t>
                        </m:r>
                        <m:r>
                          <a:rPr lang="it-IT" sz="1400">
                            <a:latin typeface="Cambria Math" panose="02040503050406030204" pitchFamily="18" charset="0"/>
                          </a:rPr>
                          <m:t>𝑎</m:t>
                        </m:r>
                      </m:sub>
                    </m:sSub>
                  </m:oMath>
                </a14:m>
                <a:r>
                  <a:rPr lang="it-IT" sz="1400" dirty="0">
                    <a:latin typeface="Arial" panose="020B0604020202020204" pitchFamily="34" charset="0"/>
                    <a:cs typeface="Arial" panose="020B0604020202020204" pitchFamily="34" charset="0"/>
                  </a:rPr>
                  <a:t>)</a:t>
                </a:r>
              </a:p>
              <a:p>
                <a:pPr marL="742950" lvl="1" indent="-285750" algn="just">
                  <a:spcBef>
                    <a:spcPts val="0"/>
                  </a:spcBef>
                  <a:spcAft>
                    <a:spcPts val="0"/>
                  </a:spcAft>
                  <a:buClr>
                    <a:srgbClr val="F18600"/>
                  </a:buClr>
                  <a:buFont typeface="Courier New" panose="02070309020205020404" pitchFamily="49" charset="0"/>
                  <a:buChar char="o"/>
                  <a:tabLst>
                    <a:tab pos="1008380" algn="l"/>
                  </a:tabLst>
                </a:pPr>
                <a:r>
                  <a:rPr lang="it-IT" sz="1400" dirty="0">
                    <a:effectLst/>
                    <a:latin typeface="Arial" panose="020B0604020202020204" pitchFamily="34" charset="0"/>
                    <a:ea typeface="Calibri" panose="020F0502020204030204" pitchFamily="34" charset="0"/>
                    <a:cs typeface="Arial" panose="020B0604020202020204" pitchFamily="34" charset="0"/>
                  </a:rPr>
                  <a:t>al livello di efficacia delle attività di preparazione per il riutilizzo e il riciclo (</a:t>
                </a:r>
                <a14:m>
                  <m:oMath xmlns:m="http://schemas.openxmlformats.org/officeDocument/2006/math">
                    <m:sSub>
                      <m:sSubPr>
                        <m:ctrlPr>
                          <a:rPr lang="it-IT" sz="1400" i="1">
                            <a:effectLst/>
                            <a:latin typeface="Cambria Math" panose="02040503050406030204" pitchFamily="18" charset="0"/>
                          </a:rPr>
                        </m:ctrlPr>
                      </m:sSubPr>
                      <m:e>
                        <m:r>
                          <m:rPr>
                            <m:sty m:val="p"/>
                          </m:rPr>
                          <a:rPr lang="it-IT" sz="1400">
                            <a:effectLst/>
                            <a:latin typeface="Cambria Math" panose="02040503050406030204" pitchFamily="18" charset="0"/>
                            <a:ea typeface="Calibri" panose="020F0502020204030204" pitchFamily="34" charset="0"/>
                            <a:cs typeface="Arial" panose="020B0604020202020204" pitchFamily="34" charset="0"/>
                          </a:rPr>
                          <m:t>γ</m:t>
                        </m:r>
                      </m:e>
                      <m:sub>
                        <m:r>
                          <a:rPr lang="it-IT" sz="1400" i="1">
                            <a:effectLst/>
                            <a:latin typeface="Cambria Math" panose="02040503050406030204" pitchFamily="18" charset="0"/>
                            <a:ea typeface="Calibri" panose="020F0502020204030204" pitchFamily="34" charset="0"/>
                            <a:cs typeface="Arial" panose="020B0604020202020204" pitchFamily="34" charset="0"/>
                          </a:rPr>
                          <m:t>2,</m:t>
                        </m:r>
                        <m:r>
                          <a:rPr lang="it-IT" sz="1400" i="1">
                            <a:effectLst/>
                            <a:latin typeface="Cambria Math" panose="02040503050406030204" pitchFamily="18" charset="0"/>
                            <a:ea typeface="Calibri" panose="020F0502020204030204" pitchFamily="34" charset="0"/>
                            <a:cs typeface="Arial" panose="020B0604020202020204" pitchFamily="34" charset="0"/>
                          </a:rPr>
                          <m:t>𝑎</m:t>
                        </m:r>
                      </m:sub>
                    </m:sSub>
                  </m:oMath>
                </a14:m>
                <a:r>
                  <a:rPr lang="it-IT" sz="1400" dirty="0">
                    <a:effectLst/>
                    <a:latin typeface="Arial" panose="020B0604020202020204" pitchFamily="34" charset="0"/>
                    <a:ea typeface="Calibri" panose="020F0502020204030204" pitchFamily="34" charset="0"/>
                    <a:cs typeface="Arial" panose="020B0604020202020204" pitchFamily="34" charset="0"/>
                  </a:rPr>
                  <a:t>)</a:t>
                </a:r>
                <a:endParaRPr lang="it-IT" sz="1400" dirty="0">
                  <a:latin typeface="Arial" panose="020B0604020202020204" pitchFamily="34" charset="0"/>
                  <a:cs typeface="Arial" panose="020B0604020202020204" pitchFamily="34" charset="0"/>
                </a:endParaRPr>
              </a:p>
            </p:txBody>
          </p:sp>
        </mc:Choice>
        <mc:Fallback xmlns="">
          <p:sp>
            <p:nvSpPr>
              <p:cNvPr id="24" name="CasellaDiTesto 23">
                <a:extLst>
                  <a:ext uri="{FF2B5EF4-FFF2-40B4-BE49-F238E27FC236}">
                    <a16:creationId xmlns:a16="http://schemas.microsoft.com/office/drawing/2014/main" id="{4BB6ACE3-59CA-43BB-B65E-40836CD4B2D2}"/>
                  </a:ext>
                </a:extLst>
              </p:cNvPr>
              <p:cNvSpPr txBox="1">
                <a:spLocks noRot="1" noChangeAspect="1" noMove="1" noResize="1" noEditPoints="1" noAdjustHandles="1" noChangeArrowheads="1" noChangeShapeType="1" noTextEdit="1"/>
              </p:cNvSpPr>
              <p:nvPr/>
            </p:nvSpPr>
            <p:spPr>
              <a:xfrm>
                <a:off x="210666" y="2815240"/>
                <a:ext cx="8722668" cy="1265346"/>
              </a:xfrm>
              <a:prstGeom prst="rect">
                <a:avLst/>
              </a:prstGeom>
              <a:blipFill>
                <a:blip r:embed="rId2"/>
                <a:stretch>
                  <a:fillRect l="-140" t="-966" r="-280" b="-3865"/>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23" name="Tabella 3">
                <a:extLst>
                  <a:ext uri="{FF2B5EF4-FFF2-40B4-BE49-F238E27FC236}">
                    <a16:creationId xmlns:a16="http://schemas.microsoft.com/office/drawing/2014/main" id="{46F642B7-66E6-4477-9BFE-164EB416039B}"/>
                  </a:ext>
                </a:extLst>
              </p:cNvPr>
              <p:cNvGraphicFramePr>
                <a:graphicFrameLocks noGrp="1"/>
              </p:cNvGraphicFramePr>
              <p:nvPr>
                <p:extLst>
                  <p:ext uri="{D42A27DB-BD31-4B8C-83A1-F6EECF244321}">
                    <p14:modId xmlns:p14="http://schemas.microsoft.com/office/powerpoint/2010/main" val="3151897105"/>
                  </p:ext>
                </p:extLst>
              </p:nvPr>
            </p:nvGraphicFramePr>
            <p:xfrm>
              <a:off x="1865309" y="4334121"/>
              <a:ext cx="5413383" cy="1553013"/>
            </p:xfrm>
            <a:graphic>
              <a:graphicData uri="http://schemas.openxmlformats.org/drawingml/2006/table">
                <a:tbl>
                  <a:tblPr firstRow="1" bandRow="1">
                    <a:tableStyleId>{912C8C85-51F0-491E-9774-3900AFEF0FD7}</a:tableStyleId>
                  </a:tblPr>
                  <a:tblGrid>
                    <a:gridCol w="1804461">
                      <a:extLst>
                        <a:ext uri="{9D8B030D-6E8A-4147-A177-3AD203B41FA5}">
                          <a16:colId xmlns:a16="http://schemas.microsoft.com/office/drawing/2014/main" val="3521102978"/>
                        </a:ext>
                      </a:extLst>
                    </a:gridCol>
                    <a:gridCol w="1804461">
                      <a:extLst>
                        <a:ext uri="{9D8B030D-6E8A-4147-A177-3AD203B41FA5}">
                          <a16:colId xmlns:a16="http://schemas.microsoft.com/office/drawing/2014/main" val="2269552364"/>
                        </a:ext>
                      </a:extLst>
                    </a:gridCol>
                    <a:gridCol w="1804461">
                      <a:extLst>
                        <a:ext uri="{9D8B030D-6E8A-4147-A177-3AD203B41FA5}">
                          <a16:colId xmlns:a16="http://schemas.microsoft.com/office/drawing/2014/main" val="1927362101"/>
                        </a:ext>
                      </a:extLst>
                    </a:gridCol>
                  </a:tblGrid>
                  <a:tr h="517671">
                    <a:tc>
                      <a:txBody>
                        <a:bodyPr/>
                        <a:lstStyle/>
                        <a:p>
                          <a:pPr algn="ctr"/>
                          <a:endParaRPr lang="it-IT" sz="1200" dirty="0">
                            <a:solidFill>
                              <a:schemeClr val="tx1"/>
                            </a:solidFill>
                          </a:endParaRPr>
                        </a:p>
                      </a:txBody>
                      <a:tcPr anchor="ctr">
                        <a:lnL w="9525" cap="flat" cmpd="sng" algn="ctr">
                          <a:no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18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it-IT" sz="1200" i="1" smtClean="0">
                                        <a:solidFill>
                                          <a:schemeClr val="tx1"/>
                                        </a:solidFill>
                                        <a:latin typeface="Cambria Math" panose="02040503050406030204" pitchFamily="18" charset="0"/>
                                        <a:cs typeface="Arial" panose="020B0604020202020204" pitchFamily="34" charset="0"/>
                                      </a:rPr>
                                    </m:ctrlPr>
                                  </m:sSubPr>
                                  <m:e>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𝟎</m:t>
                                    </m:r>
                                    <m:r>
                                      <a:rPr lang="it-IT" sz="1200" b="1" i="1" smtClean="0">
                                        <a:solidFill>
                                          <a:schemeClr val="tx1"/>
                                        </a:solidFill>
                                        <a:latin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𝟐</m:t>
                                    </m:r>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&lt;</m:t>
                                    </m:r>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𝜸</m:t>
                                    </m:r>
                                  </m:e>
                                  <m:sub>
                                    <m:r>
                                      <a:rPr lang="it-IT" sz="1200" b="1" i="1" smtClean="0">
                                        <a:solidFill>
                                          <a:schemeClr val="tx1"/>
                                        </a:solidFill>
                                        <a:latin typeface="Cambria Math" panose="02040503050406030204" pitchFamily="18" charset="0"/>
                                        <a:cs typeface="Arial" panose="020B0604020202020204" pitchFamily="34" charset="0"/>
                                      </a:rPr>
                                      <m:t>𝟏</m:t>
                                    </m:r>
                                    <m:r>
                                      <a:rPr lang="it-IT" sz="1200" b="1" i="1" smtClean="0">
                                        <a:solidFill>
                                          <a:schemeClr val="tx1"/>
                                        </a:solidFill>
                                        <a:latin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𝒂</m:t>
                                    </m:r>
                                  </m:sub>
                                </m:sSub>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𝟎</m:t>
                                </m:r>
                              </m:oMath>
                            </m:oMathPara>
                          </a14:m>
                          <a:endParaRPr lang="it-IT" sz="1200" dirty="0">
                            <a:solidFill>
                              <a:schemeClr val="tx1"/>
                            </a:solidFill>
                            <a:latin typeface="Arial" panose="020B0604020202020204" pitchFamily="34" charset="0"/>
                            <a:cs typeface="Arial" panose="020B0604020202020204" pitchFamily="34" charset="0"/>
                          </a:endParaRPr>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it-IT" sz="1200" i="1" smtClean="0">
                                        <a:solidFill>
                                          <a:schemeClr val="tx1"/>
                                        </a:solidFill>
                                        <a:latin typeface="Cambria Math" panose="02040503050406030204" pitchFamily="18" charset="0"/>
                                        <a:cs typeface="Arial" panose="020B0604020202020204" pitchFamily="34" charset="0"/>
                                      </a:rPr>
                                    </m:ctrlPr>
                                  </m:sSubPr>
                                  <m:e>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𝟎</m:t>
                                    </m:r>
                                    <m:r>
                                      <a:rPr lang="it-IT" sz="1200" b="1" i="1" smtClean="0">
                                        <a:solidFill>
                                          <a:schemeClr val="tx1"/>
                                        </a:solidFill>
                                        <a:latin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𝟒</m:t>
                                    </m:r>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𝜸</m:t>
                                    </m:r>
                                  </m:e>
                                  <m:sub>
                                    <m:r>
                                      <a:rPr lang="it-IT" sz="1200" b="1" i="1" smtClean="0">
                                        <a:solidFill>
                                          <a:schemeClr val="tx1"/>
                                        </a:solidFill>
                                        <a:latin typeface="Cambria Math" panose="02040503050406030204" pitchFamily="18" charset="0"/>
                                        <a:cs typeface="Arial" panose="020B0604020202020204" pitchFamily="34" charset="0"/>
                                      </a:rPr>
                                      <m:t>𝟏</m:t>
                                    </m:r>
                                    <m:r>
                                      <a:rPr lang="it-IT" sz="1200" b="1" i="1" smtClean="0">
                                        <a:solidFill>
                                          <a:schemeClr val="tx1"/>
                                        </a:solidFill>
                                        <a:latin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𝒂</m:t>
                                    </m:r>
                                  </m:sub>
                                </m:sSub>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a:rPr lang="it-IT" sz="12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𝟎</m:t>
                                </m:r>
                                <m:r>
                                  <a:rPr lang="it-IT" sz="12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𝟐</m:t>
                                </m:r>
                              </m:oMath>
                            </m:oMathPara>
                          </a14:m>
                          <a:endParaRPr lang="it-IT" sz="1200" dirty="0">
                            <a:solidFill>
                              <a:schemeClr val="tx1"/>
                            </a:solidFill>
                            <a:latin typeface="Arial" panose="020B0604020202020204" pitchFamily="34" charset="0"/>
                            <a:cs typeface="Arial" panose="020B0604020202020204" pitchFamily="34" charset="0"/>
                          </a:endParaRPr>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solidFill>
                          <a:schemeClr val="bg1"/>
                        </a:solidFill>
                      </a:tcPr>
                    </a:tc>
                    <a:extLst>
                      <a:ext uri="{0D108BD9-81ED-4DB2-BD59-A6C34878D82A}">
                        <a16:rowId xmlns:a16="http://schemas.microsoft.com/office/drawing/2014/main" val="3230735406"/>
                      </a:ext>
                    </a:extLst>
                  </a:tr>
                  <a:tr h="51767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it-IT" sz="1200" i="1" smtClean="0">
                                        <a:solidFill>
                                          <a:schemeClr val="tx1"/>
                                        </a:solidFill>
                                        <a:latin typeface="Cambria Math" panose="02040503050406030204" pitchFamily="18" charset="0"/>
                                        <a:cs typeface="Arial" panose="020B0604020202020204" pitchFamily="34" charset="0"/>
                                      </a:rPr>
                                    </m:ctrlPr>
                                  </m:sSubPr>
                                  <m:e>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𝟎</m:t>
                                    </m:r>
                                    <m:r>
                                      <a:rPr lang="it-IT" sz="1200" b="1" i="1" smtClean="0">
                                        <a:solidFill>
                                          <a:schemeClr val="tx1"/>
                                        </a:solidFill>
                                        <a:latin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𝟏𝟓</m:t>
                                    </m:r>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&lt;</m:t>
                                    </m:r>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𝜸</m:t>
                                    </m:r>
                                  </m:e>
                                  <m:sub>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𝟐</m:t>
                                    </m:r>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𝒂</m:t>
                                    </m:r>
                                  </m:sub>
                                </m:sSub>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𝟎</m:t>
                                </m:r>
                              </m:oMath>
                            </m:oMathPara>
                          </a14:m>
                          <a:endParaRPr lang="it-IT" sz="1200" dirty="0">
                            <a:solidFill>
                              <a:schemeClr val="tx1"/>
                            </a:solidFill>
                            <a:latin typeface="Arial" panose="020B0604020202020204" pitchFamily="34" charset="0"/>
                            <a:cs typeface="Arial" panose="020B0604020202020204" pitchFamily="34" charset="0"/>
                          </a:endParaRPr>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it-IT" sz="1200" i="1" smtClean="0">
                                        <a:solidFill>
                                          <a:schemeClr val="tx1"/>
                                        </a:solidFill>
                                        <a:latin typeface="Cambria Math" panose="02040503050406030204" pitchFamily="18" charset="0"/>
                                      </a:rPr>
                                    </m:ctrlPr>
                                  </m:sSubPr>
                                  <m:e>
                                    <m:r>
                                      <a:rPr lang="it-IT" sz="1200" i="1" smtClean="0">
                                        <a:solidFill>
                                          <a:schemeClr val="tx1"/>
                                        </a:solidFill>
                                        <a:latin typeface="Cambria Math" panose="02040503050406030204" pitchFamily="18" charset="0"/>
                                        <a:ea typeface="Cambria Math" panose="02040503050406030204" pitchFamily="18" charset="0"/>
                                      </a:rPr>
                                      <m:t>𝜔</m:t>
                                    </m:r>
                                  </m:e>
                                  <m:sub>
                                    <m:r>
                                      <a:rPr lang="it-IT" sz="1200" b="0" i="1" smtClean="0">
                                        <a:solidFill>
                                          <a:schemeClr val="tx1"/>
                                        </a:solidFill>
                                        <a:latin typeface="Cambria Math" panose="02040503050406030204" pitchFamily="18" charset="0"/>
                                      </a:rPr>
                                      <m:t>𝑎</m:t>
                                    </m:r>
                                  </m:sub>
                                </m:sSub>
                                <m:r>
                                  <a:rPr lang="it-IT" sz="1200" b="0" i="0" smtClean="0">
                                    <a:solidFill>
                                      <a:schemeClr val="tx1"/>
                                    </a:solidFill>
                                    <a:latin typeface="Cambria Math" panose="02040503050406030204" pitchFamily="18" charset="0"/>
                                  </a:rPr>
                                  <m:t>=0.1</m:t>
                                </m:r>
                              </m:oMath>
                            </m:oMathPara>
                          </a14:m>
                          <a:endParaRPr lang="it-IT" sz="1200" dirty="0">
                            <a:solidFill>
                              <a:schemeClr val="tx1"/>
                            </a:solidFill>
                          </a:endParaRPr>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it-IT" sz="1200" i="1" smtClean="0">
                                        <a:solidFill>
                                          <a:schemeClr val="tx1"/>
                                        </a:solidFill>
                                        <a:latin typeface="Cambria Math" panose="02040503050406030204" pitchFamily="18" charset="0"/>
                                      </a:rPr>
                                    </m:ctrlPr>
                                  </m:sSubPr>
                                  <m:e>
                                    <m:r>
                                      <a:rPr lang="it-IT" sz="1200" i="1" smtClean="0">
                                        <a:solidFill>
                                          <a:schemeClr val="tx1"/>
                                        </a:solidFill>
                                        <a:latin typeface="Cambria Math" panose="02040503050406030204" pitchFamily="18" charset="0"/>
                                        <a:ea typeface="Cambria Math" panose="02040503050406030204" pitchFamily="18" charset="0"/>
                                      </a:rPr>
                                      <m:t>𝜔</m:t>
                                    </m:r>
                                  </m:e>
                                  <m:sub>
                                    <m:r>
                                      <a:rPr lang="it-IT" sz="1200" b="0" i="1" smtClean="0">
                                        <a:solidFill>
                                          <a:schemeClr val="tx1"/>
                                        </a:solidFill>
                                        <a:latin typeface="Cambria Math" panose="02040503050406030204" pitchFamily="18" charset="0"/>
                                      </a:rPr>
                                      <m:t>𝑎</m:t>
                                    </m:r>
                                  </m:sub>
                                </m:sSub>
                                <m:r>
                                  <a:rPr lang="it-IT" sz="1200" b="0" i="0" smtClean="0">
                                    <a:solidFill>
                                      <a:schemeClr val="tx1"/>
                                    </a:solidFill>
                                    <a:latin typeface="Cambria Math" panose="02040503050406030204" pitchFamily="18" charset="0"/>
                                  </a:rPr>
                                  <m:t>=0.3</m:t>
                                </m:r>
                              </m:oMath>
                            </m:oMathPara>
                          </a14:m>
                          <a:endParaRPr lang="it-IT" sz="1200" dirty="0">
                            <a:solidFill>
                              <a:schemeClr val="tx1"/>
                            </a:solidFill>
                          </a:endParaRPr>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solidFill>
                          <a:schemeClr val="bg1"/>
                        </a:solidFill>
                      </a:tcPr>
                    </a:tc>
                    <a:extLst>
                      <a:ext uri="{0D108BD9-81ED-4DB2-BD59-A6C34878D82A}">
                        <a16:rowId xmlns:a16="http://schemas.microsoft.com/office/drawing/2014/main" val="2930046036"/>
                      </a:ext>
                    </a:extLst>
                  </a:tr>
                  <a:tr h="51767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it-IT" sz="1200" i="1" smtClean="0">
                                        <a:solidFill>
                                          <a:schemeClr val="tx1"/>
                                        </a:solidFill>
                                        <a:latin typeface="Cambria Math" panose="02040503050406030204" pitchFamily="18" charset="0"/>
                                        <a:cs typeface="Arial" panose="020B0604020202020204" pitchFamily="34" charset="0"/>
                                      </a:rPr>
                                    </m:ctrlPr>
                                  </m:sSubPr>
                                  <m:e>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𝟎</m:t>
                                    </m:r>
                                    <m:r>
                                      <a:rPr lang="it-IT" sz="1200" b="1" i="1" smtClean="0">
                                        <a:solidFill>
                                          <a:schemeClr val="tx1"/>
                                        </a:solidFill>
                                        <a:latin typeface="Cambria Math" panose="02040503050406030204" pitchFamily="18" charset="0"/>
                                        <a:cs typeface="Arial" panose="020B0604020202020204" pitchFamily="34" charset="0"/>
                                      </a:rPr>
                                      <m:t>.</m:t>
                                    </m:r>
                                    <m:r>
                                      <a:rPr lang="it-IT" sz="1200" b="0" i="1" smtClean="0">
                                        <a:solidFill>
                                          <a:schemeClr val="tx1"/>
                                        </a:solidFill>
                                        <a:latin typeface="Cambria Math" panose="02040503050406030204" pitchFamily="18" charset="0"/>
                                        <a:cs typeface="Arial" panose="020B0604020202020204" pitchFamily="34" charset="0"/>
                                      </a:rPr>
                                      <m:t>3</m:t>
                                    </m:r>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𝜸</m:t>
                                    </m:r>
                                  </m:e>
                                  <m:sub>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𝟐</m:t>
                                    </m:r>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cs typeface="Arial" panose="020B0604020202020204" pitchFamily="34" charset="0"/>
                                      </a:rPr>
                                      <m:t>𝒂</m:t>
                                    </m:r>
                                  </m:sub>
                                </m:sSub>
                                <m:r>
                                  <a:rPr lang="it-IT" sz="12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𝟎</m:t>
                                </m:r>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sz="12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𝟏𝟓</m:t>
                                </m:r>
                              </m:oMath>
                            </m:oMathPara>
                          </a14:m>
                          <a:endParaRPr lang="it-IT" sz="1200" dirty="0">
                            <a:solidFill>
                              <a:schemeClr val="tx1"/>
                            </a:solidFill>
                            <a:latin typeface="Arial" panose="020B0604020202020204" pitchFamily="34" charset="0"/>
                            <a:cs typeface="Arial" panose="020B0604020202020204" pitchFamily="34" charset="0"/>
                          </a:endParaRPr>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it-IT" sz="1200" i="1" smtClean="0">
                                        <a:solidFill>
                                          <a:schemeClr val="tx1"/>
                                        </a:solidFill>
                                        <a:latin typeface="Cambria Math" panose="02040503050406030204" pitchFamily="18" charset="0"/>
                                      </a:rPr>
                                    </m:ctrlPr>
                                  </m:sSubPr>
                                  <m:e>
                                    <m:r>
                                      <a:rPr lang="it-IT" sz="1200" i="1" smtClean="0">
                                        <a:solidFill>
                                          <a:schemeClr val="tx1"/>
                                        </a:solidFill>
                                        <a:latin typeface="Cambria Math" panose="02040503050406030204" pitchFamily="18" charset="0"/>
                                        <a:ea typeface="Cambria Math" panose="02040503050406030204" pitchFamily="18" charset="0"/>
                                      </a:rPr>
                                      <m:t>𝜔</m:t>
                                    </m:r>
                                  </m:e>
                                  <m:sub>
                                    <m:r>
                                      <a:rPr lang="it-IT" sz="1200" b="0" i="1" smtClean="0">
                                        <a:solidFill>
                                          <a:schemeClr val="tx1"/>
                                        </a:solidFill>
                                        <a:latin typeface="Cambria Math" panose="02040503050406030204" pitchFamily="18" charset="0"/>
                                      </a:rPr>
                                      <m:t>𝑎</m:t>
                                    </m:r>
                                  </m:sub>
                                </m:sSub>
                                <m:r>
                                  <a:rPr lang="it-IT" sz="1200" b="0" i="1" smtClean="0">
                                    <a:solidFill>
                                      <a:schemeClr val="tx1"/>
                                    </a:solidFill>
                                    <a:latin typeface="Cambria Math" panose="02040503050406030204" pitchFamily="18" charset="0"/>
                                  </a:rPr>
                                  <m:t>=0.2</m:t>
                                </m:r>
                              </m:oMath>
                            </m:oMathPara>
                          </a14:m>
                          <a:endParaRPr lang="it-IT" sz="1200" dirty="0">
                            <a:solidFill>
                              <a:schemeClr val="tx1"/>
                            </a:solidFill>
                          </a:endParaRPr>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it-IT" sz="1200" i="1" smtClean="0">
                                        <a:solidFill>
                                          <a:schemeClr val="tx1"/>
                                        </a:solidFill>
                                        <a:latin typeface="Cambria Math" panose="02040503050406030204" pitchFamily="18" charset="0"/>
                                      </a:rPr>
                                    </m:ctrlPr>
                                  </m:sSubPr>
                                  <m:e>
                                    <m:r>
                                      <a:rPr lang="it-IT" sz="1200" i="1" smtClean="0">
                                        <a:solidFill>
                                          <a:schemeClr val="tx1"/>
                                        </a:solidFill>
                                        <a:latin typeface="Cambria Math" panose="02040503050406030204" pitchFamily="18" charset="0"/>
                                        <a:ea typeface="Cambria Math" panose="02040503050406030204" pitchFamily="18" charset="0"/>
                                      </a:rPr>
                                      <m:t>𝜔</m:t>
                                    </m:r>
                                  </m:e>
                                  <m:sub>
                                    <m:r>
                                      <a:rPr lang="it-IT" sz="1200" b="0" i="1" smtClean="0">
                                        <a:solidFill>
                                          <a:schemeClr val="tx1"/>
                                        </a:solidFill>
                                        <a:latin typeface="Cambria Math" panose="02040503050406030204" pitchFamily="18" charset="0"/>
                                      </a:rPr>
                                      <m:t>𝑎</m:t>
                                    </m:r>
                                  </m:sub>
                                </m:sSub>
                                <m:r>
                                  <a:rPr lang="it-IT" sz="1200" b="0" i="0" smtClean="0">
                                    <a:solidFill>
                                      <a:schemeClr val="tx1"/>
                                    </a:solidFill>
                                    <a:latin typeface="Cambria Math" panose="02040503050406030204" pitchFamily="18" charset="0"/>
                                  </a:rPr>
                                  <m:t>=0.4</m:t>
                                </m:r>
                              </m:oMath>
                            </m:oMathPara>
                          </a14:m>
                          <a:endParaRPr lang="it-IT" sz="1200" dirty="0">
                            <a:solidFill>
                              <a:schemeClr val="tx1"/>
                            </a:solidFill>
                          </a:endParaRPr>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solidFill>
                          <a:schemeClr val="bg1"/>
                        </a:solidFill>
                      </a:tcPr>
                    </a:tc>
                    <a:extLst>
                      <a:ext uri="{0D108BD9-81ED-4DB2-BD59-A6C34878D82A}">
                        <a16:rowId xmlns:a16="http://schemas.microsoft.com/office/drawing/2014/main" val="1077454225"/>
                      </a:ext>
                    </a:extLst>
                  </a:tr>
                </a:tbl>
              </a:graphicData>
            </a:graphic>
          </p:graphicFrame>
        </mc:Choice>
        <mc:Fallback xmlns="">
          <p:graphicFrame>
            <p:nvGraphicFramePr>
              <p:cNvPr id="23" name="Tabella 3">
                <a:extLst>
                  <a:ext uri="{FF2B5EF4-FFF2-40B4-BE49-F238E27FC236}">
                    <a16:creationId xmlns:a16="http://schemas.microsoft.com/office/drawing/2014/main" id="{46F642B7-66E6-4477-9BFE-164EB416039B}"/>
                  </a:ext>
                </a:extLst>
              </p:cNvPr>
              <p:cNvGraphicFramePr>
                <a:graphicFrameLocks noGrp="1"/>
              </p:cNvGraphicFramePr>
              <p:nvPr>
                <p:extLst>
                  <p:ext uri="{D42A27DB-BD31-4B8C-83A1-F6EECF244321}">
                    <p14:modId xmlns:p14="http://schemas.microsoft.com/office/powerpoint/2010/main" val="3151897105"/>
                  </p:ext>
                </p:extLst>
              </p:nvPr>
            </p:nvGraphicFramePr>
            <p:xfrm>
              <a:off x="1865309" y="4334121"/>
              <a:ext cx="5413383" cy="1553013"/>
            </p:xfrm>
            <a:graphic>
              <a:graphicData uri="http://schemas.openxmlformats.org/drawingml/2006/table">
                <a:tbl>
                  <a:tblPr firstRow="1" bandRow="1">
                    <a:tableStyleId>{912C8C85-51F0-491E-9774-3900AFEF0FD7}</a:tableStyleId>
                  </a:tblPr>
                  <a:tblGrid>
                    <a:gridCol w="1804461">
                      <a:extLst>
                        <a:ext uri="{9D8B030D-6E8A-4147-A177-3AD203B41FA5}">
                          <a16:colId xmlns:a16="http://schemas.microsoft.com/office/drawing/2014/main" val="3521102978"/>
                        </a:ext>
                      </a:extLst>
                    </a:gridCol>
                    <a:gridCol w="1804461">
                      <a:extLst>
                        <a:ext uri="{9D8B030D-6E8A-4147-A177-3AD203B41FA5}">
                          <a16:colId xmlns:a16="http://schemas.microsoft.com/office/drawing/2014/main" val="2269552364"/>
                        </a:ext>
                      </a:extLst>
                    </a:gridCol>
                    <a:gridCol w="1804461">
                      <a:extLst>
                        <a:ext uri="{9D8B030D-6E8A-4147-A177-3AD203B41FA5}">
                          <a16:colId xmlns:a16="http://schemas.microsoft.com/office/drawing/2014/main" val="1927362101"/>
                        </a:ext>
                      </a:extLst>
                    </a:gridCol>
                  </a:tblGrid>
                  <a:tr h="517671">
                    <a:tc>
                      <a:txBody>
                        <a:bodyPr/>
                        <a:lstStyle/>
                        <a:p>
                          <a:pPr algn="ctr"/>
                          <a:endParaRPr lang="it-IT" sz="1200" dirty="0">
                            <a:solidFill>
                              <a:schemeClr val="tx1"/>
                            </a:solidFill>
                          </a:endParaRPr>
                        </a:p>
                      </a:txBody>
                      <a:tcPr anchor="ctr">
                        <a:lnL w="9525" cap="flat" cmpd="sng" algn="ctr">
                          <a:no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18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blipFill>
                          <a:blip r:embed="rId3"/>
                          <a:stretch>
                            <a:fillRect l="-100338" r="-100676" b="-203529"/>
                          </a:stretch>
                        </a:blipFill>
                      </a:tcPr>
                    </a:tc>
                    <a:tc>
                      <a:txBody>
                        <a:bodyPr/>
                        <a:lstStyle/>
                        <a:p>
                          <a:endParaRPr lang="it-IT"/>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blipFill>
                          <a:blip r:embed="rId3"/>
                          <a:stretch>
                            <a:fillRect l="-199663" r="-337" b="-203529"/>
                          </a:stretch>
                        </a:blipFill>
                      </a:tcPr>
                    </a:tc>
                    <a:extLst>
                      <a:ext uri="{0D108BD9-81ED-4DB2-BD59-A6C34878D82A}">
                        <a16:rowId xmlns:a16="http://schemas.microsoft.com/office/drawing/2014/main" val="3230735406"/>
                      </a:ext>
                    </a:extLst>
                  </a:tr>
                  <a:tr h="517671">
                    <a:tc>
                      <a:txBody>
                        <a:bodyPr/>
                        <a:lstStyle/>
                        <a:p>
                          <a:endParaRPr lang="it-IT"/>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lnTlToBr w="12700" cmpd="sng">
                          <a:noFill/>
                          <a:prstDash val="solid"/>
                        </a:lnTlToBr>
                        <a:lnBlToTr w="12700" cmpd="sng">
                          <a:noFill/>
                          <a:prstDash val="solid"/>
                        </a:lnBlToTr>
                        <a:blipFill>
                          <a:blip r:embed="rId3"/>
                          <a:stretch>
                            <a:fillRect t="-98837" r="-200000" b="-101163"/>
                          </a:stretch>
                        </a:blipFill>
                      </a:tcPr>
                    </a:tc>
                    <a:tc>
                      <a:txBody>
                        <a:bodyPr/>
                        <a:lstStyle/>
                        <a:p>
                          <a:endParaRPr lang="it-IT"/>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blipFill>
                          <a:blip r:embed="rId3"/>
                          <a:stretch>
                            <a:fillRect l="-100338" t="-98837" r="-100676" b="-101163"/>
                          </a:stretch>
                        </a:blipFill>
                      </a:tcPr>
                    </a:tc>
                    <a:tc>
                      <a:txBody>
                        <a:bodyPr/>
                        <a:lstStyle/>
                        <a:p>
                          <a:endParaRPr lang="it-IT"/>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blipFill>
                          <a:blip r:embed="rId3"/>
                          <a:stretch>
                            <a:fillRect l="-199663" t="-98837" r="-337" b="-101163"/>
                          </a:stretch>
                        </a:blipFill>
                      </a:tcPr>
                    </a:tc>
                    <a:extLst>
                      <a:ext uri="{0D108BD9-81ED-4DB2-BD59-A6C34878D82A}">
                        <a16:rowId xmlns:a16="http://schemas.microsoft.com/office/drawing/2014/main" val="2930046036"/>
                      </a:ext>
                    </a:extLst>
                  </a:tr>
                  <a:tr h="517671">
                    <a:tc>
                      <a:txBody>
                        <a:bodyPr/>
                        <a:lstStyle/>
                        <a:p>
                          <a:endParaRPr lang="it-IT"/>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blipFill>
                          <a:blip r:embed="rId3"/>
                          <a:stretch>
                            <a:fillRect t="-201176" r="-200000" b="-2353"/>
                          </a:stretch>
                        </a:blipFill>
                      </a:tcPr>
                    </a:tc>
                    <a:tc>
                      <a:txBody>
                        <a:bodyPr/>
                        <a:lstStyle/>
                        <a:p>
                          <a:endParaRPr lang="it-IT"/>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blipFill>
                          <a:blip r:embed="rId3"/>
                          <a:stretch>
                            <a:fillRect l="-100338" t="-201176" r="-100676" b="-2353"/>
                          </a:stretch>
                        </a:blipFill>
                      </a:tcPr>
                    </a:tc>
                    <a:tc>
                      <a:txBody>
                        <a:bodyPr/>
                        <a:lstStyle/>
                        <a:p>
                          <a:endParaRPr lang="it-IT"/>
                        </a:p>
                      </a:txBody>
                      <a:tcPr anchor="ctr">
                        <a:lnL w="9525" cap="flat" cmpd="sng" algn="ctr">
                          <a:solidFill>
                            <a:srgbClr val="F18600"/>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9525" cap="flat" cmpd="sng" algn="ctr">
                          <a:solidFill>
                            <a:srgbClr val="F18600"/>
                          </a:solidFill>
                          <a:prstDash val="solid"/>
                          <a:round/>
                          <a:headEnd type="none" w="med" len="med"/>
                          <a:tailEnd type="none" w="med" len="med"/>
                        </a:lnB>
                        <a:blipFill>
                          <a:blip r:embed="rId3"/>
                          <a:stretch>
                            <a:fillRect l="-199663" t="-201176" r="-337" b="-2353"/>
                          </a:stretch>
                        </a:blipFill>
                      </a:tcPr>
                    </a:tc>
                    <a:extLst>
                      <a:ext uri="{0D108BD9-81ED-4DB2-BD59-A6C34878D82A}">
                        <a16:rowId xmlns:a16="http://schemas.microsoft.com/office/drawing/2014/main" val="1077454225"/>
                      </a:ext>
                    </a:extLst>
                  </a:tr>
                </a:tbl>
              </a:graphicData>
            </a:graphic>
          </p:graphicFrame>
        </mc:Fallback>
      </mc:AlternateContent>
      <p:sp>
        <p:nvSpPr>
          <p:cNvPr id="18" name="Ovale 17">
            <a:extLst>
              <a:ext uri="{FF2B5EF4-FFF2-40B4-BE49-F238E27FC236}">
                <a16:creationId xmlns:a16="http://schemas.microsoft.com/office/drawing/2014/main" id="{4FA6B584-BF01-4009-9595-426CD652E500}"/>
              </a:ext>
            </a:extLst>
          </p:cNvPr>
          <p:cNvSpPr/>
          <p:nvPr/>
        </p:nvSpPr>
        <p:spPr>
          <a:xfrm>
            <a:off x="3880799" y="4371095"/>
            <a:ext cx="1382400" cy="428400"/>
          </a:xfrm>
          <a:prstGeom prst="ellipse">
            <a:avLst/>
          </a:prstGeom>
          <a:noFill/>
          <a:ln>
            <a:solidFill>
              <a:srgbClr val="00AD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2" name="Rettangolo 21">
            <a:extLst>
              <a:ext uri="{FF2B5EF4-FFF2-40B4-BE49-F238E27FC236}">
                <a16:creationId xmlns:a16="http://schemas.microsoft.com/office/drawing/2014/main" id="{1F78240D-B534-42F6-8EE8-4DB7DA46057D}"/>
              </a:ext>
              <a:ext uri="{C183D7F6-B498-43B3-948B-1728B52AA6E4}">
                <adec:decorative xmlns:adec="http://schemas.microsoft.com/office/drawing/2017/decorative" val="1"/>
              </a:ext>
            </a:extLst>
          </p:cNvPr>
          <p:cNvSpPr/>
          <p:nvPr/>
        </p:nvSpPr>
        <p:spPr>
          <a:xfrm>
            <a:off x="4147" y="407351"/>
            <a:ext cx="9135707" cy="2325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600" dirty="0">
              <a:solidFill>
                <a:schemeClr val="tx1"/>
              </a:solidFill>
              <a:latin typeface="Arial" panose="020B0604020202020204" pitchFamily="34" charset="0"/>
              <a:cs typeface="Arial" panose="020B0604020202020204" pitchFamily="34" charset="0"/>
            </a:endParaRPr>
          </a:p>
        </p:txBody>
      </p:sp>
      <p:pic>
        <p:nvPicPr>
          <p:cNvPr id="4102" name="Immagine 5" descr="fondo-sli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0" y="0"/>
            <a:ext cx="9147242" cy="402977"/>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Focus su fattori di </a:t>
            </a:r>
            <a:r>
              <a:rPr lang="it-IT" sz="1800" i="1" dirty="0">
                <a:solidFill>
                  <a:schemeClr val="bg1"/>
                </a:solidFill>
                <a:effectLst>
                  <a:outerShdw blurRad="38100" dist="38100" dir="2700000" algn="tl">
                    <a:srgbClr val="000000">
                      <a:alpha val="43137"/>
                    </a:srgbClr>
                  </a:outerShdw>
                </a:effectLst>
              </a:rPr>
              <a:t>sharing</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C3424659-A41C-4DC8-A4CA-D401D2E71B9C}"/>
                  </a:ext>
                </a:extLst>
              </p:cNvPr>
              <p:cNvSpPr txBox="1"/>
              <p:nvPr/>
            </p:nvSpPr>
            <p:spPr>
              <a:xfrm>
                <a:off x="210666" y="592272"/>
                <a:ext cx="8722668" cy="738664"/>
              </a:xfrm>
              <a:prstGeom prst="rect">
                <a:avLst/>
              </a:prstGeom>
              <a:noFill/>
              <a:ln>
                <a:noFill/>
              </a:ln>
            </p:spPr>
            <p:txBody>
              <a:bodyPr wrap="square" rtlCol="0">
                <a:spAutoFit/>
              </a:bodyPr>
              <a:lstStyle/>
              <a:p>
                <a:pPr marL="285750" indent="-285750" algn="just">
                  <a:spcBef>
                    <a:spcPts val="300"/>
                  </a:spcBef>
                  <a:spcAft>
                    <a:spcPts val="300"/>
                  </a:spcAft>
                  <a:buClr>
                    <a:srgbClr val="F18600"/>
                  </a:buClr>
                  <a:buFont typeface="Arial" panose="020B0604020202020204" pitchFamily="34" charset="0"/>
                  <a:buChar char="•"/>
                </a:pPr>
                <a:r>
                  <a:rPr lang="it-IT" sz="1400" b="1" dirty="0">
                    <a:solidFill>
                      <a:schemeClr val="tx1"/>
                    </a:solidFill>
                    <a:latin typeface="Arial" panose="020B0604020202020204" pitchFamily="34" charset="0"/>
                    <a:cs typeface="Arial" panose="020B0604020202020204" pitchFamily="34" charset="0"/>
                  </a:rPr>
                  <a:t>Fattore di </a:t>
                </a:r>
                <a:r>
                  <a:rPr lang="it-IT" sz="1400" b="1" i="1" dirty="0">
                    <a:solidFill>
                      <a:schemeClr val="tx1"/>
                    </a:solidFill>
                    <a:latin typeface="Arial" panose="020B0604020202020204" pitchFamily="34" charset="0"/>
                    <a:cs typeface="Arial" panose="020B0604020202020204" pitchFamily="34" charset="0"/>
                  </a:rPr>
                  <a:t>sharing</a:t>
                </a:r>
                <a:r>
                  <a:rPr lang="it-IT" sz="1400" b="1" dirty="0">
                    <a:solidFill>
                      <a:schemeClr val="tx1"/>
                    </a:solidFill>
                    <a:latin typeface="Arial" panose="020B0604020202020204" pitchFamily="34" charset="0"/>
                    <a:cs typeface="Arial" panose="020B0604020202020204" pitchFamily="34" charset="0"/>
                  </a:rPr>
                  <a:t> dei proventi, </a:t>
                </a:r>
                <a14:m>
                  <m:oMath xmlns:m="http://schemas.openxmlformats.org/officeDocument/2006/math">
                    <m:sSub>
                      <m:sSubPr>
                        <m:ctrlPr>
                          <a:rPr lang="it-IT" sz="1400" b="1" i="1">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𝒃</m:t>
                        </m:r>
                      </m:e>
                      <m:sub>
                        <m:r>
                          <a:rPr lang="it-IT" sz="1400" b="1" i="1">
                            <a:solidFill>
                              <a:schemeClr val="tx1"/>
                            </a:solidFill>
                            <a:latin typeface="Cambria Math" panose="02040503050406030204" pitchFamily="18" charset="0"/>
                          </a:rPr>
                          <m:t>𝒂</m:t>
                        </m:r>
                      </m:sub>
                    </m:sSub>
                    <m:r>
                      <a:rPr lang="it-IT" sz="1400" b="0" i="0" smtClean="0">
                        <a:latin typeface="Cambria Math" panose="02040503050406030204" pitchFamily="18" charset="0"/>
                      </a:rPr>
                      <m:t>: </m:t>
                    </m:r>
                  </m:oMath>
                </a14:m>
                <a:r>
                  <a:rPr lang="it-IT" sz="1400" dirty="0">
                    <a:latin typeface="Arial" panose="020B0604020202020204" pitchFamily="34" charset="0"/>
                    <a:cs typeface="Arial" panose="020B0604020202020204" pitchFamily="34" charset="0"/>
                  </a:rPr>
                  <a:t>per ciascun anno 𝑎 = {2022, 2023, 2024, 2025}, è valorizzabile dall’ETC (in ragione del potenziale contributo dell’</a:t>
                </a:r>
                <a:r>
                  <a:rPr lang="it-IT" sz="1400" i="1" dirty="0">
                    <a:latin typeface="Arial" panose="020B0604020202020204" pitchFamily="34" charset="0"/>
                    <a:cs typeface="Arial" panose="020B0604020202020204" pitchFamily="34" charset="0"/>
                  </a:rPr>
                  <a:t>output</a:t>
                </a:r>
                <a:r>
                  <a:rPr lang="it-IT" sz="1400" dirty="0">
                    <a:latin typeface="Arial" panose="020B0604020202020204" pitchFamily="34" charset="0"/>
                    <a:cs typeface="Arial" panose="020B0604020202020204" pitchFamily="34" charset="0"/>
                  </a:rPr>
                  <a:t> recuperato al raggiungimento dei </a:t>
                </a:r>
                <a:r>
                  <a:rPr lang="it-IT" sz="1400" i="1" dirty="0">
                    <a:latin typeface="Arial" panose="020B0604020202020204" pitchFamily="34" charset="0"/>
                    <a:cs typeface="Arial" panose="020B0604020202020204" pitchFamily="34" charset="0"/>
                  </a:rPr>
                  <a:t>target</a:t>
                </a:r>
                <a:r>
                  <a:rPr lang="it-IT" sz="1400" dirty="0">
                    <a:latin typeface="Arial" panose="020B0604020202020204" pitchFamily="34" charset="0"/>
                    <a:cs typeface="Arial" panose="020B0604020202020204" pitchFamily="34" charset="0"/>
                  </a:rPr>
                  <a:t> europei) nell’ambito di un intervallo di valori individuato in continuità con quello definito nel MTR:</a:t>
                </a:r>
              </a:p>
            </p:txBody>
          </p:sp>
        </mc:Choice>
        <mc:Fallback xmlns="">
          <p:sp>
            <p:nvSpPr>
              <p:cNvPr id="6" name="CasellaDiTesto 5">
                <a:extLst>
                  <a:ext uri="{FF2B5EF4-FFF2-40B4-BE49-F238E27FC236}">
                    <a16:creationId xmlns:a16="http://schemas.microsoft.com/office/drawing/2014/main" id="{C3424659-A41C-4DC8-A4CA-D401D2E71B9C}"/>
                  </a:ext>
                </a:extLst>
              </p:cNvPr>
              <p:cNvSpPr txBox="1">
                <a:spLocks noRot="1" noChangeAspect="1" noMove="1" noResize="1" noEditPoints="1" noAdjustHandles="1" noChangeArrowheads="1" noChangeShapeType="1" noTextEdit="1"/>
              </p:cNvSpPr>
              <p:nvPr/>
            </p:nvSpPr>
            <p:spPr>
              <a:xfrm>
                <a:off x="210666" y="592272"/>
                <a:ext cx="8722668" cy="738664"/>
              </a:xfrm>
              <a:prstGeom prst="rect">
                <a:avLst/>
              </a:prstGeom>
              <a:blipFill>
                <a:blip r:embed="rId5"/>
                <a:stretch>
                  <a:fillRect l="-140" t="-2479" r="-280" b="-8264"/>
                </a:stretch>
              </a:blipFill>
              <a:ln>
                <a:noFill/>
              </a:ln>
            </p:spPr>
            <p:txBody>
              <a:bodyPr/>
              <a:lstStyle/>
              <a:p>
                <a:r>
                  <a:rPr lang="it-IT">
                    <a:noFill/>
                  </a:rPr>
                  <a:t> </a:t>
                </a:r>
              </a:p>
            </p:txBody>
          </p:sp>
        </mc:Fallback>
      </mc:AlternateContent>
      <p:pic>
        <p:nvPicPr>
          <p:cNvPr id="19" name="Immagine 7" descr="600x96--arera-trasaprente.png">
            <a:extLst>
              <a:ext uri="{FF2B5EF4-FFF2-40B4-BE49-F238E27FC236}">
                <a16:creationId xmlns:a16="http://schemas.microsoft.com/office/drawing/2014/main" id="{360C3373-9FEF-4662-AAED-F02C99C07EE5}"/>
              </a:ext>
            </a:extLst>
          </p:cNvPr>
          <p:cNvPicPr>
            <a:picLocks noChangeAspect="1"/>
          </p:cNvPicPr>
          <p:nvPr/>
        </p:nvPicPr>
        <p:blipFill rotWithShape="1">
          <a:blip r:embed="rId6">
            <a:extLst>
              <a:ext uri="{28A0092B-C50C-407E-A947-70E740481C1C}">
                <a14:useLocalDpi xmlns:a14="http://schemas.microsoft.com/office/drawing/2010/main" val="0"/>
              </a:ext>
            </a:extLst>
          </a:blip>
          <a:srcRect r="25920"/>
          <a:stretch/>
        </p:blipFill>
        <p:spPr bwMode="auto">
          <a:xfrm>
            <a:off x="3322809" y="6015037"/>
            <a:ext cx="249838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3" name="Tabella 3">
                <a:extLst>
                  <a:ext uri="{FF2B5EF4-FFF2-40B4-BE49-F238E27FC236}">
                    <a16:creationId xmlns:a16="http://schemas.microsoft.com/office/drawing/2014/main" id="{4210D6C6-8859-45E2-9CEC-FBD70F24F221}"/>
                  </a:ext>
                </a:extLst>
              </p:cNvPr>
              <p:cNvGraphicFramePr>
                <a:graphicFrameLocks noGrp="1"/>
              </p:cNvGraphicFramePr>
              <p:nvPr>
                <p:extLst>
                  <p:ext uri="{D42A27DB-BD31-4B8C-83A1-F6EECF244321}">
                    <p14:modId xmlns:p14="http://schemas.microsoft.com/office/powerpoint/2010/main" val="4226843431"/>
                  </p:ext>
                </p:extLst>
              </p:nvPr>
            </p:nvGraphicFramePr>
            <p:xfrm>
              <a:off x="2629822" y="1520230"/>
              <a:ext cx="3884357" cy="1035342"/>
            </p:xfrm>
            <a:graphic>
              <a:graphicData uri="http://schemas.openxmlformats.org/drawingml/2006/table">
                <a:tbl>
                  <a:tblPr firstRow="1" bandRow="1">
                    <a:tableStyleId>{912C8C85-51F0-491E-9774-3900AFEF0FD7}</a:tableStyleId>
                  </a:tblPr>
                  <a:tblGrid>
                    <a:gridCol w="1048574">
                      <a:extLst>
                        <a:ext uri="{9D8B030D-6E8A-4147-A177-3AD203B41FA5}">
                          <a16:colId xmlns:a16="http://schemas.microsoft.com/office/drawing/2014/main" val="3521102978"/>
                        </a:ext>
                      </a:extLst>
                    </a:gridCol>
                    <a:gridCol w="2835783">
                      <a:extLst>
                        <a:ext uri="{9D8B030D-6E8A-4147-A177-3AD203B41FA5}">
                          <a16:colId xmlns:a16="http://schemas.microsoft.com/office/drawing/2014/main" val="2269552364"/>
                        </a:ext>
                      </a:extLst>
                    </a:gridCol>
                  </a:tblGrid>
                  <a:tr h="517671">
                    <a:tc>
                      <a:txBody>
                        <a:bodyPr/>
                        <a:lstStyle/>
                        <a:p>
                          <a:endParaRPr lang="it-IT" sz="1200" dirty="0"/>
                        </a:p>
                      </a:txBody>
                      <a:tcPr>
                        <a:lnL w="9525" cap="flat" cmpd="sng" algn="ctr">
                          <a:solidFill>
                            <a:srgbClr val="F18600"/>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186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8600"/>
                        </a:solidFill>
                      </a:tcPr>
                    </a:tc>
                    <a:tc>
                      <a:txBody>
                        <a:bodyPr/>
                        <a:lstStyle/>
                        <a:p>
                          <a:pPr algn="ctr"/>
                          <a:r>
                            <a:rPr lang="it-IT" sz="1200" dirty="0">
                              <a:latin typeface="Arial" panose="020B0604020202020204" pitchFamily="34" charset="0"/>
                              <a:cs typeface="Arial" panose="020B0604020202020204" pitchFamily="34" charset="0"/>
                            </a:rPr>
                            <a:t>Intervallo</a:t>
                          </a:r>
                        </a:p>
                      </a:txBody>
                      <a:tcPr anchor="ctr">
                        <a:lnL w="12700" cap="flat" cmpd="sng" algn="ctr">
                          <a:solidFill>
                            <a:schemeClr val="bg1"/>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8600"/>
                        </a:solidFill>
                      </a:tcPr>
                    </a:tc>
                    <a:extLst>
                      <a:ext uri="{0D108BD9-81ED-4DB2-BD59-A6C34878D82A}">
                        <a16:rowId xmlns:a16="http://schemas.microsoft.com/office/drawing/2014/main" val="3230735406"/>
                      </a:ext>
                    </a:extLst>
                  </a:tr>
                  <a:tr h="517671">
                    <a:tc>
                      <a:txBody>
                        <a:bodyPr/>
                        <a:lstStyle/>
                        <a:p>
                          <a:pPr algn="ctr"/>
                          <a14:m>
                            <m:oMathPara xmlns:m="http://schemas.openxmlformats.org/officeDocument/2006/math">
                              <m:oMathParaPr>
                                <m:jc m:val="centerGroup"/>
                              </m:oMathParaPr>
                              <m:oMath xmlns:m="http://schemas.openxmlformats.org/officeDocument/2006/math">
                                <m:sSub>
                                  <m:sSubPr>
                                    <m:ctrlPr>
                                      <a:rPr lang="it-IT" sz="1400" b="1" i="1" smtClean="0">
                                        <a:solidFill>
                                          <a:schemeClr val="bg1"/>
                                        </a:solidFill>
                                        <a:latin typeface="Cambria Math" panose="02040503050406030204" pitchFamily="18" charset="0"/>
                                      </a:rPr>
                                    </m:ctrlPr>
                                  </m:sSubPr>
                                  <m:e>
                                    <m:r>
                                      <a:rPr lang="it-IT" sz="1400" b="1" i="1" smtClean="0">
                                        <a:solidFill>
                                          <a:schemeClr val="bg1"/>
                                        </a:solidFill>
                                        <a:latin typeface="Cambria Math" panose="02040503050406030204" pitchFamily="18" charset="0"/>
                                      </a:rPr>
                                      <m:t>𝒃</m:t>
                                    </m:r>
                                  </m:e>
                                  <m:sub>
                                    <m:r>
                                      <a:rPr lang="it-IT" sz="1400" b="1" i="1" smtClean="0">
                                        <a:solidFill>
                                          <a:schemeClr val="bg1"/>
                                        </a:solidFill>
                                        <a:latin typeface="Cambria Math" panose="02040503050406030204" pitchFamily="18" charset="0"/>
                                      </a:rPr>
                                      <m:t>𝒂</m:t>
                                    </m:r>
                                  </m:sub>
                                </m:sSub>
                              </m:oMath>
                            </m:oMathPara>
                          </a14:m>
                          <a:endParaRPr lang="it-IT" sz="1200" b="1" dirty="0"/>
                        </a:p>
                      </a:txBody>
                      <a:tcPr anchor="ctr">
                        <a:lnL w="9525" cap="flat" cmpd="sng" algn="ctr">
                          <a:solidFill>
                            <a:srgbClr val="F18600"/>
                          </a:solidFill>
                          <a:prstDash val="solid"/>
                          <a:round/>
                          <a:headEnd type="none" w="med" len="med"/>
                          <a:tailEnd type="none" w="med" len="med"/>
                        </a:lnL>
                        <a:lnT w="12700" cap="flat" cmpd="sng" algn="ctr">
                          <a:solidFill>
                            <a:schemeClr val="bg1"/>
                          </a:solidFill>
                          <a:prstDash val="solid"/>
                          <a:round/>
                          <a:headEnd type="none" w="med" len="med"/>
                          <a:tailEnd type="none" w="med" len="med"/>
                        </a:lnT>
                        <a:lnB w="9525" cap="flat" cmpd="sng" algn="ctr">
                          <a:solidFill>
                            <a:srgbClr val="F18600"/>
                          </a:solidFill>
                          <a:prstDash val="solid"/>
                          <a:round/>
                          <a:headEnd type="none" w="med" len="med"/>
                          <a:tailEnd type="none" w="med" len="med"/>
                        </a:lnB>
                        <a:solidFill>
                          <a:srgbClr val="F18600"/>
                        </a:solidFill>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it-IT" sz="1400" i="1" smtClean="0">
                                        <a:latin typeface="Cambria Math" panose="02040503050406030204" pitchFamily="18" charset="0"/>
                                      </a:rPr>
                                    </m:ctrlPr>
                                  </m:dPr>
                                  <m:e>
                                    <m:r>
                                      <a:rPr lang="it-IT" sz="1400" b="0" i="1" smtClean="0">
                                        <a:latin typeface="Cambria Math" panose="02040503050406030204" pitchFamily="18" charset="0"/>
                                      </a:rPr>
                                      <m:t>0.3,0.6</m:t>
                                    </m:r>
                                  </m:e>
                                </m:d>
                              </m:oMath>
                            </m:oMathPara>
                          </a14:m>
                          <a:endParaRPr lang="it-IT" sz="1200" dirty="0"/>
                        </a:p>
                      </a:txBody>
                      <a:tcPr anchor="ctr">
                        <a:lnR w="9525" cap="flat" cmpd="sng" algn="ctr">
                          <a:solidFill>
                            <a:srgbClr val="F18600"/>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F18600"/>
                          </a:solidFill>
                          <a:prstDash val="solid"/>
                          <a:round/>
                          <a:headEnd type="none" w="med" len="med"/>
                          <a:tailEnd type="none" w="med" len="med"/>
                        </a:lnB>
                        <a:solidFill>
                          <a:schemeClr val="bg1"/>
                        </a:solidFill>
                      </a:tcPr>
                    </a:tc>
                    <a:extLst>
                      <a:ext uri="{0D108BD9-81ED-4DB2-BD59-A6C34878D82A}">
                        <a16:rowId xmlns:a16="http://schemas.microsoft.com/office/drawing/2014/main" val="2930046036"/>
                      </a:ext>
                    </a:extLst>
                  </a:tr>
                </a:tbl>
              </a:graphicData>
            </a:graphic>
          </p:graphicFrame>
        </mc:Choice>
        <mc:Fallback xmlns="">
          <p:graphicFrame>
            <p:nvGraphicFramePr>
              <p:cNvPr id="3" name="Tabella 3">
                <a:extLst>
                  <a:ext uri="{FF2B5EF4-FFF2-40B4-BE49-F238E27FC236}">
                    <a16:creationId xmlns:a16="http://schemas.microsoft.com/office/drawing/2014/main" id="{4210D6C6-8859-45E2-9CEC-FBD70F24F221}"/>
                  </a:ext>
                </a:extLst>
              </p:cNvPr>
              <p:cNvGraphicFramePr>
                <a:graphicFrameLocks noGrp="1"/>
              </p:cNvGraphicFramePr>
              <p:nvPr>
                <p:extLst>
                  <p:ext uri="{D42A27DB-BD31-4B8C-83A1-F6EECF244321}">
                    <p14:modId xmlns:p14="http://schemas.microsoft.com/office/powerpoint/2010/main" val="4226843431"/>
                  </p:ext>
                </p:extLst>
              </p:nvPr>
            </p:nvGraphicFramePr>
            <p:xfrm>
              <a:off x="2629822" y="1520230"/>
              <a:ext cx="3884357" cy="1035342"/>
            </p:xfrm>
            <a:graphic>
              <a:graphicData uri="http://schemas.openxmlformats.org/drawingml/2006/table">
                <a:tbl>
                  <a:tblPr firstRow="1" bandRow="1">
                    <a:tableStyleId>{912C8C85-51F0-491E-9774-3900AFEF0FD7}</a:tableStyleId>
                  </a:tblPr>
                  <a:tblGrid>
                    <a:gridCol w="1048574">
                      <a:extLst>
                        <a:ext uri="{9D8B030D-6E8A-4147-A177-3AD203B41FA5}">
                          <a16:colId xmlns:a16="http://schemas.microsoft.com/office/drawing/2014/main" val="3521102978"/>
                        </a:ext>
                      </a:extLst>
                    </a:gridCol>
                    <a:gridCol w="2835783">
                      <a:extLst>
                        <a:ext uri="{9D8B030D-6E8A-4147-A177-3AD203B41FA5}">
                          <a16:colId xmlns:a16="http://schemas.microsoft.com/office/drawing/2014/main" val="2269552364"/>
                        </a:ext>
                      </a:extLst>
                    </a:gridCol>
                  </a:tblGrid>
                  <a:tr h="517671">
                    <a:tc>
                      <a:txBody>
                        <a:bodyPr/>
                        <a:lstStyle/>
                        <a:p>
                          <a:endParaRPr lang="it-IT" sz="1200" dirty="0"/>
                        </a:p>
                      </a:txBody>
                      <a:tcPr>
                        <a:lnL w="9525" cap="flat" cmpd="sng" algn="ctr">
                          <a:solidFill>
                            <a:srgbClr val="F18600"/>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186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8600"/>
                        </a:solidFill>
                      </a:tcPr>
                    </a:tc>
                    <a:tc>
                      <a:txBody>
                        <a:bodyPr/>
                        <a:lstStyle/>
                        <a:p>
                          <a:pPr algn="ctr"/>
                          <a:r>
                            <a:rPr lang="it-IT" sz="1200" dirty="0">
                              <a:latin typeface="Arial" panose="020B0604020202020204" pitchFamily="34" charset="0"/>
                              <a:cs typeface="Arial" panose="020B0604020202020204" pitchFamily="34" charset="0"/>
                            </a:rPr>
                            <a:t>Intervallo</a:t>
                          </a:r>
                        </a:p>
                      </a:txBody>
                      <a:tcPr anchor="ctr">
                        <a:lnL w="12700" cap="flat" cmpd="sng" algn="ctr">
                          <a:solidFill>
                            <a:schemeClr val="bg1"/>
                          </a:solidFill>
                          <a:prstDash val="solid"/>
                          <a:round/>
                          <a:headEnd type="none" w="med" len="med"/>
                          <a:tailEnd type="none" w="med" len="med"/>
                        </a:lnL>
                        <a:lnR w="9525" cap="flat" cmpd="sng" algn="ctr">
                          <a:solidFill>
                            <a:srgbClr val="F18600"/>
                          </a:solidFill>
                          <a:prstDash val="solid"/>
                          <a:round/>
                          <a:headEnd type="none" w="med" len="med"/>
                          <a:tailEnd type="none" w="med" len="med"/>
                        </a:lnR>
                        <a:lnT w="9525" cap="flat" cmpd="sng" algn="ctr">
                          <a:solidFill>
                            <a:srgbClr val="F186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8600"/>
                        </a:solidFill>
                      </a:tcPr>
                    </a:tc>
                    <a:extLst>
                      <a:ext uri="{0D108BD9-81ED-4DB2-BD59-A6C34878D82A}">
                        <a16:rowId xmlns:a16="http://schemas.microsoft.com/office/drawing/2014/main" val="3230735406"/>
                      </a:ext>
                    </a:extLst>
                  </a:tr>
                  <a:tr h="517671">
                    <a:tc>
                      <a:txBody>
                        <a:bodyPr/>
                        <a:lstStyle/>
                        <a:p>
                          <a:endParaRPr lang="it-IT"/>
                        </a:p>
                      </a:txBody>
                      <a:tcPr anchor="ctr">
                        <a:lnL w="9525" cap="flat" cmpd="sng" algn="ctr">
                          <a:solidFill>
                            <a:srgbClr val="F18600"/>
                          </a:solidFill>
                          <a:prstDash val="solid"/>
                          <a:round/>
                          <a:headEnd type="none" w="med" len="med"/>
                          <a:tailEnd type="none" w="med" len="med"/>
                        </a:lnL>
                        <a:lnT w="12700" cap="flat" cmpd="sng" algn="ctr">
                          <a:solidFill>
                            <a:schemeClr val="bg1"/>
                          </a:solidFill>
                          <a:prstDash val="solid"/>
                          <a:round/>
                          <a:headEnd type="none" w="med" len="med"/>
                          <a:tailEnd type="none" w="med" len="med"/>
                        </a:lnT>
                        <a:lnB w="9525" cap="flat" cmpd="sng" algn="ctr">
                          <a:solidFill>
                            <a:srgbClr val="F18600"/>
                          </a:solidFill>
                          <a:prstDash val="solid"/>
                          <a:round/>
                          <a:headEnd type="none" w="med" len="med"/>
                          <a:tailEnd type="none" w="med" len="med"/>
                        </a:lnB>
                        <a:blipFill>
                          <a:blip r:embed="rId7"/>
                          <a:stretch>
                            <a:fillRect l="-581" t="-102353" r="-272093" b="-1176"/>
                          </a:stretch>
                        </a:blipFill>
                      </a:tcPr>
                    </a:tc>
                    <a:tc>
                      <a:txBody>
                        <a:bodyPr/>
                        <a:lstStyle/>
                        <a:p>
                          <a:endParaRPr lang="it-IT"/>
                        </a:p>
                      </a:txBody>
                      <a:tcPr anchor="ctr">
                        <a:lnR w="9525" cap="flat" cmpd="sng" algn="ctr">
                          <a:solidFill>
                            <a:srgbClr val="F18600"/>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F18600"/>
                          </a:solidFill>
                          <a:prstDash val="solid"/>
                          <a:round/>
                          <a:headEnd type="none" w="med" len="med"/>
                          <a:tailEnd type="none" w="med" len="med"/>
                        </a:lnB>
                        <a:blipFill>
                          <a:blip r:embed="rId7"/>
                          <a:stretch>
                            <a:fillRect l="-37124" t="-102353" r="-429" b="-1176"/>
                          </a:stretch>
                        </a:blipFill>
                      </a:tcPr>
                    </a:tc>
                    <a:extLst>
                      <a:ext uri="{0D108BD9-81ED-4DB2-BD59-A6C34878D82A}">
                        <a16:rowId xmlns:a16="http://schemas.microsoft.com/office/drawing/2014/main" val="2930046036"/>
                      </a:ext>
                    </a:extLst>
                  </a:tr>
                </a:tbl>
              </a:graphicData>
            </a:graphic>
          </p:graphicFrame>
        </mc:Fallback>
      </mc:AlternateContent>
      <p:sp>
        <p:nvSpPr>
          <p:cNvPr id="20" name="Ovale 19">
            <a:extLst>
              <a:ext uri="{FF2B5EF4-FFF2-40B4-BE49-F238E27FC236}">
                <a16:creationId xmlns:a16="http://schemas.microsoft.com/office/drawing/2014/main" id="{52890824-0EEC-4E37-B05D-ED21F093F433}"/>
              </a:ext>
            </a:extLst>
          </p:cNvPr>
          <p:cNvSpPr/>
          <p:nvPr/>
        </p:nvSpPr>
        <p:spPr>
          <a:xfrm>
            <a:off x="2039916" y="4890116"/>
            <a:ext cx="1382400" cy="428400"/>
          </a:xfrm>
          <a:prstGeom prst="ellipse">
            <a:avLst/>
          </a:prstGeom>
          <a:noFill/>
          <a:ln>
            <a:solidFill>
              <a:srgbClr val="00AD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21" name="Connettore 2 20">
            <a:extLst>
              <a:ext uri="{FF2B5EF4-FFF2-40B4-BE49-F238E27FC236}">
                <a16:creationId xmlns:a16="http://schemas.microsoft.com/office/drawing/2014/main" id="{D0A4FE90-33B4-4302-9A5F-A99024CCAEE3}"/>
              </a:ext>
            </a:extLst>
          </p:cNvPr>
          <p:cNvCxnSpPr>
            <a:cxnSpLocks/>
          </p:cNvCxnSpPr>
          <p:nvPr/>
        </p:nvCxnSpPr>
        <p:spPr>
          <a:xfrm flipH="1" flipV="1">
            <a:off x="1741280" y="4588808"/>
            <a:ext cx="2124000" cy="0"/>
          </a:xfrm>
          <a:prstGeom prst="straightConnector1">
            <a:avLst/>
          </a:prstGeom>
          <a:ln w="15875">
            <a:solidFill>
              <a:srgbClr val="00AD83"/>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DD3188B3-7FE9-4C2F-B04D-3BABCD5746B3}"/>
              </a:ext>
            </a:extLst>
          </p:cNvPr>
          <p:cNvSpPr txBox="1"/>
          <p:nvPr/>
        </p:nvSpPr>
        <p:spPr>
          <a:xfrm>
            <a:off x="241269" y="4325034"/>
            <a:ext cx="1439422" cy="540000"/>
          </a:xfrm>
          <a:prstGeom prst="rect">
            <a:avLst/>
          </a:prstGeom>
          <a:solidFill>
            <a:srgbClr val="00B889"/>
          </a:solidFill>
          <a:ln>
            <a:solidFill>
              <a:srgbClr val="00AD83"/>
            </a:solidFill>
          </a:ln>
          <a:effectLst>
            <a:outerShdw blurRad="50800" dist="38100" dir="8100000" algn="tr" rotWithShape="0">
              <a:prstClr val="black">
                <a:alpha val="40000"/>
              </a:prstClr>
            </a:outerShdw>
          </a:effectLst>
        </p:spPr>
        <p:txBody>
          <a:bodyPr wrap="square" rtlCol="0" anchor="ctr">
            <a:spAutoFit/>
          </a:bodyPr>
          <a:lstStyle/>
          <a:p>
            <a:pPr algn="ctr"/>
            <a:r>
              <a:rPr lang="it-IT" sz="1200" dirty="0">
                <a:solidFill>
                  <a:schemeClr val="bg1"/>
                </a:solidFill>
                <a:latin typeface="Arial" panose="020B0604020202020204" pitchFamily="34" charset="0"/>
                <a:cs typeface="Arial" panose="020B0604020202020204" pitchFamily="34" charset="0"/>
              </a:rPr>
              <a:t>Valutazione soddisfacente</a:t>
            </a:r>
          </a:p>
        </p:txBody>
      </p:sp>
      <p:sp>
        <p:nvSpPr>
          <p:cNvPr id="27" name="Ovale 26">
            <a:extLst>
              <a:ext uri="{FF2B5EF4-FFF2-40B4-BE49-F238E27FC236}">
                <a16:creationId xmlns:a16="http://schemas.microsoft.com/office/drawing/2014/main" id="{91799811-8C63-4859-9414-B6188529BB66}"/>
              </a:ext>
            </a:extLst>
          </p:cNvPr>
          <p:cNvSpPr/>
          <p:nvPr/>
        </p:nvSpPr>
        <p:spPr>
          <a:xfrm>
            <a:off x="5646908" y="4366744"/>
            <a:ext cx="1383754" cy="427036"/>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8" name="Ovale 27">
            <a:extLst>
              <a:ext uri="{FF2B5EF4-FFF2-40B4-BE49-F238E27FC236}">
                <a16:creationId xmlns:a16="http://schemas.microsoft.com/office/drawing/2014/main" id="{DFFA7708-3806-4160-BDD0-96904310237C}"/>
              </a:ext>
            </a:extLst>
          </p:cNvPr>
          <p:cNvSpPr/>
          <p:nvPr/>
        </p:nvSpPr>
        <p:spPr>
          <a:xfrm>
            <a:off x="2125499" y="5420076"/>
            <a:ext cx="1383754" cy="427036"/>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grpSp>
        <p:nvGrpSpPr>
          <p:cNvPr id="9" name="Gruppo 8">
            <a:extLst>
              <a:ext uri="{FF2B5EF4-FFF2-40B4-BE49-F238E27FC236}">
                <a16:creationId xmlns:a16="http://schemas.microsoft.com/office/drawing/2014/main" id="{D17519D5-4986-41F2-923D-939458E13755}"/>
              </a:ext>
            </a:extLst>
          </p:cNvPr>
          <p:cNvGrpSpPr/>
          <p:nvPr/>
        </p:nvGrpSpPr>
        <p:grpSpPr>
          <a:xfrm>
            <a:off x="941654" y="4925598"/>
            <a:ext cx="1080000" cy="187264"/>
            <a:chOff x="958175" y="5000942"/>
            <a:chExt cx="1080000" cy="187264"/>
          </a:xfrm>
          <a:effectLst/>
        </p:grpSpPr>
        <p:cxnSp>
          <p:nvCxnSpPr>
            <p:cNvPr id="25" name="Connettore 2 24">
              <a:extLst>
                <a:ext uri="{FF2B5EF4-FFF2-40B4-BE49-F238E27FC236}">
                  <a16:creationId xmlns:a16="http://schemas.microsoft.com/office/drawing/2014/main" id="{870B5E1E-8B34-493A-A35C-653D9420583C}"/>
                </a:ext>
              </a:extLst>
            </p:cNvPr>
            <p:cNvCxnSpPr>
              <a:cxnSpLocks/>
            </p:cNvCxnSpPr>
            <p:nvPr/>
          </p:nvCxnSpPr>
          <p:spPr>
            <a:xfrm flipH="1" flipV="1">
              <a:off x="975110" y="5000942"/>
              <a:ext cx="0" cy="180000"/>
            </a:xfrm>
            <a:prstGeom prst="straightConnector1">
              <a:avLst/>
            </a:prstGeom>
            <a:ln w="15875">
              <a:solidFill>
                <a:srgbClr val="00AD83"/>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cxnSp>
          <p:nvCxnSpPr>
            <p:cNvPr id="26" name="Connettore 2 25">
              <a:extLst>
                <a:ext uri="{FF2B5EF4-FFF2-40B4-BE49-F238E27FC236}">
                  <a16:creationId xmlns:a16="http://schemas.microsoft.com/office/drawing/2014/main" id="{520F5AC4-8160-436A-823C-9260A4860B4A}"/>
                </a:ext>
              </a:extLst>
            </p:cNvPr>
            <p:cNvCxnSpPr>
              <a:cxnSpLocks/>
            </p:cNvCxnSpPr>
            <p:nvPr/>
          </p:nvCxnSpPr>
          <p:spPr>
            <a:xfrm rot="16200000" flipH="1" flipV="1">
              <a:off x="1498175" y="4648206"/>
              <a:ext cx="0" cy="1080000"/>
            </a:xfrm>
            <a:prstGeom prst="straightConnector1">
              <a:avLst/>
            </a:prstGeom>
            <a:ln w="15875">
              <a:solidFill>
                <a:srgbClr val="00AD83"/>
              </a:solidFill>
              <a:prstDash val="sysDot"/>
              <a:tailEnd type="none" w="sm" len="sm"/>
            </a:ln>
            <a:effectLst/>
          </p:spPr>
          <p:style>
            <a:lnRef idx="2">
              <a:schemeClr val="accent1"/>
            </a:lnRef>
            <a:fillRef idx="0">
              <a:schemeClr val="accent1"/>
            </a:fillRef>
            <a:effectRef idx="1">
              <a:schemeClr val="accent1"/>
            </a:effectRef>
            <a:fontRef idx="minor">
              <a:schemeClr val="tx1"/>
            </a:fontRef>
          </p:style>
        </p:cxnSp>
      </p:grpSp>
      <p:grpSp>
        <p:nvGrpSpPr>
          <p:cNvPr id="34" name="Gruppo 33">
            <a:extLst>
              <a:ext uri="{FF2B5EF4-FFF2-40B4-BE49-F238E27FC236}">
                <a16:creationId xmlns:a16="http://schemas.microsoft.com/office/drawing/2014/main" id="{D9AF3E49-2B68-495B-AE48-DEE412673D29}"/>
              </a:ext>
            </a:extLst>
          </p:cNvPr>
          <p:cNvGrpSpPr/>
          <p:nvPr/>
        </p:nvGrpSpPr>
        <p:grpSpPr>
          <a:xfrm>
            <a:off x="2742186" y="5861907"/>
            <a:ext cx="4662000" cy="108000"/>
            <a:chOff x="958175" y="5004705"/>
            <a:chExt cx="4662000" cy="108000"/>
          </a:xfrm>
          <a:effectLst/>
        </p:grpSpPr>
        <p:cxnSp>
          <p:nvCxnSpPr>
            <p:cNvPr id="36" name="Connettore 2 35">
              <a:extLst>
                <a:ext uri="{FF2B5EF4-FFF2-40B4-BE49-F238E27FC236}">
                  <a16:creationId xmlns:a16="http://schemas.microsoft.com/office/drawing/2014/main" id="{B63CFA09-B4C1-4FB1-9BC9-B821038F074B}"/>
                </a:ext>
              </a:extLst>
            </p:cNvPr>
            <p:cNvCxnSpPr>
              <a:cxnSpLocks/>
            </p:cNvCxnSpPr>
            <p:nvPr/>
          </p:nvCxnSpPr>
          <p:spPr>
            <a:xfrm flipH="1" flipV="1">
              <a:off x="966721" y="5004705"/>
              <a:ext cx="0" cy="108000"/>
            </a:xfrm>
            <a:prstGeom prst="straightConnector1">
              <a:avLst/>
            </a:prstGeom>
            <a:ln w="15875">
              <a:solidFill>
                <a:srgbClr val="C00000"/>
              </a:solidFill>
              <a:prstDash val="sysDot"/>
              <a:tailEnd type="none" w="sm" len="sm"/>
            </a:ln>
            <a:effectLst/>
          </p:spPr>
          <p:style>
            <a:lnRef idx="2">
              <a:schemeClr val="accent1"/>
            </a:lnRef>
            <a:fillRef idx="0">
              <a:schemeClr val="accent1"/>
            </a:fillRef>
            <a:effectRef idx="1">
              <a:schemeClr val="accent1"/>
            </a:effectRef>
            <a:fontRef idx="minor">
              <a:schemeClr val="tx1"/>
            </a:fontRef>
          </p:style>
        </p:cxnSp>
        <p:cxnSp>
          <p:nvCxnSpPr>
            <p:cNvPr id="37" name="Connettore 2 36">
              <a:extLst>
                <a:ext uri="{FF2B5EF4-FFF2-40B4-BE49-F238E27FC236}">
                  <a16:creationId xmlns:a16="http://schemas.microsoft.com/office/drawing/2014/main" id="{F3292771-D2F2-482D-8A44-EC27A1611D03}"/>
                </a:ext>
              </a:extLst>
            </p:cNvPr>
            <p:cNvCxnSpPr>
              <a:cxnSpLocks/>
            </p:cNvCxnSpPr>
            <p:nvPr/>
          </p:nvCxnSpPr>
          <p:spPr>
            <a:xfrm rot="16200000" flipH="1" flipV="1">
              <a:off x="3289175" y="2781705"/>
              <a:ext cx="0" cy="4662000"/>
            </a:xfrm>
            <a:prstGeom prst="straightConnector1">
              <a:avLst/>
            </a:prstGeom>
            <a:ln w="15875">
              <a:solidFill>
                <a:srgbClr val="C00000"/>
              </a:solidFill>
              <a:prstDash val="sysDot"/>
              <a:headEnd type="oval" w="sm" len="sm"/>
              <a:tailEnd type="none" w="sm" len="sm"/>
            </a:ln>
            <a:effectLst/>
          </p:spPr>
          <p:style>
            <a:lnRef idx="2">
              <a:schemeClr val="accent1"/>
            </a:lnRef>
            <a:fillRef idx="0">
              <a:schemeClr val="accent1"/>
            </a:fillRef>
            <a:effectRef idx="1">
              <a:schemeClr val="accent1"/>
            </a:effectRef>
            <a:fontRef idx="minor">
              <a:schemeClr val="tx1"/>
            </a:fontRef>
          </p:style>
        </p:cxnSp>
      </p:grpSp>
      <p:sp>
        <p:nvSpPr>
          <p:cNvPr id="38" name="CasellaDiTesto 37">
            <a:extLst>
              <a:ext uri="{FF2B5EF4-FFF2-40B4-BE49-F238E27FC236}">
                <a16:creationId xmlns:a16="http://schemas.microsoft.com/office/drawing/2014/main" id="{1D331EAB-754F-4F13-976F-2D3FDB066398}"/>
              </a:ext>
            </a:extLst>
          </p:cNvPr>
          <p:cNvSpPr txBox="1"/>
          <p:nvPr/>
        </p:nvSpPr>
        <p:spPr>
          <a:xfrm>
            <a:off x="7463310" y="5708701"/>
            <a:ext cx="1439422" cy="540000"/>
          </a:xfrm>
          <a:prstGeom prst="rect">
            <a:avLst/>
          </a:prstGeom>
          <a:solidFill>
            <a:srgbClr val="C00000"/>
          </a:solidFill>
          <a:ln>
            <a:solidFill>
              <a:srgbClr val="C00000"/>
            </a:solidFill>
          </a:ln>
          <a:effectLst>
            <a:outerShdw blurRad="50800" dist="38100" algn="l" rotWithShape="0">
              <a:prstClr val="black">
                <a:alpha val="40000"/>
              </a:prstClr>
            </a:outerShdw>
          </a:effectLst>
        </p:spPr>
        <p:txBody>
          <a:bodyPr wrap="square" rtlCol="0" anchor="ctr">
            <a:spAutoFit/>
          </a:bodyPr>
          <a:lstStyle/>
          <a:p>
            <a:pPr algn="ctr"/>
            <a:r>
              <a:rPr lang="it-IT" sz="1200" dirty="0">
                <a:solidFill>
                  <a:schemeClr val="bg1"/>
                </a:solidFill>
                <a:latin typeface="Arial" panose="020B0604020202020204" pitchFamily="34" charset="0"/>
                <a:cs typeface="Arial" panose="020B0604020202020204" pitchFamily="34" charset="0"/>
              </a:rPr>
              <a:t>Valutazione non </a:t>
            </a:r>
          </a:p>
          <a:p>
            <a:pPr algn="ctr"/>
            <a:r>
              <a:rPr lang="it-IT" sz="1200" dirty="0">
                <a:solidFill>
                  <a:schemeClr val="bg1"/>
                </a:solidFill>
                <a:latin typeface="Arial" panose="020B0604020202020204" pitchFamily="34" charset="0"/>
                <a:cs typeface="Arial" panose="020B0604020202020204" pitchFamily="34" charset="0"/>
              </a:rPr>
              <a:t>soddisfacente</a:t>
            </a:r>
          </a:p>
        </p:txBody>
      </p:sp>
      <p:grpSp>
        <p:nvGrpSpPr>
          <p:cNvPr id="39" name="Gruppo 38">
            <a:extLst>
              <a:ext uri="{FF2B5EF4-FFF2-40B4-BE49-F238E27FC236}">
                <a16:creationId xmlns:a16="http://schemas.microsoft.com/office/drawing/2014/main" id="{364AECE8-7303-4651-A84B-2D4A2C8FDEA0}"/>
              </a:ext>
            </a:extLst>
          </p:cNvPr>
          <p:cNvGrpSpPr/>
          <p:nvPr/>
        </p:nvGrpSpPr>
        <p:grpSpPr>
          <a:xfrm flipH="1" flipV="1">
            <a:off x="7061221" y="4588808"/>
            <a:ext cx="1116000" cy="1051264"/>
            <a:chOff x="882831" y="4136942"/>
            <a:chExt cx="1116000" cy="1051264"/>
          </a:xfrm>
          <a:effectLst/>
        </p:grpSpPr>
        <p:cxnSp>
          <p:nvCxnSpPr>
            <p:cNvPr id="40" name="Connettore 2 39">
              <a:extLst>
                <a:ext uri="{FF2B5EF4-FFF2-40B4-BE49-F238E27FC236}">
                  <a16:creationId xmlns:a16="http://schemas.microsoft.com/office/drawing/2014/main" id="{A2FF7276-D7D6-462A-9A54-6F8A5D1ED3BC}"/>
                </a:ext>
              </a:extLst>
            </p:cNvPr>
            <p:cNvCxnSpPr>
              <a:cxnSpLocks/>
            </p:cNvCxnSpPr>
            <p:nvPr/>
          </p:nvCxnSpPr>
          <p:spPr>
            <a:xfrm flipH="1" flipV="1">
              <a:off x="882831" y="4136942"/>
              <a:ext cx="0" cy="1044000"/>
            </a:xfrm>
            <a:prstGeom prst="straightConnector1">
              <a:avLst/>
            </a:prstGeom>
            <a:ln w="15875">
              <a:solidFill>
                <a:srgbClr val="C00000"/>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cxnSp>
          <p:nvCxnSpPr>
            <p:cNvPr id="41" name="Connettore 2 40">
              <a:extLst>
                <a:ext uri="{FF2B5EF4-FFF2-40B4-BE49-F238E27FC236}">
                  <a16:creationId xmlns:a16="http://schemas.microsoft.com/office/drawing/2014/main" id="{B5B1A495-1EF0-41D3-98B0-4F613C20074C}"/>
                </a:ext>
              </a:extLst>
            </p:cNvPr>
            <p:cNvCxnSpPr>
              <a:cxnSpLocks/>
            </p:cNvCxnSpPr>
            <p:nvPr/>
          </p:nvCxnSpPr>
          <p:spPr>
            <a:xfrm rot="16200000" flipH="1" flipV="1">
              <a:off x="1440831" y="4630206"/>
              <a:ext cx="0" cy="1116000"/>
            </a:xfrm>
            <a:prstGeom prst="straightConnector1">
              <a:avLst/>
            </a:prstGeom>
            <a:ln w="15875">
              <a:solidFill>
                <a:srgbClr val="C00000"/>
              </a:solidFill>
              <a:prstDash val="sysDot"/>
              <a:tailEnd type="none" w="sm"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844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Immagine 5" descr="fondo-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59233"/>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0" y="0"/>
            <a:ext cx="9147242" cy="447040"/>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«Catena del valore» del servizio di gestione dei rifiuti</a:t>
            </a:r>
          </a:p>
        </p:txBody>
      </p:sp>
      <p:pic>
        <p:nvPicPr>
          <p:cNvPr id="4" name="Immagine 3">
            <a:extLst>
              <a:ext uri="{FF2B5EF4-FFF2-40B4-BE49-F238E27FC236}">
                <a16:creationId xmlns:a16="http://schemas.microsoft.com/office/drawing/2014/main" id="{37CCA3A7-A264-DB72-D7E8-63274BD595C2}"/>
              </a:ext>
            </a:extLst>
          </p:cNvPr>
          <p:cNvPicPr>
            <a:picLocks noChangeAspect="1"/>
          </p:cNvPicPr>
          <p:nvPr/>
        </p:nvPicPr>
        <p:blipFill>
          <a:blip r:embed="rId3"/>
          <a:stretch>
            <a:fillRect/>
          </a:stretch>
        </p:blipFill>
        <p:spPr>
          <a:xfrm>
            <a:off x="204093" y="669828"/>
            <a:ext cx="4367908" cy="2451334"/>
          </a:xfrm>
          <a:prstGeom prst="rect">
            <a:avLst/>
          </a:prstGeom>
        </p:spPr>
      </p:pic>
      <p:pic>
        <p:nvPicPr>
          <p:cNvPr id="7" name="Immagine 6">
            <a:extLst>
              <a:ext uri="{FF2B5EF4-FFF2-40B4-BE49-F238E27FC236}">
                <a16:creationId xmlns:a16="http://schemas.microsoft.com/office/drawing/2014/main" id="{1DDB71E9-4894-49EC-9686-00B7AEFF8968}"/>
              </a:ext>
            </a:extLst>
          </p:cNvPr>
          <p:cNvPicPr>
            <a:picLocks noChangeAspect="1"/>
          </p:cNvPicPr>
          <p:nvPr/>
        </p:nvPicPr>
        <p:blipFill>
          <a:blip r:embed="rId4"/>
          <a:stretch>
            <a:fillRect/>
          </a:stretch>
        </p:blipFill>
        <p:spPr>
          <a:xfrm>
            <a:off x="3369733" y="3072071"/>
            <a:ext cx="5570175" cy="3487162"/>
          </a:xfrm>
          <a:prstGeom prst="rect">
            <a:avLst/>
          </a:prstGeom>
        </p:spPr>
      </p:pic>
      <p:sp>
        <p:nvSpPr>
          <p:cNvPr id="9" name="CasellaDiTesto 8">
            <a:extLst>
              <a:ext uri="{FF2B5EF4-FFF2-40B4-BE49-F238E27FC236}">
                <a16:creationId xmlns:a16="http://schemas.microsoft.com/office/drawing/2014/main" id="{404FB024-0462-8305-C819-B39844AEDFAE}"/>
              </a:ext>
            </a:extLst>
          </p:cNvPr>
          <p:cNvSpPr txBox="1"/>
          <p:nvPr/>
        </p:nvSpPr>
        <p:spPr>
          <a:xfrm>
            <a:off x="4698929" y="1086120"/>
            <a:ext cx="4157203" cy="1384995"/>
          </a:xfrm>
          <a:prstGeom prst="rect">
            <a:avLst/>
          </a:prstGeom>
          <a:noFill/>
        </p:spPr>
        <p:txBody>
          <a:bodyPr wrap="square" rtlCol="0">
            <a:spAutoFit/>
          </a:bodyPr>
          <a:lstStyle/>
          <a:p>
            <a:pPr algn="just"/>
            <a:r>
              <a:rPr lang="it-IT" sz="1200" dirty="0">
                <a:ea typeface="Calibri" panose="020F0502020204030204" pitchFamily="34" charset="0"/>
                <a:cs typeface="Calibri" panose="020F0502020204030204" pitchFamily="34" charset="0"/>
              </a:rPr>
              <a:t>I costi operativi di gestione e costi comuni pesano per oltre l’80% dei costi complessivi, mentre i costi di capitale oscillano nel quadriennio tra il 10% e l’11%. La quota restante è costituita prevalentemente dall’IVA indetraibile a carico degli utenti finali, essendo molto contenuto, a livello aggregato, il peso dei conguagli e degli importi eccedenti il limite oggetto di rimodulazione tra le annualità del periodo regolatori</a:t>
            </a:r>
            <a:endParaRPr lang="it-IT" sz="1200" dirty="0">
              <a:solidFill>
                <a:schemeClr val="tx1"/>
              </a:solidFill>
              <a:ea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3F3BE97A-968B-01E4-836B-D5BD7740B9A0}"/>
              </a:ext>
            </a:extLst>
          </p:cNvPr>
          <p:cNvSpPr txBox="1"/>
          <p:nvPr/>
        </p:nvSpPr>
        <p:spPr>
          <a:xfrm>
            <a:off x="236982" y="3499123"/>
            <a:ext cx="3132751" cy="1200329"/>
          </a:xfrm>
          <a:prstGeom prst="rect">
            <a:avLst/>
          </a:prstGeom>
          <a:noFill/>
        </p:spPr>
        <p:txBody>
          <a:bodyPr wrap="square" rtlCol="0">
            <a:spAutoFit/>
          </a:bodyPr>
          <a:lstStyle/>
          <a:p>
            <a:pPr algn="just"/>
            <a:r>
              <a:rPr lang="it-IT" sz="1200" dirty="0">
                <a:ea typeface="Calibri" panose="020F0502020204030204" pitchFamily="34" charset="0"/>
                <a:cs typeface="Calibri" panose="020F0502020204030204" pitchFamily="34" charset="0"/>
              </a:rPr>
              <a:t>La componente più costosa delle entrate tariffarie di riferimento nei quattro anni di analisi è rappresentata dal costo della fase di raccolta dei rifiuti differenziati, che pesa per oltre il 20% in termini di euro/tonnellata sul valore delle entrate totali</a:t>
            </a:r>
            <a:endParaRPr lang="it-IT" sz="1200" dirty="0">
              <a:solidFill>
                <a:schemeClr val="tx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734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4283A6AF-DE5B-41F3-A91C-FC241CADFBBF}"/>
              </a:ext>
            </a:extLst>
          </p:cNvPr>
          <p:cNvSpPr txBox="1">
            <a:spLocks/>
          </p:cNvSpPr>
          <p:nvPr/>
        </p:nvSpPr>
        <p:spPr>
          <a:xfrm>
            <a:off x="-9625" y="729"/>
            <a:ext cx="9143685" cy="575343"/>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endParaRPr lang="it-IT" sz="1800">
              <a:solidFill>
                <a:schemeClr val="bg1"/>
              </a:solidFill>
              <a:effectLst>
                <a:outerShdw blurRad="38100" dist="38100" dir="2700000" algn="tl">
                  <a:srgbClr val="000000">
                    <a:alpha val="43137"/>
                  </a:srgbClr>
                </a:outerShdw>
              </a:effectLst>
            </a:endParaRPr>
          </a:p>
        </p:txBody>
      </p:sp>
      <p:pic>
        <p:nvPicPr>
          <p:cNvPr id="3078" name="Immagine 5" descr="fondo-sl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 y="6557783"/>
            <a:ext cx="9144000" cy="30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1">
            <a:extLst>
              <a:ext uri="{FF2B5EF4-FFF2-40B4-BE49-F238E27FC236}">
                <a16:creationId xmlns:a16="http://schemas.microsoft.com/office/drawing/2014/main" id="{304956DD-0943-46E0-9DE0-E6A7FA5FF1BF}"/>
              </a:ext>
            </a:extLst>
          </p:cNvPr>
          <p:cNvSpPr txBox="1">
            <a:spLocks/>
          </p:cNvSpPr>
          <p:nvPr/>
        </p:nvSpPr>
        <p:spPr bwMode="auto">
          <a:xfrm>
            <a:off x="-9940" y="89380"/>
            <a:ext cx="9153940" cy="37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l"/>
            <a:r>
              <a:rPr lang="it-IT" altLang="it-IT" sz="1600" b="1" dirty="0">
                <a:solidFill>
                  <a:schemeClr val="bg1"/>
                </a:solidFill>
                <a:latin typeface="Arial" pitchFamily="34" charset="0"/>
                <a:ea typeface="ヒラギノ角ゴ Pro W3" pitchFamily="125" charset="-128"/>
                <a:cs typeface="Arial" pitchFamily="34" charset="0"/>
              </a:rPr>
              <a:t>Dal 2024…coordinamento con misure di efficienza della raccolta differenziata e degli impianti di trattamento dei rifiuti urbani introdotte con delibera 387/2023/R/</a:t>
            </a:r>
            <a:r>
              <a:rPr lang="it-IT" altLang="it-IT" sz="1600" b="1" dirty="0" err="1">
                <a:solidFill>
                  <a:schemeClr val="bg1"/>
                </a:solidFill>
                <a:latin typeface="Arial" pitchFamily="34" charset="0"/>
                <a:ea typeface="ヒラギノ角ゴ Pro W3" pitchFamily="125" charset="-128"/>
                <a:cs typeface="Arial" pitchFamily="34" charset="0"/>
              </a:rPr>
              <a:t>idr</a:t>
            </a:r>
            <a:endParaRPr lang="it-IT" altLang="it-IT" sz="1600" b="1" dirty="0">
              <a:solidFill>
                <a:schemeClr val="bg1"/>
              </a:solidFill>
              <a:latin typeface="Arial" pitchFamily="34" charset="0"/>
              <a:ea typeface="ヒラギノ角ゴ Pro W3" pitchFamily="125" charset="-128"/>
              <a:cs typeface="Arial" pitchFamily="34" charset="0"/>
            </a:endParaRPr>
          </a:p>
        </p:txBody>
      </p:sp>
      <p:pic>
        <p:nvPicPr>
          <p:cNvPr id="2" name="Immagine 1">
            <a:extLst>
              <a:ext uri="{FF2B5EF4-FFF2-40B4-BE49-F238E27FC236}">
                <a16:creationId xmlns:a16="http://schemas.microsoft.com/office/drawing/2014/main" id="{F0D76664-4305-C026-B3E5-98E6E4A9CFE3}"/>
              </a:ext>
            </a:extLst>
          </p:cNvPr>
          <p:cNvPicPr>
            <a:picLocks noChangeAspect="1"/>
          </p:cNvPicPr>
          <p:nvPr/>
        </p:nvPicPr>
        <p:blipFill rotWithShape="1">
          <a:blip r:embed="rId4"/>
          <a:srcRect l="7326" r="7185"/>
          <a:stretch/>
        </p:blipFill>
        <p:spPr>
          <a:xfrm>
            <a:off x="201168" y="1247394"/>
            <a:ext cx="6757416" cy="1246424"/>
          </a:xfrm>
          <a:prstGeom prst="rect">
            <a:avLst/>
          </a:prstGeom>
        </p:spPr>
      </p:pic>
      <p:sp>
        <p:nvSpPr>
          <p:cNvPr id="3" name="CasellaDiTesto 2">
            <a:extLst>
              <a:ext uri="{FF2B5EF4-FFF2-40B4-BE49-F238E27FC236}">
                <a16:creationId xmlns:a16="http://schemas.microsoft.com/office/drawing/2014/main" id="{4EACAE9A-7822-EFF3-2B92-910957257E40}"/>
              </a:ext>
            </a:extLst>
          </p:cNvPr>
          <p:cNvSpPr txBox="1"/>
          <p:nvPr/>
        </p:nvSpPr>
        <p:spPr>
          <a:xfrm>
            <a:off x="365760" y="674452"/>
            <a:ext cx="7424928" cy="461665"/>
          </a:xfrm>
          <a:prstGeom prst="rect">
            <a:avLst/>
          </a:prstGeom>
          <a:noFill/>
        </p:spPr>
        <p:txBody>
          <a:bodyPr wrap="square">
            <a:spAutoFit/>
          </a:bodyPr>
          <a:lstStyle/>
          <a:p>
            <a:pPr algn="just">
              <a:spcBef>
                <a:spcPts val="600"/>
              </a:spcBef>
              <a:spcAft>
                <a:spcPts val="600"/>
              </a:spcAft>
            </a:pPr>
            <a:r>
              <a:rPr lang="it-IT" sz="1200" b="1">
                <a:solidFill>
                  <a:schemeClr val="tx2">
                    <a:lumMod val="75000"/>
                  </a:schemeClr>
                </a:solidFill>
                <a:latin typeface="Arial" panose="020B0604020202020204" pitchFamily="34" charset="0"/>
                <a:cs typeface="Arial" panose="020B0604020202020204" pitchFamily="34" charset="0"/>
              </a:rPr>
              <a:t>Determinazione del fattore di sharing dei proventi derivanti dai corrispettivi riconosciuti ai sistemi collettivi di compliance - livello di efficacia delle attività di preparazione per il riutilizzo e il riciclo</a:t>
            </a:r>
          </a:p>
        </p:txBody>
      </p:sp>
      <p:sp>
        <p:nvSpPr>
          <p:cNvPr id="11" name="CasellaDiTesto 10">
            <a:extLst>
              <a:ext uri="{FF2B5EF4-FFF2-40B4-BE49-F238E27FC236}">
                <a16:creationId xmlns:a16="http://schemas.microsoft.com/office/drawing/2014/main" id="{F9417629-121C-1EFA-8068-F616DCF7FEFF}"/>
              </a:ext>
            </a:extLst>
          </p:cNvPr>
          <p:cNvSpPr txBox="1"/>
          <p:nvPr/>
        </p:nvSpPr>
        <p:spPr>
          <a:xfrm>
            <a:off x="384047" y="2460934"/>
            <a:ext cx="4846321" cy="276999"/>
          </a:xfrm>
          <a:prstGeom prst="rect">
            <a:avLst/>
          </a:prstGeom>
          <a:solidFill>
            <a:srgbClr val="00B889"/>
          </a:solidFill>
          <a:ln>
            <a:solidFill>
              <a:srgbClr val="00AD83"/>
            </a:solidFill>
          </a:ln>
          <a:effectLst>
            <a:outerShdw blurRad="50800" dist="38100" dir="8100000" algn="tr" rotWithShape="0">
              <a:prstClr val="black">
                <a:alpha val="40000"/>
              </a:prstClr>
            </a:outerShdw>
          </a:effectLst>
        </p:spPr>
        <p:txBody>
          <a:bodyPr wrap="square" rtlCol="0" anchor="ctr">
            <a:spAutoFit/>
          </a:bodyPr>
          <a:lstStyle/>
          <a:p>
            <a:r>
              <a:rPr lang="it-IT" sz="1200">
                <a:solidFill>
                  <a:schemeClr val="bg1"/>
                </a:solidFill>
                <a:latin typeface="Arial" panose="020B0604020202020204" pitchFamily="34" charset="0"/>
                <a:cs typeface="Arial" panose="020B0604020202020204" pitchFamily="34" charset="0"/>
              </a:rPr>
              <a:t>Valutazione soddisfacente in base al valore del macro-indicatore R1</a:t>
            </a:r>
          </a:p>
        </p:txBody>
      </p:sp>
      <p:sp>
        <p:nvSpPr>
          <p:cNvPr id="24" name="Rettangolo 23">
            <a:extLst>
              <a:ext uri="{FF2B5EF4-FFF2-40B4-BE49-F238E27FC236}">
                <a16:creationId xmlns:a16="http://schemas.microsoft.com/office/drawing/2014/main" id="{CEBC1823-A491-C2BB-ABC8-957929AC72C0}"/>
              </a:ext>
            </a:extLst>
          </p:cNvPr>
          <p:cNvSpPr/>
          <p:nvPr/>
        </p:nvSpPr>
        <p:spPr>
          <a:xfrm>
            <a:off x="637836" y="1580264"/>
            <a:ext cx="1565868" cy="301308"/>
          </a:xfrm>
          <a:prstGeom prst="rect">
            <a:avLst/>
          </a:prstGeom>
          <a:noFill/>
          <a:ln>
            <a:solidFill>
              <a:srgbClr val="00AD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7" name="Connettore curvo 26">
            <a:extLst>
              <a:ext uri="{FF2B5EF4-FFF2-40B4-BE49-F238E27FC236}">
                <a16:creationId xmlns:a16="http://schemas.microsoft.com/office/drawing/2014/main" id="{B1E98185-E871-3378-4690-BB3BEF998F53}"/>
              </a:ext>
            </a:extLst>
          </p:cNvPr>
          <p:cNvCxnSpPr>
            <a:cxnSpLocks/>
            <a:stCxn id="24" idx="1"/>
            <a:endCxn id="11" idx="1"/>
          </p:cNvCxnSpPr>
          <p:nvPr/>
        </p:nvCxnSpPr>
        <p:spPr>
          <a:xfrm rot="10800000" flipV="1">
            <a:off x="384048" y="1730918"/>
            <a:ext cx="253789" cy="868516"/>
          </a:xfrm>
          <a:prstGeom prst="curvedConnector3">
            <a:avLst>
              <a:gd name="adj1" fmla="val 190075"/>
            </a:avLst>
          </a:prstGeom>
          <a:ln>
            <a:solidFill>
              <a:srgbClr val="00CC99"/>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30" name="Ovale 29">
            <a:extLst>
              <a:ext uri="{FF2B5EF4-FFF2-40B4-BE49-F238E27FC236}">
                <a16:creationId xmlns:a16="http://schemas.microsoft.com/office/drawing/2014/main" id="{6091567A-20A4-2013-1190-A1D2DDE8D2F6}"/>
              </a:ext>
            </a:extLst>
          </p:cNvPr>
          <p:cNvSpPr/>
          <p:nvPr/>
        </p:nvSpPr>
        <p:spPr>
          <a:xfrm>
            <a:off x="3372784" y="2861441"/>
            <a:ext cx="543939" cy="452761"/>
          </a:xfrm>
          <a:prstGeom prst="ellipse">
            <a:avLst/>
          </a:prstGeom>
          <a:noFill/>
          <a:ln w="38100">
            <a:solidFill>
              <a:srgbClr val="00CC99"/>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9C76CCBE-86F3-82F7-2B6A-208AF9199B65}"/>
                  </a:ext>
                </a:extLst>
              </p:cNvPr>
              <p:cNvSpPr txBox="1"/>
              <p:nvPr/>
            </p:nvSpPr>
            <p:spPr>
              <a:xfrm>
                <a:off x="5110514" y="2884672"/>
                <a:ext cx="3859749" cy="1015663"/>
              </a:xfrm>
              <a:prstGeom prst="rect">
                <a:avLst/>
              </a:prstGeom>
              <a:noFill/>
            </p:spPr>
            <p:txBody>
              <a:bodyPr wrap="square" rtlCol="0">
                <a:spAutoFit/>
              </a:bodyPr>
              <a:lstStyle/>
              <a:p>
                <a:pPr algn="just"/>
                <a:r>
                  <a:rPr lang="it-IT" sz="1200">
                    <a:latin typeface="Arial" panose="020B0604020202020204" pitchFamily="34" charset="0"/>
                    <a:ea typeface="Yu Mincho" panose="02020400000000000000" pitchFamily="18" charset="-128"/>
                    <a:cs typeface="Arial" panose="020B0604020202020204" pitchFamily="34" charset="0"/>
                  </a:rPr>
                  <a:t>valore calcolato assumendo: i) </a:t>
                </a:r>
                <a14:m>
                  <m:oMath xmlns:m="http://schemas.openxmlformats.org/officeDocument/2006/math">
                    <m:sSub>
                      <m:sSubPr>
                        <m:ctrlPr>
                          <a:rPr lang="it-IT" sz="1200" i="1" smtClean="0">
                            <a:effectLst/>
                            <a:latin typeface="Cambria Math" panose="020405030504060302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𝐸𝑓𝑓</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𝑅𝐷</m:t>
                        </m:r>
                        <m:r>
                          <a:rPr lang="it-IT" sz="1200" i="1">
                            <a:effectLst/>
                            <a:latin typeface="Cambria Math" panose="02040503050406030204" pitchFamily="18" charset="0"/>
                            <a:ea typeface="Calibri" panose="020F0502020204030204" pitchFamily="34" charset="0"/>
                            <a:cs typeface="Times New Roman" panose="02020603050405020304" pitchFamily="18" charset="0"/>
                          </a:rPr>
                          <m:t>_</m:t>
                        </m:r>
                        <m:r>
                          <a:rPr lang="it-IT" sz="1200" i="1">
                            <a:effectLst/>
                            <a:latin typeface="Cambria Math" panose="02040503050406030204" pitchFamily="18" charset="0"/>
                            <a:ea typeface="Calibri" panose="020F0502020204030204" pitchFamily="34" charset="0"/>
                            <a:cs typeface="Times New Roman" panose="02020603050405020304" pitchFamily="18" charset="0"/>
                          </a:rPr>
                          <m:t>𝑠𝑐</m:t>
                        </m:r>
                        <m:r>
                          <a:rPr lang="it-IT" sz="1200" i="1">
                            <a:effectLst/>
                            <a:latin typeface="Cambria Math" panose="02040503050406030204" pitchFamily="18" charset="0"/>
                            <a:ea typeface="Calibri" panose="020F0502020204030204" pitchFamily="34" charset="0"/>
                            <a:cs typeface="Times New Roman" panose="02020603050405020304" pitchFamily="18" charset="0"/>
                          </a:rPr>
                          <m:t>,</m:t>
                        </m:r>
                        <m:r>
                          <a:rPr lang="it-IT" sz="1200" i="1">
                            <a:effectLst/>
                            <a:latin typeface="Cambria Math" panose="02040503050406030204" pitchFamily="18" charset="0"/>
                            <a:ea typeface="Calibri" panose="020F0502020204030204" pitchFamily="34" charset="0"/>
                            <a:cs typeface="Times New Roman" panose="02020603050405020304" pitchFamily="18" charset="0"/>
                          </a:rPr>
                          <m:t>𝑎</m:t>
                        </m:r>
                      </m:sub>
                    </m:sSub>
                  </m:oMath>
                </a14:m>
                <a:r>
                  <a:rPr lang="it-IT" sz="1800" i="1">
                    <a:effectLst/>
                    <a:latin typeface="Times New Roman" panose="02020603050405020304" pitchFamily="18" charset="0"/>
                    <a:ea typeface="Calibri" panose="020F0502020204030204" pitchFamily="34" charset="0"/>
                  </a:rPr>
                  <a:t> </a:t>
                </a:r>
                <a:r>
                  <a:rPr lang="it-IT" sz="1200">
                    <a:latin typeface="Arial" panose="020B0604020202020204" pitchFamily="34" charset="0"/>
                    <a:ea typeface="Yu Mincho" panose="02020400000000000000" pitchFamily="18" charset="-128"/>
                    <a:cs typeface="Arial" panose="020B0604020202020204" pitchFamily="34" charset="0"/>
                  </a:rPr>
                  <a:t> pari alla media nazionale degli scarti della raccolta multimateriale pubblicati nel Rapporto Rifiuti Urbani di Ispra; ii) </a:t>
                </a:r>
                <a14:m>
                  <m:oMath xmlns:m="http://schemas.openxmlformats.org/officeDocument/2006/math">
                    <m:sSub>
                      <m:sSubPr>
                        <m:ctrlPr>
                          <a:rPr lang="it-IT" sz="1200" i="1">
                            <a:latin typeface="Cambria Math" panose="02040503050406030204" pitchFamily="18" charset="0"/>
                            <a:ea typeface="Cambria Math" panose="02040503050406030204" pitchFamily="18" charset="0"/>
                          </a:rPr>
                        </m:ctrlPr>
                      </m:sSubPr>
                      <m:e>
                        <m:r>
                          <a:rPr lang="it-IT" sz="1200" i="1">
                            <a:latin typeface="Cambria Math" panose="02040503050406030204" pitchFamily="18" charset="0"/>
                            <a:ea typeface="Cambria Math" panose="02040503050406030204" pitchFamily="18" charset="0"/>
                          </a:rPr>
                          <m:t>𝑄𝐿𝑇</m:t>
                        </m:r>
                      </m:e>
                      <m:sub>
                        <m:r>
                          <a:rPr lang="it-IT" sz="1200" i="1">
                            <a:latin typeface="Cambria Math" panose="02040503050406030204" pitchFamily="18" charset="0"/>
                            <a:ea typeface="Cambria Math" panose="02040503050406030204" pitchFamily="18" charset="0"/>
                          </a:rPr>
                          <m:t>𝑅𝐷</m:t>
                        </m:r>
                        <m:r>
                          <a:rPr lang="it-IT" sz="1200" i="1">
                            <a:latin typeface="Cambria Math" panose="02040503050406030204" pitchFamily="18" charset="0"/>
                            <a:ea typeface="Cambria Math" panose="02040503050406030204" pitchFamily="18" charset="0"/>
                          </a:rPr>
                          <m:t>_</m:t>
                        </m:r>
                        <m:r>
                          <a:rPr lang="it-IT" sz="1200" i="1">
                            <a:latin typeface="Cambria Math" panose="02040503050406030204" pitchFamily="18" charset="0"/>
                            <a:ea typeface="Cambria Math" panose="02040503050406030204" pitchFamily="18" charset="0"/>
                          </a:rPr>
                          <m:t>𝑠𝑐</m:t>
                        </m:r>
                        <m:r>
                          <a:rPr lang="it-IT" sz="1200" i="1">
                            <a:latin typeface="Cambria Math" panose="02040503050406030204" pitchFamily="18" charset="0"/>
                            <a:ea typeface="Cambria Math" panose="02040503050406030204" pitchFamily="18" charset="0"/>
                          </a:rPr>
                          <m:t>,</m:t>
                        </m:r>
                        <m:r>
                          <a:rPr lang="it-IT" sz="1200" i="1">
                            <a:latin typeface="Cambria Math" panose="02040503050406030204" pitchFamily="18" charset="0"/>
                            <a:ea typeface="Cambria Math" panose="02040503050406030204" pitchFamily="18" charset="0"/>
                          </a:rPr>
                          <m:t>𝑎</m:t>
                        </m:r>
                      </m:sub>
                    </m:sSub>
                  </m:oMath>
                </a14:m>
                <a:r>
                  <a:rPr lang="it-IT" i="1"/>
                  <a:t> </a:t>
                </a:r>
                <a:r>
                  <a:rPr lang="it-IT" sz="1200">
                    <a:latin typeface="Arial" panose="020B0604020202020204" pitchFamily="34" charset="0"/>
                    <a:ea typeface="Yu Mincho" panose="02020400000000000000" pitchFamily="18" charset="-128"/>
                    <a:cs typeface="Arial" panose="020B0604020202020204" pitchFamily="34" charset="0"/>
                  </a:rPr>
                  <a:t> pari a 1</a:t>
                </a:r>
                <a:endParaRPr lang="it-IT" sz="1200">
                  <a:solidFill>
                    <a:schemeClr val="tx1"/>
                  </a:solidFill>
                  <a:latin typeface="Arial" panose="020B0604020202020204" pitchFamily="34" charset="0"/>
                  <a:ea typeface="Yu Mincho" panose="02020400000000000000" pitchFamily="18" charset="-128"/>
                  <a:cs typeface="Arial" panose="020B0604020202020204" pitchFamily="34" charset="0"/>
                </a:endParaRPr>
              </a:p>
            </p:txBody>
          </p:sp>
        </mc:Choice>
        <mc:Fallback xmlns="">
          <p:sp>
            <p:nvSpPr>
              <p:cNvPr id="31" name="CasellaDiTesto 30">
                <a:extLst>
                  <a:ext uri="{FF2B5EF4-FFF2-40B4-BE49-F238E27FC236}">
                    <a16:creationId xmlns:a16="http://schemas.microsoft.com/office/drawing/2014/main" id="{9C76CCBE-86F3-82F7-2B6A-208AF9199B65}"/>
                  </a:ext>
                </a:extLst>
              </p:cNvPr>
              <p:cNvSpPr txBox="1">
                <a:spLocks noRot="1" noChangeAspect="1" noMove="1" noResize="1" noEditPoints="1" noAdjustHandles="1" noChangeArrowheads="1" noChangeShapeType="1" noTextEdit="1"/>
              </p:cNvSpPr>
              <p:nvPr/>
            </p:nvSpPr>
            <p:spPr>
              <a:xfrm>
                <a:off x="5110514" y="2884672"/>
                <a:ext cx="3859749" cy="1015663"/>
              </a:xfrm>
              <a:prstGeom prst="rect">
                <a:avLst/>
              </a:prstGeom>
              <a:blipFill>
                <a:blip r:embed="rId5"/>
                <a:stretch>
                  <a:fillRect r="-158" b="-599"/>
                </a:stretch>
              </a:blipFill>
            </p:spPr>
            <p:txBody>
              <a:bodyPr/>
              <a:lstStyle/>
              <a:p>
                <a:r>
                  <a:rPr lang="en-US">
                    <a:noFill/>
                  </a:rPr>
                  <a:t> </a:t>
                </a:r>
              </a:p>
            </p:txBody>
          </p:sp>
        </mc:Fallback>
      </mc:AlternateContent>
      <p:sp>
        <p:nvSpPr>
          <p:cNvPr id="32" name="CasellaDiTesto 31">
            <a:extLst>
              <a:ext uri="{FF2B5EF4-FFF2-40B4-BE49-F238E27FC236}">
                <a16:creationId xmlns:a16="http://schemas.microsoft.com/office/drawing/2014/main" id="{C4F77EE7-E29E-743C-6B3E-D97035775AEC}"/>
              </a:ext>
            </a:extLst>
          </p:cNvPr>
          <p:cNvSpPr txBox="1"/>
          <p:nvPr/>
        </p:nvSpPr>
        <p:spPr>
          <a:xfrm>
            <a:off x="484631" y="2918241"/>
            <a:ext cx="638161" cy="338554"/>
          </a:xfrm>
          <a:prstGeom prst="rect">
            <a:avLst/>
          </a:prstGeom>
          <a:noFill/>
        </p:spPr>
        <p:txBody>
          <a:bodyPr wrap="square" rtlCol="0">
            <a:spAutoFit/>
          </a:bodyPr>
          <a:lstStyle/>
          <a:p>
            <a:pPr algn="just"/>
            <a:r>
              <a:rPr lang="it-IT" sz="1600" b="1">
                <a:solidFill>
                  <a:srgbClr val="00CC99"/>
                </a:solidFill>
                <a:latin typeface="Cambria Math" panose="02040503050406030204" pitchFamily="18" charset="0"/>
                <a:ea typeface="Cambria Math" panose="02040503050406030204" pitchFamily="18" charset="0"/>
                <a:cs typeface="Arial" panose="020B0604020202020204" pitchFamily="34" charset="0"/>
              </a:rPr>
              <a:t>R1 </a:t>
            </a:r>
            <a:r>
              <a:rPr lang="it-IT" sz="1600" b="1">
                <a:latin typeface="Cambria Math" panose="02040503050406030204" pitchFamily="18" charset="0"/>
                <a:ea typeface="Cambria Math" panose="02040503050406030204" pitchFamily="18" charset="0"/>
                <a:cs typeface="Arial" panose="020B0604020202020204" pitchFamily="34" charset="0"/>
              </a:rPr>
              <a:t>=</a:t>
            </a:r>
          </a:p>
        </p:txBody>
      </p:sp>
      <p:pic>
        <p:nvPicPr>
          <p:cNvPr id="50" name="Immagine 49">
            <a:extLst>
              <a:ext uri="{FF2B5EF4-FFF2-40B4-BE49-F238E27FC236}">
                <a16:creationId xmlns:a16="http://schemas.microsoft.com/office/drawing/2014/main" id="{60887D2E-6F03-2E40-D4EC-661C1158981F}"/>
              </a:ext>
            </a:extLst>
          </p:cNvPr>
          <p:cNvPicPr>
            <a:picLocks noChangeAspect="1"/>
          </p:cNvPicPr>
          <p:nvPr/>
        </p:nvPicPr>
        <p:blipFill rotWithShape="1">
          <a:blip r:embed="rId6"/>
          <a:srcRect l="34582" t="7051" r="29150" b="9026"/>
          <a:stretch/>
        </p:blipFill>
        <p:spPr>
          <a:xfrm>
            <a:off x="420624" y="3493267"/>
            <a:ext cx="4205258" cy="390614"/>
          </a:xfrm>
          <a:prstGeom prst="rect">
            <a:avLst/>
          </a:prstGeom>
        </p:spPr>
      </p:pic>
      <p:sp>
        <p:nvSpPr>
          <p:cNvPr id="53" name="Freccia in giù 52">
            <a:extLst>
              <a:ext uri="{FF2B5EF4-FFF2-40B4-BE49-F238E27FC236}">
                <a16:creationId xmlns:a16="http://schemas.microsoft.com/office/drawing/2014/main" id="{38D0B8B3-147F-4322-C2CD-2B9C044A58D9}"/>
              </a:ext>
            </a:extLst>
          </p:cNvPr>
          <p:cNvSpPr/>
          <p:nvPr/>
        </p:nvSpPr>
        <p:spPr>
          <a:xfrm>
            <a:off x="1891797" y="3277626"/>
            <a:ext cx="235882" cy="225237"/>
          </a:xfrm>
          <a:prstGeom prst="downArrow">
            <a:avLst/>
          </a:prstGeom>
          <a:solidFill>
            <a:srgbClr val="00CC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4" name="Connettore 2 53">
            <a:extLst>
              <a:ext uri="{FF2B5EF4-FFF2-40B4-BE49-F238E27FC236}">
                <a16:creationId xmlns:a16="http://schemas.microsoft.com/office/drawing/2014/main" id="{7FF43010-1167-BDF1-F6BA-FF69AA9D0E03}"/>
              </a:ext>
            </a:extLst>
          </p:cNvPr>
          <p:cNvCxnSpPr>
            <a:cxnSpLocks/>
          </p:cNvCxnSpPr>
          <p:nvPr/>
        </p:nvCxnSpPr>
        <p:spPr>
          <a:xfrm>
            <a:off x="4117557" y="3105155"/>
            <a:ext cx="847635" cy="0"/>
          </a:xfrm>
          <a:prstGeom prst="straightConnector1">
            <a:avLst/>
          </a:prstGeom>
          <a:ln>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5A71DAB1-9E20-C03A-10FE-95000C2D0386}"/>
                  </a:ext>
                </a:extLst>
              </p:cNvPr>
              <p:cNvSpPr txBox="1"/>
              <p:nvPr/>
            </p:nvSpPr>
            <p:spPr>
              <a:xfrm>
                <a:off x="146305" y="2886103"/>
                <a:ext cx="4622292" cy="4117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836967"/>
                              </a:solidFill>
                              <a:latin typeface="Cambria Math" panose="02040503050406030204" pitchFamily="18" charset="0"/>
                            </a:rPr>
                          </m:ctrlPr>
                        </m:sSubPr>
                        <m:e>
                          <m:r>
                            <a:rPr lang="it-IT" i="1">
                              <a:latin typeface="Cambria Math" panose="02040503050406030204" pitchFamily="18" charset="0"/>
                            </a:rPr>
                            <m:t>𝐸𝑓𝑓𝑖𝑐𝑎𝑐𝑖𝑎</m:t>
                          </m:r>
                        </m:e>
                        <m:sub>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𝐴𝑣𝑣</m:t>
                              </m:r>
                              <m:r>
                                <m:rPr>
                                  <m:lit/>
                                </m:rPr>
                                <a:rPr lang="it-IT" i="0">
                                  <a:latin typeface="Cambria Math" panose="02040503050406030204" pitchFamily="18" charset="0"/>
                                </a:rPr>
                                <m:t>_</m:t>
                              </m:r>
                              <m:r>
                                <a:rPr lang="it-IT" i="1">
                                  <a:latin typeface="Cambria Math" panose="02040503050406030204" pitchFamily="18" charset="0"/>
                                </a:rPr>
                                <m:t>𝑅𝐼𝐶</m:t>
                              </m:r>
                            </m:e>
                            <m:sub>
                              <m:r>
                                <a:rPr lang="it-IT" i="1">
                                  <a:latin typeface="Cambria Math" panose="02040503050406030204" pitchFamily="18" charset="0"/>
                                </a:rPr>
                                <m:t>𝑅𝐷</m:t>
                              </m:r>
                              <m:r>
                                <a:rPr lang="it-IT" i="0">
                                  <a:latin typeface="Cambria Math" panose="02040503050406030204" pitchFamily="18" charset="0"/>
                                </a:rPr>
                                <m:t>, </m:t>
                              </m:r>
                              <m:r>
                                <a:rPr lang="it-IT" i="1">
                                  <a:latin typeface="Cambria Math" panose="02040503050406030204" pitchFamily="18" charset="0"/>
                                </a:rPr>
                                <m:t>𝑠𝑐</m:t>
                              </m:r>
                            </m:sub>
                          </m:sSub>
                        </m:sub>
                      </m:sSub>
                      <m:r>
                        <a:rPr lang="it-IT" i="0">
                          <a:latin typeface="Cambria Math" panose="02040503050406030204" pitchFamily="18" charset="0"/>
                        </a:rPr>
                        <m:t>≥0,85</m:t>
                      </m:r>
                    </m:oMath>
                  </m:oMathPara>
                </a14:m>
                <a:endParaRPr lang="it-IT"/>
              </a:p>
            </p:txBody>
          </p:sp>
        </mc:Choice>
        <mc:Fallback xmlns="">
          <p:sp>
            <p:nvSpPr>
              <p:cNvPr id="5" name="CasellaDiTesto 4">
                <a:extLst>
                  <a:ext uri="{FF2B5EF4-FFF2-40B4-BE49-F238E27FC236}">
                    <a16:creationId xmlns:a16="http://schemas.microsoft.com/office/drawing/2014/main" id="{5A71DAB1-9E20-C03A-10FE-95000C2D0386}"/>
                  </a:ext>
                </a:extLst>
              </p:cNvPr>
              <p:cNvSpPr txBox="1">
                <a:spLocks noRot="1" noChangeAspect="1" noMove="1" noResize="1" noEditPoints="1" noAdjustHandles="1" noChangeArrowheads="1" noChangeShapeType="1" noTextEdit="1"/>
              </p:cNvSpPr>
              <p:nvPr/>
            </p:nvSpPr>
            <p:spPr>
              <a:xfrm>
                <a:off x="146305" y="2886103"/>
                <a:ext cx="4622292" cy="411779"/>
              </a:xfrm>
              <a:prstGeom prst="rect">
                <a:avLst/>
              </a:prstGeom>
              <a:blipFill>
                <a:blip r:embed="rId7"/>
                <a:stretch>
                  <a:fillRect b="-2941"/>
                </a:stretch>
              </a:blipFill>
            </p:spPr>
            <p:txBody>
              <a:bodyPr/>
              <a:lstStyle/>
              <a:p>
                <a:r>
                  <a:rPr lang="it-IT">
                    <a:noFill/>
                  </a:rPr>
                  <a:t> </a:t>
                </a:r>
              </a:p>
            </p:txBody>
          </p:sp>
        </mc:Fallback>
      </mc:AlternateContent>
      <p:sp>
        <p:nvSpPr>
          <p:cNvPr id="6" name="CasellaDiTesto 5">
            <a:extLst>
              <a:ext uri="{FF2B5EF4-FFF2-40B4-BE49-F238E27FC236}">
                <a16:creationId xmlns:a16="http://schemas.microsoft.com/office/drawing/2014/main" id="{31AB7C23-EFED-8F46-0F46-6C6487638CE3}"/>
              </a:ext>
            </a:extLst>
          </p:cNvPr>
          <p:cNvSpPr txBox="1"/>
          <p:nvPr/>
        </p:nvSpPr>
        <p:spPr>
          <a:xfrm>
            <a:off x="420624" y="4104638"/>
            <a:ext cx="1636460" cy="2308324"/>
          </a:xfrm>
          <a:prstGeom prst="rect">
            <a:avLst/>
          </a:prstGeom>
          <a:noFill/>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coerenza tra le valutazioni sulla </a:t>
            </a:r>
            <a:r>
              <a:rPr lang="it-IT" sz="1200" b="1" dirty="0">
                <a:solidFill>
                  <a:srgbClr val="00AD82"/>
                </a:solidFill>
                <a:latin typeface="Arial" panose="020B0604020202020204" pitchFamily="34" charset="0"/>
                <a:ea typeface="Yu Mincho" panose="02020400000000000000" pitchFamily="18" charset="-128"/>
                <a:cs typeface="Arial" panose="020B0604020202020204" pitchFamily="34" charset="0"/>
              </a:rPr>
              <a:t>qualità ambientale della gestione della raccolta differenziata</a:t>
            </a:r>
            <a:r>
              <a:rPr lang="it-IT" sz="1200" dirty="0">
                <a:latin typeface="Arial" panose="020B0604020202020204" pitchFamily="34" charset="0"/>
                <a:ea typeface="Yu Mincho" panose="02020400000000000000" pitchFamily="18" charset="-128"/>
                <a:cs typeface="Arial" panose="020B0604020202020204" pitchFamily="34" charset="0"/>
              </a:rPr>
              <a:t> e gli effettivi risultati della gestione in termini di </a:t>
            </a:r>
            <a:r>
              <a:rPr lang="it-IT" sz="1200" b="1" dirty="0">
                <a:solidFill>
                  <a:srgbClr val="00AD82"/>
                </a:solidFill>
                <a:latin typeface="Arial" panose="020B0604020202020204" pitchFamily="34" charset="0"/>
                <a:ea typeface="Yu Mincho" panose="02020400000000000000" pitchFamily="18" charset="-128"/>
                <a:cs typeface="Arial" panose="020B0604020202020204" pitchFamily="34" charset="0"/>
              </a:rPr>
              <a:t>valorizzazione dei materiali derivanti dalla medesima raccolta</a:t>
            </a:r>
          </a:p>
        </p:txBody>
      </p:sp>
      <p:cxnSp>
        <p:nvCxnSpPr>
          <p:cNvPr id="7" name="Connettore 2 6">
            <a:extLst>
              <a:ext uri="{FF2B5EF4-FFF2-40B4-BE49-F238E27FC236}">
                <a16:creationId xmlns:a16="http://schemas.microsoft.com/office/drawing/2014/main" id="{D13AB792-6CFD-4CC7-4924-33981A758366}"/>
              </a:ext>
            </a:extLst>
          </p:cNvPr>
          <p:cNvCxnSpPr>
            <a:cxnSpLocks/>
          </p:cNvCxnSpPr>
          <p:nvPr/>
        </p:nvCxnSpPr>
        <p:spPr>
          <a:xfrm>
            <a:off x="1122792" y="3848587"/>
            <a:ext cx="0" cy="268497"/>
          </a:xfrm>
          <a:prstGeom prst="straightConnector1">
            <a:avLst/>
          </a:prstGeom>
          <a:ln>
            <a:solidFill>
              <a:srgbClr val="00CC99"/>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id="{BC40A676-EFC7-E49D-FAE5-4BE493BACF0E}"/>
              </a:ext>
            </a:extLst>
          </p:cNvPr>
          <p:cNvSpPr txBox="1"/>
          <p:nvPr/>
        </p:nvSpPr>
        <p:spPr>
          <a:xfrm>
            <a:off x="5486331" y="4051308"/>
            <a:ext cx="3483932" cy="1015663"/>
          </a:xfrm>
          <a:prstGeom prst="rect">
            <a:avLst/>
          </a:prstGeom>
          <a:noFill/>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rapporto tra la quantità conferita e ritirata dalle piattaforme o dagli impianti di trattamento gestiti dai sistemi collettivi di </a:t>
            </a:r>
            <a:r>
              <a:rPr lang="it-IT" sz="1200" i="1" dirty="0">
                <a:latin typeface="Arial" panose="020B0604020202020204" pitchFamily="34" charset="0"/>
                <a:ea typeface="Yu Mincho" panose="02020400000000000000" pitchFamily="18" charset="-128"/>
                <a:cs typeface="Arial" panose="020B0604020202020204" pitchFamily="34" charset="0"/>
              </a:rPr>
              <a:t>compliance</a:t>
            </a:r>
            <a:r>
              <a:rPr lang="it-IT" sz="1200" dirty="0">
                <a:latin typeface="Arial" panose="020B0604020202020204" pitchFamily="34" charset="0"/>
                <a:ea typeface="Yu Mincho" panose="02020400000000000000" pitchFamily="18" charset="-128"/>
                <a:cs typeface="Arial" panose="020B0604020202020204" pitchFamily="34" charset="0"/>
              </a:rPr>
              <a:t> o da operatori di mercato diversi dai suddetti sistemi, e la quantità raccolta (espresse in tonnellate)</a:t>
            </a:r>
            <a:endParaRPr lang="it-IT" sz="1200" dirty="0">
              <a:solidFill>
                <a:schemeClr val="tx1"/>
              </a:solidFill>
              <a:latin typeface="Arial" panose="020B0604020202020204" pitchFamily="34" charset="0"/>
              <a:ea typeface="Yu Mincho" panose="02020400000000000000" pitchFamily="18" charset="-128"/>
              <a:cs typeface="Arial" panose="020B0604020202020204" pitchFamily="34" charset="0"/>
            </a:endParaRPr>
          </a:p>
        </p:txBody>
      </p:sp>
      <p:sp>
        <p:nvSpPr>
          <p:cNvPr id="19" name="CasellaDiTesto 18">
            <a:extLst>
              <a:ext uri="{FF2B5EF4-FFF2-40B4-BE49-F238E27FC236}">
                <a16:creationId xmlns:a16="http://schemas.microsoft.com/office/drawing/2014/main" id="{68B7CD39-EC62-5323-F831-977DC1C76928}"/>
              </a:ext>
            </a:extLst>
          </p:cNvPr>
          <p:cNvSpPr txBox="1"/>
          <p:nvPr/>
        </p:nvSpPr>
        <p:spPr>
          <a:xfrm>
            <a:off x="2839272" y="4117084"/>
            <a:ext cx="2339770" cy="1015663"/>
          </a:xfrm>
          <a:prstGeom prst="rect">
            <a:avLst/>
          </a:prstGeom>
          <a:solidFill>
            <a:srgbClr val="FFFFFF"/>
          </a:solidFill>
          <a:ln w="47625">
            <a:noFill/>
          </a:ln>
        </p:spPr>
        <p:txBody>
          <a:bodyPr wrap="square" lIns="91440" tIns="45720" rIns="91440" bIns="45720" rtlCol="0" anchor="t">
            <a:spAutoFit/>
          </a:bodyPr>
          <a:lstStyle/>
          <a:p>
            <a:pPr>
              <a:spcAft>
                <a:spcPts val="600"/>
              </a:spcAft>
            </a:pPr>
            <a:r>
              <a:rPr lang="it-IT" sz="1200" b="1" dirty="0">
                <a:solidFill>
                  <a:srgbClr val="00AD82"/>
                </a:solidFill>
                <a:latin typeface="Arial" panose="020B0604020202020204" pitchFamily="34" charset="0"/>
                <a:ea typeface="ヒラギノ角ゴ Pro W3" pitchFamily="125" charset="-128"/>
                <a:cs typeface="Arial" panose="020B0604020202020204" pitchFamily="34" charset="0"/>
              </a:rPr>
              <a:t>Efficienza della raccolta differenziata delle frazioni soggette agli obblighi di responsabilità estesa del produttore </a:t>
            </a:r>
            <a:endParaRPr lang="it-IT" sz="1200" b="1" dirty="0">
              <a:solidFill>
                <a:srgbClr val="00AD82"/>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e 20">
            <a:extLst>
              <a:ext uri="{FF2B5EF4-FFF2-40B4-BE49-F238E27FC236}">
                <a16:creationId xmlns:a16="http://schemas.microsoft.com/office/drawing/2014/main" id="{0C406FEC-8115-DF0C-6F24-F2B13F46F5EE}"/>
              </a:ext>
            </a:extLst>
          </p:cNvPr>
          <p:cNvSpPr/>
          <p:nvPr/>
        </p:nvSpPr>
        <p:spPr>
          <a:xfrm>
            <a:off x="2607413" y="3480977"/>
            <a:ext cx="991439" cy="452761"/>
          </a:xfrm>
          <a:prstGeom prst="ellipse">
            <a:avLst/>
          </a:prstGeom>
          <a:noFill/>
          <a:ln w="38100">
            <a:solidFill>
              <a:srgbClr val="00CC99"/>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a:extLst>
              <a:ext uri="{FF2B5EF4-FFF2-40B4-BE49-F238E27FC236}">
                <a16:creationId xmlns:a16="http://schemas.microsoft.com/office/drawing/2014/main" id="{F136BC0E-E88E-3EE1-3E50-D1CEC7D0A626}"/>
              </a:ext>
            </a:extLst>
          </p:cNvPr>
          <p:cNvSpPr/>
          <p:nvPr/>
        </p:nvSpPr>
        <p:spPr>
          <a:xfrm>
            <a:off x="3690429" y="3461618"/>
            <a:ext cx="1065866" cy="452761"/>
          </a:xfrm>
          <a:prstGeom prst="ellipse">
            <a:avLst/>
          </a:prstGeom>
          <a:noFill/>
          <a:ln w="38100">
            <a:solidFill>
              <a:srgbClr val="00CC99"/>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65598748-E65E-2967-3D05-51CF997D4B4B}"/>
              </a:ext>
            </a:extLst>
          </p:cNvPr>
          <p:cNvSpPr txBox="1"/>
          <p:nvPr/>
        </p:nvSpPr>
        <p:spPr>
          <a:xfrm>
            <a:off x="2807207" y="5334756"/>
            <a:ext cx="2157985" cy="1015663"/>
          </a:xfrm>
          <a:prstGeom prst="rect">
            <a:avLst/>
          </a:prstGeom>
          <a:solidFill>
            <a:srgbClr val="FFFFFF"/>
          </a:solidFill>
          <a:ln w="47625">
            <a:noFill/>
          </a:ln>
        </p:spPr>
        <p:txBody>
          <a:bodyPr wrap="square" lIns="91440" tIns="45720" rIns="91440" bIns="45720" rtlCol="0" anchor="t">
            <a:spAutoFit/>
          </a:bodyPr>
          <a:lstStyle/>
          <a:p>
            <a:pPr>
              <a:spcAft>
                <a:spcPts val="600"/>
              </a:spcAft>
            </a:pPr>
            <a:r>
              <a:rPr lang="it-IT" sz="1200" b="1" dirty="0">
                <a:solidFill>
                  <a:srgbClr val="00AD82"/>
                </a:solidFill>
                <a:latin typeface="Arial" panose="020B0604020202020204" pitchFamily="34" charset="0"/>
                <a:ea typeface="ヒラギノ角ゴ Pro W3" pitchFamily="125" charset="-128"/>
                <a:cs typeface="Arial" panose="020B0604020202020204" pitchFamily="34" charset="0"/>
              </a:rPr>
              <a:t>Qualità della raccolta differenziata delle frazioni soggette agli obblighi di responsabilità estesa del produttore </a:t>
            </a:r>
            <a:endParaRPr lang="it-IT" sz="1200" b="1" dirty="0">
              <a:solidFill>
                <a:srgbClr val="00AD82"/>
              </a:solidFill>
              <a:latin typeface="Arial" panose="020B0604020202020204" pitchFamily="34" charset="0"/>
              <a:ea typeface="Calibri" panose="020F0502020204030204" pitchFamily="34" charset="0"/>
              <a:cs typeface="Arial" panose="020B0604020202020204" pitchFamily="34" charset="0"/>
            </a:endParaRPr>
          </a:p>
        </p:txBody>
      </p:sp>
      <p:sp>
        <p:nvSpPr>
          <p:cNvPr id="25" name="CasellaDiTesto 24">
            <a:extLst>
              <a:ext uri="{FF2B5EF4-FFF2-40B4-BE49-F238E27FC236}">
                <a16:creationId xmlns:a16="http://schemas.microsoft.com/office/drawing/2014/main" id="{2B933653-DD58-F640-7162-DB406402AFCC}"/>
              </a:ext>
            </a:extLst>
          </p:cNvPr>
          <p:cNvSpPr txBox="1"/>
          <p:nvPr/>
        </p:nvSpPr>
        <p:spPr>
          <a:xfrm>
            <a:off x="5486331" y="5412835"/>
            <a:ext cx="3483932" cy="1015663"/>
          </a:xfrm>
          <a:prstGeom prst="rect">
            <a:avLst/>
          </a:prstGeom>
          <a:noFill/>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rapporto tra i ricavi riconosciuti dai Consorzi di filiera o da altri soggetti rispetto a quelli che si realizzerebbero applicando i corrispettivi massimi riconoscibili da parte dei Consorzi medesimi</a:t>
            </a:r>
            <a:endParaRPr lang="it-IT" sz="1200" dirty="0">
              <a:solidFill>
                <a:schemeClr val="tx1"/>
              </a:solidFill>
              <a:latin typeface="Arial" panose="020B0604020202020204" pitchFamily="34" charset="0"/>
              <a:ea typeface="Yu Mincho" panose="02020400000000000000" pitchFamily="18" charset="-128"/>
              <a:cs typeface="Arial" panose="020B0604020202020204" pitchFamily="34" charset="0"/>
            </a:endParaRPr>
          </a:p>
        </p:txBody>
      </p:sp>
      <p:cxnSp>
        <p:nvCxnSpPr>
          <p:cNvPr id="26" name="Connettore 2 25">
            <a:extLst>
              <a:ext uri="{FF2B5EF4-FFF2-40B4-BE49-F238E27FC236}">
                <a16:creationId xmlns:a16="http://schemas.microsoft.com/office/drawing/2014/main" id="{74609E64-4A9A-B3E7-72BD-F1F45E1AD508}"/>
              </a:ext>
            </a:extLst>
          </p:cNvPr>
          <p:cNvCxnSpPr>
            <a:cxnSpLocks/>
          </p:cNvCxnSpPr>
          <p:nvPr/>
        </p:nvCxnSpPr>
        <p:spPr>
          <a:xfrm>
            <a:off x="5016517" y="5739511"/>
            <a:ext cx="427701" cy="0"/>
          </a:xfrm>
          <a:prstGeom prst="straightConnector1">
            <a:avLst/>
          </a:prstGeom>
          <a:ln>
            <a:solidFill>
              <a:srgbClr val="00CC99"/>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id="{9751AB5A-7768-7F11-D6CB-5E8EDA474F60}"/>
              </a:ext>
            </a:extLst>
          </p:cNvPr>
          <p:cNvCxnSpPr>
            <a:cxnSpLocks/>
          </p:cNvCxnSpPr>
          <p:nvPr/>
        </p:nvCxnSpPr>
        <p:spPr>
          <a:xfrm>
            <a:off x="4965192" y="4420639"/>
            <a:ext cx="427701" cy="0"/>
          </a:xfrm>
          <a:prstGeom prst="straightConnector1">
            <a:avLst/>
          </a:prstGeom>
          <a:ln>
            <a:solidFill>
              <a:srgbClr val="00CC99"/>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9" name="Parentesi graffa chiusa 28">
            <a:extLst>
              <a:ext uri="{FF2B5EF4-FFF2-40B4-BE49-F238E27FC236}">
                <a16:creationId xmlns:a16="http://schemas.microsoft.com/office/drawing/2014/main" id="{79BC9DEA-FEF1-4B3A-8ED5-3860A6ABBE88}"/>
              </a:ext>
            </a:extLst>
          </p:cNvPr>
          <p:cNvSpPr/>
          <p:nvPr/>
        </p:nvSpPr>
        <p:spPr>
          <a:xfrm>
            <a:off x="2247317" y="4139505"/>
            <a:ext cx="212487" cy="2212510"/>
          </a:xfrm>
          <a:prstGeom prst="righ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22291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Immagine 5" descr="fondo-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59233"/>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0" y="0"/>
            <a:ext cx="9147242" cy="447040"/>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Costi efficienti della raccolta differenziata</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EE5108E7-EF11-40BD-9ADB-766B741F3733}"/>
                  </a:ext>
                </a:extLst>
              </p:cNvPr>
              <p:cNvSpPr txBox="1"/>
              <p:nvPr/>
            </p:nvSpPr>
            <p:spPr>
              <a:xfrm>
                <a:off x="84249" y="650944"/>
                <a:ext cx="8717870" cy="616131"/>
              </a:xfrm>
              <a:prstGeom prst="rect">
                <a:avLst/>
              </a:prstGeom>
              <a:noFill/>
            </p:spPr>
            <p:txBody>
              <a:bodyPr wrap="square">
                <a:spAutoFit/>
              </a:bodyPr>
              <a:lstStyle/>
              <a:p>
                <a:pPr marL="87312" lvl="0" algn="just">
                  <a:lnSpc>
                    <a:spcPts val="2100"/>
                  </a:lnSpc>
                  <a:spcBef>
                    <a:spcPts val="600"/>
                  </a:spcBef>
                  <a:spcAft>
                    <a:spcPts val="600"/>
                  </a:spcAft>
                  <a:buClr>
                    <a:schemeClr val="accent6">
                      <a:lumMod val="75000"/>
                    </a:schemeClr>
                  </a:buClr>
                  <a:buSzPct val="138000"/>
                </a:pPr>
                <a:r>
                  <a:rPr lang="it-IT" sz="1400" dirty="0">
                    <a:solidFill>
                      <a:schemeClr val="tx1"/>
                    </a:solidFill>
                    <a:latin typeface="Arial" panose="020B0604020202020204" pitchFamily="34" charset="0"/>
                    <a:ea typeface="Yu Mincho" panose="02020400000000000000" pitchFamily="18" charset="-128"/>
                    <a:cs typeface="Arial" panose="020B0604020202020204" pitchFamily="34" charset="0"/>
                  </a:rPr>
                  <a:t>Monitoraggio del progressivo miglioramento del grado di copertura dei costi della raccolta differenziata tramite l’introduzione dell’indicatore</a:t>
                </a:r>
                <a:r>
                  <a:rPr lang="it-IT" sz="1400" b="1" dirty="0">
                    <a:solidFill>
                      <a:schemeClr val="tx1"/>
                    </a:solidFill>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sSub>
                      <m:sSubPr>
                        <m:ctrlPr>
                          <a:rPr lang="it-IT" sz="1400" b="1" i="1">
                            <a:solidFill>
                              <a:schemeClr val="tx1"/>
                            </a:solidFill>
                            <a:latin typeface="Cambria Math" panose="02040503050406030204" pitchFamily="18" charset="0"/>
                            <a:ea typeface="Yu Mincho" panose="02020400000000000000" pitchFamily="18" charset="-128"/>
                            <a:cs typeface="Arial" panose="020B0604020202020204" pitchFamily="34" charset="0"/>
                          </a:rPr>
                        </m:ctrlPr>
                      </m:sSubPr>
                      <m:e>
                        <m:r>
                          <m:rPr>
                            <m:sty m:val="p"/>
                          </m:rPr>
                          <a:rPr lang="it-IT" sz="1400" b="1">
                            <a:solidFill>
                              <a:schemeClr val="tx1"/>
                            </a:solidFill>
                            <a:latin typeface="Cambria Math" panose="02040503050406030204" pitchFamily="18" charset="0"/>
                            <a:ea typeface="Yu Mincho" panose="02020400000000000000" pitchFamily="18" charset="-128"/>
                            <a:cs typeface="Arial" panose="020B0604020202020204" pitchFamily="34" charset="0"/>
                          </a:rPr>
                          <m:t>Η</m:t>
                        </m:r>
                      </m:e>
                      <m:sub>
                        <m:r>
                          <a:rPr lang="it-IT" sz="1400" b="1">
                            <a:solidFill>
                              <a:schemeClr val="tx1"/>
                            </a:solidFill>
                            <a:latin typeface="Cambria Math" panose="02040503050406030204" pitchFamily="18" charset="0"/>
                            <a:ea typeface="Yu Mincho" panose="02020400000000000000" pitchFamily="18" charset="-128"/>
                            <a:cs typeface="Arial" panose="020B0604020202020204" pitchFamily="34" charset="0"/>
                          </a:rPr>
                          <m:t>𝑎</m:t>
                        </m:r>
                      </m:sub>
                    </m:sSub>
                  </m:oMath>
                </a14:m>
                <a:r>
                  <a:rPr lang="it-IT" sz="1400" dirty="0">
                    <a:solidFill>
                      <a:schemeClr val="tx1"/>
                    </a:solidFill>
                    <a:latin typeface="Arial" panose="020B0604020202020204" pitchFamily="34" charset="0"/>
                    <a:ea typeface="Yu Mincho" panose="02020400000000000000" pitchFamily="18" charset="-128"/>
                    <a:cs typeface="Arial" panose="020B0604020202020204" pitchFamily="34" charset="0"/>
                  </a:rPr>
                  <a:t>  </a:t>
                </a:r>
              </a:p>
            </p:txBody>
          </p:sp>
        </mc:Choice>
        <mc:Fallback xmlns="">
          <p:sp>
            <p:nvSpPr>
              <p:cNvPr id="8" name="CasellaDiTesto 7">
                <a:extLst>
                  <a:ext uri="{FF2B5EF4-FFF2-40B4-BE49-F238E27FC236}">
                    <a16:creationId xmlns:a16="http://schemas.microsoft.com/office/drawing/2014/main" id="{EE5108E7-EF11-40BD-9ADB-766B741F3733}"/>
                  </a:ext>
                </a:extLst>
              </p:cNvPr>
              <p:cNvSpPr txBox="1">
                <a:spLocks noRot="1" noChangeAspect="1" noMove="1" noResize="1" noEditPoints="1" noAdjustHandles="1" noChangeArrowheads="1" noChangeShapeType="1" noTextEdit="1"/>
              </p:cNvSpPr>
              <p:nvPr/>
            </p:nvSpPr>
            <p:spPr>
              <a:xfrm>
                <a:off x="84249" y="650944"/>
                <a:ext cx="8717870" cy="616131"/>
              </a:xfrm>
              <a:prstGeom prst="rect">
                <a:avLst/>
              </a:prstGeom>
              <a:blipFill>
                <a:blip r:embed="rId3"/>
                <a:stretch>
                  <a:fillRect r="-210" b="-7921"/>
                </a:stretch>
              </a:blipFill>
            </p:spPr>
            <p:txBody>
              <a:bodyPr/>
              <a:lstStyle/>
              <a:p>
                <a:r>
                  <a:rPr lang="it-IT">
                    <a:noFill/>
                  </a:rPr>
                  <a:t> </a:t>
                </a:r>
              </a:p>
            </p:txBody>
          </p:sp>
        </mc:Fallback>
      </mc:AlternateContent>
      <p:grpSp>
        <p:nvGrpSpPr>
          <p:cNvPr id="3" name="Gruppo 2">
            <a:extLst>
              <a:ext uri="{FF2B5EF4-FFF2-40B4-BE49-F238E27FC236}">
                <a16:creationId xmlns:a16="http://schemas.microsoft.com/office/drawing/2014/main" id="{D0CCC097-BBEF-A386-D478-11F908CB4887}"/>
              </a:ext>
            </a:extLst>
          </p:cNvPr>
          <p:cNvGrpSpPr/>
          <p:nvPr/>
        </p:nvGrpSpPr>
        <p:grpSpPr>
          <a:xfrm>
            <a:off x="4023361" y="1636097"/>
            <a:ext cx="4583084" cy="1026320"/>
            <a:chOff x="2311797" y="2398643"/>
            <a:chExt cx="7204790" cy="1087124"/>
          </a:xfrm>
        </p:grpSpPr>
        <p:sp>
          <p:nvSpPr>
            <p:cNvPr id="5" name="CasellaDiTesto 4">
              <a:extLst>
                <a:ext uri="{FF2B5EF4-FFF2-40B4-BE49-F238E27FC236}">
                  <a16:creationId xmlns:a16="http://schemas.microsoft.com/office/drawing/2014/main" id="{001BA6DC-6C0B-402C-836F-2FBF3F1511C2}"/>
                </a:ext>
              </a:extLst>
            </p:cNvPr>
            <p:cNvSpPr txBox="1"/>
            <p:nvPr/>
          </p:nvSpPr>
          <p:spPr>
            <a:xfrm>
              <a:off x="3691773" y="2398643"/>
              <a:ext cx="5813918" cy="293410"/>
            </a:xfrm>
            <a:prstGeom prst="rect">
              <a:avLst/>
            </a:prstGeom>
            <a:noFill/>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Ricavi riconosciuti ai rifiuti da imballaggio</a:t>
              </a:r>
            </a:p>
          </p:txBody>
        </p:sp>
        <p:sp>
          <p:nvSpPr>
            <p:cNvPr id="15" name="CasellaDiTesto 14">
              <a:extLst>
                <a:ext uri="{FF2B5EF4-FFF2-40B4-BE49-F238E27FC236}">
                  <a16:creationId xmlns:a16="http://schemas.microsoft.com/office/drawing/2014/main" id="{D51AFBAC-0078-42ED-8FCC-63C7E04B0FA0}"/>
                </a:ext>
              </a:extLst>
            </p:cNvPr>
            <p:cNvSpPr txBox="1"/>
            <p:nvPr/>
          </p:nvSpPr>
          <p:spPr>
            <a:xfrm>
              <a:off x="3691773" y="2801145"/>
              <a:ext cx="5824814" cy="684622"/>
            </a:xfrm>
            <a:prstGeom prst="rect">
              <a:avLst/>
            </a:prstGeom>
            <a:noFill/>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Costi relativi alla raccolta differenziata dei rifiuti da imballaggio, comprensivi anche delle pertinenti quote di costi operativi comuni e di costi di capitale</a:t>
              </a:r>
            </a:p>
          </p:txBody>
        </p:sp>
        <p:cxnSp>
          <p:nvCxnSpPr>
            <p:cNvPr id="16" name="Connettore 2 15">
              <a:extLst>
                <a:ext uri="{FF2B5EF4-FFF2-40B4-BE49-F238E27FC236}">
                  <a16:creationId xmlns:a16="http://schemas.microsoft.com/office/drawing/2014/main" id="{4D77FD97-160E-4F04-8E8D-E040CB7F6D8F}"/>
                </a:ext>
              </a:extLst>
            </p:cNvPr>
            <p:cNvCxnSpPr>
              <a:cxnSpLocks/>
            </p:cNvCxnSpPr>
            <p:nvPr/>
          </p:nvCxnSpPr>
          <p:spPr>
            <a:xfrm>
              <a:off x="2311797" y="2537142"/>
              <a:ext cx="905606" cy="0"/>
            </a:xfrm>
            <a:prstGeom prst="straightConnector1">
              <a:avLst/>
            </a:prstGeom>
            <a:ln>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id="{1A8B5E4C-32AE-4F3A-B132-02BBC38F5AC1}"/>
                </a:ext>
              </a:extLst>
            </p:cNvPr>
            <p:cNvCxnSpPr>
              <a:cxnSpLocks/>
            </p:cNvCxnSpPr>
            <p:nvPr/>
          </p:nvCxnSpPr>
          <p:spPr>
            <a:xfrm>
              <a:off x="2326172" y="2940876"/>
              <a:ext cx="891232" cy="0"/>
            </a:xfrm>
            <a:prstGeom prst="straightConnector1">
              <a:avLst/>
            </a:prstGeom>
            <a:ln>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grpSp>
      <p:pic>
        <p:nvPicPr>
          <p:cNvPr id="18" name="Immagine 17">
            <a:extLst>
              <a:ext uri="{FF2B5EF4-FFF2-40B4-BE49-F238E27FC236}">
                <a16:creationId xmlns:a16="http://schemas.microsoft.com/office/drawing/2014/main" id="{09F21818-D4B0-09A7-1EB0-1FBCE1496BC5}"/>
              </a:ext>
            </a:extLst>
          </p:cNvPr>
          <p:cNvPicPr>
            <a:picLocks noChangeAspect="1"/>
          </p:cNvPicPr>
          <p:nvPr/>
        </p:nvPicPr>
        <p:blipFill rotWithShape="1">
          <a:blip r:embed="rId4"/>
          <a:srcRect l="19141"/>
          <a:stretch/>
        </p:blipFill>
        <p:spPr>
          <a:xfrm>
            <a:off x="223929" y="3172205"/>
            <a:ext cx="5004008" cy="3067199"/>
          </a:xfrm>
          <a:prstGeom prst="rect">
            <a:avLst/>
          </a:prstGeom>
        </p:spPr>
      </p:pic>
      <p:cxnSp>
        <p:nvCxnSpPr>
          <p:cNvPr id="19" name="Connettore 2 18">
            <a:extLst>
              <a:ext uri="{FF2B5EF4-FFF2-40B4-BE49-F238E27FC236}">
                <a16:creationId xmlns:a16="http://schemas.microsoft.com/office/drawing/2014/main" id="{86834277-1D07-AA09-225F-BA38C5BFAE0E}"/>
              </a:ext>
            </a:extLst>
          </p:cNvPr>
          <p:cNvCxnSpPr>
            <a:cxnSpLocks/>
          </p:cNvCxnSpPr>
          <p:nvPr/>
        </p:nvCxnSpPr>
        <p:spPr>
          <a:xfrm>
            <a:off x="5291945" y="3503300"/>
            <a:ext cx="249249" cy="0"/>
          </a:xfrm>
          <a:prstGeom prst="straightConnector1">
            <a:avLst/>
          </a:prstGeom>
          <a:ln>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997CE06D-F3C7-FCB3-0831-F35D82942210}"/>
                  </a:ext>
                </a:extLst>
              </p:cNvPr>
              <p:cNvSpPr txBox="1"/>
              <p:nvPr/>
            </p:nvSpPr>
            <p:spPr>
              <a:xfrm>
                <a:off x="5545940" y="3085840"/>
                <a:ext cx="3099296" cy="830997"/>
              </a:xfrm>
              <a:prstGeom prst="rect">
                <a:avLst/>
              </a:prstGeom>
              <a:noFill/>
            </p:spPr>
            <p:txBody>
              <a:bodyPr wrap="square" rtlCol="0">
                <a:spAutoFit/>
              </a:bodyPr>
              <a:lstStyle/>
              <a:p>
                <a:pPr algn="just"/>
                <a:r>
                  <a:rPr lang="it-IT" sz="1200" dirty="0">
                    <a:solidFill>
                      <a:schemeClr val="tx1"/>
                    </a:solidFill>
                    <a:latin typeface="Arial" panose="020B0604020202020204" pitchFamily="34" charset="0"/>
                    <a:ea typeface="Yu Mincho" panose="02020400000000000000" pitchFamily="18" charset="-128"/>
                    <a:cs typeface="Arial" panose="020B0604020202020204" pitchFamily="34" charset="0"/>
                  </a:rPr>
                  <a:t>In esito alla quantificazione del valore di partenza </a:t>
                </a:r>
                <a14:m>
                  <m:oMath xmlns:m="http://schemas.openxmlformats.org/officeDocument/2006/math">
                    <m:sSub>
                      <m:sSubPr>
                        <m:ctrlPr>
                          <a:rPr lang="it-IT" sz="1200" i="1">
                            <a:solidFill>
                              <a:schemeClr val="tx1"/>
                            </a:solidFill>
                            <a:latin typeface="Cambria Math" panose="02040503050406030204" pitchFamily="18" charset="0"/>
                            <a:ea typeface="Yu Mincho" panose="02020400000000000000" pitchFamily="18" charset="-128"/>
                            <a:cs typeface="Arial" panose="020B0604020202020204" pitchFamily="34" charset="0"/>
                          </a:rPr>
                        </m:ctrlPr>
                      </m:sSubPr>
                      <m:e>
                        <m:r>
                          <m:rPr>
                            <m:sty m:val="p"/>
                          </m:rPr>
                          <a:rPr lang="it-IT" sz="1200" i="0">
                            <a:solidFill>
                              <a:schemeClr val="tx1"/>
                            </a:solidFill>
                            <a:latin typeface="Cambria Math" panose="02040503050406030204" pitchFamily="18" charset="0"/>
                            <a:ea typeface="Yu Mincho" panose="02020400000000000000" pitchFamily="18" charset="-128"/>
                            <a:cs typeface="Arial" panose="020B0604020202020204" pitchFamily="34" charset="0"/>
                          </a:rPr>
                          <m:t>Η</m:t>
                        </m:r>
                      </m:e>
                      <m:sub>
                        <m:r>
                          <a:rPr lang="it-IT" sz="1200" i="0">
                            <a:solidFill>
                              <a:schemeClr val="tx1"/>
                            </a:solidFill>
                            <a:latin typeface="Cambria Math" panose="02040503050406030204" pitchFamily="18" charset="0"/>
                            <a:ea typeface="Yu Mincho" panose="02020400000000000000" pitchFamily="18" charset="-128"/>
                            <a:cs typeface="Arial" panose="020B0604020202020204" pitchFamily="34" charset="0"/>
                          </a:rPr>
                          <m:t>2024</m:t>
                        </m:r>
                      </m:sub>
                    </m:sSub>
                  </m:oMath>
                </a14:m>
                <a:r>
                  <a:rPr lang="it-IT" sz="1200" dirty="0">
                    <a:solidFill>
                      <a:schemeClr val="tx1"/>
                    </a:solidFill>
                    <a:latin typeface="Arial" panose="020B0604020202020204" pitchFamily="34" charset="0"/>
                    <a:ea typeface="Yu Mincho" panose="02020400000000000000" pitchFamily="18" charset="-128"/>
                    <a:cs typeface="Arial" panose="020B0604020202020204" pitchFamily="34" charset="0"/>
                  </a:rPr>
                  <a:t>, sono determinati gli obiettivi annuali sulla base del posizionamento in una delle classi</a:t>
                </a:r>
              </a:p>
            </p:txBody>
          </p:sp>
        </mc:Choice>
        <mc:Fallback xmlns="">
          <p:sp>
            <p:nvSpPr>
              <p:cNvPr id="20" name="CasellaDiTesto 19">
                <a:extLst>
                  <a:ext uri="{FF2B5EF4-FFF2-40B4-BE49-F238E27FC236}">
                    <a16:creationId xmlns:a16="http://schemas.microsoft.com/office/drawing/2014/main" id="{997CE06D-F3C7-FCB3-0831-F35D82942210}"/>
                  </a:ext>
                </a:extLst>
              </p:cNvPr>
              <p:cNvSpPr txBox="1">
                <a:spLocks noRot="1" noChangeAspect="1" noMove="1" noResize="1" noEditPoints="1" noAdjustHandles="1" noChangeArrowheads="1" noChangeShapeType="1" noTextEdit="1"/>
              </p:cNvSpPr>
              <p:nvPr/>
            </p:nvSpPr>
            <p:spPr>
              <a:xfrm>
                <a:off x="5545940" y="3085840"/>
                <a:ext cx="3099296" cy="830997"/>
              </a:xfrm>
              <a:prstGeom prst="rect">
                <a:avLst/>
              </a:prstGeom>
              <a:blipFill>
                <a:blip r:embed="rId5"/>
                <a:stretch>
                  <a:fillRect l="-197" t="-730" b="-3650"/>
                </a:stretch>
              </a:blipFill>
            </p:spPr>
            <p:txBody>
              <a:bodyPr/>
              <a:lstStyle/>
              <a:p>
                <a:r>
                  <a:rPr lang="it-IT">
                    <a:noFill/>
                  </a:rPr>
                  <a:t> </a:t>
                </a:r>
              </a:p>
            </p:txBody>
          </p:sp>
        </mc:Fallback>
      </mc:AlternateContent>
      <p:sp>
        <p:nvSpPr>
          <p:cNvPr id="23" name="CasellaDiTesto 22">
            <a:extLst>
              <a:ext uri="{FF2B5EF4-FFF2-40B4-BE49-F238E27FC236}">
                <a16:creationId xmlns:a16="http://schemas.microsoft.com/office/drawing/2014/main" id="{60979BC6-86C8-A66D-1332-E3152EAF7435}"/>
              </a:ext>
            </a:extLst>
          </p:cNvPr>
          <p:cNvSpPr txBox="1"/>
          <p:nvPr/>
        </p:nvSpPr>
        <p:spPr>
          <a:xfrm>
            <a:off x="5552868" y="4013520"/>
            <a:ext cx="3099296" cy="1938992"/>
          </a:xfrm>
          <a:prstGeom prst="rect">
            <a:avLst/>
          </a:prstGeom>
          <a:noFill/>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A partire dall’annualità </a:t>
            </a:r>
            <a:r>
              <a:rPr lang="it-IT" sz="1200" b="1" dirty="0">
                <a:latin typeface="Arial" panose="020B0604020202020204" pitchFamily="34" charset="0"/>
                <a:ea typeface="Yu Mincho" panose="02020400000000000000" pitchFamily="18" charset="-128"/>
                <a:cs typeface="Arial" panose="020B0604020202020204" pitchFamily="34" charset="0"/>
              </a:rPr>
              <a:t>2026</a:t>
            </a:r>
            <a:r>
              <a:rPr lang="it-IT" sz="1200" dirty="0">
                <a:latin typeface="Arial" panose="020B0604020202020204" pitchFamily="34" charset="0"/>
                <a:ea typeface="Yu Mincho" panose="02020400000000000000" pitchFamily="18" charset="-128"/>
                <a:cs typeface="Arial" panose="020B0604020202020204" pitchFamily="34" charset="0"/>
              </a:rPr>
              <a:t>, in caso di mancato conseguimento degli obiettivi di miglioramento assegnati nel 2024 e 2025, sarà valorizzata una </a:t>
            </a:r>
            <a:r>
              <a:rPr lang="it-IT" sz="1200" b="1" dirty="0">
                <a:latin typeface="Arial" panose="020B0604020202020204" pitchFamily="34" charset="0"/>
                <a:ea typeface="Yu Mincho" panose="02020400000000000000" pitchFamily="18" charset="-128"/>
                <a:cs typeface="Arial" panose="020B0604020202020204" pitchFamily="34" charset="0"/>
              </a:rPr>
              <a:t>componente incentivante di costo operativo, finalizzata a promuovere la valorizzazione dei materiali derivanti dai rifiuti urbani</a:t>
            </a:r>
            <a:r>
              <a:rPr lang="it-IT" sz="1200" dirty="0">
                <a:latin typeface="Arial" panose="020B0604020202020204" pitchFamily="34" charset="0"/>
                <a:ea typeface="Yu Mincho" panose="02020400000000000000" pitchFamily="18" charset="-128"/>
                <a:cs typeface="Arial" panose="020B0604020202020204" pitchFamily="34" charset="0"/>
              </a:rPr>
              <a:t>, determinata in misura proporzionale alla distanza dall’obiettivo di miglioramento </a:t>
            </a:r>
          </a:p>
        </p:txBody>
      </p:sp>
      <p:cxnSp>
        <p:nvCxnSpPr>
          <p:cNvPr id="12" name="Connettore 2 11">
            <a:extLst>
              <a:ext uri="{FF2B5EF4-FFF2-40B4-BE49-F238E27FC236}">
                <a16:creationId xmlns:a16="http://schemas.microsoft.com/office/drawing/2014/main" id="{538D9C05-FF96-D59F-699D-C2D2E3B784E0}"/>
              </a:ext>
            </a:extLst>
          </p:cNvPr>
          <p:cNvCxnSpPr>
            <a:cxnSpLocks/>
          </p:cNvCxnSpPr>
          <p:nvPr/>
        </p:nvCxnSpPr>
        <p:spPr>
          <a:xfrm>
            <a:off x="5279753" y="4734692"/>
            <a:ext cx="249249" cy="0"/>
          </a:xfrm>
          <a:prstGeom prst="straightConnector1">
            <a:avLst/>
          </a:prstGeom>
          <a:ln>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14" name="Immagine 13">
            <a:extLst>
              <a:ext uri="{FF2B5EF4-FFF2-40B4-BE49-F238E27FC236}">
                <a16:creationId xmlns:a16="http://schemas.microsoft.com/office/drawing/2014/main" id="{AD90D4F5-164F-678B-127C-7B4DCE8617B4}"/>
              </a:ext>
            </a:extLst>
          </p:cNvPr>
          <p:cNvPicPr>
            <a:picLocks noChangeAspect="1"/>
          </p:cNvPicPr>
          <p:nvPr/>
        </p:nvPicPr>
        <p:blipFill rotWithShape="1">
          <a:blip r:embed="rId6"/>
          <a:srcRect l="47461" t="-3016" r="28336" b="1"/>
          <a:stretch/>
        </p:blipFill>
        <p:spPr>
          <a:xfrm>
            <a:off x="1700784" y="1452951"/>
            <a:ext cx="2103120" cy="1095889"/>
          </a:xfrm>
          <a:prstGeom prst="rect">
            <a:avLst/>
          </a:prstGeom>
        </p:spPr>
      </p:pic>
    </p:spTree>
    <p:extLst>
      <p:ext uri="{BB962C8B-B14F-4D97-AF65-F5344CB8AC3E}">
        <p14:creationId xmlns:p14="http://schemas.microsoft.com/office/powerpoint/2010/main" val="291607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070FE8FD-BC91-43BC-91A0-D1165EDCC31C}"/>
              </a:ext>
              <a:ext uri="{C183D7F6-B498-43B3-948B-1728B52AA6E4}">
                <adec:decorative xmlns:adec="http://schemas.microsoft.com/office/drawing/2017/decorative" val="1"/>
              </a:ext>
            </a:extLst>
          </p:cNvPr>
          <p:cNvSpPr/>
          <p:nvPr/>
        </p:nvSpPr>
        <p:spPr>
          <a:xfrm>
            <a:off x="3036705" y="-8878"/>
            <a:ext cx="6145394" cy="6516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2404816" y="2187"/>
            <a:ext cx="631889" cy="950704"/>
          </a:xfrm>
        </p:spPr>
        <p:txBody>
          <a:bodyPr rtlCol="0">
            <a:noAutofit/>
          </a:bodyPr>
          <a:lstStyle/>
          <a:p>
            <a:pPr algn="l" fontAlgn="auto">
              <a:spcAft>
                <a:spcPts val="0"/>
              </a:spcAft>
              <a:defRPr/>
            </a:pPr>
            <a:r>
              <a:rPr lang="it-IT" sz="66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3</a:t>
            </a:r>
            <a:endParaRPr lang="it-IT" sz="6000" dirty="0">
              <a:solidFill>
                <a:srgbClr val="7C8081"/>
              </a:solidFill>
              <a:latin typeface="Segoe UI Semibold" panose="020B0702040204020203" pitchFamily="34" charset="0"/>
              <a:ea typeface="+mj-ea"/>
              <a:cs typeface="Segoe UI Semibold" panose="020B0702040204020203" pitchFamily="34" charset="0"/>
            </a:endParaRPr>
          </a:p>
        </p:txBody>
      </p:sp>
      <p:sp>
        <p:nvSpPr>
          <p:cNvPr id="2052" name="CasellaDiTesto 7"/>
          <p:cNvSpPr txBox="1">
            <a:spLocks noChangeArrowheads="1"/>
          </p:cNvSpPr>
          <p:nvPr/>
        </p:nvSpPr>
        <p:spPr bwMode="auto">
          <a:xfrm>
            <a:off x="10313988" y="319246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5"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5"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5"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5"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9pPr>
          </a:lstStyle>
          <a:p>
            <a:pPr eaLnBrk="1" hangingPunct="1">
              <a:spcBef>
                <a:spcPct val="0"/>
              </a:spcBef>
              <a:buFontTx/>
              <a:buNone/>
            </a:pPr>
            <a:r>
              <a:rPr lang="it-IT" altLang="it-IT" sz="1800" dirty="0"/>
              <a:t>                      </a:t>
            </a:r>
          </a:p>
        </p:txBody>
      </p:sp>
      <p:pic>
        <p:nvPicPr>
          <p:cNvPr id="10" name="Immagine 5" descr="fondo-slide.png">
            <a:extLst>
              <a:ext uri="{FF2B5EF4-FFF2-40B4-BE49-F238E27FC236}">
                <a16:creationId xmlns:a16="http://schemas.microsoft.com/office/drawing/2014/main" id="{B14C5FF2-EF0E-4C27-86A0-5A73B0186B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7" descr="600x96--arera-trasaprente.png">
            <a:extLst>
              <a:ext uri="{FF2B5EF4-FFF2-40B4-BE49-F238E27FC236}">
                <a16:creationId xmlns:a16="http://schemas.microsoft.com/office/drawing/2014/main" id="{143CF214-A244-416E-B341-D843BE091FAF}"/>
              </a:ext>
            </a:extLst>
          </p:cNvPr>
          <p:cNvPicPr>
            <a:picLocks noChangeAspect="1"/>
          </p:cNvPicPr>
          <p:nvPr/>
        </p:nvPicPr>
        <p:blipFill rotWithShape="1">
          <a:blip r:embed="rId3">
            <a:extLst>
              <a:ext uri="{28A0092B-C50C-407E-A947-70E740481C1C}">
                <a14:useLocalDpi xmlns:a14="http://schemas.microsoft.com/office/drawing/2010/main" val="0"/>
              </a:ext>
            </a:extLst>
          </a:blip>
          <a:srcRect r="25920"/>
          <a:stretch/>
        </p:blipFill>
        <p:spPr bwMode="auto">
          <a:xfrm>
            <a:off x="3165475" y="5981481"/>
            <a:ext cx="28130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ttore diritto 14">
            <a:extLst>
              <a:ext uri="{FF2B5EF4-FFF2-40B4-BE49-F238E27FC236}">
                <a16:creationId xmlns:a16="http://schemas.microsoft.com/office/drawing/2014/main" id="{47A23138-F0DD-4B76-8321-0C2D6489CC34}"/>
              </a:ext>
            </a:extLst>
          </p:cNvPr>
          <p:cNvCxnSpPr/>
          <p:nvPr/>
        </p:nvCxnSpPr>
        <p:spPr>
          <a:xfrm>
            <a:off x="2450525" y="1040869"/>
            <a:ext cx="3528000" cy="0"/>
          </a:xfrm>
          <a:prstGeom prst="line">
            <a:avLst/>
          </a:prstGeom>
          <a:ln w="19050">
            <a:solidFill>
              <a:srgbClr val="1E4968"/>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Titolo 1">
            <a:extLst>
              <a:ext uri="{FF2B5EF4-FFF2-40B4-BE49-F238E27FC236}">
                <a16:creationId xmlns:a16="http://schemas.microsoft.com/office/drawing/2014/main" id="{2D8F88FF-122F-4F28-B4CC-64D636DFDA1D}"/>
              </a:ext>
            </a:extLst>
          </p:cNvPr>
          <p:cNvSpPr txBox="1">
            <a:spLocks/>
          </p:cNvSpPr>
          <p:nvPr/>
        </p:nvSpPr>
        <p:spPr bwMode="auto">
          <a:xfrm>
            <a:off x="3165474" y="1317047"/>
            <a:ext cx="6534786" cy="138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l" fontAlgn="auto">
              <a:spcAft>
                <a:spcPts val="0"/>
              </a:spcAft>
              <a:defRPr/>
            </a:pPr>
            <a: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Regolazione come </a:t>
            </a:r>
            <a:b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br>
            <a: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fattore abilitante per </a:t>
            </a:r>
          </a:p>
          <a:p>
            <a:pPr algn="l" fontAlgn="auto">
              <a:spcAft>
                <a:spcPts val="0"/>
              </a:spcAft>
              <a:defRPr/>
            </a:pPr>
            <a: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il miglioramento </a:t>
            </a:r>
            <a:b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br>
            <a: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della gestione dei </a:t>
            </a:r>
            <a:r>
              <a:rPr lang="it-IT" sz="2800" b="1" cap="all" dirty="0" err="1">
                <a:solidFill>
                  <a:srgbClr val="1E3160"/>
                </a:solidFill>
                <a:latin typeface="Segoe UI Semibold" panose="020B0702040204020203" pitchFamily="34" charset="0"/>
                <a:ea typeface="ヒラギノ角ゴ Pro W3" pitchFamily="125" charset="-128"/>
                <a:cs typeface="Segoe UI Semibold" panose="020B0702040204020203" pitchFamily="34" charset="0"/>
              </a:rPr>
              <a:t>sPL</a:t>
            </a:r>
            <a:endPar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endParaRPr>
          </a:p>
        </p:txBody>
      </p:sp>
    </p:spTree>
    <p:extLst>
      <p:ext uri="{BB962C8B-B14F-4D97-AF65-F5344CB8AC3E}">
        <p14:creationId xmlns:p14="http://schemas.microsoft.com/office/powerpoint/2010/main" val="120992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olo 1">
            <a:extLst>
              <a:ext uri="{FF2B5EF4-FFF2-40B4-BE49-F238E27FC236}">
                <a16:creationId xmlns:a16="http://schemas.microsoft.com/office/drawing/2014/main" id="{464F1BFA-398A-4244-820D-C4E8C468B6CA}"/>
              </a:ext>
            </a:extLst>
          </p:cNvPr>
          <p:cNvSpPr txBox="1">
            <a:spLocks/>
          </p:cNvSpPr>
          <p:nvPr/>
        </p:nvSpPr>
        <p:spPr>
          <a:xfrm>
            <a:off x="2463" y="0"/>
            <a:ext cx="9147242" cy="402977"/>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Esplicitazione dei profili regolatori nel riordino della materia dei SPL</a:t>
            </a:r>
          </a:p>
        </p:txBody>
      </p:sp>
      <p:pic>
        <p:nvPicPr>
          <p:cNvPr id="32" name="Immagine 5" descr="fondo-slide.png">
            <a:extLst>
              <a:ext uri="{FF2B5EF4-FFF2-40B4-BE49-F238E27FC236}">
                <a16:creationId xmlns:a16="http://schemas.microsoft.com/office/drawing/2014/main" id="{7FC772D3-F227-4CE8-A53B-2193D69413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51613"/>
            <a:ext cx="914724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Google Shape;1138;p41">
            <a:extLst>
              <a:ext uri="{FF2B5EF4-FFF2-40B4-BE49-F238E27FC236}">
                <a16:creationId xmlns:a16="http://schemas.microsoft.com/office/drawing/2014/main" id="{FA83A7F7-ABA4-4A97-F96D-F8BE2ABAF65D}"/>
              </a:ext>
            </a:extLst>
          </p:cNvPr>
          <p:cNvSpPr txBox="1"/>
          <p:nvPr/>
        </p:nvSpPr>
        <p:spPr>
          <a:xfrm>
            <a:off x="6683459" y="3014340"/>
            <a:ext cx="2015012" cy="932805"/>
          </a:xfrm>
          <a:prstGeom prst="rect">
            <a:avLst/>
          </a:prstGeom>
          <a:noFill/>
          <a:ln>
            <a:noFill/>
          </a:ln>
        </p:spPr>
        <p:txBody>
          <a:bodyPr spcFirstLastPara="1" wrap="square" lIns="91425" tIns="91425" rIns="91425" bIns="91425" anchor="ctr" anchorCtr="0">
            <a:noAutofit/>
          </a:bodyPr>
          <a:lstStyle/>
          <a:p>
            <a:pPr algn="r" defTabSz="914400" fontAlgn="auto">
              <a:spcBef>
                <a:spcPts val="0"/>
              </a:spcBef>
              <a:spcAft>
                <a:spcPts val="0"/>
              </a:spcAft>
              <a:buClr>
                <a:srgbClr val="000000"/>
              </a:buClr>
              <a:buFont typeface="Arial"/>
              <a:buNone/>
            </a:pPr>
            <a:r>
              <a:rPr lang="it-IT" sz="1000" kern="0" dirty="0">
                <a:solidFill>
                  <a:srgbClr val="000000"/>
                </a:solidFill>
                <a:latin typeface="Arial" panose="020B0604020202020204" pitchFamily="34" charset="0"/>
                <a:ea typeface="Fira Sans"/>
                <a:cs typeface="Arial" panose="020B0604020202020204" pitchFamily="34" charset="0"/>
                <a:sym typeface="Fira Sans"/>
              </a:rPr>
              <a:t>Indicatori e atti predisposti da Autorità rilevano per istituzione SPL, individuazione modalità di gestione, e conferma </a:t>
            </a:r>
            <a:r>
              <a:rPr lang="it-IT" sz="1000" kern="0" dirty="0" err="1">
                <a:solidFill>
                  <a:srgbClr val="000000"/>
                </a:solidFill>
                <a:latin typeface="Arial" panose="020B0604020202020204" pitchFamily="34" charset="0"/>
                <a:ea typeface="Fira Sans"/>
                <a:cs typeface="Arial" panose="020B0604020202020204" pitchFamily="34" charset="0"/>
                <a:sym typeface="Fira Sans"/>
              </a:rPr>
              <a:t>dell’</a:t>
            </a:r>
            <a:r>
              <a:rPr lang="it-IT" sz="1000" i="1" kern="0" dirty="0" err="1">
                <a:solidFill>
                  <a:srgbClr val="000000"/>
                </a:solidFill>
                <a:latin typeface="Arial" panose="020B0604020202020204" pitchFamily="34" charset="0"/>
                <a:ea typeface="Fira Sans"/>
                <a:cs typeface="Arial" panose="020B0604020202020204" pitchFamily="34" charset="0"/>
                <a:sym typeface="Fira Sans"/>
              </a:rPr>
              <a:t>in</a:t>
            </a:r>
            <a:r>
              <a:rPr lang="it-IT" sz="1000" i="1" kern="0" dirty="0">
                <a:solidFill>
                  <a:srgbClr val="000000"/>
                </a:solidFill>
                <a:latin typeface="Arial" panose="020B0604020202020204" pitchFamily="34" charset="0"/>
                <a:ea typeface="Fira Sans"/>
                <a:cs typeface="Arial" panose="020B0604020202020204" pitchFamily="34" charset="0"/>
                <a:sym typeface="Fira Sans"/>
              </a:rPr>
              <a:t> house</a:t>
            </a:r>
          </a:p>
        </p:txBody>
      </p:sp>
      <p:cxnSp>
        <p:nvCxnSpPr>
          <p:cNvPr id="62" name="Google Shape;1145;p41">
            <a:extLst>
              <a:ext uri="{FF2B5EF4-FFF2-40B4-BE49-F238E27FC236}">
                <a16:creationId xmlns:a16="http://schemas.microsoft.com/office/drawing/2014/main" id="{48FE0565-2E60-CD54-B20C-9A435F8E0F18}"/>
              </a:ext>
            </a:extLst>
          </p:cNvPr>
          <p:cNvCxnSpPr>
            <a:cxnSpLocks/>
          </p:cNvCxnSpPr>
          <p:nvPr/>
        </p:nvCxnSpPr>
        <p:spPr>
          <a:xfrm>
            <a:off x="8850871" y="3118792"/>
            <a:ext cx="0" cy="723900"/>
          </a:xfrm>
          <a:prstGeom prst="straightConnector1">
            <a:avLst/>
          </a:prstGeom>
          <a:noFill/>
          <a:ln w="38100" cap="flat" cmpd="sng">
            <a:solidFill>
              <a:srgbClr val="F18600"/>
            </a:solidFill>
            <a:prstDash val="solid"/>
            <a:round/>
            <a:headEnd type="none" w="med" len="med"/>
            <a:tailEnd type="none" w="med" len="med"/>
          </a:ln>
        </p:spPr>
      </p:cxnSp>
      <p:sp>
        <p:nvSpPr>
          <p:cNvPr id="40" name="Google Shape;1126;p41">
            <a:extLst>
              <a:ext uri="{FF2B5EF4-FFF2-40B4-BE49-F238E27FC236}">
                <a16:creationId xmlns:a16="http://schemas.microsoft.com/office/drawing/2014/main" id="{62E8F30E-8305-9A7F-A20F-AC8F80144866}"/>
              </a:ext>
            </a:extLst>
          </p:cNvPr>
          <p:cNvSpPr/>
          <p:nvPr/>
        </p:nvSpPr>
        <p:spPr>
          <a:xfrm>
            <a:off x="3023312" y="1915733"/>
            <a:ext cx="3091200" cy="3091200"/>
          </a:xfrm>
          <a:prstGeom prst="ellipse">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27;p41">
            <a:extLst>
              <a:ext uri="{FF2B5EF4-FFF2-40B4-BE49-F238E27FC236}">
                <a16:creationId xmlns:a16="http://schemas.microsoft.com/office/drawing/2014/main" id="{AE92C231-DFCB-B5C6-0A2D-D603BEF5A17F}"/>
              </a:ext>
            </a:extLst>
          </p:cNvPr>
          <p:cNvSpPr/>
          <p:nvPr/>
        </p:nvSpPr>
        <p:spPr>
          <a:xfrm>
            <a:off x="3655337" y="2547833"/>
            <a:ext cx="1827000" cy="1827000"/>
          </a:xfrm>
          <a:prstGeom prst="ellipse">
            <a:avLst/>
          </a:prstGeom>
          <a:solidFill>
            <a:srgbClr val="1E4968"/>
          </a:solidFill>
          <a:ln>
            <a:solidFill>
              <a:srgbClr val="1E4968"/>
            </a:solidFill>
          </a:ln>
        </p:spPr>
        <p:txBody>
          <a:bodyPr spcFirstLastPara="1" wrap="square" lIns="91425" tIns="91425" rIns="91425" bIns="91425" anchor="ctr" anchorCtr="0">
            <a:noAutofit/>
          </a:bodyPr>
          <a:lstStyle/>
          <a:p>
            <a:pPr algn="ctr"/>
            <a:r>
              <a:rPr lang="it-IT" sz="1400" b="1" dirty="0">
                <a:solidFill>
                  <a:schemeClr val="bg1"/>
                </a:solidFill>
                <a:latin typeface="Arial" panose="020B0604020202020204" pitchFamily="34" charset="0"/>
                <a:cs typeface="Arial" panose="020B0604020202020204" pitchFamily="34" charset="0"/>
              </a:rPr>
              <a:t>Principi per istituzione, regolazione e gestione dei SPL</a:t>
            </a:r>
          </a:p>
        </p:txBody>
      </p:sp>
      <p:sp>
        <p:nvSpPr>
          <p:cNvPr id="64" name="Google Shape;1147;p41">
            <a:extLst>
              <a:ext uri="{FF2B5EF4-FFF2-40B4-BE49-F238E27FC236}">
                <a16:creationId xmlns:a16="http://schemas.microsoft.com/office/drawing/2014/main" id="{BCA9DA37-C6BD-EA5F-A366-DEF66E699C7E}"/>
              </a:ext>
            </a:extLst>
          </p:cNvPr>
          <p:cNvSpPr/>
          <p:nvPr/>
        </p:nvSpPr>
        <p:spPr>
          <a:xfrm>
            <a:off x="3280483" y="1887744"/>
            <a:ext cx="692700" cy="692700"/>
          </a:xfrm>
          <a:prstGeom prst="ellipse">
            <a:avLst/>
          </a:prstGeom>
          <a:solidFill>
            <a:srgbClr val="5FD0DB"/>
          </a:solidFill>
          <a:ln>
            <a:solidFill>
              <a:srgbClr val="5FD0D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148;p41">
            <a:extLst>
              <a:ext uri="{FF2B5EF4-FFF2-40B4-BE49-F238E27FC236}">
                <a16:creationId xmlns:a16="http://schemas.microsoft.com/office/drawing/2014/main" id="{B9572485-ECA5-DD5F-BEFE-92EC5135D7EF}"/>
              </a:ext>
            </a:extLst>
          </p:cNvPr>
          <p:cNvSpPr/>
          <p:nvPr/>
        </p:nvSpPr>
        <p:spPr>
          <a:xfrm>
            <a:off x="2653402" y="3115062"/>
            <a:ext cx="692700" cy="692700"/>
          </a:xfrm>
          <a:prstGeom prst="ellipse">
            <a:avLst/>
          </a:prstGeom>
          <a:solidFill>
            <a:srgbClr val="1E4968"/>
          </a:solidFill>
          <a:ln>
            <a:solidFill>
              <a:srgbClr val="1E4968"/>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149;p41">
            <a:extLst>
              <a:ext uri="{FF2B5EF4-FFF2-40B4-BE49-F238E27FC236}">
                <a16:creationId xmlns:a16="http://schemas.microsoft.com/office/drawing/2014/main" id="{6F4C07DA-08C3-4B9B-34F0-750F7CC710D4}"/>
              </a:ext>
            </a:extLst>
          </p:cNvPr>
          <p:cNvSpPr/>
          <p:nvPr/>
        </p:nvSpPr>
        <p:spPr>
          <a:xfrm>
            <a:off x="3280483" y="4342357"/>
            <a:ext cx="692700" cy="692700"/>
          </a:xfrm>
          <a:prstGeom prst="ellipse">
            <a:avLst/>
          </a:prstGeom>
          <a:solidFill>
            <a:srgbClr val="00AD83"/>
          </a:solidFill>
          <a:ln>
            <a:solidFill>
              <a:srgbClr val="00AD83"/>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151;p41">
            <a:extLst>
              <a:ext uri="{FF2B5EF4-FFF2-40B4-BE49-F238E27FC236}">
                <a16:creationId xmlns:a16="http://schemas.microsoft.com/office/drawing/2014/main" id="{E482E4A3-33C2-43B0-8635-BEFA14CFF35E}"/>
              </a:ext>
            </a:extLst>
          </p:cNvPr>
          <p:cNvSpPr/>
          <p:nvPr/>
        </p:nvSpPr>
        <p:spPr>
          <a:xfrm>
            <a:off x="5150030" y="1887744"/>
            <a:ext cx="692700" cy="692700"/>
          </a:xfrm>
          <a:prstGeom prst="ellipse">
            <a:avLst/>
          </a:prstGeom>
          <a:solidFill>
            <a:srgbClr val="7C8081"/>
          </a:solidFill>
          <a:ln>
            <a:solidFill>
              <a:srgbClr val="7C80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152;p41">
            <a:extLst>
              <a:ext uri="{FF2B5EF4-FFF2-40B4-BE49-F238E27FC236}">
                <a16:creationId xmlns:a16="http://schemas.microsoft.com/office/drawing/2014/main" id="{E0E3B5D7-818D-FFA7-7C49-75C0E0CBAF58}"/>
              </a:ext>
            </a:extLst>
          </p:cNvPr>
          <p:cNvSpPr/>
          <p:nvPr/>
        </p:nvSpPr>
        <p:spPr>
          <a:xfrm>
            <a:off x="5150030" y="4342357"/>
            <a:ext cx="692700" cy="692700"/>
          </a:xfrm>
          <a:prstGeom prst="ellipse">
            <a:avLst/>
          </a:prstGeom>
          <a:solidFill>
            <a:srgbClr val="00A4CD"/>
          </a:solidFill>
          <a:ln>
            <a:solidFill>
              <a:srgbClr val="00A4CD"/>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153;p41">
            <a:extLst>
              <a:ext uri="{FF2B5EF4-FFF2-40B4-BE49-F238E27FC236}">
                <a16:creationId xmlns:a16="http://schemas.microsoft.com/office/drawing/2014/main" id="{A5EB3E5F-57A1-5B21-1A90-A8C81D4B8CD1}"/>
              </a:ext>
            </a:extLst>
          </p:cNvPr>
          <p:cNvSpPr/>
          <p:nvPr/>
        </p:nvSpPr>
        <p:spPr>
          <a:xfrm>
            <a:off x="5823530" y="3115062"/>
            <a:ext cx="692700" cy="692700"/>
          </a:xfrm>
          <a:prstGeom prst="ellipse">
            <a:avLst/>
          </a:prstGeom>
          <a:solidFill>
            <a:srgbClr val="F18600"/>
          </a:solidFill>
          <a:ln>
            <a:solidFill>
              <a:srgbClr val="F1860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59" name="Google Shape;1142;p41">
            <a:extLst>
              <a:ext uri="{FF2B5EF4-FFF2-40B4-BE49-F238E27FC236}">
                <a16:creationId xmlns:a16="http://schemas.microsoft.com/office/drawing/2014/main" id="{52126868-560A-C6BE-F77F-E8BD21817C2E}"/>
              </a:ext>
            </a:extLst>
          </p:cNvPr>
          <p:cNvCxnSpPr>
            <a:cxnSpLocks/>
          </p:cNvCxnSpPr>
          <p:nvPr/>
        </p:nvCxnSpPr>
        <p:spPr>
          <a:xfrm>
            <a:off x="293129" y="3118792"/>
            <a:ext cx="0" cy="723900"/>
          </a:xfrm>
          <a:prstGeom prst="straightConnector1">
            <a:avLst/>
          </a:prstGeom>
          <a:noFill/>
          <a:ln w="38100" cap="flat" cmpd="sng">
            <a:solidFill>
              <a:srgbClr val="1E4968"/>
            </a:solidFill>
            <a:prstDash val="solid"/>
            <a:round/>
            <a:headEnd type="none" w="med" len="med"/>
            <a:tailEnd type="none" w="med" len="med"/>
          </a:ln>
        </p:spPr>
      </p:cxnSp>
      <p:grpSp>
        <p:nvGrpSpPr>
          <p:cNvPr id="84" name="Gruppo 83">
            <a:extLst>
              <a:ext uri="{FF2B5EF4-FFF2-40B4-BE49-F238E27FC236}">
                <a16:creationId xmlns:a16="http://schemas.microsoft.com/office/drawing/2014/main" id="{FA153576-49B1-AD1E-ECD0-B073C5E15973}"/>
              </a:ext>
            </a:extLst>
          </p:cNvPr>
          <p:cNvGrpSpPr/>
          <p:nvPr/>
        </p:nvGrpSpPr>
        <p:grpSpPr>
          <a:xfrm>
            <a:off x="426477" y="2958035"/>
            <a:ext cx="2059696" cy="1045415"/>
            <a:chOff x="600073" y="3048241"/>
            <a:chExt cx="2059696" cy="1045415"/>
          </a:xfrm>
        </p:grpSpPr>
        <p:sp>
          <p:nvSpPr>
            <p:cNvPr id="53" name="Google Shape;1137;p41">
              <a:extLst>
                <a:ext uri="{FF2B5EF4-FFF2-40B4-BE49-F238E27FC236}">
                  <a16:creationId xmlns:a16="http://schemas.microsoft.com/office/drawing/2014/main" id="{2D63EE11-7D2A-71B8-330F-EE0CDAD088E4}"/>
                </a:ext>
              </a:extLst>
            </p:cNvPr>
            <p:cNvSpPr txBox="1"/>
            <p:nvPr/>
          </p:nvSpPr>
          <p:spPr>
            <a:xfrm>
              <a:off x="600074" y="3048241"/>
              <a:ext cx="2059695" cy="723600"/>
            </a:xfrm>
            <a:prstGeom prst="rect">
              <a:avLst/>
            </a:prstGeom>
            <a:noFill/>
            <a:ln>
              <a:noFill/>
            </a:ln>
          </p:spPr>
          <p:txBody>
            <a:bodyPr spcFirstLastPara="1" wrap="square" lIns="91425" tIns="91425" rIns="91425" bIns="91425" anchor="ctr" anchorCtr="0">
              <a:noAutofit/>
            </a:bodyPr>
            <a:lstStyle/>
            <a:p>
              <a:pPr marL="0" marR="0" lvl="0" indent="0" defTabSz="457200" rtl="0" eaLnBrk="1" fontAlgn="base" latinLnBrk="0" hangingPunct="1">
                <a:lnSpc>
                  <a:spcPct val="100000"/>
                </a:lnSpc>
                <a:spcBef>
                  <a:spcPct val="0"/>
                </a:spcBef>
                <a:spcAft>
                  <a:spcPts val="300"/>
                </a:spcAft>
                <a:buClrTx/>
                <a:buSzTx/>
                <a:buFontTx/>
                <a:buNone/>
                <a:tabLst/>
                <a:defRPr/>
              </a:pPr>
              <a:r>
                <a:rPr kumimoji="0" lang="it-IT" sz="100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Autorità individua costi di riferimento dei servizi, schema tipo di PEF, indicatori e livelli minimi di qualità dei servizi</a:t>
              </a:r>
            </a:p>
          </p:txBody>
        </p:sp>
        <p:sp>
          <p:nvSpPr>
            <p:cNvPr id="80" name="Google Shape;1137;p41">
              <a:extLst>
                <a:ext uri="{FF2B5EF4-FFF2-40B4-BE49-F238E27FC236}">
                  <a16:creationId xmlns:a16="http://schemas.microsoft.com/office/drawing/2014/main" id="{0207096B-9B86-5A4D-AC8D-CAE667E6770A}"/>
                </a:ext>
              </a:extLst>
            </p:cNvPr>
            <p:cNvSpPr txBox="1"/>
            <p:nvPr/>
          </p:nvSpPr>
          <p:spPr>
            <a:xfrm>
              <a:off x="600073" y="3715831"/>
              <a:ext cx="2059695" cy="377825"/>
            </a:xfrm>
            <a:prstGeom prst="rect">
              <a:avLst/>
            </a:prstGeom>
            <a:noFill/>
            <a:ln>
              <a:noFill/>
            </a:ln>
          </p:spPr>
          <p:txBody>
            <a:bodyPr spcFirstLastPara="1" wrap="square" lIns="91425" tIns="91425" rIns="91425" bIns="91425" anchor="ctr" anchorCtr="0">
              <a:no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it-IT" sz="900" b="1" i="0" u="none" strike="noStrike" kern="1200" cap="none" spc="0" normalizeH="0" baseline="0" noProof="0" dirty="0">
                  <a:ln>
                    <a:noFill/>
                  </a:ln>
                  <a:solidFill>
                    <a:srgbClr val="1E4968"/>
                  </a:solidFill>
                  <a:effectLst/>
                  <a:uLnTx/>
                  <a:uFillTx/>
                  <a:latin typeface="Arial" panose="020B0604020202020204" pitchFamily="34" charset="0"/>
                  <a:ea typeface="ヒラギノ角ゴ Pro W3" pitchFamily="125" charset="-128"/>
                  <a:cs typeface="Arial" panose="020B0604020202020204" pitchFamily="34" charset="0"/>
                </a:rPr>
                <a:t>MTR-2, schema tipo PEF in fase di pubblicazione, TQRIF</a:t>
              </a:r>
            </a:p>
          </p:txBody>
        </p:sp>
      </p:grpSp>
      <p:grpSp>
        <p:nvGrpSpPr>
          <p:cNvPr id="90" name="Gruppo 89">
            <a:extLst>
              <a:ext uri="{FF2B5EF4-FFF2-40B4-BE49-F238E27FC236}">
                <a16:creationId xmlns:a16="http://schemas.microsoft.com/office/drawing/2014/main" id="{3FE9B12A-9A22-E691-B4B9-37BB3213F6CB}"/>
              </a:ext>
            </a:extLst>
          </p:cNvPr>
          <p:cNvGrpSpPr/>
          <p:nvPr/>
        </p:nvGrpSpPr>
        <p:grpSpPr>
          <a:xfrm>
            <a:off x="5664035" y="806268"/>
            <a:ext cx="2183394" cy="950400"/>
            <a:chOff x="6493881" y="1710201"/>
            <a:chExt cx="2183394" cy="950400"/>
          </a:xfrm>
        </p:grpSpPr>
        <p:sp>
          <p:nvSpPr>
            <p:cNvPr id="44" name="Google Shape;1131;p41">
              <a:extLst>
                <a:ext uri="{FF2B5EF4-FFF2-40B4-BE49-F238E27FC236}">
                  <a16:creationId xmlns:a16="http://schemas.microsoft.com/office/drawing/2014/main" id="{3BA2284B-F68B-565D-A4D3-8F4E607C6104}"/>
                </a:ext>
              </a:extLst>
            </p:cNvPr>
            <p:cNvSpPr txBox="1"/>
            <p:nvPr/>
          </p:nvSpPr>
          <p:spPr>
            <a:xfrm>
              <a:off x="6493881" y="1710201"/>
              <a:ext cx="2030994" cy="950400"/>
            </a:xfrm>
            <a:prstGeom prst="rect">
              <a:avLst/>
            </a:prstGeom>
            <a:noFill/>
            <a:ln>
              <a:noFill/>
            </a:ln>
          </p:spPr>
          <p:txBody>
            <a:bodyPr spcFirstLastPara="1" wrap="square" lIns="91425" tIns="91425" rIns="91425" bIns="91425" anchor="ctr" anchorCtr="0">
              <a:noAutofit/>
            </a:bodyPr>
            <a:lstStyle/>
            <a:p>
              <a:pPr algn="r" defTabSz="914400" fontAlgn="auto">
                <a:spcBef>
                  <a:spcPts val="0"/>
                </a:spcBef>
                <a:spcAft>
                  <a:spcPts val="0"/>
                </a:spcAft>
                <a:buClr>
                  <a:srgbClr val="000000"/>
                </a:buClr>
                <a:buFont typeface="Arial"/>
                <a:buNone/>
              </a:pPr>
              <a:r>
                <a:rPr lang="it-IT" sz="1000" kern="0" dirty="0">
                  <a:solidFill>
                    <a:srgbClr val="000000"/>
                  </a:solidFill>
                  <a:latin typeface="Arial" panose="020B0604020202020204" pitchFamily="34" charset="0"/>
                  <a:ea typeface="Fira Sans"/>
                  <a:cs typeface="Arial" panose="020B0604020202020204" pitchFamily="34" charset="0"/>
                  <a:sym typeface="Fira Sans"/>
                </a:rPr>
                <a:t>Evidenza su sito ANAC sezione «Trasparenza SPL», degli atti e degli indicatori e delle informazioni sugli effettivi livelli di qualità pubblicati da Autorità</a:t>
              </a:r>
            </a:p>
          </p:txBody>
        </p:sp>
        <p:cxnSp>
          <p:nvCxnSpPr>
            <p:cNvPr id="61" name="Google Shape;1144;p41">
              <a:extLst>
                <a:ext uri="{FF2B5EF4-FFF2-40B4-BE49-F238E27FC236}">
                  <a16:creationId xmlns:a16="http://schemas.microsoft.com/office/drawing/2014/main" id="{E2E16196-8A12-C457-529F-2573F9233845}"/>
                </a:ext>
              </a:extLst>
            </p:cNvPr>
            <p:cNvCxnSpPr>
              <a:cxnSpLocks/>
            </p:cNvCxnSpPr>
            <p:nvPr/>
          </p:nvCxnSpPr>
          <p:spPr>
            <a:xfrm>
              <a:off x="8677275" y="1823451"/>
              <a:ext cx="0" cy="723900"/>
            </a:xfrm>
            <a:prstGeom prst="straightConnector1">
              <a:avLst/>
            </a:prstGeom>
            <a:noFill/>
            <a:ln w="38100" cap="flat" cmpd="sng">
              <a:solidFill>
                <a:srgbClr val="7C8081"/>
              </a:solidFill>
              <a:prstDash val="solid"/>
              <a:round/>
              <a:headEnd type="none" w="med" len="med"/>
              <a:tailEnd type="none" w="med" len="med"/>
            </a:ln>
          </p:spPr>
        </p:cxnSp>
      </p:grpSp>
      <p:grpSp>
        <p:nvGrpSpPr>
          <p:cNvPr id="87" name="Gruppo 86">
            <a:extLst>
              <a:ext uri="{FF2B5EF4-FFF2-40B4-BE49-F238E27FC236}">
                <a16:creationId xmlns:a16="http://schemas.microsoft.com/office/drawing/2014/main" id="{242E62D9-FA13-C0E2-B72F-8600732C4AD0}"/>
              </a:ext>
            </a:extLst>
          </p:cNvPr>
          <p:cNvGrpSpPr/>
          <p:nvPr/>
        </p:nvGrpSpPr>
        <p:grpSpPr>
          <a:xfrm>
            <a:off x="1284312" y="806268"/>
            <a:ext cx="2288769" cy="950125"/>
            <a:chOff x="466725" y="1739821"/>
            <a:chExt cx="2288769" cy="950125"/>
          </a:xfrm>
        </p:grpSpPr>
        <p:cxnSp>
          <p:nvCxnSpPr>
            <p:cNvPr id="58" name="Google Shape;1141;p41">
              <a:extLst>
                <a:ext uri="{FF2B5EF4-FFF2-40B4-BE49-F238E27FC236}">
                  <a16:creationId xmlns:a16="http://schemas.microsoft.com/office/drawing/2014/main" id="{C6D799E7-0B37-3A5B-38A0-47E5932C6416}"/>
                </a:ext>
              </a:extLst>
            </p:cNvPr>
            <p:cNvCxnSpPr>
              <a:cxnSpLocks/>
            </p:cNvCxnSpPr>
            <p:nvPr/>
          </p:nvCxnSpPr>
          <p:spPr>
            <a:xfrm>
              <a:off x="466725" y="1852933"/>
              <a:ext cx="0" cy="723900"/>
            </a:xfrm>
            <a:prstGeom prst="straightConnector1">
              <a:avLst/>
            </a:prstGeom>
            <a:noFill/>
            <a:ln w="38100" cap="flat" cmpd="sng">
              <a:solidFill>
                <a:srgbClr val="5FD0DB"/>
              </a:solidFill>
              <a:prstDash val="solid"/>
              <a:round/>
              <a:headEnd type="none" w="med" len="med"/>
              <a:tailEnd type="none" w="med" len="med"/>
            </a:ln>
          </p:spPr>
        </p:cxnSp>
        <p:grpSp>
          <p:nvGrpSpPr>
            <p:cNvPr id="82" name="Gruppo 81">
              <a:extLst>
                <a:ext uri="{FF2B5EF4-FFF2-40B4-BE49-F238E27FC236}">
                  <a16:creationId xmlns:a16="http://schemas.microsoft.com/office/drawing/2014/main" id="{902896E0-2E0C-B07F-D3A5-E413E80EE0AE}"/>
                </a:ext>
              </a:extLst>
            </p:cNvPr>
            <p:cNvGrpSpPr/>
            <p:nvPr/>
          </p:nvGrpSpPr>
          <p:grpSpPr>
            <a:xfrm>
              <a:off x="600072" y="1739821"/>
              <a:ext cx="2155422" cy="950125"/>
              <a:chOff x="600072" y="1876557"/>
              <a:chExt cx="2155422" cy="950125"/>
            </a:xfrm>
          </p:grpSpPr>
          <p:sp>
            <p:nvSpPr>
              <p:cNvPr id="42" name="Google Shape;1129;p41">
                <a:extLst>
                  <a:ext uri="{FF2B5EF4-FFF2-40B4-BE49-F238E27FC236}">
                    <a16:creationId xmlns:a16="http://schemas.microsoft.com/office/drawing/2014/main" id="{7E4E7397-CF9A-B918-391C-80CF5872E673}"/>
                  </a:ext>
                </a:extLst>
              </p:cNvPr>
              <p:cNvSpPr txBox="1"/>
              <p:nvPr/>
            </p:nvSpPr>
            <p:spPr>
              <a:xfrm>
                <a:off x="600074" y="1876557"/>
                <a:ext cx="2155420" cy="723600"/>
              </a:xfrm>
              <a:prstGeom prst="rect">
                <a:avLst/>
              </a:prstGeom>
              <a:noFill/>
              <a:ln>
                <a:noFill/>
              </a:ln>
            </p:spPr>
            <p:txBody>
              <a:bodyPr spcFirstLastPara="1" wrap="square" lIns="91425" tIns="91425" rIns="91425" bIns="91425" anchor="ctr" anchorCtr="0">
                <a:noAutofit/>
              </a:bodyPr>
              <a:lstStyle/>
              <a:p>
                <a:pPr marL="0" marR="0" lvl="0" indent="0" defTabSz="457200" rtl="0" eaLnBrk="1" fontAlgn="base" latinLnBrk="0" hangingPunct="1">
                  <a:lnSpc>
                    <a:spcPct val="100000"/>
                  </a:lnSpc>
                  <a:spcBef>
                    <a:spcPct val="0"/>
                  </a:spcBef>
                  <a:spcAft>
                    <a:spcPts val="300"/>
                  </a:spcAft>
                  <a:buClrTx/>
                  <a:buSzTx/>
                  <a:buFontTx/>
                  <a:buNone/>
                  <a:tabLst/>
                  <a:defRPr/>
                </a:pPr>
                <a:r>
                  <a:rPr kumimoji="0" lang="it-IT" sz="100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Meccanismi di incentivazione delle aggregazioni con monitoraggio periodico ARERA su definizione ATO e costituzione EGA</a:t>
                </a:r>
              </a:p>
            </p:txBody>
          </p:sp>
          <p:sp>
            <p:nvSpPr>
              <p:cNvPr id="81" name="Google Shape;1137;p41">
                <a:extLst>
                  <a:ext uri="{FF2B5EF4-FFF2-40B4-BE49-F238E27FC236}">
                    <a16:creationId xmlns:a16="http://schemas.microsoft.com/office/drawing/2014/main" id="{A3A320E0-897A-128C-C1BF-D53F28EAB429}"/>
                  </a:ext>
                </a:extLst>
              </p:cNvPr>
              <p:cNvSpPr txBox="1"/>
              <p:nvPr/>
            </p:nvSpPr>
            <p:spPr>
              <a:xfrm>
                <a:off x="600072" y="2487893"/>
                <a:ext cx="2059695" cy="338789"/>
              </a:xfrm>
              <a:prstGeom prst="rect">
                <a:avLst/>
              </a:prstGeom>
              <a:noFill/>
              <a:ln>
                <a:noFill/>
              </a:ln>
            </p:spPr>
            <p:txBody>
              <a:bodyPr spcFirstLastPara="1" wrap="square" lIns="91425" tIns="91425" rIns="91425" bIns="91425" anchor="ctr" anchorCtr="0">
                <a:no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it-IT" sz="900" b="1" i="0" u="none" strike="noStrike" kern="1200" cap="none" spc="0" normalizeH="0" baseline="0" noProof="0" dirty="0">
                    <a:ln>
                      <a:noFill/>
                    </a:ln>
                    <a:solidFill>
                      <a:srgbClr val="43C7D5"/>
                    </a:solidFill>
                    <a:effectLst/>
                    <a:uLnTx/>
                    <a:uFillTx/>
                    <a:latin typeface="Arial" panose="020B0604020202020204" pitchFamily="34" charset="0"/>
                    <a:ea typeface="ヒラギノ角ゴ Pro W3" pitchFamily="125" charset="-128"/>
                    <a:cs typeface="Arial" panose="020B0604020202020204" pitchFamily="34" charset="0"/>
                  </a:rPr>
                  <a:t>Relazione Annuale ARERA luglio 2023</a:t>
                </a:r>
              </a:p>
            </p:txBody>
          </p:sp>
        </p:grpSp>
      </p:grpSp>
      <p:grpSp>
        <p:nvGrpSpPr>
          <p:cNvPr id="91" name="Gruppo 90">
            <a:extLst>
              <a:ext uri="{FF2B5EF4-FFF2-40B4-BE49-F238E27FC236}">
                <a16:creationId xmlns:a16="http://schemas.microsoft.com/office/drawing/2014/main" id="{EC7160E3-BDC1-B75E-27D7-3EA8B6732E98}"/>
              </a:ext>
            </a:extLst>
          </p:cNvPr>
          <p:cNvGrpSpPr/>
          <p:nvPr/>
        </p:nvGrpSpPr>
        <p:grpSpPr>
          <a:xfrm>
            <a:off x="5519488" y="5166133"/>
            <a:ext cx="2327941" cy="885600"/>
            <a:chOff x="6349334" y="4147426"/>
            <a:chExt cx="2327941" cy="885600"/>
          </a:xfrm>
        </p:grpSpPr>
        <p:sp>
          <p:nvSpPr>
            <p:cNvPr id="45" name="Google Shape;1132;p41">
              <a:extLst>
                <a:ext uri="{FF2B5EF4-FFF2-40B4-BE49-F238E27FC236}">
                  <a16:creationId xmlns:a16="http://schemas.microsoft.com/office/drawing/2014/main" id="{91678062-37F2-ABB2-C1DA-25B61A38D3DB}"/>
                </a:ext>
              </a:extLst>
            </p:cNvPr>
            <p:cNvSpPr txBox="1"/>
            <p:nvPr/>
          </p:nvSpPr>
          <p:spPr>
            <a:xfrm>
              <a:off x="6349334" y="4147426"/>
              <a:ext cx="2175541" cy="885600"/>
            </a:xfrm>
            <a:prstGeom prst="rect">
              <a:avLst/>
            </a:prstGeom>
            <a:noFill/>
            <a:ln>
              <a:noFill/>
            </a:ln>
          </p:spPr>
          <p:txBody>
            <a:bodyPr spcFirstLastPara="1" wrap="square" lIns="91425" tIns="91425" rIns="91425" bIns="91425" anchor="ctr" anchorCtr="0">
              <a:noAutofit/>
            </a:bodyPr>
            <a:lstStyle/>
            <a:p>
              <a:pPr algn="r" defTabSz="914400" fontAlgn="auto">
                <a:spcBef>
                  <a:spcPts val="0"/>
                </a:spcBef>
                <a:spcAft>
                  <a:spcPts val="0"/>
                </a:spcAft>
                <a:buClr>
                  <a:srgbClr val="000000"/>
                </a:buClr>
                <a:buFont typeface="Arial"/>
                <a:buNone/>
              </a:pPr>
              <a:r>
                <a:rPr lang="it-IT" sz="1000" kern="0" dirty="0">
                  <a:solidFill>
                    <a:srgbClr val="000000"/>
                  </a:solidFill>
                  <a:latin typeface="Arial" panose="020B0604020202020204" pitchFamily="34" charset="0"/>
                  <a:ea typeface="Fira Sans"/>
                  <a:cs typeface="Arial" panose="020B0604020202020204" pitchFamily="34" charset="0"/>
                  <a:sym typeface="Fira Sans"/>
                </a:rPr>
                <a:t>Possibilità di richiesta parere, da parte di Enti locali o EGA, a Autorità circa i profili economici e concorrenziali relativi alla suddivisione in lotti degli affidamenti</a:t>
              </a:r>
            </a:p>
          </p:txBody>
        </p:sp>
        <p:cxnSp>
          <p:nvCxnSpPr>
            <p:cNvPr id="63" name="Google Shape;1146;p41">
              <a:extLst>
                <a:ext uri="{FF2B5EF4-FFF2-40B4-BE49-F238E27FC236}">
                  <a16:creationId xmlns:a16="http://schemas.microsoft.com/office/drawing/2014/main" id="{DB2E7D81-B946-6E85-78E3-D6ABEB3F7463}"/>
                </a:ext>
              </a:extLst>
            </p:cNvPr>
            <p:cNvCxnSpPr>
              <a:cxnSpLocks/>
            </p:cNvCxnSpPr>
            <p:nvPr/>
          </p:nvCxnSpPr>
          <p:spPr>
            <a:xfrm>
              <a:off x="8677275" y="4228276"/>
              <a:ext cx="0" cy="723900"/>
            </a:xfrm>
            <a:prstGeom prst="straightConnector1">
              <a:avLst/>
            </a:prstGeom>
            <a:noFill/>
            <a:ln w="38100" cap="flat" cmpd="sng">
              <a:solidFill>
                <a:srgbClr val="00A4CD"/>
              </a:solidFill>
              <a:prstDash val="solid"/>
              <a:round/>
              <a:headEnd type="none" w="med" len="med"/>
              <a:tailEnd type="none" w="med" len="med"/>
            </a:ln>
          </p:spPr>
        </p:cxnSp>
      </p:grpSp>
      <p:grpSp>
        <p:nvGrpSpPr>
          <p:cNvPr id="89" name="Gruppo 88">
            <a:extLst>
              <a:ext uri="{FF2B5EF4-FFF2-40B4-BE49-F238E27FC236}">
                <a16:creationId xmlns:a16="http://schemas.microsoft.com/office/drawing/2014/main" id="{9D4F9584-E725-068E-102C-D5E39DDDCB40}"/>
              </a:ext>
            </a:extLst>
          </p:cNvPr>
          <p:cNvGrpSpPr/>
          <p:nvPr/>
        </p:nvGrpSpPr>
        <p:grpSpPr>
          <a:xfrm>
            <a:off x="1284312" y="5166133"/>
            <a:ext cx="2193041" cy="885161"/>
            <a:chOff x="466725" y="4206841"/>
            <a:chExt cx="2193041" cy="885161"/>
          </a:xfrm>
        </p:grpSpPr>
        <p:cxnSp>
          <p:nvCxnSpPr>
            <p:cNvPr id="60" name="Google Shape;1143;p41">
              <a:extLst>
                <a:ext uri="{FF2B5EF4-FFF2-40B4-BE49-F238E27FC236}">
                  <a16:creationId xmlns:a16="http://schemas.microsoft.com/office/drawing/2014/main" id="{63EF8021-2ED6-D1A9-D0A0-47161856C993}"/>
                </a:ext>
              </a:extLst>
            </p:cNvPr>
            <p:cNvCxnSpPr>
              <a:cxnSpLocks/>
            </p:cNvCxnSpPr>
            <p:nvPr/>
          </p:nvCxnSpPr>
          <p:spPr>
            <a:xfrm>
              <a:off x="466725" y="4287471"/>
              <a:ext cx="0" cy="723900"/>
            </a:xfrm>
            <a:prstGeom prst="straightConnector1">
              <a:avLst/>
            </a:prstGeom>
            <a:noFill/>
            <a:ln w="38100" cap="flat" cmpd="sng">
              <a:solidFill>
                <a:srgbClr val="00AD83"/>
              </a:solidFill>
              <a:prstDash val="solid"/>
              <a:round/>
              <a:headEnd type="none" w="med" len="med"/>
              <a:tailEnd type="none" w="med" len="med"/>
            </a:ln>
          </p:spPr>
        </p:cxnSp>
        <p:grpSp>
          <p:nvGrpSpPr>
            <p:cNvPr id="86" name="Gruppo 85">
              <a:extLst>
                <a:ext uri="{FF2B5EF4-FFF2-40B4-BE49-F238E27FC236}">
                  <a16:creationId xmlns:a16="http://schemas.microsoft.com/office/drawing/2014/main" id="{F6843711-E5AF-7D31-01D4-ABB87B68B69E}"/>
                </a:ext>
              </a:extLst>
            </p:cNvPr>
            <p:cNvGrpSpPr/>
            <p:nvPr/>
          </p:nvGrpSpPr>
          <p:grpSpPr>
            <a:xfrm>
              <a:off x="600071" y="4206841"/>
              <a:ext cx="2059695" cy="885161"/>
              <a:chOff x="600071" y="4377757"/>
              <a:chExt cx="2059695" cy="885161"/>
            </a:xfrm>
          </p:grpSpPr>
          <p:sp>
            <p:nvSpPr>
              <p:cNvPr id="43" name="Google Shape;1130;p41">
                <a:extLst>
                  <a:ext uri="{FF2B5EF4-FFF2-40B4-BE49-F238E27FC236}">
                    <a16:creationId xmlns:a16="http://schemas.microsoft.com/office/drawing/2014/main" id="{87B4312C-3202-230E-C279-0B871971A4E4}"/>
                  </a:ext>
                </a:extLst>
              </p:cNvPr>
              <p:cNvSpPr txBox="1"/>
              <p:nvPr/>
            </p:nvSpPr>
            <p:spPr>
              <a:xfrm>
                <a:off x="600074" y="4377757"/>
                <a:ext cx="2059691" cy="511864"/>
              </a:xfrm>
              <a:prstGeom prst="rect">
                <a:avLst/>
              </a:prstGeom>
              <a:noFill/>
              <a:ln>
                <a:noFill/>
              </a:ln>
            </p:spPr>
            <p:txBody>
              <a:bodyPr spcFirstLastPara="1" wrap="square" lIns="91425" tIns="91425" rIns="91425" bIns="91425" anchor="ctr" anchorCtr="0">
                <a:noAutofit/>
              </a:bodyPr>
              <a:lstStyle/>
              <a:p>
                <a:r>
                  <a:rPr lang="it-IT" sz="1000" dirty="0">
                    <a:latin typeface="Arial" panose="020B0604020202020204" pitchFamily="34" charset="0"/>
                    <a:cs typeface="Arial" panose="020B0604020202020204" pitchFamily="34" charset="0"/>
                  </a:rPr>
                  <a:t>Autorità predispone schemi di bandi di gara e schemi di contratti tipo</a:t>
                </a:r>
              </a:p>
            </p:txBody>
          </p:sp>
          <p:sp>
            <p:nvSpPr>
              <p:cNvPr id="85" name="Google Shape;1137;p41">
                <a:extLst>
                  <a:ext uri="{FF2B5EF4-FFF2-40B4-BE49-F238E27FC236}">
                    <a16:creationId xmlns:a16="http://schemas.microsoft.com/office/drawing/2014/main" id="{1FEF6EB8-E5E0-4218-3A40-D65B497013DF}"/>
                  </a:ext>
                </a:extLst>
              </p:cNvPr>
              <p:cNvSpPr txBox="1"/>
              <p:nvPr/>
            </p:nvSpPr>
            <p:spPr>
              <a:xfrm>
                <a:off x="600071" y="4885093"/>
                <a:ext cx="2059695" cy="377825"/>
              </a:xfrm>
              <a:prstGeom prst="rect">
                <a:avLst/>
              </a:prstGeom>
              <a:noFill/>
              <a:ln>
                <a:noFill/>
              </a:ln>
            </p:spPr>
            <p:txBody>
              <a:bodyPr spcFirstLastPara="1" wrap="square" lIns="91425" tIns="91425" rIns="91425" bIns="91425" anchor="ctr" anchorCtr="0">
                <a:no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it-IT" sz="900" b="1" i="0" u="none" strike="noStrike" kern="1200" cap="none" spc="0" normalizeH="0" baseline="0" noProof="0" dirty="0">
                    <a:ln>
                      <a:noFill/>
                    </a:ln>
                    <a:solidFill>
                      <a:srgbClr val="00AD83"/>
                    </a:solidFill>
                    <a:effectLst/>
                    <a:uLnTx/>
                    <a:uFillTx/>
                    <a:latin typeface="Arial" panose="020B0604020202020204" pitchFamily="34" charset="0"/>
                    <a:ea typeface="ヒラギノ角ゴ Pro W3" pitchFamily="125" charset="-128"/>
                    <a:cs typeface="Arial" panose="020B0604020202020204" pitchFamily="34" charset="0"/>
                  </a:rPr>
                  <a:t>Del. 385/23, DCO Bando tipo in fase di pubblicazione</a:t>
                </a:r>
              </a:p>
            </p:txBody>
          </p:sp>
        </p:grpSp>
      </p:grpSp>
      <p:sp>
        <p:nvSpPr>
          <p:cNvPr id="98" name="Google Shape;1147;p41">
            <a:extLst>
              <a:ext uri="{FF2B5EF4-FFF2-40B4-BE49-F238E27FC236}">
                <a16:creationId xmlns:a16="http://schemas.microsoft.com/office/drawing/2014/main" id="{B121B710-6B08-739B-3632-D41D11BAF32B}"/>
              </a:ext>
            </a:extLst>
          </p:cNvPr>
          <p:cNvSpPr>
            <a:spLocks noChangeAspect="1"/>
          </p:cNvSpPr>
          <p:nvPr/>
        </p:nvSpPr>
        <p:spPr>
          <a:xfrm>
            <a:off x="3482833" y="2090094"/>
            <a:ext cx="288000" cy="288000"/>
          </a:xfrm>
          <a:prstGeom prst="ellipse">
            <a:avLst/>
          </a:prstGeom>
          <a:solidFill>
            <a:schemeClr val="bg1"/>
          </a:solidFill>
          <a:ln>
            <a:solidFill>
              <a:schemeClr val="bg1"/>
            </a:solidFill>
          </a:ln>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1147;p41">
            <a:extLst>
              <a:ext uri="{FF2B5EF4-FFF2-40B4-BE49-F238E27FC236}">
                <a16:creationId xmlns:a16="http://schemas.microsoft.com/office/drawing/2014/main" id="{2167EA01-D5EE-1CEC-FAA8-FEB92300E70C}"/>
              </a:ext>
            </a:extLst>
          </p:cNvPr>
          <p:cNvSpPr>
            <a:spLocks noChangeAspect="1"/>
          </p:cNvSpPr>
          <p:nvPr/>
        </p:nvSpPr>
        <p:spPr>
          <a:xfrm>
            <a:off x="2855752" y="3317412"/>
            <a:ext cx="288000" cy="288000"/>
          </a:xfrm>
          <a:prstGeom prst="ellipse">
            <a:avLst/>
          </a:prstGeom>
          <a:solidFill>
            <a:schemeClr val="bg1"/>
          </a:solidFill>
          <a:ln>
            <a:solidFill>
              <a:schemeClr val="bg1"/>
            </a:solidFill>
          </a:ln>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1147;p41">
            <a:extLst>
              <a:ext uri="{FF2B5EF4-FFF2-40B4-BE49-F238E27FC236}">
                <a16:creationId xmlns:a16="http://schemas.microsoft.com/office/drawing/2014/main" id="{3753ECB9-171F-1557-D40F-AC42CDF37BE8}"/>
              </a:ext>
            </a:extLst>
          </p:cNvPr>
          <p:cNvSpPr>
            <a:spLocks noChangeAspect="1"/>
          </p:cNvSpPr>
          <p:nvPr/>
        </p:nvSpPr>
        <p:spPr>
          <a:xfrm>
            <a:off x="3482833" y="4544707"/>
            <a:ext cx="288000" cy="288000"/>
          </a:xfrm>
          <a:prstGeom prst="ellipse">
            <a:avLst/>
          </a:prstGeom>
          <a:solidFill>
            <a:schemeClr val="bg1"/>
          </a:solidFill>
          <a:ln>
            <a:solidFill>
              <a:schemeClr val="bg1"/>
            </a:solidFill>
          </a:ln>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1147;p41">
            <a:extLst>
              <a:ext uri="{FF2B5EF4-FFF2-40B4-BE49-F238E27FC236}">
                <a16:creationId xmlns:a16="http://schemas.microsoft.com/office/drawing/2014/main" id="{AFA88EEC-5DCA-D894-5963-312C885561FC}"/>
              </a:ext>
            </a:extLst>
          </p:cNvPr>
          <p:cNvSpPr>
            <a:spLocks noChangeAspect="1"/>
          </p:cNvSpPr>
          <p:nvPr/>
        </p:nvSpPr>
        <p:spPr>
          <a:xfrm>
            <a:off x="5352380" y="2090094"/>
            <a:ext cx="288000" cy="288000"/>
          </a:xfrm>
          <a:prstGeom prst="ellipse">
            <a:avLst/>
          </a:prstGeom>
          <a:solidFill>
            <a:schemeClr val="bg1"/>
          </a:solidFill>
          <a:ln>
            <a:solidFill>
              <a:schemeClr val="bg1"/>
            </a:solidFill>
          </a:ln>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47;p41">
            <a:extLst>
              <a:ext uri="{FF2B5EF4-FFF2-40B4-BE49-F238E27FC236}">
                <a16:creationId xmlns:a16="http://schemas.microsoft.com/office/drawing/2014/main" id="{0E5240E3-1854-4537-ABDC-02D29246BF98}"/>
              </a:ext>
            </a:extLst>
          </p:cNvPr>
          <p:cNvSpPr>
            <a:spLocks noChangeAspect="1"/>
          </p:cNvSpPr>
          <p:nvPr/>
        </p:nvSpPr>
        <p:spPr>
          <a:xfrm>
            <a:off x="6025880" y="3317412"/>
            <a:ext cx="288000" cy="288000"/>
          </a:xfrm>
          <a:prstGeom prst="ellipse">
            <a:avLst/>
          </a:prstGeom>
          <a:solidFill>
            <a:schemeClr val="bg1"/>
          </a:solidFill>
          <a:ln>
            <a:solidFill>
              <a:schemeClr val="bg1"/>
            </a:solidFill>
          </a:ln>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147;p41">
            <a:extLst>
              <a:ext uri="{FF2B5EF4-FFF2-40B4-BE49-F238E27FC236}">
                <a16:creationId xmlns:a16="http://schemas.microsoft.com/office/drawing/2014/main" id="{A544296C-F1AE-53B5-E0C7-609E23647A69}"/>
              </a:ext>
            </a:extLst>
          </p:cNvPr>
          <p:cNvSpPr>
            <a:spLocks noChangeAspect="1"/>
          </p:cNvSpPr>
          <p:nvPr/>
        </p:nvSpPr>
        <p:spPr>
          <a:xfrm>
            <a:off x="5352380" y="4544707"/>
            <a:ext cx="288000" cy="288000"/>
          </a:xfrm>
          <a:prstGeom prst="ellipse">
            <a:avLst/>
          </a:prstGeom>
          <a:solidFill>
            <a:schemeClr val="bg1"/>
          </a:solidFill>
          <a:ln>
            <a:solidFill>
              <a:schemeClr val="bg1"/>
            </a:solidFill>
          </a:ln>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7557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Immagine 5" descr="fondo-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0" y="-66723"/>
            <a:ext cx="9147242" cy="402977"/>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Avvio della regolazione della qualità per il progressivo riequilibrio dei divari </a:t>
            </a:r>
          </a:p>
        </p:txBody>
      </p:sp>
      <p:pic>
        <p:nvPicPr>
          <p:cNvPr id="7" name="Immagine 7" descr="600x96--arera-trasaprente.png">
            <a:extLst>
              <a:ext uri="{FF2B5EF4-FFF2-40B4-BE49-F238E27FC236}">
                <a16:creationId xmlns:a16="http://schemas.microsoft.com/office/drawing/2014/main" id="{A93D0A65-2FB5-40DD-A5DB-8F5386F9C29A}"/>
              </a:ext>
            </a:extLst>
          </p:cNvPr>
          <p:cNvPicPr>
            <a:picLocks noChangeAspect="1"/>
          </p:cNvPicPr>
          <p:nvPr/>
        </p:nvPicPr>
        <p:blipFill rotWithShape="1">
          <a:blip r:embed="rId3">
            <a:extLst>
              <a:ext uri="{28A0092B-C50C-407E-A947-70E740481C1C}">
                <a14:useLocalDpi xmlns:a14="http://schemas.microsoft.com/office/drawing/2010/main" val="0"/>
              </a:ext>
            </a:extLst>
          </a:blip>
          <a:srcRect r="25920"/>
          <a:stretch/>
        </p:blipFill>
        <p:spPr bwMode="auto">
          <a:xfrm>
            <a:off x="3322809" y="6015037"/>
            <a:ext cx="249838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a:extLst>
              <a:ext uri="{FF2B5EF4-FFF2-40B4-BE49-F238E27FC236}">
                <a16:creationId xmlns:a16="http://schemas.microsoft.com/office/drawing/2014/main" id="{2398005F-942B-45FE-A1AC-414D740DA5D7}"/>
              </a:ext>
              <a:ext uri="{C183D7F6-B498-43B3-948B-1728B52AA6E4}">
                <adec:decorative xmlns:adec="http://schemas.microsoft.com/office/drawing/2017/decorative" val="1"/>
              </a:ext>
            </a:extLst>
          </p:cNvPr>
          <p:cNvSpPr/>
          <p:nvPr/>
        </p:nvSpPr>
        <p:spPr>
          <a:xfrm>
            <a:off x="27901" y="771538"/>
            <a:ext cx="9147242" cy="1904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endParaRPr lang="it-IT" sz="1400">
              <a:solidFill>
                <a:schemeClr val="tx1"/>
              </a:solidFill>
              <a:latin typeface="Arial" panose="020B0604020202020204" pitchFamily="34" charset="0"/>
              <a:ea typeface="+mj-ea"/>
              <a:cs typeface="Arial" panose="020B0604020202020204" pitchFamily="34" charset="0"/>
            </a:endParaRPr>
          </a:p>
          <a:p>
            <a:pPr rtl="0"/>
            <a:endParaRPr lang="it-IT" sz="1400">
              <a:solidFill>
                <a:schemeClr val="tx1"/>
              </a:solidFill>
              <a:latin typeface="Arial" panose="020B0604020202020204" pitchFamily="34" charset="0"/>
              <a:ea typeface="+mj-ea"/>
              <a:cs typeface="Arial" panose="020B0604020202020204" pitchFamily="34" charset="0"/>
            </a:endParaRPr>
          </a:p>
        </p:txBody>
      </p:sp>
      <p:sp>
        <p:nvSpPr>
          <p:cNvPr id="12" name="CasellaDiTesto 11">
            <a:extLst>
              <a:ext uri="{FF2B5EF4-FFF2-40B4-BE49-F238E27FC236}">
                <a16:creationId xmlns:a16="http://schemas.microsoft.com/office/drawing/2014/main" id="{E3081640-EDFC-4BB8-A3D8-E67570AD86EF}"/>
              </a:ext>
            </a:extLst>
          </p:cNvPr>
          <p:cNvSpPr txBox="1"/>
          <p:nvPr/>
        </p:nvSpPr>
        <p:spPr>
          <a:xfrm>
            <a:off x="27901" y="789709"/>
            <a:ext cx="8877300" cy="600101"/>
          </a:xfrm>
          <a:prstGeom prst="rect">
            <a:avLst/>
          </a:prstGeom>
          <a:noFill/>
        </p:spPr>
        <p:txBody>
          <a:bodyPr wrap="square">
            <a:spAutoFit/>
          </a:bodyPr>
          <a:lstStyle/>
          <a:p>
            <a:pPr algn="just">
              <a:lnSpc>
                <a:spcPct val="107000"/>
              </a:lnSpc>
              <a:spcBef>
                <a:spcPts val="0"/>
              </a:spcBef>
              <a:spcAft>
                <a:spcPts val="0"/>
              </a:spcAft>
              <a:tabLst>
                <a:tab pos="467995" algn="l"/>
              </a:tabLst>
            </a:pPr>
            <a:r>
              <a:rPr lang="it-IT" sz="1600" dirty="0">
                <a:latin typeface="Arial" panose="020B0604020202020204" pitchFamily="34" charset="0"/>
                <a:ea typeface="Calibri" panose="020F0502020204030204" pitchFamily="34" charset="0"/>
                <a:cs typeface="Arial" panose="020B0604020202020204" pitchFamily="34" charset="0"/>
              </a:rPr>
              <a:t>Introduzione della </a:t>
            </a:r>
            <a:r>
              <a:rPr lang="it-IT" sz="1600" b="1" i="1" dirty="0">
                <a:solidFill>
                  <a:srgbClr val="F18600"/>
                </a:solidFill>
                <a:latin typeface="Arial" panose="020B0604020202020204" pitchFamily="34" charset="0"/>
                <a:ea typeface="Calibri" panose="020F0502020204030204" pitchFamily="34" charset="0"/>
                <a:cs typeface="Arial" panose="020B0604020202020204" pitchFamily="34" charset="0"/>
              </a:rPr>
              <a:t>regolazione della qualità </a:t>
            </a:r>
            <a:r>
              <a:rPr lang="it-IT" sz="1600" dirty="0">
                <a:latin typeface="Arial" panose="020B0604020202020204" pitchFamily="34" charset="0"/>
                <a:ea typeface="Calibri" panose="020F0502020204030204" pitchFamily="34" charset="0"/>
                <a:cs typeface="Arial" panose="020B0604020202020204" pitchFamily="34" charset="0"/>
              </a:rPr>
              <a:t>basata su un set di obblighi di servizio di qualità contrattuale e tecnica, per garantire prestazioni minime sull’intero territorio nazionale</a:t>
            </a:r>
          </a:p>
        </p:txBody>
      </p:sp>
      <p:sp>
        <p:nvSpPr>
          <p:cNvPr id="15" name="CasellaDiTesto 14">
            <a:extLst>
              <a:ext uri="{FF2B5EF4-FFF2-40B4-BE49-F238E27FC236}">
                <a16:creationId xmlns:a16="http://schemas.microsoft.com/office/drawing/2014/main" id="{5C77F179-8FB2-45C8-9C85-E6CE8E2AA159}"/>
              </a:ext>
            </a:extLst>
          </p:cNvPr>
          <p:cNvSpPr txBox="1"/>
          <p:nvPr/>
        </p:nvSpPr>
        <p:spPr>
          <a:xfrm>
            <a:off x="27900" y="1517776"/>
            <a:ext cx="9088199" cy="1021556"/>
          </a:xfrm>
          <a:prstGeom prst="roundRect">
            <a:avLst/>
          </a:prstGeom>
          <a:solidFill>
            <a:schemeClr val="bg1"/>
          </a:solidFill>
          <a:ln>
            <a:solidFill>
              <a:srgbClr val="F18600"/>
            </a:solidFill>
          </a:ln>
          <a:effectLst>
            <a:outerShdw blurRad="50800" dist="38100" dir="8100000" algn="tr" rotWithShape="0">
              <a:prstClr val="black">
                <a:alpha val="40000"/>
              </a:prstClr>
            </a:outerShdw>
          </a:effectLst>
        </p:spPr>
        <p:txBody>
          <a:bodyPr wrap="square">
            <a:spAutoFit/>
          </a:bodyPr>
          <a:lstStyle/>
          <a:p>
            <a:endParaRPr lang="it-IT" dirty="0"/>
          </a:p>
          <a:p>
            <a:endParaRPr lang="it-IT" dirty="0"/>
          </a:p>
          <a:p>
            <a:endParaRPr lang="it-IT" dirty="0"/>
          </a:p>
        </p:txBody>
      </p:sp>
      <p:sp>
        <p:nvSpPr>
          <p:cNvPr id="16" name="CasellaDiTesto 15">
            <a:extLst>
              <a:ext uri="{FF2B5EF4-FFF2-40B4-BE49-F238E27FC236}">
                <a16:creationId xmlns:a16="http://schemas.microsoft.com/office/drawing/2014/main" id="{B37277C4-0224-476E-9745-C32FD6B4C974}"/>
              </a:ext>
            </a:extLst>
          </p:cNvPr>
          <p:cNvSpPr txBox="1"/>
          <p:nvPr/>
        </p:nvSpPr>
        <p:spPr>
          <a:xfrm>
            <a:off x="27900" y="1537452"/>
            <a:ext cx="8658899" cy="1015663"/>
          </a:xfrm>
          <a:prstGeom prst="rect">
            <a:avLst/>
          </a:prstGeom>
          <a:noFill/>
          <a:ln w="12700">
            <a:noFill/>
          </a:ln>
        </p:spPr>
        <p:txBody>
          <a:bodyPr wrap="square" lIns="91440" tIns="45720" rIns="91440" bIns="45720" anchor="t">
            <a:spAutoFit/>
          </a:bodyPr>
          <a:lstStyle/>
          <a:p>
            <a:pPr algn="just">
              <a:spcBef>
                <a:spcPts val="0"/>
              </a:spcBef>
              <a:spcAft>
                <a:spcPts val="600"/>
              </a:spcAft>
              <a:tabLst>
                <a:tab pos="1840230" algn="l"/>
              </a:tabLst>
            </a:pPr>
            <a:r>
              <a:rPr lang="it-IT" sz="1500" dirty="0">
                <a:solidFill>
                  <a:schemeClr val="accent6">
                    <a:lumMod val="75000"/>
                  </a:schemeClr>
                </a:solidFill>
                <a:latin typeface="Arial"/>
                <a:cs typeface="Arial"/>
              </a:rPr>
              <a:t>L’ETC determina </a:t>
            </a:r>
            <a:r>
              <a:rPr lang="it-IT" sz="1500" dirty="0">
                <a:latin typeface="Arial"/>
                <a:cs typeface="Arial"/>
              </a:rPr>
              <a:t>gli obblighi di qualità contrattuale e tecnica e </a:t>
            </a:r>
            <a:r>
              <a:rPr lang="it-IT" sz="1500" dirty="0">
                <a:solidFill>
                  <a:schemeClr val="accent6">
                    <a:lumMod val="75000"/>
                  </a:schemeClr>
                </a:solidFill>
                <a:latin typeface="Arial"/>
                <a:cs typeface="Arial"/>
              </a:rPr>
              <a:t>il posizionamento della gestione nella Matrice di Schemi regolatori, </a:t>
            </a:r>
            <a:r>
              <a:rPr lang="it-IT" sz="1500" dirty="0">
                <a:latin typeface="Arial" panose="020B0604020202020204" pitchFamily="34" charset="0"/>
                <a:cs typeface="Arial" panose="020B0604020202020204" pitchFamily="34" charset="0"/>
              </a:rPr>
              <a:t>al fine di consentire al gestore di quantificare e rappresentare gli eventuali oneri aggiuntivi riconducibili all’adeguamento agli standard e ai livelli minimi di qualità, ove non ricompresi nel previgente contratto di servizio (componente </a:t>
            </a:r>
            <a:r>
              <a:rPr lang="it-IT" sz="1500" b="1" dirty="0">
                <a:solidFill>
                  <a:schemeClr val="accent6">
                    <a:lumMod val="75000"/>
                  </a:schemeClr>
                </a:solidFill>
                <a:latin typeface="Arial"/>
                <a:cs typeface="Arial"/>
              </a:rPr>
              <a:t>CQ)</a:t>
            </a:r>
          </a:p>
        </p:txBody>
      </p:sp>
      <p:pic>
        <p:nvPicPr>
          <p:cNvPr id="3" name="Immagine 2">
            <a:extLst>
              <a:ext uri="{FF2B5EF4-FFF2-40B4-BE49-F238E27FC236}">
                <a16:creationId xmlns:a16="http://schemas.microsoft.com/office/drawing/2014/main" id="{03993870-1C4B-4719-80F4-46875BFAE56F}"/>
              </a:ext>
            </a:extLst>
          </p:cNvPr>
          <p:cNvPicPr>
            <a:picLocks noChangeAspect="1"/>
          </p:cNvPicPr>
          <p:nvPr/>
        </p:nvPicPr>
        <p:blipFill>
          <a:blip r:embed="rId4"/>
          <a:stretch>
            <a:fillRect/>
          </a:stretch>
        </p:blipFill>
        <p:spPr>
          <a:xfrm>
            <a:off x="105710" y="2784045"/>
            <a:ext cx="5820013" cy="3052707"/>
          </a:xfrm>
          <a:prstGeom prst="rect">
            <a:avLst/>
          </a:prstGeom>
        </p:spPr>
      </p:pic>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8CB89072-78E8-4F1C-9CBB-D97A17F4F167}"/>
                  </a:ext>
                </a:extLst>
              </p:cNvPr>
              <p:cNvSpPr txBox="1"/>
              <p:nvPr/>
            </p:nvSpPr>
            <p:spPr>
              <a:xfrm>
                <a:off x="5990358" y="4188455"/>
                <a:ext cx="3047932" cy="1833268"/>
              </a:xfrm>
              <a:prstGeom prst="roundRect">
                <a:avLst/>
              </a:prstGeom>
              <a:solidFill>
                <a:schemeClr val="bg1"/>
              </a:solidFill>
              <a:ln>
                <a:solidFill>
                  <a:srgbClr val="F18600"/>
                </a:solidFill>
              </a:ln>
              <a:effectLst>
                <a:outerShdw blurRad="50800" dist="38100" dir="8100000" algn="tr" rotWithShape="0">
                  <a:prstClr val="black">
                    <a:alpha val="40000"/>
                  </a:prstClr>
                </a:outerShdw>
              </a:effectLst>
            </p:spPr>
            <p:txBody>
              <a:bodyPr wrap="square">
                <a:spAutoFit/>
              </a:bodyPr>
              <a:lstStyle/>
              <a:p>
                <a:r>
                  <a:rPr lang="it-IT" sz="1600" dirty="0"/>
                  <a:t>Gli ETC hanno valorizzato per il 38% degli ambiti tariffari (in almeno uno dei due anni 2022 e 2023) almeno una delle componenti tariffarie </a:t>
                </a:r>
                <a14:m>
                  <m:oMath xmlns:m="http://schemas.openxmlformats.org/officeDocument/2006/math">
                    <m:sSubSup>
                      <m:sSubSupPr>
                        <m:ctrlPr>
                          <a:rPr lang="it-IT" sz="1600" i="1" smtClean="0">
                            <a:solidFill>
                              <a:srgbClr val="F18600"/>
                            </a:solidFill>
                            <a:latin typeface="Cambria Math" panose="02040503050406030204" pitchFamily="18" charset="0"/>
                          </a:rPr>
                        </m:ctrlPr>
                      </m:sSubSupPr>
                      <m:e>
                        <m:r>
                          <a:rPr lang="it-IT" sz="1600" i="1">
                            <a:solidFill>
                              <a:srgbClr val="F18600"/>
                            </a:solidFill>
                            <a:latin typeface="Cambria Math" panose="02040503050406030204" pitchFamily="18" charset="0"/>
                          </a:rPr>
                          <m:t>𝐶𝑄</m:t>
                        </m:r>
                      </m:e>
                      <m:sub>
                        <m:r>
                          <a:rPr lang="it-IT" sz="1600" i="1">
                            <a:solidFill>
                              <a:srgbClr val="F18600"/>
                            </a:solidFill>
                            <a:latin typeface="Cambria Math" panose="02040503050406030204" pitchFamily="18" charset="0"/>
                          </a:rPr>
                          <m:t>𝑇𝑉</m:t>
                        </m:r>
                        <m:r>
                          <a:rPr lang="it-IT" sz="1600">
                            <a:solidFill>
                              <a:srgbClr val="F18600"/>
                            </a:solidFill>
                            <a:latin typeface="Cambria Math" panose="02040503050406030204" pitchFamily="18" charset="0"/>
                          </a:rPr>
                          <m:t>,</m:t>
                        </m:r>
                        <m:r>
                          <a:rPr lang="it-IT" sz="1600" i="1">
                            <a:solidFill>
                              <a:srgbClr val="F18600"/>
                            </a:solidFill>
                            <a:latin typeface="Cambria Math" panose="02040503050406030204" pitchFamily="18" charset="0"/>
                          </a:rPr>
                          <m:t>𝑎</m:t>
                        </m:r>
                      </m:sub>
                      <m:sup>
                        <m:r>
                          <a:rPr lang="it-IT" sz="1600" i="1">
                            <a:solidFill>
                              <a:srgbClr val="F18600"/>
                            </a:solidFill>
                            <a:latin typeface="Cambria Math" panose="02040503050406030204" pitchFamily="18" charset="0"/>
                          </a:rPr>
                          <m:t>𝑒𝑥𝑝</m:t>
                        </m:r>
                      </m:sup>
                    </m:sSubSup>
                  </m:oMath>
                </a14:m>
                <a:r>
                  <a:rPr lang="it-IT" sz="1600" dirty="0"/>
                  <a:t> e </a:t>
                </a:r>
                <a14:m>
                  <m:oMath xmlns:m="http://schemas.openxmlformats.org/officeDocument/2006/math">
                    <m:sSubSup>
                      <m:sSubSupPr>
                        <m:ctrlPr>
                          <a:rPr lang="it-IT" sz="1600" i="1">
                            <a:solidFill>
                              <a:srgbClr val="F18600"/>
                            </a:solidFill>
                            <a:latin typeface="Cambria Math" panose="02040503050406030204" pitchFamily="18" charset="0"/>
                          </a:rPr>
                        </m:ctrlPr>
                      </m:sSubSupPr>
                      <m:e>
                        <m:r>
                          <a:rPr lang="it-IT" sz="1600" i="1">
                            <a:solidFill>
                              <a:srgbClr val="F18600"/>
                            </a:solidFill>
                            <a:latin typeface="Cambria Math" panose="02040503050406030204" pitchFamily="18" charset="0"/>
                          </a:rPr>
                          <m:t>𝐶𝑄</m:t>
                        </m:r>
                      </m:e>
                      <m:sub>
                        <m:r>
                          <a:rPr lang="it-IT" sz="1600" i="1">
                            <a:solidFill>
                              <a:srgbClr val="F18600"/>
                            </a:solidFill>
                            <a:latin typeface="Cambria Math" panose="02040503050406030204" pitchFamily="18" charset="0"/>
                          </a:rPr>
                          <m:t>𝑇</m:t>
                        </m:r>
                        <m:r>
                          <a:rPr lang="it-IT" sz="1600" b="0" i="1" smtClean="0">
                            <a:solidFill>
                              <a:srgbClr val="F18600"/>
                            </a:solidFill>
                            <a:latin typeface="Cambria Math" panose="02040503050406030204" pitchFamily="18" charset="0"/>
                          </a:rPr>
                          <m:t>𝐹</m:t>
                        </m:r>
                        <m:r>
                          <a:rPr lang="it-IT" sz="1600">
                            <a:solidFill>
                              <a:srgbClr val="F18600"/>
                            </a:solidFill>
                            <a:latin typeface="Cambria Math" panose="02040503050406030204" pitchFamily="18" charset="0"/>
                          </a:rPr>
                          <m:t>,</m:t>
                        </m:r>
                        <m:r>
                          <a:rPr lang="it-IT" sz="1600" i="1">
                            <a:solidFill>
                              <a:srgbClr val="F18600"/>
                            </a:solidFill>
                            <a:latin typeface="Cambria Math" panose="02040503050406030204" pitchFamily="18" charset="0"/>
                          </a:rPr>
                          <m:t>𝑎</m:t>
                        </m:r>
                      </m:sub>
                      <m:sup>
                        <m:r>
                          <a:rPr lang="it-IT" sz="1600" i="1">
                            <a:solidFill>
                              <a:srgbClr val="F18600"/>
                            </a:solidFill>
                            <a:latin typeface="Cambria Math" panose="02040503050406030204" pitchFamily="18" charset="0"/>
                          </a:rPr>
                          <m:t>𝑒𝑥𝑝</m:t>
                        </m:r>
                      </m:sup>
                    </m:sSubSup>
                  </m:oMath>
                </a14:m>
                <a:endParaRPr lang="it-IT" sz="1600" dirty="0"/>
              </a:p>
            </p:txBody>
          </p:sp>
        </mc:Choice>
        <mc:Fallback xmlns="">
          <p:sp>
            <p:nvSpPr>
              <p:cNvPr id="23" name="CasellaDiTesto 22">
                <a:extLst>
                  <a:ext uri="{FF2B5EF4-FFF2-40B4-BE49-F238E27FC236}">
                    <a16:creationId xmlns:a16="http://schemas.microsoft.com/office/drawing/2014/main" id="{8CB89072-78E8-4F1C-9CBB-D97A17F4F167}"/>
                  </a:ext>
                </a:extLst>
              </p:cNvPr>
              <p:cNvSpPr txBox="1">
                <a:spLocks noRot="1" noChangeAspect="1" noMove="1" noResize="1" noEditPoints="1" noAdjustHandles="1" noChangeArrowheads="1" noChangeShapeType="1" noTextEdit="1"/>
              </p:cNvSpPr>
              <p:nvPr/>
            </p:nvSpPr>
            <p:spPr>
              <a:xfrm>
                <a:off x="5990358" y="4188455"/>
                <a:ext cx="3047932" cy="1833268"/>
              </a:xfrm>
              <a:prstGeom prst="roundRect">
                <a:avLst/>
              </a:prstGeom>
              <a:blipFill>
                <a:blip r:embed="rId5"/>
                <a:stretch>
                  <a:fillRect/>
                </a:stretch>
              </a:blipFill>
              <a:ln>
                <a:solidFill>
                  <a:srgbClr val="F18600"/>
                </a:solidFill>
              </a:ln>
              <a:effectLst>
                <a:outerShdw blurRad="50800" dist="38100" dir="8100000" algn="tr" rotWithShape="0">
                  <a:prstClr val="black">
                    <a:alpha val="40000"/>
                  </a:prstClr>
                </a:outerShdw>
              </a:effectLst>
            </p:spPr>
            <p:txBody>
              <a:bodyPr/>
              <a:lstStyle/>
              <a:p>
                <a:r>
                  <a:rPr lang="it-IT">
                    <a:noFill/>
                  </a:rPr>
                  <a:t> </a:t>
                </a:r>
              </a:p>
            </p:txBody>
          </p:sp>
        </mc:Fallback>
      </mc:AlternateContent>
      <p:cxnSp>
        <p:nvCxnSpPr>
          <p:cNvPr id="24" name="Connettore 2 23">
            <a:extLst>
              <a:ext uri="{FF2B5EF4-FFF2-40B4-BE49-F238E27FC236}">
                <a16:creationId xmlns:a16="http://schemas.microsoft.com/office/drawing/2014/main" id="{8A6C2D91-5F91-4CF5-88D1-C19DE940BAC2}"/>
              </a:ext>
            </a:extLst>
          </p:cNvPr>
          <p:cNvCxnSpPr>
            <a:cxnSpLocks/>
          </p:cNvCxnSpPr>
          <p:nvPr/>
        </p:nvCxnSpPr>
        <p:spPr>
          <a:xfrm flipV="1">
            <a:off x="3581400" y="3067454"/>
            <a:ext cx="2597181" cy="982079"/>
          </a:xfrm>
          <a:prstGeom prst="straightConnector1">
            <a:avLst/>
          </a:prstGeom>
          <a:ln w="3175">
            <a:solidFill>
              <a:srgbClr val="F18600"/>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27" name="CasellaDiTesto 26">
            <a:extLst>
              <a:ext uri="{FF2B5EF4-FFF2-40B4-BE49-F238E27FC236}">
                <a16:creationId xmlns:a16="http://schemas.microsoft.com/office/drawing/2014/main" id="{D7E5D6DB-F62C-4996-ADC2-802220C4D5AA}"/>
              </a:ext>
            </a:extLst>
          </p:cNvPr>
          <p:cNvSpPr txBox="1"/>
          <p:nvPr/>
        </p:nvSpPr>
        <p:spPr>
          <a:xfrm>
            <a:off x="6099310" y="2708268"/>
            <a:ext cx="3075833" cy="1754326"/>
          </a:xfrm>
          <a:prstGeom prst="rect">
            <a:avLst/>
          </a:prstGeom>
          <a:noFill/>
        </p:spPr>
        <p:txBody>
          <a:bodyPr wrap="square">
            <a:spAutoFit/>
          </a:bodyPr>
          <a:lstStyle/>
          <a:p>
            <a:r>
              <a:rPr lang="it-IT" dirty="0"/>
              <a:t>Prevalenza dello </a:t>
            </a:r>
            <a:r>
              <a:rPr lang="it-IT" b="1" dirty="0"/>
              <a:t>Schema I </a:t>
            </a:r>
            <a:r>
              <a:rPr lang="it-IT" dirty="0"/>
              <a:t>recante </a:t>
            </a:r>
            <a:r>
              <a:rPr lang="it-IT" b="1" dirty="0"/>
              <a:t>obblighi minimi </a:t>
            </a:r>
          </a:p>
          <a:p>
            <a:r>
              <a:rPr lang="it-IT" i="1" dirty="0"/>
              <a:t>[Dati riferiti a 5.429 predisposizioni 2022-25 trasmesse ad ARERA]</a:t>
            </a:r>
          </a:p>
          <a:p>
            <a:endParaRPr lang="it-IT" b="1" dirty="0"/>
          </a:p>
        </p:txBody>
      </p:sp>
    </p:spTree>
    <p:extLst>
      <p:ext uri="{BB962C8B-B14F-4D97-AF65-F5344CB8AC3E}">
        <p14:creationId xmlns:p14="http://schemas.microsoft.com/office/powerpoint/2010/main" val="67032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070FE8FD-BC91-43BC-91A0-D1165EDCC31C}"/>
              </a:ext>
              <a:ext uri="{C183D7F6-B498-43B3-948B-1728B52AA6E4}">
                <adec:decorative xmlns:adec="http://schemas.microsoft.com/office/drawing/2017/decorative" val="1"/>
              </a:ext>
            </a:extLst>
          </p:cNvPr>
          <p:cNvSpPr/>
          <p:nvPr/>
        </p:nvSpPr>
        <p:spPr>
          <a:xfrm>
            <a:off x="-1" y="0"/>
            <a:ext cx="3041033" cy="6516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656964" y="130629"/>
            <a:ext cx="2269118" cy="950704"/>
          </a:xfrm>
        </p:spPr>
        <p:txBody>
          <a:bodyPr rtlCol="0">
            <a:noAutofit/>
          </a:bodyPr>
          <a:lstStyle/>
          <a:p>
            <a:pPr algn="l" fontAlgn="auto">
              <a:spcAft>
                <a:spcPts val="0"/>
              </a:spcAft>
              <a:defRPr/>
            </a:pPr>
            <a:r>
              <a:rPr lang="it-IT" sz="36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AGENDA</a:t>
            </a:r>
            <a:endParaRPr lang="it-IT" sz="3200" dirty="0">
              <a:solidFill>
                <a:srgbClr val="7C8081"/>
              </a:solidFill>
              <a:latin typeface="Segoe UI Semibold" panose="020B0702040204020203" pitchFamily="34" charset="0"/>
              <a:ea typeface="+mj-ea"/>
              <a:cs typeface="Segoe UI Semibold" panose="020B0702040204020203" pitchFamily="34" charset="0"/>
            </a:endParaRPr>
          </a:p>
        </p:txBody>
      </p:sp>
      <p:pic>
        <p:nvPicPr>
          <p:cNvPr id="10" name="Immagine 5" descr="fondo-slide.png">
            <a:extLst>
              <a:ext uri="{FF2B5EF4-FFF2-40B4-BE49-F238E27FC236}">
                <a16:creationId xmlns:a16="http://schemas.microsoft.com/office/drawing/2014/main" id="{B14C5FF2-EF0E-4C27-86A0-5A73B0186B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7" descr="600x96--arera-trasaprente.png">
            <a:extLst>
              <a:ext uri="{FF2B5EF4-FFF2-40B4-BE49-F238E27FC236}">
                <a16:creationId xmlns:a16="http://schemas.microsoft.com/office/drawing/2014/main" id="{143CF214-A244-416E-B341-D843BE091FAF}"/>
              </a:ext>
            </a:extLst>
          </p:cNvPr>
          <p:cNvPicPr>
            <a:picLocks noChangeAspect="1"/>
          </p:cNvPicPr>
          <p:nvPr/>
        </p:nvPicPr>
        <p:blipFill rotWithShape="1">
          <a:blip r:embed="rId4">
            <a:extLst>
              <a:ext uri="{28A0092B-C50C-407E-A947-70E740481C1C}">
                <a14:useLocalDpi xmlns:a14="http://schemas.microsoft.com/office/drawing/2010/main" val="0"/>
              </a:ext>
            </a:extLst>
          </a:blip>
          <a:srcRect r="25920"/>
          <a:stretch/>
        </p:blipFill>
        <p:spPr bwMode="auto">
          <a:xfrm>
            <a:off x="3165475" y="5981481"/>
            <a:ext cx="28130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ttore diritto 14">
            <a:extLst>
              <a:ext uri="{FF2B5EF4-FFF2-40B4-BE49-F238E27FC236}">
                <a16:creationId xmlns:a16="http://schemas.microsoft.com/office/drawing/2014/main" id="{47A23138-F0DD-4B76-8321-0C2D6489CC34}"/>
              </a:ext>
            </a:extLst>
          </p:cNvPr>
          <p:cNvCxnSpPr/>
          <p:nvPr/>
        </p:nvCxnSpPr>
        <p:spPr>
          <a:xfrm>
            <a:off x="1407401" y="1006384"/>
            <a:ext cx="3528000" cy="0"/>
          </a:xfrm>
          <a:prstGeom prst="line">
            <a:avLst/>
          </a:prstGeom>
          <a:ln w="19050">
            <a:solidFill>
              <a:srgbClr val="1E4968"/>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itolo 1">
            <a:extLst>
              <a:ext uri="{FF2B5EF4-FFF2-40B4-BE49-F238E27FC236}">
                <a16:creationId xmlns:a16="http://schemas.microsoft.com/office/drawing/2014/main" id="{4ED81E7E-521E-43B8-98BB-380EC120ED55}"/>
              </a:ext>
            </a:extLst>
          </p:cNvPr>
          <p:cNvSpPr txBox="1">
            <a:spLocks/>
          </p:cNvSpPr>
          <p:nvPr/>
        </p:nvSpPr>
        <p:spPr bwMode="auto">
          <a:xfrm>
            <a:off x="3211443" y="837837"/>
            <a:ext cx="5534163" cy="477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l" fontAlgn="auto">
              <a:spcBef>
                <a:spcPts val="1200"/>
              </a:spcBef>
              <a:spcAft>
                <a:spcPts val="1500"/>
              </a:spcAft>
              <a:buClr>
                <a:srgbClr val="7C8081"/>
              </a:buClr>
              <a:buSzPct val="100000"/>
              <a:defRPr/>
            </a:pPr>
            <a:endParaRPr lang="it-IT" sz="2200" dirty="0">
              <a:latin typeface="Arial" panose="020B0604020202020204" pitchFamily="34" charset="0"/>
              <a:ea typeface="ヒラギノ角ゴ Pro W3" pitchFamily="125" charset="-128"/>
              <a:cs typeface="Arial" panose="020B0604020202020204" pitchFamily="34" charset="0"/>
            </a:endParaRPr>
          </a:p>
          <a:p>
            <a:pPr marL="457200" indent="-457200" algn="l" fontAlgn="auto">
              <a:spcBef>
                <a:spcPts val="1000"/>
              </a:spcBef>
              <a:spcAft>
                <a:spcPts val="1200"/>
              </a:spcAft>
              <a:buClr>
                <a:srgbClr val="1E4968"/>
              </a:buClr>
              <a:buSzPct val="100000"/>
              <a:buFont typeface="+mj-lt"/>
              <a:buAutoNum type="arabicPeriod"/>
              <a:defRPr/>
            </a:pPr>
            <a:r>
              <a:rPr lang="it-IT" sz="2000" dirty="0">
                <a:latin typeface="Arial" panose="020B0604020202020204" pitchFamily="34" charset="0"/>
                <a:ea typeface="ヒラギノ角ゴ Pro W3" pitchFamily="125" charset="-128"/>
                <a:cs typeface="Arial" panose="020B0604020202020204" pitchFamily="34" charset="0"/>
              </a:rPr>
              <a:t>Regolazione come fattore abilitante verso la circolarità</a:t>
            </a:r>
          </a:p>
          <a:p>
            <a:pPr marL="457200" indent="-457200" algn="l" fontAlgn="auto">
              <a:spcBef>
                <a:spcPts val="1000"/>
              </a:spcBef>
              <a:spcAft>
                <a:spcPts val="1200"/>
              </a:spcAft>
              <a:buClr>
                <a:srgbClr val="1E4968"/>
              </a:buClr>
              <a:buSzPct val="100000"/>
              <a:buFont typeface="+mj-lt"/>
              <a:buAutoNum type="arabicPeriod"/>
              <a:defRPr/>
            </a:pPr>
            <a:r>
              <a:rPr lang="it-IT" sz="2000" dirty="0">
                <a:latin typeface="Arial" panose="020B0604020202020204" pitchFamily="34" charset="0"/>
                <a:ea typeface="ヒラギノ角ゴ Pro W3" pitchFamily="125" charset="-128"/>
                <a:cs typeface="Arial" panose="020B0604020202020204" pitchFamily="34" charset="0"/>
              </a:rPr>
              <a:t>Alcune misure specifiche</a:t>
            </a:r>
          </a:p>
          <a:p>
            <a:pPr marL="457200" indent="-457200" algn="l" fontAlgn="auto">
              <a:spcBef>
                <a:spcPts val="1000"/>
              </a:spcBef>
              <a:spcAft>
                <a:spcPts val="1200"/>
              </a:spcAft>
              <a:buClr>
                <a:srgbClr val="1E4968"/>
              </a:buClr>
              <a:buSzPct val="100000"/>
              <a:buFont typeface="+mj-lt"/>
              <a:buAutoNum type="arabicPeriod"/>
              <a:defRPr/>
            </a:pPr>
            <a:r>
              <a:rPr lang="it-IT" sz="2000" dirty="0">
                <a:latin typeface="Arial" panose="020B0604020202020204" pitchFamily="34" charset="0"/>
                <a:ea typeface="ヒラギノ角ゴ Pro W3" pitchFamily="125" charset="-128"/>
                <a:cs typeface="Arial" panose="020B0604020202020204" pitchFamily="34" charset="0"/>
              </a:rPr>
              <a:t>Regolazione come fattore abilitante per il miglioramento della gestione dei SPL</a:t>
            </a:r>
          </a:p>
        </p:txBody>
      </p:sp>
    </p:spTree>
    <p:extLst>
      <p:ext uri="{BB962C8B-B14F-4D97-AF65-F5344CB8AC3E}">
        <p14:creationId xmlns:p14="http://schemas.microsoft.com/office/powerpoint/2010/main" val="2630556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4283A6AF-DE5B-41F3-A91C-FC241CADFBBF}"/>
              </a:ext>
            </a:extLst>
          </p:cNvPr>
          <p:cNvSpPr txBox="1">
            <a:spLocks/>
          </p:cNvSpPr>
          <p:nvPr/>
        </p:nvSpPr>
        <p:spPr>
          <a:xfrm>
            <a:off x="0" y="-7235"/>
            <a:ext cx="9134060" cy="402977"/>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8" name="Titolo 1">
            <a:extLst>
              <a:ext uri="{FF2B5EF4-FFF2-40B4-BE49-F238E27FC236}">
                <a16:creationId xmlns:a16="http://schemas.microsoft.com/office/drawing/2014/main" id="{304956DD-0943-46E0-9DE0-E6A7FA5FF1BF}"/>
              </a:ext>
            </a:extLst>
          </p:cNvPr>
          <p:cNvSpPr txBox="1">
            <a:spLocks/>
          </p:cNvSpPr>
          <p:nvPr/>
        </p:nvSpPr>
        <p:spPr bwMode="auto">
          <a:xfrm>
            <a:off x="69574" y="0"/>
            <a:ext cx="8229600" cy="4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prstClr val="white"/>
                </a:solidFill>
                <a:effectLst/>
                <a:uLnTx/>
                <a:uFillTx/>
                <a:latin typeface="Arial" pitchFamily="34" charset="0"/>
                <a:ea typeface="ヒラギノ角ゴ Pro W3" pitchFamily="125" charset="-128"/>
                <a:cs typeface="Arial" pitchFamily="34" charset="0"/>
              </a:rPr>
              <a:t>Organizzazione dello Schema tipo di contratto di servizio</a:t>
            </a:r>
          </a:p>
        </p:txBody>
      </p:sp>
      <p:sp>
        <p:nvSpPr>
          <p:cNvPr id="4" name="Segnaposto numero diapositiva 3">
            <a:extLst>
              <a:ext uri="{FF2B5EF4-FFF2-40B4-BE49-F238E27FC236}">
                <a16:creationId xmlns:a16="http://schemas.microsoft.com/office/drawing/2014/main" id="{475ACC87-BE03-49DE-9E2A-7178C7606BA7}"/>
              </a:ext>
            </a:extLst>
          </p:cNvPr>
          <p:cNvSpPr>
            <a:spLocks noGrp="1"/>
          </p:cNvSpPr>
          <p:nvPr>
            <p:ph type="sldNum" sz="quarter" idx="12"/>
          </p:nvPr>
        </p:nvSpPr>
        <p:spPr>
          <a:xfrm>
            <a:off x="6880117" y="649549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125" charset="-128"/>
                <a:cs typeface="Arial" panose="020B0604020202020204" pitchFamily="34" charset="0"/>
              </a:rPr>
              <a:t>7</a:t>
            </a:r>
          </a:p>
        </p:txBody>
      </p:sp>
      <p:pic>
        <p:nvPicPr>
          <p:cNvPr id="16" name="Immagine 5" descr="fondo-slide.png">
            <a:extLst>
              <a:ext uri="{FF2B5EF4-FFF2-40B4-BE49-F238E27FC236}">
                <a16:creationId xmlns:a16="http://schemas.microsoft.com/office/drawing/2014/main" id="{9ADDA96C-29DF-4512-982E-508F811074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40" y="6555723"/>
            <a:ext cx="9144000" cy="30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a:extLst>
              <a:ext uri="{FF2B5EF4-FFF2-40B4-BE49-F238E27FC236}">
                <a16:creationId xmlns:a16="http://schemas.microsoft.com/office/drawing/2014/main" id="{3F7A0199-2F86-88E0-6E7A-075EF1A0673A}"/>
              </a:ext>
            </a:extLst>
          </p:cNvPr>
          <p:cNvSpPr/>
          <p:nvPr/>
        </p:nvSpPr>
        <p:spPr>
          <a:xfrm>
            <a:off x="4794789" y="572539"/>
            <a:ext cx="4116482" cy="302277"/>
          </a:xfrm>
          <a:prstGeom prst="rect">
            <a:avLst/>
          </a:prstGeom>
          <a:solidFill>
            <a:srgbClr val="00A4CD"/>
          </a:solidFill>
          <a:ln>
            <a:solidFill>
              <a:srgbClr val="00A4C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a:t>PRINCIPALI EVIDENZE</a:t>
            </a:r>
          </a:p>
        </p:txBody>
      </p:sp>
      <p:cxnSp>
        <p:nvCxnSpPr>
          <p:cNvPr id="19" name="Connettore diritto 18">
            <a:extLst>
              <a:ext uri="{FF2B5EF4-FFF2-40B4-BE49-F238E27FC236}">
                <a16:creationId xmlns:a16="http://schemas.microsoft.com/office/drawing/2014/main" id="{BDB6742D-5451-BE8C-1D4B-D422B879032C}"/>
              </a:ext>
            </a:extLst>
          </p:cNvPr>
          <p:cNvCxnSpPr>
            <a:cxnSpLocks/>
          </p:cNvCxnSpPr>
          <p:nvPr/>
        </p:nvCxnSpPr>
        <p:spPr>
          <a:xfrm>
            <a:off x="4852676" y="874816"/>
            <a:ext cx="0" cy="5343104"/>
          </a:xfrm>
          <a:prstGeom prst="line">
            <a:avLst/>
          </a:prstGeom>
          <a:ln w="9525">
            <a:solidFill>
              <a:srgbClr val="7C808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20" name="Gruppo 19">
            <a:extLst>
              <a:ext uri="{FF2B5EF4-FFF2-40B4-BE49-F238E27FC236}">
                <a16:creationId xmlns:a16="http://schemas.microsoft.com/office/drawing/2014/main" id="{7D2CF15F-43D1-6978-3F85-B6D609F66549}"/>
              </a:ext>
            </a:extLst>
          </p:cNvPr>
          <p:cNvGrpSpPr/>
          <p:nvPr/>
        </p:nvGrpSpPr>
        <p:grpSpPr>
          <a:xfrm>
            <a:off x="4782774" y="1207090"/>
            <a:ext cx="180000" cy="180000"/>
            <a:chOff x="725000" y="3707647"/>
            <a:chExt cx="180000" cy="180000"/>
          </a:xfrm>
        </p:grpSpPr>
        <p:sp>
          <p:nvSpPr>
            <p:cNvPr id="21" name="Ovale 20">
              <a:extLst>
                <a:ext uri="{FF2B5EF4-FFF2-40B4-BE49-F238E27FC236}">
                  <a16:creationId xmlns:a16="http://schemas.microsoft.com/office/drawing/2014/main" id="{CEEA33A8-6E78-4D54-D94F-17FCD6825834}"/>
                </a:ext>
              </a:extLst>
            </p:cNvPr>
            <p:cNvSpPr>
              <a:spLocks/>
            </p:cNvSpPr>
            <p:nvPr/>
          </p:nvSpPr>
          <p:spPr>
            <a:xfrm>
              <a:off x="725000" y="3707647"/>
              <a:ext cx="180000" cy="180000"/>
            </a:xfrm>
            <a:prstGeom prst="ellipse">
              <a:avLst/>
            </a:prstGeom>
            <a:solidFill>
              <a:srgbClr val="01A4CD"/>
            </a:solidFill>
            <a:ln>
              <a:solidFill>
                <a:srgbClr val="01A4C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a:extLst>
                <a:ext uri="{FF2B5EF4-FFF2-40B4-BE49-F238E27FC236}">
                  <a16:creationId xmlns:a16="http://schemas.microsoft.com/office/drawing/2014/main" id="{25301132-9DFD-9FDB-0777-B3A5E487AA8B}"/>
                </a:ext>
              </a:extLst>
            </p:cNvPr>
            <p:cNvSpPr>
              <a:spLocks noChangeAspect="1"/>
            </p:cNvSpPr>
            <p:nvPr/>
          </p:nvSpPr>
          <p:spPr>
            <a:xfrm>
              <a:off x="779000" y="3761647"/>
              <a:ext cx="72000" cy="7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6" name="CasellaDiTesto 25">
            <a:extLst>
              <a:ext uri="{FF2B5EF4-FFF2-40B4-BE49-F238E27FC236}">
                <a16:creationId xmlns:a16="http://schemas.microsoft.com/office/drawing/2014/main" id="{8C0C0C3C-5016-5FE4-9B66-319873441358}"/>
              </a:ext>
            </a:extLst>
          </p:cNvPr>
          <p:cNvSpPr txBox="1"/>
          <p:nvPr/>
        </p:nvSpPr>
        <p:spPr>
          <a:xfrm>
            <a:off x="5072706" y="4846233"/>
            <a:ext cx="3839890" cy="1292662"/>
          </a:xfrm>
          <a:prstGeom prst="rect">
            <a:avLst/>
          </a:prstGeom>
          <a:noFill/>
        </p:spPr>
        <p:txBody>
          <a:bodyPr wrap="square" rtlCol="0">
            <a:spAutoFit/>
          </a:bodyPr>
          <a:lstStyle/>
          <a:p>
            <a:pPr algn="just"/>
            <a:r>
              <a:rPr lang="it-IT" sz="1300" dirty="0">
                <a:latin typeface="Arial" panose="020B0604020202020204" pitchFamily="34" charset="0"/>
                <a:ea typeface="Yu Mincho" panose="02020400000000000000" pitchFamily="18" charset="-128"/>
                <a:cs typeface="Arial" panose="020B0604020202020204" pitchFamily="34" charset="0"/>
              </a:rPr>
              <a:t>Estensione, in accoglimento delle osservazioni prodotte in consultazione, delle tempistiche di adeguamento e trasmissione all’Autorità: nell’ambito della trasmissione delle </a:t>
            </a:r>
            <a:r>
              <a:rPr lang="it-IT" sz="1300" b="1" dirty="0">
                <a:solidFill>
                  <a:srgbClr val="002060"/>
                </a:solidFill>
                <a:latin typeface="Arial" panose="020B0604020202020204" pitchFamily="34" charset="0"/>
                <a:ea typeface="Yu Mincho" panose="02020400000000000000" pitchFamily="18" charset="-128"/>
                <a:cs typeface="Arial" panose="020B0604020202020204" pitchFamily="34" charset="0"/>
              </a:rPr>
              <a:t>proposte di aggiornamento tariffario biennale per il periodo 2024-2025</a:t>
            </a:r>
            <a:endParaRPr lang="it-IT" sz="1300" b="1" dirty="0">
              <a:solidFill>
                <a:srgbClr val="002060"/>
              </a:solidFill>
              <a:highlight>
                <a:srgbClr val="FFFF00"/>
              </a:highlight>
              <a:latin typeface="Arial" panose="020B0604020202020204" pitchFamily="34" charset="0"/>
              <a:ea typeface="Yu Mincho" panose="02020400000000000000" pitchFamily="18" charset="-128"/>
              <a:cs typeface="Arial" panose="020B0604020202020204" pitchFamily="34" charset="0"/>
            </a:endParaRPr>
          </a:p>
        </p:txBody>
      </p:sp>
      <p:grpSp>
        <p:nvGrpSpPr>
          <p:cNvPr id="30" name="Gruppo 29">
            <a:extLst>
              <a:ext uri="{FF2B5EF4-FFF2-40B4-BE49-F238E27FC236}">
                <a16:creationId xmlns:a16="http://schemas.microsoft.com/office/drawing/2014/main" id="{D553CCC9-A0BD-0CA8-CBCB-F3A172CA6476}"/>
              </a:ext>
            </a:extLst>
          </p:cNvPr>
          <p:cNvGrpSpPr/>
          <p:nvPr/>
        </p:nvGrpSpPr>
        <p:grpSpPr>
          <a:xfrm>
            <a:off x="4783769" y="4873234"/>
            <a:ext cx="180000" cy="180000"/>
            <a:chOff x="725000" y="3707647"/>
            <a:chExt cx="180000" cy="180000"/>
          </a:xfrm>
        </p:grpSpPr>
        <p:sp>
          <p:nvSpPr>
            <p:cNvPr id="31" name="Ovale 30">
              <a:extLst>
                <a:ext uri="{FF2B5EF4-FFF2-40B4-BE49-F238E27FC236}">
                  <a16:creationId xmlns:a16="http://schemas.microsoft.com/office/drawing/2014/main" id="{AC531949-C87B-1E5F-0538-5B43EC7074ED}"/>
                </a:ext>
              </a:extLst>
            </p:cNvPr>
            <p:cNvSpPr>
              <a:spLocks/>
            </p:cNvSpPr>
            <p:nvPr/>
          </p:nvSpPr>
          <p:spPr>
            <a:xfrm>
              <a:off x="725000" y="3707647"/>
              <a:ext cx="180000" cy="180000"/>
            </a:xfrm>
            <a:prstGeom prst="ellipse">
              <a:avLst/>
            </a:prstGeom>
            <a:solidFill>
              <a:srgbClr val="01A4CD"/>
            </a:solidFill>
            <a:ln>
              <a:solidFill>
                <a:srgbClr val="01A4C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055F7564-82B5-3DA6-C7AE-847A28B0DC26}"/>
                </a:ext>
              </a:extLst>
            </p:cNvPr>
            <p:cNvSpPr>
              <a:spLocks noChangeAspect="1"/>
            </p:cNvSpPr>
            <p:nvPr/>
          </p:nvSpPr>
          <p:spPr>
            <a:xfrm>
              <a:off x="779000" y="3761647"/>
              <a:ext cx="72000" cy="7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33" name="CasellaDiTesto 32">
            <a:extLst>
              <a:ext uri="{FF2B5EF4-FFF2-40B4-BE49-F238E27FC236}">
                <a16:creationId xmlns:a16="http://schemas.microsoft.com/office/drawing/2014/main" id="{C2E56A51-27A5-5CC5-34EF-5538A8154B1E}"/>
              </a:ext>
            </a:extLst>
          </p:cNvPr>
          <p:cNvSpPr txBox="1"/>
          <p:nvPr/>
        </p:nvSpPr>
        <p:spPr>
          <a:xfrm>
            <a:off x="5133330" y="1151219"/>
            <a:ext cx="3748124" cy="1892826"/>
          </a:xfrm>
          <a:prstGeom prst="rect">
            <a:avLst/>
          </a:prstGeom>
          <a:noFill/>
        </p:spPr>
        <p:txBody>
          <a:bodyPr wrap="square" rtlCol="0">
            <a:spAutoFit/>
          </a:bodyPr>
          <a:lstStyle/>
          <a:p>
            <a:pPr algn="just"/>
            <a:r>
              <a:rPr lang="it-IT" sz="1300" dirty="0">
                <a:latin typeface="Arial" panose="020B0604020202020204" pitchFamily="34" charset="0"/>
                <a:ea typeface="Yu Mincho" panose="02020400000000000000" pitchFamily="18" charset="-128"/>
                <a:cs typeface="Arial" panose="020B0604020202020204" pitchFamily="34" charset="0"/>
              </a:rPr>
              <a:t>Contenuti </a:t>
            </a:r>
            <a:r>
              <a:rPr lang="it-IT" sz="1300" b="1" dirty="0">
                <a:solidFill>
                  <a:srgbClr val="002060"/>
                </a:solidFill>
                <a:latin typeface="Arial" panose="020B0604020202020204" pitchFamily="34" charset="0"/>
                <a:ea typeface="Yu Mincho" panose="02020400000000000000" pitchFamily="18" charset="-128"/>
                <a:cs typeface="Arial" panose="020B0604020202020204" pitchFamily="34" charset="0"/>
              </a:rPr>
              <a:t>minimi </a:t>
            </a:r>
            <a:r>
              <a:rPr lang="it-IT" sz="1300" dirty="0">
                <a:latin typeface="Arial" panose="020B0604020202020204" pitchFamily="34" charset="0"/>
                <a:ea typeface="Yu Mincho" panose="02020400000000000000" pitchFamily="18" charset="-128"/>
                <a:cs typeface="Arial" panose="020B0604020202020204" pitchFamily="34" charset="0"/>
              </a:rPr>
              <a:t>essenziali obbligatoriamente </a:t>
            </a:r>
            <a:r>
              <a:rPr lang="it-IT" sz="1300" b="1" dirty="0">
                <a:solidFill>
                  <a:srgbClr val="002060"/>
                </a:solidFill>
                <a:latin typeface="Arial" panose="020B0604020202020204" pitchFamily="34" charset="0"/>
                <a:ea typeface="Yu Mincho" panose="02020400000000000000" pitchFamily="18" charset="-128"/>
                <a:cs typeface="Arial" panose="020B0604020202020204" pitchFamily="34" charset="0"/>
              </a:rPr>
              <a:t>richiesti dalla normativa vigente </a:t>
            </a:r>
            <a:r>
              <a:rPr lang="it-IT" sz="1300" dirty="0">
                <a:latin typeface="Arial" panose="020B0604020202020204" pitchFamily="34" charset="0"/>
                <a:ea typeface="Yu Mincho" panose="02020400000000000000" pitchFamily="18" charset="-128"/>
                <a:cs typeface="Arial" panose="020B0604020202020204" pitchFamily="34" charset="0"/>
              </a:rPr>
              <a:t>in ordine allo schema di contratto di servizio:</a:t>
            </a:r>
          </a:p>
          <a:p>
            <a:pPr marL="171450" indent="-171450" algn="just">
              <a:buFont typeface="Arial" panose="020B0604020202020204" pitchFamily="34" charset="0"/>
              <a:buChar char="•"/>
            </a:pPr>
            <a:r>
              <a:rPr lang="it-IT" sz="1300" dirty="0">
                <a:latin typeface="Arial" panose="020B0604020202020204" pitchFamily="34" charset="0"/>
                <a:ea typeface="Yu Mincho" panose="02020400000000000000" pitchFamily="18" charset="-128"/>
                <a:cs typeface="Arial" panose="020B0604020202020204" pitchFamily="34" charset="0"/>
              </a:rPr>
              <a:t>articolo 203, commi 1-2, d. lgs. 152/06</a:t>
            </a:r>
          </a:p>
          <a:p>
            <a:pPr marL="171450" indent="-171450" algn="just">
              <a:buFont typeface="Arial" panose="020B0604020202020204" pitchFamily="34" charset="0"/>
              <a:buChar char="•"/>
            </a:pPr>
            <a:r>
              <a:rPr lang="it-IT" sz="1300" dirty="0">
                <a:latin typeface="Arial" panose="020B0604020202020204" pitchFamily="34" charset="0"/>
                <a:ea typeface="Yu Mincho" panose="02020400000000000000" pitchFamily="18" charset="-128"/>
                <a:cs typeface="Arial" panose="020B0604020202020204" pitchFamily="34" charset="0"/>
              </a:rPr>
              <a:t>articolo 24, comma 2, d.lgs. 201/22</a:t>
            </a:r>
          </a:p>
          <a:p>
            <a:pPr algn="just"/>
            <a:endParaRPr lang="it-IT" sz="1300" dirty="0">
              <a:latin typeface="Arial" panose="020B0604020202020204" pitchFamily="34" charset="0"/>
              <a:ea typeface="Yu Mincho" panose="02020400000000000000" pitchFamily="18" charset="-128"/>
              <a:cs typeface="Arial" panose="020B0604020202020204" pitchFamily="34" charset="0"/>
            </a:endParaRPr>
          </a:p>
          <a:p>
            <a:pPr algn="just"/>
            <a:r>
              <a:rPr lang="it-IT" sz="1300" dirty="0">
                <a:latin typeface="Arial" panose="020B0604020202020204" pitchFamily="34" charset="0"/>
                <a:ea typeface="Yu Mincho" panose="02020400000000000000" pitchFamily="18" charset="-128"/>
                <a:cs typeface="Arial" panose="020B0604020202020204" pitchFamily="34" charset="0"/>
              </a:rPr>
              <a:t>          </a:t>
            </a:r>
            <a:r>
              <a:rPr lang="it-IT" sz="1300" b="1" dirty="0">
                <a:solidFill>
                  <a:srgbClr val="002060"/>
                </a:solidFill>
                <a:latin typeface="Arial" panose="020B0604020202020204" pitchFamily="34" charset="0"/>
                <a:ea typeface="Yu Mincho" panose="02020400000000000000" pitchFamily="18" charset="-128"/>
                <a:cs typeface="Arial" panose="020B0604020202020204" pitchFamily="34" charset="0"/>
              </a:rPr>
              <a:t>Autonomia contrattuale </a:t>
            </a:r>
            <a:r>
              <a:rPr lang="it-IT" sz="1300" dirty="0">
                <a:latin typeface="Arial" panose="020B0604020202020204" pitchFamily="34" charset="0"/>
                <a:ea typeface="Yu Mincho" panose="02020400000000000000" pitchFamily="18" charset="-128"/>
                <a:cs typeface="Arial" panose="020B0604020202020204" pitchFamily="34" charset="0"/>
              </a:rPr>
              <a:t>delle Parti nello statuire contenuti ulteriori in ragione dei peculiari assetti locali del servizio nel pertinente territorio  </a:t>
            </a:r>
            <a:endParaRPr lang="it-IT" sz="1300" dirty="0">
              <a:highlight>
                <a:srgbClr val="FFFF00"/>
              </a:highlight>
              <a:latin typeface="Arial" panose="020B0604020202020204" pitchFamily="34" charset="0"/>
              <a:ea typeface="Yu Mincho" panose="02020400000000000000" pitchFamily="18" charset="-128"/>
              <a:cs typeface="Arial" panose="020B0604020202020204" pitchFamily="34" charset="0"/>
            </a:endParaRPr>
          </a:p>
        </p:txBody>
      </p:sp>
      <p:sp>
        <p:nvSpPr>
          <p:cNvPr id="35" name="CasellaDiTesto 34">
            <a:extLst>
              <a:ext uri="{FF2B5EF4-FFF2-40B4-BE49-F238E27FC236}">
                <a16:creationId xmlns:a16="http://schemas.microsoft.com/office/drawing/2014/main" id="{5C3BC109-AB8F-B8AE-8593-A27C9CF0CF3A}"/>
              </a:ext>
            </a:extLst>
          </p:cNvPr>
          <p:cNvSpPr txBox="1"/>
          <p:nvPr/>
        </p:nvSpPr>
        <p:spPr>
          <a:xfrm>
            <a:off x="5126704" y="3315683"/>
            <a:ext cx="3755415" cy="1292662"/>
          </a:xfrm>
          <a:prstGeom prst="rect">
            <a:avLst/>
          </a:prstGeom>
          <a:noFill/>
        </p:spPr>
        <p:txBody>
          <a:bodyPr wrap="square" rtlCol="0">
            <a:spAutoFit/>
          </a:bodyPr>
          <a:lstStyle/>
          <a:p>
            <a:pPr algn="just"/>
            <a:r>
              <a:rPr lang="it-IT" sz="1300" dirty="0">
                <a:latin typeface="Arial" panose="020B0604020202020204" pitchFamily="34" charset="0"/>
                <a:ea typeface="Yu Mincho" panose="02020400000000000000" pitchFamily="18" charset="-128"/>
                <a:cs typeface="Arial" panose="020B0604020202020204" pitchFamily="34" charset="0"/>
              </a:rPr>
              <a:t>Coordinamento tra la </a:t>
            </a:r>
            <a:r>
              <a:rPr lang="it-IT" sz="1300" b="1" dirty="0">
                <a:solidFill>
                  <a:srgbClr val="002060"/>
                </a:solidFill>
                <a:latin typeface="Arial" panose="020B0604020202020204" pitchFamily="34" charset="0"/>
                <a:ea typeface="Yu Mincho" panose="02020400000000000000" pitchFamily="18" charset="-128"/>
                <a:cs typeface="Arial" panose="020B0604020202020204" pitchFamily="34" charset="0"/>
              </a:rPr>
              <a:t>regolazione tariffaria applicabile </a:t>
            </a:r>
            <a:r>
              <a:rPr lang="it-IT" sz="1300" dirty="0">
                <a:latin typeface="Arial" panose="020B0604020202020204" pitchFamily="34" charset="0"/>
                <a:ea typeface="Yu Mincho" panose="02020400000000000000" pitchFamily="18" charset="-128"/>
                <a:cs typeface="Arial" panose="020B0604020202020204" pitchFamily="34" charset="0"/>
              </a:rPr>
              <a:t>e le </a:t>
            </a:r>
            <a:r>
              <a:rPr lang="it-IT" sz="1300" b="1" dirty="0">
                <a:solidFill>
                  <a:srgbClr val="002060"/>
                </a:solidFill>
                <a:latin typeface="Arial" panose="020B0604020202020204" pitchFamily="34" charset="0"/>
                <a:ea typeface="Yu Mincho" panose="02020400000000000000" pitchFamily="18" charset="-128"/>
                <a:cs typeface="Arial" panose="020B0604020202020204" pitchFamily="34" charset="0"/>
              </a:rPr>
              <a:t>clausole contrattuali </a:t>
            </a:r>
            <a:r>
              <a:rPr lang="it-IT" sz="1300" dirty="0">
                <a:latin typeface="Arial" panose="020B0604020202020204" pitchFamily="34" charset="0"/>
                <a:ea typeface="Yu Mincho" panose="02020400000000000000" pitchFamily="18" charset="-128"/>
                <a:cs typeface="Arial" panose="020B0604020202020204" pitchFamily="34" charset="0"/>
              </a:rPr>
              <a:t>contenute nello schema tipo (con particolare riferimento ad estensione della durata dell’affidamento ed istanza di equilibrio economico finanziario)</a:t>
            </a:r>
            <a:endParaRPr lang="it-IT" sz="1300" b="1" dirty="0">
              <a:solidFill>
                <a:srgbClr val="002060"/>
              </a:solidFill>
              <a:highlight>
                <a:srgbClr val="FFFF00"/>
              </a:highlight>
              <a:latin typeface="Arial" panose="020B0604020202020204" pitchFamily="34" charset="0"/>
              <a:ea typeface="Yu Mincho" panose="02020400000000000000" pitchFamily="18" charset="-128"/>
              <a:cs typeface="Arial" panose="020B0604020202020204" pitchFamily="34" charset="0"/>
            </a:endParaRPr>
          </a:p>
        </p:txBody>
      </p:sp>
      <p:grpSp>
        <p:nvGrpSpPr>
          <p:cNvPr id="39" name="Gruppo 38">
            <a:extLst>
              <a:ext uri="{FF2B5EF4-FFF2-40B4-BE49-F238E27FC236}">
                <a16:creationId xmlns:a16="http://schemas.microsoft.com/office/drawing/2014/main" id="{A311144B-9468-2C16-D811-E3AAB8990DFF}"/>
              </a:ext>
            </a:extLst>
          </p:cNvPr>
          <p:cNvGrpSpPr/>
          <p:nvPr/>
        </p:nvGrpSpPr>
        <p:grpSpPr>
          <a:xfrm>
            <a:off x="4746774" y="3410686"/>
            <a:ext cx="180000" cy="180000"/>
            <a:chOff x="725000" y="3707647"/>
            <a:chExt cx="180000" cy="180000"/>
          </a:xfrm>
        </p:grpSpPr>
        <p:sp>
          <p:nvSpPr>
            <p:cNvPr id="40" name="Ovale 39">
              <a:extLst>
                <a:ext uri="{FF2B5EF4-FFF2-40B4-BE49-F238E27FC236}">
                  <a16:creationId xmlns:a16="http://schemas.microsoft.com/office/drawing/2014/main" id="{D2A9AD06-68F1-8E77-4A14-C6B885520A3A}"/>
                </a:ext>
              </a:extLst>
            </p:cNvPr>
            <p:cNvSpPr>
              <a:spLocks/>
            </p:cNvSpPr>
            <p:nvPr/>
          </p:nvSpPr>
          <p:spPr>
            <a:xfrm>
              <a:off x="725000" y="3707647"/>
              <a:ext cx="180000" cy="180000"/>
            </a:xfrm>
            <a:prstGeom prst="ellipse">
              <a:avLst/>
            </a:prstGeom>
            <a:solidFill>
              <a:srgbClr val="01A4CD"/>
            </a:solidFill>
            <a:ln>
              <a:solidFill>
                <a:srgbClr val="01A4C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1" name="Ovale 40">
              <a:extLst>
                <a:ext uri="{FF2B5EF4-FFF2-40B4-BE49-F238E27FC236}">
                  <a16:creationId xmlns:a16="http://schemas.microsoft.com/office/drawing/2014/main" id="{9B76487A-CAA5-DB5B-DF59-DEB84C8FF89C}"/>
                </a:ext>
              </a:extLst>
            </p:cNvPr>
            <p:cNvSpPr>
              <a:spLocks noChangeAspect="1"/>
            </p:cNvSpPr>
            <p:nvPr/>
          </p:nvSpPr>
          <p:spPr>
            <a:xfrm>
              <a:off x="779000" y="3761647"/>
              <a:ext cx="72000" cy="7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43" name="Freccia a destra 42">
            <a:extLst>
              <a:ext uri="{FF2B5EF4-FFF2-40B4-BE49-F238E27FC236}">
                <a16:creationId xmlns:a16="http://schemas.microsoft.com/office/drawing/2014/main" id="{720130A4-718F-EE5B-1702-B9257A5AFBC8}"/>
              </a:ext>
            </a:extLst>
          </p:cNvPr>
          <p:cNvSpPr/>
          <p:nvPr/>
        </p:nvSpPr>
        <p:spPr>
          <a:xfrm>
            <a:off x="5129915" y="2292127"/>
            <a:ext cx="310765" cy="143706"/>
          </a:xfrm>
          <a:prstGeom prst="rightArrow">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5" name="Gruppo 4">
            <a:extLst>
              <a:ext uri="{FF2B5EF4-FFF2-40B4-BE49-F238E27FC236}">
                <a16:creationId xmlns:a16="http://schemas.microsoft.com/office/drawing/2014/main" id="{3C234D99-7D3F-8381-DE3D-6F2673193B95}"/>
              </a:ext>
            </a:extLst>
          </p:cNvPr>
          <p:cNvGrpSpPr/>
          <p:nvPr/>
        </p:nvGrpSpPr>
        <p:grpSpPr>
          <a:xfrm>
            <a:off x="207553" y="681102"/>
            <a:ext cx="4575221" cy="5701409"/>
            <a:chOff x="390434" y="873127"/>
            <a:chExt cx="4281880" cy="4840167"/>
          </a:xfrm>
        </p:grpSpPr>
        <p:pic>
          <p:nvPicPr>
            <p:cNvPr id="6" name="Immagine 5">
              <a:extLst>
                <a:ext uri="{FF2B5EF4-FFF2-40B4-BE49-F238E27FC236}">
                  <a16:creationId xmlns:a16="http://schemas.microsoft.com/office/drawing/2014/main" id="{329B0640-5B31-CC6E-4167-BA23D21B8642}"/>
                </a:ext>
              </a:extLst>
            </p:cNvPr>
            <p:cNvPicPr>
              <a:picLocks noChangeAspect="1"/>
            </p:cNvPicPr>
            <p:nvPr/>
          </p:nvPicPr>
          <p:blipFill>
            <a:blip r:embed="rId4"/>
            <a:stretch>
              <a:fillRect/>
            </a:stretch>
          </p:blipFill>
          <p:spPr>
            <a:xfrm>
              <a:off x="469751" y="5126668"/>
              <a:ext cx="4202563" cy="586626"/>
            </a:xfrm>
            <a:prstGeom prst="rect">
              <a:avLst/>
            </a:prstGeom>
          </p:spPr>
        </p:pic>
        <p:pic>
          <p:nvPicPr>
            <p:cNvPr id="7" name="Immagine 6">
              <a:extLst>
                <a:ext uri="{FF2B5EF4-FFF2-40B4-BE49-F238E27FC236}">
                  <a16:creationId xmlns:a16="http://schemas.microsoft.com/office/drawing/2014/main" id="{4133BA1A-5CA4-6B51-7155-86897FF5B22B}"/>
                </a:ext>
              </a:extLst>
            </p:cNvPr>
            <p:cNvPicPr>
              <a:picLocks noChangeAspect="1"/>
            </p:cNvPicPr>
            <p:nvPr/>
          </p:nvPicPr>
          <p:blipFill>
            <a:blip r:embed="rId5"/>
            <a:stretch>
              <a:fillRect/>
            </a:stretch>
          </p:blipFill>
          <p:spPr>
            <a:xfrm>
              <a:off x="390434" y="873127"/>
              <a:ext cx="4202562" cy="4488981"/>
            </a:xfrm>
            <a:prstGeom prst="rect">
              <a:avLst/>
            </a:prstGeom>
          </p:spPr>
        </p:pic>
      </p:grpSp>
    </p:spTree>
    <p:extLst>
      <p:ext uri="{BB962C8B-B14F-4D97-AF65-F5344CB8AC3E}">
        <p14:creationId xmlns:p14="http://schemas.microsoft.com/office/powerpoint/2010/main" val="592316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a:extLst>
              <a:ext uri="{FF2B5EF4-FFF2-40B4-BE49-F238E27FC236}">
                <a16:creationId xmlns:a16="http://schemas.microsoft.com/office/drawing/2014/main" id="{F9C986C4-0A56-43E2-B278-6DFFC088E852}"/>
              </a:ext>
              <a:ext uri="{C183D7F6-B498-43B3-948B-1728B52AA6E4}">
                <adec:decorative xmlns:adec="http://schemas.microsoft.com/office/drawing/2017/decorative" val="1"/>
              </a:ext>
            </a:extLst>
          </p:cNvPr>
          <p:cNvSpPr/>
          <p:nvPr/>
        </p:nvSpPr>
        <p:spPr>
          <a:xfrm>
            <a:off x="0" y="413888"/>
            <a:ext cx="4204447" cy="435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102" name="Immagine 5" descr="fondo-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0" y="-66723"/>
            <a:ext cx="9147242" cy="402977"/>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Regolazione di accesso agli impianti coerente con i principi di Riforma SPL</a:t>
            </a:r>
          </a:p>
        </p:txBody>
      </p:sp>
      <p:pic>
        <p:nvPicPr>
          <p:cNvPr id="6" name="Immagine 7" descr="600x96--arera-trasaprente.png">
            <a:extLst>
              <a:ext uri="{FF2B5EF4-FFF2-40B4-BE49-F238E27FC236}">
                <a16:creationId xmlns:a16="http://schemas.microsoft.com/office/drawing/2014/main" id="{2A983115-EB60-429E-A48D-82075B488056}"/>
              </a:ext>
            </a:extLst>
          </p:cNvPr>
          <p:cNvPicPr>
            <a:picLocks noChangeAspect="1"/>
          </p:cNvPicPr>
          <p:nvPr/>
        </p:nvPicPr>
        <p:blipFill rotWithShape="1">
          <a:blip r:embed="rId3">
            <a:extLst>
              <a:ext uri="{28A0092B-C50C-407E-A947-70E740481C1C}">
                <a14:useLocalDpi xmlns:a14="http://schemas.microsoft.com/office/drawing/2010/main" val="0"/>
              </a:ext>
            </a:extLst>
          </a:blip>
          <a:srcRect r="25920"/>
          <a:stretch/>
        </p:blipFill>
        <p:spPr bwMode="auto">
          <a:xfrm>
            <a:off x="352425" y="5929713"/>
            <a:ext cx="28130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E80E4E1B-3206-4AB8-B64C-1F1173EA74D8}"/>
              </a:ext>
            </a:extLst>
          </p:cNvPr>
          <p:cNvSpPr txBox="1"/>
          <p:nvPr/>
        </p:nvSpPr>
        <p:spPr>
          <a:xfrm>
            <a:off x="95386" y="392584"/>
            <a:ext cx="4074458" cy="4498667"/>
          </a:xfrm>
          <a:prstGeom prst="rect">
            <a:avLst/>
          </a:prstGeom>
          <a:noFill/>
        </p:spPr>
        <p:txBody>
          <a:bodyPr wrap="square">
            <a:spAutoFit/>
          </a:bodyPr>
          <a:lstStyle/>
          <a:p>
            <a:pPr marL="358775" marR="0" lvl="1" indent="-269875" algn="l" defTabSz="457200" rtl="0" eaLnBrk="1" fontAlgn="base" latinLnBrk="0" hangingPunct="1">
              <a:lnSpc>
                <a:spcPct val="100000"/>
              </a:lnSpc>
              <a:spcBef>
                <a:spcPts val="400"/>
              </a:spcBef>
              <a:spcAft>
                <a:spcPts val="400"/>
              </a:spcAft>
              <a:buClr>
                <a:srgbClr val="F18600"/>
              </a:buClr>
              <a:buSzTx/>
              <a:buFont typeface="Arial" panose="020B0604020202020204" pitchFamily="34" charset="0"/>
              <a:buChar char="•"/>
              <a:tabLst/>
              <a:defRPr/>
            </a:pP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Per regolare correttamente l’accesso, occorre distinguere </a:t>
            </a:r>
            <a:r>
              <a:rPr lang="it-IT" sz="1300" dirty="0">
                <a:solidFill>
                  <a:prstClr val="black"/>
                </a:solidFill>
                <a:latin typeface="Arial" panose="020B0604020202020204" pitchFamily="34" charset="0"/>
                <a:cs typeface="Arial" panose="020B0604020202020204" pitchFamily="34" charset="0"/>
              </a:rPr>
              <a:t>gli impianti: quelli operanti in condizioni di </a:t>
            </a: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corretto funzionamento dei mercati (impianti aggiuntivi) e quelli in cui i fallimenti del mercato giustifichino</a:t>
            </a:r>
            <a:r>
              <a:rPr kumimoji="0" lang="it-IT" sz="130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l’intervento di regolazione tariffaria</a:t>
            </a: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a:t>
            </a:r>
            <a:r>
              <a:rPr kumimoji="0" lang="it-IT" sz="130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(impianti minimi)</a:t>
            </a:r>
          </a:p>
          <a:p>
            <a:pPr marL="358775" marR="0" lvl="1" indent="-269875" algn="l" defTabSz="457200" rtl="0" eaLnBrk="1" fontAlgn="base" latinLnBrk="0" hangingPunct="1">
              <a:lnSpc>
                <a:spcPct val="100000"/>
              </a:lnSpc>
              <a:spcBef>
                <a:spcPts val="400"/>
              </a:spcBef>
              <a:spcAft>
                <a:spcPts val="400"/>
              </a:spcAft>
              <a:buClr>
                <a:srgbClr val="F18600"/>
              </a:buClr>
              <a:buSzTx/>
              <a:buFont typeface="Arial" panose="020B0604020202020204" pitchFamily="34" charset="0"/>
              <a:buChar char="•"/>
              <a:tabLst/>
              <a:defRPr/>
            </a:pP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L’</a:t>
            </a: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istituto regolatorio </a:t>
            </a: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degli </a:t>
            </a: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impianti “minimi” ha</a:t>
            </a: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a:t>
            </a: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la funzione di contrastare l’esercizio del potere di mercato </a:t>
            </a: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dei gestori di impianti in situazioni in cui vi sia uno stabile eccesso di domanda e un limitato numero di operatori, contenendo gli effetti negativi per l’utente dell’assenza di concorrenza in alcuni contesti regionali</a:t>
            </a:r>
          </a:p>
          <a:p>
            <a:pPr marL="358775" marR="0" lvl="1" indent="-269875" algn="l" defTabSz="457200" rtl="0" eaLnBrk="1" fontAlgn="base" latinLnBrk="0" hangingPunct="1">
              <a:lnSpc>
                <a:spcPct val="100000"/>
              </a:lnSpc>
              <a:spcBef>
                <a:spcPts val="400"/>
              </a:spcBef>
              <a:spcAft>
                <a:spcPts val="400"/>
              </a:spcAft>
              <a:buClr>
                <a:srgbClr val="F18600"/>
              </a:buClr>
              <a:buSzTx/>
              <a:buFont typeface="Arial" panose="020B0604020202020204" pitchFamily="34" charset="0"/>
              <a:buChar char="•"/>
              <a:tabLst/>
              <a:defRPr/>
            </a:pP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E’ </a:t>
            </a: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demandata al competente livello territoriale la decisione circa l’individuazione </a:t>
            </a: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degli impianti di trattamento che insistono in </a:t>
            </a: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realtà di mercato con rigidità strutturali</a:t>
            </a: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in cui vi è il rischio che il corrispettivo stabilito dal gestore si attesti ad un livello molto elevato</a:t>
            </a:r>
          </a:p>
        </p:txBody>
      </p:sp>
      <p:sp>
        <p:nvSpPr>
          <p:cNvPr id="36" name="CasellaDiTesto 35">
            <a:extLst>
              <a:ext uri="{FF2B5EF4-FFF2-40B4-BE49-F238E27FC236}">
                <a16:creationId xmlns:a16="http://schemas.microsoft.com/office/drawing/2014/main" id="{35E5C651-ADFD-73CD-79DC-6BEB7C5EC8D0}"/>
              </a:ext>
            </a:extLst>
          </p:cNvPr>
          <p:cNvSpPr txBox="1"/>
          <p:nvPr/>
        </p:nvSpPr>
        <p:spPr>
          <a:xfrm>
            <a:off x="4701989" y="399843"/>
            <a:ext cx="4329954" cy="2123658"/>
          </a:xfrm>
          <a:prstGeom prst="rect">
            <a:avLst/>
          </a:prstGeom>
          <a:noFill/>
          <a:ln w="12700">
            <a:solidFill>
              <a:srgbClr val="F18700"/>
            </a:solidFill>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F18600"/>
                </a:solidFill>
                <a:effectLst/>
                <a:uLnTx/>
                <a:uFillTx/>
                <a:latin typeface="Arial" panose="020B0604020202020204" pitchFamily="34" charset="0"/>
                <a:ea typeface="ヒラギノ角ゴ Pro W3" pitchFamily="125" charset="-128"/>
                <a:cs typeface="Arial" panose="020B0604020202020204" pitchFamily="34" charset="0"/>
              </a:rPr>
              <a:t>Coerenza con </a:t>
            </a:r>
            <a:r>
              <a:rPr kumimoji="0" lang="it-IT" sz="1200" b="1" i="0" u="none" strike="noStrike" kern="1200" cap="none" spc="0" normalizeH="0" baseline="0" noProof="0" dirty="0">
                <a:ln>
                  <a:noFill/>
                </a:ln>
                <a:solidFill>
                  <a:srgbClr val="F18600"/>
                </a:solidFill>
                <a:effectLst/>
                <a:uLnTx/>
                <a:uFillTx/>
                <a:latin typeface="Arial" panose="020B0604020202020204" pitchFamily="34" charset="0"/>
                <a:ea typeface="ヒラギノ角ゴ Pro W3" pitchFamily="125" charset="-128"/>
                <a:cs typeface="Arial" panose="020B0604020202020204" pitchFamily="34" charset="0"/>
              </a:rPr>
              <a:t>definizione di «servizi di interesse economico generale di livello locale»</a:t>
            </a:r>
            <a:r>
              <a:rPr kumimoji="0" lang="it-IT" sz="1200" b="0" i="0" u="none" strike="noStrike" kern="1200" cap="none" spc="0" normalizeH="0" baseline="0" noProof="0" dirty="0">
                <a:ln>
                  <a:noFill/>
                </a:ln>
                <a:solidFill>
                  <a:srgbClr val="F18600"/>
                </a:solidFill>
                <a:effectLst/>
                <a:uLnTx/>
                <a:uFillTx/>
                <a:latin typeface="Arial" panose="020B0604020202020204" pitchFamily="34" charset="0"/>
                <a:ea typeface="ヒラギノ角ゴ Pro W3" pitchFamily="125" charset="-128"/>
                <a:cs typeface="Arial" panose="020B0604020202020204" pitchFamily="34" charset="0"/>
              </a:rPr>
              <a:t> ex art.2 d.lgs. 201/22</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sono i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servizi</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erogati dietro corrispettivo economico su un mercato,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che</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non sarebbero svolti senza un intervento pubblico o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sarebbero svolti a condizioni differenti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in termini di accessibilità fisica ed economica, continuità, non discriminazione, qualità e sicurezza, che sono previsti dalla legge o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che gli enti locali, nell'ambito delle proprie competenze, ritengono necessari per assicurare la soddisfazione dei bisogni delle comunità locali</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così da garantire l'omogeneità dello sviluppo e la coesione sociale </a:t>
            </a:r>
          </a:p>
        </p:txBody>
      </p:sp>
      <p:sp>
        <p:nvSpPr>
          <p:cNvPr id="37" name="Rettangolo 36">
            <a:extLst>
              <a:ext uri="{FF2B5EF4-FFF2-40B4-BE49-F238E27FC236}">
                <a16:creationId xmlns:a16="http://schemas.microsoft.com/office/drawing/2014/main" id="{1D8C9B91-5F7D-9FB3-FA3D-96A9AC480503}"/>
              </a:ext>
              <a:ext uri="{C183D7F6-B498-43B3-948B-1728B52AA6E4}">
                <adec:decorative xmlns:adec="http://schemas.microsoft.com/office/drawing/2017/decorative" val="1"/>
              </a:ext>
            </a:extLst>
          </p:cNvPr>
          <p:cNvSpPr/>
          <p:nvPr/>
        </p:nvSpPr>
        <p:spPr>
          <a:xfrm>
            <a:off x="-99" y="4771237"/>
            <a:ext cx="4204447" cy="121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CasellaDiTesto 37">
            <a:extLst>
              <a:ext uri="{FF2B5EF4-FFF2-40B4-BE49-F238E27FC236}">
                <a16:creationId xmlns:a16="http://schemas.microsoft.com/office/drawing/2014/main" id="{580608A6-1B3D-CDA9-ED55-D25F8A106F43}"/>
              </a:ext>
            </a:extLst>
          </p:cNvPr>
          <p:cNvSpPr txBox="1"/>
          <p:nvPr/>
        </p:nvSpPr>
        <p:spPr>
          <a:xfrm>
            <a:off x="56303" y="4837587"/>
            <a:ext cx="3944471" cy="892552"/>
          </a:xfrm>
          <a:prstGeom prst="rect">
            <a:avLst/>
          </a:prstGeom>
          <a:noFill/>
        </p:spPr>
        <p:txBody>
          <a:bodyPr wrap="square">
            <a:spAutoFit/>
          </a:bodyPr>
          <a:lstStyle/>
          <a:p>
            <a:pPr marL="358775" marR="0" lvl="1" indent="-269875" algn="l" defTabSz="457200" rtl="0" eaLnBrk="1" fontAlgn="base" latinLnBrk="0" hangingPunct="1">
              <a:lnSpc>
                <a:spcPct val="100000"/>
              </a:lnSpc>
              <a:spcBef>
                <a:spcPts val="300"/>
              </a:spcBef>
              <a:spcAft>
                <a:spcPts val="300"/>
              </a:spcAft>
              <a:buClr>
                <a:srgbClr val="F18600"/>
              </a:buClr>
              <a:buSzTx/>
              <a:buFont typeface="Arial" panose="020B0604020202020204" pitchFamily="34" charset="0"/>
              <a:buChar char="•"/>
              <a:tabLst/>
              <a:defRPr/>
            </a:pP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Gli </a:t>
            </a: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strumenti di regolazione sono modulati </a:t>
            </a: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da ARERA </a:t>
            </a:r>
            <a:r>
              <a:rPr kumimoji="0" lang="it-IT" sz="13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in ragione del grado di integrazione</a:t>
            </a:r>
            <a:r>
              <a:rPr kumimoji="0" lang="it-IT" sz="13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del soggetto incaricato della gestione dei rifiuti</a:t>
            </a:r>
          </a:p>
        </p:txBody>
      </p:sp>
      <p:sp>
        <p:nvSpPr>
          <p:cNvPr id="39" name="CasellaDiTesto 38">
            <a:extLst>
              <a:ext uri="{FF2B5EF4-FFF2-40B4-BE49-F238E27FC236}">
                <a16:creationId xmlns:a16="http://schemas.microsoft.com/office/drawing/2014/main" id="{B1B3E483-53D7-41EF-1711-F4580B316BB1}"/>
              </a:ext>
            </a:extLst>
          </p:cNvPr>
          <p:cNvSpPr txBox="1"/>
          <p:nvPr/>
        </p:nvSpPr>
        <p:spPr>
          <a:xfrm>
            <a:off x="4718660" y="2587090"/>
            <a:ext cx="4329954" cy="2677656"/>
          </a:xfrm>
          <a:prstGeom prst="rect">
            <a:avLst/>
          </a:prstGeom>
          <a:noFill/>
          <a:ln w="12700">
            <a:solidFill>
              <a:srgbClr val="F18700"/>
            </a:solidFill>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F18600"/>
                </a:solidFill>
                <a:effectLst/>
                <a:uLnTx/>
                <a:uFillTx/>
                <a:latin typeface="Arial" panose="020B0604020202020204" pitchFamily="34" charset="0"/>
                <a:ea typeface="ヒラギノ角ゴ Pro W3" pitchFamily="125" charset="-128"/>
                <a:cs typeface="Arial" panose="020B0604020202020204" pitchFamily="34" charset="0"/>
              </a:rPr>
              <a:t>Coerenza con le valutazioni richieste per l’</a:t>
            </a:r>
            <a:r>
              <a:rPr kumimoji="0" lang="it-IT" sz="1200" b="1" i="0" u="none" strike="noStrike" kern="1200" cap="none" spc="0" normalizeH="0" baseline="0" noProof="0" dirty="0">
                <a:ln>
                  <a:noFill/>
                </a:ln>
                <a:solidFill>
                  <a:srgbClr val="F18600"/>
                </a:solidFill>
                <a:effectLst/>
                <a:uLnTx/>
                <a:uFillTx/>
                <a:latin typeface="Arial" panose="020B0604020202020204" pitchFamily="34" charset="0"/>
                <a:ea typeface="ヒラギノ角ゴ Pro W3" pitchFamily="125" charset="-128"/>
                <a:cs typeface="Arial" panose="020B0604020202020204" pitchFamily="34" charset="0"/>
              </a:rPr>
              <a:t>individuazione del perimetro del servizio pubblico </a:t>
            </a:r>
            <a:r>
              <a:rPr kumimoji="0" lang="it-IT" sz="1200" b="0" i="0" u="none" strike="noStrike" kern="1200" cap="none" spc="0" normalizeH="0" baseline="0" noProof="0" dirty="0">
                <a:ln>
                  <a:noFill/>
                </a:ln>
                <a:solidFill>
                  <a:srgbClr val="F18600"/>
                </a:solidFill>
                <a:effectLst/>
                <a:uLnTx/>
                <a:uFillTx/>
                <a:latin typeface="Arial" panose="020B0604020202020204" pitchFamily="34" charset="0"/>
                <a:ea typeface="ヒラギノ角ゴ Pro W3" pitchFamily="125" charset="-128"/>
                <a:cs typeface="Arial" panose="020B0604020202020204" pitchFamily="34" charset="0"/>
              </a:rPr>
              <a:t>locale ex. art. 10 d.lgs. 201/22</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Gli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enti locali, nell'ambito delle rispettive competenze, possono istituire servizi di interesse economico generale di livello locale</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che ritengono necessari per assicurare la soddisfazione dei bisogni delle comunità locali.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Tali servizi sono istituiti in esito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ad apposita istruttoria, sulla base di un effettivo confronto tra le diverse soluzioni possibili, da cui risulti che la prestazione dei servizi da parte delle imprese liberamente operanti nel mercato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o da parte di cittadini, singoli e associati,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è inidonea a garantire il soddisfacimento dei bisogni delle comunità locali</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a:t>
            </a:r>
          </a:p>
        </p:txBody>
      </p:sp>
      <p:cxnSp>
        <p:nvCxnSpPr>
          <p:cNvPr id="51" name="Connettore 2 50">
            <a:extLst>
              <a:ext uri="{FF2B5EF4-FFF2-40B4-BE49-F238E27FC236}">
                <a16:creationId xmlns:a16="http://schemas.microsoft.com/office/drawing/2014/main" id="{9CA7C4BB-B0BE-3B4F-A73D-B629AE918B13}"/>
              </a:ext>
            </a:extLst>
          </p:cNvPr>
          <p:cNvCxnSpPr>
            <a:cxnSpLocks/>
          </p:cNvCxnSpPr>
          <p:nvPr/>
        </p:nvCxnSpPr>
        <p:spPr>
          <a:xfrm>
            <a:off x="4169844" y="3010177"/>
            <a:ext cx="532145" cy="275331"/>
          </a:xfrm>
          <a:prstGeom prst="straightConnector1">
            <a:avLst/>
          </a:prstGeom>
          <a:ln w="12700">
            <a:solidFill>
              <a:srgbClr val="F18600"/>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cxnSp>
        <p:nvCxnSpPr>
          <p:cNvPr id="54" name="Connettore 2 53">
            <a:extLst>
              <a:ext uri="{FF2B5EF4-FFF2-40B4-BE49-F238E27FC236}">
                <a16:creationId xmlns:a16="http://schemas.microsoft.com/office/drawing/2014/main" id="{50D281A2-5F72-CA20-BE88-CF31258FAA47}"/>
              </a:ext>
            </a:extLst>
          </p:cNvPr>
          <p:cNvCxnSpPr>
            <a:cxnSpLocks/>
          </p:cNvCxnSpPr>
          <p:nvPr/>
        </p:nvCxnSpPr>
        <p:spPr>
          <a:xfrm>
            <a:off x="4196740" y="3847823"/>
            <a:ext cx="487317" cy="486677"/>
          </a:xfrm>
          <a:prstGeom prst="straightConnector1">
            <a:avLst/>
          </a:prstGeom>
          <a:ln w="12700">
            <a:solidFill>
              <a:srgbClr val="F18600"/>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55" name="CasellaDiTesto 54">
            <a:extLst>
              <a:ext uri="{FF2B5EF4-FFF2-40B4-BE49-F238E27FC236}">
                <a16:creationId xmlns:a16="http://schemas.microsoft.com/office/drawing/2014/main" id="{BFC9A5A3-EAC2-C19A-7C7A-7757B2830CF6}"/>
              </a:ext>
            </a:extLst>
          </p:cNvPr>
          <p:cNvSpPr txBox="1"/>
          <p:nvPr/>
        </p:nvSpPr>
        <p:spPr>
          <a:xfrm>
            <a:off x="4701989" y="5328120"/>
            <a:ext cx="4329954" cy="1200329"/>
          </a:xfrm>
          <a:prstGeom prst="rect">
            <a:avLst/>
          </a:prstGeom>
          <a:noFill/>
          <a:ln w="12700">
            <a:solidFill>
              <a:srgbClr val="F18700"/>
            </a:solidFill>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F18600"/>
                </a:solidFill>
                <a:effectLst/>
                <a:uLnTx/>
                <a:uFillTx/>
                <a:latin typeface="Arial" panose="020B0604020202020204" pitchFamily="34" charset="0"/>
                <a:ea typeface="ヒラギノ角ゴ Pro W3" pitchFamily="125" charset="-128"/>
                <a:cs typeface="Arial" panose="020B0604020202020204" pitchFamily="34" charset="0"/>
              </a:rPr>
              <a:t>Coerenza con </a:t>
            </a:r>
            <a:r>
              <a:rPr kumimoji="0" lang="it-IT" sz="1200" b="1" i="0" u="none" strike="noStrike" kern="1200" cap="none" spc="0" normalizeH="0" baseline="0" noProof="0" dirty="0">
                <a:ln>
                  <a:noFill/>
                </a:ln>
                <a:solidFill>
                  <a:srgbClr val="F18600"/>
                </a:solidFill>
                <a:effectLst/>
                <a:uLnTx/>
                <a:uFillTx/>
                <a:latin typeface="Arial" panose="020B0604020202020204" pitchFamily="34" charset="0"/>
                <a:ea typeface="ヒラギノ角ゴ Pro W3" pitchFamily="125" charset="-128"/>
                <a:cs typeface="Arial" panose="020B0604020202020204" pitchFamily="34" charset="0"/>
              </a:rPr>
              <a:t>competenze delle Autorità di regolazione </a:t>
            </a:r>
            <a:r>
              <a:rPr kumimoji="0" lang="it-IT" sz="1200" b="0" i="0" u="none" strike="noStrike" kern="1200" cap="none" spc="0" normalizeH="0" baseline="0" noProof="0" dirty="0">
                <a:ln>
                  <a:noFill/>
                </a:ln>
                <a:solidFill>
                  <a:srgbClr val="F18600"/>
                </a:solidFill>
                <a:effectLst/>
                <a:uLnTx/>
                <a:uFillTx/>
                <a:latin typeface="Arial" panose="020B0604020202020204" pitchFamily="34" charset="0"/>
                <a:ea typeface="ヒラギノ角ゴ Pro W3" pitchFamily="125" charset="-128"/>
                <a:cs typeface="Arial" panose="020B0604020202020204" pitchFamily="34" charset="0"/>
              </a:rPr>
              <a:t>nei servizi pubblici locali a rete ex. art. 7 d.lgs. 201/22</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Autorità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stabiliscono costi di riferimento dei servizi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Gli enti locali, possono richiedere alle Autorità un </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5" charset="-128"/>
                <a:cs typeface="Arial" panose="020B0604020202020204" pitchFamily="34" charset="0"/>
              </a:rPr>
              <a:t>parere circa i profili economici e concorrenziali relativi alla suddivisione in lotti degli affidamenti</a:t>
            </a:r>
          </a:p>
        </p:txBody>
      </p:sp>
      <p:cxnSp>
        <p:nvCxnSpPr>
          <p:cNvPr id="56" name="Connettore 2 55">
            <a:extLst>
              <a:ext uri="{FF2B5EF4-FFF2-40B4-BE49-F238E27FC236}">
                <a16:creationId xmlns:a16="http://schemas.microsoft.com/office/drawing/2014/main" id="{1F4CA32A-09FF-7F54-1A73-422642CECF72}"/>
              </a:ext>
            </a:extLst>
          </p:cNvPr>
          <p:cNvCxnSpPr>
            <a:cxnSpLocks/>
            <a:stCxn id="37" idx="3"/>
          </p:cNvCxnSpPr>
          <p:nvPr/>
        </p:nvCxnSpPr>
        <p:spPr>
          <a:xfrm>
            <a:off x="4204348" y="5381017"/>
            <a:ext cx="548816" cy="982390"/>
          </a:xfrm>
          <a:prstGeom prst="straightConnector1">
            <a:avLst/>
          </a:prstGeom>
          <a:ln w="12700">
            <a:solidFill>
              <a:srgbClr val="F18600"/>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cxnSp>
        <p:nvCxnSpPr>
          <p:cNvPr id="4127" name="Connettore 2 4126">
            <a:extLst>
              <a:ext uri="{FF2B5EF4-FFF2-40B4-BE49-F238E27FC236}">
                <a16:creationId xmlns:a16="http://schemas.microsoft.com/office/drawing/2014/main" id="{5E932238-E914-2FB4-41B4-41A4E4F800EB}"/>
              </a:ext>
            </a:extLst>
          </p:cNvPr>
          <p:cNvCxnSpPr>
            <a:cxnSpLocks/>
          </p:cNvCxnSpPr>
          <p:nvPr/>
        </p:nvCxnSpPr>
        <p:spPr>
          <a:xfrm flipV="1">
            <a:off x="4151912" y="1913472"/>
            <a:ext cx="550077" cy="1086811"/>
          </a:xfrm>
          <a:prstGeom prst="straightConnector1">
            <a:avLst/>
          </a:prstGeom>
          <a:ln w="12700">
            <a:solidFill>
              <a:srgbClr val="F18600"/>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cxnSp>
        <p:nvCxnSpPr>
          <p:cNvPr id="4140" name="Connettore diritto 4139">
            <a:extLst>
              <a:ext uri="{FF2B5EF4-FFF2-40B4-BE49-F238E27FC236}">
                <a16:creationId xmlns:a16="http://schemas.microsoft.com/office/drawing/2014/main" id="{9B0DEA30-E3E8-BCDB-5A60-C0B8F195BED4}"/>
              </a:ext>
            </a:extLst>
          </p:cNvPr>
          <p:cNvCxnSpPr>
            <a:cxnSpLocks/>
          </p:cNvCxnSpPr>
          <p:nvPr/>
        </p:nvCxnSpPr>
        <p:spPr>
          <a:xfrm>
            <a:off x="4445509" y="862245"/>
            <a:ext cx="39081" cy="4962657"/>
          </a:xfrm>
          <a:prstGeom prst="line">
            <a:avLst/>
          </a:prstGeom>
          <a:ln w="12700">
            <a:solidFill>
              <a:srgbClr val="F18600"/>
            </a:solidFill>
            <a:prstDash val="sysDot"/>
          </a:ln>
        </p:spPr>
        <p:style>
          <a:lnRef idx="2">
            <a:schemeClr val="accent1"/>
          </a:lnRef>
          <a:fillRef idx="0">
            <a:schemeClr val="accent1"/>
          </a:fillRef>
          <a:effectRef idx="1">
            <a:schemeClr val="accent1"/>
          </a:effectRef>
          <a:fontRef idx="minor">
            <a:schemeClr val="tx1"/>
          </a:fontRef>
        </p:style>
      </p:cxnSp>
      <p:grpSp>
        <p:nvGrpSpPr>
          <p:cNvPr id="4152" name="Gruppo 4151">
            <a:extLst>
              <a:ext uri="{FF2B5EF4-FFF2-40B4-BE49-F238E27FC236}">
                <a16:creationId xmlns:a16="http://schemas.microsoft.com/office/drawing/2014/main" id="{B3F71517-C7EE-E1F5-A7BA-50B57DBA9D39}"/>
              </a:ext>
            </a:extLst>
          </p:cNvPr>
          <p:cNvGrpSpPr/>
          <p:nvPr/>
        </p:nvGrpSpPr>
        <p:grpSpPr>
          <a:xfrm>
            <a:off x="4204447" y="862245"/>
            <a:ext cx="514213" cy="4962657"/>
            <a:chOff x="4204447" y="862245"/>
            <a:chExt cx="514213" cy="4962657"/>
          </a:xfrm>
        </p:grpSpPr>
        <p:cxnSp>
          <p:nvCxnSpPr>
            <p:cNvPr id="48" name="Connettore 2 47">
              <a:extLst>
                <a:ext uri="{FF2B5EF4-FFF2-40B4-BE49-F238E27FC236}">
                  <a16:creationId xmlns:a16="http://schemas.microsoft.com/office/drawing/2014/main" id="{366EE9AB-2746-FEE2-3226-DF016AB391FB}"/>
                </a:ext>
              </a:extLst>
            </p:cNvPr>
            <p:cNvCxnSpPr>
              <a:cxnSpLocks/>
            </p:cNvCxnSpPr>
            <p:nvPr/>
          </p:nvCxnSpPr>
          <p:spPr>
            <a:xfrm>
              <a:off x="4484590" y="5824902"/>
              <a:ext cx="234070" cy="0"/>
            </a:xfrm>
            <a:prstGeom prst="straightConnector1">
              <a:avLst/>
            </a:prstGeom>
            <a:ln w="12700">
              <a:solidFill>
                <a:srgbClr val="F18600"/>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cxnSp>
          <p:nvCxnSpPr>
            <p:cNvPr id="4143" name="Connettore diritto 4142">
              <a:extLst>
                <a:ext uri="{FF2B5EF4-FFF2-40B4-BE49-F238E27FC236}">
                  <a16:creationId xmlns:a16="http://schemas.microsoft.com/office/drawing/2014/main" id="{80BEC11E-1B1E-835B-6989-A943870718A2}"/>
                </a:ext>
              </a:extLst>
            </p:cNvPr>
            <p:cNvCxnSpPr>
              <a:cxnSpLocks/>
            </p:cNvCxnSpPr>
            <p:nvPr/>
          </p:nvCxnSpPr>
          <p:spPr>
            <a:xfrm flipH="1">
              <a:off x="4204447" y="862245"/>
              <a:ext cx="222503" cy="0"/>
            </a:xfrm>
            <a:prstGeom prst="line">
              <a:avLst/>
            </a:prstGeom>
            <a:ln w="12700">
              <a:solidFill>
                <a:srgbClr val="F18600"/>
              </a:solidFill>
              <a:prstDash val="sys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4099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5714DF3F-1FC0-DA5B-65A2-7A5ED8462489}"/>
              </a:ext>
            </a:extLst>
          </p:cNvPr>
          <p:cNvPicPr>
            <a:picLocks noChangeAspect="1"/>
          </p:cNvPicPr>
          <p:nvPr/>
        </p:nvPicPr>
        <p:blipFill>
          <a:blip r:embed="rId3"/>
          <a:stretch>
            <a:fillRect/>
          </a:stretch>
        </p:blipFill>
        <p:spPr>
          <a:xfrm>
            <a:off x="4455231" y="3141126"/>
            <a:ext cx="4499646" cy="2366697"/>
          </a:xfrm>
          <a:prstGeom prst="rect">
            <a:avLst/>
          </a:prstGeom>
        </p:spPr>
      </p:pic>
      <p:pic>
        <p:nvPicPr>
          <p:cNvPr id="3076" name="Immagine 5" descr="fondo-sli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51613"/>
            <a:ext cx="914724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itolo 1">
            <a:extLst>
              <a:ext uri="{FF2B5EF4-FFF2-40B4-BE49-F238E27FC236}">
                <a16:creationId xmlns:a16="http://schemas.microsoft.com/office/drawing/2014/main" id="{464F1BFA-398A-4244-820D-C4E8C468B6CA}"/>
              </a:ext>
            </a:extLst>
          </p:cNvPr>
          <p:cNvSpPr txBox="1">
            <a:spLocks/>
          </p:cNvSpPr>
          <p:nvPr/>
        </p:nvSpPr>
        <p:spPr>
          <a:xfrm>
            <a:off x="0" y="0"/>
            <a:ext cx="9147242" cy="402977"/>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Esiti primo monitoraggio su assetti e governance del settore dei rifiuti</a:t>
            </a:r>
          </a:p>
        </p:txBody>
      </p:sp>
      <p:sp>
        <p:nvSpPr>
          <p:cNvPr id="44" name="Rettangolo 43">
            <a:extLst>
              <a:ext uri="{FF2B5EF4-FFF2-40B4-BE49-F238E27FC236}">
                <a16:creationId xmlns:a16="http://schemas.microsoft.com/office/drawing/2014/main" id="{A78972BD-3C96-4AEF-9877-0399673799E6}"/>
              </a:ext>
            </a:extLst>
          </p:cNvPr>
          <p:cNvSpPr/>
          <p:nvPr/>
        </p:nvSpPr>
        <p:spPr>
          <a:xfrm>
            <a:off x="0" y="411802"/>
            <a:ext cx="9143999" cy="2169825"/>
          </a:xfrm>
          <a:prstGeom prst="rect">
            <a:avLst/>
          </a:prstGeom>
          <a:solidFill>
            <a:schemeClr val="bg1">
              <a:lumMod val="95000"/>
            </a:schemeClr>
          </a:solidFill>
        </p:spPr>
        <p:txBody>
          <a:bodyPr wrap="square">
            <a:spAutoFit/>
          </a:bodyPr>
          <a:lstStyle/>
          <a:p>
            <a:pPr marL="36000" lvl="2" algn="just">
              <a:spcBef>
                <a:spcPts val="0"/>
              </a:spcBef>
              <a:spcAft>
                <a:spcPts val="600"/>
              </a:spcAft>
              <a:buClr>
                <a:srgbClr val="1F497D"/>
              </a:buClr>
              <a:buSzPts val="1900"/>
              <a:defRPr/>
            </a:pPr>
            <a:r>
              <a:rPr kumimoji="0" lang="it-IT" sz="1200" b="1"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Eterogeneità </a:t>
            </a:r>
            <a:r>
              <a:rPr lang="it-IT" sz="1200" b="1" dirty="0">
                <a:solidFill>
                  <a:prstClr val="black"/>
                </a:solidFill>
                <a:latin typeface="Calibri"/>
                <a:cs typeface="Times New Roman" panose="02020603050405020304" pitchFamily="18" charset="0"/>
              </a:rPr>
              <a:t>nelle scelte regionali </a:t>
            </a:r>
            <a:r>
              <a:rPr lang="it-IT" sz="1200" dirty="0">
                <a:solidFill>
                  <a:prstClr val="black"/>
                </a:solidFill>
                <a:latin typeface="Calibri"/>
                <a:cs typeface="Times New Roman" panose="02020603050405020304" pitchFamily="18" charset="0"/>
              </a:rPr>
              <a:t>e presenza di una</a:t>
            </a:r>
            <a:r>
              <a:rPr lang="it-IT" sz="1200" b="1" dirty="0">
                <a:solidFill>
                  <a:prstClr val="black"/>
                </a:solidFill>
                <a:latin typeface="Calibri"/>
                <a:cs typeface="Times New Roman" panose="02020603050405020304" pitchFamily="18" charset="0"/>
              </a:rPr>
              <a:t> complessa governance multilivello, </a:t>
            </a:r>
            <a:r>
              <a:rPr lang="it-IT" sz="1200" dirty="0">
                <a:solidFill>
                  <a:prstClr val="black"/>
                </a:solidFill>
                <a:latin typeface="Calibri"/>
                <a:cs typeface="Times New Roman" panose="02020603050405020304" pitchFamily="18" charset="0"/>
              </a:rPr>
              <a:t>caratterizzata da </a:t>
            </a:r>
            <a:r>
              <a:rPr lang="it-IT" sz="1200" b="1" dirty="0">
                <a:solidFill>
                  <a:prstClr val="black"/>
                </a:solidFill>
                <a:latin typeface="Calibri"/>
                <a:cs typeface="Times New Roman" panose="02020603050405020304" pitchFamily="18" charset="0"/>
              </a:rPr>
              <a:t>p</a:t>
            </a:r>
            <a:r>
              <a:rPr lang="en-US" sz="1200" b="1" dirty="0" err="1">
                <a:solidFill>
                  <a:prstClr val="black"/>
                </a:solidFill>
                <a:latin typeface="Calibri"/>
                <a:cs typeface="Times New Roman" panose="02020603050405020304" pitchFamily="18" charset="0"/>
              </a:rPr>
              <a:t>erduranti</a:t>
            </a:r>
            <a:r>
              <a:rPr lang="en-US" sz="1200" b="1" dirty="0">
                <a:solidFill>
                  <a:prstClr val="black"/>
                </a:solidFill>
                <a:latin typeface="Calibri"/>
                <a:cs typeface="Times New Roman" panose="02020603050405020304" pitchFamily="18" charset="0"/>
              </a:rPr>
              <a:t> </a:t>
            </a:r>
            <a:r>
              <a:rPr lang="en-US" sz="1200" b="1" dirty="0" err="1">
                <a:solidFill>
                  <a:prstClr val="black"/>
                </a:solidFill>
                <a:latin typeface="Calibri"/>
                <a:cs typeface="Times New Roman" panose="02020603050405020304" pitchFamily="18" charset="0"/>
              </a:rPr>
              <a:t>ritardi</a:t>
            </a:r>
            <a:r>
              <a:rPr lang="en-US" sz="1200" dirty="0">
                <a:solidFill>
                  <a:prstClr val="black"/>
                </a:solidFill>
                <a:latin typeface="Calibri"/>
                <a:cs typeface="Times New Roman" panose="02020603050405020304" pitchFamily="18" charset="0"/>
              </a:rPr>
              <a:t>, </a:t>
            </a:r>
            <a:r>
              <a:rPr lang="en-US" sz="1200" dirty="0" err="1">
                <a:solidFill>
                  <a:prstClr val="black"/>
                </a:solidFill>
                <a:latin typeface="Calibri"/>
                <a:cs typeface="Times New Roman" panose="02020603050405020304" pitchFamily="18" charset="0"/>
              </a:rPr>
              <a:t>dovuti</a:t>
            </a:r>
            <a:r>
              <a:rPr lang="en-US" sz="1200" dirty="0">
                <a:solidFill>
                  <a:prstClr val="black"/>
                </a:solidFill>
                <a:latin typeface="Calibri"/>
                <a:cs typeface="Times New Roman" panose="02020603050405020304" pitchFamily="18" charset="0"/>
              </a:rPr>
              <a:t> al </a:t>
            </a:r>
            <a:r>
              <a:rPr lang="en-US" sz="1200" dirty="0" err="1">
                <a:solidFill>
                  <a:prstClr val="black"/>
                </a:solidFill>
                <a:latin typeface="Calibri"/>
                <a:cs typeface="Times New Roman" panose="02020603050405020304" pitchFamily="18" charset="0"/>
              </a:rPr>
              <a:t>dibattito</a:t>
            </a:r>
            <a:r>
              <a:rPr lang="en-US" sz="1200" dirty="0">
                <a:solidFill>
                  <a:prstClr val="black"/>
                </a:solidFill>
                <a:latin typeface="Calibri"/>
                <a:cs typeface="Times New Roman" panose="02020603050405020304" pitchFamily="18" charset="0"/>
              </a:rPr>
              <a:t> </a:t>
            </a:r>
            <a:r>
              <a:rPr lang="en-US" sz="1200" dirty="0" err="1">
                <a:solidFill>
                  <a:prstClr val="black"/>
                </a:solidFill>
                <a:latin typeface="Calibri"/>
                <a:cs typeface="Times New Roman" panose="02020603050405020304" pitchFamily="18" charset="0"/>
              </a:rPr>
              <a:t>territoriale</a:t>
            </a:r>
            <a:r>
              <a:rPr lang="en-US" sz="1200" dirty="0">
                <a:solidFill>
                  <a:prstClr val="black"/>
                </a:solidFill>
                <a:latin typeface="Calibri"/>
                <a:cs typeface="Times New Roman" panose="02020603050405020304" pitchFamily="18" charset="0"/>
              </a:rPr>
              <a:t> </a:t>
            </a:r>
            <a:r>
              <a:rPr lang="en-US" sz="1200" dirty="0" err="1">
                <a:solidFill>
                  <a:prstClr val="black"/>
                </a:solidFill>
                <a:latin typeface="Calibri"/>
                <a:cs typeface="Times New Roman" panose="02020603050405020304" pitchFamily="18" charset="0"/>
              </a:rPr>
              <a:t>ancora</a:t>
            </a:r>
            <a:r>
              <a:rPr lang="en-US" sz="1200" dirty="0">
                <a:solidFill>
                  <a:prstClr val="black"/>
                </a:solidFill>
                <a:latin typeface="Calibri"/>
                <a:cs typeface="Times New Roman" panose="02020603050405020304" pitchFamily="18" charset="0"/>
              </a:rPr>
              <a:t> in </a:t>
            </a:r>
            <a:r>
              <a:rPr lang="en-US" sz="1200" dirty="0" err="1">
                <a:solidFill>
                  <a:prstClr val="black"/>
                </a:solidFill>
                <a:latin typeface="Calibri"/>
                <a:cs typeface="Times New Roman" panose="02020603050405020304" pitchFamily="18" charset="0"/>
              </a:rPr>
              <a:t>corso</a:t>
            </a:r>
            <a:r>
              <a:rPr lang="en-US" sz="1200" dirty="0">
                <a:solidFill>
                  <a:prstClr val="black"/>
                </a:solidFill>
                <a:latin typeface="Calibri"/>
                <a:cs typeface="Times New Roman" panose="02020603050405020304" pitchFamily="18" charset="0"/>
              </a:rPr>
              <a:t>, </a:t>
            </a:r>
            <a:r>
              <a:rPr lang="en-US" sz="1200" b="1" dirty="0" err="1">
                <a:solidFill>
                  <a:prstClr val="black"/>
                </a:solidFill>
                <a:latin typeface="Calibri"/>
                <a:cs typeface="Times New Roman" panose="02020603050405020304" pitchFamily="18" charset="0"/>
              </a:rPr>
              <a:t>nell’adempimento</a:t>
            </a:r>
            <a:r>
              <a:rPr lang="en-US" sz="1200" b="1" dirty="0">
                <a:solidFill>
                  <a:prstClr val="black"/>
                </a:solidFill>
                <a:latin typeface="Calibri"/>
                <a:cs typeface="Times New Roman" panose="02020603050405020304" pitchFamily="18" charset="0"/>
              </a:rPr>
              <a:t> </a:t>
            </a:r>
            <a:r>
              <a:rPr lang="en-US" sz="1200" b="1" dirty="0" err="1">
                <a:solidFill>
                  <a:prstClr val="black"/>
                </a:solidFill>
                <a:latin typeface="Calibri"/>
                <a:cs typeface="Times New Roman" panose="02020603050405020304" pitchFamily="18" charset="0"/>
              </a:rPr>
              <a:t>della</a:t>
            </a:r>
            <a:r>
              <a:rPr lang="en-US" sz="1200" b="1" dirty="0">
                <a:solidFill>
                  <a:prstClr val="black"/>
                </a:solidFill>
                <a:latin typeface="Calibri"/>
                <a:cs typeface="Times New Roman" panose="02020603050405020304" pitchFamily="18" charset="0"/>
              </a:rPr>
              <a:t> </a:t>
            </a:r>
            <a:r>
              <a:rPr lang="en-US" sz="1200" b="1" dirty="0" err="1">
                <a:solidFill>
                  <a:prstClr val="black"/>
                </a:solidFill>
                <a:latin typeface="Calibri"/>
                <a:cs typeface="Times New Roman" panose="02020603050405020304" pitchFamily="18" charset="0"/>
              </a:rPr>
              <a:t>riforma</a:t>
            </a:r>
            <a:r>
              <a:rPr lang="en-US" sz="1200" b="1" dirty="0">
                <a:solidFill>
                  <a:prstClr val="black"/>
                </a:solidFill>
                <a:latin typeface="Calibri"/>
                <a:cs typeface="Times New Roman" panose="02020603050405020304" pitchFamily="18" charset="0"/>
              </a:rPr>
              <a:t> a </a:t>
            </a:r>
            <a:r>
              <a:rPr lang="en-US" sz="1200" b="1" dirty="0" err="1">
                <a:solidFill>
                  <a:prstClr val="black"/>
                </a:solidFill>
                <a:latin typeface="Calibri"/>
                <a:cs typeface="Times New Roman" panose="02020603050405020304" pitchFamily="18" charset="0"/>
              </a:rPr>
              <a:t>livello</a:t>
            </a:r>
            <a:r>
              <a:rPr lang="en-US" sz="1200" b="1" dirty="0">
                <a:solidFill>
                  <a:prstClr val="black"/>
                </a:solidFill>
                <a:latin typeface="Calibri"/>
                <a:cs typeface="Times New Roman" panose="02020603050405020304" pitchFamily="18" charset="0"/>
              </a:rPr>
              <a:t> </a:t>
            </a:r>
            <a:r>
              <a:rPr lang="en-US" sz="1200" b="1" dirty="0" err="1">
                <a:solidFill>
                  <a:prstClr val="black"/>
                </a:solidFill>
                <a:latin typeface="Calibri"/>
                <a:cs typeface="Times New Roman" panose="02020603050405020304" pitchFamily="18" charset="0"/>
              </a:rPr>
              <a:t>decentrato</a:t>
            </a:r>
            <a:r>
              <a:rPr lang="en-US" sz="1200" b="1" dirty="0">
                <a:solidFill>
                  <a:prstClr val="black"/>
                </a:solidFill>
                <a:latin typeface="Calibri"/>
                <a:cs typeface="Times New Roman" panose="02020603050405020304" pitchFamily="18" charset="0"/>
              </a:rPr>
              <a:t>.</a:t>
            </a:r>
          </a:p>
          <a:p>
            <a:pPr marL="321750" lvl="2" indent="-285750" algn="just">
              <a:spcBef>
                <a:spcPts val="0"/>
              </a:spcBef>
              <a:spcAft>
                <a:spcPts val="600"/>
              </a:spcAft>
              <a:buClr>
                <a:srgbClr val="F18700"/>
              </a:buClr>
              <a:buSzPts val="1900"/>
              <a:buFont typeface="Wingdings" panose="05000000000000000000" pitchFamily="2" charset="2"/>
              <a:buChar char="Ø"/>
              <a:defRPr/>
            </a:pPr>
            <a:r>
              <a:rPr lang="en-US" sz="1200" dirty="0">
                <a:solidFill>
                  <a:prstClr val="black"/>
                </a:solidFill>
                <a:latin typeface="Calibri"/>
                <a:cs typeface="Times New Roman" panose="02020603050405020304" pitchFamily="18" charset="0"/>
              </a:rPr>
              <a:t>n</a:t>
            </a:r>
            <a:r>
              <a:rPr kumimoji="0" lang="en-US" sz="1200" b="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on </a:t>
            </a:r>
            <a:r>
              <a:rPr kumimoji="0" lang="en-US" sz="1200" b="0"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uniformità</a:t>
            </a:r>
            <a:r>
              <a:rPr kumimoji="0" lang="en-US" sz="1200" b="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kumimoji="0" lang="en-US" sz="1200" b="0"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nella</a:t>
            </a:r>
            <a:r>
              <a:rPr kumimoji="0" lang="en-US" sz="1200" b="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kumimoji="0" lang="en-US" sz="1200" b="1"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delimitazione</a:t>
            </a:r>
            <a:r>
              <a:rPr kumimoji="0" lang="en-US" sz="1200" b="1"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kumimoji="0" lang="en-US" sz="1200" b="1"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degli</a:t>
            </a:r>
            <a:r>
              <a:rPr kumimoji="0" lang="en-US" sz="1200" b="1"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kumimoji="0" lang="en-US" sz="1200" b="1"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Ambiti</a:t>
            </a:r>
            <a:r>
              <a:rPr kumimoji="0" lang="en-US" sz="1200" b="1"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kumimoji="0" lang="en-US" sz="1200" b="1"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Territoriali</a:t>
            </a:r>
            <a:r>
              <a:rPr kumimoji="0" lang="en-US" sz="1200" b="1"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kumimoji="0" lang="en-US" sz="1200" b="1"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Ottimali</a:t>
            </a:r>
            <a:r>
              <a:rPr kumimoji="0" lang="en-US" sz="1200" b="1"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(ATO),</a:t>
            </a:r>
            <a:r>
              <a:rPr kumimoji="0" lang="en-US" sz="120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lang="en-US" sz="1200" dirty="0">
                <a:solidFill>
                  <a:prstClr val="black"/>
                </a:solidFill>
                <a:latin typeface="Calibri"/>
                <a:cs typeface="Times New Roman" panose="02020603050405020304" pitchFamily="18" charset="0"/>
              </a:rPr>
              <a:t>con la </a:t>
            </a:r>
            <a:r>
              <a:rPr lang="en-US" sz="1200" dirty="0" err="1">
                <a:solidFill>
                  <a:prstClr val="black"/>
                </a:solidFill>
                <a:latin typeface="Calibri"/>
                <a:cs typeface="Times New Roman" panose="02020603050405020304" pitchFamily="18" charset="0"/>
              </a:rPr>
              <a:t>presenza</a:t>
            </a:r>
            <a:r>
              <a:rPr lang="en-US" sz="1200" dirty="0">
                <a:solidFill>
                  <a:prstClr val="black"/>
                </a:solidFill>
                <a:latin typeface="Calibri"/>
                <a:cs typeface="Times New Roman" panose="02020603050405020304" pitchFamily="18" charset="0"/>
              </a:rPr>
              <a:t> di </a:t>
            </a:r>
            <a:r>
              <a:rPr lang="it-IT" sz="1200" dirty="0">
                <a:solidFill>
                  <a:prstClr val="black"/>
                </a:solidFill>
                <a:latin typeface="Calibri"/>
                <a:cs typeface="Times New Roman" panose="02020603050405020304" pitchFamily="18" charset="0"/>
              </a:rPr>
              <a:t>ambiti territoriali unici, corrispondenti con il pertinente territorio della regione o della provincia autonoma, modelli di ATO a carattere sub-regionale, con un dimensionamento territoriale differente fra le Regioni (sovra-provinciale, provinciale o sub-provinciale) e di contesti in cui non sono stati finora delimitati gli ATO (e in cui la funzione di organizzazione del servizio è demandata ai singoli Comuni);</a:t>
            </a:r>
            <a:endParaRPr kumimoji="0" lang="en-US" sz="120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endParaRPr>
          </a:p>
          <a:p>
            <a:pPr marL="321750" lvl="2" indent="-285750" algn="just">
              <a:spcBef>
                <a:spcPts val="0"/>
              </a:spcBef>
              <a:spcAft>
                <a:spcPts val="600"/>
              </a:spcAft>
              <a:buClr>
                <a:srgbClr val="F18700"/>
              </a:buClr>
              <a:buSzPts val="1900"/>
              <a:buFont typeface="Wingdings" panose="05000000000000000000" pitchFamily="2" charset="2"/>
              <a:buChar char="Ø"/>
              <a:defRPr/>
            </a:pPr>
            <a:r>
              <a:rPr lang="en-US" sz="1200" dirty="0">
                <a:solidFill>
                  <a:prstClr val="black"/>
                </a:solidFill>
                <a:latin typeface="Calibri"/>
                <a:cs typeface="Times New Roman" panose="02020603050405020304" pitchFamily="18" charset="0"/>
              </a:rPr>
              <a:t>c</a:t>
            </a:r>
            <a:r>
              <a:rPr kumimoji="0" lang="en-US" sz="1200" b="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on </a:t>
            </a:r>
            <a:r>
              <a:rPr kumimoji="0" lang="en-US" sz="1200" b="0"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riferimento</a:t>
            </a:r>
            <a:r>
              <a:rPr kumimoji="0" lang="en-US" sz="1200" b="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kumimoji="0" lang="en-US" sz="1200" b="0"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alla</a:t>
            </a:r>
            <a:r>
              <a:rPr kumimoji="0" lang="en-US" sz="1200" b="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kumimoji="0" lang="en-US" sz="1200" b="1"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costituzione</a:t>
            </a:r>
            <a:r>
              <a:rPr kumimoji="0" lang="en-US" sz="1200" b="1"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kumimoji="0" lang="en-US" sz="1200" b="1" i="0" u="none" strike="noStrike" kern="1200" cap="none" spc="0" normalizeH="0" baseline="0" noProof="0" dirty="0" err="1">
                <a:ln>
                  <a:noFill/>
                </a:ln>
                <a:solidFill>
                  <a:prstClr val="black"/>
                </a:solidFill>
                <a:effectLst/>
                <a:uLnTx/>
                <a:uFillTx/>
                <a:latin typeface="Calibri"/>
                <a:ea typeface="ヒラギノ角ゴ Pro W3" pitchFamily="125" charset="-128"/>
                <a:cs typeface="Times New Roman" panose="02020603050405020304" pitchFamily="18" charset="0"/>
              </a:rPr>
              <a:t>degli</a:t>
            </a:r>
            <a:r>
              <a:rPr kumimoji="0" lang="en-US" sz="1200" b="1"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lang="en-US" sz="1200" b="1" dirty="0" err="1">
                <a:solidFill>
                  <a:prstClr val="black"/>
                </a:solidFill>
                <a:latin typeface="Calibri"/>
                <a:cs typeface="Times New Roman" panose="02020603050405020304" pitchFamily="18" charset="0"/>
              </a:rPr>
              <a:t>Enti</a:t>
            </a:r>
            <a:r>
              <a:rPr lang="en-US" sz="1200" b="1" dirty="0">
                <a:solidFill>
                  <a:prstClr val="black"/>
                </a:solidFill>
                <a:latin typeface="Calibri"/>
                <a:cs typeface="Times New Roman" panose="02020603050405020304" pitchFamily="18" charset="0"/>
              </a:rPr>
              <a:t> di </a:t>
            </a:r>
            <a:r>
              <a:rPr lang="en-US" sz="1200" b="1" dirty="0" err="1">
                <a:solidFill>
                  <a:prstClr val="black"/>
                </a:solidFill>
                <a:latin typeface="Calibri"/>
                <a:cs typeface="Times New Roman" panose="02020603050405020304" pitchFamily="18" charset="0"/>
              </a:rPr>
              <a:t>governo</a:t>
            </a:r>
            <a:r>
              <a:rPr lang="en-US" sz="1200" b="1" dirty="0">
                <a:solidFill>
                  <a:prstClr val="black"/>
                </a:solidFill>
                <a:latin typeface="Calibri"/>
                <a:cs typeface="Times New Roman" panose="02020603050405020304" pitchFamily="18" charset="0"/>
              </a:rPr>
              <a:t> </a:t>
            </a:r>
            <a:r>
              <a:rPr lang="en-US" sz="1200" b="1" dirty="0" err="1">
                <a:solidFill>
                  <a:prstClr val="black"/>
                </a:solidFill>
                <a:latin typeface="Calibri"/>
                <a:cs typeface="Times New Roman" panose="02020603050405020304" pitchFamily="18" charset="0"/>
              </a:rPr>
              <a:t>dell’Ambito</a:t>
            </a:r>
            <a:r>
              <a:rPr lang="en-US" sz="1200" b="1" dirty="0">
                <a:solidFill>
                  <a:prstClr val="black"/>
                </a:solidFill>
                <a:latin typeface="Calibri"/>
                <a:cs typeface="Times New Roman" panose="02020603050405020304" pitchFamily="18" charset="0"/>
              </a:rPr>
              <a:t> (EGATO)</a:t>
            </a:r>
            <a:r>
              <a:rPr kumimoji="0" lang="en-US" sz="1200" b="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 </a:t>
            </a:r>
            <a:r>
              <a:rPr kumimoji="0" lang="it-IT" sz="1200" b="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la maggioranza delle regioni italiane ha proceduto all’individuazione egli EGATO, ma solo in alcuni casi anche alla costituzione degli stessi, con profili specifici di potenziale criticità in diverse aree  del Paese relativamente all’operatività dei predetti Enti;</a:t>
            </a:r>
          </a:p>
          <a:p>
            <a:pPr marL="321750" lvl="2" indent="-285750" algn="just">
              <a:spcBef>
                <a:spcPts val="0"/>
              </a:spcBef>
              <a:spcAft>
                <a:spcPts val="600"/>
              </a:spcAft>
              <a:buClr>
                <a:srgbClr val="F18700"/>
              </a:buClr>
              <a:buSzPts val="1900"/>
              <a:buFont typeface="Wingdings" panose="05000000000000000000" pitchFamily="2" charset="2"/>
              <a:buChar char="Ø"/>
              <a:defRPr/>
            </a:pPr>
            <a:r>
              <a:rPr kumimoji="0" lang="it-IT" sz="1200" b="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criticità nel perfezionamento dei procedimenti di </a:t>
            </a:r>
            <a:r>
              <a:rPr kumimoji="0" lang="it-IT" sz="1200" b="1"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partecipazione degli enti locali </a:t>
            </a:r>
            <a:r>
              <a:rPr kumimoji="0" lang="it-IT" sz="1200" b="0"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rPr>
              <a:t>in alcune Regioni</a:t>
            </a:r>
            <a:endParaRPr kumimoji="0" lang="en-US" sz="1400" b="1" i="0" u="none" strike="noStrike" kern="1200" cap="none" spc="0" normalizeH="0" baseline="0" noProof="0" dirty="0">
              <a:ln>
                <a:noFill/>
              </a:ln>
              <a:solidFill>
                <a:prstClr val="black"/>
              </a:solidFill>
              <a:effectLst/>
              <a:uLnTx/>
              <a:uFillTx/>
              <a:latin typeface="Calibri"/>
              <a:ea typeface="ヒラギノ角ゴ Pro W3" pitchFamily="125" charset="-128"/>
              <a:cs typeface="Times New Roman" panose="02020603050405020304" pitchFamily="18" charset="0"/>
            </a:endParaRPr>
          </a:p>
        </p:txBody>
      </p:sp>
      <p:sp>
        <p:nvSpPr>
          <p:cNvPr id="9" name="Freccia a destra 8">
            <a:extLst>
              <a:ext uri="{FF2B5EF4-FFF2-40B4-BE49-F238E27FC236}">
                <a16:creationId xmlns:a16="http://schemas.microsoft.com/office/drawing/2014/main" id="{F3F8ABF2-55F4-26A1-6A74-205AE8A3E08E}"/>
              </a:ext>
            </a:extLst>
          </p:cNvPr>
          <p:cNvSpPr/>
          <p:nvPr/>
        </p:nvSpPr>
        <p:spPr>
          <a:xfrm>
            <a:off x="197334" y="2850979"/>
            <a:ext cx="310765" cy="143706"/>
          </a:xfrm>
          <a:prstGeom prst="rightArrow">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111BB03-A96E-D32D-E69A-924F703CE4A9}"/>
              </a:ext>
            </a:extLst>
          </p:cNvPr>
          <p:cNvSpPr/>
          <p:nvPr/>
        </p:nvSpPr>
        <p:spPr>
          <a:xfrm>
            <a:off x="628999" y="2699906"/>
            <a:ext cx="8396468" cy="406857"/>
          </a:xfrm>
          <a:prstGeom prst="rect">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it-IT" sz="1200" dirty="0"/>
              <a:t>Necessità di definire </a:t>
            </a:r>
            <a:r>
              <a:rPr lang="it-IT" sz="1200" b="1" dirty="0"/>
              <a:t>Enti Territorialmente Competenti (ETC)</a:t>
            </a:r>
            <a:r>
              <a:rPr lang="it-IT" sz="1200" dirty="0"/>
              <a:t> per far fronte ad eterogeneità del soggetto istituzionale di riferimento </a:t>
            </a:r>
            <a:r>
              <a:rPr lang="it-IT" sz="1200" b="1" dirty="0"/>
              <a:t>(EGATO, Regione, Provincia Autonoma, Comuni o altri Enti competenti)</a:t>
            </a:r>
          </a:p>
        </p:txBody>
      </p:sp>
      <p:sp>
        <p:nvSpPr>
          <p:cNvPr id="15" name="CasellaDiTesto 14">
            <a:extLst>
              <a:ext uri="{FF2B5EF4-FFF2-40B4-BE49-F238E27FC236}">
                <a16:creationId xmlns:a16="http://schemas.microsoft.com/office/drawing/2014/main" id="{53BF1A0A-9A29-2E04-4092-8E63B6F35ED1}"/>
              </a:ext>
            </a:extLst>
          </p:cNvPr>
          <p:cNvSpPr txBox="1"/>
          <p:nvPr/>
        </p:nvSpPr>
        <p:spPr>
          <a:xfrm>
            <a:off x="4953001" y="5708333"/>
            <a:ext cx="4018809" cy="646331"/>
          </a:xfrm>
          <a:prstGeom prst="rect">
            <a:avLst/>
          </a:prstGeom>
          <a:noFill/>
        </p:spPr>
        <p:txBody>
          <a:bodyPr wrap="square">
            <a:spAutoFit/>
          </a:bodyPr>
          <a:lstStyle/>
          <a:p>
            <a:pPr algn="just"/>
            <a:r>
              <a:rPr lang="it-IT" sz="1200" dirty="0"/>
              <a:t>Di circa </a:t>
            </a:r>
            <a:r>
              <a:rPr lang="it-IT" sz="1200" b="1" dirty="0"/>
              <a:t>5.987 proposte tariffarie</a:t>
            </a:r>
            <a:r>
              <a:rPr lang="it-IT" sz="1200" dirty="0"/>
              <a:t> per il periodo 2022-202, i 2.554 ETC (adempienti agli obblighi previsti dalla regolazione tariffaria) sono prevalentemente </a:t>
            </a:r>
            <a:r>
              <a:rPr lang="it-IT" sz="1200" b="1" dirty="0"/>
              <a:t>comuni</a:t>
            </a:r>
            <a:r>
              <a:rPr lang="it-IT" sz="1200" dirty="0"/>
              <a:t> (2.485)</a:t>
            </a:r>
          </a:p>
        </p:txBody>
      </p:sp>
      <p:pic>
        <p:nvPicPr>
          <p:cNvPr id="2" name="Immagine 1">
            <a:extLst>
              <a:ext uri="{FF2B5EF4-FFF2-40B4-BE49-F238E27FC236}">
                <a16:creationId xmlns:a16="http://schemas.microsoft.com/office/drawing/2014/main" id="{6A524EC8-AEC3-0535-A2B4-FB5D14828C24}"/>
              </a:ext>
            </a:extLst>
          </p:cNvPr>
          <p:cNvPicPr>
            <a:picLocks noChangeAspect="1"/>
          </p:cNvPicPr>
          <p:nvPr/>
        </p:nvPicPr>
        <p:blipFill>
          <a:blip r:embed="rId5"/>
          <a:stretch>
            <a:fillRect/>
          </a:stretch>
        </p:blipFill>
        <p:spPr>
          <a:xfrm>
            <a:off x="192512" y="3193041"/>
            <a:ext cx="4226281" cy="2576548"/>
          </a:xfrm>
          <a:prstGeom prst="rect">
            <a:avLst/>
          </a:prstGeom>
        </p:spPr>
      </p:pic>
      <p:sp>
        <p:nvSpPr>
          <p:cNvPr id="4" name="CasellaDiTesto 3">
            <a:extLst>
              <a:ext uri="{FF2B5EF4-FFF2-40B4-BE49-F238E27FC236}">
                <a16:creationId xmlns:a16="http://schemas.microsoft.com/office/drawing/2014/main" id="{EE4793A6-C6A5-65A3-8719-BDC3FEB9445A}"/>
              </a:ext>
            </a:extLst>
          </p:cNvPr>
          <p:cNvSpPr txBox="1"/>
          <p:nvPr/>
        </p:nvSpPr>
        <p:spPr>
          <a:xfrm>
            <a:off x="338653" y="5733731"/>
            <a:ext cx="4301080" cy="830997"/>
          </a:xfrm>
          <a:prstGeom prst="rect">
            <a:avLst/>
          </a:prstGeom>
          <a:noFill/>
        </p:spPr>
        <p:txBody>
          <a:bodyPr wrap="square">
            <a:spAutoFit/>
          </a:bodyPr>
          <a:lstStyle/>
          <a:p>
            <a:pPr algn="just"/>
            <a:r>
              <a:rPr lang="it-IT" sz="1200" dirty="0"/>
              <a:t>Elevata frammentazione della gestione del servizio, di cui si dovrà necessariamente tenere conto nella definizione dei contenuti minimi del bando di gara per l’affidamento della gestione integrata dei rifiuti urbani (procedimento 50/2023/R/</a:t>
            </a:r>
            <a:r>
              <a:rPr lang="it-IT" sz="1200" dirty="0" err="1"/>
              <a:t>rif</a:t>
            </a:r>
            <a:r>
              <a:rPr lang="it-IT" sz="1200" dirty="0"/>
              <a:t>)</a:t>
            </a:r>
          </a:p>
        </p:txBody>
      </p:sp>
    </p:spTree>
    <p:extLst>
      <p:ext uri="{BB962C8B-B14F-4D97-AF65-F5344CB8AC3E}">
        <p14:creationId xmlns:p14="http://schemas.microsoft.com/office/powerpoint/2010/main" val="45200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070FE8FD-BC91-43BC-91A0-D1165EDCC31C}"/>
              </a:ext>
              <a:ext uri="{C183D7F6-B498-43B3-948B-1728B52AA6E4}">
                <adec:decorative xmlns:adec="http://schemas.microsoft.com/office/drawing/2017/decorative" val="1"/>
              </a:ext>
            </a:extLst>
          </p:cNvPr>
          <p:cNvSpPr/>
          <p:nvPr/>
        </p:nvSpPr>
        <p:spPr>
          <a:xfrm>
            <a:off x="3036705" y="-8878"/>
            <a:ext cx="6145394" cy="6516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2404816" y="2187"/>
            <a:ext cx="631889" cy="950704"/>
          </a:xfrm>
        </p:spPr>
        <p:txBody>
          <a:bodyPr rtlCol="0">
            <a:noAutofit/>
          </a:bodyPr>
          <a:lstStyle/>
          <a:p>
            <a:pPr algn="l" fontAlgn="auto">
              <a:spcAft>
                <a:spcPts val="0"/>
              </a:spcAft>
              <a:defRPr/>
            </a:pPr>
            <a:r>
              <a:rPr lang="it-IT" sz="66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1</a:t>
            </a:r>
            <a:endParaRPr lang="it-IT" sz="6000" dirty="0">
              <a:solidFill>
                <a:srgbClr val="7C8081"/>
              </a:solidFill>
              <a:latin typeface="Segoe UI Semibold" panose="020B0702040204020203" pitchFamily="34" charset="0"/>
              <a:ea typeface="+mj-ea"/>
              <a:cs typeface="Segoe UI Semibold" panose="020B0702040204020203" pitchFamily="34" charset="0"/>
            </a:endParaRPr>
          </a:p>
        </p:txBody>
      </p:sp>
      <p:sp>
        <p:nvSpPr>
          <p:cNvPr id="2052" name="CasellaDiTesto 7"/>
          <p:cNvSpPr txBox="1">
            <a:spLocks noChangeArrowheads="1"/>
          </p:cNvSpPr>
          <p:nvPr/>
        </p:nvSpPr>
        <p:spPr bwMode="auto">
          <a:xfrm>
            <a:off x="10313988" y="319246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5"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5"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5"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5"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9pPr>
          </a:lstStyle>
          <a:p>
            <a:pPr eaLnBrk="1" hangingPunct="1">
              <a:spcBef>
                <a:spcPct val="0"/>
              </a:spcBef>
              <a:buFontTx/>
              <a:buNone/>
            </a:pPr>
            <a:r>
              <a:rPr lang="it-IT" altLang="it-IT" sz="1800" dirty="0"/>
              <a:t>                      </a:t>
            </a:r>
          </a:p>
        </p:txBody>
      </p:sp>
      <p:pic>
        <p:nvPicPr>
          <p:cNvPr id="10" name="Immagine 5" descr="fondo-slide.png">
            <a:extLst>
              <a:ext uri="{FF2B5EF4-FFF2-40B4-BE49-F238E27FC236}">
                <a16:creationId xmlns:a16="http://schemas.microsoft.com/office/drawing/2014/main" id="{B14C5FF2-EF0E-4C27-86A0-5A73B0186B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7" descr="600x96--arera-trasaprente.png">
            <a:extLst>
              <a:ext uri="{FF2B5EF4-FFF2-40B4-BE49-F238E27FC236}">
                <a16:creationId xmlns:a16="http://schemas.microsoft.com/office/drawing/2014/main" id="{143CF214-A244-416E-B341-D843BE091FAF}"/>
              </a:ext>
            </a:extLst>
          </p:cNvPr>
          <p:cNvPicPr>
            <a:picLocks noChangeAspect="1"/>
          </p:cNvPicPr>
          <p:nvPr/>
        </p:nvPicPr>
        <p:blipFill rotWithShape="1">
          <a:blip r:embed="rId3">
            <a:extLst>
              <a:ext uri="{28A0092B-C50C-407E-A947-70E740481C1C}">
                <a14:useLocalDpi xmlns:a14="http://schemas.microsoft.com/office/drawing/2010/main" val="0"/>
              </a:ext>
            </a:extLst>
          </a:blip>
          <a:srcRect r="25920"/>
          <a:stretch/>
        </p:blipFill>
        <p:spPr bwMode="auto">
          <a:xfrm>
            <a:off x="3165475" y="5981481"/>
            <a:ext cx="28130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ttore diritto 14">
            <a:extLst>
              <a:ext uri="{FF2B5EF4-FFF2-40B4-BE49-F238E27FC236}">
                <a16:creationId xmlns:a16="http://schemas.microsoft.com/office/drawing/2014/main" id="{47A23138-F0DD-4B76-8321-0C2D6489CC34}"/>
              </a:ext>
            </a:extLst>
          </p:cNvPr>
          <p:cNvCxnSpPr/>
          <p:nvPr/>
        </p:nvCxnSpPr>
        <p:spPr>
          <a:xfrm>
            <a:off x="2450525" y="1040869"/>
            <a:ext cx="3528000" cy="0"/>
          </a:xfrm>
          <a:prstGeom prst="line">
            <a:avLst/>
          </a:prstGeom>
          <a:ln w="19050">
            <a:solidFill>
              <a:srgbClr val="1E4968"/>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Titolo 1">
            <a:extLst>
              <a:ext uri="{FF2B5EF4-FFF2-40B4-BE49-F238E27FC236}">
                <a16:creationId xmlns:a16="http://schemas.microsoft.com/office/drawing/2014/main" id="{2D8F88FF-122F-4F28-B4CC-64D636DFDA1D}"/>
              </a:ext>
            </a:extLst>
          </p:cNvPr>
          <p:cNvSpPr txBox="1">
            <a:spLocks/>
          </p:cNvSpPr>
          <p:nvPr/>
        </p:nvSpPr>
        <p:spPr bwMode="auto">
          <a:xfrm>
            <a:off x="3165474" y="1075507"/>
            <a:ext cx="6534786" cy="138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l" fontAlgn="auto">
              <a:spcAft>
                <a:spcPts val="0"/>
              </a:spcAft>
              <a:defRPr/>
            </a:pPr>
            <a: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Regolazione come </a:t>
            </a:r>
            <a:b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br>
            <a: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fattore abilitante </a:t>
            </a:r>
            <a:b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br>
            <a: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verso la circolarità</a:t>
            </a:r>
          </a:p>
        </p:txBody>
      </p:sp>
    </p:spTree>
    <p:extLst>
      <p:ext uri="{BB962C8B-B14F-4D97-AF65-F5344CB8AC3E}">
        <p14:creationId xmlns:p14="http://schemas.microsoft.com/office/powerpoint/2010/main" val="59262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Connettore diritto 89">
            <a:extLst>
              <a:ext uri="{FF2B5EF4-FFF2-40B4-BE49-F238E27FC236}">
                <a16:creationId xmlns:a16="http://schemas.microsoft.com/office/drawing/2014/main" id="{E567F2C3-05C7-4987-BC2A-A685C852C18C}"/>
              </a:ext>
            </a:extLst>
          </p:cNvPr>
          <p:cNvCxnSpPr>
            <a:cxnSpLocks/>
          </p:cNvCxnSpPr>
          <p:nvPr/>
        </p:nvCxnSpPr>
        <p:spPr>
          <a:xfrm flipH="1">
            <a:off x="7332997" y="2176762"/>
            <a:ext cx="9973" cy="759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nettore diritto 87">
            <a:extLst>
              <a:ext uri="{FF2B5EF4-FFF2-40B4-BE49-F238E27FC236}">
                <a16:creationId xmlns:a16="http://schemas.microsoft.com/office/drawing/2014/main" id="{BF48857F-6748-4F44-902D-66779BE7E69A}"/>
              </a:ext>
            </a:extLst>
          </p:cNvPr>
          <p:cNvCxnSpPr>
            <a:cxnSpLocks/>
          </p:cNvCxnSpPr>
          <p:nvPr/>
        </p:nvCxnSpPr>
        <p:spPr>
          <a:xfrm flipH="1">
            <a:off x="4132274" y="1695165"/>
            <a:ext cx="3841" cy="1443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ttore diritto 80">
            <a:extLst>
              <a:ext uri="{FF2B5EF4-FFF2-40B4-BE49-F238E27FC236}">
                <a16:creationId xmlns:a16="http://schemas.microsoft.com/office/drawing/2014/main" id="{DC32CD04-1CBD-4ED4-AD13-2A451D0FF62F}"/>
              </a:ext>
            </a:extLst>
          </p:cNvPr>
          <p:cNvCxnSpPr>
            <a:cxnSpLocks/>
            <a:stCxn id="66" idx="4"/>
          </p:cNvCxnSpPr>
          <p:nvPr/>
        </p:nvCxnSpPr>
        <p:spPr>
          <a:xfrm flipH="1">
            <a:off x="1753935" y="1981871"/>
            <a:ext cx="172" cy="1157170"/>
          </a:xfrm>
          <a:prstGeom prst="line">
            <a:avLst/>
          </a:prstGeom>
        </p:spPr>
        <p:style>
          <a:lnRef idx="1">
            <a:schemeClr val="accent1"/>
          </a:lnRef>
          <a:fillRef idx="0">
            <a:schemeClr val="accent1"/>
          </a:fillRef>
          <a:effectRef idx="0">
            <a:schemeClr val="accent1"/>
          </a:effectRef>
          <a:fontRef idx="minor">
            <a:schemeClr val="tx1"/>
          </a:fontRef>
        </p:style>
      </p:cxnSp>
      <p:pic>
        <p:nvPicPr>
          <p:cNvPr id="4102" name="Immagine 5" descr="fondo-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41980"/>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0" y="-5763"/>
            <a:ext cx="9147242" cy="402977"/>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Pacchetto economia circolare e PNRR</a:t>
            </a:r>
          </a:p>
        </p:txBody>
      </p:sp>
      <p:pic>
        <p:nvPicPr>
          <p:cNvPr id="75" name="Immagine 7" descr="600x96--arera-trasaprente.png">
            <a:extLst>
              <a:ext uri="{FF2B5EF4-FFF2-40B4-BE49-F238E27FC236}">
                <a16:creationId xmlns:a16="http://schemas.microsoft.com/office/drawing/2014/main" id="{628042F6-A290-4B51-9884-BBCA943EF00D}"/>
              </a:ext>
            </a:extLst>
          </p:cNvPr>
          <p:cNvPicPr>
            <a:picLocks noChangeAspect="1"/>
          </p:cNvPicPr>
          <p:nvPr/>
        </p:nvPicPr>
        <p:blipFill rotWithShape="1">
          <a:blip r:embed="rId3">
            <a:extLst>
              <a:ext uri="{28A0092B-C50C-407E-A947-70E740481C1C}">
                <a14:useLocalDpi xmlns:a14="http://schemas.microsoft.com/office/drawing/2010/main" val="0"/>
              </a:ext>
            </a:extLst>
          </a:blip>
          <a:srcRect r="25920"/>
          <a:stretch/>
        </p:blipFill>
        <p:spPr bwMode="auto">
          <a:xfrm>
            <a:off x="3322809" y="6015037"/>
            <a:ext cx="249838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ccia destra con strisce 39">
            <a:extLst>
              <a:ext uri="{FF2B5EF4-FFF2-40B4-BE49-F238E27FC236}">
                <a16:creationId xmlns:a16="http://schemas.microsoft.com/office/drawing/2014/main" id="{2601B886-B933-46D8-8AA3-EAE66B2E9494}"/>
              </a:ext>
            </a:extLst>
          </p:cNvPr>
          <p:cNvSpPr/>
          <p:nvPr/>
        </p:nvSpPr>
        <p:spPr>
          <a:xfrm>
            <a:off x="8147537" y="2308957"/>
            <a:ext cx="996463" cy="842594"/>
          </a:xfrm>
          <a:prstGeom prst="stripedRightArrow">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22CE771E-6059-4BD4-8431-881BCE2EAACD}"/>
              </a:ext>
            </a:extLst>
          </p:cNvPr>
          <p:cNvSpPr/>
          <p:nvPr/>
        </p:nvSpPr>
        <p:spPr>
          <a:xfrm>
            <a:off x="7896502" y="2524371"/>
            <a:ext cx="191739" cy="411176"/>
          </a:xfrm>
          <a:prstGeom prst="rect">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52823DD8-BB8E-4B7D-B17C-908706342F7A}"/>
              </a:ext>
            </a:extLst>
          </p:cNvPr>
          <p:cNvSpPr/>
          <p:nvPr/>
        </p:nvSpPr>
        <p:spPr>
          <a:xfrm>
            <a:off x="7619736" y="2524666"/>
            <a:ext cx="191739" cy="411176"/>
          </a:xfrm>
          <a:prstGeom prst="rect">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id="{A8A43B01-3E91-462F-842C-4BA7A7E36AC2}"/>
              </a:ext>
            </a:extLst>
          </p:cNvPr>
          <p:cNvSpPr/>
          <p:nvPr/>
        </p:nvSpPr>
        <p:spPr>
          <a:xfrm>
            <a:off x="7342969" y="2524371"/>
            <a:ext cx="427209" cy="411176"/>
          </a:xfrm>
          <a:prstGeom prst="rect">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1B1AF437-68A0-4F05-B8E0-1667EC3A5D0A}"/>
              </a:ext>
            </a:extLst>
          </p:cNvPr>
          <p:cNvSpPr/>
          <p:nvPr/>
        </p:nvSpPr>
        <p:spPr>
          <a:xfrm>
            <a:off x="5915754" y="2515904"/>
            <a:ext cx="140066" cy="411176"/>
          </a:xfrm>
          <a:prstGeom prst="rect">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75587C35-59F0-4DBF-9017-65A9EC39B246}"/>
              </a:ext>
            </a:extLst>
          </p:cNvPr>
          <p:cNvSpPr/>
          <p:nvPr/>
        </p:nvSpPr>
        <p:spPr>
          <a:xfrm>
            <a:off x="6115446" y="2524371"/>
            <a:ext cx="512992" cy="411176"/>
          </a:xfrm>
          <a:prstGeom prst="rect">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6F5AC3A-FB0F-498E-B436-DEE3FAB40472}"/>
              </a:ext>
            </a:extLst>
          </p:cNvPr>
          <p:cNvSpPr/>
          <p:nvPr/>
        </p:nvSpPr>
        <p:spPr>
          <a:xfrm>
            <a:off x="1735015" y="2518537"/>
            <a:ext cx="4124064" cy="411176"/>
          </a:xfrm>
          <a:prstGeom prst="rect">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60627739-E674-405C-AFD9-B202B6225F4F}"/>
              </a:ext>
            </a:extLst>
          </p:cNvPr>
          <p:cNvSpPr/>
          <p:nvPr/>
        </p:nvSpPr>
        <p:spPr>
          <a:xfrm>
            <a:off x="1462902" y="2518074"/>
            <a:ext cx="191739" cy="411176"/>
          </a:xfrm>
          <a:prstGeom prst="rect">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4DCA23DB-89DA-42D6-8AF4-E3D9125CDB9F}"/>
              </a:ext>
            </a:extLst>
          </p:cNvPr>
          <p:cNvSpPr/>
          <p:nvPr/>
        </p:nvSpPr>
        <p:spPr>
          <a:xfrm>
            <a:off x="1204274" y="2517364"/>
            <a:ext cx="191739" cy="411176"/>
          </a:xfrm>
          <a:prstGeom prst="rect">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E536D419-3339-4FC3-B842-0B2CC903F862}"/>
              </a:ext>
            </a:extLst>
          </p:cNvPr>
          <p:cNvSpPr/>
          <p:nvPr/>
        </p:nvSpPr>
        <p:spPr>
          <a:xfrm>
            <a:off x="52134" y="2517364"/>
            <a:ext cx="1066126" cy="411176"/>
          </a:xfrm>
          <a:prstGeom prst="rect">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a:extLst>
              <a:ext uri="{FF2B5EF4-FFF2-40B4-BE49-F238E27FC236}">
                <a16:creationId xmlns:a16="http://schemas.microsoft.com/office/drawing/2014/main" id="{467D5AD9-A293-4AB4-8163-3284D4EC4DB7}"/>
              </a:ext>
            </a:extLst>
          </p:cNvPr>
          <p:cNvSpPr txBox="1"/>
          <p:nvPr/>
        </p:nvSpPr>
        <p:spPr>
          <a:xfrm>
            <a:off x="43823" y="2570307"/>
            <a:ext cx="467807" cy="253916"/>
          </a:xfrm>
          <a:prstGeom prst="rect">
            <a:avLst/>
          </a:prstGeom>
          <a:noFill/>
        </p:spPr>
        <p:txBody>
          <a:bodyPr wrap="square" rtlCol="0">
            <a:spAutoFit/>
          </a:bodyPr>
          <a:lstStyle/>
          <a:p>
            <a:r>
              <a:rPr lang="it-IT" sz="1000" dirty="0">
                <a:solidFill>
                  <a:schemeClr val="bg1"/>
                </a:solidFill>
                <a:latin typeface="Ropa Sans" panose="020B0604020202020204" charset="0"/>
              </a:rPr>
              <a:t>2015</a:t>
            </a:r>
          </a:p>
        </p:txBody>
      </p:sp>
      <p:sp>
        <p:nvSpPr>
          <p:cNvPr id="53" name="CasellaDiTesto 52">
            <a:extLst>
              <a:ext uri="{FF2B5EF4-FFF2-40B4-BE49-F238E27FC236}">
                <a16:creationId xmlns:a16="http://schemas.microsoft.com/office/drawing/2014/main" id="{74F2A086-6EA9-4CBB-8773-B53E58816C9D}"/>
              </a:ext>
            </a:extLst>
          </p:cNvPr>
          <p:cNvSpPr txBox="1"/>
          <p:nvPr/>
        </p:nvSpPr>
        <p:spPr>
          <a:xfrm>
            <a:off x="1764402" y="2572300"/>
            <a:ext cx="467807" cy="253916"/>
          </a:xfrm>
          <a:prstGeom prst="rect">
            <a:avLst/>
          </a:prstGeom>
          <a:noFill/>
        </p:spPr>
        <p:txBody>
          <a:bodyPr wrap="square" rtlCol="0">
            <a:spAutoFit/>
          </a:bodyPr>
          <a:lstStyle/>
          <a:p>
            <a:r>
              <a:rPr lang="it-IT" sz="1000" dirty="0">
                <a:solidFill>
                  <a:schemeClr val="bg1"/>
                </a:solidFill>
                <a:latin typeface="Ropa Sans" panose="020B0604020202020204" charset="0"/>
              </a:rPr>
              <a:t>2018</a:t>
            </a:r>
          </a:p>
        </p:txBody>
      </p:sp>
      <p:sp>
        <p:nvSpPr>
          <p:cNvPr id="54" name="CasellaDiTesto 53">
            <a:extLst>
              <a:ext uri="{FF2B5EF4-FFF2-40B4-BE49-F238E27FC236}">
                <a16:creationId xmlns:a16="http://schemas.microsoft.com/office/drawing/2014/main" id="{81EAED8F-7BCC-4764-8E9E-060E213729BF}"/>
              </a:ext>
            </a:extLst>
          </p:cNvPr>
          <p:cNvSpPr txBox="1"/>
          <p:nvPr/>
        </p:nvSpPr>
        <p:spPr>
          <a:xfrm>
            <a:off x="5391272" y="2574201"/>
            <a:ext cx="467807" cy="253916"/>
          </a:xfrm>
          <a:prstGeom prst="rect">
            <a:avLst/>
          </a:prstGeom>
          <a:noFill/>
        </p:spPr>
        <p:txBody>
          <a:bodyPr wrap="square" rtlCol="0">
            <a:spAutoFit/>
          </a:bodyPr>
          <a:lstStyle/>
          <a:p>
            <a:r>
              <a:rPr lang="it-IT" sz="1000" dirty="0">
                <a:solidFill>
                  <a:schemeClr val="bg1"/>
                </a:solidFill>
                <a:latin typeface="Ropa Sans" panose="020B0604020202020204" charset="0"/>
              </a:rPr>
              <a:t>2021</a:t>
            </a:r>
          </a:p>
        </p:txBody>
      </p:sp>
      <p:sp>
        <p:nvSpPr>
          <p:cNvPr id="55" name="CasellaDiTesto 54">
            <a:extLst>
              <a:ext uri="{FF2B5EF4-FFF2-40B4-BE49-F238E27FC236}">
                <a16:creationId xmlns:a16="http://schemas.microsoft.com/office/drawing/2014/main" id="{7D681AB0-937A-4822-872F-FA7A974A1318}"/>
              </a:ext>
            </a:extLst>
          </p:cNvPr>
          <p:cNvSpPr txBox="1"/>
          <p:nvPr/>
        </p:nvSpPr>
        <p:spPr>
          <a:xfrm>
            <a:off x="4069815" y="2560951"/>
            <a:ext cx="467807" cy="253916"/>
          </a:xfrm>
          <a:prstGeom prst="rect">
            <a:avLst/>
          </a:prstGeom>
          <a:noFill/>
        </p:spPr>
        <p:txBody>
          <a:bodyPr wrap="square" rtlCol="0">
            <a:spAutoFit/>
          </a:bodyPr>
          <a:lstStyle/>
          <a:p>
            <a:r>
              <a:rPr lang="it-IT" sz="1000" dirty="0">
                <a:solidFill>
                  <a:schemeClr val="bg1"/>
                </a:solidFill>
                <a:latin typeface="Ropa Sans" panose="020B0604020202020204" charset="0"/>
              </a:rPr>
              <a:t>2020</a:t>
            </a:r>
          </a:p>
        </p:txBody>
      </p:sp>
      <p:sp>
        <p:nvSpPr>
          <p:cNvPr id="56" name="CasellaDiTesto 55">
            <a:extLst>
              <a:ext uri="{FF2B5EF4-FFF2-40B4-BE49-F238E27FC236}">
                <a16:creationId xmlns:a16="http://schemas.microsoft.com/office/drawing/2014/main" id="{D55BE7CB-CF61-46CC-8233-DA5FACB339D4}"/>
              </a:ext>
            </a:extLst>
          </p:cNvPr>
          <p:cNvSpPr txBox="1"/>
          <p:nvPr/>
        </p:nvSpPr>
        <p:spPr>
          <a:xfrm>
            <a:off x="6150105" y="2565709"/>
            <a:ext cx="467807" cy="253916"/>
          </a:xfrm>
          <a:prstGeom prst="rect">
            <a:avLst/>
          </a:prstGeom>
          <a:noFill/>
        </p:spPr>
        <p:txBody>
          <a:bodyPr wrap="square" rtlCol="0">
            <a:spAutoFit/>
          </a:bodyPr>
          <a:lstStyle/>
          <a:p>
            <a:r>
              <a:rPr lang="it-IT" sz="1000" dirty="0">
                <a:solidFill>
                  <a:schemeClr val="bg1"/>
                </a:solidFill>
                <a:latin typeface="Ropa Sans" panose="020B0604020202020204" charset="0"/>
              </a:rPr>
              <a:t>2025</a:t>
            </a:r>
          </a:p>
        </p:txBody>
      </p:sp>
      <p:sp>
        <p:nvSpPr>
          <p:cNvPr id="57" name="CasellaDiTesto 56">
            <a:extLst>
              <a:ext uri="{FF2B5EF4-FFF2-40B4-BE49-F238E27FC236}">
                <a16:creationId xmlns:a16="http://schemas.microsoft.com/office/drawing/2014/main" id="{7010BF71-E2F5-4DB7-A000-78E9E1ACF035}"/>
              </a:ext>
            </a:extLst>
          </p:cNvPr>
          <p:cNvSpPr txBox="1"/>
          <p:nvPr/>
        </p:nvSpPr>
        <p:spPr>
          <a:xfrm>
            <a:off x="8271773" y="2589886"/>
            <a:ext cx="467807" cy="253916"/>
          </a:xfrm>
          <a:prstGeom prst="rect">
            <a:avLst/>
          </a:prstGeom>
          <a:noFill/>
        </p:spPr>
        <p:txBody>
          <a:bodyPr wrap="square" rtlCol="0">
            <a:spAutoFit/>
          </a:bodyPr>
          <a:lstStyle/>
          <a:p>
            <a:r>
              <a:rPr lang="it-IT" sz="1000" dirty="0">
                <a:solidFill>
                  <a:schemeClr val="bg1"/>
                </a:solidFill>
                <a:latin typeface="Ropa Sans" panose="020B0604020202020204" charset="0"/>
              </a:rPr>
              <a:t>2035</a:t>
            </a:r>
          </a:p>
        </p:txBody>
      </p:sp>
      <p:pic>
        <p:nvPicPr>
          <p:cNvPr id="62" name="Immagine 61">
            <a:extLst>
              <a:ext uri="{FF2B5EF4-FFF2-40B4-BE49-F238E27FC236}">
                <a16:creationId xmlns:a16="http://schemas.microsoft.com/office/drawing/2014/main" id="{71F612BE-6538-4949-B5F5-5B5409BFB9EB}"/>
              </a:ext>
            </a:extLst>
          </p:cNvPr>
          <p:cNvPicPr>
            <a:picLocks noChangeAspect="1"/>
          </p:cNvPicPr>
          <p:nvPr/>
        </p:nvPicPr>
        <p:blipFill>
          <a:blip r:embed="rId4"/>
          <a:stretch>
            <a:fillRect/>
          </a:stretch>
        </p:blipFill>
        <p:spPr>
          <a:xfrm>
            <a:off x="1761828" y="3131307"/>
            <a:ext cx="2270501" cy="1757934"/>
          </a:xfrm>
          <a:prstGeom prst="rect">
            <a:avLst/>
          </a:prstGeom>
        </p:spPr>
      </p:pic>
      <p:sp>
        <p:nvSpPr>
          <p:cNvPr id="63" name="CasellaDiTesto 62">
            <a:extLst>
              <a:ext uri="{FF2B5EF4-FFF2-40B4-BE49-F238E27FC236}">
                <a16:creationId xmlns:a16="http://schemas.microsoft.com/office/drawing/2014/main" id="{9A190BCA-8B5C-4E6C-AF00-4C1F4B614106}"/>
              </a:ext>
            </a:extLst>
          </p:cNvPr>
          <p:cNvSpPr txBox="1"/>
          <p:nvPr/>
        </p:nvSpPr>
        <p:spPr>
          <a:xfrm>
            <a:off x="7322538" y="2563569"/>
            <a:ext cx="467807" cy="253916"/>
          </a:xfrm>
          <a:prstGeom prst="rect">
            <a:avLst/>
          </a:prstGeom>
          <a:noFill/>
        </p:spPr>
        <p:txBody>
          <a:bodyPr wrap="square" rtlCol="0">
            <a:spAutoFit/>
          </a:bodyPr>
          <a:lstStyle/>
          <a:p>
            <a:r>
              <a:rPr lang="it-IT" sz="1000" dirty="0">
                <a:solidFill>
                  <a:schemeClr val="bg1"/>
                </a:solidFill>
                <a:latin typeface="Ropa Sans" panose="020B0604020202020204" charset="0"/>
              </a:rPr>
              <a:t>2030</a:t>
            </a:r>
          </a:p>
        </p:txBody>
      </p:sp>
      <p:sp>
        <p:nvSpPr>
          <p:cNvPr id="66" name="Triangolo isoscele 65">
            <a:extLst>
              <a:ext uri="{FF2B5EF4-FFF2-40B4-BE49-F238E27FC236}">
                <a16:creationId xmlns:a16="http://schemas.microsoft.com/office/drawing/2014/main" id="{C4DF8FD1-FC6A-482C-AE40-C2E8EAE1A1F2}"/>
              </a:ext>
            </a:extLst>
          </p:cNvPr>
          <p:cNvSpPr/>
          <p:nvPr/>
        </p:nvSpPr>
        <p:spPr>
          <a:xfrm rot="5400000">
            <a:off x="1754381" y="1793933"/>
            <a:ext cx="187663" cy="1882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CasellaDiTesto 66">
            <a:extLst>
              <a:ext uri="{FF2B5EF4-FFF2-40B4-BE49-F238E27FC236}">
                <a16:creationId xmlns:a16="http://schemas.microsoft.com/office/drawing/2014/main" id="{B002CBE5-EF72-452B-96A5-0739DDAFF2E9}"/>
              </a:ext>
            </a:extLst>
          </p:cNvPr>
          <p:cNvSpPr txBox="1"/>
          <p:nvPr/>
        </p:nvSpPr>
        <p:spPr>
          <a:xfrm>
            <a:off x="1896628" y="1695165"/>
            <a:ext cx="1265677" cy="415498"/>
          </a:xfrm>
          <a:prstGeom prst="rect">
            <a:avLst/>
          </a:prstGeom>
          <a:noFill/>
        </p:spPr>
        <p:txBody>
          <a:bodyPr wrap="square" rtlCol="0">
            <a:spAutoFit/>
          </a:bodyPr>
          <a:lstStyle/>
          <a:p>
            <a:r>
              <a:rPr lang="it-IT" sz="1050" dirty="0">
                <a:latin typeface="Ropa Sans" panose="020B0604020202020204" charset="0"/>
              </a:rPr>
              <a:t>Pacchetto Economia circolare</a:t>
            </a:r>
          </a:p>
        </p:txBody>
      </p:sp>
      <p:sp>
        <p:nvSpPr>
          <p:cNvPr id="68" name="Triangolo isoscele 67">
            <a:extLst>
              <a:ext uri="{FF2B5EF4-FFF2-40B4-BE49-F238E27FC236}">
                <a16:creationId xmlns:a16="http://schemas.microsoft.com/office/drawing/2014/main" id="{D019FD7B-66CA-42B5-941C-F851964AE733}"/>
              </a:ext>
            </a:extLst>
          </p:cNvPr>
          <p:cNvSpPr/>
          <p:nvPr/>
        </p:nvSpPr>
        <p:spPr>
          <a:xfrm rot="5400000">
            <a:off x="4126705" y="1493483"/>
            <a:ext cx="187663" cy="1882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riangolo isoscele 68">
            <a:extLst>
              <a:ext uri="{FF2B5EF4-FFF2-40B4-BE49-F238E27FC236}">
                <a16:creationId xmlns:a16="http://schemas.microsoft.com/office/drawing/2014/main" id="{9E80CB39-4465-4A35-A35F-2F9141D7E896}"/>
              </a:ext>
            </a:extLst>
          </p:cNvPr>
          <p:cNvSpPr/>
          <p:nvPr/>
        </p:nvSpPr>
        <p:spPr>
          <a:xfrm rot="5400000">
            <a:off x="8288759" y="1692529"/>
            <a:ext cx="187663" cy="1882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CasellaDiTesto 69">
            <a:extLst>
              <a:ext uri="{FF2B5EF4-FFF2-40B4-BE49-F238E27FC236}">
                <a16:creationId xmlns:a16="http://schemas.microsoft.com/office/drawing/2014/main" id="{43DCD81F-89CD-4DB6-B724-E4422F84A332}"/>
              </a:ext>
            </a:extLst>
          </p:cNvPr>
          <p:cNvSpPr txBox="1"/>
          <p:nvPr/>
        </p:nvSpPr>
        <p:spPr>
          <a:xfrm>
            <a:off x="4358481" y="1295901"/>
            <a:ext cx="1265677" cy="577081"/>
          </a:xfrm>
          <a:prstGeom prst="rect">
            <a:avLst/>
          </a:prstGeom>
          <a:noFill/>
        </p:spPr>
        <p:txBody>
          <a:bodyPr wrap="square" rtlCol="0">
            <a:spAutoFit/>
          </a:bodyPr>
          <a:lstStyle/>
          <a:p>
            <a:r>
              <a:rPr lang="it-IT" sz="1050" dirty="0">
                <a:latin typeface="Ropa Sans" panose="020B0604020202020204" charset="0"/>
              </a:rPr>
              <a:t>Recepimento Pacchetto Economia circolare</a:t>
            </a:r>
          </a:p>
        </p:txBody>
      </p:sp>
      <p:sp>
        <p:nvSpPr>
          <p:cNvPr id="71" name="CasellaDiTesto 70">
            <a:extLst>
              <a:ext uri="{FF2B5EF4-FFF2-40B4-BE49-F238E27FC236}">
                <a16:creationId xmlns:a16="http://schemas.microsoft.com/office/drawing/2014/main" id="{66A13637-D648-4917-A00F-DFFA92B590CE}"/>
              </a:ext>
            </a:extLst>
          </p:cNvPr>
          <p:cNvSpPr txBox="1"/>
          <p:nvPr/>
        </p:nvSpPr>
        <p:spPr>
          <a:xfrm>
            <a:off x="5792450" y="897159"/>
            <a:ext cx="1585300" cy="415498"/>
          </a:xfrm>
          <a:prstGeom prst="rect">
            <a:avLst/>
          </a:prstGeom>
          <a:noFill/>
        </p:spPr>
        <p:txBody>
          <a:bodyPr wrap="square" rtlCol="0">
            <a:spAutoFit/>
          </a:bodyPr>
          <a:lstStyle/>
          <a:p>
            <a:r>
              <a:rPr lang="it-IT" sz="1050" dirty="0">
                <a:latin typeface="Ropa Sans" panose="020B0604020202020204" charset="0"/>
              </a:rPr>
              <a:t>Approvazione PNRR [2021-2026]</a:t>
            </a:r>
          </a:p>
        </p:txBody>
      </p:sp>
      <p:sp>
        <p:nvSpPr>
          <p:cNvPr id="72" name="Triangolo isoscele 71">
            <a:extLst>
              <a:ext uri="{FF2B5EF4-FFF2-40B4-BE49-F238E27FC236}">
                <a16:creationId xmlns:a16="http://schemas.microsoft.com/office/drawing/2014/main" id="{ABD251A9-0C20-43C0-B6EB-8B6002B6F1F1}"/>
              </a:ext>
            </a:extLst>
          </p:cNvPr>
          <p:cNvSpPr/>
          <p:nvPr/>
        </p:nvSpPr>
        <p:spPr>
          <a:xfrm rot="5400000">
            <a:off x="5588183" y="940634"/>
            <a:ext cx="187663" cy="1882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CasellaDiTesto 72">
            <a:extLst>
              <a:ext uri="{FF2B5EF4-FFF2-40B4-BE49-F238E27FC236}">
                <a16:creationId xmlns:a16="http://schemas.microsoft.com/office/drawing/2014/main" id="{B77375E6-B19E-4624-BC84-C6574B8CEDFC}"/>
              </a:ext>
            </a:extLst>
          </p:cNvPr>
          <p:cNvSpPr txBox="1"/>
          <p:nvPr/>
        </p:nvSpPr>
        <p:spPr>
          <a:xfrm>
            <a:off x="37203" y="3131307"/>
            <a:ext cx="1617433" cy="1107996"/>
          </a:xfrm>
          <a:prstGeom prst="rect">
            <a:avLst/>
          </a:prstGeom>
          <a:solidFill>
            <a:schemeClr val="accent6">
              <a:lumMod val="75000"/>
            </a:schemeClr>
          </a:solidFill>
        </p:spPr>
        <p:txBody>
          <a:bodyPr wrap="square" rtlCol="0">
            <a:spAutoFit/>
          </a:bodyPr>
          <a:lstStyle/>
          <a:p>
            <a:r>
              <a:rPr lang="it-IT" sz="1100" b="0" i="0" dirty="0">
                <a:solidFill>
                  <a:schemeClr val="bg1"/>
                </a:solidFill>
                <a:effectLst/>
                <a:latin typeface="Ropa Sans" panose="020B0604020202020204" charset="0"/>
              </a:rPr>
              <a:t>17 Obiettivi per lo Sviluppo Sostenibile – </a:t>
            </a:r>
            <a:r>
              <a:rPr lang="it-IT" sz="1100" b="0" i="0" u="none" strike="noStrike" dirty="0" err="1">
                <a:solidFill>
                  <a:schemeClr val="bg1"/>
                </a:solidFill>
                <a:effectLst/>
                <a:latin typeface="Ropa Sans" panose="020B0604020202020204" charset="0"/>
                <a:hlinkClick r:id="rId5">
                  <a:extLst>
                    <a:ext uri="{A12FA001-AC4F-418D-AE19-62706E023703}">
                      <ahyp:hlinkClr xmlns:ahyp="http://schemas.microsoft.com/office/drawing/2018/hyperlinkcolor" val="tx"/>
                    </a:ext>
                  </a:extLst>
                </a:hlinkClick>
              </a:rPr>
              <a:t>SDGs</a:t>
            </a:r>
            <a:r>
              <a:rPr lang="it-IT" sz="1100" b="0" i="0" dirty="0">
                <a:solidFill>
                  <a:schemeClr val="bg1"/>
                </a:solidFill>
                <a:effectLst/>
                <a:latin typeface="Ropa Sans" panose="020B0604020202020204" charset="0"/>
              </a:rPr>
              <a:t> – nel programma d’azione per un totale di 169 ‘target’</a:t>
            </a:r>
            <a:endParaRPr lang="it-IT" sz="1000" dirty="0">
              <a:solidFill>
                <a:schemeClr val="bg1"/>
              </a:solidFill>
              <a:latin typeface="Ropa Sans" panose="020B0604020202020204" charset="0"/>
            </a:endParaRPr>
          </a:p>
        </p:txBody>
      </p:sp>
      <p:sp>
        <p:nvSpPr>
          <p:cNvPr id="74" name="Triangolo isoscele 73">
            <a:extLst>
              <a:ext uri="{FF2B5EF4-FFF2-40B4-BE49-F238E27FC236}">
                <a16:creationId xmlns:a16="http://schemas.microsoft.com/office/drawing/2014/main" id="{33749C06-8903-4ED3-87F2-0D39599CD90A}"/>
              </a:ext>
            </a:extLst>
          </p:cNvPr>
          <p:cNvSpPr/>
          <p:nvPr/>
        </p:nvSpPr>
        <p:spPr>
          <a:xfrm rot="5400000">
            <a:off x="54978" y="2176488"/>
            <a:ext cx="187663" cy="1882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CasellaDiTesto 75">
            <a:extLst>
              <a:ext uri="{FF2B5EF4-FFF2-40B4-BE49-F238E27FC236}">
                <a16:creationId xmlns:a16="http://schemas.microsoft.com/office/drawing/2014/main" id="{635A2399-5D4B-4423-9D8E-15CB7134777E}"/>
              </a:ext>
            </a:extLst>
          </p:cNvPr>
          <p:cNvSpPr txBox="1"/>
          <p:nvPr/>
        </p:nvSpPr>
        <p:spPr>
          <a:xfrm>
            <a:off x="197225" y="2127799"/>
            <a:ext cx="1265677" cy="253916"/>
          </a:xfrm>
          <a:prstGeom prst="rect">
            <a:avLst/>
          </a:prstGeom>
          <a:noFill/>
        </p:spPr>
        <p:txBody>
          <a:bodyPr wrap="square" rtlCol="0">
            <a:spAutoFit/>
          </a:bodyPr>
          <a:lstStyle/>
          <a:p>
            <a:r>
              <a:rPr lang="it-IT" sz="1050" dirty="0">
                <a:latin typeface="Ropa Sans" panose="020B0604020202020204" charset="0"/>
              </a:rPr>
              <a:t>Agenda ONU 2030</a:t>
            </a:r>
          </a:p>
        </p:txBody>
      </p:sp>
      <p:pic>
        <p:nvPicPr>
          <p:cNvPr id="77" name="Immagine 76">
            <a:extLst>
              <a:ext uri="{FF2B5EF4-FFF2-40B4-BE49-F238E27FC236}">
                <a16:creationId xmlns:a16="http://schemas.microsoft.com/office/drawing/2014/main" id="{A933028F-A2D6-401F-B35D-BE45FB5330A5}"/>
              </a:ext>
            </a:extLst>
          </p:cNvPr>
          <p:cNvPicPr>
            <a:picLocks noChangeAspect="1"/>
          </p:cNvPicPr>
          <p:nvPr/>
        </p:nvPicPr>
        <p:blipFill>
          <a:blip r:embed="rId6"/>
          <a:stretch>
            <a:fillRect/>
          </a:stretch>
        </p:blipFill>
        <p:spPr>
          <a:xfrm>
            <a:off x="31467" y="4303281"/>
            <a:ext cx="745409" cy="795238"/>
          </a:xfrm>
          <a:prstGeom prst="rect">
            <a:avLst/>
          </a:prstGeom>
        </p:spPr>
      </p:pic>
      <p:pic>
        <p:nvPicPr>
          <p:cNvPr id="78" name="Immagine 77">
            <a:extLst>
              <a:ext uri="{FF2B5EF4-FFF2-40B4-BE49-F238E27FC236}">
                <a16:creationId xmlns:a16="http://schemas.microsoft.com/office/drawing/2014/main" id="{14F2DF82-AD51-482A-9226-C0B76D255C1C}"/>
              </a:ext>
            </a:extLst>
          </p:cNvPr>
          <p:cNvPicPr>
            <a:picLocks noChangeAspect="1"/>
          </p:cNvPicPr>
          <p:nvPr/>
        </p:nvPicPr>
        <p:blipFill>
          <a:blip r:embed="rId7"/>
          <a:stretch>
            <a:fillRect/>
          </a:stretch>
        </p:blipFill>
        <p:spPr>
          <a:xfrm>
            <a:off x="859661" y="4305137"/>
            <a:ext cx="794980" cy="810671"/>
          </a:xfrm>
          <a:prstGeom prst="rect">
            <a:avLst/>
          </a:prstGeom>
        </p:spPr>
      </p:pic>
      <p:pic>
        <p:nvPicPr>
          <p:cNvPr id="79" name="Immagine 78">
            <a:extLst>
              <a:ext uri="{FF2B5EF4-FFF2-40B4-BE49-F238E27FC236}">
                <a16:creationId xmlns:a16="http://schemas.microsoft.com/office/drawing/2014/main" id="{3ED65DFA-F462-4EAA-991B-611ABA8EC397}"/>
              </a:ext>
            </a:extLst>
          </p:cNvPr>
          <p:cNvPicPr>
            <a:picLocks noChangeAspect="1"/>
          </p:cNvPicPr>
          <p:nvPr/>
        </p:nvPicPr>
        <p:blipFill>
          <a:blip r:embed="rId8"/>
          <a:stretch>
            <a:fillRect/>
          </a:stretch>
        </p:blipFill>
        <p:spPr>
          <a:xfrm>
            <a:off x="15399" y="5198459"/>
            <a:ext cx="1639242" cy="816578"/>
          </a:xfrm>
          <a:prstGeom prst="rect">
            <a:avLst/>
          </a:prstGeom>
        </p:spPr>
      </p:pic>
      <p:cxnSp>
        <p:nvCxnSpPr>
          <p:cNvPr id="80" name="Connettore diritto 79">
            <a:extLst>
              <a:ext uri="{FF2B5EF4-FFF2-40B4-BE49-F238E27FC236}">
                <a16:creationId xmlns:a16="http://schemas.microsoft.com/office/drawing/2014/main" id="{669A71EF-9D09-489B-AB30-1132C6826B0C}"/>
              </a:ext>
            </a:extLst>
          </p:cNvPr>
          <p:cNvCxnSpPr>
            <a:cxnSpLocks/>
            <a:stCxn id="74" idx="4"/>
          </p:cNvCxnSpPr>
          <p:nvPr/>
        </p:nvCxnSpPr>
        <p:spPr>
          <a:xfrm flipH="1">
            <a:off x="52134" y="2364426"/>
            <a:ext cx="2570" cy="749219"/>
          </a:xfrm>
          <a:prstGeom prst="line">
            <a:avLst/>
          </a:prstGeom>
        </p:spPr>
        <p:style>
          <a:lnRef idx="1">
            <a:schemeClr val="accent1"/>
          </a:lnRef>
          <a:fillRef idx="0">
            <a:schemeClr val="accent1"/>
          </a:fillRef>
          <a:effectRef idx="0">
            <a:schemeClr val="accent1"/>
          </a:effectRef>
          <a:fontRef idx="minor">
            <a:schemeClr val="tx1"/>
          </a:fontRef>
        </p:style>
      </p:cxnSp>
      <p:sp>
        <p:nvSpPr>
          <p:cNvPr id="82" name="CasellaDiTesto 81">
            <a:extLst>
              <a:ext uri="{FF2B5EF4-FFF2-40B4-BE49-F238E27FC236}">
                <a16:creationId xmlns:a16="http://schemas.microsoft.com/office/drawing/2014/main" id="{E3A9B712-6EA8-4A3F-8792-BAC64EDEDF7F}"/>
              </a:ext>
            </a:extLst>
          </p:cNvPr>
          <p:cNvSpPr txBox="1"/>
          <p:nvPr/>
        </p:nvSpPr>
        <p:spPr>
          <a:xfrm>
            <a:off x="4139347" y="3133476"/>
            <a:ext cx="2010758" cy="2192908"/>
          </a:xfrm>
          <a:prstGeom prst="rect">
            <a:avLst/>
          </a:prstGeom>
          <a:solidFill>
            <a:schemeClr val="accent6">
              <a:lumMod val="75000"/>
            </a:schemeClr>
          </a:solidFill>
        </p:spPr>
        <p:txBody>
          <a:bodyPr wrap="square" rtlCol="0">
            <a:spAutoFit/>
          </a:bodyPr>
          <a:lstStyle/>
          <a:p>
            <a:pPr marL="171450" indent="-171450">
              <a:buFont typeface="Arial" panose="020B0604020202020204" pitchFamily="34" charset="0"/>
              <a:buChar char="•"/>
            </a:pPr>
            <a:r>
              <a:rPr lang="it-IT" sz="1050" b="0" i="0" dirty="0">
                <a:solidFill>
                  <a:schemeClr val="bg1"/>
                </a:solidFill>
                <a:effectLst/>
                <a:latin typeface="Ropa Sans" panose="020B0604020202020204" charset="0"/>
              </a:rPr>
              <a:t>d.lgs. 03/09/2020, n. 116, in attuazione della dir UE 2018/851 e attuazione della dir UE 2018/852</a:t>
            </a:r>
          </a:p>
          <a:p>
            <a:pPr marL="171450" indent="-171450">
              <a:buFont typeface="Arial" panose="020B0604020202020204" pitchFamily="34" charset="0"/>
              <a:buChar char="•"/>
            </a:pPr>
            <a:r>
              <a:rPr lang="it-IT" sz="1050" b="0" i="0" dirty="0">
                <a:solidFill>
                  <a:schemeClr val="bg1"/>
                </a:solidFill>
                <a:effectLst/>
                <a:latin typeface="Ropa Sans" panose="020B0604020202020204" charset="0"/>
              </a:rPr>
              <a:t>d.lgs. 03/09/2020, n. 118, in attuazione degli artt. 2 e 3 della dir UE 2018/849</a:t>
            </a:r>
          </a:p>
          <a:p>
            <a:pPr marL="171450" indent="-171450">
              <a:buFont typeface="Arial" panose="020B0604020202020204" pitchFamily="34" charset="0"/>
              <a:buChar char="•"/>
            </a:pPr>
            <a:r>
              <a:rPr lang="it-IT" sz="1050" b="0" i="0" dirty="0">
                <a:solidFill>
                  <a:schemeClr val="bg1"/>
                </a:solidFill>
                <a:effectLst/>
                <a:latin typeface="Ropa Sans" panose="020B0604020202020204" charset="0"/>
              </a:rPr>
              <a:t>d.lgs. 03/09/2020, n. 119, in attuazione dell’art. 1 della dir UE 2018/849,</a:t>
            </a:r>
          </a:p>
          <a:p>
            <a:pPr marL="171450" indent="-171450">
              <a:buFont typeface="Arial" panose="020B0604020202020204" pitchFamily="34" charset="0"/>
              <a:buChar char="•"/>
            </a:pPr>
            <a:r>
              <a:rPr lang="it-IT" sz="1050" b="0" i="0" dirty="0">
                <a:solidFill>
                  <a:schemeClr val="bg1"/>
                </a:solidFill>
                <a:effectLst/>
                <a:latin typeface="Ropa Sans" panose="020B0604020202020204" charset="0"/>
              </a:rPr>
              <a:t>d.lgs. 03/09/2020, n. 121, in attuazione della dir UE 2018/850</a:t>
            </a:r>
            <a:endParaRPr lang="it-IT" sz="900" dirty="0">
              <a:solidFill>
                <a:schemeClr val="bg1"/>
              </a:solidFill>
              <a:latin typeface="Ropa Sans" panose="020B0604020202020204" charset="0"/>
            </a:endParaRPr>
          </a:p>
        </p:txBody>
      </p:sp>
      <p:sp>
        <p:nvSpPr>
          <p:cNvPr id="83" name="Rettangolo 82">
            <a:extLst>
              <a:ext uri="{FF2B5EF4-FFF2-40B4-BE49-F238E27FC236}">
                <a16:creationId xmlns:a16="http://schemas.microsoft.com/office/drawing/2014/main" id="{34420F23-2CEA-4002-AD04-CF59FC1E4E32}"/>
              </a:ext>
            </a:extLst>
          </p:cNvPr>
          <p:cNvSpPr/>
          <p:nvPr/>
        </p:nvSpPr>
        <p:spPr>
          <a:xfrm>
            <a:off x="6734978" y="2524638"/>
            <a:ext cx="512992" cy="411176"/>
          </a:xfrm>
          <a:prstGeom prst="rect">
            <a:avLst/>
          </a:prstGeom>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CasellaDiTesto 83">
            <a:extLst>
              <a:ext uri="{FF2B5EF4-FFF2-40B4-BE49-F238E27FC236}">
                <a16:creationId xmlns:a16="http://schemas.microsoft.com/office/drawing/2014/main" id="{52EFB708-557B-4417-95DD-E1EFAECA4006}"/>
              </a:ext>
            </a:extLst>
          </p:cNvPr>
          <p:cNvSpPr txBox="1"/>
          <p:nvPr/>
        </p:nvSpPr>
        <p:spPr>
          <a:xfrm>
            <a:off x="6769637" y="2565976"/>
            <a:ext cx="467807" cy="253916"/>
          </a:xfrm>
          <a:prstGeom prst="rect">
            <a:avLst/>
          </a:prstGeom>
          <a:noFill/>
        </p:spPr>
        <p:txBody>
          <a:bodyPr wrap="square" rtlCol="0">
            <a:spAutoFit/>
          </a:bodyPr>
          <a:lstStyle/>
          <a:p>
            <a:r>
              <a:rPr lang="it-IT" sz="1000" dirty="0">
                <a:solidFill>
                  <a:schemeClr val="bg1"/>
                </a:solidFill>
                <a:latin typeface="Ropa Sans" panose="020B0604020202020204" charset="0"/>
              </a:rPr>
              <a:t>2026</a:t>
            </a:r>
          </a:p>
        </p:txBody>
      </p:sp>
      <p:sp>
        <p:nvSpPr>
          <p:cNvPr id="85" name="Triangolo isoscele 84">
            <a:extLst>
              <a:ext uri="{FF2B5EF4-FFF2-40B4-BE49-F238E27FC236}">
                <a16:creationId xmlns:a16="http://schemas.microsoft.com/office/drawing/2014/main" id="{3D86A8FF-341A-4D9C-BFA6-D4480BD379E1}"/>
              </a:ext>
            </a:extLst>
          </p:cNvPr>
          <p:cNvSpPr/>
          <p:nvPr/>
        </p:nvSpPr>
        <p:spPr>
          <a:xfrm rot="5400000">
            <a:off x="7354450" y="2024083"/>
            <a:ext cx="187663" cy="1882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CasellaDiTesto 85">
            <a:extLst>
              <a:ext uri="{FF2B5EF4-FFF2-40B4-BE49-F238E27FC236}">
                <a16:creationId xmlns:a16="http://schemas.microsoft.com/office/drawing/2014/main" id="{8038A2D3-5B0C-49BA-8AA8-E9FA9958ACF6}"/>
              </a:ext>
            </a:extLst>
          </p:cNvPr>
          <p:cNvSpPr txBox="1"/>
          <p:nvPr/>
        </p:nvSpPr>
        <p:spPr>
          <a:xfrm>
            <a:off x="7542389" y="1922655"/>
            <a:ext cx="815950" cy="577081"/>
          </a:xfrm>
          <a:prstGeom prst="rect">
            <a:avLst/>
          </a:prstGeom>
          <a:noFill/>
        </p:spPr>
        <p:txBody>
          <a:bodyPr wrap="square" rtlCol="0">
            <a:spAutoFit/>
          </a:bodyPr>
          <a:lstStyle/>
          <a:p>
            <a:r>
              <a:rPr lang="it-IT" sz="1050" i="1" dirty="0">
                <a:latin typeface="Ropa Sans" panose="020B0604020202020204" charset="0"/>
              </a:rPr>
              <a:t>Target </a:t>
            </a:r>
            <a:r>
              <a:rPr lang="it-IT" sz="1050" dirty="0" err="1">
                <a:latin typeface="Ropa Sans" panose="020B0604020202020204" charset="0"/>
              </a:rPr>
              <a:t>SDGs</a:t>
            </a:r>
            <a:r>
              <a:rPr lang="it-IT" sz="1050" dirty="0">
                <a:latin typeface="Ropa Sans" panose="020B0604020202020204" charset="0"/>
              </a:rPr>
              <a:t> goals</a:t>
            </a:r>
          </a:p>
        </p:txBody>
      </p:sp>
      <p:pic>
        <p:nvPicPr>
          <p:cNvPr id="87" name="Immagine 86">
            <a:extLst>
              <a:ext uri="{FF2B5EF4-FFF2-40B4-BE49-F238E27FC236}">
                <a16:creationId xmlns:a16="http://schemas.microsoft.com/office/drawing/2014/main" id="{56584C1C-AF83-4BA3-A135-7C678CDAA70B}"/>
              </a:ext>
            </a:extLst>
          </p:cNvPr>
          <p:cNvPicPr>
            <a:picLocks noChangeAspect="1"/>
          </p:cNvPicPr>
          <p:nvPr/>
        </p:nvPicPr>
        <p:blipFill>
          <a:blip r:embed="rId9"/>
          <a:stretch>
            <a:fillRect/>
          </a:stretch>
        </p:blipFill>
        <p:spPr>
          <a:xfrm>
            <a:off x="6272673" y="3388212"/>
            <a:ext cx="2526089" cy="2000532"/>
          </a:xfrm>
          <a:prstGeom prst="rect">
            <a:avLst/>
          </a:prstGeom>
        </p:spPr>
      </p:pic>
      <p:cxnSp>
        <p:nvCxnSpPr>
          <p:cNvPr id="89" name="Connettore diritto 88">
            <a:extLst>
              <a:ext uri="{FF2B5EF4-FFF2-40B4-BE49-F238E27FC236}">
                <a16:creationId xmlns:a16="http://schemas.microsoft.com/office/drawing/2014/main" id="{1E75E35D-D6AF-4677-B860-177A8635B554}"/>
              </a:ext>
            </a:extLst>
          </p:cNvPr>
          <p:cNvCxnSpPr>
            <a:cxnSpLocks/>
          </p:cNvCxnSpPr>
          <p:nvPr/>
        </p:nvCxnSpPr>
        <p:spPr>
          <a:xfrm flipH="1">
            <a:off x="5581293" y="1102493"/>
            <a:ext cx="3841" cy="1443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0F96977E-D9F0-440F-BCE1-ABBE67924976}"/>
              </a:ext>
            </a:extLst>
          </p:cNvPr>
          <p:cNvCxnSpPr>
            <a:cxnSpLocks/>
            <a:stCxn id="69" idx="4"/>
          </p:cNvCxnSpPr>
          <p:nvPr/>
        </p:nvCxnSpPr>
        <p:spPr>
          <a:xfrm flipH="1">
            <a:off x="8271773" y="1880467"/>
            <a:ext cx="16712" cy="154853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Elemento grafico 3" descr="Lente di ingrandimento con riempimento a tinta unita">
            <a:extLst>
              <a:ext uri="{FF2B5EF4-FFF2-40B4-BE49-F238E27FC236}">
                <a16:creationId xmlns:a16="http://schemas.microsoft.com/office/drawing/2014/main" id="{BCB39D78-A9F0-B7A4-BA5B-72E8ACD7DA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5392" y="2184997"/>
            <a:ext cx="1338056" cy="1338056"/>
          </a:xfrm>
          <a:prstGeom prst="rect">
            <a:avLst/>
          </a:prstGeom>
        </p:spPr>
      </p:pic>
    </p:spTree>
    <p:extLst>
      <p:ext uri="{BB962C8B-B14F-4D97-AF65-F5344CB8AC3E}">
        <p14:creationId xmlns:p14="http://schemas.microsoft.com/office/powerpoint/2010/main" val="306516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541B975-A141-4F8E-BFB3-595AAB82CFD0}"/>
              </a:ext>
            </a:extLst>
          </p:cNvPr>
          <p:cNvPicPr>
            <a:picLocks noChangeAspect="1"/>
          </p:cNvPicPr>
          <p:nvPr/>
        </p:nvPicPr>
        <p:blipFill>
          <a:blip r:embed="rId2"/>
          <a:stretch>
            <a:fillRect/>
          </a:stretch>
        </p:blipFill>
        <p:spPr>
          <a:xfrm>
            <a:off x="433709" y="561975"/>
            <a:ext cx="5173332" cy="756000"/>
          </a:xfrm>
          <a:prstGeom prst="rect">
            <a:avLst/>
          </a:prstGeom>
        </p:spPr>
      </p:pic>
      <p:pic>
        <p:nvPicPr>
          <p:cNvPr id="6" name="Immagine 5">
            <a:extLst>
              <a:ext uri="{FF2B5EF4-FFF2-40B4-BE49-F238E27FC236}">
                <a16:creationId xmlns:a16="http://schemas.microsoft.com/office/drawing/2014/main" id="{8A1EB456-C80E-4959-B1DD-C6F64340FA93}"/>
              </a:ext>
            </a:extLst>
          </p:cNvPr>
          <p:cNvPicPr>
            <a:picLocks noChangeAspect="1"/>
          </p:cNvPicPr>
          <p:nvPr/>
        </p:nvPicPr>
        <p:blipFill rotWithShape="1">
          <a:blip r:embed="rId3"/>
          <a:srcRect b="50973"/>
          <a:stretch/>
        </p:blipFill>
        <p:spPr>
          <a:xfrm>
            <a:off x="136" y="1222421"/>
            <a:ext cx="5868000" cy="2600005"/>
          </a:xfrm>
          <a:prstGeom prst="rect">
            <a:avLst/>
          </a:prstGeom>
        </p:spPr>
      </p:pic>
      <p:pic>
        <p:nvPicPr>
          <p:cNvPr id="4102" name="Immagine 5" descr="fondo-sli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0" y="-5763"/>
            <a:ext cx="9147242" cy="596313"/>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La Missione M2C1 del PNRR </a:t>
            </a:r>
          </a:p>
        </p:txBody>
      </p:sp>
      <p:sp>
        <p:nvSpPr>
          <p:cNvPr id="59" name="Rettangolo con angoli arrotondati 58">
            <a:extLst>
              <a:ext uri="{FF2B5EF4-FFF2-40B4-BE49-F238E27FC236}">
                <a16:creationId xmlns:a16="http://schemas.microsoft.com/office/drawing/2014/main" id="{D524D3D7-A51F-4A1B-8D45-39985F59427E}"/>
              </a:ext>
            </a:extLst>
          </p:cNvPr>
          <p:cNvSpPr/>
          <p:nvPr/>
        </p:nvSpPr>
        <p:spPr>
          <a:xfrm>
            <a:off x="1362075" y="3226415"/>
            <a:ext cx="4404259" cy="278613"/>
          </a:xfrm>
          <a:prstGeom prst="roundRect">
            <a:avLst/>
          </a:prstGeom>
          <a:noFill/>
          <a:ln w="9525">
            <a:solidFill>
              <a:srgbClr val="F18600"/>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1" name="CasellaDiTesto 60">
            <a:extLst>
              <a:ext uri="{FF2B5EF4-FFF2-40B4-BE49-F238E27FC236}">
                <a16:creationId xmlns:a16="http://schemas.microsoft.com/office/drawing/2014/main" id="{35588D8C-CF6F-470B-A2F4-4F73497E2397}"/>
              </a:ext>
            </a:extLst>
          </p:cNvPr>
          <p:cNvSpPr txBox="1"/>
          <p:nvPr/>
        </p:nvSpPr>
        <p:spPr>
          <a:xfrm>
            <a:off x="5906236" y="755521"/>
            <a:ext cx="3272891" cy="1800493"/>
          </a:xfrm>
          <a:prstGeom prst="rect">
            <a:avLst/>
          </a:prstGeom>
          <a:noFill/>
        </p:spPr>
        <p:txBody>
          <a:bodyPr wrap="square">
            <a:spAutoFit/>
          </a:bodyPr>
          <a:lstStyle/>
          <a:p>
            <a:r>
              <a:rPr lang="it-IT" sz="1100" b="1" dirty="0">
                <a:solidFill>
                  <a:schemeClr val="accent5"/>
                </a:solidFill>
                <a:latin typeface="Arial" panose="020B0604020202020204" pitchFamily="34" charset="0"/>
                <a:cs typeface="Arial" panose="020B0604020202020204" pitchFamily="34" charset="0"/>
              </a:rPr>
              <a:t>INVESTIMENTO 1.1</a:t>
            </a:r>
          </a:p>
          <a:p>
            <a:r>
              <a:rPr lang="it-IT" sz="1100" dirty="0">
                <a:latin typeface="Arial" panose="020B0604020202020204" pitchFamily="34" charset="0"/>
                <a:cs typeface="Arial" panose="020B0604020202020204" pitchFamily="34" charset="0"/>
              </a:rPr>
              <a:t>Interventi volti a </a:t>
            </a:r>
            <a:r>
              <a:rPr lang="it-IT" sz="1100" b="1" dirty="0">
                <a:latin typeface="Arial" panose="020B0604020202020204" pitchFamily="34" charset="0"/>
                <a:cs typeface="Arial" panose="020B0604020202020204" pitchFamily="34" charset="0"/>
              </a:rPr>
              <a:t>colmare i divari </a:t>
            </a:r>
            <a:r>
              <a:rPr lang="it-IT" sz="1100" dirty="0">
                <a:latin typeface="Arial" panose="020B0604020202020204" pitchFamily="34" charset="0"/>
                <a:cs typeface="Arial" panose="020B0604020202020204" pitchFamily="34" charset="0"/>
              </a:rPr>
              <a:t>di gestione dei rifiuti </a:t>
            </a:r>
            <a:r>
              <a:rPr lang="it-IT" sz="1100" b="1" dirty="0">
                <a:latin typeface="Arial" panose="020B0604020202020204" pitchFamily="34" charset="0"/>
                <a:cs typeface="Arial" panose="020B0604020202020204" pitchFamily="34" charset="0"/>
              </a:rPr>
              <a:t>relativi alla capacità impiantistica e agli standard qualitativi </a:t>
            </a:r>
            <a:r>
              <a:rPr lang="it-IT" sz="1100" dirty="0">
                <a:latin typeface="Arial" panose="020B0604020202020204" pitchFamily="34" charset="0"/>
                <a:cs typeface="Arial" panose="020B0604020202020204" pitchFamily="34" charset="0"/>
              </a:rPr>
              <a:t>esistenti tra le diverse regioni e aree del territorio nazionale, con l'obiettivo di recuperare i ritardi per raggiungere gli attuali e nuovi obiettivi previsti dalla normativa europea e nazionale. </a:t>
            </a:r>
            <a:r>
              <a:rPr lang="it-IT" sz="1100" b="1" dirty="0">
                <a:latin typeface="Arial" panose="020B0604020202020204" pitchFamily="34" charset="0"/>
                <a:cs typeface="Arial" panose="020B0604020202020204" pitchFamily="34" charset="0"/>
              </a:rPr>
              <a:t>Circa il 60 per cento dei progetti si focalizzerà sui comuni del Centro-Sud Italia</a:t>
            </a:r>
            <a:r>
              <a:rPr lang="it-IT" sz="1200" dirty="0"/>
              <a:t>.</a:t>
            </a:r>
          </a:p>
        </p:txBody>
      </p:sp>
      <p:sp>
        <p:nvSpPr>
          <p:cNvPr id="64" name="Rettangolo con angoli arrotondati 63">
            <a:extLst>
              <a:ext uri="{FF2B5EF4-FFF2-40B4-BE49-F238E27FC236}">
                <a16:creationId xmlns:a16="http://schemas.microsoft.com/office/drawing/2014/main" id="{6B6019B7-F8A7-4134-82C4-E9F661F98547}"/>
              </a:ext>
            </a:extLst>
          </p:cNvPr>
          <p:cNvSpPr/>
          <p:nvPr/>
        </p:nvSpPr>
        <p:spPr>
          <a:xfrm>
            <a:off x="5906237" y="693381"/>
            <a:ext cx="3180614" cy="1899219"/>
          </a:xfrm>
          <a:prstGeom prst="roundRect">
            <a:avLst/>
          </a:prstGeom>
          <a:noFill/>
          <a:ln w="9525">
            <a:solidFill>
              <a:schemeClr val="accent5"/>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5" name="Rettangolo con angoli arrotondati 64">
            <a:extLst>
              <a:ext uri="{FF2B5EF4-FFF2-40B4-BE49-F238E27FC236}">
                <a16:creationId xmlns:a16="http://schemas.microsoft.com/office/drawing/2014/main" id="{DFBDD04C-B794-4813-99FD-D6E3082F16F1}"/>
              </a:ext>
            </a:extLst>
          </p:cNvPr>
          <p:cNvSpPr/>
          <p:nvPr/>
        </p:nvSpPr>
        <p:spPr>
          <a:xfrm>
            <a:off x="1362074" y="2292672"/>
            <a:ext cx="4404259" cy="355485"/>
          </a:xfrm>
          <a:prstGeom prst="roundRect">
            <a:avLst/>
          </a:prstGeom>
          <a:noFill/>
          <a:ln w="9525">
            <a:solidFill>
              <a:schemeClr val="accent5"/>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2" name="Rettangolo con angoli arrotondati 91">
            <a:extLst>
              <a:ext uri="{FF2B5EF4-FFF2-40B4-BE49-F238E27FC236}">
                <a16:creationId xmlns:a16="http://schemas.microsoft.com/office/drawing/2014/main" id="{AB492C8E-E207-4FDA-9155-282EC15CE385}"/>
              </a:ext>
            </a:extLst>
          </p:cNvPr>
          <p:cNvSpPr/>
          <p:nvPr/>
        </p:nvSpPr>
        <p:spPr>
          <a:xfrm>
            <a:off x="1362073" y="2674139"/>
            <a:ext cx="4404259" cy="278612"/>
          </a:xfrm>
          <a:prstGeom prst="roundRect">
            <a:avLst/>
          </a:prstGeom>
          <a:noFill/>
          <a:ln w="9525">
            <a:solidFill>
              <a:schemeClr val="accent5"/>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3" name="CasellaDiTesto 92">
            <a:extLst>
              <a:ext uri="{FF2B5EF4-FFF2-40B4-BE49-F238E27FC236}">
                <a16:creationId xmlns:a16="http://schemas.microsoft.com/office/drawing/2014/main" id="{86C506C9-2E63-45C0-BBAD-68F3F9C5121B}"/>
              </a:ext>
            </a:extLst>
          </p:cNvPr>
          <p:cNvSpPr txBox="1"/>
          <p:nvPr/>
        </p:nvSpPr>
        <p:spPr>
          <a:xfrm>
            <a:off x="5890528" y="2808640"/>
            <a:ext cx="3272891" cy="769441"/>
          </a:xfrm>
          <a:prstGeom prst="rect">
            <a:avLst/>
          </a:prstGeom>
          <a:noFill/>
        </p:spPr>
        <p:txBody>
          <a:bodyPr wrap="square">
            <a:spAutoFit/>
          </a:bodyPr>
          <a:lstStyle/>
          <a:p>
            <a:r>
              <a:rPr lang="it-IT" sz="1100" b="1" dirty="0">
                <a:solidFill>
                  <a:schemeClr val="accent5"/>
                </a:solidFill>
                <a:latin typeface="Arial" panose="020B0604020202020204" pitchFamily="34" charset="0"/>
                <a:cs typeface="Arial" panose="020B0604020202020204" pitchFamily="34" charset="0"/>
              </a:rPr>
              <a:t>INVESTIMENTO 1.2</a:t>
            </a:r>
          </a:p>
          <a:p>
            <a:r>
              <a:rPr lang="it-IT" sz="1100" dirty="0">
                <a:latin typeface="Arial" panose="020B0604020202020204" pitchFamily="34" charset="0"/>
                <a:cs typeface="Arial" panose="020B0604020202020204" pitchFamily="34" charset="0"/>
              </a:rPr>
              <a:t>Interventi volti a </a:t>
            </a:r>
            <a:r>
              <a:rPr lang="it-IT" sz="1100" b="1" dirty="0">
                <a:latin typeface="Arial" panose="020B0604020202020204" pitchFamily="34" charset="0"/>
                <a:cs typeface="Arial" panose="020B0604020202020204" pitchFamily="34" charset="0"/>
              </a:rPr>
              <a:t>potenziare la rete di raccolta differenziata e degli impianti di</a:t>
            </a:r>
          </a:p>
          <a:p>
            <a:r>
              <a:rPr lang="it-IT" sz="1100" b="1" dirty="0">
                <a:latin typeface="Arial" panose="020B0604020202020204" pitchFamily="34" charset="0"/>
                <a:cs typeface="Arial" panose="020B0604020202020204" pitchFamily="34" charset="0"/>
              </a:rPr>
              <a:t>trattamento/riciclo </a:t>
            </a:r>
            <a:endParaRPr lang="it-IT" sz="1100" dirty="0">
              <a:latin typeface="Arial" panose="020B0604020202020204" pitchFamily="34" charset="0"/>
              <a:cs typeface="Arial" panose="020B0604020202020204" pitchFamily="34" charset="0"/>
            </a:endParaRPr>
          </a:p>
        </p:txBody>
      </p:sp>
      <p:sp>
        <p:nvSpPr>
          <p:cNvPr id="94" name="Rettangolo con angoli arrotondati 93">
            <a:extLst>
              <a:ext uri="{FF2B5EF4-FFF2-40B4-BE49-F238E27FC236}">
                <a16:creationId xmlns:a16="http://schemas.microsoft.com/office/drawing/2014/main" id="{B43AB4B2-0C80-40BD-82F0-604DE8FAD224}"/>
              </a:ext>
            </a:extLst>
          </p:cNvPr>
          <p:cNvSpPr/>
          <p:nvPr/>
        </p:nvSpPr>
        <p:spPr>
          <a:xfrm>
            <a:off x="5890529" y="2746500"/>
            <a:ext cx="3180614" cy="893137"/>
          </a:xfrm>
          <a:prstGeom prst="roundRect">
            <a:avLst/>
          </a:prstGeom>
          <a:noFill/>
          <a:ln w="9525">
            <a:solidFill>
              <a:schemeClr val="accent5"/>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5" name="Connettore 2 94">
            <a:extLst>
              <a:ext uri="{FF2B5EF4-FFF2-40B4-BE49-F238E27FC236}">
                <a16:creationId xmlns:a16="http://schemas.microsoft.com/office/drawing/2014/main" id="{18622A13-4959-4057-8B40-9EB4BA5D47DC}"/>
              </a:ext>
            </a:extLst>
          </p:cNvPr>
          <p:cNvCxnSpPr>
            <a:cxnSpLocks/>
          </p:cNvCxnSpPr>
          <p:nvPr/>
        </p:nvCxnSpPr>
        <p:spPr>
          <a:xfrm flipV="1">
            <a:off x="5747282" y="1400643"/>
            <a:ext cx="158955" cy="920237"/>
          </a:xfrm>
          <a:prstGeom prst="straightConnector1">
            <a:avLst/>
          </a:prstGeom>
          <a:ln w="12700">
            <a:solidFill>
              <a:schemeClr val="accent5"/>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cxnSp>
        <p:nvCxnSpPr>
          <p:cNvPr id="96" name="Connettore 2 95">
            <a:extLst>
              <a:ext uri="{FF2B5EF4-FFF2-40B4-BE49-F238E27FC236}">
                <a16:creationId xmlns:a16="http://schemas.microsoft.com/office/drawing/2014/main" id="{21FF0417-5AE5-4FDE-939F-CB837F9543AC}"/>
              </a:ext>
            </a:extLst>
          </p:cNvPr>
          <p:cNvCxnSpPr>
            <a:cxnSpLocks/>
            <a:endCxn id="94" idx="1"/>
          </p:cNvCxnSpPr>
          <p:nvPr/>
        </p:nvCxnSpPr>
        <p:spPr>
          <a:xfrm>
            <a:off x="5747282" y="2952751"/>
            <a:ext cx="143247" cy="240318"/>
          </a:xfrm>
          <a:prstGeom prst="straightConnector1">
            <a:avLst/>
          </a:prstGeom>
          <a:ln w="12700">
            <a:solidFill>
              <a:schemeClr val="accent5"/>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97" name="CasellaDiTesto 96">
            <a:extLst>
              <a:ext uri="{FF2B5EF4-FFF2-40B4-BE49-F238E27FC236}">
                <a16:creationId xmlns:a16="http://schemas.microsoft.com/office/drawing/2014/main" id="{3742D723-233F-41A0-973C-AC40E37A173E}"/>
              </a:ext>
            </a:extLst>
          </p:cNvPr>
          <p:cNvSpPr txBox="1"/>
          <p:nvPr/>
        </p:nvSpPr>
        <p:spPr>
          <a:xfrm>
            <a:off x="5906237" y="3884566"/>
            <a:ext cx="3272891" cy="1785104"/>
          </a:xfrm>
          <a:prstGeom prst="rect">
            <a:avLst/>
          </a:prstGeom>
          <a:noFill/>
        </p:spPr>
        <p:txBody>
          <a:bodyPr wrap="square">
            <a:spAutoFit/>
          </a:bodyPr>
          <a:lstStyle/>
          <a:p>
            <a:r>
              <a:rPr lang="it-IT" sz="1100" b="1" dirty="0">
                <a:solidFill>
                  <a:srgbClr val="F18600"/>
                </a:solidFill>
                <a:latin typeface="Arial" panose="020B0604020202020204" pitchFamily="34" charset="0"/>
                <a:cs typeface="Arial" panose="020B0604020202020204" pitchFamily="34" charset="0"/>
              </a:rPr>
              <a:t>RIFORMA 1.2</a:t>
            </a:r>
          </a:p>
          <a:p>
            <a:r>
              <a:rPr lang="it-IT" sz="1100" dirty="0">
                <a:latin typeface="Arial" panose="020B0604020202020204" pitchFamily="34" charset="0"/>
                <a:cs typeface="Arial" panose="020B0604020202020204" pitchFamily="34" charset="0"/>
              </a:rPr>
              <a:t>Sviluppare un </a:t>
            </a:r>
            <a:r>
              <a:rPr lang="it-IT" sz="1100" b="1" dirty="0">
                <a:latin typeface="Arial" panose="020B0604020202020204" pitchFamily="34" charset="0"/>
                <a:cs typeface="Arial" panose="020B0604020202020204" pitchFamily="34" charset="0"/>
              </a:rPr>
              <a:t>programma nazionale per la</a:t>
            </a:r>
          </a:p>
          <a:p>
            <a:r>
              <a:rPr lang="it-IT" sz="1100" b="1" dirty="0">
                <a:latin typeface="Arial" panose="020B0604020202020204" pitchFamily="34" charset="0"/>
                <a:cs typeface="Arial" panose="020B0604020202020204" pitchFamily="34" charset="0"/>
              </a:rPr>
              <a:t>gestione dei rifiuti</a:t>
            </a:r>
            <a:r>
              <a:rPr lang="it-IT" sz="1100" dirty="0">
                <a:latin typeface="Arial" panose="020B0604020202020204" pitchFamily="34" charset="0"/>
                <a:cs typeface="Arial" panose="020B0604020202020204" pitchFamily="34" charset="0"/>
              </a:rPr>
              <a:t>, volto a:</a:t>
            </a:r>
          </a:p>
          <a:p>
            <a:pPr marL="171450" indent="-171450">
              <a:buClr>
                <a:srgbClr val="F18600"/>
              </a:buClr>
              <a:buFont typeface="Wingdings" panose="05000000000000000000" pitchFamily="2" charset="2"/>
              <a:buChar char="§"/>
            </a:pPr>
            <a:r>
              <a:rPr lang="it-IT" sz="1100" dirty="0">
                <a:latin typeface="Arial" panose="020B0604020202020204" pitchFamily="34" charset="0"/>
                <a:cs typeface="Arial" panose="020B0604020202020204" pitchFamily="34" charset="0"/>
              </a:rPr>
              <a:t>evitare procedure di infrazione sui rifiuti </a:t>
            </a:r>
          </a:p>
          <a:p>
            <a:pPr marL="171450" indent="-171450">
              <a:buClr>
                <a:srgbClr val="F18600"/>
              </a:buClr>
              <a:buFont typeface="Wingdings" panose="05000000000000000000" pitchFamily="2" charset="2"/>
              <a:buChar char="§"/>
            </a:pPr>
            <a:r>
              <a:rPr lang="it-IT" sz="1100" dirty="0">
                <a:latin typeface="Arial" panose="020B0604020202020204" pitchFamily="34" charset="0"/>
                <a:cs typeface="Arial" panose="020B0604020202020204" pitchFamily="34" charset="0"/>
              </a:rPr>
              <a:t>colmare le lacune impiantistiche e gestionali</a:t>
            </a:r>
          </a:p>
          <a:p>
            <a:pPr marL="171450" indent="-171450">
              <a:buClr>
                <a:srgbClr val="F18600"/>
              </a:buClr>
              <a:buFont typeface="Wingdings" panose="05000000000000000000" pitchFamily="2" charset="2"/>
              <a:buChar char="§"/>
            </a:pPr>
            <a:r>
              <a:rPr lang="it-IT" sz="1100" dirty="0">
                <a:latin typeface="Arial" panose="020B0604020202020204" pitchFamily="34" charset="0"/>
                <a:cs typeface="Arial" panose="020B0604020202020204" pitchFamily="34" charset="0"/>
              </a:rPr>
              <a:t>migliorare i dati medi nazionali e raggiungere gli obiettivi previsti dalla nuova normativa europea e nazionale (percentuale di rifiuti raccolta in differenziata e percentuale di rifiuti in discarica, riutilizzo, recupero, ecc.).</a:t>
            </a:r>
          </a:p>
        </p:txBody>
      </p:sp>
      <p:sp>
        <p:nvSpPr>
          <p:cNvPr id="98" name="Rettangolo con angoli arrotondati 97">
            <a:extLst>
              <a:ext uri="{FF2B5EF4-FFF2-40B4-BE49-F238E27FC236}">
                <a16:creationId xmlns:a16="http://schemas.microsoft.com/office/drawing/2014/main" id="{50449BBF-6DA3-41BE-8C4A-92AA8AD24B7C}"/>
              </a:ext>
            </a:extLst>
          </p:cNvPr>
          <p:cNvSpPr/>
          <p:nvPr/>
        </p:nvSpPr>
        <p:spPr>
          <a:xfrm>
            <a:off x="5906238" y="3822426"/>
            <a:ext cx="3180614" cy="1847244"/>
          </a:xfrm>
          <a:prstGeom prst="roundRect">
            <a:avLst/>
          </a:prstGeom>
          <a:noFill/>
          <a:ln w="9525">
            <a:solidFill>
              <a:srgbClr val="F18600"/>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9" name="Connettore 2 98">
            <a:extLst>
              <a:ext uri="{FF2B5EF4-FFF2-40B4-BE49-F238E27FC236}">
                <a16:creationId xmlns:a16="http://schemas.microsoft.com/office/drawing/2014/main" id="{BDDCEE65-F6E6-456C-8B62-1FF1B83D2EF8}"/>
              </a:ext>
            </a:extLst>
          </p:cNvPr>
          <p:cNvCxnSpPr>
            <a:cxnSpLocks/>
          </p:cNvCxnSpPr>
          <p:nvPr/>
        </p:nvCxnSpPr>
        <p:spPr>
          <a:xfrm>
            <a:off x="5747282" y="3485197"/>
            <a:ext cx="272518" cy="420053"/>
          </a:xfrm>
          <a:prstGeom prst="straightConnector1">
            <a:avLst/>
          </a:prstGeom>
          <a:ln w="12700">
            <a:solidFill>
              <a:schemeClr val="accent5"/>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100" name="CasellaDiTesto 99">
            <a:extLst>
              <a:ext uri="{FF2B5EF4-FFF2-40B4-BE49-F238E27FC236}">
                <a16:creationId xmlns:a16="http://schemas.microsoft.com/office/drawing/2014/main" id="{DF50C057-9A1C-4EB3-9A32-0A14DDDDF4E1}"/>
              </a:ext>
            </a:extLst>
          </p:cNvPr>
          <p:cNvSpPr txBox="1"/>
          <p:nvPr/>
        </p:nvSpPr>
        <p:spPr>
          <a:xfrm>
            <a:off x="6019800" y="6039996"/>
            <a:ext cx="2943225" cy="461665"/>
          </a:xfrm>
          <a:prstGeom prst="rect">
            <a:avLst/>
          </a:prstGeom>
          <a:solidFill>
            <a:srgbClr val="00B889"/>
          </a:solidFill>
          <a:ln>
            <a:solidFill>
              <a:srgbClr val="00B889"/>
            </a:solidFill>
          </a:ln>
        </p:spPr>
        <p:txBody>
          <a:bodyPr wrap="square">
            <a:spAutoFit/>
          </a:bodyPr>
          <a:lstStyle/>
          <a:p>
            <a:pPr algn="ctr"/>
            <a:r>
              <a:rPr lang="it-IT" sz="1200" b="1" dirty="0">
                <a:solidFill>
                  <a:schemeClr val="bg1"/>
                </a:solidFill>
                <a:latin typeface="Arial" panose="020B0604020202020204" pitchFamily="34" charset="0"/>
                <a:cs typeface="Arial" panose="020B0604020202020204" pitchFamily="34" charset="0"/>
              </a:rPr>
              <a:t>COOPERAZIONE TRA MASE E ARERA</a:t>
            </a:r>
          </a:p>
        </p:txBody>
      </p:sp>
      <p:sp>
        <p:nvSpPr>
          <p:cNvPr id="101" name="Freccia in giù 100">
            <a:extLst>
              <a:ext uri="{FF2B5EF4-FFF2-40B4-BE49-F238E27FC236}">
                <a16:creationId xmlns:a16="http://schemas.microsoft.com/office/drawing/2014/main" id="{B7B07076-7F33-4344-B0F3-E219FA1631A3}"/>
              </a:ext>
            </a:extLst>
          </p:cNvPr>
          <p:cNvSpPr/>
          <p:nvPr/>
        </p:nvSpPr>
        <p:spPr>
          <a:xfrm>
            <a:off x="7364704" y="5730844"/>
            <a:ext cx="324538" cy="278613"/>
          </a:xfrm>
          <a:prstGeom prst="downArrow">
            <a:avLst/>
          </a:prstGeom>
          <a:solidFill>
            <a:srgbClr val="00B889"/>
          </a:solidFill>
          <a:ln>
            <a:solidFill>
              <a:srgbClr val="00B88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B050"/>
              </a:solidFill>
            </a:endParaRPr>
          </a:p>
        </p:txBody>
      </p:sp>
      <p:sp>
        <p:nvSpPr>
          <p:cNvPr id="5" name="CasellaDiTesto 4">
            <a:extLst>
              <a:ext uri="{FF2B5EF4-FFF2-40B4-BE49-F238E27FC236}">
                <a16:creationId xmlns:a16="http://schemas.microsoft.com/office/drawing/2014/main" id="{D7EE764A-1751-B17E-C4B1-4EBEE1A373B4}"/>
              </a:ext>
            </a:extLst>
          </p:cNvPr>
          <p:cNvSpPr txBox="1"/>
          <p:nvPr/>
        </p:nvSpPr>
        <p:spPr>
          <a:xfrm>
            <a:off x="57148" y="3853224"/>
            <a:ext cx="5354823" cy="523220"/>
          </a:xfrm>
          <a:prstGeom prst="rect">
            <a:avLst/>
          </a:prstGeom>
          <a:solidFill>
            <a:srgbClr val="00B889"/>
          </a:solidFill>
          <a:ln>
            <a:solidFill>
              <a:srgbClr val="00B889"/>
            </a:solidFill>
          </a:ln>
        </p:spPr>
        <p:txBody>
          <a:bodyPr wrap="square">
            <a:spAutoFit/>
          </a:bodyPr>
          <a:lstStyle/>
          <a:p>
            <a:pPr algn="ctr"/>
            <a:r>
              <a:rPr lang="it-IT" sz="1400" b="1" dirty="0">
                <a:solidFill>
                  <a:schemeClr val="bg1"/>
                </a:solidFill>
                <a:latin typeface="Arial" panose="020B0604020202020204" pitchFamily="34" charset="0"/>
                <a:cs typeface="Arial" panose="020B0604020202020204" pitchFamily="34" charset="0"/>
              </a:rPr>
              <a:t>Programma Nazionale per la Prevenzione dei Rifiuti (d.lgs. 152/2006, come modificato da art. 180 d.lgs. 116/2020) </a:t>
            </a:r>
          </a:p>
        </p:txBody>
      </p:sp>
      <p:sp>
        <p:nvSpPr>
          <p:cNvPr id="7" name="Rectangle 6">
            <a:extLst>
              <a:ext uri="{FF2B5EF4-FFF2-40B4-BE49-F238E27FC236}">
                <a16:creationId xmlns:a16="http://schemas.microsoft.com/office/drawing/2014/main" id="{8CFBF6E6-A1B8-6560-CF98-5ADB3093EFDD}"/>
              </a:ext>
            </a:extLst>
          </p:cNvPr>
          <p:cNvSpPr txBox="1">
            <a:spLocks noChangeArrowheads="1"/>
          </p:cNvSpPr>
          <p:nvPr/>
        </p:nvSpPr>
        <p:spPr>
          <a:xfrm>
            <a:off x="79771" y="4368087"/>
            <a:ext cx="5332200" cy="173174"/>
          </a:xfrm>
          <a:prstGeom prst="rect">
            <a:avLst/>
          </a:prstGeom>
        </p:spPr>
        <p:txBody>
          <a:bodyPr lIns="91879" tIns="45940" rIns="91879" bIns="45940"/>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0" indent="0" algn="l" defTabSz="914400" rtl="0" eaLnBrk="1" latinLnBrk="0" hangingPunct="1">
              <a:spcBef>
                <a:spcPct val="20000"/>
              </a:spcBef>
              <a:buFontTx/>
              <a:buNone/>
              <a:defRPr sz="2200" kern="1200" baseline="0">
                <a:solidFill>
                  <a:schemeClr val="tx1"/>
                </a:solidFill>
                <a:latin typeface="Arial" panose="020B0604020202020204" pitchFamily="34" charset="0"/>
                <a:ea typeface="+mn-ea"/>
                <a:cs typeface="+mn-cs"/>
              </a:defRPr>
            </a:lvl2pPr>
            <a:lvl3pPr marL="0" indent="0" algn="l" defTabSz="914400" rtl="0" eaLnBrk="1" latinLnBrk="0" hangingPunct="1">
              <a:spcBef>
                <a:spcPct val="20000"/>
              </a:spcBef>
              <a:buFontTx/>
              <a:buNone/>
              <a:defRPr sz="1800" i="1"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lvl="1" indent="-171450" algn="just" defTabSz="1213319">
              <a:spcBef>
                <a:spcPts val="0"/>
              </a:spcBef>
              <a:buClr>
                <a:schemeClr val="tx2"/>
              </a:buClr>
              <a:buSzPct val="130000"/>
              <a:buFont typeface="Arial" panose="020B0604020202020204" pitchFamily="34" charset="0"/>
              <a:buChar char="•"/>
              <a:defRPr/>
            </a:pPr>
            <a:r>
              <a:rPr lang="it-IT" sz="1200" dirty="0">
                <a:ea typeface="MS PGothic" pitchFamily="34" charset="-128"/>
                <a:cs typeface="Arial" panose="020B0604020202020204" pitchFamily="34" charset="0"/>
                <a:sym typeface="Wingdings" panose="05000000000000000000" pitchFamily="2" charset="2"/>
              </a:rPr>
              <a:t>Definizione target di riduzione della produzione pro-capite dei rifiuti urbani, dei rifiuti alimentari a livello di vendita al dettaglio e dei consumatori e di diminuzione del tasso di crescita della produzione di rifiuti speciali non pericolosi</a:t>
            </a:r>
          </a:p>
          <a:p>
            <a:pPr marL="171450" lvl="1" indent="-171450" algn="just" defTabSz="1213319">
              <a:spcBef>
                <a:spcPts val="0"/>
              </a:spcBef>
              <a:buClr>
                <a:schemeClr val="tx2"/>
              </a:buClr>
              <a:buSzPct val="130000"/>
              <a:buFont typeface="Arial" panose="020B0604020202020204" pitchFamily="34" charset="0"/>
              <a:buChar char="•"/>
              <a:defRPr/>
            </a:pPr>
            <a:r>
              <a:rPr lang="it-IT" sz="1200" dirty="0">
                <a:ea typeface="MS PGothic" pitchFamily="34" charset="-128"/>
                <a:cs typeface="Arial" panose="020B0604020202020204" pitchFamily="34" charset="0"/>
                <a:sym typeface="Wingdings" panose="05000000000000000000" pitchFamily="2" charset="2"/>
              </a:rPr>
              <a:t>Individuazione di assi di intervento declinati in macro-misure che interessano tutte le fasi del ciclo di vita dei prodotti (progettazione, produzione, distribuzione, consumo) prima che questi diventino rifiuti.</a:t>
            </a:r>
          </a:p>
          <a:p>
            <a:pPr marL="171450" lvl="1" indent="-171450" algn="just" defTabSz="1213319">
              <a:spcBef>
                <a:spcPts val="0"/>
              </a:spcBef>
              <a:buClr>
                <a:schemeClr val="tx2"/>
              </a:buClr>
              <a:buSzPct val="130000"/>
              <a:buFont typeface="Arial" panose="020B0604020202020204" pitchFamily="34" charset="0"/>
              <a:buChar char="•"/>
              <a:defRPr/>
            </a:pPr>
            <a:r>
              <a:rPr lang="it-IT" sz="1200" dirty="0">
                <a:ea typeface="MS PGothic" pitchFamily="34" charset="-128"/>
                <a:cs typeface="Arial" panose="020B0604020202020204" pitchFamily="34" charset="0"/>
                <a:sym typeface="Wingdings" panose="05000000000000000000" pitchFamily="2" charset="2"/>
              </a:rPr>
              <a:t>Strumenti di attuazione del Programma: a) strumenti economici, fiscali e di regolamentazione, b) responsabilità estesa del produttore, c) green public procurement, d) certificazioni ambientali; e) accordi volontari; f) azioni di </a:t>
            </a:r>
            <a:r>
              <a:rPr lang="it-IT" sz="1200" dirty="0" err="1">
                <a:ea typeface="MS PGothic" pitchFamily="34" charset="-128"/>
                <a:cs typeface="Arial" panose="020B0604020202020204" pitchFamily="34" charset="0"/>
                <a:sym typeface="Wingdings" panose="05000000000000000000" pitchFamily="2" charset="2"/>
              </a:rPr>
              <a:t>nudge</a:t>
            </a:r>
            <a:endParaRPr lang="it-IT" sz="1200" dirty="0">
              <a:ea typeface="MS PGothic" pitchFamily="34" charset="-128"/>
              <a:cs typeface="Arial" panose="020B0604020202020204" pitchFamily="34" charset="0"/>
              <a:sym typeface="Wingdings" panose="05000000000000000000" pitchFamily="2" charset="2"/>
            </a:endParaRPr>
          </a:p>
        </p:txBody>
      </p:sp>
      <p:sp>
        <p:nvSpPr>
          <p:cNvPr id="8" name="Freccia in giù 7">
            <a:extLst>
              <a:ext uri="{FF2B5EF4-FFF2-40B4-BE49-F238E27FC236}">
                <a16:creationId xmlns:a16="http://schemas.microsoft.com/office/drawing/2014/main" id="{316C1984-BFEE-506C-AE51-6577F107572A}"/>
              </a:ext>
            </a:extLst>
          </p:cNvPr>
          <p:cNvSpPr/>
          <p:nvPr/>
        </p:nvSpPr>
        <p:spPr>
          <a:xfrm rot="16200000">
            <a:off x="5486287" y="6010833"/>
            <a:ext cx="324538" cy="278613"/>
          </a:xfrm>
          <a:prstGeom prst="downArrow">
            <a:avLst/>
          </a:prstGeom>
          <a:solidFill>
            <a:srgbClr val="00B889"/>
          </a:solidFill>
          <a:ln>
            <a:solidFill>
              <a:srgbClr val="00B88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0B050"/>
              </a:solidFill>
            </a:endParaRPr>
          </a:p>
        </p:txBody>
      </p:sp>
    </p:spTree>
    <p:extLst>
      <p:ext uri="{BB962C8B-B14F-4D97-AF65-F5344CB8AC3E}">
        <p14:creationId xmlns:p14="http://schemas.microsoft.com/office/powerpoint/2010/main" val="390312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Immagine 5" descr="fondo-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0" y="0"/>
            <a:ext cx="9147242" cy="402977"/>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PNGR e regolazione: obiettivi comuni e misure adottate</a:t>
            </a:r>
          </a:p>
        </p:txBody>
      </p:sp>
      <p:sp>
        <p:nvSpPr>
          <p:cNvPr id="6" name="Segnaposto contenuto 2">
            <a:extLst>
              <a:ext uri="{FF2B5EF4-FFF2-40B4-BE49-F238E27FC236}">
                <a16:creationId xmlns:a16="http://schemas.microsoft.com/office/drawing/2014/main" id="{8BC35E33-0405-47A4-9DCB-78C39524DAC5}"/>
              </a:ext>
            </a:extLst>
          </p:cNvPr>
          <p:cNvSpPr>
            <a:spLocks noGrp="1"/>
          </p:cNvSpPr>
          <p:nvPr>
            <p:ph idx="1"/>
          </p:nvPr>
        </p:nvSpPr>
        <p:spPr>
          <a:xfrm>
            <a:off x="919035" y="1149013"/>
            <a:ext cx="7731923" cy="372159"/>
          </a:xfrm>
        </p:spPr>
        <p:txBody>
          <a:bodyPr/>
          <a:lstStyle/>
          <a:p>
            <a:pPr marL="0" indent="0" algn="just">
              <a:spcBef>
                <a:spcPts val="600"/>
              </a:spcBef>
              <a:spcAft>
                <a:spcPts val="600"/>
              </a:spcAft>
              <a:buNone/>
            </a:pPr>
            <a:r>
              <a:rPr lang="it-IT" altLang="it-IT" sz="1200" dirty="0">
                <a:ea typeface="ヒラギノ角ゴ Pro W3" pitchFamily="125" charset="-128"/>
                <a:cs typeface="Arial" panose="020B0604020202020204" pitchFamily="34" charset="0"/>
              </a:rPr>
              <a:t>Sistema di perequazione ambientale in linea con la gerarchia europea</a:t>
            </a:r>
          </a:p>
        </p:txBody>
      </p:sp>
      <p:grpSp>
        <p:nvGrpSpPr>
          <p:cNvPr id="5" name="Gruppo 4">
            <a:extLst>
              <a:ext uri="{FF2B5EF4-FFF2-40B4-BE49-F238E27FC236}">
                <a16:creationId xmlns:a16="http://schemas.microsoft.com/office/drawing/2014/main" id="{938250CA-E3CE-49CB-9B96-1EF2BE586E45}"/>
              </a:ext>
            </a:extLst>
          </p:cNvPr>
          <p:cNvGrpSpPr/>
          <p:nvPr/>
        </p:nvGrpSpPr>
        <p:grpSpPr>
          <a:xfrm>
            <a:off x="652208" y="1195658"/>
            <a:ext cx="180000" cy="180000"/>
            <a:chOff x="457200" y="806090"/>
            <a:chExt cx="180000" cy="180000"/>
          </a:xfrm>
        </p:grpSpPr>
        <p:sp>
          <p:nvSpPr>
            <p:cNvPr id="22" name="Ovale 21">
              <a:extLst>
                <a:ext uri="{FF2B5EF4-FFF2-40B4-BE49-F238E27FC236}">
                  <a16:creationId xmlns:a16="http://schemas.microsoft.com/office/drawing/2014/main" id="{4F4022A0-B257-416A-B3C2-EC5E00729C9D}"/>
                </a:ext>
              </a:extLst>
            </p:cNvPr>
            <p:cNvSpPr>
              <a:spLocks/>
            </p:cNvSpPr>
            <p:nvPr/>
          </p:nvSpPr>
          <p:spPr>
            <a:xfrm>
              <a:off x="457200" y="806090"/>
              <a:ext cx="180000" cy="180000"/>
            </a:xfrm>
            <a:prstGeom prst="ellipse">
              <a:avLst/>
            </a:prstGeom>
            <a:solidFill>
              <a:srgbClr val="F18700"/>
            </a:solidFill>
            <a:ln>
              <a:solidFill>
                <a:srgbClr val="F187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2ADB911F-1E1A-4DB0-B60B-B609A4601E5E}"/>
                </a:ext>
              </a:extLst>
            </p:cNvPr>
            <p:cNvSpPr>
              <a:spLocks noChangeAspect="1"/>
            </p:cNvSpPr>
            <p:nvPr/>
          </p:nvSpPr>
          <p:spPr>
            <a:xfrm>
              <a:off x="511200" y="860090"/>
              <a:ext cx="72000" cy="7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cxnSp>
        <p:nvCxnSpPr>
          <p:cNvPr id="30" name="Connettore diritto 29">
            <a:extLst>
              <a:ext uri="{FF2B5EF4-FFF2-40B4-BE49-F238E27FC236}">
                <a16:creationId xmlns:a16="http://schemas.microsoft.com/office/drawing/2014/main" id="{CBD1D697-FF56-42EC-B592-3B5EE613E796}"/>
              </a:ext>
              <a:ext uri="{C183D7F6-B498-43B3-948B-1728B52AA6E4}">
                <adec:decorative xmlns:adec="http://schemas.microsoft.com/office/drawing/2017/decorative" val="1"/>
              </a:ext>
            </a:extLst>
          </p:cNvPr>
          <p:cNvCxnSpPr>
            <a:cxnSpLocks/>
          </p:cNvCxnSpPr>
          <p:nvPr/>
        </p:nvCxnSpPr>
        <p:spPr>
          <a:xfrm flipH="1">
            <a:off x="740183" y="690314"/>
            <a:ext cx="10284" cy="5586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9960ACB2-A700-5B79-0A78-B415B675DAB0}"/>
              </a:ext>
            </a:extLst>
          </p:cNvPr>
          <p:cNvSpPr/>
          <p:nvPr/>
        </p:nvSpPr>
        <p:spPr>
          <a:xfrm>
            <a:off x="358774" y="648847"/>
            <a:ext cx="8305831" cy="340861"/>
          </a:xfrm>
          <a:prstGeom prst="rect">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400" b="1" dirty="0"/>
              <a:t>1. Sostenibilità nell’uso delle risorse e riduzione dei potenziali impatti ambientali negativi del ciclo dei rifiuti</a:t>
            </a:r>
          </a:p>
        </p:txBody>
      </p:sp>
      <p:grpSp>
        <p:nvGrpSpPr>
          <p:cNvPr id="17" name="Gruppo 16">
            <a:extLst>
              <a:ext uri="{FF2B5EF4-FFF2-40B4-BE49-F238E27FC236}">
                <a16:creationId xmlns:a16="http://schemas.microsoft.com/office/drawing/2014/main" id="{D4AD3924-CF7A-B608-35A5-741FC06D67A8}"/>
              </a:ext>
            </a:extLst>
          </p:cNvPr>
          <p:cNvGrpSpPr/>
          <p:nvPr/>
        </p:nvGrpSpPr>
        <p:grpSpPr>
          <a:xfrm>
            <a:off x="655175" y="2294549"/>
            <a:ext cx="180000" cy="180000"/>
            <a:chOff x="457200" y="806090"/>
            <a:chExt cx="180000" cy="180000"/>
          </a:xfrm>
        </p:grpSpPr>
        <p:sp>
          <p:nvSpPr>
            <p:cNvPr id="20" name="Ovale 19">
              <a:extLst>
                <a:ext uri="{FF2B5EF4-FFF2-40B4-BE49-F238E27FC236}">
                  <a16:creationId xmlns:a16="http://schemas.microsoft.com/office/drawing/2014/main" id="{6C90A7D7-EFEF-F80F-E508-6B22AE017EA9}"/>
                </a:ext>
              </a:extLst>
            </p:cNvPr>
            <p:cNvSpPr>
              <a:spLocks/>
            </p:cNvSpPr>
            <p:nvPr/>
          </p:nvSpPr>
          <p:spPr>
            <a:xfrm>
              <a:off x="457200" y="806090"/>
              <a:ext cx="180000" cy="180000"/>
            </a:xfrm>
            <a:prstGeom prst="ellipse">
              <a:avLst/>
            </a:prstGeom>
            <a:solidFill>
              <a:srgbClr val="F18700"/>
            </a:solidFill>
            <a:ln>
              <a:solidFill>
                <a:srgbClr val="F187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 name="Ovale 23">
              <a:extLst>
                <a:ext uri="{FF2B5EF4-FFF2-40B4-BE49-F238E27FC236}">
                  <a16:creationId xmlns:a16="http://schemas.microsoft.com/office/drawing/2014/main" id="{139E8354-2C4E-6C8A-4487-F9FA238EF7EB}"/>
                </a:ext>
              </a:extLst>
            </p:cNvPr>
            <p:cNvSpPr>
              <a:spLocks noChangeAspect="1"/>
            </p:cNvSpPr>
            <p:nvPr/>
          </p:nvSpPr>
          <p:spPr>
            <a:xfrm>
              <a:off x="511200" y="860090"/>
              <a:ext cx="72000" cy="7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5" name="Segnaposto contenuto 2">
            <a:extLst>
              <a:ext uri="{FF2B5EF4-FFF2-40B4-BE49-F238E27FC236}">
                <a16:creationId xmlns:a16="http://schemas.microsoft.com/office/drawing/2014/main" id="{C3F22402-8741-16B7-C327-1966A2DB1C2B}"/>
              </a:ext>
            </a:extLst>
          </p:cNvPr>
          <p:cNvSpPr txBox="1">
            <a:spLocks/>
          </p:cNvSpPr>
          <p:nvPr/>
        </p:nvSpPr>
        <p:spPr bwMode="auto">
          <a:xfrm>
            <a:off x="917009" y="2221167"/>
            <a:ext cx="7731923" cy="63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600"/>
              </a:spcAft>
              <a:buFont typeface="Arial" pitchFamily="34" charset="0"/>
              <a:buNone/>
            </a:pPr>
            <a:r>
              <a:rPr lang="it-IT" altLang="it-IT" sz="1200" dirty="0">
                <a:ea typeface="ヒラギノ角ゴ Pro W3" pitchFamily="125" charset="-128"/>
                <a:cs typeface="Arial" panose="020B0604020202020204" pitchFamily="34" charset="0"/>
              </a:rPr>
              <a:t>Introduzione della regolazione della qualità basata su un set di obblighi di servizio di qualità contrattuale e tecnica, minimi ed omogenei per tutte le gestioni per garantire prestazioni minime omogenee sull’intero territorio nazionale</a:t>
            </a:r>
          </a:p>
        </p:txBody>
      </p:sp>
      <p:grpSp>
        <p:nvGrpSpPr>
          <p:cNvPr id="28" name="Gruppo 27">
            <a:extLst>
              <a:ext uri="{FF2B5EF4-FFF2-40B4-BE49-F238E27FC236}">
                <a16:creationId xmlns:a16="http://schemas.microsoft.com/office/drawing/2014/main" id="{B58CAE67-F15E-BFFF-2BA0-0F3E782C677B}"/>
              </a:ext>
            </a:extLst>
          </p:cNvPr>
          <p:cNvGrpSpPr/>
          <p:nvPr/>
        </p:nvGrpSpPr>
        <p:grpSpPr>
          <a:xfrm>
            <a:off x="655175" y="2888367"/>
            <a:ext cx="180000" cy="180000"/>
            <a:chOff x="457200" y="806090"/>
            <a:chExt cx="180000" cy="180000"/>
          </a:xfrm>
        </p:grpSpPr>
        <p:sp>
          <p:nvSpPr>
            <p:cNvPr id="29" name="Ovale 28">
              <a:extLst>
                <a:ext uri="{FF2B5EF4-FFF2-40B4-BE49-F238E27FC236}">
                  <a16:creationId xmlns:a16="http://schemas.microsoft.com/office/drawing/2014/main" id="{50F640CC-1C41-0AA6-ABE3-DE5FF9ED4873}"/>
                </a:ext>
              </a:extLst>
            </p:cNvPr>
            <p:cNvSpPr>
              <a:spLocks/>
            </p:cNvSpPr>
            <p:nvPr/>
          </p:nvSpPr>
          <p:spPr>
            <a:xfrm>
              <a:off x="457200" y="806090"/>
              <a:ext cx="180000" cy="180000"/>
            </a:xfrm>
            <a:prstGeom prst="ellipse">
              <a:avLst/>
            </a:prstGeom>
            <a:solidFill>
              <a:srgbClr val="F18700"/>
            </a:solidFill>
            <a:ln>
              <a:solidFill>
                <a:srgbClr val="F187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Ovale 32">
              <a:extLst>
                <a:ext uri="{FF2B5EF4-FFF2-40B4-BE49-F238E27FC236}">
                  <a16:creationId xmlns:a16="http://schemas.microsoft.com/office/drawing/2014/main" id="{FC43E418-7EBF-9AC8-4001-CB88F8132ED0}"/>
                </a:ext>
              </a:extLst>
            </p:cNvPr>
            <p:cNvSpPr>
              <a:spLocks noChangeAspect="1"/>
            </p:cNvSpPr>
            <p:nvPr/>
          </p:nvSpPr>
          <p:spPr>
            <a:xfrm>
              <a:off x="511200" y="860090"/>
              <a:ext cx="72000" cy="7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34" name="Segnaposto contenuto 2">
            <a:extLst>
              <a:ext uri="{FF2B5EF4-FFF2-40B4-BE49-F238E27FC236}">
                <a16:creationId xmlns:a16="http://schemas.microsoft.com/office/drawing/2014/main" id="{25A45BEA-5727-3C18-6ACB-BF00A85C0BAF}"/>
              </a:ext>
            </a:extLst>
          </p:cNvPr>
          <p:cNvSpPr txBox="1">
            <a:spLocks/>
          </p:cNvSpPr>
          <p:nvPr/>
        </p:nvSpPr>
        <p:spPr bwMode="auto">
          <a:xfrm>
            <a:off x="889175" y="2846975"/>
            <a:ext cx="7731923" cy="63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600"/>
              </a:spcAft>
              <a:buFont typeface="Arial" pitchFamily="34" charset="0"/>
              <a:buNone/>
            </a:pPr>
            <a:r>
              <a:rPr lang="it-IT" altLang="it-IT" sz="1200" dirty="0">
                <a:ea typeface="ヒラギノ角ゴ Pro W3" pitchFamily="125" charset="-128"/>
                <a:cs typeface="Arial" panose="020B0604020202020204" pitchFamily="34" charset="0"/>
              </a:rPr>
              <a:t>Potenziamento dell’attività di programmazione di carattere tecnico ed economico, attraverso la richiesta di redazione dei PEF su un orizzonte quadriennale; modalità di riconoscimento dei costi che incentivano lo sviluppo impiantistico (prevedendo un tasso di remunerazione del capitale investito diversificato in ragione del maggior rischio associato)</a:t>
            </a:r>
          </a:p>
        </p:txBody>
      </p:sp>
      <p:grpSp>
        <p:nvGrpSpPr>
          <p:cNvPr id="38" name="Gruppo 37">
            <a:extLst>
              <a:ext uri="{FF2B5EF4-FFF2-40B4-BE49-F238E27FC236}">
                <a16:creationId xmlns:a16="http://schemas.microsoft.com/office/drawing/2014/main" id="{3AECF554-AAC1-D1EE-5D91-D8A689005C98}"/>
              </a:ext>
            </a:extLst>
          </p:cNvPr>
          <p:cNvGrpSpPr/>
          <p:nvPr/>
        </p:nvGrpSpPr>
        <p:grpSpPr>
          <a:xfrm>
            <a:off x="655175" y="4402812"/>
            <a:ext cx="180000" cy="180000"/>
            <a:chOff x="457200" y="806090"/>
            <a:chExt cx="180000" cy="180000"/>
          </a:xfrm>
        </p:grpSpPr>
        <p:sp>
          <p:nvSpPr>
            <p:cNvPr id="39" name="Ovale 38">
              <a:extLst>
                <a:ext uri="{FF2B5EF4-FFF2-40B4-BE49-F238E27FC236}">
                  <a16:creationId xmlns:a16="http://schemas.microsoft.com/office/drawing/2014/main" id="{F8F8DBA2-A3ED-E64A-DCD6-39DAFD931976}"/>
                </a:ext>
              </a:extLst>
            </p:cNvPr>
            <p:cNvSpPr>
              <a:spLocks/>
            </p:cNvSpPr>
            <p:nvPr/>
          </p:nvSpPr>
          <p:spPr>
            <a:xfrm>
              <a:off x="457200" y="806090"/>
              <a:ext cx="180000" cy="180000"/>
            </a:xfrm>
            <a:prstGeom prst="ellipse">
              <a:avLst/>
            </a:prstGeom>
            <a:solidFill>
              <a:srgbClr val="F18700"/>
            </a:solidFill>
            <a:ln>
              <a:solidFill>
                <a:srgbClr val="F187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Ovale 39">
              <a:extLst>
                <a:ext uri="{FF2B5EF4-FFF2-40B4-BE49-F238E27FC236}">
                  <a16:creationId xmlns:a16="http://schemas.microsoft.com/office/drawing/2014/main" id="{5A5F5842-B86B-567D-833F-2BCD4912A3DD}"/>
                </a:ext>
              </a:extLst>
            </p:cNvPr>
            <p:cNvSpPr>
              <a:spLocks noChangeAspect="1"/>
            </p:cNvSpPr>
            <p:nvPr/>
          </p:nvSpPr>
          <p:spPr>
            <a:xfrm>
              <a:off x="511200" y="860090"/>
              <a:ext cx="72000" cy="7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41" name="Segnaposto contenuto 2">
            <a:extLst>
              <a:ext uri="{FF2B5EF4-FFF2-40B4-BE49-F238E27FC236}">
                <a16:creationId xmlns:a16="http://schemas.microsoft.com/office/drawing/2014/main" id="{317CE2F8-D36A-0A37-EEB7-A5996E81316F}"/>
              </a:ext>
            </a:extLst>
          </p:cNvPr>
          <p:cNvSpPr txBox="1">
            <a:spLocks/>
          </p:cNvSpPr>
          <p:nvPr/>
        </p:nvSpPr>
        <p:spPr bwMode="auto">
          <a:xfrm>
            <a:off x="917008" y="4348169"/>
            <a:ext cx="7731923" cy="63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600"/>
              </a:spcAft>
              <a:buFont typeface="Arial" pitchFamily="34" charset="0"/>
              <a:buNone/>
            </a:pPr>
            <a:r>
              <a:rPr lang="it-IT" altLang="it-IT" sz="1200" dirty="0">
                <a:ea typeface="ヒラギノ角ゴ Pro W3" pitchFamily="125" charset="-128"/>
                <a:cs typeface="Arial" panose="020B0604020202020204" pitchFamily="34" charset="0"/>
              </a:rPr>
              <a:t>Meccanismo di sharing sugli altri ricavi (da vendita di materiali ed energia), componente a riduzione della tariffa ai cittadini, per ripartire i benefici tra operatori e utenti</a:t>
            </a:r>
          </a:p>
        </p:txBody>
      </p:sp>
      <p:grpSp>
        <p:nvGrpSpPr>
          <p:cNvPr id="44" name="Gruppo 43">
            <a:extLst>
              <a:ext uri="{FF2B5EF4-FFF2-40B4-BE49-F238E27FC236}">
                <a16:creationId xmlns:a16="http://schemas.microsoft.com/office/drawing/2014/main" id="{7D80FF2C-B566-A8E7-246F-BB42DC2664AE}"/>
              </a:ext>
            </a:extLst>
          </p:cNvPr>
          <p:cNvGrpSpPr/>
          <p:nvPr/>
        </p:nvGrpSpPr>
        <p:grpSpPr>
          <a:xfrm>
            <a:off x="663172" y="5730276"/>
            <a:ext cx="180000" cy="180000"/>
            <a:chOff x="457200" y="806090"/>
            <a:chExt cx="180000" cy="180000"/>
          </a:xfrm>
        </p:grpSpPr>
        <p:sp>
          <p:nvSpPr>
            <p:cNvPr id="45" name="Ovale 44">
              <a:extLst>
                <a:ext uri="{FF2B5EF4-FFF2-40B4-BE49-F238E27FC236}">
                  <a16:creationId xmlns:a16="http://schemas.microsoft.com/office/drawing/2014/main" id="{CA9774FB-9954-DF6C-6776-7C52AEC9A161}"/>
                </a:ext>
              </a:extLst>
            </p:cNvPr>
            <p:cNvSpPr>
              <a:spLocks/>
            </p:cNvSpPr>
            <p:nvPr/>
          </p:nvSpPr>
          <p:spPr>
            <a:xfrm>
              <a:off x="457200" y="806090"/>
              <a:ext cx="180000" cy="180000"/>
            </a:xfrm>
            <a:prstGeom prst="ellipse">
              <a:avLst/>
            </a:prstGeom>
            <a:solidFill>
              <a:srgbClr val="F18700"/>
            </a:solidFill>
            <a:ln>
              <a:solidFill>
                <a:srgbClr val="F187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Ovale 45">
              <a:extLst>
                <a:ext uri="{FF2B5EF4-FFF2-40B4-BE49-F238E27FC236}">
                  <a16:creationId xmlns:a16="http://schemas.microsoft.com/office/drawing/2014/main" id="{B82DD5B3-8635-E9E0-7A81-7BF50E994E24}"/>
                </a:ext>
              </a:extLst>
            </p:cNvPr>
            <p:cNvSpPr>
              <a:spLocks noChangeAspect="1"/>
            </p:cNvSpPr>
            <p:nvPr/>
          </p:nvSpPr>
          <p:spPr>
            <a:xfrm>
              <a:off x="511200" y="860090"/>
              <a:ext cx="72000" cy="720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48" name="Segnaposto contenuto 2">
            <a:extLst>
              <a:ext uri="{FF2B5EF4-FFF2-40B4-BE49-F238E27FC236}">
                <a16:creationId xmlns:a16="http://schemas.microsoft.com/office/drawing/2014/main" id="{5F579B58-A191-4DF9-3B2B-464F5E0B76AB}"/>
              </a:ext>
            </a:extLst>
          </p:cNvPr>
          <p:cNvSpPr txBox="1">
            <a:spLocks/>
          </p:cNvSpPr>
          <p:nvPr/>
        </p:nvSpPr>
        <p:spPr bwMode="auto">
          <a:xfrm>
            <a:off x="917008" y="5518277"/>
            <a:ext cx="7731923" cy="63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600"/>
              </a:spcAft>
              <a:buFont typeface="Arial" pitchFamily="34" charset="0"/>
              <a:buNone/>
            </a:pPr>
            <a:r>
              <a:rPr lang="it-IT" altLang="it-IT" sz="1200" dirty="0">
                <a:ea typeface="ヒラギノ角ゴ Pro W3" pitchFamily="125" charset="-128"/>
                <a:cs typeface="Arial" panose="020B0604020202020204" pitchFamily="34" charset="0"/>
              </a:rPr>
              <a:t>Tariffe d’accesso agli impianti caratterizzate da un limite alla crescita annuale dei corrispettivi, modulato in funzione di un fattore che tiene conto delle caratteristiche tecnologiche e ambientali dell’impianto, al fine di promuovere soluzioni di trattamento sempre più innovative e ambientalmente sostenibili</a:t>
            </a:r>
          </a:p>
          <a:p>
            <a:pPr marL="0" indent="0" algn="just">
              <a:spcBef>
                <a:spcPts val="600"/>
              </a:spcBef>
              <a:spcAft>
                <a:spcPts val="600"/>
              </a:spcAft>
              <a:buFont typeface="Arial" pitchFamily="34" charset="0"/>
              <a:buNone/>
            </a:pPr>
            <a:r>
              <a:rPr lang="it-IT" altLang="it-IT" sz="1200" dirty="0">
                <a:ea typeface="ヒラギノ角ゴ Pro W3" pitchFamily="125" charset="-128"/>
                <a:cs typeface="Arial" panose="020B0604020202020204" pitchFamily="34" charset="0"/>
              </a:rPr>
              <a:t>  </a:t>
            </a:r>
          </a:p>
        </p:txBody>
      </p:sp>
      <p:sp>
        <p:nvSpPr>
          <p:cNvPr id="3" name="Rettangolo 2">
            <a:extLst>
              <a:ext uri="{FF2B5EF4-FFF2-40B4-BE49-F238E27FC236}">
                <a16:creationId xmlns:a16="http://schemas.microsoft.com/office/drawing/2014/main" id="{14D17ADB-4C99-0DF2-F799-B338ED2C82B3}"/>
              </a:ext>
            </a:extLst>
          </p:cNvPr>
          <p:cNvSpPr/>
          <p:nvPr/>
        </p:nvSpPr>
        <p:spPr>
          <a:xfrm>
            <a:off x="351376" y="1751160"/>
            <a:ext cx="8305831" cy="340861"/>
          </a:xfrm>
          <a:prstGeom prst="rect">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400" b="1" dirty="0"/>
              <a:t>2. Progressivo riequilibrio dei divari socio-economici </a:t>
            </a:r>
          </a:p>
        </p:txBody>
      </p:sp>
      <p:sp>
        <p:nvSpPr>
          <p:cNvPr id="10" name="Rettangolo 9">
            <a:extLst>
              <a:ext uri="{FF2B5EF4-FFF2-40B4-BE49-F238E27FC236}">
                <a16:creationId xmlns:a16="http://schemas.microsoft.com/office/drawing/2014/main" id="{AF2D8C10-2329-44F1-44B3-C9E6F63EAB03}"/>
              </a:ext>
            </a:extLst>
          </p:cNvPr>
          <p:cNvSpPr/>
          <p:nvPr/>
        </p:nvSpPr>
        <p:spPr>
          <a:xfrm>
            <a:off x="370610" y="3776754"/>
            <a:ext cx="8305831" cy="425008"/>
          </a:xfrm>
          <a:prstGeom prst="rect">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400" b="1" dirty="0"/>
              <a:t>3. Rafforzamento della consapevolezza e dei comportamenti virtuosi degli attori economici e dei cittadini per la riduzione e la valorizzazione dei rifiuti</a:t>
            </a:r>
          </a:p>
        </p:txBody>
      </p:sp>
      <p:sp>
        <p:nvSpPr>
          <p:cNvPr id="12" name="Rettangolo 11">
            <a:extLst>
              <a:ext uri="{FF2B5EF4-FFF2-40B4-BE49-F238E27FC236}">
                <a16:creationId xmlns:a16="http://schemas.microsoft.com/office/drawing/2014/main" id="{1E1A448F-9FEC-FCD3-819C-428EBD26C764}"/>
              </a:ext>
            </a:extLst>
          </p:cNvPr>
          <p:cNvSpPr/>
          <p:nvPr/>
        </p:nvSpPr>
        <p:spPr>
          <a:xfrm>
            <a:off x="389844" y="5029985"/>
            <a:ext cx="8305831" cy="352883"/>
          </a:xfrm>
          <a:prstGeom prst="rect">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400" b="1" dirty="0"/>
              <a:t>4. Gestione del ciclo dei rifiuti che contribuisca al raggiungimento degli obiettivi di neutralità climatica </a:t>
            </a:r>
          </a:p>
        </p:txBody>
      </p:sp>
    </p:spTree>
    <p:extLst>
      <p:ext uri="{BB962C8B-B14F-4D97-AF65-F5344CB8AC3E}">
        <p14:creationId xmlns:p14="http://schemas.microsoft.com/office/powerpoint/2010/main" val="371591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Immagine 5" descr="fondo-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a:extLst>
              <a:ext uri="{FF2B5EF4-FFF2-40B4-BE49-F238E27FC236}">
                <a16:creationId xmlns:a16="http://schemas.microsoft.com/office/drawing/2014/main" id="{2398005F-942B-45FE-A1AC-414D740DA5D7}"/>
              </a:ext>
              <a:ext uri="{C183D7F6-B498-43B3-948B-1728B52AA6E4}">
                <adec:decorative xmlns:adec="http://schemas.microsoft.com/office/drawing/2017/decorative" val="1"/>
              </a:ext>
            </a:extLst>
          </p:cNvPr>
          <p:cNvSpPr/>
          <p:nvPr/>
        </p:nvSpPr>
        <p:spPr>
          <a:xfrm>
            <a:off x="27901" y="760904"/>
            <a:ext cx="9147242" cy="1904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endParaRPr lang="it-IT" sz="1400">
              <a:solidFill>
                <a:schemeClr val="tx1"/>
              </a:solidFill>
              <a:latin typeface="Arial" panose="020B0604020202020204" pitchFamily="34" charset="0"/>
              <a:ea typeface="+mj-ea"/>
              <a:cs typeface="Arial" panose="020B0604020202020204" pitchFamily="34" charset="0"/>
            </a:endParaRPr>
          </a:p>
          <a:p>
            <a:pPr rtl="0"/>
            <a:endParaRPr lang="it-IT" sz="1400">
              <a:solidFill>
                <a:schemeClr val="tx1"/>
              </a:solidFill>
              <a:latin typeface="Arial" panose="020B0604020202020204" pitchFamily="34" charset="0"/>
              <a:ea typeface="+mj-ea"/>
              <a:cs typeface="Arial" panose="020B0604020202020204" pitchFamily="34" charset="0"/>
            </a:endParaRPr>
          </a:p>
        </p:txBody>
      </p:sp>
      <p:sp>
        <p:nvSpPr>
          <p:cNvPr id="12" name="CasellaDiTesto 11">
            <a:extLst>
              <a:ext uri="{FF2B5EF4-FFF2-40B4-BE49-F238E27FC236}">
                <a16:creationId xmlns:a16="http://schemas.microsoft.com/office/drawing/2014/main" id="{E3081640-EDFC-4BB8-A3D8-E67570AD86EF}"/>
              </a:ext>
            </a:extLst>
          </p:cNvPr>
          <p:cNvSpPr txBox="1"/>
          <p:nvPr/>
        </p:nvSpPr>
        <p:spPr>
          <a:xfrm>
            <a:off x="27901" y="694011"/>
            <a:ext cx="8877300" cy="600101"/>
          </a:xfrm>
          <a:prstGeom prst="rect">
            <a:avLst/>
          </a:prstGeom>
          <a:noFill/>
        </p:spPr>
        <p:txBody>
          <a:bodyPr wrap="square">
            <a:spAutoFit/>
          </a:bodyPr>
          <a:lstStyle/>
          <a:p>
            <a:pPr algn="just">
              <a:lnSpc>
                <a:spcPct val="107000"/>
              </a:lnSpc>
              <a:spcBef>
                <a:spcPts val="0"/>
              </a:spcBef>
              <a:spcAft>
                <a:spcPts val="0"/>
              </a:spcAft>
              <a:tabLst>
                <a:tab pos="467995" algn="l"/>
              </a:tabLst>
            </a:pPr>
            <a:r>
              <a:rPr lang="it-IT" sz="1600" dirty="0">
                <a:latin typeface="Arial" panose="020B0604020202020204" pitchFamily="34" charset="0"/>
                <a:ea typeface="Calibri" panose="020F0502020204030204" pitchFamily="34" charset="0"/>
                <a:cs typeface="Arial" panose="020B0604020202020204" pitchFamily="34" charset="0"/>
              </a:rPr>
              <a:t>Potenziamento dell’attività di programmazione di carattere tecnico ed economico, attraverso la richiesta di redazione dei </a:t>
            </a:r>
            <a:r>
              <a:rPr lang="it-IT" sz="1600" dirty="0">
                <a:solidFill>
                  <a:srgbClr val="F18600"/>
                </a:solidFill>
                <a:latin typeface="Arial" panose="020B0604020202020204" pitchFamily="34" charset="0"/>
                <a:ea typeface="Calibri" panose="020F0502020204030204" pitchFamily="34" charset="0"/>
                <a:cs typeface="Arial" panose="020B0604020202020204" pitchFamily="34" charset="0"/>
              </a:rPr>
              <a:t>PEF su un orizzonte quadriennale</a:t>
            </a:r>
          </a:p>
        </p:txBody>
      </p:sp>
      <p:pic>
        <p:nvPicPr>
          <p:cNvPr id="18" name="Immagine 17">
            <a:extLst>
              <a:ext uri="{FF2B5EF4-FFF2-40B4-BE49-F238E27FC236}">
                <a16:creationId xmlns:a16="http://schemas.microsoft.com/office/drawing/2014/main" id="{024FC4B7-D2FC-4822-A3D5-6D40C2CDA484}"/>
              </a:ext>
            </a:extLst>
          </p:cNvPr>
          <p:cNvPicPr>
            <a:picLocks noChangeAspect="1"/>
          </p:cNvPicPr>
          <p:nvPr/>
        </p:nvPicPr>
        <p:blipFill>
          <a:blip r:embed="rId3"/>
          <a:stretch>
            <a:fillRect/>
          </a:stretch>
        </p:blipFill>
        <p:spPr>
          <a:xfrm>
            <a:off x="167390" y="1379176"/>
            <a:ext cx="8598322" cy="1108911"/>
          </a:xfrm>
          <a:prstGeom prst="rect">
            <a:avLst/>
          </a:prstGeom>
        </p:spPr>
      </p:pic>
      <p:sp>
        <p:nvSpPr>
          <p:cNvPr id="3" name="Titolo 1">
            <a:extLst>
              <a:ext uri="{FF2B5EF4-FFF2-40B4-BE49-F238E27FC236}">
                <a16:creationId xmlns:a16="http://schemas.microsoft.com/office/drawing/2014/main" id="{9456336D-8033-4C91-9665-14E402CC6595}"/>
              </a:ext>
            </a:extLst>
          </p:cNvPr>
          <p:cNvSpPr txBox="1">
            <a:spLocks/>
          </p:cNvSpPr>
          <p:nvPr/>
        </p:nvSpPr>
        <p:spPr>
          <a:xfrm>
            <a:off x="0" y="-5763"/>
            <a:ext cx="9147242" cy="648338"/>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PEF quadriennale</a:t>
            </a:r>
          </a:p>
        </p:txBody>
      </p:sp>
      <p:sp>
        <p:nvSpPr>
          <p:cNvPr id="16" name="Rettangolo 15">
            <a:extLst>
              <a:ext uri="{FF2B5EF4-FFF2-40B4-BE49-F238E27FC236}">
                <a16:creationId xmlns:a16="http://schemas.microsoft.com/office/drawing/2014/main" id="{D25267FD-130E-BAD3-A7AE-1D76515F0AB2}"/>
              </a:ext>
            </a:extLst>
          </p:cNvPr>
          <p:cNvSpPr/>
          <p:nvPr/>
        </p:nvSpPr>
        <p:spPr>
          <a:xfrm>
            <a:off x="4863463" y="2757743"/>
            <a:ext cx="4323835" cy="461473"/>
          </a:xfrm>
          <a:prstGeom prst="rect">
            <a:avLst/>
          </a:prstGeom>
        </p:spPr>
        <p:txBody>
          <a:bodyPr wrap="square" lIns="0" tIns="0" rIns="0" bIns="0" rtlCol="0" anchor="t">
            <a:spAutoFit/>
          </a:bodyPr>
          <a:lstStyle/>
          <a:p>
            <a:pPr rtl="0">
              <a:lnSpc>
                <a:spcPts val="1900"/>
              </a:lnSpc>
            </a:pPr>
            <a:r>
              <a:rPr lang="it-IT" sz="1200" b="1" dirty="0">
                <a:solidFill>
                  <a:srgbClr val="F18600"/>
                </a:solidFill>
                <a:latin typeface="Arial" panose="020B0604020202020204" pitchFamily="34" charset="0"/>
                <a:cs typeface="Arial" panose="020B0604020202020204" pitchFamily="34" charset="0"/>
              </a:rPr>
              <a:t>PREDISPOSIZIONI TARIFFARIE 2022-2025 TRASMESSE: 5.987 (52,3 milioni di abitanti)</a:t>
            </a:r>
          </a:p>
        </p:txBody>
      </p:sp>
      <p:pic>
        <p:nvPicPr>
          <p:cNvPr id="23" name="Immagine 22">
            <a:extLst>
              <a:ext uri="{FF2B5EF4-FFF2-40B4-BE49-F238E27FC236}">
                <a16:creationId xmlns:a16="http://schemas.microsoft.com/office/drawing/2014/main" id="{BE427F43-C5E8-F41E-CC46-1EEA93EBDD86}"/>
              </a:ext>
            </a:extLst>
          </p:cNvPr>
          <p:cNvPicPr>
            <a:picLocks noChangeAspect="1"/>
          </p:cNvPicPr>
          <p:nvPr/>
        </p:nvPicPr>
        <p:blipFill>
          <a:blip r:embed="rId4"/>
          <a:stretch>
            <a:fillRect/>
          </a:stretch>
        </p:blipFill>
        <p:spPr>
          <a:xfrm>
            <a:off x="384012" y="2829835"/>
            <a:ext cx="4323835" cy="3522322"/>
          </a:xfrm>
          <a:prstGeom prst="rect">
            <a:avLst/>
          </a:prstGeom>
        </p:spPr>
      </p:pic>
      <p:pic>
        <p:nvPicPr>
          <p:cNvPr id="39" name="Immagine 38">
            <a:extLst>
              <a:ext uri="{FF2B5EF4-FFF2-40B4-BE49-F238E27FC236}">
                <a16:creationId xmlns:a16="http://schemas.microsoft.com/office/drawing/2014/main" id="{03041BCB-8234-49EA-4110-F54341B8D2D2}"/>
              </a:ext>
            </a:extLst>
          </p:cNvPr>
          <p:cNvPicPr>
            <a:picLocks noChangeAspect="1"/>
          </p:cNvPicPr>
          <p:nvPr/>
        </p:nvPicPr>
        <p:blipFill>
          <a:blip r:embed="rId5"/>
          <a:stretch>
            <a:fillRect/>
          </a:stretch>
        </p:blipFill>
        <p:spPr>
          <a:xfrm>
            <a:off x="4876822" y="3405788"/>
            <a:ext cx="4129259" cy="1782898"/>
          </a:xfrm>
          <a:prstGeom prst="rect">
            <a:avLst/>
          </a:prstGeom>
        </p:spPr>
      </p:pic>
      <p:sp>
        <p:nvSpPr>
          <p:cNvPr id="41" name="CasellaDiTesto 40">
            <a:extLst>
              <a:ext uri="{FF2B5EF4-FFF2-40B4-BE49-F238E27FC236}">
                <a16:creationId xmlns:a16="http://schemas.microsoft.com/office/drawing/2014/main" id="{61B689FE-BC00-1F16-835A-CA69AB3C79A3}"/>
              </a:ext>
            </a:extLst>
          </p:cNvPr>
          <p:cNvSpPr txBox="1"/>
          <p:nvPr/>
        </p:nvSpPr>
        <p:spPr>
          <a:xfrm>
            <a:off x="4863463" y="5256074"/>
            <a:ext cx="4142618" cy="1146468"/>
          </a:xfrm>
          <a:prstGeom prst="rect">
            <a:avLst/>
          </a:prstGeom>
          <a:noFill/>
        </p:spPr>
        <p:txBody>
          <a:bodyPr wrap="square">
            <a:spAutoFit/>
          </a:bodyPr>
          <a:lstStyle/>
          <a:p>
            <a:pPr algn="just">
              <a:spcBef>
                <a:spcPts val="300"/>
              </a:spcBef>
              <a:spcAft>
                <a:spcPts val="300"/>
              </a:spcAft>
              <a:buClr>
                <a:srgbClr val="F18600"/>
              </a:buClr>
            </a:pPr>
            <a:r>
              <a:rPr lang="it-IT" sz="1370" dirty="0">
                <a:latin typeface="Arial" panose="020B0604020202020204" pitchFamily="34" charset="0"/>
                <a:ea typeface="Calibri" panose="020F0502020204030204" pitchFamily="34" charset="0"/>
                <a:cs typeface="Arial" panose="020B0604020202020204" pitchFamily="34" charset="0"/>
              </a:rPr>
              <a:t>Gli incrementi delle entrate tariffarie determinati dagli Enti territorialmente competenti si sono collocati ampiamente al di sotto del limite massimo determinabile  (ricorso ancora contenuto ai coefficienti di crescita del limite)</a:t>
            </a:r>
          </a:p>
        </p:txBody>
      </p:sp>
    </p:spTree>
    <p:extLst>
      <p:ext uri="{BB962C8B-B14F-4D97-AF65-F5344CB8AC3E}">
        <p14:creationId xmlns:p14="http://schemas.microsoft.com/office/powerpoint/2010/main" val="320818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070FE8FD-BC91-43BC-91A0-D1165EDCC31C}"/>
              </a:ext>
              <a:ext uri="{C183D7F6-B498-43B3-948B-1728B52AA6E4}">
                <adec:decorative xmlns:adec="http://schemas.microsoft.com/office/drawing/2017/decorative" val="1"/>
              </a:ext>
            </a:extLst>
          </p:cNvPr>
          <p:cNvSpPr/>
          <p:nvPr/>
        </p:nvSpPr>
        <p:spPr>
          <a:xfrm>
            <a:off x="3036705" y="-8878"/>
            <a:ext cx="6145394" cy="6516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ctrTitle"/>
          </p:nvPr>
        </p:nvSpPr>
        <p:spPr>
          <a:xfrm>
            <a:off x="2404816" y="2187"/>
            <a:ext cx="631889" cy="950704"/>
          </a:xfrm>
        </p:spPr>
        <p:txBody>
          <a:bodyPr rtlCol="0">
            <a:noAutofit/>
          </a:bodyPr>
          <a:lstStyle/>
          <a:p>
            <a:pPr algn="l" fontAlgn="auto">
              <a:spcAft>
                <a:spcPts val="0"/>
              </a:spcAft>
              <a:defRPr/>
            </a:pPr>
            <a:r>
              <a:rPr lang="it-IT" sz="66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2</a:t>
            </a:r>
            <a:endParaRPr lang="it-IT" sz="6000" dirty="0">
              <a:solidFill>
                <a:srgbClr val="7C8081"/>
              </a:solidFill>
              <a:latin typeface="Segoe UI Semibold" panose="020B0702040204020203" pitchFamily="34" charset="0"/>
              <a:ea typeface="+mj-ea"/>
              <a:cs typeface="Segoe UI Semibold" panose="020B0702040204020203" pitchFamily="34" charset="0"/>
            </a:endParaRPr>
          </a:p>
        </p:txBody>
      </p:sp>
      <p:sp>
        <p:nvSpPr>
          <p:cNvPr id="2052" name="CasellaDiTesto 7"/>
          <p:cNvSpPr txBox="1">
            <a:spLocks noChangeArrowheads="1"/>
          </p:cNvSpPr>
          <p:nvPr/>
        </p:nvSpPr>
        <p:spPr bwMode="auto">
          <a:xfrm>
            <a:off x="10313988" y="319246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5"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5"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5"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5"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5" charset="-128"/>
              </a:defRPr>
            </a:lvl9pPr>
          </a:lstStyle>
          <a:p>
            <a:pPr eaLnBrk="1" hangingPunct="1">
              <a:spcBef>
                <a:spcPct val="0"/>
              </a:spcBef>
              <a:buFontTx/>
              <a:buNone/>
            </a:pPr>
            <a:r>
              <a:rPr lang="it-IT" altLang="it-IT" sz="1800" dirty="0"/>
              <a:t>                      </a:t>
            </a:r>
          </a:p>
        </p:txBody>
      </p:sp>
      <p:pic>
        <p:nvPicPr>
          <p:cNvPr id="10" name="Immagine 5" descr="fondo-slide.png">
            <a:extLst>
              <a:ext uri="{FF2B5EF4-FFF2-40B4-BE49-F238E27FC236}">
                <a16:creationId xmlns:a16="http://schemas.microsoft.com/office/drawing/2014/main" id="{B14C5FF2-EF0E-4C27-86A0-5A73B0186B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7" descr="600x96--arera-trasaprente.png">
            <a:extLst>
              <a:ext uri="{FF2B5EF4-FFF2-40B4-BE49-F238E27FC236}">
                <a16:creationId xmlns:a16="http://schemas.microsoft.com/office/drawing/2014/main" id="{143CF214-A244-416E-B341-D843BE091FAF}"/>
              </a:ext>
            </a:extLst>
          </p:cNvPr>
          <p:cNvPicPr>
            <a:picLocks noChangeAspect="1"/>
          </p:cNvPicPr>
          <p:nvPr/>
        </p:nvPicPr>
        <p:blipFill rotWithShape="1">
          <a:blip r:embed="rId3">
            <a:extLst>
              <a:ext uri="{28A0092B-C50C-407E-A947-70E740481C1C}">
                <a14:useLocalDpi xmlns:a14="http://schemas.microsoft.com/office/drawing/2010/main" val="0"/>
              </a:ext>
            </a:extLst>
          </a:blip>
          <a:srcRect r="25920"/>
          <a:stretch/>
        </p:blipFill>
        <p:spPr bwMode="auto">
          <a:xfrm>
            <a:off x="3165475" y="5981481"/>
            <a:ext cx="28130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ttore diritto 14">
            <a:extLst>
              <a:ext uri="{FF2B5EF4-FFF2-40B4-BE49-F238E27FC236}">
                <a16:creationId xmlns:a16="http://schemas.microsoft.com/office/drawing/2014/main" id="{47A23138-F0DD-4B76-8321-0C2D6489CC34}"/>
              </a:ext>
            </a:extLst>
          </p:cNvPr>
          <p:cNvCxnSpPr/>
          <p:nvPr/>
        </p:nvCxnSpPr>
        <p:spPr>
          <a:xfrm>
            <a:off x="2450525" y="1040869"/>
            <a:ext cx="3528000" cy="0"/>
          </a:xfrm>
          <a:prstGeom prst="line">
            <a:avLst/>
          </a:prstGeom>
          <a:ln w="19050">
            <a:solidFill>
              <a:srgbClr val="1E4968"/>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Titolo 1">
            <a:extLst>
              <a:ext uri="{FF2B5EF4-FFF2-40B4-BE49-F238E27FC236}">
                <a16:creationId xmlns:a16="http://schemas.microsoft.com/office/drawing/2014/main" id="{2D8F88FF-122F-4F28-B4CC-64D636DFDA1D}"/>
              </a:ext>
            </a:extLst>
          </p:cNvPr>
          <p:cNvSpPr txBox="1">
            <a:spLocks/>
          </p:cNvSpPr>
          <p:nvPr/>
        </p:nvSpPr>
        <p:spPr bwMode="auto">
          <a:xfrm>
            <a:off x="3165474" y="1317047"/>
            <a:ext cx="6534786" cy="138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l" fontAlgn="auto">
              <a:spcAft>
                <a:spcPts val="0"/>
              </a:spcAft>
              <a:defRPr/>
            </a:pPr>
            <a:r>
              <a:rPr lang="it-IT" sz="2800" b="1" cap="all" dirty="0">
                <a:solidFill>
                  <a:srgbClr val="1E3160"/>
                </a:solidFill>
                <a:latin typeface="Segoe UI Semibold" panose="020B0702040204020203" pitchFamily="34" charset="0"/>
                <a:ea typeface="ヒラギノ角ゴ Pro W3" pitchFamily="125" charset="-128"/>
                <a:cs typeface="Segoe UI Semibold" panose="020B0702040204020203" pitchFamily="34" charset="0"/>
              </a:rPr>
              <a:t>Alcune misure specifiche</a:t>
            </a:r>
          </a:p>
        </p:txBody>
      </p:sp>
    </p:spTree>
    <p:extLst>
      <p:ext uri="{BB962C8B-B14F-4D97-AF65-F5344CB8AC3E}">
        <p14:creationId xmlns:p14="http://schemas.microsoft.com/office/powerpoint/2010/main" val="173351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2F20B0FD-469B-460C-D954-F5CCCAA94080}"/>
              </a:ext>
            </a:extLst>
          </p:cNvPr>
          <p:cNvSpPr/>
          <p:nvPr/>
        </p:nvSpPr>
        <p:spPr>
          <a:xfrm>
            <a:off x="362744" y="659421"/>
            <a:ext cx="2944734" cy="5794815"/>
          </a:xfrm>
          <a:prstGeom prst="rect">
            <a:avLst/>
          </a:prstGeom>
          <a:solidFill>
            <a:srgbClr val="00A4CD">
              <a:alpha val="3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id="{475ACC87-BE03-49DE-9E2A-7178C7606BA7}"/>
              </a:ext>
            </a:extLst>
          </p:cNvPr>
          <p:cNvSpPr>
            <a:spLocks noGrp="1"/>
          </p:cNvSpPr>
          <p:nvPr>
            <p:ph type="sldNum" sz="quarter" idx="12"/>
          </p:nvPr>
        </p:nvSpPr>
        <p:spPr>
          <a:xfrm>
            <a:off x="7000460" y="6467919"/>
            <a:ext cx="2133600" cy="365125"/>
          </a:xfrm>
        </p:spPr>
        <p:txBody>
          <a:bodyPr/>
          <a:lstStyle/>
          <a:p>
            <a:pPr>
              <a:defRPr/>
            </a:pPr>
            <a:r>
              <a:rPr lang="it-IT" altLang="it-IT">
                <a:solidFill>
                  <a:schemeClr val="bg1"/>
                </a:solidFill>
                <a:latin typeface="Arial" panose="020B0604020202020204" pitchFamily="34" charset="0"/>
                <a:cs typeface="Arial" panose="020B0604020202020204" pitchFamily="34" charset="0"/>
              </a:rPr>
              <a:t>2</a:t>
            </a:r>
          </a:p>
        </p:txBody>
      </p:sp>
      <p:pic>
        <p:nvPicPr>
          <p:cNvPr id="2" name="Immagine 5" descr="fondo-slide.png">
            <a:extLst>
              <a:ext uri="{FF2B5EF4-FFF2-40B4-BE49-F238E27FC236}">
                <a16:creationId xmlns:a16="http://schemas.microsoft.com/office/drawing/2014/main" id="{FEBC45BA-F88B-B2D4-68DC-E205D70DEF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16101"/>
            <a:ext cx="9144000" cy="3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1B508961-454C-E7BF-9A2D-EC1C982756C7}"/>
              </a:ext>
            </a:extLst>
          </p:cNvPr>
          <p:cNvSpPr txBox="1"/>
          <p:nvPr/>
        </p:nvSpPr>
        <p:spPr>
          <a:xfrm>
            <a:off x="6213709" y="670054"/>
            <a:ext cx="2380089" cy="830997"/>
          </a:xfrm>
          <a:prstGeom prst="rect">
            <a:avLst/>
          </a:prstGeom>
          <a:noFill/>
        </p:spPr>
        <p:txBody>
          <a:bodyPr wrap="square" rtlCol="0">
            <a:spAutoFit/>
          </a:bodyPr>
          <a:lstStyle/>
          <a:p>
            <a:pPr algn="ctr"/>
            <a:r>
              <a:rPr lang="it-IT" sz="1600" dirty="0">
                <a:latin typeface="Arial" panose="020B0604020202020204" pitchFamily="34" charset="0"/>
                <a:ea typeface="Yu Mincho" panose="02020400000000000000" pitchFamily="18" charset="-128"/>
                <a:cs typeface="Arial" panose="020B0604020202020204" pitchFamily="34" charset="0"/>
              </a:rPr>
              <a:t>Aggiornamento MTR-2 e costi efficienti RD</a:t>
            </a:r>
          </a:p>
          <a:p>
            <a:pPr algn="ctr"/>
            <a:r>
              <a:rPr lang="it-IT" sz="1600" dirty="0">
                <a:latin typeface="Arial" panose="020B0604020202020204" pitchFamily="34" charset="0"/>
                <a:ea typeface="Yu Mincho" panose="02020400000000000000" pitchFamily="18" charset="-128"/>
                <a:cs typeface="Arial" panose="020B0604020202020204" pitchFamily="34" charset="0"/>
              </a:rPr>
              <a:t>389/2023/R/</a:t>
            </a:r>
            <a:r>
              <a:rPr lang="it-IT" sz="1600" cap="small" dirty="0" err="1">
                <a:latin typeface="Arial" panose="020B0604020202020204" pitchFamily="34" charset="0"/>
                <a:ea typeface="Yu Mincho" panose="02020400000000000000" pitchFamily="18" charset="-128"/>
                <a:cs typeface="Arial" panose="020B0604020202020204" pitchFamily="34" charset="0"/>
              </a:rPr>
              <a:t>rif</a:t>
            </a:r>
            <a:endParaRPr lang="it-IT" sz="1600" cap="small" dirty="0">
              <a:latin typeface="Arial" panose="020B0604020202020204" pitchFamily="34" charset="0"/>
              <a:ea typeface="Yu Mincho" panose="02020400000000000000" pitchFamily="18" charset="-128"/>
              <a:cs typeface="Arial" panose="020B0604020202020204" pitchFamily="34" charset="0"/>
            </a:endParaRPr>
          </a:p>
        </p:txBody>
      </p:sp>
      <p:sp>
        <p:nvSpPr>
          <p:cNvPr id="14" name="CasellaDiTesto 13">
            <a:extLst>
              <a:ext uri="{FF2B5EF4-FFF2-40B4-BE49-F238E27FC236}">
                <a16:creationId xmlns:a16="http://schemas.microsoft.com/office/drawing/2014/main" id="{E8B707F4-3DF2-B94A-7729-989EF5E8D3AB}"/>
              </a:ext>
            </a:extLst>
          </p:cNvPr>
          <p:cNvSpPr txBox="1"/>
          <p:nvPr/>
        </p:nvSpPr>
        <p:spPr>
          <a:xfrm>
            <a:off x="362744" y="629118"/>
            <a:ext cx="2699433" cy="1323439"/>
          </a:xfrm>
          <a:prstGeom prst="rect">
            <a:avLst/>
          </a:prstGeom>
          <a:noFill/>
        </p:spPr>
        <p:txBody>
          <a:bodyPr wrap="square" rtlCol="0">
            <a:spAutoFit/>
          </a:bodyPr>
          <a:lstStyle/>
          <a:p>
            <a:pPr algn="ctr"/>
            <a:r>
              <a:rPr lang="it-IT" sz="1600" dirty="0">
                <a:latin typeface="Arial" panose="020B0604020202020204" pitchFamily="34" charset="0"/>
                <a:ea typeface="Yu Mincho" panose="02020400000000000000" pitchFamily="18" charset="-128"/>
                <a:cs typeface="Arial" panose="020B0604020202020204" pitchFamily="34" charset="0"/>
              </a:rPr>
              <a:t>Contratto di servizio</a:t>
            </a:r>
          </a:p>
          <a:p>
            <a:pPr algn="ctr"/>
            <a:r>
              <a:rPr lang="it-IT" sz="1600" dirty="0">
                <a:latin typeface="Arial" panose="020B0604020202020204" pitchFamily="34" charset="0"/>
                <a:ea typeface="Yu Mincho" panose="02020400000000000000" pitchFamily="18" charset="-128"/>
                <a:cs typeface="Arial" panose="020B0604020202020204" pitchFamily="34" charset="0"/>
              </a:rPr>
              <a:t>385/2023/R/</a:t>
            </a:r>
            <a:r>
              <a:rPr lang="it-IT" sz="1600" cap="small" dirty="0" err="1">
                <a:latin typeface="Arial" panose="020B0604020202020204" pitchFamily="34" charset="0"/>
                <a:ea typeface="Yu Mincho" panose="02020400000000000000" pitchFamily="18" charset="-128"/>
                <a:cs typeface="Arial" panose="020B0604020202020204" pitchFamily="34" charset="0"/>
              </a:rPr>
              <a:t>rif</a:t>
            </a:r>
            <a:endParaRPr lang="it-IT" sz="1600" cap="small" dirty="0">
              <a:latin typeface="Arial" panose="020B0604020202020204" pitchFamily="34" charset="0"/>
              <a:ea typeface="Yu Mincho" panose="02020400000000000000" pitchFamily="18" charset="-128"/>
              <a:cs typeface="Arial" panose="020B0604020202020204" pitchFamily="34" charset="0"/>
            </a:endParaRPr>
          </a:p>
          <a:p>
            <a:pPr algn="ctr"/>
            <a:r>
              <a:rPr lang="it-IT" sz="1600" dirty="0">
                <a:latin typeface="Arial" panose="020B0604020202020204" pitchFamily="34" charset="0"/>
                <a:ea typeface="Yu Mincho" panose="02020400000000000000" pitchFamily="18" charset="-128"/>
                <a:cs typeface="Arial" panose="020B0604020202020204" pitchFamily="34" charset="0"/>
              </a:rPr>
              <a:t>e Bando di gara (in fase di consultazione)</a:t>
            </a:r>
          </a:p>
          <a:p>
            <a:pPr algn="ctr"/>
            <a:r>
              <a:rPr lang="it-IT" sz="1600" cap="small" dirty="0">
                <a:latin typeface="Arial" panose="020B0604020202020204" pitchFamily="34" charset="0"/>
                <a:ea typeface="Yu Mincho" panose="02020400000000000000" pitchFamily="18" charset="-128"/>
                <a:cs typeface="Arial" panose="020B0604020202020204" pitchFamily="34" charset="0"/>
              </a:rPr>
              <a:t> </a:t>
            </a:r>
            <a:endParaRPr lang="it-IT" sz="1600" dirty="0">
              <a:latin typeface="Arial" panose="020B0604020202020204" pitchFamily="34" charset="0"/>
              <a:ea typeface="Yu Mincho" panose="02020400000000000000" pitchFamily="18" charset="-128"/>
              <a:cs typeface="Arial" panose="020B0604020202020204" pitchFamily="34" charset="0"/>
            </a:endParaRPr>
          </a:p>
        </p:txBody>
      </p:sp>
      <p:sp>
        <p:nvSpPr>
          <p:cNvPr id="15" name="CasellaDiTesto 14">
            <a:extLst>
              <a:ext uri="{FF2B5EF4-FFF2-40B4-BE49-F238E27FC236}">
                <a16:creationId xmlns:a16="http://schemas.microsoft.com/office/drawing/2014/main" id="{8DFC0C14-C66B-228D-3517-95E514ED7904}"/>
              </a:ext>
            </a:extLst>
          </p:cNvPr>
          <p:cNvSpPr txBox="1"/>
          <p:nvPr/>
        </p:nvSpPr>
        <p:spPr>
          <a:xfrm>
            <a:off x="3179494" y="631583"/>
            <a:ext cx="2838003" cy="1077218"/>
          </a:xfrm>
          <a:prstGeom prst="rect">
            <a:avLst/>
          </a:prstGeom>
          <a:noFill/>
        </p:spPr>
        <p:txBody>
          <a:bodyPr wrap="square" rtlCol="0">
            <a:spAutoFit/>
          </a:bodyPr>
          <a:lstStyle/>
          <a:p>
            <a:pPr algn="ctr"/>
            <a:r>
              <a:rPr lang="it-IT" sz="1600" dirty="0">
                <a:latin typeface="Arial" panose="020B0604020202020204" pitchFamily="34" charset="0"/>
                <a:ea typeface="Yu Mincho" panose="02020400000000000000" pitchFamily="18" charset="-128"/>
                <a:cs typeface="Arial" panose="020B0604020202020204" pitchFamily="34" charset="0"/>
              </a:rPr>
              <a:t>Monitoraggio sull’efficienza della RD e sugli impianti di trattamento dei rifiuti urbani</a:t>
            </a:r>
          </a:p>
          <a:p>
            <a:pPr algn="ctr"/>
            <a:r>
              <a:rPr lang="it-IT" sz="1600" dirty="0">
                <a:latin typeface="Arial" panose="020B0604020202020204" pitchFamily="34" charset="0"/>
                <a:ea typeface="Yu Mincho" panose="02020400000000000000" pitchFamily="18" charset="-128"/>
                <a:cs typeface="Arial" panose="020B0604020202020204" pitchFamily="34" charset="0"/>
              </a:rPr>
              <a:t>387/2023/R/</a:t>
            </a:r>
            <a:r>
              <a:rPr lang="it-IT" sz="1600" cap="small" dirty="0" err="1">
                <a:latin typeface="Arial" panose="020B0604020202020204" pitchFamily="34" charset="0"/>
                <a:ea typeface="Yu Mincho" panose="02020400000000000000" pitchFamily="18" charset="-128"/>
                <a:cs typeface="Arial" panose="020B0604020202020204" pitchFamily="34" charset="0"/>
              </a:rPr>
              <a:t>rif</a:t>
            </a:r>
            <a:endParaRPr lang="it-IT" sz="1600" dirty="0">
              <a:latin typeface="Arial" panose="020B0604020202020204" pitchFamily="34" charset="0"/>
              <a:ea typeface="Yu Mincho" panose="02020400000000000000" pitchFamily="18" charset="-128"/>
              <a:cs typeface="Arial" panose="020B0604020202020204" pitchFamily="34" charset="0"/>
            </a:endParaRPr>
          </a:p>
        </p:txBody>
      </p:sp>
      <p:cxnSp>
        <p:nvCxnSpPr>
          <p:cNvPr id="17" name="Connettore diritto 16">
            <a:extLst>
              <a:ext uri="{FF2B5EF4-FFF2-40B4-BE49-F238E27FC236}">
                <a16:creationId xmlns:a16="http://schemas.microsoft.com/office/drawing/2014/main" id="{A039B497-196D-86A6-5C6B-37CE843F67F8}"/>
              </a:ext>
            </a:extLst>
          </p:cNvPr>
          <p:cNvCxnSpPr>
            <a:cxnSpLocks/>
          </p:cNvCxnSpPr>
          <p:nvPr/>
        </p:nvCxnSpPr>
        <p:spPr>
          <a:xfrm flipH="1">
            <a:off x="3382117" y="1744344"/>
            <a:ext cx="2404077" cy="0"/>
          </a:xfrm>
          <a:prstGeom prst="line">
            <a:avLst/>
          </a:prstGeom>
          <a:ln w="38100">
            <a:solidFill>
              <a:srgbClr val="00AD82"/>
            </a:solidFill>
          </a:ln>
        </p:spPr>
        <p:style>
          <a:lnRef idx="2">
            <a:schemeClr val="accent1"/>
          </a:lnRef>
          <a:fillRef idx="0">
            <a:schemeClr val="accent1"/>
          </a:fillRef>
          <a:effectRef idx="1">
            <a:schemeClr val="accent1"/>
          </a:effectRef>
          <a:fontRef idx="minor">
            <a:schemeClr val="tx1"/>
          </a:fontRef>
        </p:style>
      </p:cxnSp>
      <p:cxnSp>
        <p:nvCxnSpPr>
          <p:cNvPr id="19" name="Connettore diritto 18">
            <a:extLst>
              <a:ext uri="{FF2B5EF4-FFF2-40B4-BE49-F238E27FC236}">
                <a16:creationId xmlns:a16="http://schemas.microsoft.com/office/drawing/2014/main" id="{3FA1A4BA-0AB0-475A-7BA8-E64E08BCA6EA}"/>
              </a:ext>
            </a:extLst>
          </p:cNvPr>
          <p:cNvCxnSpPr>
            <a:cxnSpLocks/>
          </p:cNvCxnSpPr>
          <p:nvPr/>
        </p:nvCxnSpPr>
        <p:spPr>
          <a:xfrm flipH="1">
            <a:off x="558956" y="1730667"/>
            <a:ext cx="2404077" cy="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0" name="Connettore diritto 19">
            <a:extLst>
              <a:ext uri="{FF2B5EF4-FFF2-40B4-BE49-F238E27FC236}">
                <a16:creationId xmlns:a16="http://schemas.microsoft.com/office/drawing/2014/main" id="{441D47C2-F55D-9791-AF98-B24460643B76}"/>
              </a:ext>
            </a:extLst>
          </p:cNvPr>
          <p:cNvCxnSpPr>
            <a:cxnSpLocks/>
          </p:cNvCxnSpPr>
          <p:nvPr/>
        </p:nvCxnSpPr>
        <p:spPr>
          <a:xfrm flipH="1">
            <a:off x="6234975" y="1718545"/>
            <a:ext cx="2404077" cy="0"/>
          </a:xfrm>
          <a:prstGeom prst="line">
            <a:avLst/>
          </a:prstGeom>
          <a:ln w="38100">
            <a:solidFill>
              <a:srgbClr val="FF66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Rettangolo 20">
                <a:extLst>
                  <a:ext uri="{FF2B5EF4-FFF2-40B4-BE49-F238E27FC236}">
                    <a16:creationId xmlns:a16="http://schemas.microsoft.com/office/drawing/2014/main" id="{C0FC6828-1D0C-FBE3-3EAE-6F3F80F56410}"/>
                  </a:ext>
                </a:extLst>
              </p:cNvPr>
              <p:cNvSpPr/>
              <p:nvPr/>
            </p:nvSpPr>
            <p:spPr>
              <a:xfrm>
                <a:off x="6257507" y="3475037"/>
                <a:ext cx="2404077" cy="1015663"/>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100"/>
                  </a:spcBef>
                </a:pPr>
                <a:r>
                  <a:rPr lang="it-IT" sz="1200" b="1" dirty="0">
                    <a:latin typeface="Arial" panose="020B0604020202020204" pitchFamily="34" charset="0"/>
                    <a:cs typeface="Arial" panose="020B0604020202020204" pitchFamily="34" charset="0"/>
                  </a:rPr>
                  <a:t>Monitoraggio dei progressi verso il conseguimento del target di copertura dei costi della raccolta differenziata, attraverso il parametro </a:t>
                </a:r>
                <a14:m>
                  <m:oMath xmlns:m="http://schemas.openxmlformats.org/officeDocument/2006/math">
                    <m:sSub>
                      <m:sSubPr>
                        <m:ctrlPr>
                          <a:rPr lang="it-IT" sz="1200" b="1" i="1" smtClean="0">
                            <a:solidFill>
                              <a:schemeClr val="tx2">
                                <a:lumMod val="75000"/>
                              </a:schemeClr>
                            </a:solidFill>
                            <a:effectLst/>
                            <a:latin typeface="Cambria Math" panose="02040503050406030204" pitchFamily="18" charset="0"/>
                          </a:rPr>
                        </m:ctrlPr>
                      </m:sSubPr>
                      <m:e>
                        <m:r>
                          <a:rPr lang="it-IT" sz="1200" b="1" i="1">
                            <a:solidFill>
                              <a:schemeClr val="tx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𝜢</m:t>
                        </m:r>
                      </m:e>
                      <m:sub>
                        <m:r>
                          <a:rPr lang="it-IT" sz="1200" b="1" i="1">
                            <a:solidFill>
                              <a:schemeClr val="tx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𝒂</m:t>
                        </m:r>
                      </m:sub>
                    </m:sSub>
                  </m:oMath>
                </a14:m>
                <a:endParaRPr lang="it-IT" sz="1200" b="1" dirty="0">
                  <a:latin typeface="Arial" panose="020B0604020202020204" pitchFamily="34" charset="0"/>
                  <a:cs typeface="Arial" panose="020B0604020202020204" pitchFamily="34" charset="0"/>
                </a:endParaRPr>
              </a:p>
            </p:txBody>
          </p:sp>
        </mc:Choice>
        <mc:Fallback xmlns="">
          <p:sp>
            <p:nvSpPr>
              <p:cNvPr id="21" name="Rettangolo 20">
                <a:extLst>
                  <a:ext uri="{FF2B5EF4-FFF2-40B4-BE49-F238E27FC236}">
                    <a16:creationId xmlns:a16="http://schemas.microsoft.com/office/drawing/2014/main" id="{C0FC6828-1D0C-FBE3-3EAE-6F3F80F56410}"/>
                  </a:ext>
                </a:extLst>
              </p:cNvPr>
              <p:cNvSpPr>
                <a:spLocks noRot="1" noChangeAspect="1" noMove="1" noResize="1" noEditPoints="1" noAdjustHandles="1" noChangeArrowheads="1" noChangeShapeType="1" noTextEdit="1"/>
              </p:cNvSpPr>
              <p:nvPr/>
            </p:nvSpPr>
            <p:spPr>
              <a:xfrm>
                <a:off x="6257507" y="3475037"/>
                <a:ext cx="2404077" cy="1015663"/>
              </a:xfrm>
              <a:prstGeom prst="rect">
                <a:avLst/>
              </a:prstGeom>
              <a:blipFill>
                <a:blip r:embed="rId4"/>
                <a:stretch>
                  <a:fillRect t="-599" b="-2994"/>
                </a:stretch>
              </a:blipFill>
            </p:spPr>
            <p:txBody>
              <a:bodyPr/>
              <a:lstStyle/>
              <a:p>
                <a:r>
                  <a:rPr lang="it-IT">
                    <a:noFill/>
                  </a:rPr>
                  <a:t> </a:t>
                </a:r>
              </a:p>
            </p:txBody>
          </p:sp>
        </mc:Fallback>
      </mc:AlternateContent>
      <p:sp>
        <p:nvSpPr>
          <p:cNvPr id="22" name="CasellaDiTesto 21">
            <a:extLst>
              <a:ext uri="{FF2B5EF4-FFF2-40B4-BE49-F238E27FC236}">
                <a16:creationId xmlns:a16="http://schemas.microsoft.com/office/drawing/2014/main" id="{5A71D058-3624-7C6A-844D-C12C2626E3BA}"/>
              </a:ext>
            </a:extLst>
          </p:cNvPr>
          <p:cNvSpPr txBox="1"/>
          <p:nvPr/>
        </p:nvSpPr>
        <p:spPr>
          <a:xfrm>
            <a:off x="3382117" y="3674317"/>
            <a:ext cx="2404077" cy="1569660"/>
          </a:xfrm>
          <a:prstGeom prst="rect">
            <a:avLst/>
          </a:prstGeom>
          <a:noFill/>
        </p:spPr>
        <p:txBody>
          <a:bodyPr wrap="square" rtlCol="0">
            <a:spAutoFit/>
          </a:bodyPr>
          <a:lstStyle/>
          <a:p>
            <a:pPr algn="just"/>
            <a:r>
              <a:rPr lang="it-IT" sz="1200">
                <a:latin typeface="Arial" panose="020B0604020202020204" pitchFamily="34" charset="0"/>
                <a:ea typeface="Yu Mincho" panose="02020400000000000000" pitchFamily="18" charset="-128"/>
                <a:cs typeface="Arial" panose="020B0604020202020204" pitchFamily="34" charset="0"/>
              </a:rPr>
              <a:t>Implementazione di una infrastruttura immateriale di dati sulle </a:t>
            </a:r>
            <a:r>
              <a:rPr lang="it-IT" sz="1200" i="1">
                <a:latin typeface="Arial" panose="020B0604020202020204" pitchFamily="34" charset="0"/>
                <a:ea typeface="Yu Mincho" panose="02020400000000000000" pitchFamily="18" charset="-128"/>
                <a:cs typeface="Arial" panose="020B0604020202020204" pitchFamily="34" charset="0"/>
              </a:rPr>
              <a:t>performance</a:t>
            </a:r>
            <a:r>
              <a:rPr lang="it-IT" sz="1200">
                <a:latin typeface="Arial" panose="020B0604020202020204" pitchFamily="34" charset="0"/>
                <a:ea typeface="Yu Mincho" panose="02020400000000000000" pitchFamily="18" charset="-128"/>
                <a:cs typeface="Arial" panose="020B0604020202020204" pitchFamily="34" charset="0"/>
              </a:rPr>
              <a:t> effettive dei gestori della raccolta e trasporto e dei gestori degli impianti di trattamento, per l’individuazione di standard e obiettivi da associare agli indicatori </a:t>
            </a:r>
          </a:p>
        </p:txBody>
      </p:sp>
      <p:sp>
        <p:nvSpPr>
          <p:cNvPr id="24" name="CasellaDiTesto 23">
            <a:extLst>
              <a:ext uri="{FF2B5EF4-FFF2-40B4-BE49-F238E27FC236}">
                <a16:creationId xmlns:a16="http://schemas.microsoft.com/office/drawing/2014/main" id="{53708455-11EB-F15A-0EAE-C32B8EA4878F}"/>
              </a:ext>
            </a:extLst>
          </p:cNvPr>
          <p:cNvSpPr txBox="1"/>
          <p:nvPr/>
        </p:nvSpPr>
        <p:spPr>
          <a:xfrm>
            <a:off x="3382117" y="2041482"/>
            <a:ext cx="2404077" cy="1569660"/>
          </a:xfrm>
          <a:prstGeom prst="rect">
            <a:avLst/>
          </a:prstGeom>
          <a:noFill/>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Introduzione di un primo </a:t>
            </a:r>
            <a:r>
              <a:rPr lang="it-IT" sz="1200" i="1" dirty="0">
                <a:latin typeface="Arial" panose="020B0604020202020204" pitchFamily="34" charset="0"/>
                <a:ea typeface="Yu Mincho" panose="02020400000000000000" pitchFamily="18" charset="-128"/>
                <a:cs typeface="Arial" panose="020B0604020202020204" pitchFamily="34" charset="0"/>
              </a:rPr>
              <a:t>set</a:t>
            </a:r>
            <a:r>
              <a:rPr lang="it-IT" sz="1200" dirty="0">
                <a:latin typeface="Arial" panose="020B0604020202020204" pitchFamily="34" charset="0"/>
                <a:ea typeface="Yu Mincho" panose="02020400000000000000" pitchFamily="18" charset="-128"/>
                <a:cs typeface="Arial" panose="020B0604020202020204" pitchFamily="34" charset="0"/>
              </a:rPr>
              <a:t> di indicatori che consenta di monitorare le rese quantitative e qualitative della raccolta differenziata  e l’affidabilità e le </a:t>
            </a:r>
            <a:r>
              <a:rPr lang="it-IT" sz="1200" i="1" dirty="0">
                <a:latin typeface="Arial" panose="020B0604020202020204" pitchFamily="34" charset="0"/>
                <a:ea typeface="Yu Mincho" panose="02020400000000000000" pitchFamily="18" charset="-128"/>
                <a:cs typeface="Arial" panose="020B0604020202020204" pitchFamily="34" charset="0"/>
              </a:rPr>
              <a:t>performance</a:t>
            </a:r>
            <a:r>
              <a:rPr lang="it-IT" sz="1200" dirty="0">
                <a:latin typeface="Arial" panose="020B0604020202020204" pitchFamily="34" charset="0"/>
                <a:ea typeface="Yu Mincho" panose="02020400000000000000" pitchFamily="18" charset="-128"/>
                <a:cs typeface="Arial" panose="020B0604020202020204" pitchFamily="34" charset="0"/>
              </a:rPr>
              <a:t> dell’infrastruttura esistente con riferimento agli impianti di trattamento </a:t>
            </a:r>
          </a:p>
        </p:txBody>
      </p:sp>
      <p:sp>
        <p:nvSpPr>
          <p:cNvPr id="25" name="Rettangolo 24">
            <a:extLst>
              <a:ext uri="{FF2B5EF4-FFF2-40B4-BE49-F238E27FC236}">
                <a16:creationId xmlns:a16="http://schemas.microsoft.com/office/drawing/2014/main" id="{EA181B3E-D9A1-7398-1088-5B2CB69A31BC}"/>
              </a:ext>
            </a:extLst>
          </p:cNvPr>
          <p:cNvSpPr/>
          <p:nvPr/>
        </p:nvSpPr>
        <p:spPr>
          <a:xfrm>
            <a:off x="6213709" y="4566032"/>
            <a:ext cx="2404077" cy="830997"/>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100"/>
              </a:spcBef>
            </a:pPr>
            <a:r>
              <a:rPr lang="it-IT" sz="1200">
                <a:latin typeface="Arial" panose="020B0604020202020204" pitchFamily="34" charset="0"/>
                <a:cs typeface="Arial" panose="020B0604020202020204" pitchFamily="34" charset="0"/>
              </a:rPr>
              <a:t>Conferma impianto generale relativo alla definizione delle tariffe di accesso agli impianti di trattamento</a:t>
            </a:r>
          </a:p>
        </p:txBody>
      </p:sp>
      <p:sp>
        <p:nvSpPr>
          <p:cNvPr id="28" name="CasellaDiTesto 27">
            <a:extLst>
              <a:ext uri="{FF2B5EF4-FFF2-40B4-BE49-F238E27FC236}">
                <a16:creationId xmlns:a16="http://schemas.microsoft.com/office/drawing/2014/main" id="{58EBF833-BD44-30CB-EC39-11750888679E}"/>
              </a:ext>
            </a:extLst>
          </p:cNvPr>
          <p:cNvSpPr txBox="1"/>
          <p:nvPr/>
        </p:nvSpPr>
        <p:spPr>
          <a:xfrm>
            <a:off x="3350218" y="5724880"/>
            <a:ext cx="2404077" cy="646331"/>
          </a:xfrm>
          <a:prstGeom prst="rect">
            <a:avLst/>
          </a:prstGeom>
          <a:noFill/>
        </p:spPr>
        <p:txBody>
          <a:bodyPr wrap="square" rtlCol="0">
            <a:spAutoFit/>
          </a:bodyPr>
          <a:lstStyle/>
          <a:p>
            <a:pPr algn="just"/>
            <a:r>
              <a:rPr lang="it-IT" sz="1200">
                <a:solidFill>
                  <a:srgbClr val="00AD82"/>
                </a:solidFill>
                <a:latin typeface="Arial" panose="020B0604020202020204" pitchFamily="34" charset="0"/>
                <a:ea typeface="Yu Mincho" panose="02020400000000000000" pitchFamily="18" charset="-128"/>
                <a:cs typeface="Arial" panose="020B0604020202020204" pitchFamily="34" charset="0"/>
              </a:rPr>
              <a:t>Art. 14, coma 2, legge 118/22, che ha integrato l’art. 202 del TUA (commi 1-bis e 1-ter) </a:t>
            </a:r>
            <a:endParaRPr lang="it-IT" sz="1200" b="1">
              <a:solidFill>
                <a:srgbClr val="00AD82"/>
              </a:solidFill>
              <a:latin typeface="Arial" panose="020B0604020202020204" pitchFamily="34" charset="0"/>
              <a:ea typeface="Yu Mincho" panose="02020400000000000000" pitchFamily="18" charset="-128"/>
              <a:cs typeface="Arial" panose="020B0604020202020204" pitchFamily="34" charset="0"/>
            </a:endParaRPr>
          </a:p>
        </p:txBody>
      </p:sp>
      <p:cxnSp>
        <p:nvCxnSpPr>
          <p:cNvPr id="30" name="Connettore diritto 29">
            <a:extLst>
              <a:ext uri="{FF2B5EF4-FFF2-40B4-BE49-F238E27FC236}">
                <a16:creationId xmlns:a16="http://schemas.microsoft.com/office/drawing/2014/main" id="{F577DC46-83A3-9650-12B5-BF211D20F241}"/>
              </a:ext>
            </a:extLst>
          </p:cNvPr>
          <p:cNvCxnSpPr/>
          <p:nvPr/>
        </p:nvCxnSpPr>
        <p:spPr>
          <a:xfrm flipV="1">
            <a:off x="547736" y="5617934"/>
            <a:ext cx="8106885" cy="3371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1" name="Rettangolo 30">
            <a:extLst>
              <a:ext uri="{FF2B5EF4-FFF2-40B4-BE49-F238E27FC236}">
                <a16:creationId xmlns:a16="http://schemas.microsoft.com/office/drawing/2014/main" id="{9914C6D7-E49A-7CF2-C301-B5BD5CDA29A4}"/>
              </a:ext>
            </a:extLst>
          </p:cNvPr>
          <p:cNvSpPr/>
          <p:nvPr/>
        </p:nvSpPr>
        <p:spPr>
          <a:xfrm>
            <a:off x="519329" y="2012063"/>
            <a:ext cx="2404077" cy="1938992"/>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100"/>
              </a:spcBef>
            </a:pPr>
            <a:r>
              <a:rPr lang="it-IT" sz="1200" dirty="0">
                <a:latin typeface="Arial" panose="020B0604020202020204" pitchFamily="34" charset="0"/>
                <a:cs typeface="Arial" panose="020B0604020202020204" pitchFamily="34" charset="0"/>
              </a:rPr>
              <a:t>Definizione di contenuti minimi essenziali obbligatoriamente richiesti dalla normativa vigente in ordine allo schema di contratto di servizio e </a:t>
            </a:r>
            <a:r>
              <a:rPr lang="it-IT" sz="1200" dirty="0">
                <a:latin typeface="Arial" panose="020B0604020202020204" pitchFamily="34" charset="0"/>
                <a:ea typeface="Yu Mincho" panose="02020400000000000000" pitchFamily="18" charset="-128"/>
                <a:cs typeface="Arial" panose="020B0604020202020204" pitchFamily="34" charset="0"/>
              </a:rPr>
              <a:t>al fine di garantire maggiore uniformità degli atti che disciplinano le procedure ad evidenza pubblica per l’affidamento della gestione integrata dei rifiuti urbani</a:t>
            </a:r>
            <a:endParaRPr lang="it-IT" sz="1200" dirty="0">
              <a:latin typeface="Arial" panose="020B0604020202020204" pitchFamily="34" charset="0"/>
              <a:cs typeface="Arial" panose="020B0604020202020204" pitchFamily="34" charset="0"/>
            </a:endParaRPr>
          </a:p>
        </p:txBody>
      </p:sp>
      <p:sp>
        <p:nvSpPr>
          <p:cNvPr id="32" name="CasellaDiTesto 31">
            <a:extLst>
              <a:ext uri="{FF2B5EF4-FFF2-40B4-BE49-F238E27FC236}">
                <a16:creationId xmlns:a16="http://schemas.microsoft.com/office/drawing/2014/main" id="{DB2FF92A-7EBE-F6C8-EA66-283878B5EFDA}"/>
              </a:ext>
            </a:extLst>
          </p:cNvPr>
          <p:cNvSpPr txBox="1"/>
          <p:nvPr/>
        </p:nvSpPr>
        <p:spPr>
          <a:xfrm>
            <a:off x="6201621" y="5694865"/>
            <a:ext cx="2404077" cy="830997"/>
          </a:xfrm>
          <a:prstGeom prst="rect">
            <a:avLst/>
          </a:prstGeom>
          <a:noFill/>
        </p:spPr>
        <p:txBody>
          <a:bodyPr wrap="square" rtlCol="0">
            <a:spAutoFit/>
          </a:bodyPr>
          <a:lstStyle/>
          <a:p>
            <a:pPr algn="just"/>
            <a:r>
              <a:rPr lang="it-IT" sz="1200" dirty="0">
                <a:solidFill>
                  <a:srgbClr val="F6862A"/>
                </a:solidFill>
                <a:latin typeface="Arial" panose="020B0604020202020204" pitchFamily="34" charset="0"/>
                <a:ea typeface="Yu Mincho" panose="02020400000000000000" pitchFamily="18" charset="-128"/>
                <a:cs typeface="Arial" panose="020B0604020202020204" pitchFamily="34" charset="0"/>
              </a:rPr>
              <a:t>d.lgs. 116/20, che ha modificato l’articolo 222 del TUA “Raccolta differenziata e obblighi della pubblica amministrazione”  </a:t>
            </a:r>
            <a:endParaRPr lang="it-IT" sz="1200" b="1" dirty="0">
              <a:solidFill>
                <a:srgbClr val="F6862A"/>
              </a:solidFill>
              <a:latin typeface="Arial" panose="020B0604020202020204" pitchFamily="34" charset="0"/>
              <a:ea typeface="Yu Mincho" panose="02020400000000000000" pitchFamily="18" charset="-128"/>
              <a:cs typeface="Arial" panose="020B0604020202020204" pitchFamily="34" charset="0"/>
            </a:endParaRPr>
          </a:p>
        </p:txBody>
      </p:sp>
      <p:cxnSp>
        <p:nvCxnSpPr>
          <p:cNvPr id="33" name="Connettore curvo 32">
            <a:extLst>
              <a:ext uri="{FF2B5EF4-FFF2-40B4-BE49-F238E27FC236}">
                <a16:creationId xmlns:a16="http://schemas.microsoft.com/office/drawing/2014/main" id="{24698019-4EBC-7384-CABD-EE9565F523F3}"/>
              </a:ext>
            </a:extLst>
          </p:cNvPr>
          <p:cNvCxnSpPr>
            <a:cxnSpLocks/>
          </p:cNvCxnSpPr>
          <p:nvPr/>
        </p:nvCxnSpPr>
        <p:spPr>
          <a:xfrm flipV="1">
            <a:off x="8594857" y="3876539"/>
            <a:ext cx="23987" cy="2116862"/>
          </a:xfrm>
          <a:prstGeom prst="curvedConnector3">
            <a:avLst>
              <a:gd name="adj1" fmla="val 1053016"/>
            </a:avLst>
          </a:prstGeom>
          <a:ln>
            <a:solidFill>
              <a:srgbClr val="FF6600"/>
            </a:solidFill>
            <a:tailEnd type="triangle"/>
          </a:ln>
        </p:spPr>
        <p:style>
          <a:lnRef idx="1">
            <a:schemeClr val="accent2"/>
          </a:lnRef>
          <a:fillRef idx="0">
            <a:schemeClr val="accent2"/>
          </a:fillRef>
          <a:effectRef idx="0">
            <a:schemeClr val="accent2"/>
          </a:effectRef>
          <a:fontRef idx="minor">
            <a:schemeClr val="tx1"/>
          </a:fontRef>
        </p:style>
      </p:cxnSp>
      <p:sp>
        <p:nvSpPr>
          <p:cNvPr id="38" name="Rettangolo 37">
            <a:extLst>
              <a:ext uri="{FF2B5EF4-FFF2-40B4-BE49-F238E27FC236}">
                <a16:creationId xmlns:a16="http://schemas.microsoft.com/office/drawing/2014/main" id="{82EC65D7-0772-2536-A627-1488FCDF1A8A}"/>
              </a:ext>
            </a:extLst>
          </p:cNvPr>
          <p:cNvSpPr/>
          <p:nvPr/>
        </p:nvSpPr>
        <p:spPr>
          <a:xfrm>
            <a:off x="6256241" y="2753374"/>
            <a:ext cx="2404077" cy="646331"/>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100"/>
              </a:spcBef>
            </a:pPr>
            <a:r>
              <a:rPr lang="it-IT" sz="1200" dirty="0">
                <a:latin typeface="Arial" panose="020B0604020202020204" pitchFamily="34" charset="0"/>
                <a:cs typeface="Arial" panose="020B0604020202020204" pitchFamily="34" charset="0"/>
              </a:rPr>
              <a:t>Adozione di meccanismi per far fronte alle dinamiche inflattive registrate nel 2022</a:t>
            </a:r>
          </a:p>
        </p:txBody>
      </p:sp>
      <p:sp>
        <p:nvSpPr>
          <p:cNvPr id="42" name="CasellaDiTesto 41">
            <a:extLst>
              <a:ext uri="{FF2B5EF4-FFF2-40B4-BE49-F238E27FC236}">
                <a16:creationId xmlns:a16="http://schemas.microsoft.com/office/drawing/2014/main" id="{467D5D46-7534-32D2-5BA9-DE71D23BFF44}"/>
              </a:ext>
            </a:extLst>
          </p:cNvPr>
          <p:cNvSpPr txBox="1"/>
          <p:nvPr/>
        </p:nvSpPr>
        <p:spPr>
          <a:xfrm>
            <a:off x="520081" y="5782941"/>
            <a:ext cx="2584628" cy="461665"/>
          </a:xfrm>
          <a:prstGeom prst="rect">
            <a:avLst/>
          </a:prstGeom>
          <a:solidFill>
            <a:srgbClr val="00A4CD"/>
          </a:solidFill>
        </p:spPr>
        <p:txBody>
          <a:bodyPr wrap="square" rtlCol="0">
            <a:spAutoFit/>
          </a:bodyPr>
          <a:lstStyle/>
          <a:p>
            <a:pPr algn="just"/>
            <a:r>
              <a:rPr lang="it-IT" sz="1200" dirty="0">
                <a:latin typeface="Arial" panose="020B0604020202020204" pitchFamily="34" charset="0"/>
                <a:ea typeface="Yu Mincho" panose="02020400000000000000" pitchFamily="18" charset="-128"/>
                <a:cs typeface="Arial" panose="020B0604020202020204" pitchFamily="34" charset="0"/>
              </a:rPr>
              <a:t>Art. 203, commi 1-2 TUA e articolo 24, comma 2, d.lgs. 201/22</a:t>
            </a:r>
          </a:p>
        </p:txBody>
      </p:sp>
      <p:sp>
        <p:nvSpPr>
          <p:cNvPr id="3" name="Titolo 1">
            <a:extLst>
              <a:ext uri="{FF2B5EF4-FFF2-40B4-BE49-F238E27FC236}">
                <a16:creationId xmlns:a16="http://schemas.microsoft.com/office/drawing/2014/main" id="{DE0EBA5C-8681-3B3C-ECEC-CC1DFF8E2325}"/>
              </a:ext>
            </a:extLst>
          </p:cNvPr>
          <p:cNvSpPr txBox="1">
            <a:spLocks/>
          </p:cNvSpPr>
          <p:nvPr/>
        </p:nvSpPr>
        <p:spPr>
          <a:xfrm>
            <a:off x="0" y="-5763"/>
            <a:ext cx="9147242" cy="540000"/>
          </a:xfrm>
          <a:prstGeom prst="rect">
            <a:avLst/>
          </a:prstGeom>
          <a:solidFill>
            <a:srgbClr val="1E4968"/>
          </a:solidFill>
        </p:spPr>
        <p:txBody>
          <a:bodyPr anchor="ctr" anchorCtr="0"/>
          <a:lstStyle>
            <a:lvl1pPr algn="l" defTabSz="914400" rtl="0" eaLnBrk="1" latinLnBrk="0" hangingPunct="1">
              <a:spcBef>
                <a:spcPct val="0"/>
              </a:spcBef>
              <a:buNone/>
              <a:defRPr sz="2200" b="1" kern="1200" baseline="0">
                <a:solidFill>
                  <a:schemeClr val="bg2"/>
                </a:solidFill>
                <a:latin typeface="Arial" panose="020B0604020202020204" pitchFamily="34" charset="0"/>
                <a:ea typeface="+mj-ea"/>
                <a:cs typeface="Arial" panose="020B0604020202020204" pitchFamily="34" charset="0"/>
              </a:defRPr>
            </a:lvl1pPr>
          </a:lstStyle>
          <a:p>
            <a:r>
              <a:rPr lang="it-IT" sz="1800" dirty="0">
                <a:solidFill>
                  <a:schemeClr val="bg1"/>
                </a:solidFill>
                <a:effectLst>
                  <a:outerShdw blurRad="38100" dist="38100" dir="2700000" algn="tl">
                    <a:srgbClr val="000000">
                      <a:alpha val="43137"/>
                    </a:srgbClr>
                  </a:outerShdw>
                </a:effectLst>
              </a:rPr>
              <a:t>Pacchetto di riforme del settore dei rifiuti 2023 </a:t>
            </a:r>
          </a:p>
        </p:txBody>
      </p:sp>
      <p:sp>
        <p:nvSpPr>
          <p:cNvPr id="12" name="Rettangolo 11">
            <a:extLst>
              <a:ext uri="{FF2B5EF4-FFF2-40B4-BE49-F238E27FC236}">
                <a16:creationId xmlns:a16="http://schemas.microsoft.com/office/drawing/2014/main" id="{16F97261-6303-6468-BC3A-A51A5A3AF024}"/>
              </a:ext>
            </a:extLst>
          </p:cNvPr>
          <p:cNvSpPr/>
          <p:nvPr/>
        </p:nvSpPr>
        <p:spPr>
          <a:xfrm>
            <a:off x="6259782" y="2033901"/>
            <a:ext cx="2404077" cy="646331"/>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100"/>
              </a:spcBef>
            </a:pPr>
            <a:r>
              <a:rPr lang="it-IT" sz="1200" dirty="0">
                <a:latin typeface="Arial" panose="020B0604020202020204" pitchFamily="34" charset="0"/>
                <a:cs typeface="Arial" panose="020B0604020202020204" pitchFamily="34" charset="0"/>
              </a:rPr>
              <a:t>Regole di aggiornamento contabile e di alcuni parametri per il biennio 2024-2025 </a:t>
            </a:r>
          </a:p>
        </p:txBody>
      </p:sp>
      <p:sp>
        <p:nvSpPr>
          <p:cNvPr id="13" name="Rettangolo 12">
            <a:extLst>
              <a:ext uri="{FF2B5EF4-FFF2-40B4-BE49-F238E27FC236}">
                <a16:creationId xmlns:a16="http://schemas.microsoft.com/office/drawing/2014/main" id="{110E0CCA-89DB-1837-FAF6-D75A5CC77058}"/>
              </a:ext>
            </a:extLst>
          </p:cNvPr>
          <p:cNvSpPr/>
          <p:nvPr/>
        </p:nvSpPr>
        <p:spPr>
          <a:xfrm>
            <a:off x="426540" y="4080723"/>
            <a:ext cx="2656903" cy="1384995"/>
          </a:xfrm>
          <a:prstGeom prst="rect">
            <a:avLst/>
          </a:prstGeom>
        </p:spPr>
        <p:txBody>
          <a:bodyPr wrap="square">
            <a:spAutoFit/>
          </a:bodyPr>
          <a:lstStyle/>
          <a:p>
            <a:pPr marL="87312" lvl="0" algn="just">
              <a:spcBef>
                <a:spcPts val="0"/>
              </a:spcBef>
              <a:spcAft>
                <a:spcPts val="0"/>
              </a:spcAft>
              <a:buClr>
                <a:srgbClr val="00B0F0"/>
              </a:buClr>
              <a:buSzPct val="138000"/>
            </a:pPr>
            <a:r>
              <a:rPr lang="it-IT" sz="1200" dirty="0">
                <a:latin typeface="Arial" panose="020B0604020202020204" pitchFamily="34" charset="0"/>
                <a:ea typeface="Yu Mincho" panose="02020400000000000000" pitchFamily="18" charset="-128"/>
                <a:cs typeface="Arial" panose="020B0604020202020204" pitchFamily="34" charset="0"/>
              </a:rPr>
              <a:t>Miglioramento della qualità e dell'efficienza dei servizi pubblici e sviluppo degli investimenti e dell'innovazione in funzione della tutela dell'ambiente, della sicurezza e del diritto alla salute dei cittadini</a:t>
            </a:r>
            <a:endParaRPr lang="it-IT" sz="1200" kern="1400" dirty="0">
              <a:latin typeface="Arial" panose="020B0604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258952241"/>
      </p:ext>
    </p:extLst>
  </p:cSld>
  <p:clrMapOvr>
    <a:masterClrMapping/>
  </p:clrMapOvr>
</p:sld>
</file>

<file path=ppt/theme/theme1.xml><?xml version="1.0" encoding="utf-8"?>
<a:theme xmlns:a="http://schemas.openxmlformats.org/drawingml/2006/main" name="Presentazione ARE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24960</TotalTime>
  <Words>3700</Words>
  <Application>Microsoft Office PowerPoint</Application>
  <PresentationFormat>Presentazione su schermo (4:3)</PresentationFormat>
  <Paragraphs>265</Paragraphs>
  <Slides>22</Slides>
  <Notes>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22</vt:i4>
      </vt:variant>
    </vt:vector>
  </HeadingPairs>
  <TitlesOfParts>
    <vt:vector size="31" baseType="lpstr">
      <vt:lpstr>Arial</vt:lpstr>
      <vt:lpstr>Calibri</vt:lpstr>
      <vt:lpstr>Cambria Math</vt:lpstr>
      <vt:lpstr>Courier New</vt:lpstr>
      <vt:lpstr>Ropa Sans</vt:lpstr>
      <vt:lpstr>Segoe UI Semibold</vt:lpstr>
      <vt:lpstr>Times New Roman</vt:lpstr>
      <vt:lpstr>Wingdings</vt:lpstr>
      <vt:lpstr>Presentazione ARERA</vt:lpstr>
      <vt:lpstr> 6 novembre 2023 Roma, Consiglio di Stato Il ruolo di ARERA al tempo della crisi energetica    regolazione e segmenti di mercato nel ciclo dei rifiuti   Lorenzo Bardelli Direttore Divisione Ambiente ARERA </vt:lpstr>
      <vt:lpstr>AGENDA</vt:lpstr>
      <vt:lpstr>1</vt:lpstr>
      <vt:lpstr>Presentazione standard di PowerPoint</vt:lpstr>
      <vt:lpstr>Presentazione standard di PowerPoint</vt:lpstr>
      <vt:lpstr>Presentazione standard di PowerPoint</vt:lpstr>
      <vt:lpstr>Presentazione standard di PowerPoint</vt:lpstr>
      <vt:lpstr>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3</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AEEG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della presentazione Titolo della presentazione Sottotitolo</dc:title>
  <dc:creator>Bardelli Lorenzo</dc:creator>
  <cp:lastModifiedBy>Bardelli Lorenzo</cp:lastModifiedBy>
  <cp:revision>1479</cp:revision>
  <cp:lastPrinted>2020-07-10T19:34:58Z</cp:lastPrinted>
  <dcterms:created xsi:type="dcterms:W3CDTF">2018-02-28T16:13:20Z</dcterms:created>
  <dcterms:modified xsi:type="dcterms:W3CDTF">2023-11-06T12:11:35Z</dcterms:modified>
</cp:coreProperties>
</file>