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61" r:id="rId2"/>
  </p:sldMasterIdLst>
  <p:notesMasterIdLst>
    <p:notesMasterId r:id="rId35"/>
  </p:notesMasterIdLst>
  <p:handoutMasterIdLst>
    <p:handoutMasterId r:id="rId36"/>
  </p:handoutMasterIdLst>
  <p:sldIdLst>
    <p:sldId id="548" r:id="rId3"/>
    <p:sldId id="813" r:id="rId4"/>
    <p:sldId id="596" r:id="rId5"/>
    <p:sldId id="583" r:id="rId6"/>
    <p:sldId id="554" r:id="rId7"/>
    <p:sldId id="804" r:id="rId8"/>
    <p:sldId id="466" r:id="rId9"/>
    <p:sldId id="807" r:id="rId10"/>
    <p:sldId id="805" r:id="rId11"/>
    <p:sldId id="808" r:id="rId12"/>
    <p:sldId id="810" r:id="rId13"/>
    <p:sldId id="811" r:id="rId14"/>
    <p:sldId id="814" r:id="rId15"/>
    <p:sldId id="812" r:id="rId16"/>
    <p:sldId id="795" r:id="rId17"/>
    <p:sldId id="455" r:id="rId18"/>
    <p:sldId id="669" r:id="rId19"/>
    <p:sldId id="650" r:id="rId20"/>
    <p:sldId id="686" r:id="rId21"/>
    <p:sldId id="687" r:id="rId22"/>
    <p:sldId id="528" r:id="rId23"/>
    <p:sldId id="602" r:id="rId24"/>
    <p:sldId id="798" r:id="rId25"/>
    <p:sldId id="640" r:id="rId26"/>
    <p:sldId id="815" r:id="rId27"/>
    <p:sldId id="605" r:id="rId28"/>
    <p:sldId id="481" r:id="rId29"/>
    <p:sldId id="496" r:id="rId30"/>
    <p:sldId id="643" r:id="rId31"/>
    <p:sldId id="766" r:id="rId32"/>
    <p:sldId id="800" r:id="rId33"/>
    <p:sldId id="557" r:id="rId34"/>
  </p:sldIdLst>
  <p:sldSz cx="9144000" cy="6858000" type="screen4x3"/>
  <p:notesSz cx="7104063" cy="10234613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700"/>
    <a:srgbClr val="00AD82"/>
    <a:srgbClr val="01A4CD"/>
    <a:srgbClr val="0964AF"/>
    <a:srgbClr val="0051A2"/>
    <a:srgbClr val="00458A"/>
    <a:srgbClr val="F18600"/>
    <a:srgbClr val="6D7071"/>
    <a:srgbClr val="1E4968"/>
    <a:srgbClr val="7C8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0" autoAdjust="0"/>
    <p:restoredTop sz="94404" autoAdjust="0"/>
  </p:normalViewPr>
  <p:slideViewPr>
    <p:cSldViewPr snapToGrid="0" snapToObjects="1">
      <p:cViewPr varScale="1">
        <p:scale>
          <a:sx n="71" d="100"/>
          <a:sy n="71" d="100"/>
        </p:scale>
        <p:origin x="106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81A6C-611C-4CB6-BA90-9016BFE6E075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1F908DDB-81FF-455B-A66D-8E03F113FA6B}">
      <dgm:prSet phldrT="[Testo]" custT="1"/>
      <dgm:spPr/>
      <dgm:t>
        <a:bodyPr/>
        <a:lstStyle/>
        <a:p>
          <a:r>
            <a:rPr lang="it-IT" sz="1200" dirty="0"/>
            <a:t>Programma degli Interventi</a:t>
          </a:r>
        </a:p>
      </dgm:t>
    </dgm:pt>
    <dgm:pt modelId="{86DF04F7-DC6C-458A-9C43-0072133AE52B}" type="parTrans" cxnId="{6C81E4D2-33C0-4B06-B845-4384E47C4217}">
      <dgm:prSet/>
      <dgm:spPr/>
      <dgm:t>
        <a:bodyPr/>
        <a:lstStyle/>
        <a:p>
          <a:endParaRPr lang="it-IT"/>
        </a:p>
      </dgm:t>
    </dgm:pt>
    <dgm:pt modelId="{94B63178-8081-4065-973F-C9EDD7118334}" type="sibTrans" cxnId="{6C81E4D2-33C0-4B06-B845-4384E47C4217}">
      <dgm:prSet/>
      <dgm:spPr/>
      <dgm:t>
        <a:bodyPr/>
        <a:lstStyle/>
        <a:p>
          <a:endParaRPr lang="it-IT"/>
        </a:p>
      </dgm:t>
    </dgm:pt>
    <dgm:pt modelId="{BBADCA4F-5991-4BA7-9E86-7033935B98E2}">
      <dgm:prSet phldrT="[Testo]"/>
      <dgm:spPr/>
      <dgm:t>
        <a:bodyPr/>
        <a:lstStyle/>
        <a:p>
          <a:r>
            <a:rPr lang="it-IT" dirty="0"/>
            <a:t>Piano Opere Strategiche</a:t>
          </a:r>
        </a:p>
      </dgm:t>
    </dgm:pt>
    <dgm:pt modelId="{B5AB8D56-D44F-4CDE-B410-07DB785B1DC4}" type="parTrans" cxnId="{1A5B1C10-F068-4FBB-B42F-94E39CCC7689}">
      <dgm:prSet/>
      <dgm:spPr/>
      <dgm:t>
        <a:bodyPr/>
        <a:lstStyle/>
        <a:p>
          <a:endParaRPr lang="it-IT"/>
        </a:p>
      </dgm:t>
    </dgm:pt>
    <dgm:pt modelId="{0386CE8B-F783-414F-8594-4EFA4EA7D99F}" type="sibTrans" cxnId="{1A5B1C10-F068-4FBB-B42F-94E39CCC7689}">
      <dgm:prSet/>
      <dgm:spPr/>
      <dgm:t>
        <a:bodyPr/>
        <a:lstStyle/>
        <a:p>
          <a:endParaRPr lang="it-IT"/>
        </a:p>
      </dgm:t>
    </dgm:pt>
    <dgm:pt modelId="{9337AC7B-D48C-45EE-9DF2-9FB5F43F77BE}">
      <dgm:prSet phldrT="[Testo]"/>
      <dgm:spPr/>
      <dgm:t>
        <a:bodyPr/>
        <a:lstStyle/>
        <a:p>
          <a:r>
            <a:rPr lang="it-IT" dirty="0"/>
            <a:t>Finanziamenti pubblici</a:t>
          </a:r>
        </a:p>
      </dgm:t>
    </dgm:pt>
    <dgm:pt modelId="{36603F29-5E54-460C-98BD-E5F5EAF2250A}" type="parTrans" cxnId="{58A965B1-0C35-4345-8030-6C4CD2265EA7}">
      <dgm:prSet/>
      <dgm:spPr/>
      <dgm:t>
        <a:bodyPr/>
        <a:lstStyle/>
        <a:p>
          <a:endParaRPr lang="it-IT"/>
        </a:p>
      </dgm:t>
    </dgm:pt>
    <dgm:pt modelId="{6610A7AF-FC38-4FBE-99F5-47BD369F7DC4}" type="sibTrans" cxnId="{58A965B1-0C35-4345-8030-6C4CD2265EA7}">
      <dgm:prSet/>
      <dgm:spPr/>
      <dgm:t>
        <a:bodyPr/>
        <a:lstStyle/>
        <a:p>
          <a:endParaRPr lang="it-IT"/>
        </a:p>
      </dgm:t>
    </dgm:pt>
    <dgm:pt modelId="{FE496B49-4C91-440D-9C9F-617B3E7AF238}" type="pres">
      <dgm:prSet presAssocID="{F3E81A6C-611C-4CB6-BA90-9016BFE6E07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278F8C2-FFB0-44C0-BE90-76D987E7021D}" type="pres">
      <dgm:prSet presAssocID="{1F908DDB-81FF-455B-A66D-8E03F113FA6B}" presName="gear1" presStyleLbl="node1" presStyleIdx="0" presStyleCnt="3" custScaleX="106311">
        <dgm:presLayoutVars>
          <dgm:chMax val="1"/>
          <dgm:bulletEnabled val="1"/>
        </dgm:presLayoutVars>
      </dgm:prSet>
      <dgm:spPr/>
    </dgm:pt>
    <dgm:pt modelId="{4B227C5E-C2C4-462E-9D6A-43CFE8361FAE}" type="pres">
      <dgm:prSet presAssocID="{1F908DDB-81FF-455B-A66D-8E03F113FA6B}" presName="gear1srcNode" presStyleLbl="node1" presStyleIdx="0" presStyleCnt="3"/>
      <dgm:spPr/>
    </dgm:pt>
    <dgm:pt modelId="{E2688592-2A86-47F9-A18C-C6C6979A1E56}" type="pres">
      <dgm:prSet presAssocID="{1F908DDB-81FF-455B-A66D-8E03F113FA6B}" presName="gear1dstNode" presStyleLbl="node1" presStyleIdx="0" presStyleCnt="3"/>
      <dgm:spPr/>
    </dgm:pt>
    <dgm:pt modelId="{0F5C1241-50F7-436D-80BC-72A3291FBABD}" type="pres">
      <dgm:prSet presAssocID="{BBADCA4F-5991-4BA7-9E86-7033935B98E2}" presName="gear2" presStyleLbl="node1" presStyleIdx="1" presStyleCnt="3">
        <dgm:presLayoutVars>
          <dgm:chMax val="1"/>
          <dgm:bulletEnabled val="1"/>
        </dgm:presLayoutVars>
      </dgm:prSet>
      <dgm:spPr/>
    </dgm:pt>
    <dgm:pt modelId="{42BA0BF5-00D5-4942-A6AB-3E5823EE82EF}" type="pres">
      <dgm:prSet presAssocID="{BBADCA4F-5991-4BA7-9E86-7033935B98E2}" presName="gear2srcNode" presStyleLbl="node1" presStyleIdx="1" presStyleCnt="3"/>
      <dgm:spPr/>
    </dgm:pt>
    <dgm:pt modelId="{A8E65D8F-2663-4DAA-83BC-B3BD0D4BFF71}" type="pres">
      <dgm:prSet presAssocID="{BBADCA4F-5991-4BA7-9E86-7033935B98E2}" presName="gear2dstNode" presStyleLbl="node1" presStyleIdx="1" presStyleCnt="3"/>
      <dgm:spPr/>
    </dgm:pt>
    <dgm:pt modelId="{354EBEAF-37CC-4DF5-AC54-F1A7E64B5053}" type="pres">
      <dgm:prSet presAssocID="{9337AC7B-D48C-45EE-9DF2-9FB5F43F77BE}" presName="gear3" presStyleLbl="node1" presStyleIdx="2" presStyleCnt="3"/>
      <dgm:spPr/>
    </dgm:pt>
    <dgm:pt modelId="{C3B372C3-417F-4372-83E2-BB1CD624DC2C}" type="pres">
      <dgm:prSet presAssocID="{9337AC7B-D48C-45EE-9DF2-9FB5F43F77B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4AA9331E-AB5C-4151-9741-D796DC3440AD}" type="pres">
      <dgm:prSet presAssocID="{9337AC7B-D48C-45EE-9DF2-9FB5F43F77BE}" presName="gear3srcNode" presStyleLbl="node1" presStyleIdx="2" presStyleCnt="3"/>
      <dgm:spPr/>
    </dgm:pt>
    <dgm:pt modelId="{CD66F7C9-1C2C-4281-895C-7779286E689F}" type="pres">
      <dgm:prSet presAssocID="{9337AC7B-D48C-45EE-9DF2-9FB5F43F77BE}" presName="gear3dstNode" presStyleLbl="node1" presStyleIdx="2" presStyleCnt="3"/>
      <dgm:spPr/>
    </dgm:pt>
    <dgm:pt modelId="{841F593F-27C9-4923-AD30-B83E1A65B5C3}" type="pres">
      <dgm:prSet presAssocID="{94B63178-8081-4065-973F-C9EDD7118334}" presName="connector1" presStyleLbl="sibTrans2D1" presStyleIdx="0" presStyleCnt="3"/>
      <dgm:spPr/>
    </dgm:pt>
    <dgm:pt modelId="{ADA75E58-5CC8-4860-97EA-EA65987EA6D4}" type="pres">
      <dgm:prSet presAssocID="{0386CE8B-F783-414F-8594-4EFA4EA7D99F}" presName="connector2" presStyleLbl="sibTrans2D1" presStyleIdx="1" presStyleCnt="3"/>
      <dgm:spPr/>
    </dgm:pt>
    <dgm:pt modelId="{EB9241F3-38B4-433F-BF31-027D396A0564}" type="pres">
      <dgm:prSet presAssocID="{6610A7AF-FC38-4FBE-99F5-47BD369F7DC4}" presName="connector3" presStyleLbl="sibTrans2D1" presStyleIdx="2" presStyleCnt="3"/>
      <dgm:spPr/>
    </dgm:pt>
  </dgm:ptLst>
  <dgm:cxnLst>
    <dgm:cxn modelId="{1A5B1C10-F068-4FBB-B42F-94E39CCC7689}" srcId="{F3E81A6C-611C-4CB6-BA90-9016BFE6E075}" destId="{BBADCA4F-5991-4BA7-9E86-7033935B98E2}" srcOrd="1" destOrd="0" parTransId="{B5AB8D56-D44F-4CDE-B410-07DB785B1DC4}" sibTransId="{0386CE8B-F783-414F-8594-4EFA4EA7D99F}"/>
    <dgm:cxn modelId="{EF376E13-7381-4811-AC44-089381C72DC9}" type="presOf" srcId="{9337AC7B-D48C-45EE-9DF2-9FB5F43F77BE}" destId="{4AA9331E-AB5C-4151-9741-D796DC3440AD}" srcOrd="2" destOrd="0" presId="urn:microsoft.com/office/officeart/2005/8/layout/gear1"/>
    <dgm:cxn modelId="{95513A35-A170-489A-A5DF-EFA8EB372E58}" type="presOf" srcId="{1F908DDB-81FF-455B-A66D-8E03F113FA6B}" destId="{F278F8C2-FFB0-44C0-BE90-76D987E7021D}" srcOrd="0" destOrd="0" presId="urn:microsoft.com/office/officeart/2005/8/layout/gear1"/>
    <dgm:cxn modelId="{33DED160-EA8B-46A0-B2AF-05E264E18CA0}" type="presOf" srcId="{6610A7AF-FC38-4FBE-99F5-47BD369F7DC4}" destId="{EB9241F3-38B4-433F-BF31-027D396A0564}" srcOrd="0" destOrd="0" presId="urn:microsoft.com/office/officeart/2005/8/layout/gear1"/>
    <dgm:cxn modelId="{A8437B8A-8C2B-43AB-99B9-84F3929637E5}" type="presOf" srcId="{94B63178-8081-4065-973F-C9EDD7118334}" destId="{841F593F-27C9-4923-AD30-B83E1A65B5C3}" srcOrd="0" destOrd="0" presId="urn:microsoft.com/office/officeart/2005/8/layout/gear1"/>
    <dgm:cxn modelId="{832AE49D-3EC5-45DF-8B55-4F5A0745A3EF}" type="presOf" srcId="{1F908DDB-81FF-455B-A66D-8E03F113FA6B}" destId="{4B227C5E-C2C4-462E-9D6A-43CFE8361FAE}" srcOrd="1" destOrd="0" presId="urn:microsoft.com/office/officeart/2005/8/layout/gear1"/>
    <dgm:cxn modelId="{4418589F-BD44-48BD-82D9-DB075FD304D0}" type="presOf" srcId="{BBADCA4F-5991-4BA7-9E86-7033935B98E2}" destId="{A8E65D8F-2663-4DAA-83BC-B3BD0D4BFF71}" srcOrd="2" destOrd="0" presId="urn:microsoft.com/office/officeart/2005/8/layout/gear1"/>
    <dgm:cxn modelId="{06EDFFA2-1EC4-47E1-9568-D9891913FD49}" type="presOf" srcId="{F3E81A6C-611C-4CB6-BA90-9016BFE6E075}" destId="{FE496B49-4C91-440D-9C9F-617B3E7AF238}" srcOrd="0" destOrd="0" presId="urn:microsoft.com/office/officeart/2005/8/layout/gear1"/>
    <dgm:cxn modelId="{CF1959AE-0DEA-4666-862D-B7A6E262D518}" type="presOf" srcId="{BBADCA4F-5991-4BA7-9E86-7033935B98E2}" destId="{0F5C1241-50F7-436D-80BC-72A3291FBABD}" srcOrd="0" destOrd="0" presId="urn:microsoft.com/office/officeart/2005/8/layout/gear1"/>
    <dgm:cxn modelId="{58A965B1-0C35-4345-8030-6C4CD2265EA7}" srcId="{F3E81A6C-611C-4CB6-BA90-9016BFE6E075}" destId="{9337AC7B-D48C-45EE-9DF2-9FB5F43F77BE}" srcOrd="2" destOrd="0" parTransId="{36603F29-5E54-460C-98BD-E5F5EAF2250A}" sibTransId="{6610A7AF-FC38-4FBE-99F5-47BD369F7DC4}"/>
    <dgm:cxn modelId="{B6D469BD-E58A-440A-B4B4-6C271BFF5CF5}" type="presOf" srcId="{0386CE8B-F783-414F-8594-4EFA4EA7D99F}" destId="{ADA75E58-5CC8-4860-97EA-EA65987EA6D4}" srcOrd="0" destOrd="0" presId="urn:microsoft.com/office/officeart/2005/8/layout/gear1"/>
    <dgm:cxn modelId="{CCE83EBF-F652-4304-894B-5D18FF036260}" type="presOf" srcId="{9337AC7B-D48C-45EE-9DF2-9FB5F43F77BE}" destId="{C3B372C3-417F-4372-83E2-BB1CD624DC2C}" srcOrd="1" destOrd="0" presId="urn:microsoft.com/office/officeart/2005/8/layout/gear1"/>
    <dgm:cxn modelId="{C08FB0CF-884A-47C6-9368-9C500667A9CD}" type="presOf" srcId="{1F908DDB-81FF-455B-A66D-8E03F113FA6B}" destId="{E2688592-2A86-47F9-A18C-C6C6979A1E56}" srcOrd="2" destOrd="0" presId="urn:microsoft.com/office/officeart/2005/8/layout/gear1"/>
    <dgm:cxn modelId="{4A9500D2-A53F-4C5B-82B3-4D8A3C3E6EA1}" type="presOf" srcId="{BBADCA4F-5991-4BA7-9E86-7033935B98E2}" destId="{42BA0BF5-00D5-4942-A6AB-3E5823EE82EF}" srcOrd="1" destOrd="0" presId="urn:microsoft.com/office/officeart/2005/8/layout/gear1"/>
    <dgm:cxn modelId="{6C81E4D2-33C0-4B06-B845-4384E47C4217}" srcId="{F3E81A6C-611C-4CB6-BA90-9016BFE6E075}" destId="{1F908DDB-81FF-455B-A66D-8E03F113FA6B}" srcOrd="0" destOrd="0" parTransId="{86DF04F7-DC6C-458A-9C43-0072133AE52B}" sibTransId="{94B63178-8081-4065-973F-C9EDD7118334}"/>
    <dgm:cxn modelId="{7FEA97E1-A579-46AE-B426-32C6E9E422A0}" type="presOf" srcId="{9337AC7B-D48C-45EE-9DF2-9FB5F43F77BE}" destId="{354EBEAF-37CC-4DF5-AC54-F1A7E64B5053}" srcOrd="0" destOrd="0" presId="urn:microsoft.com/office/officeart/2005/8/layout/gear1"/>
    <dgm:cxn modelId="{F73A0BE7-5B47-4525-971E-BFC7F211FE01}" type="presOf" srcId="{9337AC7B-D48C-45EE-9DF2-9FB5F43F77BE}" destId="{CD66F7C9-1C2C-4281-895C-7779286E689F}" srcOrd="3" destOrd="0" presId="urn:microsoft.com/office/officeart/2005/8/layout/gear1"/>
    <dgm:cxn modelId="{40C0EDA3-89E8-4634-B95D-653DEA1DC354}" type="presParOf" srcId="{FE496B49-4C91-440D-9C9F-617B3E7AF238}" destId="{F278F8C2-FFB0-44C0-BE90-76D987E7021D}" srcOrd="0" destOrd="0" presId="urn:microsoft.com/office/officeart/2005/8/layout/gear1"/>
    <dgm:cxn modelId="{D25E9980-F7AB-4EDB-8B42-5B6A3DA24826}" type="presParOf" srcId="{FE496B49-4C91-440D-9C9F-617B3E7AF238}" destId="{4B227C5E-C2C4-462E-9D6A-43CFE8361FAE}" srcOrd="1" destOrd="0" presId="urn:microsoft.com/office/officeart/2005/8/layout/gear1"/>
    <dgm:cxn modelId="{CC65BE1F-5EB7-4ECA-93D8-206D0E062242}" type="presParOf" srcId="{FE496B49-4C91-440D-9C9F-617B3E7AF238}" destId="{E2688592-2A86-47F9-A18C-C6C6979A1E56}" srcOrd="2" destOrd="0" presId="urn:microsoft.com/office/officeart/2005/8/layout/gear1"/>
    <dgm:cxn modelId="{29EFB97D-D1BE-4D31-BDF0-695C8418AC42}" type="presParOf" srcId="{FE496B49-4C91-440D-9C9F-617B3E7AF238}" destId="{0F5C1241-50F7-436D-80BC-72A3291FBABD}" srcOrd="3" destOrd="0" presId="urn:microsoft.com/office/officeart/2005/8/layout/gear1"/>
    <dgm:cxn modelId="{284F1831-641D-42FF-AD94-3A033D5EFEBD}" type="presParOf" srcId="{FE496B49-4C91-440D-9C9F-617B3E7AF238}" destId="{42BA0BF5-00D5-4942-A6AB-3E5823EE82EF}" srcOrd="4" destOrd="0" presId="urn:microsoft.com/office/officeart/2005/8/layout/gear1"/>
    <dgm:cxn modelId="{B7EAAACB-9A09-4054-A85C-40B1D5F6C7F5}" type="presParOf" srcId="{FE496B49-4C91-440D-9C9F-617B3E7AF238}" destId="{A8E65D8F-2663-4DAA-83BC-B3BD0D4BFF71}" srcOrd="5" destOrd="0" presId="urn:microsoft.com/office/officeart/2005/8/layout/gear1"/>
    <dgm:cxn modelId="{ECE094C3-670E-48C7-9670-8D0D6492DB94}" type="presParOf" srcId="{FE496B49-4C91-440D-9C9F-617B3E7AF238}" destId="{354EBEAF-37CC-4DF5-AC54-F1A7E64B5053}" srcOrd="6" destOrd="0" presId="urn:microsoft.com/office/officeart/2005/8/layout/gear1"/>
    <dgm:cxn modelId="{A83AF831-39C7-47D7-AA31-E25834411319}" type="presParOf" srcId="{FE496B49-4C91-440D-9C9F-617B3E7AF238}" destId="{C3B372C3-417F-4372-83E2-BB1CD624DC2C}" srcOrd="7" destOrd="0" presId="urn:microsoft.com/office/officeart/2005/8/layout/gear1"/>
    <dgm:cxn modelId="{A88BB608-1646-4C25-A6B1-915BEBFB8E99}" type="presParOf" srcId="{FE496B49-4C91-440D-9C9F-617B3E7AF238}" destId="{4AA9331E-AB5C-4151-9741-D796DC3440AD}" srcOrd="8" destOrd="0" presId="urn:microsoft.com/office/officeart/2005/8/layout/gear1"/>
    <dgm:cxn modelId="{6DC1BFBE-E0CC-405E-BB2F-BD581708115E}" type="presParOf" srcId="{FE496B49-4C91-440D-9C9F-617B3E7AF238}" destId="{CD66F7C9-1C2C-4281-895C-7779286E689F}" srcOrd="9" destOrd="0" presId="urn:microsoft.com/office/officeart/2005/8/layout/gear1"/>
    <dgm:cxn modelId="{7AB54250-04C0-4706-8994-9C9B4BA3E78B}" type="presParOf" srcId="{FE496B49-4C91-440D-9C9F-617B3E7AF238}" destId="{841F593F-27C9-4923-AD30-B83E1A65B5C3}" srcOrd="10" destOrd="0" presId="urn:microsoft.com/office/officeart/2005/8/layout/gear1"/>
    <dgm:cxn modelId="{91E27371-22DA-46A4-B03A-AA856B665CEC}" type="presParOf" srcId="{FE496B49-4C91-440D-9C9F-617B3E7AF238}" destId="{ADA75E58-5CC8-4860-97EA-EA65987EA6D4}" srcOrd="11" destOrd="0" presId="urn:microsoft.com/office/officeart/2005/8/layout/gear1"/>
    <dgm:cxn modelId="{2F0971DD-9332-4BBD-8549-577A493BDBA4}" type="presParOf" srcId="{FE496B49-4C91-440D-9C9F-617B3E7AF238}" destId="{EB9241F3-38B4-433F-BF31-027D396A056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8F8C2-FFB0-44C0-BE90-76D987E7021D}">
      <dsp:nvSpPr>
        <dsp:cNvPr id="0" name=""/>
        <dsp:cNvSpPr/>
      </dsp:nvSpPr>
      <dsp:spPr>
        <a:xfrm>
          <a:off x="1352938" y="1012424"/>
          <a:ext cx="1315500" cy="1237408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Programma degli Interventi</a:t>
          </a:r>
        </a:p>
      </dsp:txBody>
      <dsp:txXfrm>
        <a:off x="1611576" y="1302281"/>
        <a:ext cx="798224" cy="636053"/>
      </dsp:txXfrm>
    </dsp:sp>
    <dsp:sp modelId="{0F5C1241-50F7-436D-80BC-72A3291FBABD}">
      <dsp:nvSpPr>
        <dsp:cNvPr id="0" name=""/>
        <dsp:cNvSpPr/>
      </dsp:nvSpPr>
      <dsp:spPr>
        <a:xfrm>
          <a:off x="672038" y="719946"/>
          <a:ext cx="899933" cy="89993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Piano Opere Strategiche</a:t>
          </a:r>
        </a:p>
      </dsp:txBody>
      <dsp:txXfrm>
        <a:off x="898599" y="947876"/>
        <a:ext cx="446811" cy="444073"/>
      </dsp:txXfrm>
    </dsp:sp>
    <dsp:sp modelId="{354EBEAF-37CC-4DF5-AC54-F1A7E64B5053}">
      <dsp:nvSpPr>
        <dsp:cNvPr id="0" name=""/>
        <dsp:cNvSpPr/>
      </dsp:nvSpPr>
      <dsp:spPr>
        <a:xfrm rot="20700000">
          <a:off x="1176093" y="99084"/>
          <a:ext cx="881750" cy="88175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Finanziamenti pubblici</a:t>
          </a:r>
        </a:p>
      </dsp:txBody>
      <dsp:txXfrm rot="-20700000">
        <a:off x="1369486" y="292478"/>
        <a:ext cx="494963" cy="494963"/>
      </dsp:txXfrm>
    </dsp:sp>
    <dsp:sp modelId="{841F593F-27C9-4923-AD30-B83E1A65B5C3}">
      <dsp:nvSpPr>
        <dsp:cNvPr id="0" name=""/>
        <dsp:cNvSpPr/>
      </dsp:nvSpPr>
      <dsp:spPr>
        <a:xfrm>
          <a:off x="1276977" y="836713"/>
          <a:ext cx="1583882" cy="1583882"/>
        </a:xfrm>
        <a:prstGeom prst="circularArrow">
          <a:avLst>
            <a:gd name="adj1" fmla="val 4687"/>
            <a:gd name="adj2" fmla="val 299029"/>
            <a:gd name="adj3" fmla="val 2439267"/>
            <a:gd name="adj4" fmla="val 1603818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75E58-5CC8-4860-97EA-EA65987EA6D4}">
      <dsp:nvSpPr>
        <dsp:cNvPr id="0" name=""/>
        <dsp:cNvSpPr/>
      </dsp:nvSpPr>
      <dsp:spPr>
        <a:xfrm>
          <a:off x="512662" y="529170"/>
          <a:ext cx="1150789" cy="115078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241F3-38B4-433F-BF31-027D396A0564}">
      <dsp:nvSpPr>
        <dsp:cNvPr id="0" name=""/>
        <dsp:cNvSpPr/>
      </dsp:nvSpPr>
      <dsp:spPr>
        <a:xfrm>
          <a:off x="972134" y="-85707"/>
          <a:ext cx="1240782" cy="124078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079202" cy="511731"/>
          </a:xfrm>
          <a:prstGeom prst="rect">
            <a:avLst/>
          </a:prstGeom>
        </p:spPr>
        <p:txBody>
          <a:bodyPr vert="horz" lIns="95063" tIns="47530" rIns="95063" bIns="47530" rtlCol="0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3205" y="4"/>
            <a:ext cx="3079202" cy="511731"/>
          </a:xfrm>
          <a:prstGeom prst="rect">
            <a:avLst/>
          </a:prstGeom>
        </p:spPr>
        <p:txBody>
          <a:bodyPr vert="horz" lIns="95063" tIns="47530" rIns="95063" bIns="47530" rtlCol="0"/>
          <a:lstStyle>
            <a:lvl1pPr algn="r">
              <a:defRPr sz="1100"/>
            </a:lvl1pPr>
          </a:lstStyle>
          <a:p>
            <a:fld id="{0E1D1EBD-3803-4C44-9618-8EC7864B6DAB}" type="datetimeFigureOut">
              <a:rPr lang="it-IT" smtClean="0"/>
              <a:t>06/11/2023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721240"/>
            <a:ext cx="3079202" cy="511731"/>
          </a:xfrm>
          <a:prstGeom prst="rect">
            <a:avLst/>
          </a:prstGeom>
        </p:spPr>
        <p:txBody>
          <a:bodyPr vert="horz" lIns="95063" tIns="47530" rIns="95063" bIns="47530" rtlCol="0" anchor="b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3205" y="9721240"/>
            <a:ext cx="3079202" cy="511731"/>
          </a:xfrm>
          <a:prstGeom prst="rect">
            <a:avLst/>
          </a:prstGeom>
        </p:spPr>
        <p:txBody>
          <a:bodyPr vert="horz" lIns="95063" tIns="47530" rIns="95063" bIns="47530" rtlCol="0" anchor="b"/>
          <a:lstStyle>
            <a:lvl1pPr algn="r">
              <a:defRPr sz="1100"/>
            </a:lvl1pPr>
          </a:lstStyle>
          <a:p>
            <a:fld id="{66DEEEE5-B202-44AC-BD3C-6231C6F8D1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2205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78427" cy="511731"/>
          </a:xfrm>
          <a:prstGeom prst="rect">
            <a:avLst/>
          </a:prstGeom>
        </p:spPr>
        <p:txBody>
          <a:bodyPr vert="horz" lIns="95423" tIns="47712" rIns="95423" bIns="47712" rtlCol="0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996" y="4"/>
            <a:ext cx="3078427" cy="511731"/>
          </a:xfrm>
          <a:prstGeom prst="rect">
            <a:avLst/>
          </a:prstGeom>
        </p:spPr>
        <p:txBody>
          <a:bodyPr vert="horz" lIns="95423" tIns="47712" rIns="95423" bIns="47712" rtlCol="0"/>
          <a:lstStyle>
            <a:lvl1pPr algn="r">
              <a:defRPr sz="1100"/>
            </a:lvl1pPr>
          </a:lstStyle>
          <a:p>
            <a:fld id="{EB010516-9D17-4492-B5AB-AE595A48B715}" type="datetimeFigureOut">
              <a:rPr lang="it-IT" smtClean="0"/>
              <a:t>06/11/2023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96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23" tIns="47712" rIns="95423" bIns="47712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7" y="4861446"/>
            <a:ext cx="5683250" cy="4605576"/>
          </a:xfrm>
          <a:prstGeom prst="rect">
            <a:avLst/>
          </a:prstGeom>
        </p:spPr>
        <p:txBody>
          <a:bodyPr vert="horz" lIns="95423" tIns="47712" rIns="95423" bIns="47712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4" y="9721111"/>
            <a:ext cx="3078427" cy="511731"/>
          </a:xfrm>
          <a:prstGeom prst="rect">
            <a:avLst/>
          </a:prstGeom>
        </p:spPr>
        <p:txBody>
          <a:bodyPr vert="horz" lIns="95423" tIns="47712" rIns="95423" bIns="47712" rtlCol="0" anchor="b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996" y="9721111"/>
            <a:ext cx="3078427" cy="511731"/>
          </a:xfrm>
          <a:prstGeom prst="rect">
            <a:avLst/>
          </a:prstGeom>
        </p:spPr>
        <p:txBody>
          <a:bodyPr vert="horz" lIns="95423" tIns="47712" rIns="95423" bIns="47712" rtlCol="0" anchor="b"/>
          <a:lstStyle>
            <a:lvl1pPr algn="r">
              <a:defRPr sz="1100"/>
            </a:lvl1pPr>
          </a:lstStyle>
          <a:p>
            <a:fld id="{688DF353-86EC-4507-98F5-62212B891A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431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DF353-86EC-4507-98F5-62212B891A7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3088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5048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4891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DF353-86EC-4507-98F5-62212B891A7F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505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8961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5299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789"/>
            <a:r>
              <a:rPr lang="en-US" alt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even if the impact cannot be an absolute “zero” (not returned in the same place)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DF353-86EC-4507-98F5-62212B891A7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7701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4538"/>
            <a:ext cx="4937125" cy="370205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34" y="4697896"/>
            <a:ext cx="4975225" cy="414993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410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610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3503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ATT.: ho tolto la modifica relativa al costo di morosità</a:t>
            </a:r>
          </a:p>
        </p:txBody>
      </p:sp>
    </p:spTree>
    <p:extLst>
      <p:ext uri="{BB962C8B-B14F-4D97-AF65-F5344CB8AC3E}">
        <p14:creationId xmlns:p14="http://schemas.microsoft.com/office/powerpoint/2010/main" val="3809141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0210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300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BC4F3-5136-4454-8416-76F6D64B4590}" type="datetimeFigureOut">
              <a:rPr lang="it-IT" altLang="it-IT"/>
              <a:pPr>
                <a:defRPr/>
              </a:pPr>
              <a:t>06/11/2023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6A02C-A8B5-437E-A165-0E37E365163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744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7E037-376B-4AE0-849E-240A7A8D1328}" type="datetimeFigureOut">
              <a:rPr lang="it-IT" altLang="it-IT"/>
              <a:pPr>
                <a:defRPr/>
              </a:pPr>
              <a:t>06/11/2023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BDDD3-5E84-4B48-AE03-154B800B975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1970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3A53E-3AF3-4778-AC0B-E05CF76DBEC6}" type="datetimeFigureOut">
              <a:rPr lang="it-IT" altLang="it-IT"/>
              <a:pPr>
                <a:defRPr/>
              </a:pPr>
              <a:t>06/11/2023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B3F2E-8A90-4E7B-AEAC-1A476D2FC11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4086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o senza inte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388D-4415-4FD5-98FB-BEB9389F4B59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539750" y="1341438"/>
            <a:ext cx="8424863" cy="48958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8122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magine con didascalia senza inte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39552" y="1412776"/>
            <a:ext cx="4176464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5148263" y="1412875"/>
            <a:ext cx="3671887" cy="439261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8317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8D144-DA6B-4A38-80D6-2B92FB49DAC0}" type="datetime1">
              <a:rPr lang="it-IT" altLang="it-IT" smtClean="0"/>
              <a:t>06/11/2023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6A02C-A8B5-437E-A165-0E37E365163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24689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F4F0F-0819-41BA-89B7-61CCB50582E8}" type="datetime1">
              <a:rPr lang="it-IT" altLang="it-IT" smtClean="0"/>
              <a:t>06/11/2023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93EF7-3EA7-41BE-81E7-0AE2635E2DE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6209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753B2-27D1-4B2C-AF8A-C52AA2C86A84}" type="datetime1">
              <a:rPr lang="it-IT" altLang="it-IT" smtClean="0"/>
              <a:t>06/11/2023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05B79-1353-46A9-833D-7F97DA9DCF7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38619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87A20-41E0-4405-81DE-6B5E7F92D351}" type="datetime1">
              <a:rPr lang="it-IT" altLang="it-IT" smtClean="0"/>
              <a:t>06/11/2023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9EB9F-3B52-421B-BC6F-F1DAD52C1A4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152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D18F5-ED33-49E6-B64F-B9091E1C7C9A}" type="datetime1">
              <a:rPr lang="it-IT" altLang="it-IT" smtClean="0"/>
              <a:t>06/11/2023</a:t>
            </a:fld>
            <a:endParaRPr lang="it-IT" alt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469D1-C558-470D-9C7F-CF5FB370977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91312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8D637-A7D9-4526-A331-136AB955926E}" type="datetime1">
              <a:rPr lang="it-IT" altLang="it-IT" smtClean="0"/>
              <a:t>06/11/2023</a:t>
            </a:fld>
            <a:endParaRPr lang="it-IT" alt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4C640-13DA-43C5-A44A-0BA73023A12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2924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EE84E-377D-417E-9D35-1376FC2E2948}" type="datetimeFigureOut">
              <a:rPr lang="it-IT" altLang="it-IT"/>
              <a:pPr>
                <a:defRPr/>
              </a:pPr>
              <a:t>06/11/2023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93EF7-3EA7-41BE-81E7-0AE2635E2DE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58285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DEFFD-1E46-4BE5-86A2-9683EE53248F}" type="datetime1">
              <a:rPr lang="it-IT" altLang="it-IT" smtClean="0"/>
              <a:t>06/11/2023</a:t>
            </a:fld>
            <a:endParaRPr lang="it-IT" alt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AF8CA-3C33-4095-AEAE-C2AC6D9C08B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7596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1603F-872D-46C5-9BC3-3305E09C8DF9}" type="datetime1">
              <a:rPr lang="it-IT" altLang="it-IT" smtClean="0"/>
              <a:t>06/11/2023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E78DB-F04E-4787-B78C-188C3622890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9886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B031A-58F2-41CC-BFB9-FAB56C6A911B}" type="datetime1">
              <a:rPr lang="it-IT" altLang="it-IT" smtClean="0"/>
              <a:t>06/11/2023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FE02F-EB59-4904-9BEC-0D5B8B6D571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75520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7AB84-0872-4671-9563-1C60632E734B}" type="datetime1">
              <a:rPr lang="it-IT" altLang="it-IT" smtClean="0"/>
              <a:t>06/11/2023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BDDD3-5E84-4B48-AE03-154B800B975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0231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4DC83-865E-475B-B788-1DB79DF62969}" type="datetime1">
              <a:rPr lang="it-IT" altLang="it-IT" smtClean="0"/>
              <a:t>06/11/2023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B3F2E-8A90-4E7B-AEAC-1A476D2FC11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47690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ca senza in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6453336"/>
            <a:ext cx="6948264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468313" y="1196975"/>
            <a:ext cx="8424862" cy="504031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9630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magine con didascalia senza inte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39552" y="1412776"/>
            <a:ext cx="4176464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5148263" y="1412875"/>
            <a:ext cx="3671887" cy="439261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8739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o senza inte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388D-4415-4FD5-98FB-BEB9389F4B59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539750" y="1341438"/>
            <a:ext cx="8424863" cy="48958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979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C0874-8ADF-48A7-A3E3-9C310C95C46C}" type="datetimeFigureOut">
              <a:rPr lang="it-IT" altLang="it-IT"/>
              <a:pPr>
                <a:defRPr/>
              </a:pPr>
              <a:t>06/11/2023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05B79-1353-46A9-833D-7F97DA9DCF7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2504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98EE9-9F8E-46AF-932D-563C2C1DFFDE}" type="datetimeFigureOut">
              <a:rPr lang="it-IT" altLang="it-IT"/>
              <a:pPr>
                <a:defRPr/>
              </a:pPr>
              <a:t>06/11/2023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9EB9F-3B52-421B-BC6F-F1DAD52C1A4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5242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D545-C70A-4095-9D58-8B2600F792F8}" type="datetimeFigureOut">
              <a:rPr lang="it-IT" altLang="it-IT"/>
              <a:pPr>
                <a:defRPr/>
              </a:pPr>
              <a:t>06/11/2023</a:t>
            </a:fld>
            <a:endParaRPr lang="it-IT" alt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469D1-C558-470D-9C7F-CF5FB370977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588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87D57-7138-422F-A27F-FEF72A22EC4F}" type="datetimeFigureOut">
              <a:rPr lang="it-IT" altLang="it-IT"/>
              <a:pPr>
                <a:defRPr/>
              </a:pPr>
              <a:t>06/11/2023</a:t>
            </a:fld>
            <a:endParaRPr lang="it-IT" alt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4C640-13DA-43C5-A44A-0BA73023A12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4028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506D0-499B-4541-8473-8C95DA37DED1}" type="datetimeFigureOut">
              <a:rPr lang="it-IT" altLang="it-IT"/>
              <a:pPr>
                <a:defRPr/>
              </a:pPr>
              <a:t>06/11/2023</a:t>
            </a:fld>
            <a:endParaRPr lang="it-IT" alt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AF8CA-3C33-4095-AEAE-C2AC6D9C08B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4361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92807-7FA7-4D73-9F83-E005D09AADC5}" type="datetimeFigureOut">
              <a:rPr lang="it-IT" altLang="it-IT"/>
              <a:pPr>
                <a:defRPr/>
              </a:pPr>
              <a:t>06/11/2023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E78DB-F04E-4787-B78C-188C3622890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217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7A0AE-3400-4780-84EF-6154BDF133B9}" type="datetimeFigureOut">
              <a:rPr lang="it-IT" altLang="it-IT"/>
              <a:pPr>
                <a:defRPr/>
              </a:pPr>
              <a:t>06/11/2023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FE02F-EB59-4904-9BEC-0D5B8B6D571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2237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8BE822E-34D6-4C02-A399-843F9CF6A4F4}" type="datetimeFigureOut">
              <a:rPr lang="it-IT" altLang="it-IT"/>
              <a:pPr>
                <a:defRPr/>
              </a:pPr>
              <a:t>06/11/2023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D1F2839-3916-4EC4-A841-2AF984E08E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6" r:id="rId1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150BBC-708F-454E-B123-58CFA99AADFB}" type="datetime1">
              <a:rPr lang="it-IT" altLang="it-IT" smtClean="0"/>
              <a:t>06/11/2023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D1F2839-3916-4EC4-A841-2AF984E08E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3225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6.png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url?sa=i&amp;rct=j&amp;q=&amp;esrc=s&amp;frm=1&amp;source=images&amp;cd=&amp;cad=rja&amp;uact=8&amp;ved=0CAcQjRw&amp;url=http://www.brianzacque.it/servizi-depurazione-ristrutturazione.html&amp;ei=ku9RVfD3Fcj6UJKwgMgN&amp;bvm=bv.92885102,d.bGQ&amp;psig=AFQjCNFrCdMjlpwaxixpslE_lcmUNg9dHQ&amp;ust=1431519476196669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eg"/><Relationship Id="rId5" Type="http://schemas.openxmlformats.org/officeDocument/2006/relationships/image" Target="../media/image17.wmf"/><Relationship Id="rId10" Type="http://schemas.openxmlformats.org/officeDocument/2006/relationships/image" Target="../media/image18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wmf"/><Relationship Id="rId11" Type="http://schemas.openxmlformats.org/officeDocument/2006/relationships/image" Target="../media/image40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2.emf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Relationship Id="rId9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4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8.png"/><Relationship Id="rId4" Type="http://schemas.openxmlformats.org/officeDocument/2006/relationships/image" Target="../media/image4.png"/><Relationship Id="rId9" Type="http://schemas.openxmlformats.org/officeDocument/2006/relationships/image" Target="../media/image5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5.emf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hyperlink" Target="http://www.google.it/url?sa=i&amp;rct=j&amp;q=&amp;esrc=s&amp;frm=1&amp;source=images&amp;cd=&amp;cad=rja&amp;uact=8&amp;ved=0CAcQjRw&amp;url=http://www.brianzacque.it/servizi-depurazione-ristrutturazione.html&amp;ei=ku9RVfD3Fcj6UJKwgMgN&amp;bvm=bv.92885102,d.bGQ&amp;psig=AFQjCNFrCdMjlpwaxixpslE_lcmUNg9dHQ&amp;ust=1431519476196669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.png"/><Relationship Id="rId7" Type="http://schemas.openxmlformats.org/officeDocument/2006/relationships/image" Target="../media/image6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t/url?sa=i&amp;rct=j&amp;q=&amp;esrc=s&amp;frm=1&amp;source=images&amp;cd=&amp;cad=rja&amp;uact=8&amp;ved=0CAcQjRw&amp;url=http://www.brianzacque.it/servizi-depurazione-ristrutturazione.html&amp;ei=ku9RVfD3Fcj6UJKwgMgN&amp;bvm=bv.92885102,d.bGQ&amp;psig=AFQjCNFrCdMjlpwaxixpslE_lcmUNg9dHQ&amp;ust=1431519476196669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vetro&#10;&#10;Descrizione generata automaticamente">
            <a:extLst>
              <a:ext uri="{FF2B5EF4-FFF2-40B4-BE49-F238E27FC236}">
                <a16:creationId xmlns:a16="http://schemas.microsoft.com/office/drawing/2014/main" id="{C101289F-1A81-8004-32DF-1C705CF4B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464" y="0"/>
            <a:ext cx="3908536" cy="6858780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070FE8FD-BC91-43BC-91A0-D1165EDCC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4590"/>
            <a:ext cx="5265420" cy="60929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pic>
        <p:nvPicPr>
          <p:cNvPr id="2053" name="Immagine 2" descr="600x96--arera-trasaprent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49" b="11036"/>
          <a:stretch/>
        </p:blipFill>
        <p:spPr bwMode="auto">
          <a:xfrm>
            <a:off x="971392" y="371158"/>
            <a:ext cx="332263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6" descr="base-slide.png">
            <a:extLst>
              <a:ext uri="{FF2B5EF4-FFF2-40B4-BE49-F238E27FC236}">
                <a16:creationId xmlns:a16="http://schemas.microsoft.com/office/drawing/2014/main" id="{6FD59902-D80D-4364-9EF2-F40B93F779EB}"/>
              </a:ext>
            </a:extLst>
          </p:cNvPr>
          <p:cNvPicPr>
            <a:picLocks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17" b="55409"/>
          <a:stretch/>
        </p:blipFill>
        <p:spPr bwMode="auto">
          <a:xfrm>
            <a:off x="0" y="6088380"/>
            <a:ext cx="5265420" cy="7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olo 1">
            <a:extLst>
              <a:ext uri="{FF2B5EF4-FFF2-40B4-BE49-F238E27FC236}">
                <a16:creationId xmlns:a16="http://schemas.microsoft.com/office/drawing/2014/main" id="{69C0C532-858F-4386-A907-E96D86EA5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969" y="1443745"/>
            <a:ext cx="4442777" cy="2774572"/>
          </a:xfrm>
        </p:spPr>
        <p:txBody>
          <a:bodyPr rtlCol="0" anchor="t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br>
              <a:rPr lang="it-IT" sz="1400" dirty="0">
                <a:solidFill>
                  <a:schemeClr val="bg1">
                    <a:lumMod val="65000"/>
                  </a:schemeClr>
                </a:solidFill>
                <a:latin typeface="Arial"/>
                <a:ea typeface="+mj-ea"/>
                <a:cs typeface="Arial"/>
              </a:rPr>
            </a:br>
            <a:r>
              <a:rPr lang="it-IT" sz="1400" dirty="0">
                <a:solidFill>
                  <a:srgbClr val="7C808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6 novembre 2023</a:t>
            </a:r>
            <a:br>
              <a:rPr lang="it-IT" sz="1600" dirty="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br>
              <a:rPr lang="it-IT" sz="1600" dirty="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it-IT" sz="2200" b="1" cap="all" dirty="0">
                <a:solidFill>
                  <a:srgbClr val="1E3160"/>
                </a:solidFill>
                <a:latin typeface="Segoe UI Semibold" panose="020B0702040204020203" pitchFamily="34" charset="0"/>
                <a:ea typeface="ヒラギノ角ゴ Pro W3" pitchFamily="125" charset="-128"/>
                <a:cs typeface="Segoe UI Semibold" panose="020B0702040204020203" pitchFamily="34" charset="0"/>
              </a:rPr>
              <a:t>Il procedimento multilivello di approvazione delle tariffe del servizio idrico</a:t>
            </a:r>
            <a:br>
              <a:rPr lang="it-IT" sz="2200" b="1" cap="all" dirty="0">
                <a:solidFill>
                  <a:srgbClr val="1E3160"/>
                </a:solidFill>
                <a:latin typeface="Segoe UI Semibold" panose="020B0702040204020203" pitchFamily="34" charset="0"/>
                <a:ea typeface="ヒラギノ角ゴ Pro W3" pitchFamily="125" charset="-128"/>
                <a:cs typeface="Segoe UI Semibold" panose="020B0702040204020203" pitchFamily="34" charset="0"/>
              </a:rPr>
            </a:br>
            <a:r>
              <a:rPr lang="it-IT" sz="2200" b="1" cap="all" dirty="0">
                <a:solidFill>
                  <a:srgbClr val="1E3160"/>
                </a:solidFill>
                <a:latin typeface="Segoe UI Semibold" panose="020B0702040204020203" pitchFamily="34" charset="0"/>
                <a:ea typeface="ヒラギノ角ゴ Pro W3" pitchFamily="125" charset="-128"/>
                <a:cs typeface="Segoe UI Semibold" panose="020B0702040204020203" pitchFamily="34" charset="0"/>
              </a:rPr>
              <a:t>integrato</a:t>
            </a:r>
            <a:br>
              <a:rPr lang="it-IT" sz="2200" b="1" cap="all" dirty="0">
                <a:solidFill>
                  <a:srgbClr val="1E3160"/>
                </a:solidFill>
                <a:latin typeface="Segoe UI Semibold" panose="020B0702040204020203" pitchFamily="34" charset="0"/>
                <a:ea typeface="ヒラギノ角ゴ Pro W3" pitchFamily="125" charset="-128"/>
                <a:cs typeface="Segoe UI Semibold" panose="020B0702040204020203" pitchFamily="34" charset="0"/>
              </a:rPr>
            </a:br>
            <a:br>
              <a:rPr lang="it-IT" sz="2200" b="1" cap="all" dirty="0">
                <a:solidFill>
                  <a:srgbClr val="1E3160"/>
                </a:solidFill>
                <a:latin typeface="Segoe UI Semibold" panose="020B0702040204020203" pitchFamily="34" charset="0"/>
                <a:ea typeface="ヒラギノ角ゴ Pro W3" pitchFamily="125" charset="-128"/>
                <a:cs typeface="Segoe UI Semibold" panose="020B0702040204020203" pitchFamily="34" charset="0"/>
              </a:rPr>
            </a:br>
            <a:r>
              <a:rPr lang="it-IT" sz="2200" b="1" i="1" dirty="0">
                <a:solidFill>
                  <a:srgbClr val="1E3160"/>
                </a:solidFill>
                <a:latin typeface="Segoe UI Semibold" panose="020B0702040204020203" pitchFamily="34" charset="0"/>
                <a:ea typeface="ヒラギノ角ゴ Pro W3" pitchFamily="125" charset="-128"/>
                <a:cs typeface="Segoe UI Semibold" panose="020B0702040204020203" pitchFamily="34" charset="0"/>
              </a:rPr>
              <a:t>Seminario presso il Consiglio di Stato</a:t>
            </a:r>
            <a:br>
              <a:rPr lang="it-IT" sz="2200" b="1" i="1" dirty="0">
                <a:solidFill>
                  <a:srgbClr val="1E3160"/>
                </a:solidFill>
                <a:latin typeface="Segoe UI Semibold" panose="020B0702040204020203" pitchFamily="34" charset="0"/>
                <a:ea typeface="ヒラギノ角ゴ Pro W3" pitchFamily="125" charset="-128"/>
                <a:cs typeface="Segoe UI Semibold" panose="020B0702040204020203" pitchFamily="34" charset="0"/>
              </a:rPr>
            </a:br>
            <a:br>
              <a:rPr lang="it-IT" sz="3100" dirty="0">
                <a:solidFill>
                  <a:srgbClr val="1E3160"/>
                </a:solidFill>
                <a:latin typeface="Segoe UI Semibold" panose="020B0702040204020203" pitchFamily="34" charset="0"/>
                <a:ea typeface="ヒラギノ角ゴ Pro W3" pitchFamily="125" charset="-128"/>
                <a:cs typeface="Segoe UI Semibold" panose="020B0702040204020203" pitchFamily="34" charset="0"/>
              </a:rPr>
            </a:br>
            <a:br>
              <a:rPr lang="it-IT" sz="2800" dirty="0">
                <a:solidFill>
                  <a:srgbClr val="1E3160"/>
                </a:solidFill>
                <a:latin typeface="Arial" pitchFamily="34" charset="0"/>
                <a:ea typeface="ヒラギノ角ゴ Pro W3" pitchFamily="125" charset="-128"/>
                <a:cs typeface="Arial" pitchFamily="34" charset="0"/>
              </a:rPr>
            </a:br>
            <a:r>
              <a:rPr lang="it-IT" sz="2000" dirty="0">
                <a:solidFill>
                  <a:srgbClr val="7C808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Elena Gallo</a:t>
            </a:r>
            <a:br>
              <a:rPr lang="it-IT" sz="2000" dirty="0">
                <a:solidFill>
                  <a:srgbClr val="7C808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it-IT" sz="2000" dirty="0">
                <a:solidFill>
                  <a:srgbClr val="7C808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vice direttore Direzione Sistemi Idrici</a:t>
            </a:r>
            <a:br>
              <a:rPr lang="it-IT" sz="2000" dirty="0">
                <a:solidFill>
                  <a:srgbClr val="7C808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it-IT" sz="2000" dirty="0">
                <a:solidFill>
                  <a:srgbClr val="7C808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ARERA</a:t>
            </a:r>
          </a:p>
        </p:txBody>
      </p:sp>
      <p:pic>
        <p:nvPicPr>
          <p:cNvPr id="2051" name="Immagine 6" descr="base-slide.png"/>
          <p:cNvPicPr>
            <a:picLocks noChangeAspect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11"/>
          <a:stretch/>
        </p:blipFill>
        <p:spPr bwMode="auto">
          <a:xfrm>
            <a:off x="0" y="6088380"/>
            <a:ext cx="9144000" cy="76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228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-181424"/>
            <a:ext cx="171767" cy="3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021" tIns="42510" rIns="85021" bIns="42510" anchor="ctr">
            <a:spAutoFit/>
          </a:bodyPr>
          <a:lstStyle/>
          <a:p>
            <a:endParaRPr lang="it-IT" altLang="it-IT"/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0" y="-181424"/>
            <a:ext cx="171767" cy="3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021" tIns="42510" rIns="85021" bIns="42510" anchor="ctr">
            <a:spAutoFit/>
          </a:bodyPr>
          <a:lstStyle/>
          <a:p>
            <a:endParaRPr lang="it-IT" altLang="it-IT"/>
          </a:p>
        </p:txBody>
      </p:sp>
      <p:sp>
        <p:nvSpPr>
          <p:cNvPr id="14342" name="Rectangle 113"/>
          <p:cNvSpPr>
            <a:spLocks noChangeArrowheads="1"/>
          </p:cNvSpPr>
          <p:nvPr/>
        </p:nvSpPr>
        <p:spPr bwMode="auto">
          <a:xfrm>
            <a:off x="0" y="-181424"/>
            <a:ext cx="171767" cy="3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021" tIns="42510" rIns="85021" bIns="42510" anchor="ctr">
            <a:spAutoFit/>
          </a:bodyPr>
          <a:lstStyle/>
          <a:p>
            <a:endParaRPr lang="it-IT" altLang="it-IT"/>
          </a:p>
        </p:txBody>
      </p:sp>
      <p:sp>
        <p:nvSpPr>
          <p:cNvPr id="14343" name="Rectangle 16"/>
          <p:cNvSpPr>
            <a:spLocks noChangeArrowheads="1"/>
          </p:cNvSpPr>
          <p:nvPr/>
        </p:nvSpPr>
        <p:spPr bwMode="auto">
          <a:xfrm>
            <a:off x="0" y="-181424"/>
            <a:ext cx="171767" cy="3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021" tIns="42510" rIns="85021" bIns="42510" anchor="ctr">
            <a:spAutoFit/>
          </a:bodyPr>
          <a:lstStyle/>
          <a:p>
            <a:endParaRPr lang="it-IT" altLang="it-IT"/>
          </a:p>
        </p:txBody>
      </p:sp>
      <p:sp>
        <p:nvSpPr>
          <p:cNvPr id="39" name="Rettangolo arrotondato 38"/>
          <p:cNvSpPr/>
          <p:nvPr/>
        </p:nvSpPr>
        <p:spPr bwMode="auto">
          <a:xfrm>
            <a:off x="628945" y="1020536"/>
            <a:ext cx="864095" cy="379591"/>
          </a:xfrm>
          <a:prstGeom prst="roundRect">
            <a:avLst/>
          </a:prstGeom>
          <a:solidFill>
            <a:srgbClr val="003B77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it-IT" sz="1400" b="1" cap="small" dirty="0"/>
              <a:t>Fase 1</a:t>
            </a:r>
          </a:p>
        </p:txBody>
      </p:sp>
      <p:sp>
        <p:nvSpPr>
          <p:cNvPr id="42" name="Rettangolo 11"/>
          <p:cNvSpPr>
            <a:spLocks noChangeArrowheads="1"/>
          </p:cNvSpPr>
          <p:nvPr/>
        </p:nvSpPr>
        <p:spPr bwMode="auto">
          <a:xfrm>
            <a:off x="1637055" y="1067379"/>
            <a:ext cx="792088" cy="30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021" tIns="42510" rIns="85021" bIns="42510"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rgbClr val="003B77"/>
                </a:solidFill>
              </a:rPr>
              <a:t>ARERA</a:t>
            </a:r>
          </a:p>
        </p:txBody>
      </p:sp>
      <p:sp>
        <p:nvSpPr>
          <p:cNvPr id="5" name="Freccia in giù 4"/>
          <p:cNvSpPr/>
          <p:nvPr/>
        </p:nvSpPr>
        <p:spPr>
          <a:xfrm>
            <a:off x="935433" y="1587199"/>
            <a:ext cx="252000" cy="252000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00"/>
          </a:p>
        </p:txBody>
      </p:sp>
      <p:sp>
        <p:nvSpPr>
          <p:cNvPr id="54" name="Rettangolo 11"/>
          <p:cNvSpPr>
            <a:spLocks noChangeArrowheads="1"/>
          </p:cNvSpPr>
          <p:nvPr/>
        </p:nvSpPr>
        <p:spPr bwMode="auto">
          <a:xfrm>
            <a:off x="2645167" y="1093186"/>
            <a:ext cx="2220448" cy="30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021" tIns="42510" rIns="85021" bIns="42510"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rgbClr val="003B77"/>
                </a:solidFill>
              </a:rPr>
              <a:t>definisce le regole tariffarie</a:t>
            </a:r>
            <a:endParaRPr lang="it-IT" sz="1400" b="1" dirty="0">
              <a:solidFill>
                <a:srgbClr val="003B77"/>
              </a:solidFill>
            </a:endParaRPr>
          </a:p>
        </p:txBody>
      </p:sp>
      <p:sp>
        <p:nvSpPr>
          <p:cNvPr id="58" name="Rettangolo arrotondato 57"/>
          <p:cNvSpPr/>
          <p:nvPr/>
        </p:nvSpPr>
        <p:spPr bwMode="auto">
          <a:xfrm>
            <a:off x="628944" y="1949721"/>
            <a:ext cx="864095" cy="379591"/>
          </a:xfrm>
          <a:prstGeom prst="roundRect">
            <a:avLst/>
          </a:prstGeom>
          <a:solidFill>
            <a:srgbClr val="003B77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it-IT" sz="1400" b="1" cap="small" dirty="0"/>
              <a:t>Fase 2</a:t>
            </a:r>
          </a:p>
        </p:txBody>
      </p:sp>
      <p:sp>
        <p:nvSpPr>
          <p:cNvPr id="59" name="Rettangolo 11"/>
          <p:cNvSpPr>
            <a:spLocks noChangeArrowheads="1"/>
          </p:cNvSpPr>
          <p:nvPr/>
        </p:nvSpPr>
        <p:spPr bwMode="auto">
          <a:xfrm>
            <a:off x="1637055" y="1987430"/>
            <a:ext cx="792090" cy="30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021" tIns="42510" rIns="85021" bIns="42510"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EGA</a:t>
            </a:r>
          </a:p>
        </p:txBody>
      </p:sp>
      <p:sp>
        <p:nvSpPr>
          <p:cNvPr id="60" name="Freccia in giù 59"/>
          <p:cNvSpPr/>
          <p:nvPr/>
        </p:nvSpPr>
        <p:spPr>
          <a:xfrm>
            <a:off x="935432" y="2469417"/>
            <a:ext cx="252000" cy="252000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00"/>
          </a:p>
        </p:txBody>
      </p:sp>
      <p:sp>
        <p:nvSpPr>
          <p:cNvPr id="57" name="Rettangolo 11"/>
          <p:cNvSpPr>
            <a:spLocks noChangeArrowheads="1"/>
          </p:cNvSpPr>
          <p:nvPr/>
        </p:nvSpPr>
        <p:spPr bwMode="auto">
          <a:xfrm>
            <a:off x="2645166" y="1991231"/>
            <a:ext cx="2958679" cy="30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021" tIns="42510" rIns="85021" bIns="42510"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rgbClr val="003B77"/>
                </a:solidFill>
              </a:rPr>
              <a:t>approva la predisposizione tariffaria</a:t>
            </a:r>
            <a:endParaRPr lang="it-IT" sz="1400" b="1" dirty="0">
              <a:solidFill>
                <a:srgbClr val="003B77"/>
              </a:solidFill>
            </a:endParaRPr>
          </a:p>
        </p:txBody>
      </p:sp>
      <p:sp>
        <p:nvSpPr>
          <p:cNvPr id="64" name="Rettangolo arrotondato 63"/>
          <p:cNvSpPr/>
          <p:nvPr/>
        </p:nvSpPr>
        <p:spPr bwMode="auto">
          <a:xfrm>
            <a:off x="611560" y="2836711"/>
            <a:ext cx="864095" cy="379591"/>
          </a:xfrm>
          <a:prstGeom prst="roundRect">
            <a:avLst/>
          </a:prstGeom>
          <a:solidFill>
            <a:srgbClr val="003B77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it-IT" sz="1400" b="1" cap="small" dirty="0"/>
              <a:t>Fase 3</a:t>
            </a:r>
          </a:p>
        </p:txBody>
      </p:sp>
      <p:sp>
        <p:nvSpPr>
          <p:cNvPr id="65" name="Rettangolo 11"/>
          <p:cNvSpPr>
            <a:spLocks noChangeArrowheads="1"/>
          </p:cNvSpPr>
          <p:nvPr/>
        </p:nvSpPr>
        <p:spPr bwMode="auto">
          <a:xfrm>
            <a:off x="1637055" y="2916365"/>
            <a:ext cx="1002841" cy="30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021" tIns="42510" rIns="85021" bIns="42510"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rgbClr val="003B77"/>
                </a:solidFill>
              </a:rPr>
              <a:t>ARERA</a:t>
            </a:r>
          </a:p>
        </p:txBody>
      </p:sp>
      <p:sp>
        <p:nvSpPr>
          <p:cNvPr id="63" name="Rettangolo 11"/>
          <p:cNvSpPr>
            <a:spLocks noChangeArrowheads="1"/>
          </p:cNvSpPr>
          <p:nvPr/>
        </p:nvSpPr>
        <p:spPr bwMode="auto">
          <a:xfrm>
            <a:off x="2627783" y="2862970"/>
            <a:ext cx="3093509" cy="516737"/>
          </a:xfrm>
          <a:prstGeom prst="rect">
            <a:avLst/>
          </a:prstGeom>
          <a:solidFill>
            <a:srgbClr val="01A4CD"/>
          </a:solidFill>
          <a:ln>
            <a:noFill/>
          </a:ln>
        </p:spPr>
        <p:txBody>
          <a:bodyPr wrap="square" lIns="85021" tIns="42510" rIns="85021" bIns="42510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</a:rPr>
              <a:t>Raccolta di predisposizioni tariffarie, atti, dati e informazioni rilevanti</a:t>
            </a:r>
          </a:p>
        </p:txBody>
      </p:sp>
      <p:pic>
        <p:nvPicPr>
          <p:cNvPr id="51" name="Immagine 5" descr="fondo-slide.png">
            <a:extLst>
              <a:ext uri="{FF2B5EF4-FFF2-40B4-BE49-F238E27FC236}">
                <a16:creationId xmlns:a16="http://schemas.microsoft.com/office/drawing/2014/main" id="{DED36802-2C60-4F42-B8D4-D3F297D84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2" y="6516101"/>
            <a:ext cx="9144000" cy="35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magine 7" descr="600x96--arera-trasaprente.png">
            <a:extLst>
              <a:ext uri="{FF2B5EF4-FFF2-40B4-BE49-F238E27FC236}">
                <a16:creationId xmlns:a16="http://schemas.microsoft.com/office/drawing/2014/main" id="{AE5ACE5D-F5B3-4CCF-A212-2374445E1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5981211"/>
            <a:ext cx="3797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Segnaposto numero diapositiva 1">
            <a:extLst>
              <a:ext uri="{FF2B5EF4-FFF2-40B4-BE49-F238E27FC236}">
                <a16:creationId xmlns:a16="http://schemas.microsoft.com/office/drawing/2014/main" id="{D50ECC26-29D2-4D1F-A5F0-01210D208B18}"/>
              </a:ext>
            </a:extLst>
          </p:cNvPr>
          <p:cNvSpPr txBox="1">
            <a:spLocks/>
          </p:cNvSpPr>
          <p:nvPr/>
        </p:nvSpPr>
        <p:spPr>
          <a:xfrm>
            <a:off x="6915014" y="645502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9pPr>
          </a:lstStyle>
          <a:p>
            <a:pPr>
              <a:defRPr/>
            </a:pPr>
            <a:fld id="{C0093EF7-3EA7-41BE-81E7-0AE2635E2DE5}" type="slidenum">
              <a:rPr lang="it-IT" altLang="it-IT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it-IT" altLang="it-IT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A55B091-443F-5D02-1D21-6E4312450DF9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7242" cy="402977"/>
          </a:xfrm>
          <a:prstGeom prst="rect">
            <a:avLst/>
          </a:prstGeom>
          <a:solidFill>
            <a:srgbClr val="1E4968"/>
          </a:solidFill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procedimento di approvazione delle tariffe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54A6B67-1F56-6A7D-216F-2CFBFE493A92}"/>
              </a:ext>
            </a:extLst>
          </p:cNvPr>
          <p:cNvSpPr/>
          <p:nvPr/>
        </p:nvSpPr>
        <p:spPr>
          <a:xfrm>
            <a:off x="4736957" y="4258955"/>
            <a:ext cx="3325309" cy="123543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76E237C-E3AE-F06E-CA27-9B36A4D5796A}"/>
              </a:ext>
            </a:extLst>
          </p:cNvPr>
          <p:cNvSpPr/>
          <p:nvPr/>
        </p:nvSpPr>
        <p:spPr bwMode="auto">
          <a:xfrm>
            <a:off x="4757004" y="4271262"/>
            <a:ext cx="3305263" cy="11310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buClr>
                <a:srgbClr val="003B77"/>
              </a:buClr>
              <a:defRPr/>
            </a:pPr>
            <a:r>
              <a:rPr lang="it-IT" sz="1300" dirty="0">
                <a:solidFill>
                  <a:srgbClr val="003B77"/>
                </a:solidFill>
                <a:ea typeface="ＭＳ Ｐゴシック" pitchFamily="-109" charset="-128"/>
              </a:rPr>
              <a:t>In caso di EGA inadempiente è previsto un </a:t>
            </a:r>
            <a:r>
              <a:rPr lang="it-IT" sz="1300" b="1" dirty="0">
                <a:solidFill>
                  <a:srgbClr val="003B77"/>
                </a:solidFill>
                <a:ea typeface="ＭＳ Ｐゴシック" pitchFamily="-109" charset="-128"/>
              </a:rPr>
              <a:t>meccanismo di silenzio-assenso</a:t>
            </a:r>
            <a:r>
              <a:rPr lang="it-IT" sz="1300" dirty="0">
                <a:solidFill>
                  <a:srgbClr val="003B77"/>
                </a:solidFill>
                <a:ea typeface="ＭＳ Ｐゴシック" pitchFamily="-109" charset="-128"/>
              </a:rPr>
              <a:t>:</a:t>
            </a:r>
          </a:p>
          <a:p>
            <a:pPr marL="180975" indent="-180975">
              <a:spcBef>
                <a:spcPts val="100"/>
              </a:spcBef>
              <a:buClr>
                <a:srgbClr val="003B77"/>
              </a:buClr>
              <a:buFont typeface="Wingdings" panose="05000000000000000000" pitchFamily="2" charset="2"/>
              <a:buChar char="§"/>
              <a:defRPr/>
            </a:pPr>
            <a:r>
              <a:rPr lang="it-IT" sz="1300" dirty="0">
                <a:solidFill>
                  <a:srgbClr val="003B77"/>
                </a:solidFill>
                <a:ea typeface="ＭＳ Ｐゴシック" pitchFamily="-109" charset="-128"/>
              </a:rPr>
              <a:t>istanza del gestore </a:t>
            </a:r>
          </a:p>
          <a:p>
            <a:pPr marL="180975" indent="-180975">
              <a:spcBef>
                <a:spcPts val="100"/>
              </a:spcBef>
              <a:buClr>
                <a:srgbClr val="003B77"/>
              </a:buClr>
              <a:buFont typeface="Wingdings" panose="05000000000000000000" pitchFamily="2" charset="2"/>
              <a:buChar char="§"/>
              <a:defRPr/>
            </a:pPr>
            <a:r>
              <a:rPr lang="it-IT" sz="1300" dirty="0">
                <a:solidFill>
                  <a:srgbClr val="003B77"/>
                </a:solidFill>
                <a:ea typeface="ＭＳ Ｐゴシック" pitchFamily="-109" charset="-128"/>
              </a:rPr>
              <a:t>diffida dell’Autorità</a:t>
            </a:r>
          </a:p>
          <a:p>
            <a:pPr marL="180975" indent="-180975">
              <a:spcBef>
                <a:spcPts val="100"/>
              </a:spcBef>
              <a:buClr>
                <a:srgbClr val="003B77"/>
              </a:buClr>
              <a:buFont typeface="Wingdings" panose="05000000000000000000" pitchFamily="2" charset="2"/>
              <a:buChar char="§"/>
              <a:defRPr/>
            </a:pPr>
            <a:r>
              <a:rPr lang="it-IT" sz="1300" dirty="0">
                <a:solidFill>
                  <a:srgbClr val="003B77"/>
                </a:solidFill>
                <a:ea typeface="ＭＳ Ｐゴシック" pitchFamily="-109" charset="-128"/>
              </a:rPr>
              <a:t>assenso implicito dell’EGA trascorsi 30 gg</a:t>
            </a:r>
          </a:p>
        </p:txBody>
      </p:sp>
      <p:sp>
        <p:nvSpPr>
          <p:cNvPr id="8" name="Freccia angolare in su 7">
            <a:extLst>
              <a:ext uri="{FF2B5EF4-FFF2-40B4-BE49-F238E27FC236}">
                <a16:creationId xmlns:a16="http://schemas.microsoft.com/office/drawing/2014/main" id="{D9E8A8A8-4C13-1583-A16F-A22E151FB40C}"/>
              </a:ext>
            </a:extLst>
          </p:cNvPr>
          <p:cNvSpPr/>
          <p:nvPr/>
        </p:nvSpPr>
        <p:spPr>
          <a:xfrm rot="5400000">
            <a:off x="3897336" y="4076414"/>
            <a:ext cx="754603" cy="696286"/>
          </a:xfrm>
          <a:prstGeom prst="bentUp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12717CF-7E33-E566-1FCF-161F94CBBB4A}"/>
              </a:ext>
            </a:extLst>
          </p:cNvPr>
          <p:cNvSpPr/>
          <p:nvPr/>
        </p:nvSpPr>
        <p:spPr bwMode="auto">
          <a:xfrm>
            <a:off x="2627783" y="3459362"/>
            <a:ext cx="3093509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lr>
                <a:srgbClr val="003B77"/>
              </a:buClr>
              <a:defRPr/>
            </a:pPr>
            <a:r>
              <a:rPr lang="it-IT" sz="1200" b="1" dirty="0">
                <a:solidFill>
                  <a:srgbClr val="003B77"/>
                </a:solidFill>
                <a:ea typeface="ＭＳ Ｐゴシック" pitchFamily="-109" charset="-128"/>
              </a:rPr>
              <a:t>Presentazione della predisposizione, degli atti e dei documenti associati a cura dell’EGA</a:t>
            </a:r>
          </a:p>
        </p:txBody>
      </p:sp>
    </p:spTree>
    <p:extLst>
      <p:ext uri="{BB962C8B-B14F-4D97-AF65-F5344CB8AC3E}">
        <p14:creationId xmlns:p14="http://schemas.microsoft.com/office/powerpoint/2010/main" val="87655661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-181424"/>
            <a:ext cx="171767" cy="3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021" tIns="42510" rIns="85021" bIns="42510" anchor="ctr">
            <a:spAutoFit/>
          </a:bodyPr>
          <a:lstStyle/>
          <a:p>
            <a:endParaRPr lang="it-IT" altLang="it-IT"/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0" y="-181424"/>
            <a:ext cx="171767" cy="3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021" tIns="42510" rIns="85021" bIns="42510" anchor="ctr">
            <a:spAutoFit/>
          </a:bodyPr>
          <a:lstStyle/>
          <a:p>
            <a:endParaRPr lang="it-IT" altLang="it-IT"/>
          </a:p>
        </p:txBody>
      </p:sp>
      <p:sp>
        <p:nvSpPr>
          <p:cNvPr id="14342" name="Rectangle 113"/>
          <p:cNvSpPr>
            <a:spLocks noChangeArrowheads="1"/>
          </p:cNvSpPr>
          <p:nvPr/>
        </p:nvSpPr>
        <p:spPr bwMode="auto">
          <a:xfrm>
            <a:off x="0" y="-181424"/>
            <a:ext cx="171767" cy="3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021" tIns="42510" rIns="85021" bIns="42510" anchor="ctr">
            <a:spAutoFit/>
          </a:bodyPr>
          <a:lstStyle/>
          <a:p>
            <a:endParaRPr lang="it-IT" altLang="it-IT"/>
          </a:p>
        </p:txBody>
      </p:sp>
      <p:sp>
        <p:nvSpPr>
          <p:cNvPr id="14343" name="Rectangle 16"/>
          <p:cNvSpPr>
            <a:spLocks noChangeArrowheads="1"/>
          </p:cNvSpPr>
          <p:nvPr/>
        </p:nvSpPr>
        <p:spPr bwMode="auto">
          <a:xfrm>
            <a:off x="0" y="-181424"/>
            <a:ext cx="171767" cy="3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021" tIns="42510" rIns="85021" bIns="42510" anchor="ctr">
            <a:spAutoFit/>
          </a:bodyPr>
          <a:lstStyle/>
          <a:p>
            <a:endParaRPr lang="it-IT" altLang="it-IT"/>
          </a:p>
        </p:txBody>
      </p:sp>
      <p:sp>
        <p:nvSpPr>
          <p:cNvPr id="39" name="Rettangolo arrotondato 38"/>
          <p:cNvSpPr/>
          <p:nvPr/>
        </p:nvSpPr>
        <p:spPr bwMode="auto">
          <a:xfrm>
            <a:off x="628945" y="844367"/>
            <a:ext cx="864095" cy="379591"/>
          </a:xfrm>
          <a:prstGeom prst="roundRect">
            <a:avLst/>
          </a:prstGeom>
          <a:solidFill>
            <a:srgbClr val="003B77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it-IT" sz="1400" b="1" cap="small" dirty="0"/>
              <a:t>Fase 1</a:t>
            </a:r>
          </a:p>
        </p:txBody>
      </p:sp>
      <p:sp>
        <p:nvSpPr>
          <p:cNvPr id="42" name="Rettangolo 11"/>
          <p:cNvSpPr>
            <a:spLocks noChangeArrowheads="1"/>
          </p:cNvSpPr>
          <p:nvPr/>
        </p:nvSpPr>
        <p:spPr bwMode="auto">
          <a:xfrm>
            <a:off x="1637055" y="891210"/>
            <a:ext cx="792088" cy="30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021" tIns="42510" rIns="85021" bIns="42510"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rgbClr val="003B77"/>
                </a:solidFill>
              </a:rPr>
              <a:t>ARERA</a:t>
            </a:r>
          </a:p>
        </p:txBody>
      </p:sp>
      <p:sp>
        <p:nvSpPr>
          <p:cNvPr id="5" name="Freccia in giù 4"/>
          <p:cNvSpPr/>
          <p:nvPr/>
        </p:nvSpPr>
        <p:spPr>
          <a:xfrm>
            <a:off x="935433" y="1369085"/>
            <a:ext cx="252000" cy="252000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54" name="Rettangolo 11"/>
          <p:cNvSpPr>
            <a:spLocks noChangeArrowheads="1"/>
          </p:cNvSpPr>
          <p:nvPr/>
        </p:nvSpPr>
        <p:spPr bwMode="auto">
          <a:xfrm>
            <a:off x="2645167" y="900239"/>
            <a:ext cx="2530840" cy="30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021" tIns="42510" rIns="85021" bIns="42510"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rgbClr val="003B77"/>
                </a:solidFill>
              </a:rPr>
              <a:t>definisce le regole tariffarie</a:t>
            </a:r>
            <a:endParaRPr lang="it-IT" sz="1400" b="1" dirty="0">
              <a:solidFill>
                <a:srgbClr val="003B77"/>
              </a:solidFill>
            </a:endParaRPr>
          </a:p>
        </p:txBody>
      </p:sp>
      <p:sp>
        <p:nvSpPr>
          <p:cNvPr id="58" name="Rettangolo arrotondato 57"/>
          <p:cNvSpPr/>
          <p:nvPr/>
        </p:nvSpPr>
        <p:spPr bwMode="auto">
          <a:xfrm>
            <a:off x="628944" y="1739796"/>
            <a:ext cx="864095" cy="379591"/>
          </a:xfrm>
          <a:prstGeom prst="roundRect">
            <a:avLst/>
          </a:prstGeom>
          <a:solidFill>
            <a:srgbClr val="003B77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it-IT" sz="1400" b="1" cap="small" dirty="0"/>
              <a:t>Fase 2</a:t>
            </a:r>
          </a:p>
        </p:txBody>
      </p:sp>
      <p:sp>
        <p:nvSpPr>
          <p:cNvPr id="59" name="Rettangolo 11"/>
          <p:cNvSpPr>
            <a:spLocks noChangeArrowheads="1"/>
          </p:cNvSpPr>
          <p:nvPr/>
        </p:nvSpPr>
        <p:spPr bwMode="auto">
          <a:xfrm>
            <a:off x="1637055" y="1786094"/>
            <a:ext cx="792090" cy="30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021" tIns="42510" rIns="85021" bIns="42510"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EGA</a:t>
            </a:r>
          </a:p>
        </p:txBody>
      </p:sp>
      <p:sp>
        <p:nvSpPr>
          <p:cNvPr id="60" name="Freccia in giù 59"/>
          <p:cNvSpPr/>
          <p:nvPr/>
        </p:nvSpPr>
        <p:spPr>
          <a:xfrm>
            <a:off x="935432" y="2293248"/>
            <a:ext cx="252000" cy="252000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57" name="Rettangolo 11"/>
          <p:cNvSpPr>
            <a:spLocks noChangeArrowheads="1"/>
          </p:cNvSpPr>
          <p:nvPr/>
        </p:nvSpPr>
        <p:spPr bwMode="auto">
          <a:xfrm>
            <a:off x="2645166" y="1798284"/>
            <a:ext cx="2975457" cy="30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021" tIns="42510" rIns="85021" bIns="42510"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rgbClr val="003B77"/>
                </a:solidFill>
              </a:rPr>
              <a:t>approva la predisposizione tariffaria</a:t>
            </a:r>
            <a:endParaRPr lang="it-IT" sz="1400" b="1" dirty="0">
              <a:solidFill>
                <a:srgbClr val="003B77"/>
              </a:solidFill>
            </a:endParaRPr>
          </a:p>
        </p:txBody>
      </p:sp>
      <p:sp>
        <p:nvSpPr>
          <p:cNvPr id="64" name="Rettangolo arrotondato 63"/>
          <p:cNvSpPr/>
          <p:nvPr/>
        </p:nvSpPr>
        <p:spPr bwMode="auto">
          <a:xfrm>
            <a:off x="611560" y="2635225"/>
            <a:ext cx="864095" cy="379591"/>
          </a:xfrm>
          <a:prstGeom prst="roundRect">
            <a:avLst/>
          </a:prstGeom>
          <a:solidFill>
            <a:srgbClr val="003B77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it-IT" sz="1400" b="1" cap="small" dirty="0"/>
              <a:t>Fase 3</a:t>
            </a:r>
          </a:p>
        </p:txBody>
      </p:sp>
      <p:sp>
        <p:nvSpPr>
          <p:cNvPr id="65" name="Rettangolo 11"/>
          <p:cNvSpPr>
            <a:spLocks noChangeArrowheads="1"/>
          </p:cNvSpPr>
          <p:nvPr/>
        </p:nvSpPr>
        <p:spPr bwMode="auto">
          <a:xfrm>
            <a:off x="1637055" y="2689862"/>
            <a:ext cx="1002841" cy="30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021" tIns="42510" rIns="85021" bIns="42510"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rgbClr val="003B77"/>
                </a:solidFill>
              </a:rPr>
              <a:t>ARERA</a:t>
            </a:r>
          </a:p>
        </p:txBody>
      </p:sp>
      <p:sp>
        <p:nvSpPr>
          <p:cNvPr id="66" name="Freccia in giù 65"/>
          <p:cNvSpPr/>
          <p:nvPr/>
        </p:nvSpPr>
        <p:spPr>
          <a:xfrm>
            <a:off x="935432" y="3175466"/>
            <a:ext cx="252000" cy="252000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63" name="Rettangolo 11"/>
          <p:cNvSpPr>
            <a:spLocks noChangeArrowheads="1"/>
          </p:cNvSpPr>
          <p:nvPr/>
        </p:nvSpPr>
        <p:spPr bwMode="auto">
          <a:xfrm>
            <a:off x="2627784" y="2636467"/>
            <a:ext cx="3076730" cy="51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021" tIns="42510" rIns="85021" bIns="42510"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rgbClr val="003B77"/>
                </a:solidFill>
              </a:rPr>
              <a:t>raccoglie le predisposizioni tariffarie, gli atti, i dati e le informazioni rilevanti</a:t>
            </a:r>
            <a:endParaRPr lang="it-IT" sz="1400" b="1" dirty="0">
              <a:solidFill>
                <a:srgbClr val="003B77"/>
              </a:solidFill>
            </a:endParaRPr>
          </a:p>
        </p:txBody>
      </p:sp>
      <p:sp>
        <p:nvSpPr>
          <p:cNvPr id="70" name="Rettangolo arrotondato 69"/>
          <p:cNvSpPr/>
          <p:nvPr/>
        </p:nvSpPr>
        <p:spPr bwMode="auto">
          <a:xfrm>
            <a:off x="628944" y="3530654"/>
            <a:ext cx="906453" cy="379591"/>
          </a:xfrm>
          <a:prstGeom prst="roundRect">
            <a:avLst/>
          </a:prstGeom>
          <a:solidFill>
            <a:srgbClr val="003B77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it-IT" sz="1400" b="1" cap="small" dirty="0"/>
              <a:t>Fase 4</a:t>
            </a:r>
          </a:p>
        </p:txBody>
      </p:sp>
      <p:sp>
        <p:nvSpPr>
          <p:cNvPr id="71" name="Rettangolo 11"/>
          <p:cNvSpPr>
            <a:spLocks noChangeArrowheads="1"/>
          </p:cNvSpPr>
          <p:nvPr/>
        </p:nvSpPr>
        <p:spPr bwMode="auto">
          <a:xfrm>
            <a:off x="1637055" y="3627186"/>
            <a:ext cx="1052000" cy="30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021" tIns="42510" rIns="85021" bIns="42510"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rgbClr val="003B77"/>
                </a:solidFill>
              </a:rPr>
              <a:t>ARERA</a:t>
            </a:r>
          </a:p>
        </p:txBody>
      </p:sp>
      <p:sp>
        <p:nvSpPr>
          <p:cNvPr id="69" name="Rettangolo 11"/>
          <p:cNvSpPr>
            <a:spLocks noChangeArrowheads="1"/>
          </p:cNvSpPr>
          <p:nvPr/>
        </p:nvSpPr>
        <p:spPr bwMode="auto">
          <a:xfrm>
            <a:off x="2633054" y="3517348"/>
            <a:ext cx="2542953" cy="516737"/>
          </a:xfrm>
          <a:prstGeom prst="rect">
            <a:avLst/>
          </a:prstGeom>
          <a:solidFill>
            <a:srgbClr val="01A4CD"/>
          </a:solidFill>
          <a:ln>
            <a:noFill/>
          </a:ln>
        </p:spPr>
        <p:txBody>
          <a:bodyPr wrap="square" lIns="85021" tIns="42510" rIns="85021" bIns="42510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</a:rPr>
              <a:t>analisi e verifica delle singole proposte tariffarie ricevute</a:t>
            </a:r>
          </a:p>
        </p:txBody>
      </p:sp>
      <p:pic>
        <p:nvPicPr>
          <p:cNvPr id="51" name="Immagine 5" descr="fondo-slide.png">
            <a:extLst>
              <a:ext uri="{FF2B5EF4-FFF2-40B4-BE49-F238E27FC236}">
                <a16:creationId xmlns:a16="http://schemas.microsoft.com/office/drawing/2014/main" id="{DED36802-2C60-4F42-B8D4-D3F297D84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2" y="6516101"/>
            <a:ext cx="9144000" cy="35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magine 7" descr="600x96--arera-trasaprente.png">
            <a:extLst>
              <a:ext uri="{FF2B5EF4-FFF2-40B4-BE49-F238E27FC236}">
                <a16:creationId xmlns:a16="http://schemas.microsoft.com/office/drawing/2014/main" id="{AE5ACE5D-F5B3-4CCF-A212-2374445E1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5981211"/>
            <a:ext cx="3797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Segnaposto numero diapositiva 1">
            <a:extLst>
              <a:ext uri="{FF2B5EF4-FFF2-40B4-BE49-F238E27FC236}">
                <a16:creationId xmlns:a16="http://schemas.microsoft.com/office/drawing/2014/main" id="{D50ECC26-29D2-4D1F-A5F0-01210D208B18}"/>
              </a:ext>
            </a:extLst>
          </p:cNvPr>
          <p:cNvSpPr txBox="1">
            <a:spLocks/>
          </p:cNvSpPr>
          <p:nvPr/>
        </p:nvSpPr>
        <p:spPr>
          <a:xfrm>
            <a:off x="6915014" y="645502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9pPr>
          </a:lstStyle>
          <a:p>
            <a:pPr>
              <a:defRPr/>
            </a:pPr>
            <a:fld id="{C0093EF7-3EA7-41BE-81E7-0AE2635E2DE5}" type="slidenum">
              <a:rPr lang="it-IT" altLang="it-IT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11</a:t>
            </a:fld>
            <a:endParaRPr lang="it-IT" altLang="it-IT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A55B091-443F-5D02-1D21-6E4312450DF9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7242" cy="402977"/>
          </a:xfrm>
          <a:prstGeom prst="rect">
            <a:avLst/>
          </a:prstGeom>
          <a:solidFill>
            <a:srgbClr val="1E4968"/>
          </a:solidFill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procedimento di approvazione delle tariffe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03EFE071-D546-055F-8FDB-44CD3FD5387C}"/>
              </a:ext>
            </a:extLst>
          </p:cNvPr>
          <p:cNvSpPr/>
          <p:nvPr/>
        </p:nvSpPr>
        <p:spPr>
          <a:xfrm rot="1800000">
            <a:off x="4391788" y="4450936"/>
            <a:ext cx="288000" cy="288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ln>
                <a:solidFill>
                  <a:srgbClr val="FFFFFF"/>
                </a:solidFill>
              </a:ln>
              <a:noFill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515F31F-5F2E-61CF-3B68-DCAC073AFBE1}"/>
              </a:ext>
            </a:extLst>
          </p:cNvPr>
          <p:cNvSpPr/>
          <p:nvPr/>
        </p:nvSpPr>
        <p:spPr>
          <a:xfrm>
            <a:off x="4711343" y="4370673"/>
            <a:ext cx="3325309" cy="72965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12D8287-5A19-B484-1057-53DDAD0574A6}"/>
              </a:ext>
            </a:extLst>
          </p:cNvPr>
          <p:cNvSpPr/>
          <p:nvPr/>
        </p:nvSpPr>
        <p:spPr bwMode="auto">
          <a:xfrm>
            <a:off x="4731390" y="4382979"/>
            <a:ext cx="3305263" cy="6924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buClr>
                <a:srgbClr val="003B77"/>
              </a:buClr>
              <a:defRPr/>
            </a:pPr>
            <a:r>
              <a:rPr lang="it-IT" sz="1300" dirty="0">
                <a:solidFill>
                  <a:srgbClr val="003B77"/>
                </a:solidFill>
                <a:ea typeface="ＭＳ Ｐゴシック" pitchFamily="-109" charset="-128"/>
              </a:rPr>
              <a:t> fase di </a:t>
            </a:r>
            <a:r>
              <a:rPr lang="it-IT" sz="1300" u="sng" dirty="0">
                <a:solidFill>
                  <a:srgbClr val="003B77"/>
                </a:solidFill>
                <a:ea typeface="ＭＳ Ｐゴシック" pitchFamily="-109" charset="-128"/>
              </a:rPr>
              <a:t>interlocuzione tra ARERA ed EGA </a:t>
            </a:r>
            <a:r>
              <a:rPr lang="it-IT" sz="1300" dirty="0">
                <a:solidFill>
                  <a:srgbClr val="003B77"/>
                </a:solidFill>
                <a:ea typeface="ＭＳ Ｐゴシック" pitchFamily="-109" charset="-128"/>
              </a:rPr>
              <a:t>per richieste di chiarimenti ed eventuali richieste di ulteriori informazioni</a:t>
            </a:r>
          </a:p>
        </p:txBody>
      </p:sp>
    </p:spTree>
    <p:extLst>
      <p:ext uri="{BB962C8B-B14F-4D97-AF65-F5344CB8AC3E}">
        <p14:creationId xmlns:p14="http://schemas.microsoft.com/office/powerpoint/2010/main" val="92238948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-181424"/>
            <a:ext cx="171767" cy="3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021" tIns="42510" rIns="85021" bIns="42510" anchor="ctr">
            <a:spAutoFit/>
          </a:bodyPr>
          <a:lstStyle/>
          <a:p>
            <a:endParaRPr lang="it-IT" altLang="it-IT"/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0" y="-181424"/>
            <a:ext cx="171767" cy="3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021" tIns="42510" rIns="85021" bIns="42510" anchor="ctr">
            <a:spAutoFit/>
          </a:bodyPr>
          <a:lstStyle/>
          <a:p>
            <a:endParaRPr lang="it-IT" altLang="it-IT"/>
          </a:p>
        </p:txBody>
      </p:sp>
      <p:sp>
        <p:nvSpPr>
          <p:cNvPr id="14342" name="Rectangle 113"/>
          <p:cNvSpPr>
            <a:spLocks noChangeArrowheads="1"/>
          </p:cNvSpPr>
          <p:nvPr/>
        </p:nvSpPr>
        <p:spPr bwMode="auto">
          <a:xfrm>
            <a:off x="0" y="-181424"/>
            <a:ext cx="171767" cy="3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021" tIns="42510" rIns="85021" bIns="42510" anchor="ctr">
            <a:spAutoFit/>
          </a:bodyPr>
          <a:lstStyle/>
          <a:p>
            <a:endParaRPr lang="it-IT" altLang="it-IT"/>
          </a:p>
        </p:txBody>
      </p:sp>
      <p:sp>
        <p:nvSpPr>
          <p:cNvPr id="14343" name="Rectangle 16"/>
          <p:cNvSpPr>
            <a:spLocks noChangeArrowheads="1"/>
          </p:cNvSpPr>
          <p:nvPr/>
        </p:nvSpPr>
        <p:spPr bwMode="auto">
          <a:xfrm>
            <a:off x="0" y="-181424"/>
            <a:ext cx="171767" cy="3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021" tIns="42510" rIns="85021" bIns="42510" anchor="ctr">
            <a:spAutoFit/>
          </a:bodyPr>
          <a:lstStyle/>
          <a:p>
            <a:endParaRPr lang="it-IT" altLang="it-IT"/>
          </a:p>
        </p:txBody>
      </p:sp>
      <p:sp>
        <p:nvSpPr>
          <p:cNvPr id="39" name="Rettangolo arrotondato 38"/>
          <p:cNvSpPr/>
          <p:nvPr/>
        </p:nvSpPr>
        <p:spPr bwMode="auto">
          <a:xfrm>
            <a:off x="628945" y="844367"/>
            <a:ext cx="864095" cy="379591"/>
          </a:xfrm>
          <a:prstGeom prst="roundRect">
            <a:avLst/>
          </a:prstGeom>
          <a:solidFill>
            <a:srgbClr val="003B77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it-IT" sz="1400" b="1" cap="small" dirty="0"/>
              <a:t>Fase 1</a:t>
            </a:r>
          </a:p>
        </p:txBody>
      </p:sp>
      <p:sp>
        <p:nvSpPr>
          <p:cNvPr id="42" name="Rettangolo 11"/>
          <p:cNvSpPr>
            <a:spLocks noChangeArrowheads="1"/>
          </p:cNvSpPr>
          <p:nvPr/>
        </p:nvSpPr>
        <p:spPr bwMode="auto">
          <a:xfrm>
            <a:off x="1637055" y="891210"/>
            <a:ext cx="792088" cy="30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021" tIns="42510" rIns="85021" bIns="42510"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rgbClr val="003B77"/>
                </a:solidFill>
              </a:rPr>
              <a:t>ARERA</a:t>
            </a:r>
          </a:p>
        </p:txBody>
      </p:sp>
      <p:sp>
        <p:nvSpPr>
          <p:cNvPr id="5" name="Freccia in giù 4"/>
          <p:cNvSpPr/>
          <p:nvPr/>
        </p:nvSpPr>
        <p:spPr>
          <a:xfrm>
            <a:off x="935433" y="1369085"/>
            <a:ext cx="252000" cy="252000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54" name="Rettangolo 11"/>
          <p:cNvSpPr>
            <a:spLocks noChangeArrowheads="1"/>
          </p:cNvSpPr>
          <p:nvPr/>
        </p:nvSpPr>
        <p:spPr bwMode="auto">
          <a:xfrm>
            <a:off x="2645167" y="900239"/>
            <a:ext cx="2530840" cy="30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021" tIns="42510" rIns="85021" bIns="42510"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rgbClr val="003B77"/>
                </a:solidFill>
              </a:rPr>
              <a:t>definisce le regole tariffarie</a:t>
            </a:r>
            <a:endParaRPr lang="it-IT" sz="1400" b="1" dirty="0">
              <a:solidFill>
                <a:srgbClr val="003B77"/>
              </a:solidFill>
            </a:endParaRPr>
          </a:p>
        </p:txBody>
      </p:sp>
      <p:sp>
        <p:nvSpPr>
          <p:cNvPr id="58" name="Rettangolo arrotondato 57"/>
          <p:cNvSpPr/>
          <p:nvPr/>
        </p:nvSpPr>
        <p:spPr bwMode="auto">
          <a:xfrm>
            <a:off x="628944" y="1739796"/>
            <a:ext cx="864095" cy="379591"/>
          </a:xfrm>
          <a:prstGeom prst="roundRect">
            <a:avLst/>
          </a:prstGeom>
          <a:solidFill>
            <a:srgbClr val="003B77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it-IT" sz="1400" b="1" cap="small" dirty="0"/>
              <a:t>Fase 2</a:t>
            </a:r>
          </a:p>
        </p:txBody>
      </p:sp>
      <p:sp>
        <p:nvSpPr>
          <p:cNvPr id="59" name="Rettangolo 11"/>
          <p:cNvSpPr>
            <a:spLocks noChangeArrowheads="1"/>
          </p:cNvSpPr>
          <p:nvPr/>
        </p:nvSpPr>
        <p:spPr bwMode="auto">
          <a:xfrm>
            <a:off x="1637055" y="1786094"/>
            <a:ext cx="792090" cy="30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021" tIns="42510" rIns="85021" bIns="42510"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EGA</a:t>
            </a:r>
          </a:p>
        </p:txBody>
      </p:sp>
      <p:sp>
        <p:nvSpPr>
          <p:cNvPr id="60" name="Freccia in giù 59"/>
          <p:cNvSpPr/>
          <p:nvPr/>
        </p:nvSpPr>
        <p:spPr>
          <a:xfrm>
            <a:off x="935432" y="2293248"/>
            <a:ext cx="252000" cy="252000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57" name="Rettangolo 11"/>
          <p:cNvSpPr>
            <a:spLocks noChangeArrowheads="1"/>
          </p:cNvSpPr>
          <p:nvPr/>
        </p:nvSpPr>
        <p:spPr bwMode="auto">
          <a:xfrm>
            <a:off x="2645166" y="1798284"/>
            <a:ext cx="2975457" cy="30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021" tIns="42510" rIns="85021" bIns="42510"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rgbClr val="003B77"/>
                </a:solidFill>
              </a:rPr>
              <a:t>approva la predisposizione tariffaria</a:t>
            </a:r>
            <a:endParaRPr lang="it-IT" sz="1400" b="1" dirty="0">
              <a:solidFill>
                <a:srgbClr val="003B77"/>
              </a:solidFill>
            </a:endParaRPr>
          </a:p>
        </p:txBody>
      </p:sp>
      <p:sp>
        <p:nvSpPr>
          <p:cNvPr id="64" name="Rettangolo arrotondato 63"/>
          <p:cNvSpPr/>
          <p:nvPr/>
        </p:nvSpPr>
        <p:spPr bwMode="auto">
          <a:xfrm>
            <a:off x="611560" y="2635225"/>
            <a:ext cx="864095" cy="379591"/>
          </a:xfrm>
          <a:prstGeom prst="roundRect">
            <a:avLst/>
          </a:prstGeom>
          <a:solidFill>
            <a:srgbClr val="003B77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it-IT" sz="1400" b="1" cap="small" dirty="0"/>
              <a:t>Fase 3</a:t>
            </a:r>
          </a:p>
        </p:txBody>
      </p:sp>
      <p:sp>
        <p:nvSpPr>
          <p:cNvPr id="65" name="Rettangolo 11"/>
          <p:cNvSpPr>
            <a:spLocks noChangeArrowheads="1"/>
          </p:cNvSpPr>
          <p:nvPr/>
        </p:nvSpPr>
        <p:spPr bwMode="auto">
          <a:xfrm>
            <a:off x="1637055" y="2689862"/>
            <a:ext cx="1002841" cy="30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021" tIns="42510" rIns="85021" bIns="42510"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rgbClr val="003B77"/>
                </a:solidFill>
              </a:rPr>
              <a:t>ARERA</a:t>
            </a:r>
          </a:p>
        </p:txBody>
      </p:sp>
      <p:sp>
        <p:nvSpPr>
          <p:cNvPr id="66" name="Freccia in giù 65"/>
          <p:cNvSpPr/>
          <p:nvPr/>
        </p:nvSpPr>
        <p:spPr>
          <a:xfrm>
            <a:off x="935432" y="3175466"/>
            <a:ext cx="252000" cy="252000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63" name="Rettangolo 11"/>
          <p:cNvSpPr>
            <a:spLocks noChangeArrowheads="1"/>
          </p:cNvSpPr>
          <p:nvPr/>
        </p:nvSpPr>
        <p:spPr bwMode="auto">
          <a:xfrm>
            <a:off x="2627784" y="2636467"/>
            <a:ext cx="3076730" cy="51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021" tIns="42510" rIns="85021" bIns="42510"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rgbClr val="003B77"/>
                </a:solidFill>
              </a:rPr>
              <a:t>raccoglie le predisposizioni tariffarie, gli atti, i dati e le informazioni rilevanti</a:t>
            </a:r>
            <a:endParaRPr lang="it-IT" sz="1400" b="1" dirty="0">
              <a:solidFill>
                <a:srgbClr val="003B77"/>
              </a:solidFill>
            </a:endParaRPr>
          </a:p>
        </p:txBody>
      </p:sp>
      <p:sp>
        <p:nvSpPr>
          <p:cNvPr id="70" name="Rettangolo arrotondato 69"/>
          <p:cNvSpPr/>
          <p:nvPr/>
        </p:nvSpPr>
        <p:spPr bwMode="auto">
          <a:xfrm>
            <a:off x="628944" y="3530654"/>
            <a:ext cx="906453" cy="379591"/>
          </a:xfrm>
          <a:prstGeom prst="roundRect">
            <a:avLst/>
          </a:prstGeom>
          <a:solidFill>
            <a:srgbClr val="003B77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it-IT" sz="1400" b="1" cap="small" dirty="0"/>
              <a:t>Fase 4</a:t>
            </a:r>
          </a:p>
        </p:txBody>
      </p:sp>
      <p:sp>
        <p:nvSpPr>
          <p:cNvPr id="71" name="Rettangolo 11"/>
          <p:cNvSpPr>
            <a:spLocks noChangeArrowheads="1"/>
          </p:cNvSpPr>
          <p:nvPr/>
        </p:nvSpPr>
        <p:spPr bwMode="auto">
          <a:xfrm>
            <a:off x="1637055" y="3627186"/>
            <a:ext cx="1052000" cy="30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021" tIns="42510" rIns="85021" bIns="42510"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rgbClr val="003B77"/>
                </a:solidFill>
              </a:rPr>
              <a:t>ARERA</a:t>
            </a:r>
          </a:p>
        </p:txBody>
      </p:sp>
      <p:sp>
        <p:nvSpPr>
          <p:cNvPr id="72" name="Freccia in giù 71"/>
          <p:cNvSpPr/>
          <p:nvPr/>
        </p:nvSpPr>
        <p:spPr>
          <a:xfrm>
            <a:off x="919681" y="4057684"/>
            <a:ext cx="252000" cy="252000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69" name="Rettangolo 11"/>
          <p:cNvSpPr>
            <a:spLocks noChangeArrowheads="1"/>
          </p:cNvSpPr>
          <p:nvPr/>
        </p:nvSpPr>
        <p:spPr bwMode="auto">
          <a:xfrm>
            <a:off x="2633054" y="3517348"/>
            <a:ext cx="2542953" cy="51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021" tIns="42510" rIns="85021" bIns="42510">
            <a:spAutoFit/>
          </a:bodyPr>
          <a:lstStyle/>
          <a:p>
            <a:r>
              <a:rPr lang="it-IT" sz="1400" dirty="0">
                <a:solidFill>
                  <a:srgbClr val="003B77"/>
                </a:solidFill>
              </a:rPr>
              <a:t>analisi e verifica delle singole proposte tariffarie ricevute</a:t>
            </a:r>
          </a:p>
        </p:txBody>
      </p:sp>
      <p:sp>
        <p:nvSpPr>
          <p:cNvPr id="76" name="Rettangolo arrotondato 75"/>
          <p:cNvSpPr/>
          <p:nvPr/>
        </p:nvSpPr>
        <p:spPr bwMode="auto">
          <a:xfrm>
            <a:off x="628944" y="4426083"/>
            <a:ext cx="906453" cy="379591"/>
          </a:xfrm>
          <a:prstGeom prst="roundRect">
            <a:avLst/>
          </a:prstGeom>
          <a:solidFill>
            <a:srgbClr val="003B77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it-IT" sz="1400" b="1" cap="small" dirty="0"/>
              <a:t>Fase 5</a:t>
            </a:r>
          </a:p>
        </p:txBody>
      </p:sp>
      <p:sp>
        <p:nvSpPr>
          <p:cNvPr id="77" name="Rettangolo 11"/>
          <p:cNvSpPr>
            <a:spLocks noChangeArrowheads="1"/>
          </p:cNvSpPr>
          <p:nvPr/>
        </p:nvSpPr>
        <p:spPr bwMode="auto">
          <a:xfrm>
            <a:off x="1637055" y="4514176"/>
            <a:ext cx="1052000" cy="30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021" tIns="42510" rIns="85021" bIns="42510"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rgbClr val="003B77"/>
                </a:solidFill>
              </a:rPr>
              <a:t>ARERA</a:t>
            </a:r>
          </a:p>
        </p:txBody>
      </p:sp>
      <p:sp>
        <p:nvSpPr>
          <p:cNvPr id="78" name="Freccia in giù 77"/>
          <p:cNvSpPr/>
          <p:nvPr/>
        </p:nvSpPr>
        <p:spPr>
          <a:xfrm>
            <a:off x="919681" y="4939902"/>
            <a:ext cx="252000" cy="252000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75" name="Rettangolo 11"/>
          <p:cNvSpPr>
            <a:spLocks noChangeArrowheads="1"/>
          </p:cNvSpPr>
          <p:nvPr/>
        </p:nvSpPr>
        <p:spPr bwMode="auto">
          <a:xfrm>
            <a:off x="2633054" y="4501238"/>
            <a:ext cx="2542953" cy="301294"/>
          </a:xfrm>
          <a:prstGeom prst="rect">
            <a:avLst/>
          </a:prstGeom>
          <a:solidFill>
            <a:srgbClr val="F18700"/>
          </a:solidFill>
          <a:ln>
            <a:noFill/>
          </a:ln>
        </p:spPr>
        <p:txBody>
          <a:bodyPr wrap="square" lIns="85021" tIns="42510" rIns="85021" bIns="42510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</a:rPr>
              <a:t>approvazione proposta tariffaria</a:t>
            </a:r>
          </a:p>
        </p:txBody>
      </p:sp>
      <p:sp>
        <p:nvSpPr>
          <p:cNvPr id="82" name="Rettangolo arrotondato 81"/>
          <p:cNvSpPr/>
          <p:nvPr/>
        </p:nvSpPr>
        <p:spPr bwMode="auto">
          <a:xfrm>
            <a:off x="611560" y="5321512"/>
            <a:ext cx="906453" cy="379591"/>
          </a:xfrm>
          <a:prstGeom prst="roundRect">
            <a:avLst/>
          </a:prstGeom>
          <a:solidFill>
            <a:srgbClr val="003B77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it-IT" sz="1400" b="1" cap="small" dirty="0"/>
              <a:t>Fase 6</a:t>
            </a:r>
          </a:p>
        </p:txBody>
      </p:sp>
      <p:sp>
        <p:nvSpPr>
          <p:cNvPr id="83" name="Rettangolo 11"/>
          <p:cNvSpPr>
            <a:spLocks noChangeArrowheads="1"/>
          </p:cNvSpPr>
          <p:nvPr/>
        </p:nvSpPr>
        <p:spPr bwMode="auto">
          <a:xfrm>
            <a:off x="1637055" y="5375999"/>
            <a:ext cx="1052000" cy="30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021" tIns="42510" rIns="85021" bIns="42510"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rgbClr val="003B77"/>
                </a:solidFill>
              </a:rPr>
              <a:t>ARERA</a:t>
            </a:r>
          </a:p>
        </p:txBody>
      </p:sp>
      <p:sp>
        <p:nvSpPr>
          <p:cNvPr id="81" name="Rettangolo 11"/>
          <p:cNvSpPr>
            <a:spLocks noChangeArrowheads="1"/>
          </p:cNvSpPr>
          <p:nvPr/>
        </p:nvSpPr>
        <p:spPr bwMode="auto">
          <a:xfrm>
            <a:off x="2633053" y="5387937"/>
            <a:ext cx="2541600" cy="30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021" tIns="42510" rIns="85021" bIns="42510">
            <a:spAutoFit/>
          </a:bodyPr>
          <a:lstStyle/>
          <a:p>
            <a:r>
              <a:rPr lang="it-IT" sz="1400" dirty="0">
                <a:solidFill>
                  <a:srgbClr val="003B77"/>
                </a:solidFill>
              </a:rPr>
              <a:t>attività di </a:t>
            </a:r>
            <a:r>
              <a:rPr lang="it-IT" sz="1400" i="1" dirty="0" err="1">
                <a:solidFill>
                  <a:srgbClr val="003B77"/>
                </a:solidFill>
              </a:rPr>
              <a:t>enforcement</a:t>
            </a:r>
            <a:endParaRPr lang="it-IT" sz="1400" i="1" dirty="0">
              <a:solidFill>
                <a:srgbClr val="003B77"/>
              </a:solidFill>
            </a:endParaRPr>
          </a:p>
        </p:txBody>
      </p:sp>
      <p:sp>
        <p:nvSpPr>
          <p:cNvPr id="37" name="Rettangolo 11"/>
          <p:cNvSpPr>
            <a:spLocks noChangeArrowheads="1"/>
          </p:cNvSpPr>
          <p:nvPr/>
        </p:nvSpPr>
        <p:spPr bwMode="auto">
          <a:xfrm>
            <a:off x="3533398" y="4993954"/>
            <a:ext cx="2603697" cy="28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021" tIns="42510" rIns="85021" bIns="42510">
            <a:spAutoFit/>
          </a:bodyPr>
          <a:lstStyle/>
          <a:p>
            <a:pPr>
              <a:defRPr/>
            </a:pPr>
            <a:r>
              <a:rPr lang="it-IT" sz="1300" dirty="0">
                <a:solidFill>
                  <a:srgbClr val="003B77"/>
                </a:solidFill>
              </a:rPr>
              <a:t>con o senza modifiche o prescrizioni</a:t>
            </a:r>
            <a:endParaRPr lang="it-IT" sz="1300" b="1" dirty="0">
              <a:solidFill>
                <a:srgbClr val="003B77"/>
              </a:solidFill>
            </a:endParaRPr>
          </a:p>
        </p:txBody>
      </p:sp>
      <p:sp>
        <p:nvSpPr>
          <p:cNvPr id="38" name="Freccia a destra 37"/>
          <p:cNvSpPr/>
          <p:nvPr/>
        </p:nvSpPr>
        <p:spPr>
          <a:xfrm rot="1800000">
            <a:off x="3256948" y="4919053"/>
            <a:ext cx="288000" cy="288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ln>
                <a:solidFill>
                  <a:srgbClr val="FFFFFF"/>
                </a:solidFill>
              </a:ln>
              <a:noFill/>
            </a:endParaRPr>
          </a:p>
        </p:txBody>
      </p:sp>
      <p:pic>
        <p:nvPicPr>
          <p:cNvPr id="51" name="Immagine 5" descr="fondo-slide.png">
            <a:extLst>
              <a:ext uri="{FF2B5EF4-FFF2-40B4-BE49-F238E27FC236}">
                <a16:creationId xmlns:a16="http://schemas.microsoft.com/office/drawing/2014/main" id="{DED36802-2C60-4F42-B8D4-D3F297D84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2" y="6516101"/>
            <a:ext cx="9144000" cy="35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magine 7" descr="600x96--arera-trasaprente.png">
            <a:extLst>
              <a:ext uri="{FF2B5EF4-FFF2-40B4-BE49-F238E27FC236}">
                <a16:creationId xmlns:a16="http://schemas.microsoft.com/office/drawing/2014/main" id="{AE5ACE5D-F5B3-4CCF-A212-2374445E1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5981211"/>
            <a:ext cx="3797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Segnaposto numero diapositiva 1">
            <a:extLst>
              <a:ext uri="{FF2B5EF4-FFF2-40B4-BE49-F238E27FC236}">
                <a16:creationId xmlns:a16="http://schemas.microsoft.com/office/drawing/2014/main" id="{D50ECC26-29D2-4D1F-A5F0-01210D208B18}"/>
              </a:ext>
            </a:extLst>
          </p:cNvPr>
          <p:cNvSpPr txBox="1">
            <a:spLocks/>
          </p:cNvSpPr>
          <p:nvPr/>
        </p:nvSpPr>
        <p:spPr>
          <a:xfrm>
            <a:off x="6915014" y="645502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9pPr>
          </a:lstStyle>
          <a:p>
            <a:pPr>
              <a:defRPr/>
            </a:pPr>
            <a:fld id="{C0093EF7-3EA7-41BE-81E7-0AE2635E2DE5}" type="slidenum">
              <a:rPr lang="it-IT" altLang="it-IT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12</a:t>
            </a:fld>
            <a:endParaRPr lang="it-IT" altLang="it-IT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A55B091-443F-5D02-1D21-6E4312450DF9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7242" cy="402977"/>
          </a:xfrm>
          <a:prstGeom prst="rect">
            <a:avLst/>
          </a:prstGeom>
          <a:solidFill>
            <a:srgbClr val="1E4968"/>
          </a:solidFill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procedimento di approvazione delle tariffe</a:t>
            </a:r>
          </a:p>
        </p:txBody>
      </p:sp>
      <p:sp>
        <p:nvSpPr>
          <p:cNvPr id="9" name="CasellaDiTesto 47">
            <a:extLst>
              <a:ext uri="{FF2B5EF4-FFF2-40B4-BE49-F238E27FC236}">
                <a16:creationId xmlns:a16="http://schemas.microsoft.com/office/drawing/2014/main" id="{2D6FB32B-A19C-3938-3CCB-BD3BB8A29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651" y="2952246"/>
            <a:ext cx="2679734" cy="314445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452438" indent="-1825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200"/>
              </a:spcBef>
              <a:defRPr/>
            </a:pPr>
            <a:r>
              <a:rPr lang="it-IT" sz="1500" dirty="0">
                <a:solidFill>
                  <a:srgbClr val="002060"/>
                </a:solidFill>
                <a:latin typeface="+mn-lt"/>
                <a:ea typeface="ＭＳ Ｐゴシック" pitchFamily="-109" charset="-128"/>
              </a:rPr>
              <a:t>Il procedimento ha sempre un esito definito:</a:t>
            </a:r>
          </a:p>
          <a:p>
            <a:pPr marL="176213" indent="-176213" eaLnBrk="1" hangingPunct="1">
              <a:spcBef>
                <a:spcPts val="200"/>
              </a:spcBef>
              <a:buFont typeface="Wingdings" panose="05000000000000000000" pitchFamily="2" charset="2"/>
              <a:buChar char="§"/>
              <a:defRPr/>
            </a:pPr>
            <a:r>
              <a:rPr lang="it-IT" sz="1500" dirty="0">
                <a:solidFill>
                  <a:srgbClr val="002060"/>
                </a:solidFill>
                <a:latin typeface="+mn-lt"/>
                <a:ea typeface="ＭＳ Ｐゴシック" pitchFamily="-109" charset="-128"/>
              </a:rPr>
              <a:t>fino all’approvazione di ARERA si applicano le predisposizioni tariffarie approvate dall’EGA</a:t>
            </a:r>
          </a:p>
          <a:p>
            <a:pPr marL="176213" indent="-176213" eaLnBrk="1" hangingPunct="1">
              <a:spcBef>
                <a:spcPts val="200"/>
              </a:spcBef>
              <a:buFont typeface="Wingdings" panose="05000000000000000000" pitchFamily="2" charset="2"/>
              <a:buChar char="§"/>
              <a:defRPr/>
            </a:pPr>
            <a:r>
              <a:rPr lang="it-IT" sz="1500" dirty="0">
                <a:solidFill>
                  <a:srgbClr val="002060"/>
                </a:solidFill>
                <a:latin typeface="+mn-lt"/>
                <a:ea typeface="ＭＳ Ｐゴシック" pitchFamily="-109" charset="-128"/>
              </a:rPr>
              <a:t>fino alla predisposizione dell’EGA sulla base del metodo vigente, si applicano le tariffe approvate in precedenza (per l’annualità corrente o, in mancanza, per l’ultima annualità disponibile)</a:t>
            </a:r>
          </a:p>
        </p:txBody>
      </p:sp>
    </p:spTree>
    <p:extLst>
      <p:ext uri="{BB962C8B-B14F-4D97-AF65-F5344CB8AC3E}">
        <p14:creationId xmlns:p14="http://schemas.microsoft.com/office/powerpoint/2010/main" val="307160424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070FE8FD-BC91-43BC-91A0-D1165EDCC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36705" y="0"/>
            <a:ext cx="6145394" cy="65161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04816" y="2187"/>
            <a:ext cx="631889" cy="950704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it-IT" sz="6600" b="1" cap="all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ea typeface="ヒラギノ角ゴ Pro W3" pitchFamily="125" charset="-128"/>
                <a:cs typeface="Segoe UI Semibold" panose="020B0702040204020203" pitchFamily="34" charset="0"/>
              </a:rPr>
              <a:t>2</a:t>
            </a:r>
            <a:endParaRPr lang="it-IT" sz="6000" dirty="0">
              <a:solidFill>
                <a:schemeClr val="accent1">
                  <a:lumMod val="75000"/>
                </a:schemeClr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2052" name="CasellaDiTesto 7"/>
          <p:cNvSpPr txBox="1">
            <a:spLocks noChangeArrowheads="1"/>
          </p:cNvSpPr>
          <p:nvPr/>
        </p:nvSpPr>
        <p:spPr bwMode="auto">
          <a:xfrm>
            <a:off x="10313988" y="319246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                      </a:t>
            </a:r>
          </a:p>
        </p:txBody>
      </p:sp>
      <p:pic>
        <p:nvPicPr>
          <p:cNvPr id="10" name="Immagine 5" descr="fondo-slide.png">
            <a:extLst>
              <a:ext uri="{FF2B5EF4-FFF2-40B4-BE49-F238E27FC236}">
                <a16:creationId xmlns:a16="http://schemas.microsoft.com/office/drawing/2014/main" id="{B14C5FF2-EF0E-4C27-86A0-5A73B0186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6101"/>
            <a:ext cx="9144000" cy="35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7" descr="600x96--arera-trasaprente.png">
            <a:extLst>
              <a:ext uri="{FF2B5EF4-FFF2-40B4-BE49-F238E27FC236}">
                <a16:creationId xmlns:a16="http://schemas.microsoft.com/office/drawing/2014/main" id="{143CF214-A244-416E-B341-D843BE091F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20"/>
          <a:stretch/>
        </p:blipFill>
        <p:spPr bwMode="auto">
          <a:xfrm>
            <a:off x="3165475" y="5981481"/>
            <a:ext cx="28130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47A23138-F0DD-4B76-8321-0C2D6489CC34}"/>
              </a:ext>
            </a:extLst>
          </p:cNvPr>
          <p:cNvCxnSpPr/>
          <p:nvPr/>
        </p:nvCxnSpPr>
        <p:spPr>
          <a:xfrm>
            <a:off x="2450525" y="1040869"/>
            <a:ext cx="3528000" cy="0"/>
          </a:xfrm>
          <a:prstGeom prst="line">
            <a:avLst/>
          </a:prstGeom>
          <a:ln w="19050">
            <a:solidFill>
              <a:srgbClr val="1E496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olo 1">
            <a:extLst>
              <a:ext uri="{FF2B5EF4-FFF2-40B4-BE49-F238E27FC236}">
                <a16:creationId xmlns:a16="http://schemas.microsoft.com/office/drawing/2014/main" id="{B2BA79AC-1802-47C3-B579-BA9E2EFA4AF7}"/>
              </a:ext>
            </a:extLst>
          </p:cNvPr>
          <p:cNvSpPr txBox="1">
            <a:spLocks/>
          </p:cNvSpPr>
          <p:nvPr/>
        </p:nvSpPr>
        <p:spPr bwMode="auto">
          <a:xfrm>
            <a:off x="3156509" y="1075507"/>
            <a:ext cx="5854701" cy="138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it-IT" sz="2800" b="1" cap="all" dirty="0">
                <a:solidFill>
                  <a:srgbClr val="1E3160"/>
                </a:solidFill>
                <a:latin typeface="Segoe UI Semibold" panose="020B0702040204020203" pitchFamily="34" charset="0"/>
                <a:ea typeface="ヒラギノ角ゴ Pro W3" pitchFamily="125" charset="-128"/>
                <a:cs typeface="Segoe UI Semibold" panose="020B0702040204020203" pitchFamily="34" charset="0"/>
              </a:rPr>
              <a:t>Metodo tariffario e pianificazione</a:t>
            </a:r>
          </a:p>
        </p:txBody>
      </p:sp>
      <p:sp>
        <p:nvSpPr>
          <p:cNvPr id="12" name="Segnaposto numero diapositiva 1">
            <a:extLst>
              <a:ext uri="{FF2B5EF4-FFF2-40B4-BE49-F238E27FC236}">
                <a16:creationId xmlns:a16="http://schemas.microsoft.com/office/drawing/2014/main" id="{50E84305-45A4-43DD-B71D-59D04D445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5014" y="6455024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093EF7-3EA7-41BE-81E7-0AE2635E2DE5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5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311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>
          <a:xfrm>
            <a:off x="6758880" y="6481913"/>
            <a:ext cx="2133600" cy="365125"/>
          </a:xfrm>
        </p:spPr>
        <p:txBody>
          <a:bodyPr/>
          <a:lstStyle/>
          <a:p>
            <a:fld id="{A96C388D-4415-4FD5-98FB-BEB9389F4B59}" type="slidenum">
              <a:rPr lang="it-IT" smtClean="0"/>
              <a:t>14</a:t>
            </a:fld>
            <a:endParaRPr lang="it-IT" dirty="0"/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3419872" y="188643"/>
            <a:ext cx="6192688" cy="53391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3" tIns="45712" rIns="91423" bIns="45712"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it-IT" altLang="it-IT" sz="2400" dirty="0">
              <a:latin typeface="+mn-lt"/>
              <a:sym typeface="Helvetica" pitchFamily="34" charset="0"/>
            </a:endParaRPr>
          </a:p>
        </p:txBody>
      </p:sp>
      <p:pic>
        <p:nvPicPr>
          <p:cNvPr id="14" name="Immagine 13" descr="fondo-slide.png">
            <a:extLst>
              <a:ext uri="{FF2B5EF4-FFF2-40B4-BE49-F238E27FC236}">
                <a16:creationId xmlns:a16="http://schemas.microsoft.com/office/drawing/2014/main" id="{3A722F71-8EBC-4ACA-B7AD-B813744FD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0628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B3317EB-1599-4CD8-828F-0546AA778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42" y="75353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2" name="Rettangolo arrotondato 59">
            <a:extLst>
              <a:ext uri="{FF2B5EF4-FFF2-40B4-BE49-F238E27FC236}">
                <a16:creationId xmlns:a16="http://schemas.microsoft.com/office/drawing/2014/main" id="{F662687E-FED3-4810-BC31-B415B6526861}"/>
              </a:ext>
            </a:extLst>
          </p:cNvPr>
          <p:cNvSpPr/>
          <p:nvPr/>
        </p:nvSpPr>
        <p:spPr bwMode="auto">
          <a:xfrm>
            <a:off x="863418" y="959418"/>
            <a:ext cx="1530131" cy="619952"/>
          </a:xfrm>
          <a:prstGeom prst="roundRect">
            <a:avLst/>
          </a:prstGeom>
          <a:solidFill>
            <a:srgbClr val="003B77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90000"/>
              </a:lnSpc>
            </a:pPr>
            <a:r>
              <a:rPr lang="it-IT" sz="1300" b="1" cap="small" dirty="0"/>
              <a:t>Programma degli Interventi (</a:t>
            </a:r>
            <a:r>
              <a:rPr lang="it-IT" sz="1300" b="1" cap="small" dirty="0" err="1"/>
              <a:t>PdI</a:t>
            </a:r>
            <a:r>
              <a:rPr lang="it-IT" sz="1300" b="1" cap="small" dirty="0"/>
              <a:t>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2AABCBC-7CBF-4251-AAA0-27F1D72F29FD}"/>
              </a:ext>
            </a:extLst>
          </p:cNvPr>
          <p:cNvSpPr txBox="1"/>
          <p:nvPr/>
        </p:nvSpPr>
        <p:spPr>
          <a:xfrm>
            <a:off x="863418" y="1783121"/>
            <a:ext cx="2686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rgbClr val="1F497D"/>
                </a:solidFill>
                <a:latin typeface="Calibri"/>
                <a:ea typeface="+mj-ea"/>
                <a:cs typeface="Arial" panose="020B0604020202020204" pitchFamily="34" charset="0"/>
              </a:rPr>
              <a:t>specifica le criticità riscontrate sul relativo territorio, gli obiettivi da perseguire in risposta alle criticità, e la puntuale indicazione degli interventi per il periodo 2020-2023</a:t>
            </a:r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C3BFA352-9ACD-4B5E-9F9C-7855F6D6E011}"/>
              </a:ext>
            </a:extLst>
          </p:cNvPr>
          <p:cNvSpPr/>
          <p:nvPr/>
        </p:nvSpPr>
        <p:spPr>
          <a:xfrm>
            <a:off x="3835384" y="1136574"/>
            <a:ext cx="380246" cy="38502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arrotondato 59">
            <a:extLst>
              <a:ext uri="{FF2B5EF4-FFF2-40B4-BE49-F238E27FC236}">
                <a16:creationId xmlns:a16="http://schemas.microsoft.com/office/drawing/2014/main" id="{067778B6-8FF6-4C8D-99C1-EFAAC974622D}"/>
              </a:ext>
            </a:extLst>
          </p:cNvPr>
          <p:cNvSpPr/>
          <p:nvPr/>
        </p:nvSpPr>
        <p:spPr bwMode="auto">
          <a:xfrm>
            <a:off x="5228749" y="959418"/>
            <a:ext cx="1530131" cy="61995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90000"/>
              </a:lnSpc>
            </a:pPr>
            <a:r>
              <a:rPr lang="it-IT" sz="1300" b="1" cap="small" dirty="0"/>
              <a:t>Piano delle Opere Strategiche (POS)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27781DB-404D-4932-B176-727537160233}"/>
              </a:ext>
            </a:extLst>
          </p:cNvPr>
          <p:cNvSpPr txBox="1"/>
          <p:nvPr/>
        </p:nvSpPr>
        <p:spPr>
          <a:xfrm>
            <a:off x="5142272" y="1715135"/>
            <a:ext cx="3576855" cy="1862048"/>
          </a:xfrm>
          <a:prstGeom prst="rect">
            <a:avLst/>
          </a:prstGeom>
          <a:noFill/>
          <a:ln w="19050">
            <a:solidFill>
              <a:schemeClr val="tx2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it-IT" sz="1100" dirty="0">
                <a:solidFill>
                  <a:srgbClr val="1F497D"/>
                </a:solidFill>
                <a:latin typeface="Calibri"/>
                <a:ea typeface="+mj-ea"/>
                <a:cs typeface="Arial" panose="020B0604020202020204" pitchFamily="34" charset="0"/>
              </a:rPr>
              <a:t>include interventi infrastrutturali relativi alle Opere Strategiche: </a:t>
            </a:r>
          </a:p>
          <a:p>
            <a:pPr marL="442913" lvl="1" indent="-180975">
              <a:buFont typeface="Calibri" panose="020F0502020204030204" pitchFamily="34" charset="0"/>
              <a:buChar char="-"/>
            </a:pPr>
            <a:r>
              <a:rPr lang="it-IT" sz="1100" dirty="0">
                <a:solidFill>
                  <a:srgbClr val="1F497D"/>
                </a:solidFill>
                <a:latin typeface="Calibri"/>
                <a:ea typeface="+mj-ea"/>
                <a:cs typeface="Arial" panose="020B0604020202020204" pitchFamily="34" charset="0"/>
              </a:rPr>
              <a:t>nuove opere, la cui realizzazione richiede strutturalmente tempistiche pluriennali, anche in ragione della complessità tecnica </a:t>
            </a:r>
          </a:p>
          <a:p>
            <a:pPr marL="442913" lvl="1" indent="-180975">
              <a:buFont typeface="Calibri" panose="020F0502020204030204" pitchFamily="34" charset="0"/>
              <a:buChar char="-"/>
            </a:pPr>
            <a:r>
              <a:rPr lang="it-IT" sz="1100" dirty="0">
                <a:solidFill>
                  <a:srgbClr val="1F497D"/>
                </a:solidFill>
                <a:latin typeface="Calibri"/>
                <a:ea typeface="+mj-ea"/>
                <a:cs typeface="Arial" panose="020B0604020202020204" pitchFamily="34" charset="0"/>
              </a:rPr>
              <a:t>considerati prioritari dall’EGA</a:t>
            </a:r>
          </a:p>
          <a:p>
            <a:pPr marL="180975" indent="-18097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100" dirty="0">
                <a:solidFill>
                  <a:srgbClr val="1F497D"/>
                </a:solidFill>
                <a:latin typeface="Calibri"/>
                <a:ea typeface="+mj-ea"/>
                <a:cs typeface="Arial" panose="020B0604020202020204" pitchFamily="34" charset="0"/>
              </a:rPr>
              <a:t>categorie ammesse: </a:t>
            </a:r>
          </a:p>
          <a:p>
            <a:pPr marL="442913" lvl="1" indent="-180975">
              <a:buFont typeface="Calibri" panose="020F0502020204030204" pitchFamily="34" charset="0"/>
              <a:buChar char="-"/>
            </a:pPr>
            <a:r>
              <a:rPr lang="it-IT" sz="1100" dirty="0">
                <a:solidFill>
                  <a:srgbClr val="1F497D"/>
                </a:solidFill>
                <a:latin typeface="Calibri"/>
                <a:ea typeface="+mj-ea"/>
                <a:cs typeface="Arial" panose="020B0604020202020204" pitchFamily="34" charset="0"/>
              </a:rPr>
              <a:t>interventi relativi alle attività di acquedotto, fognatura e depurazione </a:t>
            </a:r>
          </a:p>
          <a:p>
            <a:pPr marL="442913" lvl="1" indent="-180975">
              <a:buFont typeface="Calibri" panose="020F0502020204030204" pitchFamily="34" charset="0"/>
              <a:buChar char="-"/>
            </a:pPr>
            <a:r>
              <a:rPr lang="it-IT" sz="1100" dirty="0">
                <a:solidFill>
                  <a:srgbClr val="1F497D"/>
                </a:solidFill>
                <a:latin typeface="Calibri"/>
                <a:ea typeface="+mj-ea"/>
                <a:cs typeface="Arial" panose="020B0604020202020204" pitchFamily="34" charset="0"/>
              </a:rPr>
              <a:t>riferiti a cespiti con vita utile non inferiore a 20 anni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0BE3E91-9EAB-4BED-A4E6-B02CFABC31D9}"/>
              </a:ext>
            </a:extLst>
          </p:cNvPr>
          <p:cNvSpPr txBox="1"/>
          <p:nvPr/>
        </p:nvSpPr>
        <p:spPr>
          <a:xfrm>
            <a:off x="3867102" y="5095192"/>
            <a:ext cx="1791088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rgbClr val="1F497D"/>
                </a:solidFill>
                <a:latin typeface="Calibri"/>
                <a:ea typeface="+mj-ea"/>
                <a:cs typeface="Arial" panose="020B0604020202020204" pitchFamily="34" charset="0"/>
              </a:rPr>
              <a:t>per queste opere assumono particolare rilievo i LIC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BB9005BA-123D-4797-A506-78E79E051B34}"/>
              </a:ext>
            </a:extLst>
          </p:cNvPr>
          <p:cNvCxnSpPr>
            <a:cxnSpLocks/>
          </p:cNvCxnSpPr>
          <p:nvPr/>
        </p:nvCxnSpPr>
        <p:spPr>
          <a:xfrm flipH="1">
            <a:off x="4414395" y="3259268"/>
            <a:ext cx="696502" cy="360434"/>
          </a:xfrm>
          <a:prstGeom prst="straightConnector1">
            <a:avLst/>
          </a:prstGeom>
          <a:ln w="9525">
            <a:solidFill>
              <a:schemeClr val="tx2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C84BADAD-B166-40E2-B2DD-6644E201D2B6}"/>
              </a:ext>
            </a:extLst>
          </p:cNvPr>
          <p:cNvSpPr/>
          <p:nvPr/>
        </p:nvSpPr>
        <p:spPr>
          <a:xfrm>
            <a:off x="3636618" y="908919"/>
            <a:ext cx="7777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i="1" dirty="0">
                <a:solidFill>
                  <a:schemeClr val="accent3">
                    <a:lumMod val="50000"/>
                  </a:schemeClr>
                </a:solidFill>
                <a:latin typeface="Calibri"/>
                <a:cs typeface="Arial" panose="020B0604020202020204" pitchFamily="34" charset="0"/>
              </a:rPr>
              <a:t>ricomprende</a:t>
            </a:r>
            <a:endParaRPr lang="it-IT" sz="9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23AB98D-E71D-4309-90AB-347CC3ABBBF8}"/>
              </a:ext>
            </a:extLst>
          </p:cNvPr>
          <p:cNvSpPr txBox="1"/>
          <p:nvPr/>
        </p:nvSpPr>
        <p:spPr>
          <a:xfrm>
            <a:off x="2087660" y="4236491"/>
            <a:ext cx="3023237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rgbClr val="1F497D"/>
                </a:solidFill>
                <a:latin typeface="Calibri"/>
                <a:ea typeface="+mj-ea"/>
                <a:cs typeface="Arial" panose="020B0604020202020204" pitchFamily="34" charset="0"/>
              </a:rPr>
              <a:t>prevede, entro il 2027, un saggio di rinnovo delle infrastrutture coerente con la vita utile e riporta, in ciascun anno, lo sviluppo delle misure tese ad assicurare il relativo percorso di convergenza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76EE33E-48E9-4070-A1BC-24BA542B69B4}"/>
              </a:ext>
            </a:extLst>
          </p:cNvPr>
          <p:cNvSpPr/>
          <p:nvPr/>
        </p:nvSpPr>
        <p:spPr>
          <a:xfrm>
            <a:off x="1051092" y="3722631"/>
            <a:ext cx="3711554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it-IT" altLang="it-IT" sz="1100" dirty="0">
                <a:solidFill>
                  <a:srgbClr val="1F497D"/>
                </a:solidFill>
                <a:latin typeface="Calibri"/>
                <a:ea typeface="+mj-ea"/>
                <a:cs typeface="Arial" panose="020B0604020202020204" pitchFamily="34" charset="0"/>
                <a:sym typeface="Helvetica" pitchFamily="34" charset="0"/>
              </a:rPr>
              <a:t>il cronoprogramma specifico esplicita gli elementi di coerenza con le pianificazioni sovraordinate</a:t>
            </a:r>
            <a:endParaRPr lang="it-IT" sz="1100" dirty="0">
              <a:solidFill>
                <a:srgbClr val="1F497D"/>
              </a:solidFill>
              <a:latin typeface="Calibri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9BA9EE6-5B4F-4BC1-99DE-AF04EC8058C3}"/>
              </a:ext>
            </a:extLst>
          </p:cNvPr>
          <p:cNvSpPr txBox="1"/>
          <p:nvPr/>
        </p:nvSpPr>
        <p:spPr>
          <a:xfrm>
            <a:off x="7963862" y="4591649"/>
            <a:ext cx="119405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rgbClr val="1F497D"/>
                </a:solidFill>
                <a:latin typeface="Calibri"/>
                <a:ea typeface="+mj-ea"/>
                <a:cs typeface="Arial" panose="020B0604020202020204" pitchFamily="34" charset="0"/>
              </a:rPr>
              <a:t>Coordinamento</a:t>
            </a:r>
          </a:p>
        </p:txBody>
      </p:sp>
      <p:graphicFrame>
        <p:nvGraphicFramePr>
          <p:cNvPr id="13" name="Diagramma 12">
            <a:extLst>
              <a:ext uri="{FF2B5EF4-FFF2-40B4-BE49-F238E27FC236}">
                <a16:creationId xmlns:a16="http://schemas.microsoft.com/office/drawing/2014/main" id="{94DEF7C4-BC98-44DC-9EBF-F9CF584C64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0289768"/>
              </p:ext>
            </p:extLst>
          </p:nvPr>
        </p:nvGraphicFramePr>
        <p:xfrm>
          <a:off x="5844480" y="4292273"/>
          <a:ext cx="3048000" cy="2249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Segnaposto numero diapositiva 1">
            <a:extLst>
              <a:ext uri="{FF2B5EF4-FFF2-40B4-BE49-F238E27FC236}">
                <a16:creationId xmlns:a16="http://schemas.microsoft.com/office/drawing/2014/main" id="{39108385-61DD-475A-AC3F-218F45BC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5014" y="6455024"/>
            <a:ext cx="2133600" cy="365125"/>
          </a:xfrm>
        </p:spPr>
        <p:txBody>
          <a:bodyPr/>
          <a:lstStyle/>
          <a:p>
            <a:pPr>
              <a:defRPr/>
            </a:pPr>
            <a:fld id="{C0093EF7-3EA7-41BE-81E7-0AE2635E2DE5}" type="slidenum">
              <a:rPr lang="it-IT" altLang="it-IT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14</a:t>
            </a:fld>
            <a:endParaRPr lang="it-IT" alt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D5D47D63-8E16-52F9-A332-1FE307C49E9A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7242" cy="402977"/>
          </a:xfrm>
          <a:prstGeom prst="rect">
            <a:avLst/>
          </a:prstGeom>
          <a:solidFill>
            <a:srgbClr val="1E4968"/>
          </a:solidFill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Strumenti di pianificazione</a:t>
            </a:r>
          </a:p>
        </p:txBody>
      </p:sp>
      <p:sp>
        <p:nvSpPr>
          <p:cNvPr id="8" name="CasellaDiTesto 47">
            <a:extLst>
              <a:ext uri="{FF2B5EF4-FFF2-40B4-BE49-F238E27FC236}">
                <a16:creationId xmlns:a16="http://schemas.microsoft.com/office/drawing/2014/main" id="{DA804C58-A762-6665-08E8-61943D15A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480" y="5683134"/>
            <a:ext cx="5464956" cy="523220"/>
          </a:xfrm>
          <a:prstGeom prst="rect">
            <a:avLst/>
          </a:prstGeom>
          <a:solidFill>
            <a:srgbClr val="FFFFFF"/>
          </a:solidFill>
          <a:ln w="6350">
            <a:solidFill>
              <a:srgbClr val="F187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452438" indent="-1825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200"/>
              </a:spcBef>
              <a:defRPr/>
            </a:pPr>
            <a:r>
              <a:rPr lang="it-IT" sz="1400" dirty="0">
                <a:solidFill>
                  <a:srgbClr val="002060"/>
                </a:solidFill>
                <a:latin typeface="+mn-lt"/>
                <a:ea typeface="ＭＳ Ｐゴシック" pitchFamily="-109" charset="-128"/>
              </a:rPr>
              <a:t>L’attività di pianificazione è competenza dell’EGA che conosce le criticità e le peculiarità del proprio territorio</a:t>
            </a:r>
          </a:p>
        </p:txBody>
      </p:sp>
    </p:spTree>
    <p:extLst>
      <p:ext uri="{BB962C8B-B14F-4D97-AF65-F5344CB8AC3E}">
        <p14:creationId xmlns:p14="http://schemas.microsoft.com/office/powerpoint/2010/main" val="135960449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olo 1"/>
          <p:cNvSpPr txBox="1">
            <a:spLocks/>
          </p:cNvSpPr>
          <p:nvPr/>
        </p:nvSpPr>
        <p:spPr>
          <a:xfrm>
            <a:off x="0" y="0"/>
            <a:ext cx="9140758" cy="396000"/>
          </a:xfrm>
          <a:prstGeom prst="rect">
            <a:avLst/>
          </a:prstGeom>
          <a:solidFill>
            <a:srgbClr val="1E4968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Definizione dello specifico schema regolatorio</a:t>
            </a:r>
          </a:p>
        </p:txBody>
      </p:sp>
      <p:pic>
        <p:nvPicPr>
          <p:cNvPr id="32" name="Immagine 5" descr="fondo-sl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2" y="6516101"/>
            <a:ext cx="9144000" cy="35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magine 7" descr="600x96--arera-trasapren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5981211"/>
            <a:ext cx="3797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egnaposto numero diapositiva 1">
            <a:extLst>
              <a:ext uri="{FF2B5EF4-FFF2-40B4-BE49-F238E27FC236}">
                <a16:creationId xmlns:a16="http://schemas.microsoft.com/office/drawing/2014/main" id="{8E682694-20F9-4F65-885D-D73C49536D66}"/>
              </a:ext>
            </a:extLst>
          </p:cNvPr>
          <p:cNvSpPr txBox="1">
            <a:spLocks/>
          </p:cNvSpPr>
          <p:nvPr/>
        </p:nvSpPr>
        <p:spPr>
          <a:xfrm>
            <a:off x="6915014" y="645502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9pPr>
          </a:lstStyle>
          <a:p>
            <a:pPr>
              <a:defRPr/>
            </a:pPr>
            <a:fld id="{C0093EF7-3EA7-41BE-81E7-0AE2635E2DE5}" type="slidenum">
              <a:rPr lang="it-IT" altLang="it-IT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15</a:t>
            </a:fld>
            <a:endParaRPr lang="it-IT" altLang="it-IT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arrotondato 58">
            <a:extLst>
              <a:ext uri="{FF2B5EF4-FFF2-40B4-BE49-F238E27FC236}">
                <a16:creationId xmlns:a16="http://schemas.microsoft.com/office/drawing/2014/main" id="{EC1BD4AA-4F28-1F91-7E7A-5C6738B3A98C}"/>
              </a:ext>
            </a:extLst>
          </p:cNvPr>
          <p:cNvSpPr/>
          <p:nvPr/>
        </p:nvSpPr>
        <p:spPr bwMode="auto">
          <a:xfrm>
            <a:off x="934363" y="915471"/>
            <a:ext cx="1656000" cy="360000"/>
          </a:xfrm>
          <a:prstGeom prst="roundRect">
            <a:avLst/>
          </a:prstGeom>
          <a:solidFill>
            <a:srgbClr val="003B77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80000"/>
              </a:lnSpc>
              <a:defRPr/>
            </a:pPr>
            <a:r>
              <a:rPr lang="it-IT" sz="1100" b="1" cap="small" dirty="0"/>
              <a:t>Regole di riconoscimento dei costi</a:t>
            </a:r>
          </a:p>
        </p:txBody>
      </p:sp>
      <p:sp>
        <p:nvSpPr>
          <p:cNvPr id="6" name="Rettangolo arrotondato 58">
            <a:extLst>
              <a:ext uri="{FF2B5EF4-FFF2-40B4-BE49-F238E27FC236}">
                <a16:creationId xmlns:a16="http://schemas.microsoft.com/office/drawing/2014/main" id="{08D454FD-05AC-1EB1-F9C5-74F8B5179BFF}"/>
              </a:ext>
            </a:extLst>
          </p:cNvPr>
          <p:cNvSpPr/>
          <p:nvPr/>
        </p:nvSpPr>
        <p:spPr bwMode="auto">
          <a:xfrm>
            <a:off x="923803" y="1343941"/>
            <a:ext cx="1656000" cy="360000"/>
          </a:xfrm>
          <a:prstGeom prst="roundRect">
            <a:avLst/>
          </a:prstGeom>
          <a:solidFill>
            <a:srgbClr val="003B77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90000"/>
              </a:lnSpc>
              <a:defRPr/>
            </a:pPr>
            <a:r>
              <a:rPr lang="it-IT" sz="1100" b="1" cap="small"/>
              <a:t>Limite di prezzo</a:t>
            </a:r>
            <a:endParaRPr lang="it-IT" sz="1100" b="1" cap="small" dirty="0"/>
          </a:p>
        </p:txBody>
      </p:sp>
      <p:cxnSp>
        <p:nvCxnSpPr>
          <p:cNvPr id="7" name="Connettore 2 9">
            <a:extLst>
              <a:ext uri="{FF2B5EF4-FFF2-40B4-BE49-F238E27FC236}">
                <a16:creationId xmlns:a16="http://schemas.microsoft.com/office/drawing/2014/main" id="{78E9FD9B-7BAF-3C4B-EAF3-1F441F869DE5}"/>
              </a:ext>
            </a:extLst>
          </p:cNvPr>
          <p:cNvCxnSpPr>
            <a:cxnSpLocks/>
            <a:stCxn id="66" idx="2"/>
            <a:endCxn id="6" idx="1"/>
          </p:cNvCxnSpPr>
          <p:nvPr/>
        </p:nvCxnSpPr>
        <p:spPr>
          <a:xfrm rot="16200000" flipH="1">
            <a:off x="364718" y="964856"/>
            <a:ext cx="787210" cy="33095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9">
            <a:extLst>
              <a:ext uri="{FF2B5EF4-FFF2-40B4-BE49-F238E27FC236}">
                <a16:creationId xmlns:a16="http://schemas.microsoft.com/office/drawing/2014/main" id="{C34CDC2A-D14A-6DEB-7D42-E54EAFD1FAED}"/>
              </a:ext>
            </a:extLst>
          </p:cNvPr>
          <p:cNvCxnSpPr>
            <a:cxnSpLocks/>
            <a:stCxn id="66" idx="2"/>
            <a:endCxn id="4" idx="1"/>
          </p:cNvCxnSpPr>
          <p:nvPr/>
        </p:nvCxnSpPr>
        <p:spPr>
          <a:xfrm rot="16200000" flipH="1">
            <a:off x="584233" y="745341"/>
            <a:ext cx="358740" cy="34151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9DE313DA-6F3F-6BF2-E528-B07E62F06AD5}"/>
              </a:ext>
            </a:extLst>
          </p:cNvPr>
          <p:cNvSpPr txBox="1">
            <a:spLocks/>
          </p:cNvSpPr>
          <p:nvPr/>
        </p:nvSpPr>
        <p:spPr>
          <a:xfrm>
            <a:off x="1723698" y="1995078"/>
            <a:ext cx="2433219" cy="2923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2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i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Matrice degli schemi regolatori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F996EB1-03B8-AD8D-8DE4-86ADBFAD7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167" y="2323701"/>
            <a:ext cx="7188748" cy="3027194"/>
          </a:xfrm>
          <a:prstGeom prst="rect">
            <a:avLst/>
          </a:prstGeom>
        </p:spPr>
      </p:pic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F890DBDD-C19E-E672-B6BD-DDADC392DDB1}"/>
              </a:ext>
            </a:extLst>
          </p:cNvPr>
          <p:cNvSpPr/>
          <p:nvPr/>
        </p:nvSpPr>
        <p:spPr>
          <a:xfrm rot="5400000">
            <a:off x="890792" y="3412778"/>
            <a:ext cx="530201" cy="458194"/>
          </a:xfrm>
          <a:prstGeom prst="rightArrow">
            <a:avLst>
              <a:gd name="adj1" fmla="val 50000"/>
              <a:gd name="adj2" fmla="val 715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46">
            <a:extLst>
              <a:ext uri="{FF2B5EF4-FFF2-40B4-BE49-F238E27FC236}">
                <a16:creationId xmlns:a16="http://schemas.microsoft.com/office/drawing/2014/main" id="{EA41B194-4ABB-C2B7-06A1-57A758893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281" y="3909976"/>
            <a:ext cx="117374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1200" b="1" dirty="0">
                <a:solidFill>
                  <a:schemeClr val="accent1">
                    <a:lumMod val="75000"/>
                  </a:schemeClr>
                </a:solidFill>
              </a:rPr>
              <a:t>maggiori investimenti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67264461-133C-2EFE-014D-43E1CB82A655}"/>
              </a:ext>
            </a:extLst>
          </p:cNvPr>
          <p:cNvSpPr/>
          <p:nvPr/>
        </p:nvSpPr>
        <p:spPr>
          <a:xfrm>
            <a:off x="6441869" y="1788272"/>
            <a:ext cx="526068" cy="412333"/>
          </a:xfrm>
          <a:prstGeom prst="rightArrow">
            <a:avLst>
              <a:gd name="adj1" fmla="val 50000"/>
              <a:gd name="adj2" fmla="val 736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CasellaDiTesto 46">
            <a:extLst>
              <a:ext uri="{FF2B5EF4-FFF2-40B4-BE49-F238E27FC236}">
                <a16:creationId xmlns:a16="http://schemas.microsoft.com/office/drawing/2014/main" id="{936A2F8B-8AF7-098E-BBE5-7F0BB909C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1426" y="1850090"/>
            <a:ext cx="1467667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it-IT" altLang="it-IT" sz="1200" b="1" dirty="0">
                <a:solidFill>
                  <a:schemeClr val="accent1">
                    <a:lumMod val="75000"/>
                  </a:schemeClr>
                </a:solidFill>
              </a:rPr>
              <a:t>Attività addizionali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58D90A6A-EC11-4D3A-CA23-743CED81020D}"/>
              </a:ext>
            </a:extLst>
          </p:cNvPr>
          <p:cNvSpPr/>
          <p:nvPr/>
        </p:nvSpPr>
        <p:spPr>
          <a:xfrm>
            <a:off x="4653128" y="2470364"/>
            <a:ext cx="536995" cy="302004"/>
          </a:xfrm>
          <a:prstGeom prst="ellipse">
            <a:avLst/>
          </a:prstGeom>
          <a:noFill/>
          <a:ln w="12700">
            <a:solidFill>
              <a:srgbClr val="01A4CD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53A8F01-C37D-F49E-CDC1-93B7F5168DA3}"/>
              </a:ext>
            </a:extLst>
          </p:cNvPr>
          <p:cNvSpPr txBox="1">
            <a:spLocks noChangeArrowheads="1"/>
          </p:cNvSpPr>
          <p:nvPr/>
        </p:nvSpPr>
        <p:spPr>
          <a:xfrm>
            <a:off x="4508778" y="1788538"/>
            <a:ext cx="112590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ysDot"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050" cap="small"/>
            </a:lvl1pPr>
          </a:lstStyle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800" i="0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  <a:cs typeface="+mn-cs"/>
                <a:sym typeface="Helvetica" pitchFamily="34" charset="0"/>
              </a:rPr>
              <a:t>VRG medio pro capite </a:t>
            </a:r>
            <a:r>
              <a:rPr kumimoji="0" lang="it-IT" altLang="it-IT" sz="800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  <a:cs typeface="+mn-cs"/>
                <a:sym typeface="Helvetica" pitchFamily="34" charset="0"/>
              </a:rPr>
              <a:t>(149 €</a:t>
            </a:r>
            <a:r>
              <a:rPr lang="it-IT" altLang="it-IT" sz="800" cap="none" dirty="0">
                <a:solidFill>
                  <a:schemeClr val="accent1">
                    <a:lumMod val="75000"/>
                  </a:schemeClr>
                </a:solidFill>
                <a:sym typeface="Helvetica" pitchFamily="34" charset="0"/>
              </a:rPr>
              <a:t>)</a:t>
            </a:r>
            <a:endParaRPr kumimoji="0" lang="it-IT" altLang="it-IT" sz="800" b="0" i="0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  <a:sym typeface="Helvetica" pitchFamily="34" charset="0"/>
            </a:endParaRP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CBABFAF9-449D-756A-DCFC-4AFE065620A0}"/>
              </a:ext>
            </a:extLst>
          </p:cNvPr>
          <p:cNvCxnSpPr>
            <a:cxnSpLocks/>
            <a:stCxn id="15" idx="0"/>
            <a:endCxn id="16" idx="2"/>
          </p:cNvCxnSpPr>
          <p:nvPr/>
        </p:nvCxnSpPr>
        <p:spPr>
          <a:xfrm flipV="1">
            <a:off x="4921626" y="2127092"/>
            <a:ext cx="150104" cy="343272"/>
          </a:xfrm>
          <a:prstGeom prst="straightConnector1">
            <a:avLst/>
          </a:prstGeom>
          <a:ln w="9525">
            <a:solidFill>
              <a:srgbClr val="01A4CD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ttangolo 17">
            <a:extLst>
              <a:ext uri="{FF2B5EF4-FFF2-40B4-BE49-F238E27FC236}">
                <a16:creationId xmlns:a16="http://schemas.microsoft.com/office/drawing/2014/main" id="{9D845D3E-DFF1-6FE0-DA32-1556A1DABB0E}"/>
              </a:ext>
            </a:extLst>
          </p:cNvPr>
          <p:cNvSpPr/>
          <p:nvPr/>
        </p:nvSpPr>
        <p:spPr>
          <a:xfrm>
            <a:off x="1901883" y="4409075"/>
            <a:ext cx="1116000" cy="182034"/>
          </a:xfrm>
          <a:prstGeom prst="rect">
            <a:avLst/>
          </a:prstGeom>
          <a:noFill/>
          <a:ln w="12700">
            <a:solidFill>
              <a:srgbClr val="01A4CD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00248CD4-EB34-8E2D-B407-F46FDE402B4A}"/>
              </a:ext>
            </a:extLst>
          </p:cNvPr>
          <p:cNvCxnSpPr>
            <a:cxnSpLocks/>
            <a:stCxn id="18" idx="1"/>
            <a:endCxn id="21" idx="0"/>
          </p:cNvCxnSpPr>
          <p:nvPr/>
        </p:nvCxnSpPr>
        <p:spPr>
          <a:xfrm flipH="1">
            <a:off x="808911" y="4500092"/>
            <a:ext cx="1092972" cy="298305"/>
          </a:xfrm>
          <a:prstGeom prst="straightConnector1">
            <a:avLst/>
          </a:prstGeom>
          <a:ln w="9525">
            <a:solidFill>
              <a:srgbClr val="01A4CD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8">
            <a:extLst>
              <a:ext uri="{FF2B5EF4-FFF2-40B4-BE49-F238E27FC236}">
                <a16:creationId xmlns:a16="http://schemas.microsoft.com/office/drawing/2014/main" id="{23B1E9D9-6EFC-1D96-B039-0CCF73A61550}"/>
              </a:ext>
            </a:extLst>
          </p:cNvPr>
          <p:cNvSpPr txBox="1">
            <a:spLocks noChangeArrowheads="1"/>
          </p:cNvSpPr>
          <p:nvPr/>
        </p:nvSpPr>
        <p:spPr>
          <a:xfrm>
            <a:off x="235856" y="4798397"/>
            <a:ext cx="114610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ysDot"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050" cap="small"/>
            </a:lvl1pPr>
          </a:lstStyle>
          <a:p>
            <a:pPr lvl="0" algn="l">
              <a:defRPr/>
            </a:pPr>
            <a:r>
              <a:rPr lang="it-IT" altLang="it-IT" sz="800" cap="none" dirty="0">
                <a:solidFill>
                  <a:schemeClr val="accent1">
                    <a:lumMod val="75000"/>
                  </a:schemeClr>
                </a:solidFill>
                <a:sym typeface="Helvetica" pitchFamily="34" charset="0"/>
              </a:rPr>
              <a:t>Include gli investimenti pianificati </a:t>
            </a:r>
            <a:r>
              <a:rPr kumimoji="0" lang="it-IT" altLang="it-IT" sz="800" i="0" u="none" strike="noStrike" kern="1200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  <a:cs typeface="+mn-cs"/>
                <a:sym typeface="Helvetica" pitchFamily="34" charset="0"/>
              </a:rPr>
              <a:t>pagati con contributi pubblici</a:t>
            </a:r>
            <a:endParaRPr kumimoji="0" lang="it-IT" altLang="it-IT" sz="800" b="0" i="0" u="none" strike="noStrike" kern="1200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  <a:sym typeface="Helvetica" pitchFamily="34" charset="0"/>
            </a:endParaRP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DC5C0F5E-E432-1BCE-4824-0E3EA0E2EAC7}"/>
              </a:ext>
            </a:extLst>
          </p:cNvPr>
          <p:cNvCxnSpPr>
            <a:cxnSpLocks/>
          </p:cNvCxnSpPr>
          <p:nvPr/>
        </p:nvCxnSpPr>
        <p:spPr>
          <a:xfrm>
            <a:off x="3253282" y="4675299"/>
            <a:ext cx="0" cy="645037"/>
          </a:xfrm>
          <a:prstGeom prst="straightConnector1">
            <a:avLst/>
          </a:prstGeom>
          <a:ln w="9525">
            <a:solidFill>
              <a:srgbClr val="01A4CD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8">
            <a:extLst>
              <a:ext uri="{FF2B5EF4-FFF2-40B4-BE49-F238E27FC236}">
                <a16:creationId xmlns:a16="http://schemas.microsoft.com/office/drawing/2014/main" id="{7CCE7F6F-B170-782E-F48E-31CCB709B721}"/>
              </a:ext>
            </a:extLst>
          </p:cNvPr>
          <p:cNvSpPr txBox="1">
            <a:spLocks noChangeArrowheads="1"/>
          </p:cNvSpPr>
          <p:nvPr/>
        </p:nvSpPr>
        <p:spPr>
          <a:xfrm>
            <a:off x="3089408" y="5311461"/>
            <a:ext cx="349928" cy="236405"/>
          </a:xfrm>
          <a:prstGeom prst="rect">
            <a:avLst/>
          </a:prstGeom>
          <a:noFill/>
          <a:ln>
            <a:noFill/>
            <a:prstDash val="sysDot"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050" cap="small"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  <a:cs typeface="+mn-cs"/>
                <a:sym typeface="Helvetica" pitchFamily="34" charset="0"/>
              </a:rPr>
              <a:t>0,5</a:t>
            </a:r>
            <a:endParaRPr kumimoji="0" lang="it-IT" altLang="it-I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  <a:sym typeface="Helvetica" pitchFamily="34" charset="0"/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EE2EEB19-D141-4F7C-9635-6A88DD518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970" y="5296"/>
            <a:ext cx="2346265" cy="1755007"/>
          </a:xfrm>
          <a:prstGeom prst="rect">
            <a:avLst/>
          </a:prstGeom>
        </p:spPr>
      </p:pic>
      <p:sp>
        <p:nvSpPr>
          <p:cNvPr id="30" name="CasellaDiTesto 47">
            <a:extLst>
              <a:ext uri="{FF2B5EF4-FFF2-40B4-BE49-F238E27FC236}">
                <a16:creationId xmlns:a16="http://schemas.microsoft.com/office/drawing/2014/main" id="{AE32FC90-614E-290F-DF6D-3B2344C15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479" y="5656239"/>
            <a:ext cx="8013357" cy="789960"/>
          </a:xfrm>
          <a:prstGeom prst="rect">
            <a:avLst/>
          </a:prstGeom>
          <a:solidFill>
            <a:srgbClr val="FFFFFF"/>
          </a:solidFill>
          <a:ln w="6350">
            <a:solidFill>
              <a:srgbClr val="01A4CD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452438" indent="-1825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200"/>
              </a:spcBef>
              <a:defRPr/>
            </a:pPr>
            <a:r>
              <a:rPr lang="it-IT" sz="1400" dirty="0">
                <a:solidFill>
                  <a:srgbClr val="002060"/>
                </a:solidFill>
                <a:latin typeface="+mn-lt"/>
                <a:ea typeface="ＭＳ Ｐゴシック" pitchFamily="-109" charset="-128"/>
              </a:rPr>
              <a:t>Lo schema regolatorio di riferimento di un gestore è determinato dalle decisioni dell’EGA relative a:</a:t>
            </a:r>
          </a:p>
          <a:p>
            <a:pPr marL="738188" lvl="1" indent="-285750" eaLnBrk="1" hangingPunct="1">
              <a:spcBef>
                <a:spcPts val="200"/>
              </a:spcBef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solidFill>
                  <a:srgbClr val="002060"/>
                </a:solidFill>
                <a:latin typeface="+mn-lt"/>
                <a:ea typeface="ＭＳ Ｐゴシック" pitchFamily="-109" charset="-128"/>
              </a:rPr>
              <a:t>rapporto tra investimenti pianificati e infrastrutture esistenti;</a:t>
            </a:r>
          </a:p>
          <a:p>
            <a:pPr marL="738188" lvl="1" indent="-285750" eaLnBrk="1" hangingPunct="1">
              <a:spcBef>
                <a:spcPts val="200"/>
              </a:spcBef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solidFill>
                  <a:srgbClr val="002060"/>
                </a:solidFill>
                <a:latin typeface="+mn-lt"/>
                <a:ea typeface="ＭＳ Ｐゴシック" pitchFamily="-109" charset="-128"/>
              </a:rPr>
              <a:t>eventuale quantificazione dei costi operativi aggiuntivi e dei parametri per il calcolo del FNI</a:t>
            </a:r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A7C31909-FF42-5231-E8A1-C2B90275F8CE}"/>
              </a:ext>
            </a:extLst>
          </p:cNvPr>
          <p:cNvSpPr/>
          <p:nvPr/>
        </p:nvSpPr>
        <p:spPr>
          <a:xfrm>
            <a:off x="2191385" y="4591109"/>
            <a:ext cx="536995" cy="207288"/>
          </a:xfrm>
          <a:prstGeom prst="ellipse">
            <a:avLst/>
          </a:prstGeom>
          <a:noFill/>
          <a:ln w="12700">
            <a:solidFill>
              <a:srgbClr val="01A4CD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45BCDCBD-74E3-17E5-B692-49A5B4060F45}"/>
              </a:ext>
            </a:extLst>
          </p:cNvPr>
          <p:cNvCxnSpPr>
            <a:cxnSpLocks/>
            <a:stCxn id="34" idx="4"/>
            <a:endCxn id="36" idx="0"/>
          </p:cNvCxnSpPr>
          <p:nvPr/>
        </p:nvCxnSpPr>
        <p:spPr>
          <a:xfrm flipH="1">
            <a:off x="2255414" y="4798397"/>
            <a:ext cx="204469" cy="355333"/>
          </a:xfrm>
          <a:prstGeom prst="straightConnector1">
            <a:avLst/>
          </a:prstGeom>
          <a:ln w="9525">
            <a:solidFill>
              <a:srgbClr val="01A4CD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8">
            <a:extLst>
              <a:ext uri="{FF2B5EF4-FFF2-40B4-BE49-F238E27FC236}">
                <a16:creationId xmlns:a16="http://schemas.microsoft.com/office/drawing/2014/main" id="{AC739A90-E769-2140-8ADD-D8DE41F3C187}"/>
              </a:ext>
            </a:extLst>
          </p:cNvPr>
          <p:cNvSpPr txBox="1">
            <a:spLocks noChangeArrowheads="1"/>
          </p:cNvSpPr>
          <p:nvPr/>
        </p:nvSpPr>
        <p:spPr>
          <a:xfrm>
            <a:off x="1519997" y="5153730"/>
            <a:ext cx="147083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ysDot"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050" cap="small"/>
            </a:lvl1pPr>
          </a:lstStyle>
          <a:p>
            <a:pPr lvl="0" algn="l">
              <a:defRPr/>
            </a:pPr>
            <a:r>
              <a:rPr lang="it-IT" altLang="it-IT" sz="800" cap="none" dirty="0">
                <a:solidFill>
                  <a:schemeClr val="accent1">
                    <a:lumMod val="75000"/>
                  </a:schemeClr>
                </a:solidFill>
                <a:sym typeface="Helvetica" pitchFamily="34" charset="0"/>
              </a:rPr>
              <a:t>Livello di infrastrutturazione esistente</a:t>
            </a:r>
            <a:endParaRPr kumimoji="0" lang="it-IT" altLang="it-IT" sz="800" b="0" i="0" u="none" strike="noStrike" kern="1200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  <a:sym typeface="Helvetica" pitchFamily="34" charset="0"/>
            </a:endParaRPr>
          </a:p>
        </p:txBody>
      </p:sp>
      <p:grpSp>
        <p:nvGrpSpPr>
          <p:cNvPr id="71" name="Gruppo 70">
            <a:extLst>
              <a:ext uri="{FF2B5EF4-FFF2-40B4-BE49-F238E27FC236}">
                <a16:creationId xmlns:a16="http://schemas.microsoft.com/office/drawing/2014/main" id="{CDF7217A-0FE6-7EA8-B566-543A63B9CF08}"/>
              </a:ext>
            </a:extLst>
          </p:cNvPr>
          <p:cNvGrpSpPr/>
          <p:nvPr/>
        </p:nvGrpSpPr>
        <p:grpSpPr>
          <a:xfrm>
            <a:off x="395136" y="490510"/>
            <a:ext cx="5960397" cy="292779"/>
            <a:chOff x="395136" y="490510"/>
            <a:chExt cx="5960397" cy="292779"/>
          </a:xfrm>
        </p:grpSpPr>
        <p:sp>
          <p:nvSpPr>
            <p:cNvPr id="2" name="Segnaposto contenuto 2">
              <a:extLst>
                <a:ext uri="{FF2B5EF4-FFF2-40B4-BE49-F238E27FC236}">
                  <a16:creationId xmlns:a16="http://schemas.microsoft.com/office/drawing/2014/main" id="{3DCCEA83-C984-B6A7-0855-2A327133DAD5}"/>
                </a:ext>
              </a:extLst>
            </p:cNvPr>
            <p:cNvSpPr txBox="1">
              <a:spLocks/>
            </p:cNvSpPr>
            <p:nvPr/>
          </p:nvSpPr>
          <p:spPr>
            <a:xfrm>
              <a:off x="419038" y="490901"/>
              <a:ext cx="5936495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22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800" i="1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2"/>
              <a:r>
                <a:rPr lang="it-IT" sz="1300" i="0" dirty="0">
                  <a:solidFill>
                    <a:schemeClr val="tx2"/>
                  </a:solidFill>
                  <a:latin typeface="+mn-lt"/>
                  <a:cs typeface="+mn-cs"/>
                </a:rPr>
                <a:t>La matrice degli schemi regolatori identifica la posizione del gestore in </a:t>
              </a:r>
              <a:r>
                <a:rPr lang="it-IT" sz="1300" i="0">
                  <a:solidFill>
                    <a:schemeClr val="tx2"/>
                  </a:solidFill>
                  <a:latin typeface="+mn-lt"/>
                  <a:cs typeface="+mn-cs"/>
                </a:rPr>
                <a:t>termini di: </a:t>
              </a:r>
              <a:endParaRPr lang="it-IT" sz="1300" i="0" dirty="0">
                <a:solidFill>
                  <a:schemeClr val="tx2"/>
                </a:solidFill>
                <a:latin typeface="+mn-lt"/>
                <a:cs typeface="+mn-cs"/>
              </a:endParaRPr>
            </a:p>
          </p:txBody>
        </p:sp>
        <p:sp>
          <p:nvSpPr>
            <p:cNvPr id="66" name="CasellaDiTesto 65">
              <a:extLst>
                <a:ext uri="{FF2B5EF4-FFF2-40B4-BE49-F238E27FC236}">
                  <a16:creationId xmlns:a16="http://schemas.microsoft.com/office/drawing/2014/main" id="{CBEE339A-EAC2-0B70-2350-91F022812695}"/>
                </a:ext>
              </a:extLst>
            </p:cNvPr>
            <p:cNvSpPr txBox="1"/>
            <p:nvPr/>
          </p:nvSpPr>
          <p:spPr>
            <a:xfrm>
              <a:off x="395136" y="490510"/>
              <a:ext cx="3954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sp>
        <p:nvSpPr>
          <p:cNvPr id="3" name="Rectangle 8">
            <a:extLst>
              <a:ext uri="{FF2B5EF4-FFF2-40B4-BE49-F238E27FC236}">
                <a16:creationId xmlns:a16="http://schemas.microsoft.com/office/drawing/2014/main" id="{CAD1A5D8-F127-18A5-6492-E234088867CA}"/>
              </a:ext>
            </a:extLst>
          </p:cNvPr>
          <p:cNvSpPr txBox="1">
            <a:spLocks noChangeArrowheads="1"/>
          </p:cNvSpPr>
          <p:nvPr/>
        </p:nvSpPr>
        <p:spPr>
          <a:xfrm>
            <a:off x="3487955" y="2189972"/>
            <a:ext cx="1598428" cy="215444"/>
          </a:xfrm>
          <a:prstGeom prst="rect">
            <a:avLst/>
          </a:prstGeom>
          <a:noFill/>
          <a:ln>
            <a:noFill/>
            <a:prstDash val="sysDot"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050" cap="small"/>
            </a:lvl1pPr>
          </a:lstStyle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800" i="0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  <a:cs typeface="+mn-cs"/>
                <a:sym typeface="Helvetica" pitchFamily="34" charset="0"/>
              </a:rPr>
              <a:t>gestioni con costi più contenuti</a:t>
            </a:r>
            <a:endParaRPr kumimoji="0" lang="it-IT" altLang="it-IT" sz="800" b="0" i="0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  <a:sym typeface="Helvetica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D529EF6-1443-E936-EBBE-BB84F1A577F6}"/>
              </a:ext>
            </a:extLst>
          </p:cNvPr>
          <p:cNvSpPr txBox="1">
            <a:spLocks noChangeArrowheads="1"/>
          </p:cNvSpPr>
          <p:nvPr/>
        </p:nvSpPr>
        <p:spPr>
          <a:xfrm>
            <a:off x="5223772" y="2190416"/>
            <a:ext cx="1598428" cy="215444"/>
          </a:xfrm>
          <a:prstGeom prst="rect">
            <a:avLst/>
          </a:prstGeom>
          <a:noFill/>
          <a:ln>
            <a:noFill/>
            <a:prstDash val="sysDot"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050" cap="small"/>
            </a:lvl1pPr>
          </a:lstStyle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800" i="0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  <a:cs typeface="+mn-cs"/>
                <a:sym typeface="Helvetica" pitchFamily="34" charset="0"/>
              </a:rPr>
              <a:t>gestioni con costi più elevati</a:t>
            </a:r>
            <a:endParaRPr kumimoji="0" lang="it-IT" altLang="it-IT" sz="800" b="0" i="0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159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magine 7" descr="600x96--arera-trasapren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5981211"/>
            <a:ext cx="3797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Immagine 5" descr="fondo-sl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2" y="6516101"/>
            <a:ext cx="9144000" cy="35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553200" y="6244212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093EF7-3EA7-41BE-81E7-0AE2635E2DE5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7F33564-86D1-456A-9FD3-F20986DB9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884820" y="2115258"/>
            <a:ext cx="2228280" cy="270516"/>
          </a:xfrm>
          <a:prstGeom prst="rect">
            <a:avLst/>
          </a:prstGeom>
        </p:spPr>
        <p:txBody>
          <a:bodyPr wrap="square" lIns="85021" tIns="42510" rIns="85021" bIns="42510">
            <a:spAutoFit/>
          </a:bodyPr>
          <a:lstStyle/>
          <a:p>
            <a:pPr marL="0" marR="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58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r>
              <a:rPr lang="it-IT" sz="1200" b="1" dirty="0">
                <a:solidFill>
                  <a:srgbClr val="01A4CD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Vincolo ai ricavi del gestore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39" y="2443442"/>
            <a:ext cx="5167724" cy="40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58E5D8F2-40A8-4257-BD46-73860F495516}"/>
              </a:ext>
            </a:extLst>
          </p:cNvPr>
          <p:cNvCxnSpPr>
            <a:cxnSpLocks/>
          </p:cNvCxnSpPr>
          <p:nvPr/>
        </p:nvCxnSpPr>
        <p:spPr>
          <a:xfrm flipH="1">
            <a:off x="1562071" y="2848478"/>
            <a:ext cx="1028960" cy="301044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F509FAE8-A4D3-457F-86D7-370DC32CE5C2}"/>
              </a:ext>
            </a:extLst>
          </p:cNvPr>
          <p:cNvCxnSpPr>
            <a:cxnSpLocks/>
          </p:cNvCxnSpPr>
          <p:nvPr/>
        </p:nvCxnSpPr>
        <p:spPr>
          <a:xfrm flipH="1">
            <a:off x="3163187" y="2828058"/>
            <a:ext cx="559479" cy="321464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35A87745-F0C3-4E25-8BE9-4101D19216FA}"/>
              </a:ext>
            </a:extLst>
          </p:cNvPr>
          <p:cNvCxnSpPr>
            <a:cxnSpLocks/>
          </p:cNvCxnSpPr>
          <p:nvPr/>
        </p:nvCxnSpPr>
        <p:spPr>
          <a:xfrm flipH="1">
            <a:off x="4638544" y="2848478"/>
            <a:ext cx="66136" cy="310416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894F0EBC-F0BE-447F-B889-248214372D98}"/>
              </a:ext>
            </a:extLst>
          </p:cNvPr>
          <p:cNvCxnSpPr>
            <a:cxnSpLocks/>
          </p:cNvCxnSpPr>
          <p:nvPr/>
        </p:nvCxnSpPr>
        <p:spPr>
          <a:xfrm>
            <a:off x="5687949" y="2829598"/>
            <a:ext cx="311103" cy="329296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B82F1219-3BF1-48AF-AC94-9E98382F400B}"/>
              </a:ext>
            </a:extLst>
          </p:cNvPr>
          <p:cNvCxnSpPr>
            <a:cxnSpLocks/>
          </p:cNvCxnSpPr>
          <p:nvPr/>
        </p:nvCxnSpPr>
        <p:spPr>
          <a:xfrm>
            <a:off x="6656037" y="2828058"/>
            <a:ext cx="1003252" cy="272056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7" name="Rettangolo 4096">
            <a:extLst>
              <a:ext uri="{FF2B5EF4-FFF2-40B4-BE49-F238E27FC236}">
                <a16:creationId xmlns:a16="http://schemas.microsoft.com/office/drawing/2014/main" id="{91FA999D-7B9C-4A38-AEB3-F95985D65E98}"/>
              </a:ext>
            </a:extLst>
          </p:cNvPr>
          <p:cNvSpPr/>
          <p:nvPr/>
        </p:nvSpPr>
        <p:spPr>
          <a:xfrm>
            <a:off x="1623578" y="2443442"/>
            <a:ext cx="5387009" cy="38615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E7C7A4C6-EF23-4BFE-82FB-5D22377C3849}"/>
              </a:ext>
            </a:extLst>
          </p:cNvPr>
          <p:cNvGrpSpPr/>
          <p:nvPr/>
        </p:nvGrpSpPr>
        <p:grpSpPr>
          <a:xfrm>
            <a:off x="723580" y="742861"/>
            <a:ext cx="7690356" cy="1005975"/>
            <a:chOff x="901427" y="4736670"/>
            <a:chExt cx="7690356" cy="10059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ttangolo 57">
                  <a:extLst>
                    <a:ext uri="{FF2B5EF4-FFF2-40B4-BE49-F238E27FC236}">
                      <a16:creationId xmlns:a16="http://schemas.microsoft.com/office/drawing/2014/main" id="{D8953309-6F29-45BB-A4FC-C949B3EE0C23}"/>
                    </a:ext>
                  </a:extLst>
                </p:cNvPr>
                <p:cNvSpPr/>
                <p:nvPr/>
              </p:nvSpPr>
              <p:spPr>
                <a:xfrm>
                  <a:off x="901427" y="5027128"/>
                  <a:ext cx="4436984" cy="64376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it-IT" sz="1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it-IT" sz="1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𝜗</m:t>
                            </m:r>
                          </m:e>
                          <m:sub>
                            <m:r>
                              <a:rPr kumimoji="0" lang="it-IT" sz="15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</m:sub>
                          <m:sup>
                            <m:r>
                              <a:rPr kumimoji="0" lang="it-IT" sz="1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sup>
                        </m:sSubSup>
                        <m:r>
                          <a:rPr kumimoji="0" lang="it-IT" sz="1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f>
                          <m:fPr>
                            <m:ctrlPr>
                              <a:rPr kumimoji="0" lang="it-IT" sz="1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it-IT" sz="1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𝑉𝑅</m:t>
                            </m:r>
                            <m:sSubSup>
                              <m:sSubSupPr>
                                <m:ctrlPr>
                                  <a:rPr kumimoji="0" lang="it-IT" sz="1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it-IT" sz="1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kumimoji="0" lang="it-IT" sz="15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kumimoji="0" lang="it-IT" sz="1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𝑎</m:t>
                                </m:r>
                              </m:sup>
                            </m:sSubSup>
                          </m:num>
                          <m:den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kumimoji="0" lang="it-IT" sz="1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naryPr>
                              <m:sub>
                                <m:r>
                                  <a:rPr kumimoji="0" lang="it-IT" sz="1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𝑢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kumimoji="0" lang="it-IT" sz="15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bar>
                                      <m:barPr>
                                        <m:ctrlPr>
                                          <a:rPr kumimoji="0" lang="it-IT" sz="15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kumimoji="0" lang="it-IT" sz="15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𝑡𝑎𝑟𝑖𝑓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kumimoji="0" lang="it-IT" sz="15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𝑢</m:t>
                                    </m:r>
                                  </m:sub>
                                  <m:sup>
                                    <m:r>
                                      <a:rPr kumimoji="0" lang="it-IT" sz="15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2019</m:t>
                                    </m:r>
                                  </m:sup>
                                </m:sSubSup>
                                <m:r>
                                  <a:rPr kumimoji="0" lang="it-IT" sz="15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•</m:t>
                                </m:r>
                                <m:sSup>
                                  <m:sSupPr>
                                    <m:ctrlPr>
                                      <a:rPr kumimoji="0" lang="it-IT" sz="15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it-IT" sz="15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(</m:t>
                                    </m:r>
                                    <m:sSubSup>
                                      <m:sSubSupPr>
                                        <m:ctrlPr>
                                          <a:rPr kumimoji="0" lang="it-IT" sz="15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bar>
                                          <m:barPr>
                                            <m:ctrlPr>
                                              <a:rPr kumimoji="0" lang="it-IT" sz="15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kumimoji="0" lang="it-IT" sz="15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𝑣𝑠𝑐𝑎𝑙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kumimoji="0" lang="it-IT" sz="15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𝑢</m:t>
                                        </m:r>
                                      </m:sub>
                                      <m:sup>
                                        <m:r>
                                          <a:rPr kumimoji="0" lang="it-IT" sz="15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𝑎</m:t>
                                        </m:r>
                                        <m:r>
                                          <a:rPr kumimoji="0" lang="it-IT" sz="15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−2</m:t>
                                        </m:r>
                                      </m:sup>
                                    </m:sSubSup>
                                    <m:r>
                                      <a:rPr kumimoji="0" lang="it-IT" sz="15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kumimoji="0" lang="it-IT" sz="15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kumimoji="0" lang="it-IT" sz="15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kumimoji="0" lang="it-IT" sz="15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it-IT" sz="15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kumimoji="0" lang="it-IT" sz="15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kumimoji="0" lang="it-IT" sz="15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  <m:r>
                                      <a:rPr kumimoji="0" lang="it-IT" sz="15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−2</m:t>
                                    </m:r>
                                  </m:sup>
                                </m:sSubSup>
                              </m:e>
                            </m:nary>
                          </m:den>
                        </m:f>
                      </m:oMath>
                    </m:oMathPara>
                  </a14:m>
                  <a:endParaRPr kumimoji="0" lang="it-IT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ヒラギノ角ゴ Pro W3" pitchFamily="125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8" name="Rettangolo 57">
                  <a:extLst>
                    <a:ext uri="{FF2B5EF4-FFF2-40B4-BE49-F238E27FC236}">
                      <a16:creationId xmlns:a16="http://schemas.microsoft.com/office/drawing/2014/main" id="{D8953309-6F29-45BB-A4FC-C949B3EE0C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427" y="5027128"/>
                  <a:ext cx="4436984" cy="64376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ttangolo 1">
              <a:extLst>
                <a:ext uri="{FF2B5EF4-FFF2-40B4-BE49-F238E27FC236}">
                  <a16:creationId xmlns:a16="http://schemas.microsoft.com/office/drawing/2014/main" id="{1120DE79-52E3-4429-B2B6-FB6EA10F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0296" y="5010947"/>
              <a:ext cx="33014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defRPr sz="3200"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>
                <a:defRPr sz="3200"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>
                <a:defRPr sz="3200"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>
                <a:defRPr sz="3200"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>
                <a:defRPr sz="3200"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3200"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3200"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3200"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3200"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SzTx/>
                <a:buFontTx/>
                <a:buNone/>
                <a:tabLst/>
                <a:defRPr/>
              </a:pPr>
              <a:r>
                <a:rPr kumimoji="0" lang="it-IT" alt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da applicare alle quote fisse e variabili dell’articolazione tariffaria adottata da ciascuna gestione nell’</a:t>
              </a:r>
              <a:r>
                <a:rPr kumimoji="0" lang="it-IT" altLang="it-IT" sz="1200" b="0" i="0" u="sng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anno base 2019</a:t>
              </a:r>
              <a:endPara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0" name="Rettangolo 69">
              <a:extLst>
                <a:ext uri="{FF2B5EF4-FFF2-40B4-BE49-F238E27FC236}">
                  <a16:creationId xmlns:a16="http://schemas.microsoft.com/office/drawing/2014/main" id="{C3FDDF07-8DDF-45A3-A43F-53A54D1AE2D6}"/>
                </a:ext>
              </a:extLst>
            </p:cNvPr>
            <p:cNvSpPr/>
            <p:nvPr/>
          </p:nvSpPr>
          <p:spPr>
            <a:xfrm>
              <a:off x="1122713" y="5013773"/>
              <a:ext cx="3965336" cy="728872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ttangolo 1">
              <a:extLst>
                <a:ext uri="{FF2B5EF4-FFF2-40B4-BE49-F238E27FC236}">
                  <a16:creationId xmlns:a16="http://schemas.microsoft.com/office/drawing/2014/main" id="{A18E6935-9AE1-4EA2-85F7-5422FB990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501" y="4736670"/>
              <a:ext cx="33014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defRPr sz="3200"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>
                <a:defRPr sz="3200"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>
                <a:defRPr sz="3200"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>
                <a:defRPr sz="3200"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>
                <a:defRPr sz="3200"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3200"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3200"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3200"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3200"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SzTx/>
                <a:buFontTx/>
                <a:buNone/>
                <a:tabLst/>
                <a:defRPr/>
              </a:pPr>
              <a:r>
                <a:rPr kumimoji="0" lang="it-IT" altLang="it-IT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1A4CD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Moltiplicatore tariffario </a:t>
              </a:r>
            </a:p>
          </p:txBody>
        </p:sp>
      </p:grpSp>
      <p:sp>
        <p:nvSpPr>
          <p:cNvPr id="39" name="Rettangolo 38">
            <a:extLst>
              <a:ext uri="{FF2B5EF4-FFF2-40B4-BE49-F238E27FC236}">
                <a16:creationId xmlns:a16="http://schemas.microsoft.com/office/drawing/2014/main" id="{33FEF0E8-3986-4FD2-BCD2-8D090681EFB5}"/>
              </a:ext>
            </a:extLst>
          </p:cNvPr>
          <p:cNvSpPr/>
          <p:nvPr/>
        </p:nvSpPr>
        <p:spPr bwMode="auto">
          <a:xfrm>
            <a:off x="773698" y="3106003"/>
            <a:ext cx="1757528" cy="270516"/>
          </a:xfrm>
          <a:prstGeom prst="rect">
            <a:avLst/>
          </a:prstGeom>
        </p:spPr>
        <p:txBody>
          <a:bodyPr wrap="square" lIns="85021" tIns="42510" rIns="85021" bIns="42510">
            <a:spAutoFit/>
          </a:bodyPr>
          <a:lstStyle/>
          <a:p>
            <a:pPr marL="0" marR="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58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ＭＳ Ｐゴシック" pitchFamily="-109" charset="-128"/>
                <a:cs typeface="+mn-cs"/>
              </a:rPr>
              <a:t>Costi di capitale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69B7192F-20D0-4603-9301-59ACF1D62750}"/>
              </a:ext>
            </a:extLst>
          </p:cNvPr>
          <p:cNvSpPr/>
          <p:nvPr/>
        </p:nvSpPr>
        <p:spPr bwMode="auto">
          <a:xfrm>
            <a:off x="2243386" y="3106003"/>
            <a:ext cx="2020384" cy="270516"/>
          </a:xfrm>
          <a:prstGeom prst="rect">
            <a:avLst/>
          </a:prstGeom>
        </p:spPr>
        <p:txBody>
          <a:bodyPr wrap="square" lIns="85021" tIns="42510" rIns="85021" bIns="42510">
            <a:spAutoFit/>
          </a:bodyPr>
          <a:lstStyle/>
          <a:p>
            <a:pPr marL="0" marR="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58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small" spc="0" normalizeH="0" baseline="0" noProof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ＭＳ Ｐゴシック" pitchFamily="-109" charset="-128"/>
                <a:cs typeface="+mn-cs"/>
              </a:rPr>
              <a:t>Fondo Nuovi Investimenti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83E9C990-F007-47FA-8528-D7BD19624F63}"/>
              </a:ext>
            </a:extLst>
          </p:cNvPr>
          <p:cNvSpPr/>
          <p:nvPr/>
        </p:nvSpPr>
        <p:spPr bwMode="auto">
          <a:xfrm>
            <a:off x="4135970" y="3115375"/>
            <a:ext cx="1185930" cy="270516"/>
          </a:xfrm>
          <a:prstGeom prst="rect">
            <a:avLst/>
          </a:prstGeom>
        </p:spPr>
        <p:txBody>
          <a:bodyPr wrap="square" lIns="85021" tIns="42510" rIns="85021" bIns="42510">
            <a:spAutoFit/>
          </a:bodyPr>
          <a:lstStyle/>
          <a:p>
            <a:pPr marL="0" marR="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58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ＭＳ Ｐゴシック" pitchFamily="-109" charset="-128"/>
                <a:cs typeface="+mn-cs"/>
              </a:rPr>
              <a:t>Costi operativi</a:t>
            </a: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F6DA229C-7528-4A56-9801-E9ADCCC5625F}"/>
              </a:ext>
            </a:extLst>
          </p:cNvPr>
          <p:cNvSpPr/>
          <p:nvPr/>
        </p:nvSpPr>
        <p:spPr bwMode="auto">
          <a:xfrm>
            <a:off x="5254798" y="3115375"/>
            <a:ext cx="1669290" cy="455182"/>
          </a:xfrm>
          <a:prstGeom prst="rect">
            <a:avLst/>
          </a:prstGeom>
        </p:spPr>
        <p:txBody>
          <a:bodyPr wrap="square" lIns="85021" tIns="42510" rIns="85021" bIns="42510">
            <a:spAutoFit/>
          </a:bodyPr>
          <a:lstStyle/>
          <a:p>
            <a:pPr marL="0" marR="0" lvl="2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58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ＭＳ Ｐゴシック" pitchFamily="-109" charset="-128"/>
                <a:cs typeface="+mn-cs"/>
              </a:rPr>
              <a:t>Costi ambientali e della risorsa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0DCAF344-DAB2-4D73-87DD-B3A697A3C3FF}"/>
              </a:ext>
            </a:extLst>
          </p:cNvPr>
          <p:cNvSpPr/>
          <p:nvPr/>
        </p:nvSpPr>
        <p:spPr bwMode="auto">
          <a:xfrm>
            <a:off x="6924088" y="3115375"/>
            <a:ext cx="1669290" cy="270516"/>
          </a:xfrm>
          <a:prstGeom prst="rect">
            <a:avLst/>
          </a:prstGeom>
        </p:spPr>
        <p:txBody>
          <a:bodyPr wrap="square" lIns="85021" tIns="42510" rIns="85021" bIns="42510">
            <a:spAutoFit/>
          </a:bodyPr>
          <a:lstStyle/>
          <a:p>
            <a:pPr marL="0" marR="0" lvl="2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58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ＭＳ Ｐゴシック" pitchFamily="-109" charset="-128"/>
                <a:cs typeface="+mn-cs"/>
              </a:rPr>
              <a:t>Conguagli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ＭＳ Ｐゴシック" pitchFamily="-109" charset="-128"/>
              <a:cs typeface="+mn-cs"/>
            </a:endParaRPr>
          </a:p>
        </p:txBody>
      </p:sp>
      <p:sp>
        <p:nvSpPr>
          <p:cNvPr id="47" name="Rettangolo 1">
            <a:extLst>
              <a:ext uri="{FF2B5EF4-FFF2-40B4-BE49-F238E27FC236}">
                <a16:creationId xmlns:a16="http://schemas.microsoft.com/office/drawing/2014/main" id="{7A3A6394-4FC3-48FB-851E-3DFFED6AC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45" y="3949693"/>
            <a:ext cx="2012452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alt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solo per </a:t>
            </a:r>
            <a:r>
              <a:rPr kumimoji="0" lang="it-IT" altLang="it-IT" sz="1000" b="0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investimenti già realizzati</a:t>
            </a:r>
            <a:r>
              <a:rPr kumimoji="0" lang="it-IT" alt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 2 anni prima 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altLang="it-IT" sz="1000" b="0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oneri finanziari e oneri fiscali standard</a:t>
            </a:r>
            <a:r>
              <a:rPr kumimoji="0" lang="it-IT" alt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: evitare comportamenti collusivi a danno dell’utente</a:t>
            </a:r>
          </a:p>
        </p:txBody>
      </p:sp>
      <p:sp>
        <p:nvSpPr>
          <p:cNvPr id="51" name="Rettangolo 1">
            <a:extLst>
              <a:ext uri="{FF2B5EF4-FFF2-40B4-BE49-F238E27FC236}">
                <a16:creationId xmlns:a16="http://schemas.microsoft.com/office/drawing/2014/main" id="{AE25348B-8D0B-4A33-8625-9683D9CC3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9597" y="3949693"/>
            <a:ext cx="14444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alt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da </a:t>
            </a:r>
            <a:r>
              <a:rPr kumimoji="0" lang="it-IT" altLang="it-IT" sz="1000" b="0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spendere entro 2 anni</a:t>
            </a:r>
            <a:r>
              <a:rPr kumimoji="0" lang="it-IT" alt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 per la realizzazione di investimenti </a:t>
            </a:r>
          </a:p>
        </p:txBody>
      </p:sp>
      <p:sp>
        <p:nvSpPr>
          <p:cNvPr id="54" name="Rettangolo 1">
            <a:extLst>
              <a:ext uri="{FF2B5EF4-FFF2-40B4-BE49-F238E27FC236}">
                <a16:creationId xmlns:a16="http://schemas.microsoft.com/office/drawing/2014/main" id="{8A7D5B3B-05E0-4C9B-BB96-B62087771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588" y="3949693"/>
            <a:ext cx="170968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kumimoji="0" lang="it-IT" alt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Suddivisi tra: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altLang="it-IT" sz="1000" b="0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endogeni</a:t>
            </a:r>
            <a:r>
              <a:rPr kumimoji="0" lang="it-IT" alt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: stretto efficientamento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altLang="it-IT" sz="1000" b="0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aggiornabili</a:t>
            </a:r>
            <a:r>
              <a:rPr kumimoji="0" lang="it-IT" alt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 e </a:t>
            </a:r>
            <a:r>
              <a:rPr kumimoji="0" lang="it-IT" altLang="it-IT" sz="1000" b="0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specifici</a:t>
            </a:r>
            <a:r>
              <a:rPr kumimoji="0" lang="it-IT" alt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: modificabili con numerosi vincoli di efficientamento</a:t>
            </a:r>
          </a:p>
        </p:txBody>
      </p:sp>
      <p:sp>
        <p:nvSpPr>
          <p:cNvPr id="57" name="Rettangolo 1">
            <a:extLst>
              <a:ext uri="{FF2B5EF4-FFF2-40B4-BE49-F238E27FC236}">
                <a16:creationId xmlns:a16="http://schemas.microsoft.com/office/drawing/2014/main" id="{2ADDF792-EDF7-47FE-9565-6F5789AD9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536" y="3949693"/>
            <a:ext cx="1775734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kumimoji="0" lang="it-IT" alt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Suddivisi tra: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altLang="it-IT" sz="1000" b="0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risorsa e ambiente</a:t>
            </a:r>
            <a:r>
              <a:rPr kumimoji="0" lang="it-IT" alt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, dal punto di vista della funzione d’uso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altLang="it-IT" sz="1000" b="0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Endogeni</a:t>
            </a:r>
            <a:r>
              <a:rPr kumimoji="0" lang="it-IT" alt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 e </a:t>
            </a:r>
            <a:r>
              <a:rPr kumimoji="0" lang="it-IT" altLang="it-IT" sz="1000" b="0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aggiornabili</a:t>
            </a:r>
            <a:r>
              <a:rPr kumimoji="0" lang="it-IT" alt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: dal punto di vista tariffario</a:t>
            </a:r>
          </a:p>
        </p:txBody>
      </p:sp>
      <p:sp>
        <p:nvSpPr>
          <p:cNvPr id="59" name="Freccia a destra 58">
            <a:extLst>
              <a:ext uri="{FF2B5EF4-FFF2-40B4-BE49-F238E27FC236}">
                <a16:creationId xmlns:a16="http://schemas.microsoft.com/office/drawing/2014/main" id="{72678E8E-999F-40F1-85DA-4165DD30172F}"/>
              </a:ext>
            </a:extLst>
          </p:cNvPr>
          <p:cNvSpPr/>
          <p:nvPr/>
        </p:nvSpPr>
        <p:spPr>
          <a:xfrm rot="16200000" flipH="1" flipV="1">
            <a:off x="1135371" y="3546574"/>
            <a:ext cx="576000" cy="21602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Freccia a destra 64">
            <a:extLst>
              <a:ext uri="{FF2B5EF4-FFF2-40B4-BE49-F238E27FC236}">
                <a16:creationId xmlns:a16="http://schemas.microsoft.com/office/drawing/2014/main" id="{0410225E-CB2A-49B3-ABAA-ECAD9ECC9CE4}"/>
              </a:ext>
            </a:extLst>
          </p:cNvPr>
          <p:cNvSpPr/>
          <p:nvPr/>
        </p:nvSpPr>
        <p:spPr>
          <a:xfrm rot="16200000" flipH="1" flipV="1">
            <a:off x="4442082" y="3528575"/>
            <a:ext cx="540000" cy="21602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Freccia a destra 65">
            <a:extLst>
              <a:ext uri="{FF2B5EF4-FFF2-40B4-BE49-F238E27FC236}">
                <a16:creationId xmlns:a16="http://schemas.microsoft.com/office/drawing/2014/main" id="{B302CDD9-AA67-4AEE-BD43-CD1F404720EA}"/>
              </a:ext>
            </a:extLst>
          </p:cNvPr>
          <p:cNvSpPr/>
          <p:nvPr/>
        </p:nvSpPr>
        <p:spPr>
          <a:xfrm rot="16200000" flipH="1" flipV="1">
            <a:off x="5939097" y="3676831"/>
            <a:ext cx="432000" cy="21602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ettangolo 1">
            <a:extLst>
              <a:ext uri="{FF2B5EF4-FFF2-40B4-BE49-F238E27FC236}">
                <a16:creationId xmlns:a16="http://schemas.microsoft.com/office/drawing/2014/main" id="{A304D6D8-7C84-4E29-9C85-1253EBAAB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690" y="5097346"/>
            <a:ext cx="3262898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Sostegno agli investimenti</a:t>
            </a:r>
          </a:p>
        </p:txBody>
      </p:sp>
      <p:sp>
        <p:nvSpPr>
          <p:cNvPr id="71" name="Rettangolo 1">
            <a:extLst>
              <a:ext uri="{FF2B5EF4-FFF2-40B4-BE49-F238E27FC236}">
                <a16:creationId xmlns:a16="http://schemas.microsoft.com/office/drawing/2014/main" id="{114B4A5D-A8FF-474A-ABC6-B01108A4B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1685" y="5097346"/>
            <a:ext cx="3178205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Spinta all’efficientamento</a:t>
            </a:r>
          </a:p>
        </p:txBody>
      </p:sp>
      <p:sp>
        <p:nvSpPr>
          <p:cNvPr id="72" name="Rettangolo 1">
            <a:extLst>
              <a:ext uri="{FF2B5EF4-FFF2-40B4-BE49-F238E27FC236}">
                <a16:creationId xmlns:a16="http://schemas.microsoft.com/office/drawing/2014/main" id="{CC4AD012-E8AC-495A-BF96-B1CB31EEC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5826" y="5094938"/>
            <a:ext cx="166929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Equilibrio economico-finanziario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166C38F-949B-5744-740A-89A42D5D21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0758" cy="396000"/>
          </a:xfrm>
          <a:prstGeom prst="rect">
            <a:avLst/>
          </a:prstGeom>
          <a:solidFill>
            <a:srgbClr val="1E4968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Moltiplicatore tariffario e costi ammissibili</a:t>
            </a:r>
          </a:p>
        </p:txBody>
      </p:sp>
      <p:sp>
        <p:nvSpPr>
          <p:cNvPr id="6" name="Rettangolo 1">
            <a:extLst>
              <a:ext uri="{FF2B5EF4-FFF2-40B4-BE49-F238E27FC236}">
                <a16:creationId xmlns:a16="http://schemas.microsoft.com/office/drawing/2014/main" id="{3FC36B49-B76E-A99F-8482-16B79A038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6094" y="3949693"/>
            <a:ext cx="16692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lang="it-IT" altLang="it-IT" sz="1000" dirty="0">
                <a:solidFill>
                  <a:srgbClr val="1F497D"/>
                </a:solidFill>
                <a:latin typeface="Calibri" panose="020F0502020204030204" pitchFamily="34" charset="0"/>
              </a:rPr>
              <a:t>tutela da variazioni dei consumi o dei prezzi di specifiche componenti (es. energia)</a:t>
            </a:r>
            <a:endParaRPr kumimoji="0" lang="it-IT" altLang="it-IT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DD1BF346-23E4-6509-13B3-3715587FD844}"/>
              </a:ext>
            </a:extLst>
          </p:cNvPr>
          <p:cNvSpPr/>
          <p:nvPr/>
        </p:nvSpPr>
        <p:spPr>
          <a:xfrm rot="16200000" flipH="1" flipV="1">
            <a:off x="2883458" y="3546574"/>
            <a:ext cx="576000" cy="21602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CasellaDiTesto 47">
            <a:extLst>
              <a:ext uri="{FF2B5EF4-FFF2-40B4-BE49-F238E27FC236}">
                <a16:creationId xmlns:a16="http://schemas.microsoft.com/office/drawing/2014/main" id="{D1BF7526-4340-3358-4282-271DFA323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996" y="5643135"/>
            <a:ext cx="7392816" cy="918200"/>
          </a:xfrm>
          <a:prstGeom prst="rect">
            <a:avLst/>
          </a:prstGeom>
          <a:solidFill>
            <a:srgbClr val="FFFFFF"/>
          </a:solidFill>
          <a:ln w="6350">
            <a:solidFill>
              <a:srgbClr val="F187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452438" indent="-1825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200"/>
              </a:spcBef>
              <a:defRPr/>
            </a:pPr>
            <a:r>
              <a:rPr lang="it-IT" sz="1300" dirty="0">
                <a:solidFill>
                  <a:srgbClr val="002060"/>
                </a:solidFill>
                <a:latin typeface="+mn-lt"/>
                <a:ea typeface="ＭＳ Ｐゴシック" pitchFamily="-109" charset="-128"/>
              </a:rPr>
              <a:t>L’EGA, nel rispetto del vincolo dell’equilibrio economico-finanziario della gestione, può rinunciare a quote delle componenti tariffarie (a partire dal Fondo Nuovi Investimenti) o rimandare componenti di conguaglio al fine di calmierare la tariffa</a:t>
            </a:r>
          </a:p>
          <a:p>
            <a:pPr marL="444500" lvl="1" indent="-174625" eaLnBrk="1" hangingPunct="1">
              <a:spcBef>
                <a:spcPts val="200"/>
              </a:spcBef>
              <a:buFont typeface="Wingdings" panose="05000000000000000000" pitchFamily="2" charset="2"/>
              <a:buChar char="Ø"/>
              <a:defRPr/>
            </a:pPr>
            <a:r>
              <a:rPr lang="it-IT" sz="1200" dirty="0">
                <a:solidFill>
                  <a:srgbClr val="002060"/>
                </a:solidFill>
                <a:latin typeface="+mn-lt"/>
                <a:ea typeface="ＭＳ Ｐゴシック" pitchFamily="-109" charset="-128"/>
              </a:rPr>
              <a:t>non è mero esecutore del metodo ARERA</a:t>
            </a:r>
          </a:p>
        </p:txBody>
      </p:sp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7D215AEB-51BC-7721-E84E-271CE4C1298D}"/>
              </a:ext>
            </a:extLst>
          </p:cNvPr>
          <p:cNvSpPr/>
          <p:nvPr/>
        </p:nvSpPr>
        <p:spPr>
          <a:xfrm>
            <a:off x="673504" y="5673873"/>
            <a:ext cx="216000" cy="216000"/>
          </a:xfrm>
          <a:prstGeom prst="rightArrow">
            <a:avLst/>
          </a:prstGeom>
          <a:solidFill>
            <a:srgbClr val="F18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568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>
          <a:xfrm>
            <a:off x="6758880" y="6481913"/>
            <a:ext cx="2133600" cy="365125"/>
          </a:xfrm>
        </p:spPr>
        <p:txBody>
          <a:bodyPr/>
          <a:lstStyle/>
          <a:p>
            <a:fld id="{A96C388D-4415-4FD5-98FB-BEB9389F4B59}" type="slidenum">
              <a:rPr lang="it-IT" smtClean="0"/>
              <a:t>17</a:t>
            </a:fld>
            <a:endParaRPr lang="it-IT" dirty="0"/>
          </a:p>
        </p:txBody>
      </p:sp>
      <p:pic>
        <p:nvPicPr>
          <p:cNvPr id="14" name="Immagine 13" descr="fondo-slide.png">
            <a:extLst>
              <a:ext uri="{FF2B5EF4-FFF2-40B4-BE49-F238E27FC236}">
                <a16:creationId xmlns:a16="http://schemas.microsoft.com/office/drawing/2014/main" id="{3A722F71-8EBC-4ACA-B7AD-B813744FD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0628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B3317EB-1599-4CD8-828F-0546AA778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42" y="75353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AEB02532-720F-4A71-9D5D-CEAE2CEF3F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857458"/>
              </p:ext>
            </p:extLst>
          </p:nvPr>
        </p:nvGraphicFramePr>
        <p:xfrm>
          <a:off x="2053873" y="712974"/>
          <a:ext cx="4379971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984500" imgH="254000" progId="Equation.3">
                  <p:embed/>
                </p:oleObj>
              </mc:Choice>
              <mc:Fallback>
                <p:oleObj r:id="rId4" imgW="2984500" imgH="254000" progId="Equation.3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EB02532-720F-4A71-9D5D-CEAE2CEF3F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3873" y="712974"/>
                        <a:ext cx="4379971" cy="377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8">
            <a:extLst>
              <a:ext uri="{FF2B5EF4-FFF2-40B4-BE49-F238E27FC236}">
                <a16:creationId xmlns:a16="http://schemas.microsoft.com/office/drawing/2014/main" id="{92B447F2-DD08-437A-BDE6-AD9DE36BC8FE}"/>
              </a:ext>
            </a:extLst>
          </p:cNvPr>
          <p:cNvSpPr txBox="1">
            <a:spLocks noChangeArrowheads="1"/>
          </p:cNvSpPr>
          <p:nvPr/>
        </p:nvSpPr>
        <p:spPr>
          <a:xfrm>
            <a:off x="1519618" y="3218435"/>
            <a:ext cx="4740341" cy="24622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050" cap="small"/>
            </a:lvl1pPr>
          </a:lstStyle>
          <a:p>
            <a:pPr lvl="0" algn="l">
              <a:defRPr/>
            </a:pPr>
            <a:r>
              <a:rPr lang="en-AU" altLang="it-IT" sz="1000" b="1" cap="none" dirty="0">
                <a:solidFill>
                  <a:schemeClr val="accent1">
                    <a:lumMod val="75000"/>
                  </a:schemeClr>
                </a:solidFill>
                <a:sym typeface="Helvetica" pitchFamily="34" charset="0"/>
              </a:rPr>
              <a:t>Es. </a:t>
            </a:r>
            <a:r>
              <a:rPr lang="it-IT" altLang="it-IT" sz="1000" b="1" cap="none" dirty="0">
                <a:solidFill>
                  <a:schemeClr val="accent1">
                    <a:lumMod val="75000"/>
                  </a:schemeClr>
                </a:solidFill>
                <a:sym typeface="Helvetica" pitchFamily="34" charset="0"/>
              </a:rPr>
              <a:t>Vite utili per  attività di Acquedotto</a:t>
            </a:r>
            <a:endParaRPr lang="en-AU" altLang="it-IT" sz="800" b="1" cap="none" dirty="0">
              <a:solidFill>
                <a:schemeClr val="accent1">
                  <a:lumMod val="75000"/>
                </a:schemeClr>
              </a:solidFill>
              <a:sym typeface="Helvetica" pitchFamily="34" charset="0"/>
            </a:endParaRPr>
          </a:p>
        </p:txBody>
      </p:sp>
      <p:pic>
        <p:nvPicPr>
          <p:cNvPr id="15" name="Immagine 14" descr="http://www.beppegrillo.it/listeciviche/liste/nogara/acquedotto-romano.jpg">
            <a:extLst>
              <a:ext uri="{FF2B5EF4-FFF2-40B4-BE49-F238E27FC236}">
                <a16:creationId xmlns:a16="http://schemas.microsoft.com/office/drawing/2014/main" id="{626D43FE-02B2-419C-BE7C-AA51331C8F4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736" y="4187308"/>
            <a:ext cx="1007686" cy="482267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</p:spPr>
      </p:pic>
      <p:pic>
        <p:nvPicPr>
          <p:cNvPr id="16" name="Immagine 15" descr="http://previews.123rf.com/images/chalabala/chalabala1301/chalabala130100138/17209644-sotterraneo-sistema-di-scarico-vecchio.jpg">
            <a:extLst>
              <a:ext uri="{FF2B5EF4-FFF2-40B4-BE49-F238E27FC236}">
                <a16:creationId xmlns:a16="http://schemas.microsoft.com/office/drawing/2014/main" id="{66BBEF67-7218-4EDB-A028-7BC48C88A3F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752" y="4760008"/>
            <a:ext cx="1008112" cy="482400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</p:spPr>
      </p:pic>
      <p:pic>
        <p:nvPicPr>
          <p:cNvPr id="18" name="Immagine 17" descr="http://www.brianzacque.it/img/depurazione/11.jpg">
            <a:hlinkClick r:id="rId8"/>
            <a:extLst>
              <a:ext uri="{FF2B5EF4-FFF2-40B4-BE49-F238E27FC236}">
                <a16:creationId xmlns:a16="http://schemas.microsoft.com/office/drawing/2014/main" id="{8B95F210-DF52-40DE-9E0E-D4BB757B7FFE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76" y="5332841"/>
            <a:ext cx="1008112" cy="482400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721BFB46-9195-4BB1-8AFE-CE643840BE87}"/>
              </a:ext>
            </a:extLst>
          </p:cNvPr>
          <p:cNvSpPr/>
          <p:nvPr/>
        </p:nvSpPr>
        <p:spPr bwMode="auto">
          <a:xfrm>
            <a:off x="1855960" y="1148259"/>
            <a:ext cx="1173196" cy="270516"/>
          </a:xfrm>
          <a:prstGeom prst="rect">
            <a:avLst/>
          </a:prstGeom>
        </p:spPr>
        <p:txBody>
          <a:bodyPr wrap="square" lIns="85021" tIns="42510" rIns="85021" bIns="42510">
            <a:spAutoFit/>
          </a:bodyPr>
          <a:lstStyle/>
          <a:p>
            <a:pPr marL="0" lvl="2">
              <a:spcAft>
                <a:spcPts val="558"/>
              </a:spcAft>
              <a:buClr>
                <a:srgbClr val="FF9900"/>
              </a:buClr>
              <a:defRPr/>
            </a:pPr>
            <a:r>
              <a:rPr lang="it-IT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9" charset="-128"/>
              </a:rPr>
              <a:t>Ammortamento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D336555E-8CBB-426D-AD73-7E19249AEBB4}"/>
              </a:ext>
            </a:extLst>
          </p:cNvPr>
          <p:cNvCxnSpPr>
            <a:cxnSpLocks/>
          </p:cNvCxnSpPr>
          <p:nvPr/>
        </p:nvCxnSpPr>
        <p:spPr>
          <a:xfrm flipH="1">
            <a:off x="2739445" y="969306"/>
            <a:ext cx="516046" cy="156874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tangolo 25">
            <a:extLst>
              <a:ext uri="{FF2B5EF4-FFF2-40B4-BE49-F238E27FC236}">
                <a16:creationId xmlns:a16="http://schemas.microsoft.com/office/drawing/2014/main" id="{21AF280C-2E9F-41BF-AAF6-F3D77927BFC5}"/>
              </a:ext>
            </a:extLst>
          </p:cNvPr>
          <p:cNvSpPr/>
          <p:nvPr/>
        </p:nvSpPr>
        <p:spPr bwMode="auto">
          <a:xfrm>
            <a:off x="3050659" y="1148259"/>
            <a:ext cx="1173196" cy="270516"/>
          </a:xfrm>
          <a:prstGeom prst="rect">
            <a:avLst/>
          </a:prstGeom>
        </p:spPr>
        <p:txBody>
          <a:bodyPr wrap="square" lIns="85021" tIns="42510" rIns="85021" bIns="42510">
            <a:spAutoFit/>
          </a:bodyPr>
          <a:lstStyle/>
          <a:p>
            <a:pPr marL="0" lvl="2" algn="ctr">
              <a:spcAft>
                <a:spcPts val="558"/>
              </a:spcAft>
              <a:buClr>
                <a:srgbClr val="FF9900"/>
              </a:buClr>
              <a:defRPr/>
            </a:pPr>
            <a:r>
              <a:rPr lang="it-IT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9" charset="-128"/>
              </a:rPr>
              <a:t>Costi Finanziari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9492C90A-9480-424E-83C9-B90DCD63CC68}"/>
              </a:ext>
            </a:extLst>
          </p:cNvPr>
          <p:cNvSpPr/>
          <p:nvPr/>
        </p:nvSpPr>
        <p:spPr bwMode="auto">
          <a:xfrm>
            <a:off x="4256273" y="1148259"/>
            <a:ext cx="1064955" cy="270516"/>
          </a:xfrm>
          <a:prstGeom prst="rect">
            <a:avLst/>
          </a:prstGeom>
        </p:spPr>
        <p:txBody>
          <a:bodyPr wrap="square" lIns="85021" tIns="42510" rIns="85021" bIns="42510">
            <a:spAutoFit/>
          </a:bodyPr>
          <a:lstStyle/>
          <a:p>
            <a:pPr marL="0" lvl="2">
              <a:spcAft>
                <a:spcPts val="558"/>
              </a:spcAft>
              <a:buClr>
                <a:srgbClr val="FF9900"/>
              </a:buClr>
              <a:defRPr/>
            </a:pPr>
            <a:r>
              <a:rPr lang="it-IT" sz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9" charset="-128"/>
              </a:rPr>
              <a:t>Costi Fiscali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8E8A385B-06E1-4DAA-9F14-3D345A111F4B}"/>
              </a:ext>
            </a:extLst>
          </p:cNvPr>
          <p:cNvSpPr/>
          <p:nvPr/>
        </p:nvSpPr>
        <p:spPr bwMode="auto">
          <a:xfrm>
            <a:off x="5321227" y="1148259"/>
            <a:ext cx="1680173" cy="270516"/>
          </a:xfrm>
          <a:prstGeom prst="rect">
            <a:avLst/>
          </a:prstGeom>
        </p:spPr>
        <p:txBody>
          <a:bodyPr wrap="square" lIns="85021" tIns="42510" rIns="85021" bIns="42510">
            <a:spAutoFit/>
          </a:bodyPr>
          <a:lstStyle/>
          <a:p>
            <a:pPr marL="0" lvl="2" algn="ctr">
              <a:spcAft>
                <a:spcPts val="558"/>
              </a:spcAft>
              <a:buClr>
                <a:srgbClr val="FF9900"/>
              </a:buClr>
              <a:defRPr/>
            </a:pPr>
            <a:r>
              <a:rPr lang="it-IT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9" charset="-128"/>
              </a:rPr>
              <a:t>Costi “del proprietario”</a:t>
            </a:r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95242A40-DBFC-4376-B65E-27167095EDA0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3637257" y="1014604"/>
            <a:ext cx="363096" cy="133655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4DFF9FD3-3657-4BDE-9515-B418EC66B548}"/>
              </a:ext>
            </a:extLst>
          </p:cNvPr>
          <p:cNvCxnSpPr>
            <a:cxnSpLocks/>
          </p:cNvCxnSpPr>
          <p:nvPr/>
        </p:nvCxnSpPr>
        <p:spPr>
          <a:xfrm flipH="1">
            <a:off x="4626588" y="1010528"/>
            <a:ext cx="68405" cy="200728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CE5DB05E-7A87-4753-9E4B-6353D32717C4}"/>
              </a:ext>
            </a:extLst>
          </p:cNvPr>
          <p:cNvCxnSpPr>
            <a:cxnSpLocks/>
          </p:cNvCxnSpPr>
          <p:nvPr/>
        </p:nvCxnSpPr>
        <p:spPr>
          <a:xfrm>
            <a:off x="5691543" y="1014604"/>
            <a:ext cx="162163" cy="196652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Immagine 26">
            <a:extLst>
              <a:ext uri="{FF2B5EF4-FFF2-40B4-BE49-F238E27FC236}">
                <a16:creationId xmlns:a16="http://schemas.microsoft.com/office/drawing/2014/main" id="{25A2B29D-5325-4350-83C0-5BE647130B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7384" y="3452871"/>
            <a:ext cx="5259956" cy="2636698"/>
          </a:xfrm>
          <a:prstGeom prst="rect">
            <a:avLst/>
          </a:prstGeom>
        </p:spPr>
      </p:pic>
      <p:sp>
        <p:nvSpPr>
          <p:cNvPr id="36" name="Rectangle 8">
            <a:extLst>
              <a:ext uri="{FF2B5EF4-FFF2-40B4-BE49-F238E27FC236}">
                <a16:creationId xmlns:a16="http://schemas.microsoft.com/office/drawing/2014/main" id="{430487E3-CAA7-4B88-8619-EFB750C38EFA}"/>
              </a:ext>
            </a:extLst>
          </p:cNvPr>
          <p:cNvSpPr txBox="1">
            <a:spLocks noChangeArrowheads="1"/>
          </p:cNvSpPr>
          <p:nvPr/>
        </p:nvSpPr>
        <p:spPr>
          <a:xfrm>
            <a:off x="5208374" y="1848144"/>
            <a:ext cx="3739692" cy="12336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3" tIns="45712" rIns="91423" bIns="45712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200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Novità MTI-3</a:t>
            </a: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  <a:sym typeface="Helvetica" pitchFamily="34" charset="0"/>
              </a:rPr>
              <a:t>: </a:t>
            </a:r>
          </a:p>
          <a:p>
            <a:pPr marL="180975" lvl="0" indent="-180975"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it-IT" altLang="it-IT" sz="1100" b="0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Lavori in corso (</a:t>
            </a:r>
            <a:r>
              <a:rPr lang="it-IT" altLang="it-IT" sz="1100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LIC</a:t>
            </a:r>
            <a:r>
              <a:rPr lang="it-IT" altLang="it-IT" sz="1100" b="0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):</a:t>
            </a:r>
          </a:p>
          <a:p>
            <a:pPr marL="638175" lvl="1" indent="-180975" algn="just">
              <a:spcBef>
                <a:spcPts val="100"/>
              </a:spcBef>
              <a:buFont typeface="Wingdings" panose="05000000000000000000" pitchFamily="2" charset="2"/>
              <a:buChar char="§"/>
              <a:defRPr/>
            </a:pPr>
            <a:r>
              <a:rPr lang="it-IT" altLang="it-IT" sz="1000" b="0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esclusione se non movimentati da 4 anni</a:t>
            </a:r>
          </a:p>
          <a:p>
            <a:pPr marL="638175" lvl="1" indent="-180975">
              <a:spcBef>
                <a:spcPts val="100"/>
              </a:spcBef>
              <a:buFont typeface="Wingdings" panose="05000000000000000000" pitchFamily="2" charset="2"/>
              <a:buChar char="§"/>
              <a:defRPr/>
            </a:pPr>
            <a:r>
              <a:rPr lang="it-IT" altLang="it-IT" sz="1000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o</a:t>
            </a:r>
            <a:r>
              <a:rPr lang="it-IT" altLang="it-IT" sz="1000" b="0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neri finanziari inferiori ai cespiti in esercizio</a:t>
            </a:r>
          </a:p>
          <a:p>
            <a:pPr marL="180975" lvl="0" indent="-180975">
              <a:spcBef>
                <a:spcPts val="300"/>
              </a:spcBef>
              <a:buFont typeface="Wingdings" panose="05000000000000000000" pitchFamily="2" charset="2"/>
              <a:buChar char="§"/>
              <a:defRPr/>
            </a:pPr>
            <a:r>
              <a:rPr lang="it-IT" altLang="it-IT" sz="1100" b="0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aggiornamento delle </a:t>
            </a:r>
            <a:r>
              <a:rPr lang="it-IT" altLang="it-IT" sz="1100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vite utili </a:t>
            </a:r>
            <a:r>
              <a:rPr lang="it-IT" altLang="it-IT" sz="1100" b="0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dal 2018 ed esplicito collegamento con gli obiettivi di qualità (cost-</a:t>
            </a:r>
            <a:r>
              <a:rPr lang="it-IT" altLang="it-IT" sz="1100" b="0" dirty="0" err="1">
                <a:solidFill>
                  <a:srgbClr val="1F497D"/>
                </a:solidFill>
                <a:latin typeface="Calibri"/>
                <a:sym typeface="Helvetica" pitchFamily="34" charset="0"/>
              </a:rPr>
              <a:t>reflectivity</a:t>
            </a:r>
            <a:r>
              <a:rPr lang="it-IT" altLang="it-IT" sz="1100" b="0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)</a:t>
            </a:r>
          </a:p>
        </p:txBody>
      </p:sp>
      <p:sp>
        <p:nvSpPr>
          <p:cNvPr id="39" name="Segnaposto numero diapositiva 1">
            <a:extLst>
              <a:ext uri="{FF2B5EF4-FFF2-40B4-BE49-F238E27FC236}">
                <a16:creationId xmlns:a16="http://schemas.microsoft.com/office/drawing/2014/main" id="{4C6262FF-7A8E-4C8E-B321-61861FB6482E}"/>
              </a:ext>
            </a:extLst>
          </p:cNvPr>
          <p:cNvSpPr txBox="1">
            <a:spLocks/>
          </p:cNvSpPr>
          <p:nvPr/>
        </p:nvSpPr>
        <p:spPr>
          <a:xfrm>
            <a:off x="6915014" y="645502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9pPr>
          </a:lstStyle>
          <a:p>
            <a:pPr>
              <a:defRPr/>
            </a:pPr>
            <a:fld id="{C0093EF7-3EA7-41BE-81E7-0AE2635E2DE5}" type="slidenum">
              <a:rPr lang="it-IT" altLang="it-IT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17</a:t>
            </a:fld>
            <a:endParaRPr lang="it-IT" altLang="it-IT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asellaDiTesto 71">
            <a:extLst>
              <a:ext uri="{FF2B5EF4-FFF2-40B4-BE49-F238E27FC236}">
                <a16:creationId xmlns:a16="http://schemas.microsoft.com/office/drawing/2014/main" id="{AB39D0A9-0AE8-4393-9E91-7873A80EC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16" y="1584706"/>
            <a:ext cx="3175441" cy="1513235"/>
          </a:xfrm>
          <a:prstGeom prst="rect">
            <a:avLst/>
          </a:prstGeom>
          <a:noFill/>
          <a:ln w="19050">
            <a:solidFill>
              <a:srgbClr val="01A4CD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cap="small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Criteri seguiti</a:t>
            </a:r>
          </a:p>
          <a:p>
            <a:pPr marL="171450" indent="-171450" defTabSz="914400" fontAlgn="auto"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it-IT" sz="11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ammortamenti calcolati su investimenti realizzati (e precedentemente pianificati)</a:t>
            </a:r>
          </a:p>
          <a:p>
            <a:pPr marL="355600" lvl="1" indent="-95250" defTabSz="914400" fontAlgn="auto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/>
            </a:pPr>
            <a:r>
              <a:rPr lang="it-IT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vite utili regolatorie</a:t>
            </a:r>
          </a:p>
          <a:p>
            <a:pPr marL="355600" lvl="1" indent="-95250" defTabSz="91440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/>
            </a:pPr>
            <a:r>
              <a:rPr lang="it-IT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rivalutazione monetaria degli </a:t>
            </a:r>
            <a:r>
              <a:rPr lang="it-IT" sz="10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asset</a:t>
            </a:r>
            <a:endParaRPr lang="it-IT" sz="10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  <a:p>
            <a:pPr marL="171450" indent="-171450" defTabSz="914400" fontAlgn="auto"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it-IT" sz="11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costi Finanziari  e Fiscali standardizzati</a:t>
            </a:r>
          </a:p>
          <a:p>
            <a:pPr marL="355600" lvl="1" indent="-95250" defTabSz="914400" fontAlgn="auto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/>
            </a:pPr>
            <a:r>
              <a:rPr lang="it-IT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rapporto debito/</a:t>
            </a:r>
            <a:r>
              <a:rPr lang="it-IT" sz="10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equity</a:t>
            </a:r>
            <a:r>
              <a:rPr lang="it-IT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(=1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)</a:t>
            </a:r>
          </a:p>
          <a:p>
            <a:pPr marL="355600" lvl="1" indent="-95250" defTabSz="91440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/>
            </a:pPr>
            <a:r>
              <a:rPr lang="it-IT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parametri di riferimento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845105EA-9533-4CA3-9603-B59A17D9661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0758" cy="396000"/>
          </a:xfrm>
          <a:prstGeom prst="rect">
            <a:avLst/>
          </a:prstGeom>
          <a:solidFill>
            <a:srgbClr val="1E4968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Costi di capitale</a:t>
            </a:r>
          </a:p>
        </p:txBody>
      </p:sp>
      <p:sp>
        <p:nvSpPr>
          <p:cNvPr id="7" name="Freccia circolare a sinistra 6">
            <a:extLst>
              <a:ext uri="{FF2B5EF4-FFF2-40B4-BE49-F238E27FC236}">
                <a16:creationId xmlns:a16="http://schemas.microsoft.com/office/drawing/2014/main" id="{E0DEFCC5-8F79-4D52-8B86-BAED66F38918}"/>
              </a:ext>
            </a:extLst>
          </p:cNvPr>
          <p:cNvSpPr/>
          <p:nvPr/>
        </p:nvSpPr>
        <p:spPr>
          <a:xfrm rot="2469359">
            <a:off x="6752782" y="3059367"/>
            <a:ext cx="439552" cy="934085"/>
          </a:xfrm>
          <a:prstGeom prst="curvedLeftArrow">
            <a:avLst/>
          </a:prstGeom>
          <a:solidFill>
            <a:srgbClr val="01A4C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CasellaDiTesto 47">
            <a:extLst>
              <a:ext uri="{FF2B5EF4-FFF2-40B4-BE49-F238E27FC236}">
                <a16:creationId xmlns:a16="http://schemas.microsoft.com/office/drawing/2014/main" id="{73552128-F639-DB66-F1F3-EB22FF027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71" y="6024967"/>
            <a:ext cx="7562793" cy="292388"/>
          </a:xfrm>
          <a:prstGeom prst="rect">
            <a:avLst/>
          </a:prstGeom>
          <a:solidFill>
            <a:srgbClr val="FFFFFF"/>
          </a:solidFill>
          <a:ln w="6350">
            <a:solidFill>
              <a:srgbClr val="F187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452438" indent="-1825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200"/>
              </a:spcBef>
              <a:defRPr/>
            </a:pPr>
            <a:r>
              <a:rPr lang="it-IT" sz="1300" dirty="0">
                <a:solidFill>
                  <a:srgbClr val="002060"/>
                </a:solidFill>
                <a:latin typeface="+mn-lt"/>
                <a:ea typeface="ＭＳ Ｐゴシック" pitchFamily="-109" charset="-128"/>
              </a:rPr>
              <a:t>L’EGA approva il Programma degli Interventi (</a:t>
            </a:r>
            <a:r>
              <a:rPr lang="it-IT" sz="1300" dirty="0" err="1">
                <a:solidFill>
                  <a:srgbClr val="002060"/>
                </a:solidFill>
                <a:latin typeface="+mn-lt"/>
                <a:ea typeface="ＭＳ Ｐゴシック" pitchFamily="-109" charset="-128"/>
              </a:rPr>
              <a:t>PdI</a:t>
            </a:r>
            <a:r>
              <a:rPr lang="it-IT" sz="1300" dirty="0">
                <a:solidFill>
                  <a:srgbClr val="002060"/>
                </a:solidFill>
                <a:latin typeface="+mn-lt"/>
                <a:ea typeface="ＭＳ Ｐゴシック" pitchFamily="-109" charset="-128"/>
              </a:rPr>
              <a:t>) e dunque identifica gli investimenti ammissibili in tariffa</a:t>
            </a: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57336680-D86E-45CF-551C-93E509D86DC9}"/>
              </a:ext>
            </a:extLst>
          </p:cNvPr>
          <p:cNvSpPr/>
          <p:nvPr/>
        </p:nvSpPr>
        <p:spPr>
          <a:xfrm>
            <a:off x="507580" y="6043349"/>
            <a:ext cx="216000" cy="216000"/>
          </a:xfrm>
          <a:prstGeom prst="rightArrow">
            <a:avLst/>
          </a:prstGeom>
          <a:solidFill>
            <a:srgbClr val="F18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29B1FBB-A6BF-8277-8DA9-EE54C72F3F71}"/>
              </a:ext>
            </a:extLst>
          </p:cNvPr>
          <p:cNvSpPr/>
          <p:nvPr/>
        </p:nvSpPr>
        <p:spPr bwMode="auto">
          <a:xfrm>
            <a:off x="7374023" y="3551173"/>
            <a:ext cx="1007686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  <a:buClr>
                <a:srgbClr val="003B77"/>
              </a:buClr>
              <a:defRPr/>
            </a:pPr>
            <a:r>
              <a:rPr lang="it-IT" sz="1000" b="1" dirty="0">
                <a:solidFill>
                  <a:srgbClr val="003B77"/>
                </a:solidFill>
                <a:ea typeface="ＭＳ Ｐゴシック" pitchFamily="-109" charset="-128"/>
              </a:rPr>
              <a:t>Stretto legame tariffe-qualità</a:t>
            </a:r>
          </a:p>
        </p:txBody>
      </p:sp>
    </p:spTree>
    <p:extLst>
      <p:ext uri="{BB962C8B-B14F-4D97-AF65-F5344CB8AC3E}">
        <p14:creationId xmlns:p14="http://schemas.microsoft.com/office/powerpoint/2010/main" val="139442971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>
          <a:xfrm>
            <a:off x="6758880" y="6481913"/>
            <a:ext cx="2133600" cy="365125"/>
          </a:xfrm>
        </p:spPr>
        <p:txBody>
          <a:bodyPr/>
          <a:lstStyle/>
          <a:p>
            <a:fld id="{A96C388D-4415-4FD5-98FB-BEB9389F4B59}" type="slidenum">
              <a:rPr lang="it-IT" smtClean="0"/>
              <a:t>18</a:t>
            </a:fld>
            <a:endParaRPr lang="it-IT" dirty="0"/>
          </a:p>
        </p:txBody>
      </p:sp>
      <p:pic>
        <p:nvPicPr>
          <p:cNvPr id="14" name="Immagine 13" descr="fondo-slide.png">
            <a:extLst>
              <a:ext uri="{FF2B5EF4-FFF2-40B4-BE49-F238E27FC236}">
                <a16:creationId xmlns:a16="http://schemas.microsoft.com/office/drawing/2014/main" id="{3A722F71-8EBC-4ACA-B7AD-B813744FD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0628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B3317EB-1599-4CD8-828F-0546AA778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42" y="30252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2F430817-0538-4F7F-B7C1-2582A69D1E58}"/>
                  </a:ext>
                </a:extLst>
              </p:cNvPr>
              <p:cNvSpPr/>
              <p:nvPr/>
            </p:nvSpPr>
            <p:spPr>
              <a:xfrm>
                <a:off x="2187557" y="634218"/>
                <a:ext cx="406271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i="1">
                          <a:latin typeface="Cambria Math" panose="02040503050406030204" pitchFamily="18" charset="0"/>
                        </a:rPr>
                        <m:t>𝑂𝑝𝑒</m:t>
                      </m:r>
                      <m:sSup>
                        <m:s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it-IT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i="1">
                          <a:latin typeface="Cambria Math" panose="02040503050406030204" pitchFamily="18" charset="0"/>
                        </a:rPr>
                        <m:t>𝑂𝑝𝑒</m:t>
                      </m:r>
                      <m:sSubSup>
                        <m:sSub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𝑒𝑛𝑑</m:t>
                          </m:r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it-IT" sz="16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600" i="1">
                          <a:latin typeface="Cambria Math" panose="02040503050406030204" pitchFamily="18" charset="0"/>
                        </a:rPr>
                        <m:t>𝑂𝑝𝑒</m:t>
                      </m:r>
                      <m:sSubSup>
                        <m:sSub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𝑎𝑙</m:t>
                          </m:r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it-IT" sz="16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600" i="1">
                          <a:latin typeface="Cambria Math" panose="02040503050406030204" pitchFamily="18" charset="0"/>
                        </a:rPr>
                        <m:t>𝑂𝑝𝑒</m:t>
                      </m:r>
                      <m:sSubSup>
                        <m:sSub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𝑡𝑒𝑙</m:t>
                          </m:r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2F430817-0538-4F7F-B7C1-2582A69D1E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557" y="634218"/>
                <a:ext cx="4062715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tangolo 7">
            <a:extLst>
              <a:ext uri="{FF2B5EF4-FFF2-40B4-BE49-F238E27FC236}">
                <a16:creationId xmlns:a16="http://schemas.microsoft.com/office/drawing/2014/main" id="{4DC9D8AC-B2DA-4D9D-A6FB-92B278C870D6}"/>
              </a:ext>
            </a:extLst>
          </p:cNvPr>
          <p:cNvSpPr/>
          <p:nvPr/>
        </p:nvSpPr>
        <p:spPr>
          <a:xfrm>
            <a:off x="3014802" y="1127722"/>
            <a:ext cx="115610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sz="12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Arial" panose="020B0604020202020204" pitchFamily="34" charset="0"/>
              </a:rPr>
              <a:t>Costi operativi endogeni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707C4D46-5813-459D-9EED-86F73CBBAD69}"/>
              </a:ext>
            </a:extLst>
          </p:cNvPr>
          <p:cNvSpPr/>
          <p:nvPr/>
        </p:nvSpPr>
        <p:spPr>
          <a:xfrm>
            <a:off x="4182705" y="1127722"/>
            <a:ext cx="124724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sz="1200" dirty="0">
                <a:solidFill>
                  <a:srgbClr val="1F497D"/>
                </a:solidFill>
                <a:latin typeface="Calibri"/>
                <a:ea typeface="+mj-ea"/>
                <a:cs typeface="Arial" panose="020B0604020202020204" pitchFamily="34" charset="0"/>
              </a:rPr>
              <a:t>Costi operativi aggiornabili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BAF13BD-C4A4-44A4-8B0F-23CAA58E3AE6}"/>
              </a:ext>
            </a:extLst>
          </p:cNvPr>
          <p:cNvSpPr/>
          <p:nvPr/>
        </p:nvSpPr>
        <p:spPr>
          <a:xfrm>
            <a:off x="5343579" y="1127722"/>
            <a:ext cx="168477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sz="1200" dirty="0">
                <a:solidFill>
                  <a:srgbClr val="1F497D"/>
                </a:solidFill>
                <a:latin typeface="Calibri"/>
                <a:ea typeface="+mj-ea"/>
                <a:cs typeface="Arial" panose="020B0604020202020204" pitchFamily="34" charset="0"/>
              </a:rPr>
              <a:t>Costi operativi associati a specifiche finalità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E8E6698E-3BED-4415-8F09-D34EAF1E468D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3592857" y="972772"/>
            <a:ext cx="91904" cy="154950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A9E9357D-9182-45B1-B212-28F58A6E92DE}"/>
              </a:ext>
            </a:extLst>
          </p:cNvPr>
          <p:cNvCxnSpPr>
            <a:cxnSpLocks/>
          </p:cNvCxnSpPr>
          <p:nvPr/>
        </p:nvCxnSpPr>
        <p:spPr>
          <a:xfrm flipH="1">
            <a:off x="4645470" y="942967"/>
            <a:ext cx="1" cy="180000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00AFF131-6C78-425D-9B7B-FEF7E2AFD1A0}"/>
              </a:ext>
            </a:extLst>
          </p:cNvPr>
          <p:cNvCxnSpPr>
            <a:cxnSpLocks/>
          </p:cNvCxnSpPr>
          <p:nvPr/>
        </p:nvCxnSpPr>
        <p:spPr>
          <a:xfrm>
            <a:off x="5512798" y="933184"/>
            <a:ext cx="163725" cy="173786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1ABB1170-C3A0-4A55-8EB8-90907D3A66B0}"/>
              </a:ext>
            </a:extLst>
          </p:cNvPr>
          <p:cNvCxnSpPr>
            <a:cxnSpLocks/>
            <a:stCxn id="8" idx="1"/>
            <a:endCxn id="21" idx="0"/>
          </p:cNvCxnSpPr>
          <p:nvPr/>
        </p:nvCxnSpPr>
        <p:spPr>
          <a:xfrm rot="10800000" flipV="1">
            <a:off x="1915948" y="1340087"/>
            <a:ext cx="1098854" cy="303817"/>
          </a:xfrm>
          <a:prstGeom prst="bentConnector2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603FD509-D9C3-4083-A71A-B415BFDEB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3487" y="517870"/>
            <a:ext cx="1325183" cy="992608"/>
          </a:xfrm>
          <a:prstGeom prst="rect">
            <a:avLst/>
          </a:prstGeom>
        </p:spPr>
      </p:pic>
      <p:sp>
        <p:nvSpPr>
          <p:cNvPr id="21" name="Rectangle 8">
            <a:extLst>
              <a:ext uri="{FF2B5EF4-FFF2-40B4-BE49-F238E27FC236}">
                <a16:creationId xmlns:a16="http://schemas.microsoft.com/office/drawing/2014/main" id="{F4B777AA-82D6-4399-88EF-D42019D1F902}"/>
              </a:ext>
            </a:extLst>
          </p:cNvPr>
          <p:cNvSpPr txBox="1">
            <a:spLocks noChangeArrowheads="1"/>
          </p:cNvSpPr>
          <p:nvPr/>
        </p:nvSpPr>
        <p:spPr>
          <a:xfrm>
            <a:off x="361555" y="1643905"/>
            <a:ext cx="3108785" cy="2615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3" tIns="45712" rIns="91423" bIns="45712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100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Ulteriore enfasi sull’efficientamento</a:t>
            </a:r>
            <a:endParaRPr kumimoji="0" lang="it-IT" altLang="it-IT" sz="11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Arial" panose="020B0604020202020204" pitchFamily="34" charset="0"/>
              <a:sym typeface="Helvetica" pitchFamily="34" charset="0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1DE42A64-6375-4145-AA92-1596A05E1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9645" y="3609486"/>
            <a:ext cx="3936329" cy="2068014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3C65C5B2-38BB-4AD7-8108-76F44E6FE2D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374" r="7037"/>
          <a:stretch/>
        </p:blipFill>
        <p:spPr>
          <a:xfrm>
            <a:off x="1396314" y="5047659"/>
            <a:ext cx="3524185" cy="4117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995EA333-81D4-42F1-A6B0-7F36A72EDB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2937" y="3054545"/>
            <a:ext cx="3317210" cy="3539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3DC9D26A-623C-4FA0-92FA-45844750F882}"/>
              </a:ext>
            </a:extLst>
          </p:cNvPr>
          <p:cNvSpPr txBox="1"/>
          <p:nvPr/>
        </p:nvSpPr>
        <p:spPr>
          <a:xfrm>
            <a:off x="4429706" y="393124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607115A-86FD-4593-9BDE-A22D4F3AB3FA}"/>
              </a:ext>
            </a:extLst>
          </p:cNvPr>
          <p:cNvSpPr/>
          <p:nvPr/>
        </p:nvSpPr>
        <p:spPr>
          <a:xfrm>
            <a:off x="437598" y="2430111"/>
            <a:ext cx="4055553" cy="240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1100" kern="0" dirty="0">
                <a:solidFill>
                  <a:srgbClr val="1E4968"/>
                </a:solidFill>
              </a:rPr>
              <a:t>Passaggi:</a:t>
            </a:r>
          </a:p>
          <a:p>
            <a:pPr marL="360363" lvl="1" indent="-188913" defTabSz="914400" fontAlgn="auto">
              <a:spcBef>
                <a:spcPts val="15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1100" kern="0" dirty="0">
                <a:solidFill>
                  <a:srgbClr val="1E4968"/>
                </a:solidFill>
              </a:rPr>
              <a:t>calcolo  del </a:t>
            </a:r>
            <a:r>
              <a:rPr lang="it-IT" sz="1100" u="sng" kern="0" dirty="0">
                <a:solidFill>
                  <a:srgbClr val="1E4968"/>
                </a:solidFill>
              </a:rPr>
              <a:t>costo </a:t>
            </a:r>
            <a:r>
              <a:rPr lang="it-IT" sz="1100" u="sng" kern="0" dirty="0" err="1">
                <a:solidFill>
                  <a:srgbClr val="1E4968"/>
                </a:solidFill>
              </a:rPr>
              <a:t>procapite</a:t>
            </a:r>
            <a:r>
              <a:rPr lang="it-IT" sz="1100" u="sng" kern="0" dirty="0">
                <a:solidFill>
                  <a:srgbClr val="1E4968"/>
                </a:solidFill>
              </a:rPr>
              <a:t> stimato </a:t>
            </a:r>
            <a:r>
              <a:rPr lang="it-IT" sz="1100" kern="0" dirty="0">
                <a:solidFill>
                  <a:srgbClr val="1E4968"/>
                </a:solidFill>
              </a:rPr>
              <a:t>CO</a:t>
            </a:r>
            <a:r>
              <a:rPr lang="it-IT" sz="1100" kern="0" baseline="30000" dirty="0">
                <a:solidFill>
                  <a:srgbClr val="1E4968"/>
                </a:solidFill>
              </a:rPr>
              <a:t>S</a:t>
            </a:r>
            <a:r>
              <a:rPr lang="it-IT" sz="1100" kern="0" baseline="-25000" dirty="0">
                <a:solidFill>
                  <a:srgbClr val="1E4968"/>
                </a:solidFill>
              </a:rPr>
              <a:t>TOT</a:t>
            </a:r>
            <a:r>
              <a:rPr lang="it-IT" sz="1100" kern="0" dirty="0">
                <a:solidFill>
                  <a:srgbClr val="1E4968"/>
                </a:solidFill>
              </a:rPr>
              <a:t>/(pop+0,25pop</a:t>
            </a:r>
            <a:r>
              <a:rPr lang="it-IT" sz="1100" kern="0" baseline="-25000" dirty="0">
                <a:solidFill>
                  <a:srgbClr val="1E4968"/>
                </a:solidFill>
              </a:rPr>
              <a:t>flut</a:t>
            </a:r>
            <a:r>
              <a:rPr lang="it-IT" sz="1100" kern="0" dirty="0">
                <a:solidFill>
                  <a:srgbClr val="1E4968"/>
                </a:solidFill>
              </a:rPr>
              <a:t>) con formula econometrica</a:t>
            </a:r>
          </a:p>
          <a:p>
            <a:pPr marL="360363" lvl="1" indent="-188913" defTabSz="914400" fontAlgn="auto">
              <a:spcBef>
                <a:spcPts val="15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1100" kern="0" dirty="0">
                <a:solidFill>
                  <a:srgbClr val="1E4968"/>
                </a:solidFill>
              </a:rPr>
              <a:t>individuazione del </a:t>
            </a:r>
            <a:r>
              <a:rPr lang="it-IT" sz="1100" u="sng" kern="0" dirty="0">
                <a:solidFill>
                  <a:srgbClr val="1E4968"/>
                </a:solidFill>
              </a:rPr>
              <a:t>cluster</a:t>
            </a:r>
            <a:r>
              <a:rPr lang="it-IT" sz="1100" kern="0" dirty="0">
                <a:solidFill>
                  <a:srgbClr val="1E4968"/>
                </a:solidFill>
              </a:rPr>
              <a:t> di appartenenza (cluster A, B, C)</a:t>
            </a:r>
          </a:p>
          <a:p>
            <a:pPr marL="360363" lvl="1" indent="-188913" defTabSz="914400" fontAlgn="auto">
              <a:spcBef>
                <a:spcPts val="15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1100" kern="0" dirty="0">
                <a:solidFill>
                  <a:srgbClr val="1E4968"/>
                </a:solidFill>
              </a:rPr>
              <a:t>calcolo del </a:t>
            </a:r>
            <a:r>
              <a:rPr lang="it-IT" sz="1100" u="sng" kern="0" dirty="0">
                <a:solidFill>
                  <a:srgbClr val="1E4968"/>
                </a:solidFill>
              </a:rPr>
              <a:t>costo di bilancio </a:t>
            </a:r>
            <a:r>
              <a:rPr lang="it-IT" sz="1100" u="sng" kern="0" dirty="0" err="1">
                <a:solidFill>
                  <a:srgbClr val="1E4968"/>
                </a:solidFill>
              </a:rPr>
              <a:t>procapite</a:t>
            </a:r>
            <a:r>
              <a:rPr lang="it-IT" sz="1100" u="sng" kern="0" dirty="0">
                <a:solidFill>
                  <a:srgbClr val="1E4968"/>
                </a:solidFill>
              </a:rPr>
              <a:t> </a:t>
            </a:r>
            <a:r>
              <a:rPr lang="it-IT" sz="1100" kern="0" dirty="0">
                <a:solidFill>
                  <a:srgbClr val="1E4968"/>
                </a:solidFill>
              </a:rPr>
              <a:t>CO</a:t>
            </a:r>
            <a:r>
              <a:rPr lang="it-IT" sz="1100" kern="0" baseline="-25000" dirty="0">
                <a:solidFill>
                  <a:srgbClr val="1E4968"/>
                </a:solidFill>
              </a:rPr>
              <a:t>TOT</a:t>
            </a:r>
            <a:r>
              <a:rPr lang="it-IT" sz="1100" kern="0" dirty="0">
                <a:solidFill>
                  <a:srgbClr val="1E4968"/>
                </a:solidFill>
              </a:rPr>
              <a:t>/(pop+0,25pop</a:t>
            </a:r>
            <a:r>
              <a:rPr lang="it-IT" sz="1100" kern="0" baseline="-25000" dirty="0">
                <a:solidFill>
                  <a:srgbClr val="1E4968"/>
                </a:solidFill>
              </a:rPr>
              <a:t>flut</a:t>
            </a:r>
            <a:r>
              <a:rPr lang="it-IT" sz="1100" kern="0" dirty="0">
                <a:solidFill>
                  <a:srgbClr val="1E4968"/>
                </a:solidFill>
              </a:rPr>
              <a:t>)</a:t>
            </a:r>
          </a:p>
          <a:p>
            <a:pPr marL="360363" lvl="1" indent="-188913" defTabSz="914400" fontAlgn="auto">
              <a:spcBef>
                <a:spcPts val="15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1100" kern="0" dirty="0">
                <a:solidFill>
                  <a:srgbClr val="1E4968"/>
                </a:solidFill>
              </a:rPr>
              <a:t>individuazione all’interno della tabella dei cluster  del coefficiente </a:t>
            </a:r>
            <a:r>
              <a:rPr lang="it-IT" sz="1100" kern="0" dirty="0" err="1">
                <a:solidFill>
                  <a:srgbClr val="1E4968"/>
                </a:solidFill>
                <a:latin typeface="Symbol" panose="05050102010706020507" pitchFamily="18" charset="2"/>
              </a:rPr>
              <a:t>g</a:t>
            </a:r>
            <a:r>
              <a:rPr lang="it-IT" sz="1100" kern="0" baseline="30000" dirty="0" err="1">
                <a:solidFill>
                  <a:srgbClr val="1E4968"/>
                </a:solidFill>
              </a:rPr>
              <a:t>OP</a:t>
            </a:r>
            <a:r>
              <a:rPr lang="it-IT" sz="1100" kern="0" baseline="-25000" dirty="0" err="1">
                <a:solidFill>
                  <a:srgbClr val="1E4968"/>
                </a:solidFill>
              </a:rPr>
              <a:t>i;j</a:t>
            </a:r>
            <a:r>
              <a:rPr lang="it-IT" sz="1100" kern="0" dirty="0">
                <a:solidFill>
                  <a:srgbClr val="1E4968"/>
                </a:solidFill>
              </a:rPr>
              <a:t> (</a:t>
            </a:r>
            <a:r>
              <a:rPr lang="it-IT" sz="1100" u="sng" kern="0" dirty="0">
                <a:solidFill>
                  <a:srgbClr val="1E4968"/>
                </a:solidFill>
              </a:rPr>
              <a:t>fattore di sharing</a:t>
            </a:r>
            <a:r>
              <a:rPr lang="it-IT" sz="1100" kern="0" dirty="0">
                <a:solidFill>
                  <a:srgbClr val="1E4968"/>
                </a:solidFill>
              </a:rPr>
              <a:t>)</a:t>
            </a:r>
          </a:p>
          <a:p>
            <a:pPr marL="360363" lvl="1" indent="-188913" defTabSz="914400" fontAlgn="auto">
              <a:spcBef>
                <a:spcPts val="15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1100" kern="0" dirty="0">
                <a:solidFill>
                  <a:srgbClr val="1E4968"/>
                </a:solidFill>
              </a:rPr>
              <a:t>applicazione della formula di efficientamento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tangolo 37">
                <a:extLst>
                  <a:ext uri="{FF2B5EF4-FFF2-40B4-BE49-F238E27FC236}">
                    <a16:creationId xmlns:a16="http://schemas.microsoft.com/office/drawing/2014/main" id="{FC50A433-550B-402D-BDE1-1852C6616CF5}"/>
                  </a:ext>
                </a:extLst>
              </p:cNvPr>
              <p:cNvSpPr/>
              <p:nvPr/>
            </p:nvSpPr>
            <p:spPr>
              <a:xfrm>
                <a:off x="3622981" y="2240903"/>
                <a:ext cx="5302118" cy="4746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AU" sz="8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80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AU" sz="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AU" sz="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AU" sz="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𝐶𝑂</m:t>
                                  </m:r>
                                </m:e>
                                <m:sub>
                                  <m:r>
                                    <a:rPr lang="en-AU" sz="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𝑇𝑂𝑇</m:t>
                                  </m:r>
                                </m:sub>
                                <m:sup>
                                  <m:r>
                                    <a:rPr lang="en-AU" sz="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  <m:r>
                        <a:rPr lang="en-AU" sz="800" i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=3,2766+1,0315∙</m:t>
                      </m:r>
                      <m:func>
                        <m:funcPr>
                          <m:ctrlPr>
                            <a:rPr lang="en-AU" sz="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800" i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AU" sz="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800" i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AU" sz="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𝑃𝐸</m:t>
                              </m:r>
                            </m:e>
                          </m:d>
                        </m:e>
                      </m:func>
                      <m:r>
                        <a:rPr lang="en-AU" sz="800" i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+0,281</m:t>
                      </m:r>
                      <m:r>
                        <a:rPr lang="en-AU" sz="8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AU" sz="800" i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AU" sz="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800" i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AU" sz="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800" b="0" i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AU" sz="800" i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U" sz="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𝑃𝐿</m:t>
                              </m:r>
                            </m:e>
                          </m:d>
                          <m:r>
                            <a:rPr lang="en-AU" sz="800" i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+ 0,7841∙</m:t>
                          </m:r>
                          <m:func>
                            <m:funcPr>
                              <m:ctrlPr>
                                <a:rPr lang="en-AU" sz="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800" i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d>
                                <m:dPr>
                                  <m:ctrlPr>
                                    <a:rPr lang="en-AU" sz="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800" i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AU" sz="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𝑊𝑆</m:t>
                                  </m:r>
                                </m:e>
                              </m:d>
                              <m:r>
                                <a:rPr lang="en-AU" sz="800" i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+0,2263∙</m:t>
                              </m:r>
                              <m:r>
                                <m:rPr>
                                  <m:sty m:val="p"/>
                                </m:rPr>
                                <a:rPr lang="en-AU" sz="800" i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AU" sz="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AU" sz="800" i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+0,1455∙</m:t>
                              </m:r>
                              <m:func>
                                <m:funcPr>
                                  <m:ctrlPr>
                                    <a:rPr lang="en-AU" sz="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800" i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AU" sz="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sz="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func>
                      <m:r>
                        <a:rPr lang="en-AU" sz="800" i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+0,4685∙</m:t>
                      </m:r>
                      <m:func>
                        <m:funcPr>
                          <m:ctrlPr>
                            <a:rPr lang="en-AU" sz="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800" i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AU" sz="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𝑃𝑎</m:t>
                              </m:r>
                            </m:e>
                          </m:d>
                        </m:e>
                      </m:func>
                      <m:r>
                        <a:rPr lang="en-AU" sz="800" i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+0,1418∙</m:t>
                      </m:r>
                      <m:func>
                        <m:funcPr>
                          <m:ctrlPr>
                            <a:rPr lang="en-AU" sz="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800" i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AU" sz="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𝐴𝐸</m:t>
                              </m:r>
                            </m:e>
                          </m:d>
                          <m:r>
                            <a:rPr lang="en-AU" sz="800" i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−0,0753∙</m:t>
                          </m:r>
                          <m:r>
                            <a:rPr lang="en-AU" sz="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𝑃𝑅𝐸𝑄</m:t>
                          </m:r>
                          <m:r>
                            <a:rPr lang="en-AU" sz="800" i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AU" sz="800" i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AU" sz="800" i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4−0,0611∙</m:t>
                          </m:r>
                          <m:r>
                            <a:rPr lang="en-AU" sz="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𝑃𝑅𝐸𝑄</m:t>
                          </m:r>
                          <m:r>
                            <a:rPr lang="en-AU" sz="800" i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3+0,0281∙</m:t>
                          </m:r>
                          <m:func>
                            <m:funcPr>
                              <m:ctrlPr>
                                <a:rPr lang="en-AU" sz="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800" i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AU" sz="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AU" sz="800" i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AU" sz="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func>
                          <m:r>
                            <a:rPr lang="en-AU" sz="800" i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AU" sz="8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Rettangolo 37">
                <a:extLst>
                  <a:ext uri="{FF2B5EF4-FFF2-40B4-BE49-F238E27FC236}">
                    <a16:creationId xmlns:a16="http://schemas.microsoft.com/office/drawing/2014/main" id="{FC50A433-550B-402D-BDE1-1852C6616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981" y="2240903"/>
                <a:ext cx="5302118" cy="4746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14ADA767-0B16-4553-A1BE-8E28EBCA8B01}"/>
              </a:ext>
            </a:extLst>
          </p:cNvPr>
          <p:cNvCxnSpPr>
            <a:cxnSpLocks/>
          </p:cNvCxnSpPr>
          <p:nvPr/>
        </p:nvCxnSpPr>
        <p:spPr>
          <a:xfrm>
            <a:off x="3502126" y="4739197"/>
            <a:ext cx="370659" cy="226694"/>
          </a:xfrm>
          <a:prstGeom prst="straightConnector1">
            <a:avLst/>
          </a:prstGeom>
          <a:ln w="3175">
            <a:solidFill>
              <a:srgbClr val="01A4CD"/>
            </a:solidFill>
            <a:prstDash val="sysDot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294F4A6D-0192-4A8A-9AA9-1E644E2D1DF2}"/>
              </a:ext>
            </a:extLst>
          </p:cNvPr>
          <p:cNvCxnSpPr>
            <a:cxnSpLocks/>
          </p:cNvCxnSpPr>
          <p:nvPr/>
        </p:nvCxnSpPr>
        <p:spPr>
          <a:xfrm flipV="1">
            <a:off x="3295572" y="2381886"/>
            <a:ext cx="460882" cy="356350"/>
          </a:xfrm>
          <a:prstGeom prst="straightConnector1">
            <a:avLst/>
          </a:prstGeom>
          <a:ln w="3175">
            <a:solidFill>
              <a:srgbClr val="01A4CD"/>
            </a:solidFill>
            <a:prstDash val="sysDot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72A9CFB7-A604-4B27-9064-07CB5A9B73D9}"/>
              </a:ext>
            </a:extLst>
          </p:cNvPr>
          <p:cNvCxnSpPr>
            <a:cxnSpLocks/>
          </p:cNvCxnSpPr>
          <p:nvPr/>
        </p:nvCxnSpPr>
        <p:spPr>
          <a:xfrm flipV="1">
            <a:off x="4071551" y="4060911"/>
            <a:ext cx="1154791" cy="130690"/>
          </a:xfrm>
          <a:prstGeom prst="straightConnector1">
            <a:avLst/>
          </a:prstGeom>
          <a:ln w="3175">
            <a:solidFill>
              <a:srgbClr val="01A4CD"/>
            </a:solidFill>
            <a:prstDash val="sysDot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F49ABE1F-584A-4FB6-9A72-4555A163604C}"/>
              </a:ext>
            </a:extLst>
          </p:cNvPr>
          <p:cNvCxnSpPr>
            <a:cxnSpLocks/>
          </p:cNvCxnSpPr>
          <p:nvPr/>
        </p:nvCxnSpPr>
        <p:spPr>
          <a:xfrm flipV="1">
            <a:off x="4330262" y="3248816"/>
            <a:ext cx="476064" cy="110855"/>
          </a:xfrm>
          <a:prstGeom prst="straightConnector1">
            <a:avLst/>
          </a:prstGeom>
          <a:ln w="3175">
            <a:solidFill>
              <a:srgbClr val="01A4CD"/>
            </a:solidFill>
            <a:prstDash val="sysDot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egnaposto numero diapositiva 1">
            <a:extLst>
              <a:ext uri="{FF2B5EF4-FFF2-40B4-BE49-F238E27FC236}">
                <a16:creationId xmlns:a16="http://schemas.microsoft.com/office/drawing/2014/main" id="{21AE9572-8150-4A35-9C3D-CCDDB2106045}"/>
              </a:ext>
            </a:extLst>
          </p:cNvPr>
          <p:cNvSpPr txBox="1">
            <a:spLocks/>
          </p:cNvSpPr>
          <p:nvPr/>
        </p:nvSpPr>
        <p:spPr>
          <a:xfrm>
            <a:off x="6915014" y="645502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9pPr>
          </a:lstStyle>
          <a:p>
            <a:pPr>
              <a:defRPr/>
            </a:pPr>
            <a:fld id="{C0093EF7-3EA7-41BE-81E7-0AE2635E2DE5}" type="slidenum">
              <a:rPr lang="it-IT" altLang="it-IT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18</a:t>
            </a:fld>
            <a:endParaRPr lang="it-IT" altLang="it-IT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9E292411-2423-2E4B-C84A-8CEB210E63A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0758" cy="396000"/>
          </a:xfrm>
          <a:prstGeom prst="rect">
            <a:avLst/>
          </a:prstGeom>
          <a:solidFill>
            <a:srgbClr val="1E4968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Costi operativi (1/3)</a:t>
            </a:r>
          </a:p>
        </p:txBody>
      </p:sp>
      <p:sp>
        <p:nvSpPr>
          <p:cNvPr id="6" name="CasellaDiTesto 47">
            <a:extLst>
              <a:ext uri="{FF2B5EF4-FFF2-40B4-BE49-F238E27FC236}">
                <a16:creationId xmlns:a16="http://schemas.microsoft.com/office/drawing/2014/main" id="{8BF3BCDA-0C72-84DF-D1AD-A3BA0293D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173" y="5907585"/>
            <a:ext cx="7562793" cy="492443"/>
          </a:xfrm>
          <a:prstGeom prst="rect">
            <a:avLst/>
          </a:prstGeom>
          <a:solidFill>
            <a:srgbClr val="FFFFFF"/>
          </a:solidFill>
          <a:ln w="6350">
            <a:solidFill>
              <a:srgbClr val="01A4CD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452438" indent="-1825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200"/>
              </a:spcBef>
              <a:defRPr/>
            </a:pPr>
            <a:r>
              <a:rPr lang="it-IT" sz="1300" dirty="0">
                <a:solidFill>
                  <a:srgbClr val="002060"/>
                </a:solidFill>
                <a:latin typeface="+mn-lt"/>
                <a:ea typeface="ＭＳ Ｐゴシック" pitchFamily="-109" charset="-128"/>
              </a:rPr>
              <a:t>Ruolo dell’EGA nella determinazione degli </a:t>
            </a:r>
            <a:r>
              <a:rPr lang="it-IT" sz="1300" i="1" dirty="0" err="1">
                <a:solidFill>
                  <a:srgbClr val="002060"/>
                </a:solidFill>
                <a:latin typeface="Times New Roman" panose="02020603050405020304" pitchFamily="18" charset="0"/>
                <a:ea typeface="ＭＳ Ｐゴシック" pitchFamily="-109" charset="-128"/>
                <a:cs typeface="Times New Roman" panose="02020603050405020304" pitchFamily="18" charset="0"/>
              </a:rPr>
              <a:t>Opex</a:t>
            </a:r>
            <a:r>
              <a:rPr lang="it-IT" sz="1300" i="1" baseline="-25000" dirty="0" err="1">
                <a:solidFill>
                  <a:srgbClr val="002060"/>
                </a:solidFill>
                <a:latin typeface="Times New Roman" panose="02020603050405020304" pitchFamily="18" charset="0"/>
                <a:ea typeface="ＭＳ Ｐゴシック" pitchFamily="-109" charset="-128"/>
                <a:cs typeface="Times New Roman" panose="02020603050405020304" pitchFamily="18" charset="0"/>
              </a:rPr>
              <a:t>end</a:t>
            </a:r>
            <a:r>
              <a:rPr lang="it-IT" sz="1300" dirty="0">
                <a:solidFill>
                  <a:srgbClr val="002060"/>
                </a:solidFill>
                <a:latin typeface="+mn-lt"/>
                <a:ea typeface="ＭＳ Ｐゴシック" pitchFamily="-109" charset="-128"/>
              </a:rPr>
              <a:t> iniziali e nella validazione dei dati di qualità tecnica che caratterizzano la formula di efficientamento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074EC623-F393-4A85-3748-705A0F958A3E}"/>
              </a:ext>
            </a:extLst>
          </p:cNvPr>
          <p:cNvSpPr/>
          <p:nvPr/>
        </p:nvSpPr>
        <p:spPr>
          <a:xfrm>
            <a:off x="649682" y="5925967"/>
            <a:ext cx="216000" cy="216000"/>
          </a:xfrm>
          <a:prstGeom prst="rightArrow">
            <a:avLst/>
          </a:prstGeom>
          <a:solidFill>
            <a:srgbClr val="01A4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452DE17E-BD42-A2F4-6CEE-0FDF24FB1A7F}"/>
                  </a:ext>
                </a:extLst>
              </p:cNvPr>
              <p:cNvSpPr txBox="1"/>
              <p:nvPr/>
            </p:nvSpPr>
            <p:spPr>
              <a:xfrm>
                <a:off x="3737961" y="5467657"/>
                <a:ext cx="1185751" cy="248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it-IT" sz="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endChr m:val=""/>
                                  <m:ctrlPr>
                                    <a:rPr lang="it-IT" sz="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800" i="1">
                                      <a:latin typeface="Cambria Math" panose="02040503050406030204" pitchFamily="18" charset="0"/>
                                    </a:rPr>
                                    <m:t>𝑂𝑝𝑒𝑥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it-IT" sz="800" i="1"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sub>
                            <m:sup>
                              <m:r>
                                <a:rPr lang="it-IT" sz="800" i="0">
                                  <a:latin typeface="Cambria Math" panose="02040503050406030204" pitchFamily="18" charset="0"/>
                                </a:rPr>
                                <m:t>2016</m:t>
                              </m:r>
                            </m:sup>
                          </m:sSubSup>
                          <m:r>
                            <a:rPr lang="it-IT" sz="8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it-IT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it-IT" sz="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it-IT" sz="800" i="1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  <m:sup>
                              <m:r>
                                <a:rPr lang="it-IT" sz="800" i="0">
                                  <a:latin typeface="Cambria Math" panose="02040503050406030204" pitchFamily="18" charset="0"/>
                                </a:rPr>
                                <m:t>2016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it-IT" sz="800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452DE17E-BD42-A2F4-6CEE-0FDF24FB1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961" y="5467657"/>
                <a:ext cx="1185751" cy="248209"/>
              </a:xfrm>
              <a:prstGeom prst="rect">
                <a:avLst/>
              </a:prstGeom>
              <a:blipFill>
                <a:blip r:embed="rId10"/>
                <a:stretch>
                  <a:fillRect l="-5641" t="-95122" r="-20513" b="-14878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F5515C2C-05EF-869B-395F-1C4B1A04011A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4330837" y="5352328"/>
            <a:ext cx="162314" cy="115329"/>
          </a:xfrm>
          <a:prstGeom prst="straightConnector1">
            <a:avLst/>
          </a:prstGeom>
          <a:ln w="3175">
            <a:solidFill>
              <a:srgbClr val="01A4CD"/>
            </a:solidFill>
            <a:prstDash val="sysDot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ttangolo 42">
            <a:extLst>
              <a:ext uri="{FF2B5EF4-FFF2-40B4-BE49-F238E27FC236}">
                <a16:creationId xmlns:a16="http://schemas.microsoft.com/office/drawing/2014/main" id="{4D04C5D7-0DDD-8498-3D6D-7D974477ADDB}"/>
              </a:ext>
            </a:extLst>
          </p:cNvPr>
          <p:cNvSpPr/>
          <p:nvPr/>
        </p:nvSpPr>
        <p:spPr bwMode="auto">
          <a:xfrm>
            <a:off x="6996087" y="1707404"/>
            <a:ext cx="1007686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  <a:buClr>
                <a:srgbClr val="003B77"/>
              </a:buClr>
              <a:defRPr/>
            </a:pPr>
            <a:r>
              <a:rPr lang="it-IT" sz="1000" b="1" dirty="0">
                <a:solidFill>
                  <a:srgbClr val="003B77"/>
                </a:solidFill>
                <a:ea typeface="ＭＳ Ｐゴシック" pitchFamily="-109" charset="-128"/>
              </a:rPr>
              <a:t>Stretto legame tariffe-qualità</a:t>
            </a:r>
          </a:p>
        </p:txBody>
      </p:sp>
    </p:spTree>
    <p:extLst>
      <p:ext uri="{BB962C8B-B14F-4D97-AF65-F5344CB8AC3E}">
        <p14:creationId xmlns:p14="http://schemas.microsoft.com/office/powerpoint/2010/main" val="152821008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38">
            <a:extLst>
              <a:ext uri="{FF2B5EF4-FFF2-40B4-BE49-F238E27FC236}">
                <a16:creationId xmlns:a16="http://schemas.microsoft.com/office/drawing/2014/main" id="{3001A811-7653-4EA3-B37A-46E0FC7C4AA4}"/>
              </a:ext>
            </a:extLst>
          </p:cNvPr>
          <p:cNvSpPr/>
          <p:nvPr/>
        </p:nvSpPr>
        <p:spPr>
          <a:xfrm>
            <a:off x="5224236" y="3642387"/>
            <a:ext cx="1224000" cy="3340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>
          <a:xfrm>
            <a:off x="6758880" y="6481913"/>
            <a:ext cx="2133600" cy="365125"/>
          </a:xfrm>
        </p:spPr>
        <p:txBody>
          <a:bodyPr/>
          <a:lstStyle/>
          <a:p>
            <a:fld id="{A96C388D-4415-4FD5-98FB-BEB9389F4B59}" type="slidenum">
              <a:rPr lang="it-IT" smtClean="0"/>
              <a:t>19</a:t>
            </a:fld>
            <a:endParaRPr lang="it-IT" dirty="0"/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3419872" y="188643"/>
            <a:ext cx="6192688" cy="53391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3" tIns="45712" rIns="91423" bIns="45712"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it-IT" altLang="it-IT" sz="2400" dirty="0">
              <a:latin typeface="+mn-lt"/>
              <a:sym typeface="Helvetica" pitchFamily="34" charset="0"/>
            </a:endParaRPr>
          </a:p>
        </p:txBody>
      </p:sp>
      <p:pic>
        <p:nvPicPr>
          <p:cNvPr id="14" name="Immagine 13" descr="fondo-slide.png">
            <a:extLst>
              <a:ext uri="{FF2B5EF4-FFF2-40B4-BE49-F238E27FC236}">
                <a16:creationId xmlns:a16="http://schemas.microsoft.com/office/drawing/2014/main" id="{3A722F71-8EBC-4ACA-B7AD-B813744FD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0628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B3317EB-1599-4CD8-828F-0546AA778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42" y="75353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2F430817-0538-4F7F-B7C1-2582A69D1E58}"/>
                  </a:ext>
                </a:extLst>
              </p:cNvPr>
              <p:cNvSpPr/>
              <p:nvPr/>
            </p:nvSpPr>
            <p:spPr>
              <a:xfrm>
                <a:off x="2187557" y="837782"/>
                <a:ext cx="406271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i="1">
                          <a:latin typeface="Cambria Math" panose="02040503050406030204" pitchFamily="18" charset="0"/>
                        </a:rPr>
                        <m:t>𝑂𝑝𝑒</m:t>
                      </m:r>
                      <m:sSup>
                        <m:s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it-IT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i="1">
                          <a:latin typeface="Cambria Math" panose="02040503050406030204" pitchFamily="18" charset="0"/>
                        </a:rPr>
                        <m:t>𝑂𝑝𝑒</m:t>
                      </m:r>
                      <m:sSubSup>
                        <m:sSub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𝑒𝑛𝑑</m:t>
                          </m:r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it-IT" sz="16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600" i="1">
                          <a:latin typeface="Cambria Math" panose="02040503050406030204" pitchFamily="18" charset="0"/>
                        </a:rPr>
                        <m:t>𝑂𝑝𝑒</m:t>
                      </m:r>
                      <m:sSubSup>
                        <m:sSub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𝑎𝑙</m:t>
                          </m:r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it-IT" sz="16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600" i="1">
                          <a:latin typeface="Cambria Math" panose="02040503050406030204" pitchFamily="18" charset="0"/>
                        </a:rPr>
                        <m:t>𝑂𝑝𝑒</m:t>
                      </m:r>
                      <m:sSubSup>
                        <m:sSub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𝑡𝑒𝑙</m:t>
                          </m:r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2F430817-0538-4F7F-B7C1-2582A69D1E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557" y="837782"/>
                <a:ext cx="4062715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tangolo 7">
            <a:extLst>
              <a:ext uri="{FF2B5EF4-FFF2-40B4-BE49-F238E27FC236}">
                <a16:creationId xmlns:a16="http://schemas.microsoft.com/office/drawing/2014/main" id="{4DC9D8AC-B2DA-4D9D-A6FB-92B278C870D6}"/>
              </a:ext>
            </a:extLst>
          </p:cNvPr>
          <p:cNvSpPr/>
          <p:nvPr/>
        </p:nvSpPr>
        <p:spPr>
          <a:xfrm>
            <a:off x="3014802" y="1331286"/>
            <a:ext cx="1156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1F497D"/>
                </a:solidFill>
                <a:latin typeface="Calibri"/>
                <a:ea typeface="+mj-ea"/>
                <a:cs typeface="Arial" panose="020B0604020202020204" pitchFamily="34" charset="0"/>
              </a:rPr>
              <a:t>Costi operativi endogeni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707C4D46-5813-459D-9EED-86F73CBBAD69}"/>
              </a:ext>
            </a:extLst>
          </p:cNvPr>
          <p:cNvSpPr/>
          <p:nvPr/>
        </p:nvSpPr>
        <p:spPr>
          <a:xfrm>
            <a:off x="4182705" y="1331286"/>
            <a:ext cx="1247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Arial" panose="020B0604020202020204" pitchFamily="34" charset="0"/>
              </a:rPr>
              <a:t>Costi operativi aggiornabili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BAF13BD-C4A4-44A4-8B0F-23CAA58E3AE6}"/>
              </a:ext>
            </a:extLst>
          </p:cNvPr>
          <p:cNvSpPr/>
          <p:nvPr/>
        </p:nvSpPr>
        <p:spPr>
          <a:xfrm>
            <a:off x="5343579" y="1331286"/>
            <a:ext cx="1684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1F497D"/>
                </a:solidFill>
                <a:latin typeface="Calibri"/>
                <a:ea typeface="+mj-ea"/>
                <a:cs typeface="Arial" panose="020B0604020202020204" pitchFamily="34" charset="0"/>
              </a:rPr>
              <a:t>Costi operativi associati a specifiche finalità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E8E6698E-3BED-4415-8F09-D34EAF1E468D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3592857" y="1176336"/>
            <a:ext cx="91903" cy="154950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A9E9357D-9182-45B1-B212-28F58A6E92DE}"/>
              </a:ext>
            </a:extLst>
          </p:cNvPr>
          <p:cNvCxnSpPr>
            <a:cxnSpLocks/>
          </p:cNvCxnSpPr>
          <p:nvPr/>
        </p:nvCxnSpPr>
        <p:spPr>
          <a:xfrm flipH="1">
            <a:off x="4645470" y="1146531"/>
            <a:ext cx="1" cy="180000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00AFF131-6C78-425D-9B7B-FEF7E2AFD1A0}"/>
              </a:ext>
            </a:extLst>
          </p:cNvPr>
          <p:cNvCxnSpPr>
            <a:cxnSpLocks/>
          </p:cNvCxnSpPr>
          <p:nvPr/>
        </p:nvCxnSpPr>
        <p:spPr>
          <a:xfrm>
            <a:off x="5512798" y="1136748"/>
            <a:ext cx="163725" cy="173786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1ABB1170-C3A0-4A55-8EB8-90907D3A66B0}"/>
              </a:ext>
            </a:extLst>
          </p:cNvPr>
          <p:cNvCxnSpPr>
            <a:cxnSpLocks/>
            <a:stCxn id="13" idx="2"/>
            <a:endCxn id="10" idx="1"/>
          </p:cNvCxnSpPr>
          <p:nvPr/>
        </p:nvCxnSpPr>
        <p:spPr>
          <a:xfrm rot="5400000">
            <a:off x="2281288" y="59741"/>
            <a:ext cx="791828" cy="4258249"/>
          </a:xfrm>
          <a:prstGeom prst="bentConnector4">
            <a:avLst>
              <a:gd name="adj1" fmla="val 33762"/>
              <a:gd name="adj2" fmla="val 105368"/>
            </a:avLst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71B1F281-DA52-44CD-A580-AFEDB0D3ED01}"/>
                  </a:ext>
                </a:extLst>
              </p:cNvPr>
              <p:cNvSpPr/>
              <p:nvPr/>
            </p:nvSpPr>
            <p:spPr>
              <a:xfrm>
                <a:off x="548077" y="2327625"/>
                <a:ext cx="5463766" cy="514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i="1">
                          <a:latin typeface="Cambria Math" panose="02040503050406030204" pitchFamily="18" charset="0"/>
                        </a:rPr>
                        <m:t>𝑂𝑝𝑒</m:t>
                      </m:r>
                      <m:sSubSup>
                        <m:sSubSup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𝑎𝑙</m:t>
                          </m:r>
                        </m:sub>
                        <m:sup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it-IT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400" i="1"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𝐸𝐸</m:t>
                          </m:r>
                        </m:sub>
                        <m:sup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it-IT" sz="1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400" i="1"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𝑤𝑠</m:t>
                          </m:r>
                        </m:sub>
                        <m:sup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it-IT" sz="1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400" i="1"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𝑓𝑎𝑛𝑔h𝑖</m:t>
                          </m:r>
                        </m:sub>
                        <m:sup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it-IT" sz="1400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sSubSup>
                                <m:sSubSup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  <m:r>
                                <a:rPr lang="it-IT" sz="1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bSup>
                                <m:sSubSup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it-IT" sz="1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400" i="1"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𝑎𝑙𝑡𝑟𝑖</m:t>
                          </m:r>
                        </m:sub>
                        <m:sup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71B1F281-DA52-44CD-A580-AFEDB0D3ED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77" y="2327625"/>
                <a:ext cx="5463766" cy="514308"/>
              </a:xfrm>
              <a:prstGeom prst="rect">
                <a:avLst/>
              </a:prstGeom>
              <a:blipFill>
                <a:blip r:embed="rId5"/>
                <a:stretch>
                  <a:fillRect t="-148810" b="-2107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8">
            <a:extLst>
              <a:ext uri="{FF2B5EF4-FFF2-40B4-BE49-F238E27FC236}">
                <a16:creationId xmlns:a16="http://schemas.microsoft.com/office/drawing/2014/main" id="{E5AF00A8-3DAC-47D4-8824-9FD8C77B6AD2}"/>
              </a:ext>
            </a:extLst>
          </p:cNvPr>
          <p:cNvSpPr txBox="1">
            <a:spLocks noChangeArrowheads="1"/>
          </p:cNvSpPr>
          <p:nvPr/>
        </p:nvSpPr>
        <p:spPr>
          <a:xfrm>
            <a:off x="495993" y="2870714"/>
            <a:ext cx="3321078" cy="265455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3" tIns="45712" rIns="91423" bIns="45712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100" b="0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Principali novità</a:t>
            </a:r>
            <a:r>
              <a:rPr kumimoji="0" lang="it-IT" alt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  <a:sym typeface="Helvetica" pitchFamily="34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1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Arial" panose="020B0604020202020204" pitchFamily="34" charset="0"/>
              <a:sym typeface="Helvetica" pitchFamily="34" charset="0"/>
            </a:endParaRPr>
          </a:p>
          <a:p>
            <a:pPr marL="180975" lvl="0" indent="-180975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1100" b="0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incentivo alla riduzione dei consumi nella definizione dei </a:t>
            </a:r>
            <a:r>
              <a:rPr lang="it-IT" altLang="it-IT" sz="1100" b="0" u="sng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costi energetici</a:t>
            </a:r>
          </a:p>
          <a:p>
            <a:pPr marL="180975" lvl="0" indent="-180975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endParaRPr lang="it-IT" altLang="it-IT" sz="1100" b="0" dirty="0">
              <a:solidFill>
                <a:srgbClr val="1F497D"/>
              </a:solidFill>
              <a:latin typeface="Calibri"/>
              <a:sym typeface="Helvetica" pitchFamily="34" charset="0"/>
            </a:endParaRPr>
          </a:p>
          <a:p>
            <a:pPr marL="180975" lvl="0" indent="-180975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endParaRPr lang="it-IT" altLang="it-IT" sz="1100" b="0" dirty="0">
              <a:solidFill>
                <a:srgbClr val="1F497D"/>
              </a:solidFill>
              <a:latin typeface="Calibri"/>
              <a:sym typeface="Helvetica" pitchFamily="34" charset="0"/>
            </a:endParaRPr>
          </a:p>
          <a:p>
            <a:pPr marL="180975" lvl="0" indent="-180975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endParaRPr lang="it-IT" altLang="it-IT" sz="1100" b="0" dirty="0">
              <a:solidFill>
                <a:srgbClr val="1F497D"/>
              </a:solidFill>
              <a:latin typeface="Calibri"/>
              <a:sym typeface="Helvetica" pitchFamily="34" charset="0"/>
            </a:endParaRPr>
          </a:p>
          <a:p>
            <a:pPr marL="180975" lvl="0" indent="-180975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1100" b="0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riconoscimento dell’extra-costo per lo smaltimento dei </a:t>
            </a:r>
            <a:r>
              <a:rPr lang="it-IT" altLang="it-IT" sz="1100" b="0" u="sng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fanghi da depurazione</a:t>
            </a:r>
          </a:p>
          <a:p>
            <a:pPr marL="638175" lvl="1" indent="-180975">
              <a:spcBef>
                <a:spcPts val="200"/>
              </a:spcBef>
              <a:buFont typeface="Courier New" panose="02070309020205020404" pitchFamily="49" charset="0"/>
              <a:buChar char="o"/>
              <a:defRPr/>
            </a:pPr>
            <a:r>
              <a:rPr lang="it-IT" altLang="it-IT" sz="1000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in considerazione della peculiare situazione di mercato degli ultimi anni</a:t>
            </a:r>
          </a:p>
          <a:p>
            <a:pPr marL="638175" lvl="1" indent="-180975">
              <a:spcBef>
                <a:spcPts val="200"/>
              </a:spcBef>
              <a:buFont typeface="Courier New" panose="02070309020205020404" pitchFamily="49" charset="0"/>
              <a:buChar char="o"/>
              <a:defRPr/>
            </a:pPr>
            <a:r>
              <a:rPr lang="it-IT" altLang="it-IT" sz="1000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il costo «ordinario» dello smaltimento è già incluso nei costi operativi endogeni</a:t>
            </a:r>
          </a:p>
          <a:p>
            <a:pPr marL="638175" lvl="1" indent="-180975">
              <a:spcBef>
                <a:spcPts val="200"/>
              </a:spcBef>
              <a:buFont typeface="Courier New" panose="02070309020205020404" pitchFamily="49" charset="0"/>
              <a:buChar char="o"/>
              <a:defRPr/>
            </a:pPr>
            <a:r>
              <a:rPr lang="it-IT" altLang="it-IT" sz="1000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Condizione: conseguimento obiettivo M5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D20C22BE-50FF-4A1F-AAF9-D3D75CA7C356}"/>
                  </a:ext>
                </a:extLst>
              </p:cNvPr>
              <p:cNvSpPr/>
              <p:nvPr/>
            </p:nvSpPr>
            <p:spPr>
              <a:xfrm>
                <a:off x="3680759" y="3253951"/>
                <a:ext cx="5257541" cy="3645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900" i="1"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it-IT" sz="9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9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900" i="1">
                              <a:latin typeface="Cambria Math" panose="02040503050406030204" pitchFamily="18" charset="0"/>
                            </a:rPr>
                            <m:t>𝐸𝐸</m:t>
                          </m:r>
                        </m:sub>
                        <m:sup>
                          <m:r>
                            <a:rPr lang="it-IT" sz="9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it-IT" sz="9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it-IT" sz="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it-IT" sz="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"/>
                                      <m:ctrlPr>
                                        <a:rPr lang="it-IT" sz="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9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sSubSup>
                                        <m:sSubSupPr>
                                          <m:ctrlPr>
                                            <a:rPr lang="it-IT" sz="9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900" i="1">
                                              <a:latin typeface="Cambria Math" panose="020405030504060302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it-IT" sz="900" i="1">
                                              <a:latin typeface="Cambria Math" panose="02040503050406030204" pitchFamily="18" charset="0"/>
                                            </a:rPr>
                                            <m:t>𝐸𝐸</m:t>
                                          </m:r>
                                        </m:sub>
                                        <m:sup>
                                          <m:r>
                                            <a:rPr lang="it-IT" sz="900" i="1">
                                              <a:latin typeface="Cambria Math" panose="02040503050406030204" pitchFamily="18" charset="0"/>
                                            </a:rPr>
                                            <m:t>𝑒𝑓𝑓𝑒𝑡𝑡𝑖𝑣𝑖</m:t>
                                          </m:r>
                                          <m:r>
                                            <a:rPr lang="it-IT" sz="90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it-IT" sz="9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it-IT" sz="900"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func>
                              <m:r>
                                <a:rPr lang="it-IT" sz="900" i="0">
                                  <a:latin typeface="Cambria Math" panose="02040503050406030204" pitchFamily="18" charset="0"/>
                                </a:rPr>
                                <m:t>;(</m:t>
                              </m:r>
                              <m:bar>
                                <m:barPr>
                                  <m:pos m:val="top"/>
                                  <m:ctrlP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sSubSup>
                                    <m:sSubSupPr>
                                      <m:ctrlPr>
                                        <a:rPr lang="it-IT" sz="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900" i="1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it-IT" sz="900" i="1">
                                          <a:latin typeface="Cambria Math" panose="02040503050406030204" pitchFamily="18" charset="0"/>
                                        </a:rPr>
                                        <m:t>𝐸𝐸</m:t>
                                      </m:r>
                                    </m:sub>
                                    <m:sup>
                                      <m:r>
                                        <a:rPr lang="it-IT" sz="900" i="1">
                                          <a:latin typeface="Cambria Math" panose="02040503050406030204" pitchFamily="18" charset="0"/>
                                        </a:rPr>
                                        <m:t>𝑚𝑒𝑑𝑖𝑜</m:t>
                                      </m:r>
                                      <m:r>
                                        <a:rPr lang="it-IT" sz="90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it-IT" sz="9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it-IT" sz="900" i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bSup>
                                </m:e>
                              </m:bar>
                              <m:r>
                                <a:rPr lang="it-IT" sz="9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it-IT" sz="900" i="1">
                                  <a:latin typeface="Cambria Math" panose="02040503050406030204" pitchFamily="18" charset="0"/>
                                </a:rPr>
                                <m:t>𝑘𝑊</m:t>
                              </m:r>
                              <m:sSubSup>
                                <m:sSubSupPr>
                                  <m:ctrlP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it-IT" sz="900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sz="900" i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bSup>
                              <m:r>
                                <a:rPr lang="it-IT" sz="900" i="0">
                                  <a:latin typeface="Cambria Math" panose="02040503050406030204" pitchFamily="18" charset="0"/>
                                </a:rPr>
                                <m:t>)∗1,1]+(</m:t>
                              </m:r>
                              <m:sSub>
                                <m:sSubPr>
                                  <m:ctrlP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  <m:t>𝐸𝐸</m:t>
                                  </m:r>
                                </m:sub>
                              </m:sSub>
                              <m:r>
                                <a:rPr lang="it-IT" sz="9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Sup>
                                <m:sSubSupPr>
                                  <m:ctrlP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</m:e>
                                <m:sub>
                                  <m: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  <m:t>𝑅𝑖𝑠𝑝𝑎𝑟𝑚𝑖𝑜</m:t>
                                  </m:r>
                                </m:sub>
                                <m:sup>
                                  <m: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it-IT" sz="900" i="0">
                          <a:latin typeface="Cambria Math" panose="02040503050406030204" pitchFamily="18" charset="0"/>
                        </a:rPr>
                        <m:t>∗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it-IT" sz="9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9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9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9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900" i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it-IT" sz="9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d>
                            <m:dPr>
                              <m:ctrlPr>
                                <a:rPr lang="it-IT" sz="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9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it-IT" sz="900" dirty="0"/>
              </a:p>
            </p:txBody>
          </p:sp>
        </mc:Choice>
        <mc:Fallback xmlns="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D20C22BE-50FF-4A1F-AAF9-D3D75CA7C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759" y="3253951"/>
                <a:ext cx="5257541" cy="364523"/>
              </a:xfrm>
              <a:prstGeom prst="rect">
                <a:avLst/>
              </a:prstGeom>
              <a:blipFill>
                <a:blip r:embed="rId6"/>
                <a:stretch>
                  <a:fillRect t="-133333" r="-3016" b="-20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A58E3BCA-B087-4980-A08B-D300F74B928A}"/>
                  </a:ext>
                </a:extLst>
              </p:cNvPr>
              <p:cNvSpPr/>
              <p:nvPr/>
            </p:nvSpPr>
            <p:spPr>
              <a:xfrm>
                <a:off x="3888271" y="4418652"/>
                <a:ext cx="4572000" cy="53822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9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900" i="1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it-IT" sz="9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sz="900" i="1">
                              <a:latin typeface="Cambria Math" panose="02040503050406030204" pitchFamily="18" charset="0"/>
                            </a:rPr>
                            <m:t>𝑓𝑎𝑛𝑔h𝑖</m:t>
                          </m:r>
                        </m:sub>
                        <m:sup>
                          <m:r>
                            <a:rPr lang="it-IT" sz="9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it-IT" sz="9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9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900" i="1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it-IT" sz="900" i="1">
                              <a:latin typeface="Cambria Math" panose="02040503050406030204" pitchFamily="18" charset="0"/>
                            </a:rPr>
                            <m:t>𝑓𝑎𝑛𝑔h𝑖</m:t>
                          </m:r>
                        </m:sub>
                        <m:sup>
                          <m:r>
                            <a:rPr lang="it-IT" sz="900" i="1">
                              <a:latin typeface="Cambria Math" panose="02040503050406030204" pitchFamily="18" charset="0"/>
                            </a:rPr>
                            <m:t>𝑒𝑓𝑓𝑒𝑡𝑡𝑖𝑣𝑜</m:t>
                          </m:r>
                          <m:r>
                            <a:rPr lang="it-IT" sz="900" i="0">
                              <a:latin typeface="Cambria Math" panose="02040503050406030204" pitchFamily="18" charset="0"/>
                            </a:rPr>
                            <m:t>,2017</m:t>
                          </m:r>
                        </m:sup>
                      </m:sSubSup>
                      <m:r>
                        <a:rPr lang="it-IT" sz="900" i="0">
                          <a:latin typeface="Cambria Math" panose="02040503050406030204" pitchFamily="18" charset="0"/>
                        </a:rPr>
                        <m:t>∗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it-IT" sz="9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9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9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it-IT" sz="9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it-IT" sz="900" b="0" i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it-IT" sz="9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d>
                            <m:dPr>
                              <m:ctrlPr>
                                <a:rPr lang="it-IT" sz="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9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  <m:r>
                            <a:rPr lang="it-IT" sz="9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it-IT" sz="9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e>
                      </m:nary>
                      <m:d>
                        <m:dPr>
                          <m:begChr m:val="{"/>
                          <m:endChr m:val="}"/>
                          <m:ctrlPr>
                            <a:rPr lang="it-IT" sz="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it-IT" sz="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9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it-IT" sz="9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900" i="1">
                                              <a:latin typeface="Cambria Math" panose="02040503050406030204" pitchFamily="18" charset="0"/>
                                            </a:rPr>
                                            <m:t>𝐶𝑂</m:t>
                                          </m:r>
                                        </m:e>
                                        <m:sub>
                                          <m:r>
                                            <a:rPr lang="it-IT" sz="900" i="1">
                                              <a:latin typeface="Cambria Math" panose="02040503050406030204" pitchFamily="18" charset="0"/>
                                            </a:rPr>
                                            <m:t>𝑓𝑎𝑛𝑔h𝑖</m:t>
                                          </m:r>
                                        </m:sub>
                                        <m:sup>
                                          <m:r>
                                            <a:rPr lang="it-IT" sz="900" i="1">
                                              <a:latin typeface="Cambria Math" panose="02040503050406030204" pitchFamily="18" charset="0"/>
                                            </a:rPr>
                                            <m:t>𝑒𝑓𝑓𝑒𝑡𝑡𝑖𝑣𝑜</m:t>
                                          </m:r>
                                          <m:r>
                                            <a:rPr lang="it-IT" sz="900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it-IT" sz="9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it-IT" sz="900" i="0"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it-IT" sz="9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900" i="1">
                                              <a:latin typeface="Cambria Math" panose="02040503050406030204" pitchFamily="18" charset="0"/>
                                            </a:rPr>
                                            <m:t>𝐶𝑂</m:t>
                                          </m:r>
                                        </m:e>
                                        <m:sub>
                                          <m:r>
                                            <a:rPr lang="it-IT" sz="900" i="1">
                                              <a:latin typeface="Cambria Math" panose="02040503050406030204" pitchFamily="18" charset="0"/>
                                            </a:rPr>
                                            <m:t>𝑓𝑎𝑛𝑔h𝑖</m:t>
                                          </m:r>
                                        </m:sub>
                                        <m:sup>
                                          <m:r>
                                            <a:rPr lang="it-IT" sz="900" i="1">
                                              <a:latin typeface="Cambria Math" panose="02040503050406030204" pitchFamily="18" charset="0"/>
                                            </a:rPr>
                                            <m:t>𝑒𝑓𝑓𝑒𝑡𝑡𝑖𝑣𝑜</m:t>
                                          </m:r>
                                          <m:r>
                                            <a:rPr lang="it-IT" sz="900" i="0">
                                              <a:latin typeface="Cambria Math" panose="02040503050406030204" pitchFamily="18" charset="0"/>
                                            </a:rPr>
                                            <m:t>,2017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it-IT" sz="9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900" b="0" i="0" smtClean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</m:d>
                              <m:r>
                                <a:rPr lang="it-IT" sz="9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it-IT" sz="900" i="0">
                              <a:latin typeface="Cambria Math" panose="02040503050406030204" pitchFamily="18" charset="0"/>
                            </a:rPr>
                            <m:t>;0</m:t>
                          </m:r>
                        </m:e>
                      </m:d>
                    </m:oMath>
                  </m:oMathPara>
                </a14:m>
                <a:endParaRPr lang="it-IT" sz="900" dirty="0"/>
              </a:p>
            </p:txBody>
          </p:sp>
        </mc:Choice>
        <mc:Fallback xmlns="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A58E3BCA-B087-4980-A08B-D300F74B92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271" y="4418652"/>
                <a:ext cx="4572000" cy="538224"/>
              </a:xfrm>
              <a:prstGeom prst="rect">
                <a:avLst/>
              </a:prstGeom>
              <a:blipFill>
                <a:blip r:embed="rId7"/>
                <a:stretch>
                  <a:fillRect t="-75000" b="-1204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B35A4457-4429-422B-8A54-470D6A4C26DE}"/>
                  </a:ext>
                </a:extLst>
              </p:cNvPr>
              <p:cNvSpPr/>
              <p:nvPr/>
            </p:nvSpPr>
            <p:spPr>
              <a:xfrm>
                <a:off x="4400153" y="3618957"/>
                <a:ext cx="4572000" cy="37375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it-IT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sz="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800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e>
                            <m:sub>
                              <m:r>
                                <a:rPr lang="it-IT" sz="800" i="1">
                                  <a:latin typeface="Cambria Math" panose="02040503050406030204" pitchFamily="18" charset="0"/>
                                </a:rPr>
                                <m:t>𝑅𝑖𝑠𝑝𝑎𝑟𝑚𝑖𝑜</m:t>
                              </m:r>
                            </m:sub>
                            <m:sup>
                              <m:r>
                                <a:rPr lang="it-IT" sz="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it-IT" sz="800" i="0">
                              <a:latin typeface="Cambria Math" panose="02040503050406030204" pitchFamily="18" charset="0"/>
                            </a:rPr>
                            <m:t>= </m:t>
                          </m:r>
                          <m:d>
                            <m:dPr>
                              <m:ctrlPr>
                                <a:rPr lang="it-IT" sz="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it-IT" sz="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it-IT" sz="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it-IT" sz="800" i="0">
                                          <a:latin typeface="Cambria Math" panose="02040503050406030204" pitchFamily="18" charset="0"/>
                                        </a:rPr>
                                        <m:t>=3</m:t>
                                      </m:r>
                                    </m:sub>
                                    <m:sup>
                                      <m:r>
                                        <a:rPr lang="it-IT" sz="800" i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it-IT" sz="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sz="800" i="1">
                                              <a:latin typeface="Cambria Math" panose="02040503050406030204" pitchFamily="18" charset="0"/>
                                            </a:rPr>
                                            <m:t>𝑘𝑊h</m:t>
                                          </m:r>
                                        </m:e>
                                        <m:sup>
                                          <m:r>
                                            <a:rPr lang="it-IT" sz="8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it-IT" sz="800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it-IT" sz="8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e>
                                  </m:nary>
                                </m:num>
                                <m:den>
                                  <m:r>
                                    <a:rPr lang="it-IT" sz="800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it-IT" sz="8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it-IT" sz="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800" i="1">
                                      <a:latin typeface="Cambria Math" panose="02040503050406030204" pitchFamily="18" charset="0"/>
                                    </a:rPr>
                                    <m:t>𝑘𝑊h</m:t>
                                  </m:r>
                                </m:e>
                                <m:sup>
                                  <m:r>
                                    <a:rPr lang="it-IT" sz="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sz="800" i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e>
                          </m:d>
                          <m:r>
                            <a:rPr lang="it-IT" sz="800" i="0">
                              <a:latin typeface="Cambria Math" panose="02040503050406030204" pitchFamily="18" charset="0"/>
                            </a:rPr>
                            <m:t>∗</m:t>
                          </m:r>
                          <m:func>
                            <m:funcPr>
                              <m:ctrlPr>
                                <a:rPr lang="it-IT" sz="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it-IT" sz="800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fName>
                            <m:e>
                              <m:d>
                                <m:dPr>
                                  <m:endChr m:val=""/>
                                  <m:ctrlPr>
                                    <a:rPr lang="it-IT" sz="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it-IT" sz="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it-IT" sz="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800" i="1">
                                              <a:latin typeface="Cambria Math" panose="020405030504060302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it-IT" sz="800" i="1">
                                              <a:latin typeface="Cambria Math" panose="02040503050406030204" pitchFamily="18" charset="0"/>
                                            </a:rPr>
                                            <m:t>𝐸𝐸</m:t>
                                          </m:r>
                                        </m:sub>
                                        <m:sup>
                                          <m:r>
                                            <a:rPr lang="it-IT" sz="800" i="1">
                                              <a:latin typeface="Cambria Math" panose="02040503050406030204" pitchFamily="18" charset="0"/>
                                            </a:rPr>
                                            <m:t>𝑒𝑓𝑓𝑒𝑡𝑡𝑖𝑣𝑖</m:t>
                                          </m:r>
                                          <m:r>
                                            <a:rPr lang="it-IT" sz="80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it-IT" sz="8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it-IT" sz="800"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it-IT" sz="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  <m:r>
                                    <a:rPr lang="it-IT" sz="8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sSubSup>
                                    <m:sSubSupPr>
                                      <m:ctrlPr>
                                        <a:rPr lang="it-IT" sz="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8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it-IT" sz="80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it-IT" sz="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it-IT" sz="80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  <m:r>
                            <a:rPr lang="it-IT" sz="800" i="0">
                              <a:latin typeface="Cambria Math" panose="02040503050406030204" pitchFamily="18" charset="0"/>
                            </a:rPr>
                            <m:t>;</m:t>
                          </m:r>
                          <m:bar>
                            <m:barPr>
                              <m:pos m:val="top"/>
                              <m:ctrlPr>
                                <a:rPr lang="it-IT" sz="8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it-IT" sz="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Sup>
                                <m:sSubSupPr>
                                  <m:ctrlPr>
                                    <a:rPr lang="it-IT" sz="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8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it-IT" sz="800" i="1">
                                      <a:latin typeface="Cambria Math" panose="02040503050406030204" pitchFamily="18" charset="0"/>
                                    </a:rPr>
                                    <m:t>𝐸𝐸</m:t>
                                  </m:r>
                                </m:sub>
                                <m:sup>
                                  <m:r>
                                    <a:rPr lang="it-IT" sz="800" i="1">
                                      <a:latin typeface="Cambria Math" panose="02040503050406030204" pitchFamily="18" charset="0"/>
                                    </a:rPr>
                                    <m:t>𝑚𝑒𝑑𝑖𝑜</m:t>
                                  </m:r>
                                  <m:r>
                                    <a:rPr lang="it-IT" sz="8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sz="800" i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bSup>
                            </m:e>
                          </m:bar>
                          <m:r>
                            <a:rPr lang="it-IT" sz="800" i="0">
                              <a:latin typeface="Cambria Math" panose="02040503050406030204" pitchFamily="18" charset="0"/>
                            </a:rPr>
                            <m:t>∗1,1</m:t>
                          </m:r>
                        </m:e>
                      </m:d>
                    </m:oMath>
                  </m:oMathPara>
                </a14:m>
                <a:endParaRPr lang="it-IT" sz="800" dirty="0"/>
              </a:p>
            </p:txBody>
          </p:sp>
        </mc:Choice>
        <mc:Fallback xmlns=""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B35A4457-4429-422B-8A54-470D6A4C26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153" y="3618957"/>
                <a:ext cx="4572000" cy="373757"/>
              </a:xfrm>
              <a:prstGeom prst="rect">
                <a:avLst/>
              </a:prstGeom>
              <a:blipFill>
                <a:blip r:embed="rId8"/>
                <a:stretch>
                  <a:fillRect t="-165574" r="-10133" b="-24098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8">
            <a:extLst>
              <a:ext uri="{FF2B5EF4-FFF2-40B4-BE49-F238E27FC236}">
                <a16:creationId xmlns:a16="http://schemas.microsoft.com/office/drawing/2014/main" id="{F4736484-A0F9-4B65-97B8-36F566F7B648}"/>
              </a:ext>
            </a:extLst>
          </p:cNvPr>
          <p:cNvSpPr txBox="1">
            <a:spLocks noChangeArrowheads="1"/>
          </p:cNvSpPr>
          <p:nvPr/>
        </p:nvSpPr>
        <p:spPr>
          <a:xfrm>
            <a:off x="4029615" y="3678445"/>
            <a:ext cx="741076" cy="24620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3" tIns="45712" rIns="91423" bIns="45712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it-IT" altLang="it-IT" sz="1000" b="0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con: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71D5F744-723E-4AAC-B8C6-36E0A93FAC94}"/>
                  </a:ext>
                </a:extLst>
              </p:cNvPr>
              <p:cNvSpPr/>
              <p:nvPr/>
            </p:nvSpPr>
            <p:spPr>
              <a:xfrm>
                <a:off x="4445338" y="3941249"/>
                <a:ext cx="4572000" cy="4007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179070" algn="just">
                  <a:spcAft>
                    <a:spcPts val="0"/>
                  </a:spcAft>
                </a:pPr>
                <a:r>
                  <a:rPr lang="it-IT" sz="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it-IT" sz="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𝐸𝐸</m:t>
                        </m:r>
                      </m:sub>
                    </m:sSub>
                    <m:r>
                      <a:rPr lang="it-IT" sz="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it-IT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it-IT" sz="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𝑅𝑖𝑠𝑝𝑎𝑟𝑚𝑖𝑜</m:t>
                        </m:r>
                      </m:sub>
                      <m:sup>
                        <m:r>
                          <a:rPr lang="it-IT" sz="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sup>
                    </m:sSubSup>
                    <m:r>
                      <a:rPr lang="it-IT" sz="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it-IT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  <a:p>
                <a:pPr indent="179070" algn="just">
                  <a:spcAft>
                    <a:spcPts val="0"/>
                  </a:spcAft>
                </a:pPr>
                <a:r>
                  <a:rPr lang="it-IT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it-IT" sz="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𝐸𝐸</m:t>
                        </m:r>
                      </m:sub>
                    </m:sSub>
                    <m:r>
                      <a:rPr lang="it-IT" sz="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=0,25</m:t>
                    </m:r>
                  </m:oMath>
                </a14:m>
                <a:r>
                  <a:rPr lang="it-IT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it-IT" sz="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𝑅𝑖𝑠𝑝𝑎𝑟𝑚𝑖𝑜</m:t>
                        </m:r>
                      </m:sub>
                      <m:sup>
                        <m:r>
                          <a:rPr lang="it-IT" sz="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sup>
                    </m:sSubSup>
                    <m:r>
                      <a:rPr lang="it-IT" sz="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it-IT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71D5F744-723E-4AAC-B8C6-36E0A93FAC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338" y="3941249"/>
                <a:ext cx="4572000" cy="400751"/>
              </a:xfrm>
              <a:prstGeom prst="rect">
                <a:avLst/>
              </a:prstGeom>
              <a:blipFill>
                <a:blip r:embed="rId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Parentesi graffa aperta 32">
            <a:extLst>
              <a:ext uri="{FF2B5EF4-FFF2-40B4-BE49-F238E27FC236}">
                <a16:creationId xmlns:a16="http://schemas.microsoft.com/office/drawing/2014/main" id="{7B8DDBD2-35A9-4825-AAE8-51E6D15F07CC}"/>
              </a:ext>
            </a:extLst>
          </p:cNvPr>
          <p:cNvSpPr/>
          <p:nvPr/>
        </p:nvSpPr>
        <p:spPr>
          <a:xfrm>
            <a:off x="4434230" y="3694552"/>
            <a:ext cx="77298" cy="648000"/>
          </a:xfrm>
          <a:prstGeom prst="leftBrac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A77637EC-72DC-43F0-A350-29BFCAC35491}"/>
              </a:ext>
            </a:extLst>
          </p:cNvPr>
          <p:cNvCxnSpPr>
            <a:cxnSpLocks/>
          </p:cNvCxnSpPr>
          <p:nvPr/>
        </p:nvCxnSpPr>
        <p:spPr>
          <a:xfrm flipH="1">
            <a:off x="7655011" y="4794423"/>
            <a:ext cx="109930" cy="291957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8">
            <a:extLst>
              <a:ext uri="{FF2B5EF4-FFF2-40B4-BE49-F238E27FC236}">
                <a16:creationId xmlns:a16="http://schemas.microsoft.com/office/drawing/2014/main" id="{7522B5A7-1291-4830-8D45-C9C9C5BAF05B}"/>
              </a:ext>
            </a:extLst>
          </p:cNvPr>
          <p:cNvSpPr txBox="1">
            <a:spLocks noChangeArrowheads="1"/>
          </p:cNvSpPr>
          <p:nvPr/>
        </p:nvSpPr>
        <p:spPr>
          <a:xfrm>
            <a:off x="7396360" y="5051038"/>
            <a:ext cx="1186658" cy="21542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3" tIns="45712" rIns="91423" bIns="45712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it-IT" altLang="it-IT" sz="800" b="0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franchigia 2%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1F3D738-6249-4E8E-8123-AAD2BE372B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579868" y="1747026"/>
            <a:ext cx="1242307" cy="649822"/>
          </a:xfrm>
          <a:prstGeom prst="rect">
            <a:avLst/>
          </a:prstGeom>
        </p:spPr>
      </p:pic>
      <p:sp>
        <p:nvSpPr>
          <p:cNvPr id="38" name="Segnaposto numero diapositiva 1">
            <a:extLst>
              <a:ext uri="{FF2B5EF4-FFF2-40B4-BE49-F238E27FC236}">
                <a16:creationId xmlns:a16="http://schemas.microsoft.com/office/drawing/2014/main" id="{206AB06B-883B-4E6C-BE60-831DA720DDFA}"/>
              </a:ext>
            </a:extLst>
          </p:cNvPr>
          <p:cNvSpPr txBox="1">
            <a:spLocks/>
          </p:cNvSpPr>
          <p:nvPr/>
        </p:nvSpPr>
        <p:spPr>
          <a:xfrm>
            <a:off x="6915014" y="645502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9pPr>
          </a:lstStyle>
          <a:p>
            <a:pPr>
              <a:defRPr/>
            </a:pPr>
            <a:fld id="{C0093EF7-3EA7-41BE-81E7-0AE2635E2DE5}" type="slidenum">
              <a:rPr lang="it-IT" altLang="it-IT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19</a:t>
            </a:fld>
            <a:endParaRPr lang="it-IT" altLang="it-IT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asellaDiTesto 11">
            <a:extLst>
              <a:ext uri="{FF2B5EF4-FFF2-40B4-BE49-F238E27FC236}">
                <a16:creationId xmlns:a16="http://schemas.microsoft.com/office/drawing/2014/main" id="{65DADC4F-5B86-4E19-AD1C-82B365B6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457" y="2731384"/>
            <a:ext cx="144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altLang="it-IT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kWh risparmiati nel confronto con i 4 anni precedenti</a:t>
            </a:r>
          </a:p>
        </p:txBody>
      </p: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BBD1D5CF-8064-43E9-8594-3B499063C213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5543128" y="2900661"/>
            <a:ext cx="567329" cy="76366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9732A89B-A842-4F63-B52C-FE28982B7835}"/>
              </a:ext>
            </a:extLst>
          </p:cNvPr>
          <p:cNvCxnSpPr>
            <a:cxnSpLocks/>
          </p:cNvCxnSpPr>
          <p:nvPr/>
        </p:nvCxnSpPr>
        <p:spPr>
          <a:xfrm flipV="1">
            <a:off x="7451124" y="3017175"/>
            <a:ext cx="368236" cy="27512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CasellaDiTesto 11">
            <a:extLst>
              <a:ext uri="{FF2B5EF4-FFF2-40B4-BE49-F238E27FC236}">
                <a16:creationId xmlns:a16="http://schemas.microsoft.com/office/drawing/2014/main" id="{42868EDA-5964-4888-9777-9F5CF5E18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653" y="2890775"/>
            <a:ext cx="14400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altLang="it-IT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meccanismo di sharing 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6EDC3E51-F8C0-A5B6-9363-2D22849E1CB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0758" cy="396000"/>
          </a:xfrm>
          <a:prstGeom prst="rect">
            <a:avLst/>
          </a:prstGeom>
          <a:solidFill>
            <a:srgbClr val="1E4968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Costi operativi (2/3)</a:t>
            </a:r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5A7E0945-BC2A-BA27-62FB-1C02B32808F1}"/>
              </a:ext>
            </a:extLst>
          </p:cNvPr>
          <p:cNvSpPr/>
          <p:nvPr/>
        </p:nvSpPr>
        <p:spPr>
          <a:xfrm>
            <a:off x="301742" y="3260129"/>
            <a:ext cx="216000" cy="216000"/>
          </a:xfrm>
          <a:prstGeom prst="rightArrow">
            <a:avLst/>
          </a:prstGeom>
          <a:solidFill>
            <a:srgbClr val="00AD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22A03C95-0C9F-20B2-7B87-B11BDE2322D6}"/>
              </a:ext>
            </a:extLst>
          </p:cNvPr>
          <p:cNvCxnSpPr>
            <a:cxnSpLocks/>
          </p:cNvCxnSpPr>
          <p:nvPr/>
        </p:nvCxnSpPr>
        <p:spPr>
          <a:xfrm>
            <a:off x="8245031" y="3884769"/>
            <a:ext cx="163742" cy="14572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asellaDiTesto 11">
            <a:extLst>
              <a:ext uri="{FF2B5EF4-FFF2-40B4-BE49-F238E27FC236}">
                <a16:creationId xmlns:a16="http://schemas.microsoft.com/office/drawing/2014/main" id="{57D9D7F8-7EF4-CC76-F015-EDBB931D4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9360" y="3990239"/>
            <a:ext cx="11189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altLang="it-IT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cap</a:t>
            </a:r>
            <a:r>
              <a:rPr lang="it-IT" altLang="it-IT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 efficientamento</a:t>
            </a:r>
          </a:p>
        </p:txBody>
      </p:sp>
      <p:sp>
        <p:nvSpPr>
          <p:cNvPr id="46" name="CasellaDiTesto 47">
            <a:extLst>
              <a:ext uri="{FF2B5EF4-FFF2-40B4-BE49-F238E27FC236}">
                <a16:creationId xmlns:a16="http://schemas.microsoft.com/office/drawing/2014/main" id="{25821E98-50AE-F59E-92E4-1BF949570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294" y="5888914"/>
            <a:ext cx="7562793" cy="492443"/>
          </a:xfrm>
          <a:prstGeom prst="rect">
            <a:avLst/>
          </a:prstGeom>
          <a:solidFill>
            <a:srgbClr val="FFFFFF"/>
          </a:solidFill>
          <a:ln w="6350">
            <a:solidFill>
              <a:srgbClr val="00AD8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452438" indent="-1825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200"/>
              </a:spcBef>
              <a:defRPr/>
            </a:pPr>
            <a:r>
              <a:rPr lang="it-IT" sz="1300" dirty="0">
                <a:solidFill>
                  <a:srgbClr val="002060"/>
                </a:solidFill>
                <a:latin typeface="+mn-lt"/>
                <a:ea typeface="ＭＳ Ｐゴシック" pitchFamily="-109" charset="-128"/>
              </a:rPr>
              <a:t>La recente crisi energetica ha richiesto un intervento di mitigazione degli eventuali effetti finanziari negativi, con meccanismi di anticipazione e flessibilità che devono essere richiesti dall’EGA competente</a:t>
            </a:r>
          </a:p>
        </p:txBody>
      </p:sp>
      <p:sp>
        <p:nvSpPr>
          <p:cNvPr id="47" name="Freccia a destra 46">
            <a:extLst>
              <a:ext uri="{FF2B5EF4-FFF2-40B4-BE49-F238E27FC236}">
                <a16:creationId xmlns:a16="http://schemas.microsoft.com/office/drawing/2014/main" id="{A8442342-411E-6629-5195-2E341BBA4154}"/>
              </a:ext>
            </a:extLst>
          </p:cNvPr>
          <p:cNvSpPr/>
          <p:nvPr/>
        </p:nvSpPr>
        <p:spPr>
          <a:xfrm>
            <a:off x="714803" y="5907296"/>
            <a:ext cx="216000" cy="216000"/>
          </a:xfrm>
          <a:prstGeom prst="rightArrow">
            <a:avLst/>
          </a:prstGeom>
          <a:solidFill>
            <a:srgbClr val="00AD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6728BFE-FB2C-4F28-9EC8-62941B6584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0957" y="5182958"/>
            <a:ext cx="1020045" cy="731353"/>
          </a:xfrm>
          <a:prstGeom prst="rect">
            <a:avLst/>
          </a:prstGeom>
        </p:spPr>
      </p:pic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03EA9018-1ADB-BF3D-F7FE-AF2CBA383AFE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3419872" y="5386705"/>
            <a:ext cx="476438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ttangolo 52">
            <a:extLst>
              <a:ext uri="{FF2B5EF4-FFF2-40B4-BE49-F238E27FC236}">
                <a16:creationId xmlns:a16="http://schemas.microsoft.com/office/drawing/2014/main" id="{9BCDDEA4-3326-CF75-AA2D-AFC26E02166B}"/>
              </a:ext>
            </a:extLst>
          </p:cNvPr>
          <p:cNvSpPr/>
          <p:nvPr/>
        </p:nvSpPr>
        <p:spPr bwMode="auto">
          <a:xfrm>
            <a:off x="3896310" y="5186650"/>
            <a:ext cx="1007686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  <a:buClr>
                <a:srgbClr val="003B77"/>
              </a:buClr>
              <a:defRPr/>
            </a:pPr>
            <a:r>
              <a:rPr lang="it-IT" sz="1000" b="1" dirty="0">
                <a:solidFill>
                  <a:srgbClr val="003B77"/>
                </a:solidFill>
                <a:ea typeface="ＭＳ Ｐゴシック" pitchFamily="-109" charset="-128"/>
              </a:rPr>
              <a:t>Stretto legame tariffe-qualità</a:t>
            </a:r>
          </a:p>
        </p:txBody>
      </p:sp>
    </p:spTree>
    <p:extLst>
      <p:ext uri="{BB962C8B-B14F-4D97-AF65-F5344CB8AC3E}">
        <p14:creationId xmlns:p14="http://schemas.microsoft.com/office/powerpoint/2010/main" val="148026824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070FE8FD-BC91-43BC-91A0-D1165EDCC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36705" y="0"/>
            <a:ext cx="6145394" cy="65161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04816" y="2187"/>
            <a:ext cx="631889" cy="950704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it-IT" sz="6600" b="1" cap="all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ea typeface="ヒラギノ角ゴ Pro W3" pitchFamily="125" charset="-128"/>
                <a:cs typeface="Segoe UI Semibold" panose="020B0702040204020203" pitchFamily="34" charset="0"/>
              </a:rPr>
              <a:t>1</a:t>
            </a:r>
            <a:endParaRPr lang="it-IT" sz="6000" dirty="0">
              <a:solidFill>
                <a:schemeClr val="accent1">
                  <a:lumMod val="75000"/>
                </a:schemeClr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2052" name="CasellaDiTesto 7"/>
          <p:cNvSpPr txBox="1">
            <a:spLocks noChangeArrowheads="1"/>
          </p:cNvSpPr>
          <p:nvPr/>
        </p:nvSpPr>
        <p:spPr bwMode="auto">
          <a:xfrm>
            <a:off x="10313988" y="319246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                      </a:t>
            </a:r>
          </a:p>
        </p:txBody>
      </p:sp>
      <p:pic>
        <p:nvPicPr>
          <p:cNvPr id="10" name="Immagine 5" descr="fondo-slide.png">
            <a:extLst>
              <a:ext uri="{FF2B5EF4-FFF2-40B4-BE49-F238E27FC236}">
                <a16:creationId xmlns:a16="http://schemas.microsoft.com/office/drawing/2014/main" id="{B14C5FF2-EF0E-4C27-86A0-5A73B0186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6101"/>
            <a:ext cx="9144000" cy="35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7" descr="600x96--arera-trasaprente.png">
            <a:extLst>
              <a:ext uri="{FF2B5EF4-FFF2-40B4-BE49-F238E27FC236}">
                <a16:creationId xmlns:a16="http://schemas.microsoft.com/office/drawing/2014/main" id="{143CF214-A244-416E-B341-D843BE091F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20"/>
          <a:stretch/>
        </p:blipFill>
        <p:spPr bwMode="auto">
          <a:xfrm>
            <a:off x="3165475" y="5981481"/>
            <a:ext cx="28130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47A23138-F0DD-4B76-8321-0C2D6489CC34}"/>
              </a:ext>
            </a:extLst>
          </p:cNvPr>
          <p:cNvCxnSpPr/>
          <p:nvPr/>
        </p:nvCxnSpPr>
        <p:spPr>
          <a:xfrm>
            <a:off x="2450525" y="1040869"/>
            <a:ext cx="3528000" cy="0"/>
          </a:xfrm>
          <a:prstGeom prst="line">
            <a:avLst/>
          </a:prstGeom>
          <a:ln w="19050">
            <a:solidFill>
              <a:srgbClr val="1E496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olo 1">
            <a:extLst>
              <a:ext uri="{FF2B5EF4-FFF2-40B4-BE49-F238E27FC236}">
                <a16:creationId xmlns:a16="http://schemas.microsoft.com/office/drawing/2014/main" id="{B2BA79AC-1802-47C3-B579-BA9E2EFA4AF7}"/>
              </a:ext>
            </a:extLst>
          </p:cNvPr>
          <p:cNvSpPr txBox="1">
            <a:spLocks/>
          </p:cNvSpPr>
          <p:nvPr/>
        </p:nvSpPr>
        <p:spPr bwMode="auto">
          <a:xfrm>
            <a:off x="3156509" y="1075507"/>
            <a:ext cx="5854701" cy="138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it-IT" sz="2800" b="1" cap="all" dirty="0">
                <a:solidFill>
                  <a:srgbClr val="1E3160"/>
                </a:solidFill>
                <a:latin typeface="Segoe UI Semibold" panose="020B0702040204020203" pitchFamily="34" charset="0"/>
                <a:ea typeface="ヒラギノ角ゴ Pro W3" pitchFamily="125" charset="-128"/>
                <a:cs typeface="Segoe UI Semibold" panose="020B0702040204020203" pitchFamily="34" charset="0"/>
              </a:rPr>
              <a:t>Visione d’insieme</a:t>
            </a:r>
          </a:p>
        </p:txBody>
      </p:sp>
      <p:sp>
        <p:nvSpPr>
          <p:cNvPr id="12" name="Segnaposto numero diapositiva 1">
            <a:extLst>
              <a:ext uri="{FF2B5EF4-FFF2-40B4-BE49-F238E27FC236}">
                <a16:creationId xmlns:a16="http://schemas.microsoft.com/office/drawing/2014/main" id="{50E84305-45A4-43DD-B71D-59D04D445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5014" y="6455024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093EF7-3EA7-41BE-81E7-0AE2635E2DE5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5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16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8">
            <a:extLst>
              <a:ext uri="{FF2B5EF4-FFF2-40B4-BE49-F238E27FC236}">
                <a16:creationId xmlns:a16="http://schemas.microsoft.com/office/drawing/2014/main" id="{E5AF00A8-3DAC-47D4-8824-9FD8C77B6AD2}"/>
              </a:ext>
            </a:extLst>
          </p:cNvPr>
          <p:cNvSpPr txBox="1">
            <a:spLocks noChangeArrowheads="1"/>
          </p:cNvSpPr>
          <p:nvPr/>
        </p:nvSpPr>
        <p:spPr>
          <a:xfrm>
            <a:off x="654342" y="2254328"/>
            <a:ext cx="4596668" cy="3077749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3" tIns="45712" rIns="91423" bIns="45712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300" b="0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Includono</a:t>
            </a:r>
            <a:r>
              <a:rPr kumimoji="0" lang="it-IT" alt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  <a:sym typeface="Helvetica" pitchFamily="34" charset="0"/>
              </a:rPr>
              <a:t>: </a:t>
            </a:r>
          </a:p>
          <a:p>
            <a:pPr marL="180975" lvl="0" indent="-180975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1200" b="0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costi operativi di piano rivisti dall'Ente di governo dell'ambito in presenza di:</a:t>
            </a:r>
            <a:endParaRPr lang="it-IT" altLang="it-IT" sz="1200" b="0" u="sng" dirty="0">
              <a:solidFill>
                <a:srgbClr val="1F497D"/>
              </a:solidFill>
              <a:latin typeface="Calibri"/>
              <a:sym typeface="Helvetica" pitchFamily="34" charset="0"/>
            </a:endParaRPr>
          </a:p>
          <a:p>
            <a:pPr marL="638175" lvl="1" indent="-180975">
              <a:spcBef>
                <a:spcPts val="200"/>
              </a:spcBef>
              <a:buFont typeface="Calibri" panose="020F0502020204030204" pitchFamily="34" charset="0"/>
              <a:buChar char="-"/>
              <a:defRPr/>
            </a:pPr>
            <a:r>
              <a:rPr lang="it-IT" altLang="it-IT" sz="1000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significativi processi di aggregazione gestionale </a:t>
            </a:r>
          </a:p>
          <a:p>
            <a:pPr marL="638175" lvl="1" indent="-180975">
              <a:spcBef>
                <a:spcPts val="200"/>
              </a:spcBef>
              <a:buFont typeface="Calibri" panose="020F0502020204030204" pitchFamily="34" charset="0"/>
              <a:buChar char="-"/>
              <a:defRPr/>
            </a:pPr>
            <a:r>
              <a:rPr lang="it-IT" altLang="it-IT" sz="1000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nuovi processi tecnici gestiti</a:t>
            </a:r>
            <a:endParaRPr lang="it-IT" altLang="it-IT" sz="1000" b="0" dirty="0">
              <a:solidFill>
                <a:srgbClr val="1F497D"/>
              </a:solidFill>
              <a:latin typeface="Calibri"/>
              <a:sym typeface="Helvetica" pitchFamily="34" charset="0"/>
            </a:endParaRPr>
          </a:p>
          <a:p>
            <a:pPr marL="180975" lvl="0" indent="-1809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1200" b="0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costi per adeguamenti agli standard di qualità tecnica e contrattuale, in misura pari al minimo tra: </a:t>
            </a:r>
          </a:p>
          <a:p>
            <a:pPr marL="638175" lvl="1" indent="-180975">
              <a:spcBef>
                <a:spcPts val="200"/>
              </a:spcBef>
              <a:buFont typeface="Calibri" panose="020F0502020204030204" pitchFamily="34" charset="0"/>
              <a:buChar char="-"/>
              <a:defRPr/>
            </a:pPr>
            <a:r>
              <a:rPr lang="it-IT" altLang="it-IT" sz="1000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componenti individuate nella determinazione tariffaria 2019 </a:t>
            </a:r>
          </a:p>
          <a:p>
            <a:pPr marL="638175" lvl="1" indent="-180975">
              <a:spcBef>
                <a:spcPts val="200"/>
              </a:spcBef>
              <a:buFont typeface="Calibri" panose="020F0502020204030204" pitchFamily="34" charset="0"/>
              <a:buChar char="-"/>
              <a:defRPr/>
            </a:pPr>
            <a:r>
              <a:rPr lang="it-IT" altLang="it-IT" sz="1000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oneri specifici effettivamente rendicontati nel 2019</a:t>
            </a:r>
          </a:p>
          <a:p>
            <a:pPr marL="180975" lvl="0" indent="-1809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1200" b="0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oneri </a:t>
            </a:r>
            <a:r>
              <a:rPr lang="it-IT" altLang="it-IT" sz="1200" b="0" i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itchFamily="34" charset="0"/>
              </a:rPr>
              <a:t>Op</a:t>
            </a:r>
            <a:r>
              <a:rPr lang="it-IT" altLang="it-IT" sz="1200" b="0" i="1" baseline="-250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itchFamily="34" charset="0"/>
              </a:rPr>
              <a:t>social</a:t>
            </a:r>
            <a:r>
              <a:rPr lang="it-IT" altLang="it-IT" sz="1200" b="0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 per:</a:t>
            </a:r>
          </a:p>
          <a:p>
            <a:pPr marL="638175" lvl="1" indent="-180975">
              <a:spcBef>
                <a:spcPts val="200"/>
              </a:spcBef>
              <a:buFont typeface="Calibri" panose="020F0502020204030204" pitchFamily="34" charset="0"/>
              <a:buChar char="-"/>
              <a:defRPr/>
            </a:pPr>
            <a:r>
              <a:rPr lang="it-IT" altLang="it-IT" sz="1000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bonus idrico integrativo</a:t>
            </a:r>
          </a:p>
          <a:p>
            <a:pPr marL="638175" lvl="1" indent="-180975">
              <a:spcBef>
                <a:spcPts val="200"/>
              </a:spcBef>
              <a:buFont typeface="Calibri" panose="020F0502020204030204" pitchFamily="34" charset="0"/>
              <a:buChar char="-"/>
              <a:defRPr/>
            </a:pPr>
            <a:r>
              <a:rPr lang="it-IT" altLang="it-IT" sz="1000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costi per l’intervento di limitazione, ai sensi del REMSI, laddove non a carico dell’utente moroso </a:t>
            </a:r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t-IT" sz="1200" b="0" dirty="0">
                <a:solidFill>
                  <a:srgbClr val="1F497D"/>
                </a:solidFill>
                <a:latin typeface="Calibri"/>
              </a:rPr>
              <a:t>se interventi strutturali per favorire la misurazione di ciascuna unità immobiliare, anche laddove parte di un condominio:</a:t>
            </a:r>
            <a:endParaRPr lang="it-IT" altLang="it-IT" sz="1200" b="0" dirty="0">
              <a:solidFill>
                <a:srgbClr val="1F497D"/>
              </a:solidFill>
              <a:latin typeface="Calibri"/>
              <a:sym typeface="Helvetica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>
          <a:xfrm>
            <a:off x="6758880" y="6481913"/>
            <a:ext cx="2133600" cy="365125"/>
          </a:xfrm>
        </p:spPr>
        <p:txBody>
          <a:bodyPr/>
          <a:lstStyle/>
          <a:p>
            <a:fld id="{A96C388D-4415-4FD5-98FB-BEB9389F4B59}" type="slidenum">
              <a:rPr lang="it-IT" smtClean="0"/>
              <a:t>20</a:t>
            </a:fld>
            <a:endParaRPr lang="it-IT" dirty="0"/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3419872" y="188643"/>
            <a:ext cx="6192688" cy="53391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3" tIns="45712" rIns="91423" bIns="45712"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it-IT" altLang="it-IT" sz="2400" dirty="0">
              <a:latin typeface="+mn-lt"/>
              <a:sym typeface="Helvetica" pitchFamily="34" charset="0"/>
            </a:endParaRPr>
          </a:p>
        </p:txBody>
      </p:sp>
      <p:pic>
        <p:nvPicPr>
          <p:cNvPr id="14" name="Immagine 13" descr="fondo-slide.png">
            <a:extLst>
              <a:ext uri="{FF2B5EF4-FFF2-40B4-BE49-F238E27FC236}">
                <a16:creationId xmlns:a16="http://schemas.microsoft.com/office/drawing/2014/main" id="{3A722F71-8EBC-4ACA-B7AD-B813744FD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0628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B3317EB-1599-4CD8-828F-0546AA778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42" y="75353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2F430817-0538-4F7F-B7C1-2582A69D1E58}"/>
                  </a:ext>
                </a:extLst>
              </p:cNvPr>
              <p:cNvSpPr/>
              <p:nvPr/>
            </p:nvSpPr>
            <p:spPr>
              <a:xfrm>
                <a:off x="2187557" y="763620"/>
                <a:ext cx="406271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i="1">
                          <a:latin typeface="Cambria Math" panose="02040503050406030204" pitchFamily="18" charset="0"/>
                        </a:rPr>
                        <m:t>𝑂𝑝𝑒</m:t>
                      </m:r>
                      <m:sSup>
                        <m:s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it-IT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i="1">
                          <a:latin typeface="Cambria Math" panose="02040503050406030204" pitchFamily="18" charset="0"/>
                        </a:rPr>
                        <m:t>𝑂𝑝𝑒</m:t>
                      </m:r>
                      <m:sSubSup>
                        <m:sSub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𝑒𝑛𝑑</m:t>
                          </m:r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it-IT" sz="16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600" i="1">
                          <a:latin typeface="Cambria Math" panose="02040503050406030204" pitchFamily="18" charset="0"/>
                        </a:rPr>
                        <m:t>𝑂𝑝𝑒</m:t>
                      </m:r>
                      <m:sSubSup>
                        <m:sSub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𝑎𝑙</m:t>
                          </m:r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it-IT" sz="16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600" i="1">
                          <a:latin typeface="Cambria Math" panose="02040503050406030204" pitchFamily="18" charset="0"/>
                        </a:rPr>
                        <m:t>𝑂𝑝𝑒</m:t>
                      </m:r>
                      <m:sSubSup>
                        <m:sSub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𝑡𝑒𝑙</m:t>
                          </m:r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2F430817-0538-4F7F-B7C1-2582A69D1E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557" y="763620"/>
                <a:ext cx="4062715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tangolo 7">
            <a:extLst>
              <a:ext uri="{FF2B5EF4-FFF2-40B4-BE49-F238E27FC236}">
                <a16:creationId xmlns:a16="http://schemas.microsoft.com/office/drawing/2014/main" id="{4DC9D8AC-B2DA-4D9D-A6FB-92B278C870D6}"/>
              </a:ext>
            </a:extLst>
          </p:cNvPr>
          <p:cNvSpPr/>
          <p:nvPr/>
        </p:nvSpPr>
        <p:spPr>
          <a:xfrm>
            <a:off x="3014802" y="1257124"/>
            <a:ext cx="1156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1F497D"/>
                </a:solidFill>
                <a:latin typeface="Calibri"/>
                <a:ea typeface="+mj-ea"/>
                <a:cs typeface="Arial" panose="020B0604020202020204" pitchFamily="34" charset="0"/>
              </a:rPr>
              <a:t>Costi operativi endogeni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707C4D46-5813-459D-9EED-86F73CBBAD69}"/>
              </a:ext>
            </a:extLst>
          </p:cNvPr>
          <p:cNvSpPr/>
          <p:nvPr/>
        </p:nvSpPr>
        <p:spPr>
          <a:xfrm>
            <a:off x="4182705" y="1257124"/>
            <a:ext cx="1247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1F497D"/>
                </a:solidFill>
                <a:latin typeface="Calibri"/>
                <a:ea typeface="+mj-ea"/>
                <a:cs typeface="Arial" panose="020B0604020202020204" pitchFamily="34" charset="0"/>
              </a:rPr>
              <a:t>Costi operativi aggiornabili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BAF13BD-C4A4-44A4-8B0F-23CAA58E3AE6}"/>
              </a:ext>
            </a:extLst>
          </p:cNvPr>
          <p:cNvSpPr/>
          <p:nvPr/>
        </p:nvSpPr>
        <p:spPr>
          <a:xfrm>
            <a:off x="5343579" y="1257124"/>
            <a:ext cx="1684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Arial" panose="020B0604020202020204" pitchFamily="34" charset="0"/>
              </a:rPr>
              <a:t>Costi operativi associati a specifiche finalità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E8E6698E-3BED-4415-8F09-D34EAF1E468D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3592857" y="1102174"/>
            <a:ext cx="91903" cy="154950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A9E9357D-9182-45B1-B212-28F58A6E92DE}"/>
              </a:ext>
            </a:extLst>
          </p:cNvPr>
          <p:cNvCxnSpPr>
            <a:cxnSpLocks/>
          </p:cNvCxnSpPr>
          <p:nvPr/>
        </p:nvCxnSpPr>
        <p:spPr>
          <a:xfrm flipH="1">
            <a:off x="4645470" y="1072369"/>
            <a:ext cx="1" cy="180000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00AFF131-6C78-425D-9B7B-FEF7E2AFD1A0}"/>
              </a:ext>
            </a:extLst>
          </p:cNvPr>
          <p:cNvCxnSpPr>
            <a:cxnSpLocks/>
          </p:cNvCxnSpPr>
          <p:nvPr/>
        </p:nvCxnSpPr>
        <p:spPr>
          <a:xfrm>
            <a:off x="5512798" y="1062586"/>
            <a:ext cx="163725" cy="173786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1ABB1170-C3A0-4A55-8EB8-90907D3A66B0}"/>
              </a:ext>
            </a:extLst>
          </p:cNvPr>
          <p:cNvCxnSpPr>
            <a:cxnSpLocks/>
            <a:stCxn id="15" idx="2"/>
          </p:cNvCxnSpPr>
          <p:nvPr/>
        </p:nvCxnSpPr>
        <p:spPr>
          <a:xfrm rot="5400000">
            <a:off x="3045591" y="-746813"/>
            <a:ext cx="674775" cy="5605978"/>
          </a:xfrm>
          <a:prstGeom prst="bentConnector4">
            <a:avLst>
              <a:gd name="adj1" fmla="val 30945"/>
              <a:gd name="adj2" fmla="val 104078"/>
            </a:avLst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4F9F879A-6D47-4FEB-93F6-78D92CEBA6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326841"/>
              </p:ext>
            </p:extLst>
          </p:nvPr>
        </p:nvGraphicFramePr>
        <p:xfrm>
          <a:off x="5518153" y="2564625"/>
          <a:ext cx="540000" cy="297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69696" imgH="253890" progId="Equation.3">
                  <p:embed/>
                </p:oleObj>
              </mc:Choice>
              <mc:Fallback>
                <p:oleObj r:id="rId5" imgW="469696" imgH="253890" progId="Equation.3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4F9F879A-6D47-4FEB-93F6-78D92CEBA6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8153" y="2564625"/>
                        <a:ext cx="540000" cy="29755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tangolo 27">
                <a:extLst>
                  <a:ext uri="{FF2B5EF4-FFF2-40B4-BE49-F238E27FC236}">
                    <a16:creationId xmlns:a16="http://schemas.microsoft.com/office/drawing/2014/main" id="{1E6C7221-FAC7-4138-A435-5EBE3C966C09}"/>
                  </a:ext>
                </a:extLst>
              </p:cNvPr>
              <p:cNvSpPr/>
              <p:nvPr/>
            </p:nvSpPr>
            <p:spPr>
              <a:xfrm>
                <a:off x="5488676" y="3248065"/>
                <a:ext cx="728596" cy="2941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i="1">
                          <a:latin typeface="Cambria Math" panose="02040503050406030204" pitchFamily="18" charset="0"/>
                        </a:rPr>
                        <m:t>𝑂𝑝𝑒</m:t>
                      </m:r>
                      <m:sSubSup>
                        <m:sSubSupPr>
                          <m:ctrlPr>
                            <a:rPr lang="it-IT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𝑄𝑇</m:t>
                          </m:r>
                        </m:sub>
                        <m:sup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28" name="Rettangolo 27">
                <a:extLst>
                  <a:ext uri="{FF2B5EF4-FFF2-40B4-BE49-F238E27FC236}">
                    <a16:creationId xmlns:a16="http://schemas.microsoft.com/office/drawing/2014/main" id="{1E6C7221-FAC7-4138-A435-5EBE3C966C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676" y="3248065"/>
                <a:ext cx="728596" cy="2941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tangolo 28">
                <a:extLst>
                  <a:ext uri="{FF2B5EF4-FFF2-40B4-BE49-F238E27FC236}">
                    <a16:creationId xmlns:a16="http://schemas.microsoft.com/office/drawing/2014/main" id="{8B882BD6-4A94-4B58-9AC8-C2284BBD58C7}"/>
                  </a:ext>
                </a:extLst>
              </p:cNvPr>
              <p:cNvSpPr/>
              <p:nvPr/>
            </p:nvSpPr>
            <p:spPr>
              <a:xfrm>
                <a:off x="6396430" y="3265317"/>
                <a:ext cx="728533" cy="2941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i="1">
                          <a:latin typeface="Cambria Math" panose="02040503050406030204" pitchFamily="18" charset="0"/>
                        </a:rPr>
                        <m:t>𝑂𝑝𝑒</m:t>
                      </m:r>
                      <m:sSubSup>
                        <m:sSubSupPr>
                          <m:ctrlPr>
                            <a:rPr lang="it-IT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𝑄𝐶</m:t>
                          </m:r>
                        </m:sub>
                        <m:sup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29" name="Rettangolo 28">
                <a:extLst>
                  <a:ext uri="{FF2B5EF4-FFF2-40B4-BE49-F238E27FC236}">
                    <a16:creationId xmlns:a16="http://schemas.microsoft.com/office/drawing/2014/main" id="{8B882BD6-4A94-4B58-9AC8-C2284BBD58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430" y="3265317"/>
                <a:ext cx="728533" cy="2941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E1C101B9-1332-4508-A8E9-09CD71E47387}"/>
                  </a:ext>
                </a:extLst>
              </p:cNvPr>
              <p:cNvSpPr/>
              <p:nvPr/>
            </p:nvSpPr>
            <p:spPr>
              <a:xfrm>
                <a:off x="5488676" y="4022541"/>
                <a:ext cx="743089" cy="27776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𝑂𝑝</m:t>
                          </m:r>
                        </m:e>
                        <m:sub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𝑜𝑐𝑖𝑎𝑙</m:t>
                          </m:r>
                        </m:sub>
                        <m:sup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E1C101B9-1332-4508-A8E9-09CD71E473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676" y="4022541"/>
                <a:ext cx="743089" cy="277768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tangolo 45">
                <a:extLst>
                  <a:ext uri="{FF2B5EF4-FFF2-40B4-BE49-F238E27FC236}">
                    <a16:creationId xmlns:a16="http://schemas.microsoft.com/office/drawing/2014/main" id="{33C09C79-DDC6-46CF-90D6-E40E2BF85A96}"/>
                  </a:ext>
                </a:extLst>
              </p:cNvPr>
              <p:cNvSpPr/>
              <p:nvPr/>
            </p:nvSpPr>
            <p:spPr>
              <a:xfrm>
                <a:off x="5455615" y="4933571"/>
                <a:ext cx="756000" cy="27776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i="1" smtClean="0">
                          <a:latin typeface="Cambria Math" panose="02040503050406030204" pitchFamily="18" charset="0"/>
                        </a:rPr>
                        <m:t>𝑂</m:t>
                      </m:r>
                      <m:sSubSup>
                        <m:sSubSupPr>
                          <m:ctrlPr>
                            <a:rPr lang="it-IT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𝑚𝑖𝑠</m:t>
                          </m:r>
                        </m:sub>
                        <m:sup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it-IT" sz="12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46" name="Rettangolo 45">
                <a:extLst>
                  <a:ext uri="{FF2B5EF4-FFF2-40B4-BE49-F238E27FC236}">
                    <a16:creationId xmlns:a16="http://schemas.microsoft.com/office/drawing/2014/main" id="{33C09C79-DDC6-46CF-90D6-E40E2BF85A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615" y="4933571"/>
                <a:ext cx="756000" cy="2777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C09771E6-BA50-46FF-939F-B767974913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08568" y="2831646"/>
            <a:ext cx="1286090" cy="73614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DAB2698-741A-4EDD-A02F-1E1D8C6F54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22167" y="4091332"/>
            <a:ext cx="1496919" cy="996132"/>
          </a:xfrm>
          <a:prstGeom prst="rect">
            <a:avLst/>
          </a:prstGeom>
        </p:spPr>
      </p:pic>
      <p:sp>
        <p:nvSpPr>
          <p:cNvPr id="33" name="Segnaposto numero diapositiva 1">
            <a:extLst>
              <a:ext uri="{FF2B5EF4-FFF2-40B4-BE49-F238E27FC236}">
                <a16:creationId xmlns:a16="http://schemas.microsoft.com/office/drawing/2014/main" id="{6BFBBE47-2ECE-4D25-BD15-73793C3B912D}"/>
              </a:ext>
            </a:extLst>
          </p:cNvPr>
          <p:cNvSpPr txBox="1">
            <a:spLocks/>
          </p:cNvSpPr>
          <p:nvPr/>
        </p:nvSpPr>
        <p:spPr>
          <a:xfrm>
            <a:off x="6915014" y="645502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9pPr>
          </a:lstStyle>
          <a:p>
            <a:pPr>
              <a:defRPr/>
            </a:pPr>
            <a:fld id="{C0093EF7-3EA7-41BE-81E7-0AE2635E2DE5}" type="slidenum">
              <a:rPr lang="it-IT" altLang="it-IT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20</a:t>
            </a:fld>
            <a:endParaRPr lang="it-IT" altLang="it-IT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5EEEA207-E5DD-FD4F-652B-3E34B38684F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0758" cy="396000"/>
          </a:xfrm>
          <a:prstGeom prst="rect">
            <a:avLst/>
          </a:prstGeom>
          <a:solidFill>
            <a:srgbClr val="1E4968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Costi operativi (3/3)</a:t>
            </a:r>
          </a:p>
        </p:txBody>
      </p:sp>
      <p:sp>
        <p:nvSpPr>
          <p:cNvPr id="12" name="CasellaDiTesto 47">
            <a:extLst>
              <a:ext uri="{FF2B5EF4-FFF2-40B4-BE49-F238E27FC236}">
                <a16:creationId xmlns:a16="http://schemas.microsoft.com/office/drawing/2014/main" id="{67562D8C-F93E-D071-EA1F-5C46FE37B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704" y="5777844"/>
            <a:ext cx="6903832" cy="492443"/>
          </a:xfrm>
          <a:prstGeom prst="rect">
            <a:avLst/>
          </a:prstGeom>
          <a:solidFill>
            <a:srgbClr val="FFFFFF"/>
          </a:solidFill>
          <a:ln w="6350">
            <a:solidFill>
              <a:srgbClr val="01A4CD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452438" indent="-1825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200"/>
              </a:spcBef>
              <a:defRPr/>
            </a:pPr>
            <a:r>
              <a:rPr lang="it-IT" sz="1300" dirty="0">
                <a:solidFill>
                  <a:srgbClr val="002060"/>
                </a:solidFill>
                <a:latin typeface="+mn-lt"/>
                <a:ea typeface="ＭＳ Ｐゴシック" pitchFamily="-109" charset="-128"/>
              </a:rPr>
              <a:t>Ruolo dell’EGA nella determinazione e validazione di questa categoria di </a:t>
            </a:r>
            <a:r>
              <a:rPr lang="it-IT" sz="1300" i="1" dirty="0" err="1">
                <a:solidFill>
                  <a:srgbClr val="002060"/>
                </a:solidFill>
                <a:latin typeface="Times New Roman" panose="02020603050405020304" pitchFamily="18" charset="0"/>
                <a:ea typeface="ＭＳ Ｐゴシック" pitchFamily="-109" charset="-128"/>
                <a:cs typeface="Times New Roman" panose="02020603050405020304" pitchFamily="18" charset="0"/>
              </a:rPr>
              <a:t>Opex</a:t>
            </a:r>
            <a:r>
              <a:rPr lang="it-IT" sz="1300" dirty="0">
                <a:solidFill>
                  <a:srgbClr val="002060"/>
                </a:solidFill>
                <a:latin typeface="+mn-lt"/>
                <a:ea typeface="ＭＳ Ｐゴシック" pitchFamily="-109" charset="-128"/>
              </a:rPr>
              <a:t>, salva la verifica delle condizioni previste da ARERA</a:t>
            </a:r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71C77888-AFFB-659B-7CA2-302448CA62AA}"/>
              </a:ext>
            </a:extLst>
          </p:cNvPr>
          <p:cNvSpPr/>
          <p:nvPr/>
        </p:nvSpPr>
        <p:spPr>
          <a:xfrm>
            <a:off x="841212" y="5796226"/>
            <a:ext cx="216000" cy="216000"/>
          </a:xfrm>
          <a:prstGeom prst="rightArrow">
            <a:avLst/>
          </a:prstGeom>
          <a:solidFill>
            <a:srgbClr val="01A4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24364AB5-E899-C1F4-2284-6F43942E4815}"/>
              </a:ext>
            </a:extLst>
          </p:cNvPr>
          <p:cNvSpPr/>
          <p:nvPr/>
        </p:nvSpPr>
        <p:spPr bwMode="auto">
          <a:xfrm>
            <a:off x="6621120" y="3598246"/>
            <a:ext cx="1007686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  <a:buClr>
                <a:srgbClr val="003B77"/>
              </a:buClr>
              <a:defRPr/>
            </a:pPr>
            <a:r>
              <a:rPr lang="it-IT" sz="1000" b="1" dirty="0">
                <a:solidFill>
                  <a:srgbClr val="003B77"/>
                </a:solidFill>
                <a:ea typeface="ＭＳ Ｐゴシック" pitchFamily="-109" charset="-128"/>
              </a:rPr>
              <a:t>Stretto legame tariffe-qualità</a:t>
            </a:r>
          </a:p>
        </p:txBody>
      </p:sp>
    </p:spTree>
    <p:extLst>
      <p:ext uri="{BB962C8B-B14F-4D97-AF65-F5344CB8AC3E}">
        <p14:creationId xmlns:p14="http://schemas.microsoft.com/office/powerpoint/2010/main" val="1206003807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>
          <a:xfrm>
            <a:off x="6758880" y="6481913"/>
            <a:ext cx="2133600" cy="365125"/>
          </a:xfrm>
        </p:spPr>
        <p:txBody>
          <a:bodyPr/>
          <a:lstStyle/>
          <a:p>
            <a:fld id="{A96C388D-4415-4FD5-98FB-BEB9389F4B59}" type="slidenum">
              <a:rPr lang="it-IT" smtClean="0"/>
              <a:t>21</a:t>
            </a:fld>
            <a:endParaRPr lang="it-IT" dirty="0"/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3419872" y="188643"/>
            <a:ext cx="6192688" cy="53391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3" tIns="45712" rIns="91423" bIns="45712"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it-IT" altLang="it-IT" sz="2400" dirty="0">
              <a:latin typeface="+mn-lt"/>
              <a:sym typeface="Helvetica" pitchFamily="34" charset="0"/>
            </a:endParaRPr>
          </a:p>
        </p:txBody>
      </p:sp>
      <p:pic>
        <p:nvPicPr>
          <p:cNvPr id="14" name="Immagine 13" descr="fondo-slide.png">
            <a:extLst>
              <a:ext uri="{FF2B5EF4-FFF2-40B4-BE49-F238E27FC236}">
                <a16:creationId xmlns:a16="http://schemas.microsoft.com/office/drawing/2014/main" id="{3A722F71-8EBC-4ACA-B7AD-B813744FD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0628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B3317EB-1599-4CD8-828F-0546AA778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42" y="75353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4887252-C57B-4B7B-AAAE-6C411CA13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92" y="1008529"/>
            <a:ext cx="9368727" cy="327200"/>
          </a:xfrm>
          <a:prstGeom prst="rect">
            <a:avLst/>
          </a:prstGeom>
        </p:spPr>
      </p:pic>
      <p:sp>
        <p:nvSpPr>
          <p:cNvPr id="25" name="Ovale 24">
            <a:extLst>
              <a:ext uri="{FF2B5EF4-FFF2-40B4-BE49-F238E27FC236}">
                <a16:creationId xmlns:a16="http://schemas.microsoft.com/office/drawing/2014/main" id="{DBC27B12-C362-4A8D-9C26-3A2E4BEC636F}"/>
              </a:ext>
            </a:extLst>
          </p:cNvPr>
          <p:cNvSpPr/>
          <p:nvPr/>
        </p:nvSpPr>
        <p:spPr>
          <a:xfrm>
            <a:off x="3326294" y="920925"/>
            <a:ext cx="1074560" cy="576000"/>
          </a:xfrm>
          <a:prstGeom prst="ellipse">
            <a:avLst/>
          </a:prstGeom>
          <a:noFill/>
          <a:ln w="12700">
            <a:solidFill>
              <a:srgbClr val="F187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8">
                <a:extLst>
                  <a:ext uri="{FF2B5EF4-FFF2-40B4-BE49-F238E27FC236}">
                    <a16:creationId xmlns:a16="http://schemas.microsoft.com/office/drawing/2014/main" id="{549966B1-A55C-4C61-B673-E61632140EE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41381" y="1227459"/>
                <a:ext cx="3116433" cy="62055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  <a:prstDash val="sysDot"/>
              </a:ln>
              <a:extLs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 algn="ctr">
                  <a:defRPr sz="1050" cap="small"/>
                </a:lvl1pPr>
              </a:lstStyle>
              <a:p>
                <a:pPr lvl="0" algn="l">
                  <a:spcBef>
                    <a:spcPts val="600"/>
                  </a:spcBef>
                  <a:defRPr/>
                </a:pPr>
                <a:r>
                  <a:rPr lang="it-IT" altLang="it-IT" sz="1100" cap="none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sym typeface="Helvetica" pitchFamily="34" charset="0"/>
                  </a:rPr>
                  <a:t>Esplicitazione come ERC di taluni </a:t>
                </a:r>
                <a:r>
                  <a:rPr lang="it-IT" altLang="it-IT" sz="1100" b="1" cap="none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sym typeface="Helvetica" pitchFamily="34" charset="0"/>
                  </a:rPr>
                  <a:t>costi delle immobilizzazioni riconducibili a costi ambientali</a:t>
                </a:r>
                <a:r>
                  <a:rPr lang="it-IT" altLang="it-IT" sz="1100" cap="none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sym typeface="Helvetic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1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1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𝐸𝑛𝑣</m:t>
                        </m:r>
                      </m:e>
                      <m:sub>
                        <m:r>
                          <a:rPr lang="it-IT" sz="11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𝐶𝑎𝑝𝑒𝑥</m:t>
                        </m:r>
                      </m:sub>
                      <m:sup>
                        <m:r>
                          <a:rPr lang="it-IT" sz="11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it-IT" altLang="it-IT" sz="1100" b="1" cap="none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sym typeface="Helvetica" pitchFamily="34" charset="0"/>
                  </a:rPr>
                  <a:t> e costi della risorsa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1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1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𝑅𝑒𝑠</m:t>
                        </m:r>
                      </m:e>
                      <m:sub>
                        <m:r>
                          <a:rPr lang="it-IT" sz="11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𝐶𝑎𝑝𝑒𝑥</m:t>
                        </m:r>
                      </m:sub>
                      <m:sup>
                        <m:r>
                          <a:rPr lang="it-IT" sz="11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endParaRPr lang="it-IT" altLang="it-IT" sz="1100" cap="none" dirty="0">
                  <a:solidFill>
                    <a:schemeClr val="accent1">
                      <a:lumMod val="75000"/>
                    </a:schemeClr>
                  </a:solidFill>
                  <a:latin typeface="+mn-lt"/>
                  <a:sym typeface="Helvetica" pitchFamily="34" charset="0"/>
                </a:endParaRPr>
              </a:p>
            </p:txBody>
          </p:sp>
        </mc:Choice>
        <mc:Fallback xmlns="">
          <p:sp>
            <p:nvSpPr>
              <p:cNvPr id="27" name="Rectangle 8">
                <a:extLst>
                  <a:ext uri="{FF2B5EF4-FFF2-40B4-BE49-F238E27FC236}">
                    <a16:creationId xmlns:a16="http://schemas.microsoft.com/office/drawing/2014/main" id="{549966B1-A55C-4C61-B673-E61632140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381" y="1227459"/>
                <a:ext cx="3116433" cy="620554"/>
              </a:xfrm>
              <a:prstGeom prst="rect">
                <a:avLst/>
              </a:prstGeom>
              <a:blipFill>
                <a:blip r:embed="rId5"/>
                <a:stretch>
                  <a:fillRect t="-980" b="-2941"/>
                </a:stretch>
              </a:blipFill>
              <a:ln>
                <a:noFill/>
                <a:prstDash val="sysDot"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C6FBBA61-3ED3-4D61-B048-96FC0F01CA69}"/>
              </a:ext>
            </a:extLst>
          </p:cNvPr>
          <p:cNvCxnSpPr>
            <a:cxnSpLocks/>
            <a:stCxn id="25" idx="6"/>
          </p:cNvCxnSpPr>
          <p:nvPr/>
        </p:nvCxnSpPr>
        <p:spPr>
          <a:xfrm>
            <a:off x="4400854" y="1208925"/>
            <a:ext cx="1122616" cy="836118"/>
          </a:xfrm>
          <a:prstGeom prst="straightConnector1">
            <a:avLst/>
          </a:prstGeom>
          <a:ln w="9525">
            <a:solidFill>
              <a:srgbClr val="F187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F74D9E27-8127-407F-9281-D3546AB3EE56}"/>
                  </a:ext>
                </a:extLst>
              </p:cNvPr>
              <p:cNvSpPr/>
              <p:nvPr/>
            </p:nvSpPr>
            <p:spPr>
              <a:xfrm>
                <a:off x="5086773" y="1930479"/>
                <a:ext cx="3550844" cy="329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𝐸𝑅𝐶</m:t>
                          </m:r>
                        </m:e>
                        <m:sub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𝐶𝑎𝑝𝑒𝑥</m:t>
                          </m:r>
                        </m:sub>
                        <m:sup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it-IT" sz="14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𝐸𝑛𝑣</m:t>
                          </m:r>
                        </m:e>
                        <m:sub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𝐶𝑎𝑝𝑒𝑥</m:t>
                          </m:r>
                        </m:sub>
                        <m:sup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it-IT" sz="14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𝑅𝑒𝑠</m:t>
                          </m:r>
                        </m:e>
                        <m:sub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𝐶𝑎𝑝𝑒𝑥</m:t>
                          </m:r>
                        </m:sub>
                        <m:sup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F74D9E27-8127-407F-9281-D3546AB3EE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773" y="1930479"/>
                <a:ext cx="3550844" cy="329064"/>
              </a:xfrm>
              <a:prstGeom prst="rect">
                <a:avLst/>
              </a:prstGeom>
              <a:blipFill>
                <a:blip r:embed="rId6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e 31">
            <a:extLst>
              <a:ext uri="{FF2B5EF4-FFF2-40B4-BE49-F238E27FC236}">
                <a16:creationId xmlns:a16="http://schemas.microsoft.com/office/drawing/2014/main" id="{E4A1ED58-76F7-48CD-BB02-888D96C81094}"/>
              </a:ext>
            </a:extLst>
          </p:cNvPr>
          <p:cNvSpPr/>
          <p:nvPr/>
        </p:nvSpPr>
        <p:spPr>
          <a:xfrm>
            <a:off x="6491256" y="1935714"/>
            <a:ext cx="791302" cy="350006"/>
          </a:xfrm>
          <a:prstGeom prst="ellipse">
            <a:avLst/>
          </a:prstGeom>
          <a:noFill/>
          <a:ln w="12700">
            <a:solidFill>
              <a:srgbClr val="F187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2772ADE8-AAFD-4633-B752-FE801599F942}"/>
              </a:ext>
            </a:extLst>
          </p:cNvPr>
          <p:cNvCxnSpPr>
            <a:cxnSpLocks/>
            <a:stCxn id="32" idx="4"/>
            <a:endCxn id="38" idx="0"/>
          </p:cNvCxnSpPr>
          <p:nvPr/>
        </p:nvCxnSpPr>
        <p:spPr>
          <a:xfrm flipH="1">
            <a:off x="6199464" y="2285720"/>
            <a:ext cx="687443" cy="561689"/>
          </a:xfrm>
          <a:prstGeom prst="straightConnector1">
            <a:avLst/>
          </a:prstGeom>
          <a:ln w="9525">
            <a:solidFill>
              <a:srgbClr val="F187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8">
            <a:extLst>
              <a:ext uri="{FF2B5EF4-FFF2-40B4-BE49-F238E27FC236}">
                <a16:creationId xmlns:a16="http://schemas.microsoft.com/office/drawing/2014/main" id="{E01EC158-A944-49FD-B575-9FB00EC91A60}"/>
              </a:ext>
            </a:extLst>
          </p:cNvPr>
          <p:cNvSpPr txBox="1">
            <a:spLocks noChangeArrowheads="1"/>
          </p:cNvSpPr>
          <p:nvPr/>
        </p:nvSpPr>
        <p:spPr>
          <a:xfrm>
            <a:off x="5458868" y="2847409"/>
            <a:ext cx="1481192" cy="13234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23" tIns="45712" rIns="91423" bIns="45712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altLang="it-IT" sz="1000" b="0" cap="small" dirty="0">
                <a:solidFill>
                  <a:schemeClr val="tx2">
                    <a:lumMod val="75000"/>
                  </a:schemeClr>
                </a:solidFill>
                <a:latin typeface="+mn-lt"/>
                <a:sym typeface="Helvetica" pitchFamily="34" charset="0"/>
              </a:rPr>
              <a:t>attività di </a:t>
            </a:r>
            <a:r>
              <a:rPr lang="it-IT" altLang="it-IT" sz="1000" cap="small" dirty="0">
                <a:solidFill>
                  <a:schemeClr val="tx2">
                    <a:lumMod val="75000"/>
                  </a:schemeClr>
                </a:solidFill>
                <a:latin typeface="+mn-lt"/>
                <a:sym typeface="Helvetica" pitchFamily="34" charset="0"/>
              </a:rPr>
              <a:t>depurazione </a:t>
            </a:r>
            <a:r>
              <a:rPr lang="it-IT" altLang="it-IT" sz="1000" b="0" cap="small" dirty="0">
                <a:solidFill>
                  <a:schemeClr val="tx2">
                    <a:lumMod val="75000"/>
                  </a:schemeClr>
                </a:solidFill>
                <a:latin typeface="+mn-lt"/>
                <a:sym typeface="Helvetica" pitchFamily="34" charset="0"/>
              </a:rPr>
              <a:t>funzionali ad assicurare un’adeguata qualità della risorsa restituita all’ambiente: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altLang="it-IT" sz="1000" cap="small" dirty="0">
                <a:solidFill>
                  <a:schemeClr val="tx2">
                    <a:lumMod val="75000"/>
                  </a:schemeClr>
                </a:solidFill>
                <a:latin typeface="+mn-lt"/>
                <a:sym typeface="Helvetica" pitchFamily="34" charset="0"/>
              </a:rPr>
              <a:t>potenziamento</a:t>
            </a:r>
            <a:r>
              <a:rPr lang="it-IT" altLang="it-IT" sz="1000" b="0" cap="small" dirty="0">
                <a:solidFill>
                  <a:schemeClr val="tx2">
                    <a:lumMod val="75000"/>
                  </a:schemeClr>
                </a:solidFill>
                <a:latin typeface="+mn-lt"/>
                <a:sym typeface="Helvetica" pitchFamily="34" charset="0"/>
              </a:rPr>
              <a:t> e </a:t>
            </a:r>
            <a:r>
              <a:rPr lang="it-IT" altLang="it-IT" sz="1000" cap="small" dirty="0">
                <a:solidFill>
                  <a:schemeClr val="tx2">
                    <a:lumMod val="75000"/>
                  </a:schemeClr>
                </a:solidFill>
                <a:latin typeface="+mn-lt"/>
                <a:sym typeface="Helvetica" pitchFamily="34" charset="0"/>
              </a:rPr>
              <a:t>adeguamento</a:t>
            </a:r>
            <a:r>
              <a:rPr lang="it-IT" altLang="it-IT" sz="1000" b="0" cap="small" dirty="0">
                <a:solidFill>
                  <a:schemeClr val="tx2">
                    <a:lumMod val="75000"/>
                  </a:schemeClr>
                </a:solidFill>
                <a:latin typeface="+mn-lt"/>
                <a:sym typeface="Helvetica" pitchFamily="34" charset="0"/>
              </a:rPr>
              <a:t> degli impianti</a:t>
            </a:r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id="{0774ED93-8E0B-4C65-BE2B-6D5326D075FD}"/>
              </a:ext>
            </a:extLst>
          </p:cNvPr>
          <p:cNvSpPr txBox="1">
            <a:spLocks noChangeArrowheads="1"/>
          </p:cNvSpPr>
          <p:nvPr/>
        </p:nvSpPr>
        <p:spPr>
          <a:xfrm>
            <a:off x="7019448" y="2842845"/>
            <a:ext cx="1592273" cy="13234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23" tIns="45712" rIns="91423" bIns="45712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altLang="it-IT" sz="1000" b="0" cap="small" dirty="0">
                <a:solidFill>
                  <a:schemeClr val="tx2">
                    <a:lumMod val="75000"/>
                  </a:schemeClr>
                </a:solidFill>
                <a:latin typeface="+mn-lt"/>
                <a:sym typeface="Helvetica" pitchFamily="34" charset="0"/>
              </a:rPr>
              <a:t>attività di </a:t>
            </a:r>
            <a:r>
              <a:rPr lang="it-IT" altLang="it-IT" sz="1000" cap="small" dirty="0">
                <a:solidFill>
                  <a:schemeClr val="tx2">
                    <a:lumMod val="75000"/>
                  </a:schemeClr>
                </a:solidFill>
                <a:latin typeface="+mn-lt"/>
                <a:sym typeface="Helvetica" pitchFamily="34" charset="0"/>
              </a:rPr>
              <a:t>approvvigionamento</a:t>
            </a:r>
            <a:r>
              <a:rPr lang="it-IT" altLang="it-IT" sz="1000" b="0" cap="small" dirty="0">
                <a:solidFill>
                  <a:schemeClr val="tx2">
                    <a:lumMod val="75000"/>
                  </a:schemeClr>
                </a:solidFill>
                <a:latin typeface="+mn-lt"/>
                <a:sym typeface="Helvetica" pitchFamily="34" charset="0"/>
              </a:rPr>
              <a:t> e </a:t>
            </a:r>
            <a:r>
              <a:rPr lang="it-IT" altLang="it-IT" sz="1000" cap="small" dirty="0">
                <a:solidFill>
                  <a:schemeClr val="tx2">
                    <a:lumMod val="75000"/>
                  </a:schemeClr>
                </a:solidFill>
                <a:latin typeface="+mn-lt"/>
                <a:sym typeface="Helvetica" pitchFamily="34" charset="0"/>
              </a:rPr>
              <a:t>potabilizzazione</a:t>
            </a:r>
            <a:r>
              <a:rPr lang="it-IT" altLang="it-IT" sz="1000" b="0" cap="small" dirty="0">
                <a:solidFill>
                  <a:schemeClr val="tx2">
                    <a:lumMod val="75000"/>
                  </a:schemeClr>
                </a:solidFill>
                <a:latin typeface="+mn-lt"/>
                <a:sym typeface="Helvetica" pitchFamily="34" charset="0"/>
              </a:rPr>
              <a:t>:</a:t>
            </a:r>
            <a:r>
              <a:rPr lang="it-IT" altLang="it-IT" sz="1000" cap="small" dirty="0">
                <a:solidFill>
                  <a:schemeClr val="tx2">
                    <a:lumMod val="75000"/>
                  </a:schemeClr>
                </a:solidFill>
                <a:latin typeface="+mn-lt"/>
                <a:sym typeface="Helvetica" pitchFamily="34" charset="0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altLang="it-IT" sz="1000" b="0" cap="small" dirty="0">
                <a:solidFill>
                  <a:schemeClr val="tx2">
                    <a:lumMod val="75000"/>
                  </a:schemeClr>
                </a:solidFill>
                <a:latin typeface="+mn-lt"/>
                <a:sym typeface="Helvetica" pitchFamily="34" charset="0"/>
              </a:rPr>
              <a:t>nuove opere di captazione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altLang="it-IT" sz="1000" b="0" cap="small" dirty="0">
                <a:solidFill>
                  <a:schemeClr val="tx2">
                    <a:lumMod val="75000"/>
                  </a:schemeClr>
                </a:solidFill>
                <a:latin typeface="+mn-lt"/>
                <a:sym typeface="Helvetica" pitchFamily="34" charset="0"/>
              </a:rPr>
              <a:t>costruzione e potenziamento impianti di potabilizzazione</a:t>
            </a:r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7F2B910D-1A9E-4AD3-B82F-368B94A48FC8}"/>
              </a:ext>
            </a:extLst>
          </p:cNvPr>
          <p:cNvSpPr/>
          <p:nvPr/>
        </p:nvSpPr>
        <p:spPr>
          <a:xfrm>
            <a:off x="7396355" y="1919031"/>
            <a:ext cx="791302" cy="350006"/>
          </a:xfrm>
          <a:prstGeom prst="ellipse">
            <a:avLst/>
          </a:prstGeom>
          <a:noFill/>
          <a:ln w="12700">
            <a:solidFill>
              <a:srgbClr val="F187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CC2F9197-5E9D-47AE-BB6A-F1B245468F5E}"/>
              </a:ext>
            </a:extLst>
          </p:cNvPr>
          <p:cNvCxnSpPr>
            <a:cxnSpLocks/>
            <a:stCxn id="40" idx="4"/>
            <a:endCxn id="39" idx="0"/>
          </p:cNvCxnSpPr>
          <p:nvPr/>
        </p:nvCxnSpPr>
        <p:spPr>
          <a:xfrm>
            <a:off x="7792006" y="2269037"/>
            <a:ext cx="23579" cy="573808"/>
          </a:xfrm>
          <a:prstGeom prst="straightConnector1">
            <a:avLst/>
          </a:prstGeom>
          <a:ln w="9525">
            <a:solidFill>
              <a:srgbClr val="F187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e 42">
            <a:extLst>
              <a:ext uri="{FF2B5EF4-FFF2-40B4-BE49-F238E27FC236}">
                <a16:creationId xmlns:a16="http://schemas.microsoft.com/office/drawing/2014/main" id="{46757241-D30C-4604-B708-E8D14CA0C9F6}"/>
              </a:ext>
            </a:extLst>
          </p:cNvPr>
          <p:cNvSpPr/>
          <p:nvPr/>
        </p:nvSpPr>
        <p:spPr>
          <a:xfrm>
            <a:off x="2113005" y="922324"/>
            <a:ext cx="1008000" cy="608012"/>
          </a:xfrm>
          <a:prstGeom prst="ellipse">
            <a:avLst/>
          </a:prstGeom>
          <a:noFill/>
          <a:ln w="12700">
            <a:solidFill>
              <a:srgbClr val="00AD8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1A8FF87B-0BA6-4C5C-9E1F-CE1D9F03FC80}"/>
              </a:ext>
            </a:extLst>
          </p:cNvPr>
          <p:cNvCxnSpPr>
            <a:cxnSpLocks/>
            <a:stCxn id="43" idx="4"/>
          </p:cNvCxnSpPr>
          <p:nvPr/>
        </p:nvCxnSpPr>
        <p:spPr>
          <a:xfrm flipH="1">
            <a:off x="1748483" y="1530336"/>
            <a:ext cx="868522" cy="868418"/>
          </a:xfrm>
          <a:prstGeom prst="straightConnector1">
            <a:avLst/>
          </a:prstGeom>
          <a:ln w="9525">
            <a:solidFill>
              <a:srgbClr val="00AD8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26A5789B-EC96-41D9-B0EF-44100C71FC46}"/>
                  </a:ext>
                </a:extLst>
              </p:cNvPr>
              <p:cNvSpPr/>
              <p:nvPr/>
            </p:nvSpPr>
            <p:spPr>
              <a:xfrm>
                <a:off x="884624" y="2398754"/>
                <a:ext cx="3952043" cy="329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i="1">
                          <a:latin typeface="Cambria Math" panose="02040503050406030204" pitchFamily="18" charset="0"/>
                        </a:rPr>
                        <m:t>𝐸𝑅</m:t>
                      </m:r>
                      <m:sSubSup>
                        <m:sSubSup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𝑂𝑝𝑒𝑥</m:t>
                          </m:r>
                        </m:sub>
                        <m:sup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it-IT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400" i="1">
                          <a:latin typeface="Cambria Math" panose="02040503050406030204" pitchFamily="18" charset="0"/>
                        </a:rPr>
                        <m:t>𝐸𝑅</m:t>
                      </m:r>
                      <m:sSubSup>
                        <m:sSubSup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𝑒𝑛𝑑</m:t>
                          </m:r>
                        </m:sub>
                        <m:sup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it-IT" sz="1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400" i="1">
                          <a:latin typeface="Cambria Math" panose="02040503050406030204" pitchFamily="18" charset="0"/>
                        </a:rPr>
                        <m:t>𝐸𝑅</m:t>
                      </m:r>
                      <m:sSubSup>
                        <m:sSubSup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𝑎𝑙</m:t>
                          </m:r>
                        </m:sub>
                        <m:sup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it-IT" sz="1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400" i="1">
                          <a:latin typeface="Cambria Math" panose="02040503050406030204" pitchFamily="18" charset="0"/>
                        </a:rPr>
                        <m:t>𝐸𝑅</m:t>
                      </m:r>
                      <m:sSubSup>
                        <m:sSubSup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𝑡𝑒𝑙</m:t>
                          </m:r>
                        </m:sub>
                        <m:sup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26A5789B-EC96-41D9-B0EF-44100C71FC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24" y="2398754"/>
                <a:ext cx="3952043" cy="329064"/>
              </a:xfrm>
              <a:prstGeom prst="rect">
                <a:avLst/>
              </a:prstGeom>
              <a:blipFill>
                <a:blip r:embed="rId7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e 47">
            <a:extLst>
              <a:ext uri="{FF2B5EF4-FFF2-40B4-BE49-F238E27FC236}">
                <a16:creationId xmlns:a16="http://schemas.microsoft.com/office/drawing/2014/main" id="{941BA3BC-6965-4627-82F4-7836A4BF558A}"/>
              </a:ext>
            </a:extLst>
          </p:cNvPr>
          <p:cNvSpPr/>
          <p:nvPr/>
        </p:nvSpPr>
        <p:spPr>
          <a:xfrm>
            <a:off x="2281805" y="2398754"/>
            <a:ext cx="662730" cy="350006"/>
          </a:xfrm>
          <a:prstGeom prst="ellipse">
            <a:avLst/>
          </a:prstGeom>
          <a:noFill/>
          <a:ln w="12700">
            <a:solidFill>
              <a:srgbClr val="00AD8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2FC85B5D-794B-4821-9D8F-325599EC071A}"/>
              </a:ext>
            </a:extLst>
          </p:cNvPr>
          <p:cNvSpPr/>
          <p:nvPr/>
        </p:nvSpPr>
        <p:spPr>
          <a:xfrm>
            <a:off x="3051114" y="2380938"/>
            <a:ext cx="634017" cy="350006"/>
          </a:xfrm>
          <a:prstGeom prst="ellipse">
            <a:avLst/>
          </a:prstGeom>
          <a:noFill/>
          <a:ln w="12700">
            <a:solidFill>
              <a:srgbClr val="00AD8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F27A81F2-1C23-443F-8646-2F5B69937E6D}"/>
              </a:ext>
            </a:extLst>
          </p:cNvPr>
          <p:cNvSpPr/>
          <p:nvPr/>
        </p:nvSpPr>
        <p:spPr>
          <a:xfrm>
            <a:off x="3759405" y="2389500"/>
            <a:ext cx="662730" cy="350006"/>
          </a:xfrm>
          <a:prstGeom prst="ellipse">
            <a:avLst/>
          </a:prstGeom>
          <a:noFill/>
          <a:ln w="12700">
            <a:solidFill>
              <a:srgbClr val="00AD8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C4E5FAB1-0EA1-4A7C-B2B6-FB8ADEF6F01A}"/>
              </a:ext>
            </a:extLst>
          </p:cNvPr>
          <p:cNvCxnSpPr>
            <a:cxnSpLocks/>
            <a:endCxn id="59" idx="0"/>
          </p:cNvCxnSpPr>
          <p:nvPr/>
        </p:nvCxnSpPr>
        <p:spPr>
          <a:xfrm flipH="1">
            <a:off x="1180931" y="2739506"/>
            <a:ext cx="1399515" cy="600657"/>
          </a:xfrm>
          <a:prstGeom prst="straightConnector1">
            <a:avLst/>
          </a:prstGeom>
          <a:ln w="9525">
            <a:solidFill>
              <a:srgbClr val="00AD8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62B8E54F-B171-4D7D-8A51-FCE90240E6C2}"/>
              </a:ext>
            </a:extLst>
          </p:cNvPr>
          <p:cNvCxnSpPr>
            <a:cxnSpLocks/>
            <a:stCxn id="49" idx="4"/>
            <a:endCxn id="60" idx="0"/>
          </p:cNvCxnSpPr>
          <p:nvPr/>
        </p:nvCxnSpPr>
        <p:spPr>
          <a:xfrm flipH="1">
            <a:off x="2793954" y="2730944"/>
            <a:ext cx="574169" cy="596010"/>
          </a:xfrm>
          <a:prstGeom prst="straightConnector1">
            <a:avLst/>
          </a:prstGeom>
          <a:ln w="9525">
            <a:solidFill>
              <a:srgbClr val="00AD8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19B0FA8C-DC2F-4C8B-9D3A-872B864430B9}"/>
              </a:ext>
            </a:extLst>
          </p:cNvPr>
          <p:cNvCxnSpPr>
            <a:cxnSpLocks/>
            <a:stCxn id="50" idx="4"/>
            <a:endCxn id="61" idx="0"/>
          </p:cNvCxnSpPr>
          <p:nvPr/>
        </p:nvCxnSpPr>
        <p:spPr>
          <a:xfrm>
            <a:off x="4090770" y="2739506"/>
            <a:ext cx="371864" cy="591756"/>
          </a:xfrm>
          <a:prstGeom prst="straightConnector1">
            <a:avLst/>
          </a:prstGeom>
          <a:ln w="9525">
            <a:solidFill>
              <a:srgbClr val="00AD8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8">
            <a:extLst>
              <a:ext uri="{FF2B5EF4-FFF2-40B4-BE49-F238E27FC236}">
                <a16:creationId xmlns:a16="http://schemas.microsoft.com/office/drawing/2014/main" id="{0924B826-0071-4A5D-9870-C594BBFF8652}"/>
              </a:ext>
            </a:extLst>
          </p:cNvPr>
          <p:cNvSpPr txBox="1">
            <a:spLocks noChangeArrowheads="1"/>
          </p:cNvSpPr>
          <p:nvPr/>
        </p:nvSpPr>
        <p:spPr>
          <a:xfrm>
            <a:off x="495992" y="3340163"/>
            <a:ext cx="1369878" cy="861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23" tIns="45712" rIns="91423" bIns="45712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altLang="it-IT" sz="1000" cap="small" dirty="0">
                <a:solidFill>
                  <a:schemeClr val="tx2">
                    <a:lumMod val="75000"/>
                  </a:schemeClr>
                </a:solidFill>
                <a:latin typeface="+mn-lt"/>
                <a:sym typeface="Helvetica" pitchFamily="34" charset="0"/>
              </a:rPr>
              <a:t>depurazione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altLang="it-IT" sz="1000" cap="small" dirty="0">
                <a:solidFill>
                  <a:schemeClr val="tx2">
                    <a:lumMod val="75000"/>
                  </a:schemeClr>
                </a:solidFill>
                <a:latin typeface="+mn-lt"/>
                <a:sym typeface="Helvetica" pitchFamily="34" charset="0"/>
              </a:rPr>
              <a:t>potabilizzazione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altLang="it-IT" sz="1000" b="0" cap="small" dirty="0">
                <a:solidFill>
                  <a:schemeClr val="tx2">
                    <a:lumMod val="75000"/>
                  </a:schemeClr>
                </a:solidFill>
                <a:latin typeface="+mn-lt"/>
                <a:sym typeface="Helvetica" pitchFamily="34" charset="0"/>
              </a:rPr>
              <a:t>telecontrollo per la </a:t>
            </a:r>
            <a:r>
              <a:rPr lang="it-IT" altLang="it-IT" sz="1000" cap="small" dirty="0">
                <a:solidFill>
                  <a:schemeClr val="tx2">
                    <a:lumMod val="75000"/>
                  </a:schemeClr>
                </a:solidFill>
                <a:latin typeface="+mn-lt"/>
                <a:sym typeface="Helvetica" pitchFamily="34" charset="0"/>
              </a:rPr>
              <a:t>riduzione delle perdite di rete</a:t>
            </a:r>
          </a:p>
        </p:txBody>
      </p:sp>
      <p:sp>
        <p:nvSpPr>
          <p:cNvPr id="60" name="Rectangle 8">
            <a:extLst>
              <a:ext uri="{FF2B5EF4-FFF2-40B4-BE49-F238E27FC236}">
                <a16:creationId xmlns:a16="http://schemas.microsoft.com/office/drawing/2014/main" id="{8F401EEB-757B-42E5-8A90-CEEDC86E78C1}"/>
              </a:ext>
            </a:extLst>
          </p:cNvPr>
          <p:cNvSpPr txBox="1">
            <a:spLocks noChangeArrowheads="1"/>
          </p:cNvSpPr>
          <p:nvPr/>
        </p:nvSpPr>
        <p:spPr>
          <a:xfrm>
            <a:off x="1945259" y="3326954"/>
            <a:ext cx="1697390" cy="11695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23" tIns="45712" rIns="91423" bIns="45712" anchor="t">
            <a:spAutoFit/>
          </a:bodyPr>
          <a:lstStyle>
            <a:defPPr>
              <a:defRPr lang="it-IT"/>
            </a:defPPr>
            <a:lvl1pPr defTabSz="914400" eaLnBrk="1" latinLnBrk="0" hangingPunct="1">
              <a:buNone/>
              <a:defRPr sz="1200" b="1" cap="small" baseline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altLang="it-IT" sz="1000" b="0" dirty="0">
                <a:sym typeface="Helvetica" pitchFamily="34" charset="0"/>
              </a:rPr>
              <a:t>oneri locali destinati a: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altLang="it-IT" sz="1000" b="0" dirty="0">
                <a:sym typeface="Helvetica" pitchFamily="34" charset="0"/>
              </a:rPr>
              <a:t>tutela e produzione delle risorse idriche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altLang="it-IT" sz="1000" b="0" dirty="0">
                <a:sym typeface="Helvetica" pitchFamily="34" charset="0"/>
              </a:rPr>
              <a:t>riduzione/ eliminazione del danno ambientale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altLang="it-IT" sz="1000" b="0" dirty="0">
                <a:sym typeface="Helvetica" pitchFamily="34" charset="0"/>
              </a:rPr>
              <a:t>mitigazione del costo-opportunità della risorsa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8">
                <a:extLst>
                  <a:ext uri="{FF2B5EF4-FFF2-40B4-BE49-F238E27FC236}">
                    <a16:creationId xmlns:a16="http://schemas.microsoft.com/office/drawing/2014/main" id="{DC6DAC13-4221-4938-8239-6637D4519E1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722038" y="3331262"/>
                <a:ext cx="1481192" cy="118595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lIns="91423" tIns="45712" rIns="91423" bIns="45712" anchor="t">
                <a:spAutoFit/>
              </a:bodyPr>
              <a:lstStyle>
                <a:defPPr>
                  <a:defRPr lang="it-IT"/>
                </a:defPPr>
                <a:lvl1pPr defTabSz="914400" eaLnBrk="1" latinLnBrk="0" hangingPunct="1">
                  <a:buNone/>
                  <a:defRPr sz="1200" b="1" cap="small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r>
                  <a:rPr lang="it-IT" altLang="it-IT" sz="1000" b="0" dirty="0">
                    <a:sym typeface="Helvetica" pitchFamily="34" charset="0"/>
                  </a:rPr>
                  <a:t>costi operativi associati a specifiche finalità, e in particolare: </a:t>
                </a:r>
              </a:p>
              <a:p>
                <a:pPr marL="171450" indent="-1714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sz="1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000" i="1">
                            <a:latin typeface="Cambria Math" panose="02040503050406030204" pitchFamily="18" charset="0"/>
                          </a:rPr>
                          <m:t>𝑂𝑝𝑒𝑥</m:t>
                        </m:r>
                      </m:e>
                      <m:sub>
                        <m:r>
                          <a:rPr lang="it-IT" sz="1000" i="1">
                            <a:latin typeface="Cambria Math" panose="02040503050406030204" pitchFamily="18" charset="0"/>
                          </a:rPr>
                          <m:t>𝑄𝑇</m:t>
                        </m:r>
                      </m:sub>
                      <m:sup>
                        <m:r>
                          <a:rPr lang="it-IT" sz="100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it-IT" altLang="it-IT" sz="1000" b="0" dirty="0">
                    <a:sym typeface="Helvetica" pitchFamily="34" charset="0"/>
                  </a:rPr>
                  <a:t> per il perseguimento degli </a:t>
                </a:r>
                <a:r>
                  <a:rPr lang="it-IT" altLang="it-IT" sz="1000" dirty="0">
                    <a:sym typeface="Helvetica" pitchFamily="34" charset="0"/>
                  </a:rPr>
                  <a:t>obiettivi</a:t>
                </a:r>
                <a:r>
                  <a:rPr lang="it-IT" altLang="it-IT" sz="1000" b="0" dirty="0">
                    <a:sym typeface="Helvetica" pitchFamily="34" charset="0"/>
                  </a:rPr>
                  <a:t> di </a:t>
                </a:r>
                <a:r>
                  <a:rPr lang="it-IT" altLang="it-IT" sz="1000" dirty="0">
                    <a:sym typeface="Helvetica" pitchFamily="34" charset="0"/>
                  </a:rPr>
                  <a:t>qualità tecnica (RQTI)</a:t>
                </a:r>
              </a:p>
            </p:txBody>
          </p:sp>
        </mc:Choice>
        <mc:Fallback xmlns="">
          <p:sp>
            <p:nvSpPr>
              <p:cNvPr id="61" name="Rectangle 8">
                <a:extLst>
                  <a:ext uri="{FF2B5EF4-FFF2-40B4-BE49-F238E27FC236}">
                    <a16:creationId xmlns:a16="http://schemas.microsoft.com/office/drawing/2014/main" id="{DC6DAC13-4221-4938-8239-6637D4519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038" y="3331262"/>
                <a:ext cx="1481192" cy="1185950"/>
              </a:xfrm>
              <a:prstGeom prst="rect">
                <a:avLst/>
              </a:prstGeom>
              <a:blipFill>
                <a:blip r:embed="rId8"/>
                <a:stretch>
                  <a:fillRect b="-20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>
            <a:extLst>
              <a:ext uri="{FF2B5EF4-FFF2-40B4-BE49-F238E27FC236}">
                <a16:creationId xmlns:a16="http://schemas.microsoft.com/office/drawing/2014/main" id="{1D0D380B-C424-4C83-9E90-FCE0B9EF46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1139" y="5483988"/>
            <a:ext cx="1592273" cy="864227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C7B29EA0-D889-0347-99B2-F21820D7397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0758" cy="396000"/>
          </a:xfrm>
          <a:prstGeom prst="rect">
            <a:avLst/>
          </a:prstGeom>
          <a:solidFill>
            <a:srgbClr val="1E4968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Costi ambientali e della risorsa (ERC)</a:t>
            </a:r>
          </a:p>
        </p:txBody>
      </p:sp>
      <p:sp>
        <p:nvSpPr>
          <p:cNvPr id="24" name="CasellaDiTesto 47">
            <a:extLst>
              <a:ext uri="{FF2B5EF4-FFF2-40B4-BE49-F238E27FC236}">
                <a16:creationId xmlns:a16="http://schemas.microsoft.com/office/drawing/2014/main" id="{2E19A12D-D14E-9AA7-DE43-6F7FF4143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588" y="5469991"/>
            <a:ext cx="4120186" cy="749960"/>
          </a:xfrm>
          <a:prstGeom prst="rect">
            <a:avLst/>
          </a:prstGeom>
          <a:solidFill>
            <a:srgbClr val="FFFFFF"/>
          </a:solidFill>
          <a:ln w="6350">
            <a:solidFill>
              <a:srgbClr val="00AD8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452438" indent="-1825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200"/>
              </a:spcBef>
              <a:defRPr/>
            </a:pPr>
            <a:r>
              <a:rPr lang="it-IT" sz="1300" dirty="0">
                <a:solidFill>
                  <a:srgbClr val="002060"/>
                </a:solidFill>
                <a:latin typeface="+mn-lt"/>
                <a:ea typeface="ＭＳ Ｐゴシック" pitchFamily="-109" charset="-128"/>
              </a:rPr>
              <a:t>Fondamentale il ruolo della pianificazione</a:t>
            </a:r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AB1A3B58-2747-379D-ABC9-CDEA19708BCD}"/>
              </a:ext>
            </a:extLst>
          </p:cNvPr>
          <p:cNvSpPr/>
          <p:nvPr/>
        </p:nvSpPr>
        <p:spPr>
          <a:xfrm>
            <a:off x="692096" y="5488373"/>
            <a:ext cx="180390" cy="216000"/>
          </a:xfrm>
          <a:prstGeom prst="rightArrow">
            <a:avLst/>
          </a:prstGeom>
          <a:solidFill>
            <a:srgbClr val="00AD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F49FCD43-B449-C745-8353-9C6C00C52D29}"/>
              </a:ext>
            </a:extLst>
          </p:cNvPr>
          <p:cNvSpPr/>
          <p:nvPr/>
        </p:nvSpPr>
        <p:spPr bwMode="auto">
          <a:xfrm>
            <a:off x="3918292" y="5737020"/>
            <a:ext cx="1007686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  <a:buClr>
                <a:srgbClr val="003B77"/>
              </a:buClr>
              <a:defRPr/>
            </a:pPr>
            <a:r>
              <a:rPr lang="it-IT" sz="1000" b="1" dirty="0">
                <a:solidFill>
                  <a:srgbClr val="003B77"/>
                </a:solidFill>
                <a:ea typeface="ＭＳ Ｐゴシック" pitchFamily="-109" charset="-128"/>
              </a:rPr>
              <a:t>Stretto legame tariffe-qualità</a:t>
            </a:r>
          </a:p>
        </p:txBody>
      </p:sp>
    </p:spTree>
    <p:extLst>
      <p:ext uri="{BB962C8B-B14F-4D97-AF65-F5344CB8AC3E}">
        <p14:creationId xmlns:p14="http://schemas.microsoft.com/office/powerpoint/2010/main" val="3249134753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>
          <a:xfrm>
            <a:off x="6758880" y="6481913"/>
            <a:ext cx="2133600" cy="365125"/>
          </a:xfrm>
        </p:spPr>
        <p:txBody>
          <a:bodyPr/>
          <a:lstStyle/>
          <a:p>
            <a:fld id="{A96C388D-4415-4FD5-98FB-BEB9389F4B59}" type="slidenum">
              <a:rPr lang="it-IT" smtClean="0"/>
              <a:t>22</a:t>
            </a:fld>
            <a:endParaRPr lang="it-IT" dirty="0"/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3419872" y="188643"/>
            <a:ext cx="6192688" cy="53391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3" tIns="45712" rIns="91423" bIns="45712"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it-IT" altLang="it-IT" sz="2400" dirty="0">
              <a:latin typeface="+mn-lt"/>
              <a:sym typeface="Helvetica" pitchFamily="34" charset="0"/>
            </a:endParaRPr>
          </a:p>
        </p:txBody>
      </p:sp>
      <p:pic>
        <p:nvPicPr>
          <p:cNvPr id="14" name="Immagine 13" descr="fondo-slide.png">
            <a:extLst>
              <a:ext uri="{FF2B5EF4-FFF2-40B4-BE49-F238E27FC236}">
                <a16:creationId xmlns:a16="http://schemas.microsoft.com/office/drawing/2014/main" id="{3A722F71-8EBC-4ACA-B7AD-B813744FD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0628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7" descr="600x96--arera-trasaprente.png">
            <a:extLst>
              <a:ext uri="{FF2B5EF4-FFF2-40B4-BE49-F238E27FC236}">
                <a16:creationId xmlns:a16="http://schemas.microsoft.com/office/drawing/2014/main" id="{1DEF4305-3814-427F-8B4B-6E2E3E43C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810" y="6017823"/>
            <a:ext cx="3797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4DC9D8AC-B2DA-4D9D-A6FB-92B278C870D6}"/>
              </a:ext>
            </a:extLst>
          </p:cNvPr>
          <p:cNvSpPr/>
          <p:nvPr/>
        </p:nvSpPr>
        <p:spPr>
          <a:xfrm>
            <a:off x="2118514" y="1384000"/>
            <a:ext cx="11561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1F497D"/>
                </a:solidFill>
                <a:latin typeface="Calibri"/>
                <a:ea typeface="+mj-ea"/>
                <a:cs typeface="Arial" panose="020B0604020202020204" pitchFamily="34" charset="0"/>
              </a:rPr>
              <a:t>effetto volume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707C4D46-5813-459D-9EED-86F73CBBAD69}"/>
              </a:ext>
            </a:extLst>
          </p:cNvPr>
          <p:cNvSpPr/>
          <p:nvPr/>
        </p:nvSpPr>
        <p:spPr>
          <a:xfrm>
            <a:off x="3740073" y="1303086"/>
            <a:ext cx="1247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1F497D"/>
                </a:solidFill>
                <a:latin typeface="Calibri"/>
                <a:ea typeface="+mj-ea"/>
                <a:cs typeface="Arial" panose="020B0604020202020204" pitchFamily="34" charset="0"/>
              </a:rPr>
              <a:t>costi per acquisti all’ingrosso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E8E6698E-3BED-4415-8F09-D34EAF1E468D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2696569" y="1072842"/>
            <a:ext cx="345396" cy="311158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A9E9357D-9182-45B1-B212-28F58A6E92DE}"/>
              </a:ext>
            </a:extLst>
          </p:cNvPr>
          <p:cNvCxnSpPr>
            <a:cxnSpLocks/>
          </p:cNvCxnSpPr>
          <p:nvPr/>
        </p:nvCxnSpPr>
        <p:spPr>
          <a:xfrm>
            <a:off x="4028885" y="1092564"/>
            <a:ext cx="207368" cy="264475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1ABB1170-C3A0-4A55-8EB8-90907D3A66B0}"/>
              </a:ext>
            </a:extLst>
          </p:cNvPr>
          <p:cNvCxnSpPr>
            <a:cxnSpLocks/>
            <a:stCxn id="45" idx="3"/>
            <a:endCxn id="51" idx="3"/>
          </p:cNvCxnSpPr>
          <p:nvPr/>
        </p:nvCxnSpPr>
        <p:spPr>
          <a:xfrm flipH="1">
            <a:off x="4264184" y="1441586"/>
            <a:ext cx="1711973" cy="1381085"/>
          </a:xfrm>
          <a:prstGeom prst="bentConnector3">
            <a:avLst>
              <a:gd name="adj1" fmla="val -13353"/>
            </a:avLst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2">
            <a:extLst>
              <a:ext uri="{FF2B5EF4-FFF2-40B4-BE49-F238E27FC236}">
                <a16:creationId xmlns:a16="http://schemas.microsoft.com/office/drawing/2014/main" id="{B9378E91-5DD6-4C23-B691-EFC1B3260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65" y="114060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BB6839DD-1858-4272-917F-8B4487621C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800697"/>
              </p:ext>
            </p:extLst>
          </p:nvPr>
        </p:nvGraphicFramePr>
        <p:xfrm>
          <a:off x="2263368" y="713676"/>
          <a:ext cx="4026308" cy="46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771900" imgH="431800" progId="Equation.3">
                  <p:embed/>
                </p:oleObj>
              </mc:Choice>
              <mc:Fallback>
                <p:oleObj r:id="rId5" imgW="3771900" imgH="431800" progId="Equation.3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BB6839DD-1858-4272-917F-8B4487621C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368" y="713676"/>
                        <a:ext cx="4026308" cy="468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ttangolo 36">
            <a:extLst>
              <a:ext uri="{FF2B5EF4-FFF2-40B4-BE49-F238E27FC236}">
                <a16:creationId xmlns:a16="http://schemas.microsoft.com/office/drawing/2014/main" id="{87273520-42BF-4AE4-95E8-D9F42F5C595A}"/>
              </a:ext>
            </a:extLst>
          </p:cNvPr>
          <p:cNvSpPr/>
          <p:nvPr/>
        </p:nvSpPr>
        <p:spPr>
          <a:xfrm>
            <a:off x="2762264" y="1727467"/>
            <a:ext cx="1279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1F497D"/>
                </a:solidFill>
                <a:latin typeface="Calibri"/>
                <a:ea typeface="+mj-ea"/>
                <a:cs typeface="Arial" panose="020B0604020202020204" pitchFamily="34" charset="0"/>
              </a:rPr>
              <a:t>energia elettrica</a:t>
            </a:r>
          </a:p>
        </p:txBody>
      </p: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72331922-356F-4ADE-AF7A-CF2E88C6D3FE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3402128" y="1085388"/>
            <a:ext cx="136828" cy="642079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ttangolo 42">
            <a:extLst>
              <a:ext uri="{FF2B5EF4-FFF2-40B4-BE49-F238E27FC236}">
                <a16:creationId xmlns:a16="http://schemas.microsoft.com/office/drawing/2014/main" id="{E5DAF7A2-458F-4503-891A-C9A41CA46AE6}"/>
              </a:ext>
            </a:extLst>
          </p:cNvPr>
          <p:cNvSpPr/>
          <p:nvPr/>
        </p:nvSpPr>
        <p:spPr>
          <a:xfrm>
            <a:off x="4689142" y="1725966"/>
            <a:ext cx="1279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1F497D"/>
                </a:solidFill>
                <a:latin typeface="Calibri"/>
                <a:ea typeface="+mj-ea"/>
                <a:cs typeface="Arial" panose="020B0604020202020204" pitchFamily="34" charset="0"/>
              </a:rPr>
              <a:t>costi ambientali e della risorsa</a:t>
            </a:r>
          </a:p>
        </p:txBody>
      </p: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296DEE1F-15C1-4A2C-B8B4-EC83EEBAA5C8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4689142" y="1102255"/>
            <a:ext cx="639864" cy="623711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ttangolo 44">
            <a:extLst>
              <a:ext uri="{FF2B5EF4-FFF2-40B4-BE49-F238E27FC236}">
                <a16:creationId xmlns:a16="http://schemas.microsoft.com/office/drawing/2014/main" id="{F71A3A96-17ED-45B8-A2CC-F7D40E297BD5}"/>
              </a:ext>
            </a:extLst>
          </p:cNvPr>
          <p:cNvSpPr/>
          <p:nvPr/>
        </p:nvSpPr>
        <p:spPr>
          <a:xfrm>
            <a:off x="5387850" y="1303086"/>
            <a:ext cx="5883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1F497D"/>
                </a:solidFill>
                <a:latin typeface="Calibri"/>
                <a:ea typeface="+mj-ea"/>
                <a:cs typeface="Arial" panose="020B0604020202020204" pitchFamily="34" charset="0"/>
              </a:rPr>
              <a:t>altro</a:t>
            </a:r>
          </a:p>
        </p:txBody>
      </p: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67102720-1164-487E-9F82-CADD6D50EE9D}"/>
              </a:ext>
            </a:extLst>
          </p:cNvPr>
          <p:cNvCxnSpPr>
            <a:cxnSpLocks/>
          </p:cNvCxnSpPr>
          <p:nvPr/>
        </p:nvCxnSpPr>
        <p:spPr>
          <a:xfrm>
            <a:off x="5125178" y="1107224"/>
            <a:ext cx="313677" cy="293574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8">
            <a:extLst>
              <a:ext uri="{FF2B5EF4-FFF2-40B4-BE49-F238E27FC236}">
                <a16:creationId xmlns:a16="http://schemas.microsoft.com/office/drawing/2014/main" id="{94D1E86C-3FD5-495A-A731-3688AC2233F1}"/>
              </a:ext>
            </a:extLst>
          </p:cNvPr>
          <p:cNvSpPr txBox="1">
            <a:spLocks noChangeArrowheads="1"/>
          </p:cNvSpPr>
          <p:nvPr/>
        </p:nvSpPr>
        <p:spPr>
          <a:xfrm>
            <a:off x="646196" y="2380250"/>
            <a:ext cx="3617988" cy="88484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3" tIns="45712" rIns="91423" bIns="45712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300" b="0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Principale novità MTI-3</a:t>
            </a:r>
            <a:r>
              <a:rPr kumimoji="0" lang="it-IT" alt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  <a:sym typeface="Helvetica" pitchFamily="34" charset="0"/>
              </a:rPr>
              <a:t>: </a:t>
            </a:r>
          </a:p>
          <a:p>
            <a:pPr marL="180975" lvl="0" indent="-180975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1200" b="0" dirty="0">
                <a:solidFill>
                  <a:srgbClr val="1F497D"/>
                </a:solidFill>
                <a:latin typeface="Calibri"/>
                <a:sym typeface="Helvetica" pitchFamily="34" charset="0"/>
              </a:rPr>
              <a:t>In                inserito incentivo specifico per misure innovative, caratterizzate da multi settorialità, con effetti su:</a:t>
            </a:r>
          </a:p>
        </p:txBody>
      </p:sp>
      <p:sp>
        <p:nvSpPr>
          <p:cNvPr id="41" name="Rectangle 4">
            <a:extLst>
              <a:ext uri="{FF2B5EF4-FFF2-40B4-BE49-F238E27FC236}">
                <a16:creationId xmlns:a16="http://schemas.microsoft.com/office/drawing/2014/main" id="{FF06D971-3F22-40F6-91DF-5F25CA8C0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16" y="3158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ggetto 28">
                <a:extLst>
                  <a:ext uri="{FF2B5EF4-FFF2-40B4-BE49-F238E27FC236}">
                    <a16:creationId xmlns:a16="http://schemas.microsoft.com/office/drawing/2014/main" id="{08ACEBB4-141B-45D9-BFD8-486C941D092D}"/>
                  </a:ext>
                </a:extLst>
              </p:cNvPr>
              <p:cNvSpPr txBox="1"/>
              <p:nvPr/>
            </p:nvSpPr>
            <p:spPr bwMode="auto">
              <a:xfrm>
                <a:off x="1008928" y="2619436"/>
                <a:ext cx="342900" cy="247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sSubSup>
                        <m:sSubSupPr>
                          <m:ctrlPr>
                            <a:rPr lang="it-IT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it-IT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𝑎𝑙𝑡𝑟𝑜</m:t>
                          </m:r>
                        </m:sub>
                        <m:sup>
                          <m:r>
                            <a:rPr lang="it-IT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29" name="Oggetto 28">
                <a:extLst>
                  <a:ext uri="{FF2B5EF4-FFF2-40B4-BE49-F238E27FC236}">
                    <a16:creationId xmlns:a16="http://schemas.microsoft.com/office/drawing/2014/main" id="{08ACEBB4-141B-45D9-BFD8-486C941D0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8928" y="2619436"/>
                <a:ext cx="342900" cy="247650"/>
              </a:xfrm>
              <a:prstGeom prst="rect">
                <a:avLst/>
              </a:prstGeom>
              <a:blipFill>
                <a:blip r:embed="rId7"/>
                <a:stretch>
                  <a:fillRect r="-69643" b="-7500"/>
                </a:stretch>
              </a:blipFill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40C7C9AB-4FC2-4501-8674-23F5ACBDEAD9}"/>
              </a:ext>
            </a:extLst>
          </p:cNvPr>
          <p:cNvSpPr/>
          <p:nvPr/>
        </p:nvSpPr>
        <p:spPr>
          <a:xfrm>
            <a:off x="1703764" y="3312996"/>
            <a:ext cx="1426706" cy="360000"/>
          </a:xfrm>
          <a:prstGeom prst="roundRect">
            <a:avLst/>
          </a:prstGeom>
          <a:solidFill>
            <a:srgbClr val="003B77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it-IT" sz="1100" dirty="0"/>
              <a:t>efficienza energetica</a:t>
            </a:r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4B456067-957C-45D8-9DD1-494C0F295BC1}"/>
              </a:ext>
            </a:extLst>
          </p:cNvPr>
          <p:cNvCxnSpPr>
            <a:cxnSpLocks/>
          </p:cNvCxnSpPr>
          <p:nvPr/>
        </p:nvCxnSpPr>
        <p:spPr>
          <a:xfrm>
            <a:off x="1589042" y="3315402"/>
            <a:ext cx="0" cy="2052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C764C01D-17C7-4598-A654-6E2ADF777BD9}"/>
              </a:ext>
            </a:extLst>
          </p:cNvPr>
          <p:cNvSpPr/>
          <p:nvPr/>
        </p:nvSpPr>
        <p:spPr>
          <a:xfrm>
            <a:off x="1703764" y="3886840"/>
            <a:ext cx="1426706" cy="360000"/>
          </a:xfrm>
          <a:prstGeom prst="roundRect">
            <a:avLst/>
          </a:prstGeom>
          <a:solidFill>
            <a:srgbClr val="003B77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it-IT" sz="1100"/>
              <a:t>riduzione dell’uso della plastica</a:t>
            </a:r>
            <a:endParaRPr lang="it-IT" sz="1100" dirty="0"/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C0F69975-B667-4EA3-A60E-26CC9976657E}"/>
              </a:ext>
            </a:extLst>
          </p:cNvPr>
          <p:cNvSpPr/>
          <p:nvPr/>
        </p:nvSpPr>
        <p:spPr>
          <a:xfrm>
            <a:off x="1703764" y="4422584"/>
            <a:ext cx="1426706" cy="360000"/>
          </a:xfrm>
          <a:prstGeom prst="roundRect">
            <a:avLst/>
          </a:prstGeom>
          <a:solidFill>
            <a:srgbClr val="003B77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it-IT" sz="1100"/>
              <a:t>recupero di materia e di energia</a:t>
            </a:r>
            <a:endParaRPr lang="it-IT" sz="1100" dirty="0"/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8DB2D4C8-9830-4E1B-BB85-26BDA6D40D76}"/>
              </a:ext>
            </a:extLst>
          </p:cNvPr>
          <p:cNvSpPr/>
          <p:nvPr/>
        </p:nvSpPr>
        <p:spPr>
          <a:xfrm>
            <a:off x="1703764" y="4948803"/>
            <a:ext cx="1426706" cy="360000"/>
          </a:xfrm>
          <a:prstGeom prst="roundRect">
            <a:avLst/>
          </a:prstGeom>
          <a:solidFill>
            <a:srgbClr val="003B77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it-IT" sz="1100"/>
              <a:t>riuso dei reflui</a:t>
            </a:r>
            <a:endParaRPr lang="it-IT" sz="1100" dirty="0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D4C88BBE-104D-4214-B951-B89350156958}"/>
              </a:ext>
            </a:extLst>
          </p:cNvPr>
          <p:cNvSpPr/>
          <p:nvPr/>
        </p:nvSpPr>
        <p:spPr>
          <a:xfrm>
            <a:off x="3183358" y="3271656"/>
            <a:ext cx="2312548" cy="55399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it-IT" altLang="it-IT" sz="1000" dirty="0">
                <a:solidFill>
                  <a:srgbClr val="003B77"/>
                </a:solidFill>
              </a:rPr>
              <a:t>Installazione di soft starter e inverter, gestione della pressione, apparati per il recupero di energia…</a:t>
            </a:r>
            <a:endParaRPr lang="it-IT" sz="1000" dirty="0"/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81D9C083-1296-40A6-AB99-54A4CE9C0AFA}"/>
              </a:ext>
            </a:extLst>
          </p:cNvPr>
          <p:cNvSpPr/>
          <p:nvPr/>
        </p:nvSpPr>
        <p:spPr>
          <a:xfrm>
            <a:off x="3183358" y="3833631"/>
            <a:ext cx="2312548" cy="55399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it-IT" altLang="it-IT" sz="1000" dirty="0">
                <a:solidFill>
                  <a:srgbClr val="003B77"/>
                </a:solidFill>
              </a:rPr>
              <a:t>Installazione di fontanelle ad alta qualità, acqua del rubinetto in alternativa all’acqua in bottiglia</a:t>
            </a:r>
            <a:endParaRPr lang="it-IT" sz="1000" dirty="0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FA3741EC-6D12-47B2-A7AC-CB2D97A62FD0}"/>
              </a:ext>
            </a:extLst>
          </p:cNvPr>
          <p:cNvSpPr/>
          <p:nvPr/>
        </p:nvSpPr>
        <p:spPr>
          <a:xfrm>
            <a:off x="3183358" y="4357506"/>
            <a:ext cx="2312548" cy="55399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it-IT" altLang="it-IT" sz="1000" dirty="0">
                <a:solidFill>
                  <a:srgbClr val="003B77"/>
                </a:solidFill>
              </a:rPr>
              <a:t>Biogas da fanghi di depurazione, impianti mini hydro, biopolimeri/ </a:t>
            </a:r>
            <a:r>
              <a:rPr lang="it-IT" altLang="it-IT" sz="1000" dirty="0" err="1">
                <a:solidFill>
                  <a:srgbClr val="003B77"/>
                </a:solidFill>
              </a:rPr>
              <a:t>struvite</a:t>
            </a:r>
            <a:r>
              <a:rPr lang="it-IT" altLang="it-IT" sz="1000" dirty="0">
                <a:solidFill>
                  <a:srgbClr val="003B77"/>
                </a:solidFill>
              </a:rPr>
              <a:t>/ fosforo… da fanghi di depurazione</a:t>
            </a:r>
            <a:endParaRPr lang="it-IT" sz="1000" dirty="0"/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C4C7262E-314F-41C2-B035-D80C96BD7FC0}"/>
              </a:ext>
            </a:extLst>
          </p:cNvPr>
          <p:cNvSpPr/>
          <p:nvPr/>
        </p:nvSpPr>
        <p:spPr>
          <a:xfrm>
            <a:off x="3183358" y="4900431"/>
            <a:ext cx="2312548" cy="55399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it-IT" altLang="it-IT" sz="1000" dirty="0">
                <a:solidFill>
                  <a:srgbClr val="003B77"/>
                </a:solidFill>
              </a:rPr>
              <a:t>Riuso per irrigazione o usi industriali, impianti di riuso domestici per acqua tecnica</a:t>
            </a:r>
            <a:endParaRPr lang="it-IT" sz="1000" dirty="0"/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C7A13A16-C650-48F1-9503-0FF019CFDB6A}"/>
              </a:ext>
            </a:extLst>
          </p:cNvPr>
          <p:cNvSpPr/>
          <p:nvPr/>
        </p:nvSpPr>
        <p:spPr>
          <a:xfrm>
            <a:off x="950610" y="3012822"/>
            <a:ext cx="342900" cy="24622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it-IT" altLang="it-IT" sz="1000" dirty="0">
                <a:solidFill>
                  <a:srgbClr val="003B77"/>
                </a:solidFill>
              </a:rPr>
              <a:t>.</a:t>
            </a:r>
            <a:endParaRPr lang="it-IT" sz="1000" dirty="0"/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49A98C54-3C70-4AC2-8216-69EE31427296}"/>
              </a:ext>
            </a:extLst>
          </p:cNvPr>
          <p:cNvSpPr/>
          <p:nvPr/>
        </p:nvSpPr>
        <p:spPr>
          <a:xfrm>
            <a:off x="7307259" y="5713238"/>
            <a:ext cx="1566884" cy="27699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AU" altLang="it-IT" sz="1200" dirty="0">
                <a:solidFill>
                  <a:srgbClr val="003B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75% revenue sharing</a:t>
            </a:r>
            <a:endParaRPr lang="it-IT" sz="1200" dirty="0"/>
          </a:p>
        </p:txBody>
      </p: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D3D49380-7BE9-4EDD-B12D-AE9521E9806C}"/>
              </a:ext>
            </a:extLst>
          </p:cNvPr>
          <p:cNvGrpSpPr/>
          <p:nvPr/>
        </p:nvGrpSpPr>
        <p:grpSpPr>
          <a:xfrm>
            <a:off x="6393827" y="2115248"/>
            <a:ext cx="2474949" cy="1961380"/>
            <a:chOff x="5498102" y="2817529"/>
            <a:chExt cx="3188698" cy="2981477"/>
          </a:xfrm>
        </p:grpSpPr>
        <p:sp>
          <p:nvSpPr>
            <p:cNvPr id="54" name="Ovale 53">
              <a:extLst>
                <a:ext uri="{FF2B5EF4-FFF2-40B4-BE49-F238E27FC236}">
                  <a16:creationId xmlns:a16="http://schemas.microsoft.com/office/drawing/2014/main" id="{37BEFB6D-147D-4923-B588-CAC89C1FD502}"/>
                </a:ext>
              </a:extLst>
            </p:cNvPr>
            <p:cNvSpPr/>
            <p:nvPr/>
          </p:nvSpPr>
          <p:spPr>
            <a:xfrm>
              <a:off x="6192451" y="2817529"/>
              <a:ext cx="1800000" cy="1800000"/>
            </a:xfrm>
            <a:prstGeom prst="ellipse">
              <a:avLst/>
            </a:prstGeom>
            <a:solidFill>
              <a:schemeClr val="accent1">
                <a:lumMod val="75000"/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500"/>
                <a:t>Tariffe</a:t>
              </a:r>
            </a:p>
          </p:txBody>
        </p:sp>
        <p:sp>
          <p:nvSpPr>
            <p:cNvPr id="55" name="Ovale 54">
              <a:extLst>
                <a:ext uri="{FF2B5EF4-FFF2-40B4-BE49-F238E27FC236}">
                  <a16:creationId xmlns:a16="http://schemas.microsoft.com/office/drawing/2014/main" id="{CC82DC27-9CFC-419C-A1CD-C5C3F8E25D16}"/>
                </a:ext>
              </a:extLst>
            </p:cNvPr>
            <p:cNvSpPr/>
            <p:nvPr/>
          </p:nvSpPr>
          <p:spPr>
            <a:xfrm>
              <a:off x="5498102" y="3999006"/>
              <a:ext cx="1800000" cy="1800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500"/>
                <a:t>Qualità Tecnica</a:t>
              </a:r>
            </a:p>
          </p:txBody>
        </p:sp>
        <p:sp>
          <p:nvSpPr>
            <p:cNvPr id="56" name="Ovale 55">
              <a:extLst>
                <a:ext uri="{FF2B5EF4-FFF2-40B4-BE49-F238E27FC236}">
                  <a16:creationId xmlns:a16="http://schemas.microsoft.com/office/drawing/2014/main" id="{26B9669F-96E1-4431-96B9-A6C40AC76FFB}"/>
                </a:ext>
              </a:extLst>
            </p:cNvPr>
            <p:cNvSpPr/>
            <p:nvPr/>
          </p:nvSpPr>
          <p:spPr>
            <a:xfrm>
              <a:off x="6886800" y="3985931"/>
              <a:ext cx="1800000" cy="1800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500"/>
                <a:t>Economiacircolare</a:t>
              </a:r>
            </a:p>
          </p:txBody>
        </p:sp>
      </p:grpSp>
      <p:sp>
        <p:nvSpPr>
          <p:cNvPr id="49" name="Esplosione: 8 punte 48">
            <a:extLst>
              <a:ext uri="{FF2B5EF4-FFF2-40B4-BE49-F238E27FC236}">
                <a16:creationId xmlns:a16="http://schemas.microsoft.com/office/drawing/2014/main" id="{256D167A-443D-453C-98D4-9535E9674A29}"/>
              </a:ext>
            </a:extLst>
          </p:cNvPr>
          <p:cNvSpPr/>
          <p:nvPr/>
        </p:nvSpPr>
        <p:spPr>
          <a:xfrm>
            <a:off x="646196" y="2619436"/>
            <a:ext cx="216000" cy="216000"/>
          </a:xfrm>
          <a:prstGeom prst="irregularSeal1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D34AF816-07A3-4882-BDC3-CFFE1E6C4DC0}"/>
                  </a:ext>
                </a:extLst>
              </p:cNvPr>
              <p:cNvSpPr/>
              <p:nvPr/>
            </p:nvSpPr>
            <p:spPr>
              <a:xfrm>
                <a:off x="5723467" y="4160055"/>
                <a:ext cx="3355850" cy="3966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AU" sz="9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sz="900" i="1" smtClean="0">
                              <a:latin typeface="Cambria Math" panose="02040503050406030204" pitchFamily="18" charset="0"/>
                            </a:rPr>
                            <m:t>𝑅𝑐</m:t>
                          </m:r>
                        </m:e>
                        <m:sub>
                          <m:r>
                            <a:rPr lang="en-AU" sz="900" i="1" smtClean="0">
                              <a:latin typeface="Cambria Math" panose="02040503050406030204" pitchFamily="18" charset="0"/>
                            </a:rPr>
                            <m:t>𝐴𝑡𝑡𝑖𝑣𝑖𝑡</m:t>
                          </m:r>
                          <m:r>
                            <a:rPr lang="en-AU" sz="900" i="0" smtClean="0">
                              <a:latin typeface="Cambria Math" panose="02040503050406030204" pitchFamily="18" charset="0"/>
                            </a:rPr>
                            <m:t>à </m:t>
                          </m:r>
                          <m:r>
                            <a:rPr lang="en-AU" sz="9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AU" sz="9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AU" sz="900" i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en-AU" sz="90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90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AU" sz="900" i="0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AU" sz="90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AU" sz="900" i="0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AU" sz="9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AU" sz="9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sz="90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AU" sz="90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AU" sz="90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AU" sz="90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AU" sz="900" i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  <m:r>
                            <a:rPr lang="en-AU" sz="900" i="0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sSubSup>
                            <m:sSubSupPr>
                              <m:ctrlPr>
                                <a:rPr lang="en-AU" sz="9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sz="90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AU" sz="90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AU" sz="90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AU" sz="90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AU" sz="900" i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en-AU" sz="900" i="0" smtClean="0">
                          <a:latin typeface="Cambria Math" panose="02040503050406030204" pitchFamily="18" charset="0"/>
                        </a:rPr>
                        <m:t>+[%</m:t>
                      </m:r>
                      <m:r>
                        <a:rPr lang="en-AU" sz="90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AU" sz="900" i="0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AU" sz="9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900" i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AU" sz="9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90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AU" sz="90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AU" sz="900" i="0" smtClean="0">
                          <a:latin typeface="Cambria Math" panose="02040503050406030204" pitchFamily="18" charset="0"/>
                        </a:rPr>
                        <m:t>]∗</m:t>
                      </m:r>
                      <m:d>
                        <m:dPr>
                          <m:ctrlPr>
                            <a:rPr lang="en-AU" sz="9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AU" sz="9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sz="90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AU" sz="90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AU" sz="90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AU" sz="90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AU" sz="900" i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  <m:r>
                            <a:rPr lang="en-AU" sz="900" i="0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sSubSup>
                            <m:sSubSupPr>
                              <m:ctrlPr>
                                <a:rPr lang="en-AU" sz="9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sz="90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AU" sz="90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AU" sz="90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AU" sz="90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AU" sz="900" i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AU" sz="900" dirty="0"/>
              </a:p>
            </p:txBody>
          </p:sp>
        </mc:Choice>
        <mc:Fallback xmlns="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D34AF816-07A3-4882-BDC3-CFFE1E6C4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467" y="4160055"/>
                <a:ext cx="3355850" cy="3966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tangolo 56">
                <a:extLst>
                  <a:ext uri="{FF2B5EF4-FFF2-40B4-BE49-F238E27FC236}">
                    <a16:creationId xmlns:a16="http://schemas.microsoft.com/office/drawing/2014/main" id="{03ACB395-DBE8-4701-BAFC-0A9B94BE6AAC}"/>
                  </a:ext>
                </a:extLst>
              </p:cNvPr>
              <p:cNvSpPr/>
              <p:nvPr/>
            </p:nvSpPr>
            <p:spPr>
              <a:xfrm>
                <a:off x="5968869" y="4633695"/>
                <a:ext cx="3110448" cy="11667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it-IT" sz="900">
                    <a:latin typeface="+mn-lt"/>
                    <a:ea typeface="Times New Roman" panose="02020603050405020304" pitchFamily="18" charset="0"/>
                  </a:rPr>
                  <a:t>dove:</a:t>
                </a:r>
              </a:p>
              <a:p>
                <a:pPr marL="806450" lvl="0" indent="-806450"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it-IT" sz="900" b="0" i="1" smtClean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 </m:t>
                    </m:r>
                    <m:sSubSup>
                      <m:sSubSupPr>
                        <m:ctrlPr>
                          <a:rPr lang="it-IT" sz="9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it-IT" sz="9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it-IT" sz="9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  <m:r>
                          <a:rPr lang="it-IT" sz="9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it-IT" sz="9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  <m:r>
                          <a:rPr lang="it-IT" sz="9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−2</m:t>
                        </m:r>
                      </m:sup>
                    </m:sSubSup>
                  </m:oMath>
                </a14:m>
                <a:r>
                  <a:rPr lang="it-IT" sz="900">
                    <a:effectLst/>
                    <a:latin typeface="+mn-lt"/>
                    <a:ea typeface="Cambria" panose="02040503050406030204" pitchFamily="18" charset="0"/>
                  </a:rPr>
                  <a:t> 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9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it-IT" sz="9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sz="9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  <m:r>
                          <a:rPr lang="it-IT" sz="9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it-IT" sz="9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  <m:r>
                          <a:rPr lang="it-IT" sz="9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−2</m:t>
                        </m:r>
                      </m:sup>
                    </m:sSubSup>
                  </m:oMath>
                </a14:m>
                <a:r>
                  <a:rPr lang="it-IT" sz="900">
                    <a:effectLst/>
                    <a:latin typeface="+mn-lt"/>
                    <a:ea typeface="Cambria" panose="02040503050406030204" pitchFamily="18" charset="0"/>
                  </a:rPr>
                  <a:t>: ricavi e costi delle Altre attività idriche, relativi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900" b="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sz="900" b="0" i="0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ll</m:t>
                        </m:r>
                      </m:e>
                      <m:sup>
                        <m:r>
                          <a:rPr lang="it-IT" sz="900" b="0" i="0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it-IT" sz="900" b="0" i="0" smtClean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annualit</m:t>
                    </m:r>
                    <m:r>
                      <a:rPr lang="it-IT" sz="900" b="0" i="0" smtClean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à </m:t>
                    </m:r>
                    <m:r>
                      <a:rPr lang="it-IT" sz="900" i="1" smtClean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r>
                      <a:rPr lang="it-IT" sz="900" i="1" smtClean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𝑎</m:t>
                    </m:r>
                    <m:r>
                      <a:rPr lang="it-IT" sz="900" i="1" smtClean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−2)</m:t>
                    </m:r>
                  </m:oMath>
                </a14:m>
                <a:endParaRPr lang="it-IT" sz="900">
                  <a:effectLst/>
                  <a:latin typeface="+mn-lt"/>
                  <a:ea typeface="Cambria" panose="02040503050406030204" pitchFamily="18" charset="0"/>
                </a:endParaRPr>
              </a:p>
              <a:p>
                <a:pPr marL="806450" lvl="0" indent="-806450"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it-IT" sz="900" b="0" i="1" smtClean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 </m:t>
                    </m:r>
                    <m:sSubSup>
                      <m:sSubSupPr>
                        <m:ctrlPr>
                          <a:rPr lang="it-IT" sz="9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it-IT" sz="9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it-IT" sz="9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  <m:r>
                          <a:rPr lang="it-IT" sz="9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it-IT" sz="9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  <m:r>
                          <a:rPr lang="it-IT" sz="9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−2</m:t>
                        </m:r>
                      </m:sup>
                    </m:sSubSup>
                  </m:oMath>
                </a14:m>
                <a:r>
                  <a:rPr lang="it-IT" sz="900">
                    <a:effectLst/>
                    <a:latin typeface="+mn-lt"/>
                    <a:ea typeface="Cambria" panose="02040503050406030204" pitchFamily="18" charset="0"/>
                  </a:rPr>
                  <a:t> 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9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it-IT" sz="9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sz="9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  <m:r>
                          <a:rPr lang="it-IT" sz="9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it-IT" sz="9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  <m:r>
                          <a:rPr lang="it-IT" sz="9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−2</m:t>
                        </m:r>
                      </m:sup>
                    </m:sSubSup>
                  </m:oMath>
                </a14:m>
                <a:r>
                  <a:rPr lang="it-IT" sz="900">
                    <a:effectLst/>
                    <a:latin typeface="+mn-lt"/>
                    <a:ea typeface="Cambria" panose="02040503050406030204" pitchFamily="18" charset="0"/>
                  </a:rPr>
                  <a:t>:  </a:t>
                </a:r>
                <a:r>
                  <a:rPr lang="it-IT" sz="900">
                    <a:latin typeface="+mn-lt"/>
                    <a:ea typeface="Cambria" panose="02040503050406030204" pitchFamily="18" charset="0"/>
                  </a:rPr>
                  <a:t>ricavi e costi delle Altre attività idriche </a:t>
                </a:r>
                <a:r>
                  <a:rPr lang="it-IT" sz="900" u="sng">
                    <a:latin typeface="+mn-lt"/>
                    <a:ea typeface="Cambria" panose="02040503050406030204" pitchFamily="18" charset="0"/>
                  </a:rPr>
                  <a:t>da incentivare</a:t>
                </a:r>
                <a:r>
                  <a:rPr lang="it-IT" sz="900">
                    <a:latin typeface="+mn-lt"/>
                    <a:ea typeface="Cambria" panose="02040503050406030204" pitchFamily="18" charset="0"/>
                  </a:rPr>
                  <a:t>, relative all’annualità (𝑎−2)</a:t>
                </a:r>
                <a:endParaRPr lang="it-IT" sz="900">
                  <a:effectLst/>
                  <a:latin typeface="+mn-lt"/>
                  <a:ea typeface="Cambria" panose="02040503050406030204" pitchFamily="18" charset="0"/>
                </a:endParaRPr>
              </a:p>
              <a:p>
                <a:pPr marL="806450" lvl="0" indent="-806450" algn="just"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it-IT" sz="900" b="0" i="1" smtClean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 </m:t>
                    </m:r>
                    <m:r>
                      <a:rPr lang="it-IT" sz="900" i="1" smtClean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%</m:t>
                    </m:r>
                    <m:r>
                      <a:rPr lang="it-IT" sz="900" i="1" smtClean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𝑏</m:t>
                    </m:r>
                  </m:oMath>
                </a14:m>
                <a:r>
                  <a:rPr lang="it-IT" sz="900">
                    <a:effectLst/>
                    <a:latin typeface="+mn-lt"/>
                    <a:ea typeface="Cambria" panose="02040503050406030204" pitchFamily="18" charset="0"/>
                  </a:rPr>
                  <a:t> = 0,5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9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it-IT" sz="9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it-IT" sz="9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it-IT" sz="900">
                    <a:effectLst/>
                    <a:latin typeface="+mn-lt"/>
                    <a:ea typeface="Cambria" panose="02040503050406030204" pitchFamily="18" charset="0"/>
                  </a:rPr>
                  <a:t>= 0, 5</a:t>
                </a:r>
              </a:p>
            </p:txBody>
          </p:sp>
        </mc:Choice>
        <mc:Fallback xmlns="">
          <p:sp>
            <p:nvSpPr>
              <p:cNvPr id="57" name="Rettangolo 56">
                <a:extLst>
                  <a:ext uri="{FF2B5EF4-FFF2-40B4-BE49-F238E27FC236}">
                    <a16:creationId xmlns:a16="http://schemas.microsoft.com/office/drawing/2014/main" id="{03ACB395-DBE8-4701-BAFC-0A9B94BE6A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869" y="4633695"/>
                <a:ext cx="3110448" cy="1166730"/>
              </a:xfrm>
              <a:prstGeom prst="rect">
                <a:avLst/>
              </a:prstGeom>
              <a:blipFill>
                <a:blip r:embed="rId9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Connettore 2 26">
            <a:extLst>
              <a:ext uri="{FF2B5EF4-FFF2-40B4-BE49-F238E27FC236}">
                <a16:creationId xmlns:a16="http://schemas.microsoft.com/office/drawing/2014/main" id="{43DE7F1C-FED0-4CEC-9D47-64C1F02BC8E8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0507" y="3579509"/>
            <a:ext cx="970159" cy="392190"/>
          </a:xfrm>
          <a:prstGeom prst="bentConnector2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olo 1">
            <a:extLst>
              <a:ext uri="{FF2B5EF4-FFF2-40B4-BE49-F238E27FC236}">
                <a16:creationId xmlns:a16="http://schemas.microsoft.com/office/drawing/2014/main" id="{FC816EE6-F9AA-2758-837B-FD51ED97BB3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0758" cy="396000"/>
          </a:xfrm>
          <a:prstGeom prst="rect">
            <a:avLst/>
          </a:prstGeom>
          <a:solidFill>
            <a:srgbClr val="1E4968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Componenti a conguaglio</a:t>
            </a:r>
          </a:p>
        </p:txBody>
      </p:sp>
    </p:spTree>
    <p:extLst>
      <p:ext uri="{BB962C8B-B14F-4D97-AF65-F5344CB8AC3E}">
        <p14:creationId xmlns:p14="http://schemas.microsoft.com/office/powerpoint/2010/main" val="1225270530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A31E7FD8-E50C-4078-A2B4-66485F60BBDA}"/>
                  </a:ext>
                </a:extLst>
              </p:cNvPr>
              <p:cNvSpPr/>
              <p:nvPr/>
            </p:nvSpPr>
            <p:spPr>
              <a:xfrm>
                <a:off x="326649" y="3573153"/>
                <a:ext cx="7417213" cy="587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𝑃𝑒𝑛𝑎𝑙𝑒</m:t>
                          </m:r>
                        </m:e>
                        <m:sub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𝑃𝑑𝐼</m:t>
                          </m:r>
                        </m:sub>
                        <m:sup/>
                      </m:sSubSup>
                      <m:r>
                        <a:rPr lang="it-IT" sz="1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0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it-IT" sz="1000" i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it-IT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000" i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it-IT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it-IT" sz="1000" i="1">
                                  <a:latin typeface="Cambria Math" panose="02040503050406030204" pitchFamily="18" charset="0"/>
                                </a:rPr>
                                <m:t>𝑀𝑇𝐼</m:t>
                              </m:r>
                              <m:r>
                                <a:rPr lang="it-IT" sz="1000" i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  <m:r>
                        <a:rPr lang="it-IT" sz="1000" i="0">
                          <a:latin typeface="Cambria Math" panose="02040503050406030204" pitchFamily="18" charset="0"/>
                        </a:rPr>
                        <m:t>∗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it-IT" sz="1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1000" i="0">
                              <a:latin typeface="Cambria Math" panose="02040503050406030204" pitchFamily="18" charset="0"/>
                            </a:rPr>
                            <m:t>=2016</m:t>
                          </m:r>
                        </m:sub>
                        <m:sup>
                          <m:r>
                            <a:rPr lang="it-IT" sz="1000" i="0">
                              <a:latin typeface="Cambria Math" panose="02040503050406030204" pitchFamily="18" charset="0"/>
                            </a:rPr>
                            <m:t>2019</m:t>
                          </m:r>
                        </m:sup>
                        <m:e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𝐼</m:t>
                          </m:r>
                          <m:sSubSup>
                            <m:sSubSupPr>
                              <m:ctrlPr>
                                <a:rPr lang="it-IT" sz="1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1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it-IT" sz="1000" i="1"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</m:sup>
                          </m:sSubSup>
                        </m:e>
                      </m:nary>
                      <m:r>
                        <a:rPr lang="it-IT" sz="1000" i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{"/>
                          <m:endChr m:val="}"/>
                          <m:ctrlPr>
                            <a:rPr lang="it-IT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sz="1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1000" i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e>
                            <m:sub>
                              <m:r>
                                <a:rPr lang="it-IT" sz="1000" i="1">
                                  <a:latin typeface="Cambria Math" panose="02040503050406030204" pitchFamily="18" charset="0"/>
                                </a:rPr>
                                <m:t>𝑅𝑄𝑇𝐼</m:t>
                              </m:r>
                            </m:sub>
                            <m:sup>
                              <m:r>
                                <a:rPr lang="it-IT" sz="1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it-IT" sz="1000" i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it-IT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it-IT" sz="1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it-IT" sz="1000" i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it-IT" sz="1000" i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it-IT" sz="1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10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it-IT" sz="10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  <m:sup>
                                          <m:r>
                                            <a:rPr lang="it-IT" sz="10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p>
                                      </m:sSubSup>
                                      <m:r>
                                        <a:rPr lang="it-IT" sz="1000" i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sSubSup>
                                        <m:sSubSupPr>
                                          <m:ctrlPr>
                                            <a:rPr lang="it-IT" sz="1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10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it-IT" sz="10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  <m:sup>
                                          <m:r>
                                            <a:rPr lang="it-IT" sz="1000" i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p>
                                      </m:sSubSup>
                                    </m:e>
                                  </m:nary>
                                </m:e>
                              </m:d>
                              <m:r>
                                <a:rPr lang="it-IT" sz="1000" i="0">
                                  <a:latin typeface="Cambria Math" panose="02040503050406030204" pitchFamily="18" charset="0"/>
                                </a:rPr>
                                <m:t>+20%∗</m:t>
                              </m:r>
                              <m:sSubSup>
                                <m:sSubSupPr>
                                  <m:ctrlP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  <m:t>𝑃𝑟𝑒𝑞</m:t>
                                  </m:r>
                                </m:sub>
                                <m:sup>
                                  <m: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</m:e>
                          </m:d>
                          <m:r>
                            <a:rPr lang="it-IT" sz="100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it-IT" sz="1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1000" i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e>
                            <m:sub>
                              <m:r>
                                <a:rPr lang="it-IT" sz="1000" i="1">
                                  <a:latin typeface="Cambria Math" panose="02040503050406030204" pitchFamily="18" charset="0"/>
                                </a:rPr>
                                <m:t>𝑅𝑄𝑆𝐼𝐼</m:t>
                              </m:r>
                            </m:sub>
                            <m:sup>
                              <m:r>
                                <a:rPr lang="it-IT" sz="1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it-IT" sz="1000" i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it-IT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it-IT" sz="1000" i="1">
                                      <a:latin typeface="Cambria Math" panose="02040503050406030204" pitchFamily="18" charset="0"/>
                                    </a:rPr>
                                    <m:t>𝑀𝐶</m:t>
                                  </m:r>
                                  <m:r>
                                    <a:rPr lang="it-IT" sz="1000" i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it-IT" sz="1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it-IT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1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it-IT" sz="1000" i="1">
                                          <a:latin typeface="Cambria Math" panose="02040503050406030204" pitchFamily="18" charset="0"/>
                                        </a:rPr>
                                        <m:t>𝑀𝐶</m:t>
                                      </m:r>
                                    </m:sub>
                                    <m:sup>
                                      <m:r>
                                        <a:rPr lang="it-IT" sz="1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p>
                                  </m:sSubSup>
                                  <m:r>
                                    <a:rPr lang="it-IT" sz="10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bSup>
                                    <m:sSubSupPr>
                                      <m:ctrlPr>
                                        <a:rPr lang="it-IT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10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it-IT" sz="1000" i="1">
                                          <a:latin typeface="Cambria Math" panose="02040503050406030204" pitchFamily="18" charset="0"/>
                                        </a:rPr>
                                        <m:t>𝑀𝐶</m:t>
                                      </m:r>
                                    </m:sub>
                                    <m:sup>
                                      <m:r>
                                        <a:rPr lang="it-IT" sz="1000" i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it-IT" sz="1000" dirty="0"/>
              </a:p>
            </p:txBody>
          </p:sp>
        </mc:Choice>
        <mc:Fallback xmlns="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A31E7FD8-E50C-4078-A2B4-66485F60BB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49" y="3573153"/>
                <a:ext cx="7417213" cy="587790"/>
              </a:xfrm>
              <a:prstGeom prst="rect">
                <a:avLst/>
              </a:prstGeom>
              <a:blipFill>
                <a:blip r:embed="rId3"/>
                <a:stretch>
                  <a:fillRect t="-73196" b="-1164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>
          <a:xfrm>
            <a:off x="6758880" y="6481913"/>
            <a:ext cx="2133600" cy="365125"/>
          </a:xfrm>
        </p:spPr>
        <p:txBody>
          <a:bodyPr/>
          <a:lstStyle/>
          <a:p>
            <a:fld id="{A96C388D-4415-4FD5-98FB-BEB9389F4B59}" type="slidenum">
              <a:rPr lang="it-IT" smtClean="0"/>
              <a:t>23</a:t>
            </a:fld>
            <a:endParaRPr lang="it-IT" dirty="0"/>
          </a:p>
        </p:txBody>
      </p:sp>
      <p:pic>
        <p:nvPicPr>
          <p:cNvPr id="14" name="Immagine 13" descr="fondo-slide.png">
            <a:extLst>
              <a:ext uri="{FF2B5EF4-FFF2-40B4-BE49-F238E27FC236}">
                <a16:creationId xmlns:a16="http://schemas.microsoft.com/office/drawing/2014/main" id="{3A722F71-8EBC-4ACA-B7AD-B813744FD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0628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4918F89-9BEC-4E3F-A228-F36378C70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92" y="699642"/>
            <a:ext cx="5041683" cy="2798973"/>
          </a:xfrm>
          <a:prstGeom prst="rect">
            <a:avLst/>
          </a:prstGeom>
        </p:spPr>
      </p:pic>
      <p:sp>
        <p:nvSpPr>
          <p:cNvPr id="21" name="Rectangle 8">
            <a:extLst>
              <a:ext uri="{FF2B5EF4-FFF2-40B4-BE49-F238E27FC236}">
                <a16:creationId xmlns:a16="http://schemas.microsoft.com/office/drawing/2014/main" id="{90A7B20E-3DFF-4AC3-9901-BE22312C914B}"/>
              </a:ext>
            </a:extLst>
          </p:cNvPr>
          <p:cNvSpPr txBox="1">
            <a:spLocks noChangeArrowheads="1"/>
          </p:cNvSpPr>
          <p:nvPr/>
        </p:nvSpPr>
        <p:spPr>
          <a:xfrm>
            <a:off x="5934767" y="1018851"/>
            <a:ext cx="2924709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ysDot"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050" cap="small"/>
            </a:lvl1pPr>
          </a:lstStyle>
          <a:p>
            <a:pPr marL="228600" lvl="0" indent="-228600" algn="l">
              <a:spcBef>
                <a:spcPts val="600"/>
              </a:spcBef>
              <a:buFont typeface="+mj-lt"/>
              <a:buAutoNum type="arabicParenR"/>
              <a:defRPr/>
            </a:pPr>
            <a:r>
              <a:rPr lang="it-IT" altLang="it-IT" sz="1000" cap="none" dirty="0">
                <a:solidFill>
                  <a:prstClr val="black"/>
                </a:solidFill>
                <a:sym typeface="Helvetica" pitchFamily="34" charset="0"/>
              </a:rPr>
              <a:t>Efficacia nel perseguimento dei target di miglioramento o di mantenimento di livelli prestazionali</a:t>
            </a:r>
          </a:p>
          <a:p>
            <a:pPr marL="228600" lvl="0" indent="-228600" algn="l">
              <a:spcBef>
                <a:spcPts val="600"/>
              </a:spcBef>
              <a:buFont typeface="+mj-lt"/>
              <a:buAutoNum type="arabicParenR"/>
              <a:defRPr/>
            </a:pPr>
            <a:r>
              <a:rPr lang="it-IT" altLang="it-IT" sz="1000" cap="none" dirty="0">
                <a:solidFill>
                  <a:prstClr val="black"/>
                </a:solidFill>
                <a:sym typeface="Helvetica" pitchFamily="34" charset="0"/>
              </a:rPr>
              <a:t>Capacità di implementazione del programma degli interventi</a:t>
            </a:r>
          </a:p>
          <a:p>
            <a:pPr marL="228600" lvl="0" indent="-228600" algn="l">
              <a:spcBef>
                <a:spcPts val="600"/>
              </a:spcBef>
              <a:buFont typeface="+mj-lt"/>
              <a:buAutoNum type="arabicParenR"/>
              <a:defRPr/>
            </a:pPr>
            <a:r>
              <a:rPr lang="it-IT" altLang="it-IT" sz="1000" cap="none" dirty="0">
                <a:solidFill>
                  <a:prstClr val="black"/>
                </a:solidFill>
                <a:sym typeface="Helvetica" pitchFamily="34" charset="0"/>
              </a:rPr>
              <a:t>Raggiungimento obiettivi RQTI e, per i periodi successivi, anche target di qualità contrattuale introdotti dalla delibera 547/2019/R/</a:t>
            </a:r>
            <a:r>
              <a:rPr lang="it-IT" altLang="it-IT" sz="1000" dirty="0" err="1">
                <a:solidFill>
                  <a:prstClr val="black"/>
                </a:solidFill>
                <a:sym typeface="Helvetica" pitchFamily="34" charset="0"/>
              </a:rPr>
              <a:t>idr</a:t>
            </a:r>
            <a:endParaRPr lang="it-IT" altLang="it-IT" sz="1000" dirty="0">
              <a:solidFill>
                <a:prstClr val="black"/>
              </a:solidFill>
              <a:sym typeface="Helvetica" pitchFamily="34" charset="0"/>
            </a:endParaRPr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681D99A9-FCC1-4B73-A726-6531C1D741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283308"/>
              </p:ext>
            </p:extLst>
          </p:nvPr>
        </p:nvGraphicFramePr>
        <p:xfrm>
          <a:off x="5945267" y="2880901"/>
          <a:ext cx="2525291" cy="6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590800" imgH="685800" progId="Equation.3">
                  <p:embed/>
                </p:oleObj>
              </mc:Choice>
              <mc:Fallback>
                <p:oleObj r:id="rId6" imgW="2590800" imgH="685800" progId="Equation.3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681D99A9-FCC1-4B73-A726-6531C1D741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267" y="2880901"/>
                        <a:ext cx="2525291" cy="6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8">
            <a:extLst>
              <a:ext uri="{FF2B5EF4-FFF2-40B4-BE49-F238E27FC236}">
                <a16:creationId xmlns:a16="http://schemas.microsoft.com/office/drawing/2014/main" id="{BBD9EC88-F7A5-47A3-9B95-9180647B0309}"/>
              </a:ext>
            </a:extLst>
          </p:cNvPr>
          <p:cNvSpPr txBox="1">
            <a:spLocks noChangeArrowheads="1"/>
          </p:cNvSpPr>
          <p:nvPr/>
        </p:nvSpPr>
        <p:spPr>
          <a:xfrm>
            <a:off x="5598502" y="2630638"/>
            <a:ext cx="2041451" cy="25391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050" cap="small"/>
            </a:lvl1pPr>
          </a:lstStyle>
          <a:p>
            <a:pPr lvl="0">
              <a:defRPr/>
            </a:pPr>
            <a:r>
              <a:rPr lang="it-IT" altLang="it-IT" b="1" dirty="0">
                <a:solidFill>
                  <a:prstClr val="black"/>
                </a:solidFill>
                <a:sym typeface="Helvetica" pitchFamily="34" charset="0"/>
              </a:rPr>
              <a:t>Tasso di realizzazione</a:t>
            </a:r>
            <a:endParaRPr lang="it-IT" altLang="it-IT" sz="900" b="1" dirty="0">
              <a:solidFill>
                <a:prstClr val="black"/>
              </a:solidFill>
              <a:sym typeface="Helvetica" pitchFamily="34" charset="0"/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19EBF835-CC63-48DA-BFC7-65DEA3B70C6D}"/>
              </a:ext>
            </a:extLst>
          </p:cNvPr>
          <p:cNvSpPr txBox="1">
            <a:spLocks noChangeArrowheads="1"/>
          </p:cNvSpPr>
          <p:nvPr/>
        </p:nvSpPr>
        <p:spPr>
          <a:xfrm>
            <a:off x="5751867" y="749405"/>
            <a:ext cx="2246999" cy="25391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050" cap="small"/>
            </a:lvl1pPr>
          </a:lstStyle>
          <a:p>
            <a:pPr lvl="0">
              <a:defRPr/>
            </a:pPr>
            <a:r>
              <a:rPr lang="it-IT" altLang="it-IT" b="1" dirty="0">
                <a:solidFill>
                  <a:prstClr val="black"/>
                </a:solidFill>
                <a:sym typeface="Helvetica" pitchFamily="34" charset="0"/>
              </a:rPr>
              <a:t>Logica di valutazione </a:t>
            </a:r>
            <a:r>
              <a:rPr lang="it-IT" altLang="it-IT" b="1" i="1" dirty="0">
                <a:solidFill>
                  <a:prstClr val="black"/>
                </a:solidFill>
                <a:sym typeface="Helvetica" pitchFamily="34" charset="0"/>
              </a:rPr>
              <a:t>output-</a:t>
            </a:r>
            <a:r>
              <a:rPr lang="it-IT" altLang="it-IT" b="1" i="1" dirty="0" err="1">
                <a:solidFill>
                  <a:prstClr val="black"/>
                </a:solidFill>
                <a:sym typeface="Helvetica" pitchFamily="34" charset="0"/>
              </a:rPr>
              <a:t>based</a:t>
            </a:r>
            <a:r>
              <a:rPr lang="it-IT" altLang="it-IT" b="1" dirty="0">
                <a:solidFill>
                  <a:prstClr val="black"/>
                </a:solidFill>
                <a:sym typeface="Helvetica" pitchFamily="34" charset="0"/>
              </a:rPr>
              <a:t> </a:t>
            </a:r>
            <a:endParaRPr lang="it-IT" altLang="it-IT" sz="900" b="1" dirty="0">
              <a:solidFill>
                <a:prstClr val="black"/>
              </a:solidFill>
              <a:sym typeface="Helvetica" pitchFamily="34" charset="0"/>
            </a:endParaRP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FFD7778E-D2E6-420D-8F48-30DE095E69B8}"/>
              </a:ext>
            </a:extLst>
          </p:cNvPr>
          <p:cNvSpPr/>
          <p:nvPr/>
        </p:nvSpPr>
        <p:spPr>
          <a:xfrm>
            <a:off x="1426606" y="3738067"/>
            <a:ext cx="168435" cy="253165"/>
          </a:xfrm>
          <a:prstGeom prst="ellipse">
            <a:avLst/>
          </a:prstGeom>
          <a:noFill/>
          <a:ln w="12700">
            <a:solidFill>
              <a:srgbClr val="F187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C9DD40AA-1BCB-4B12-A844-5BFCD2430B9D}"/>
              </a:ext>
            </a:extLst>
          </p:cNvPr>
          <p:cNvSpPr/>
          <p:nvPr/>
        </p:nvSpPr>
        <p:spPr>
          <a:xfrm>
            <a:off x="3304309" y="3533810"/>
            <a:ext cx="2321608" cy="683435"/>
          </a:xfrm>
          <a:prstGeom prst="ellipse">
            <a:avLst/>
          </a:prstGeom>
          <a:noFill/>
          <a:ln w="12700">
            <a:solidFill>
              <a:srgbClr val="F187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705B11C4-7E7D-4EDC-BF43-07CD771F0FEF}"/>
              </a:ext>
            </a:extLst>
          </p:cNvPr>
          <p:cNvSpPr txBox="1">
            <a:spLocks noChangeArrowheads="1"/>
          </p:cNvSpPr>
          <p:nvPr/>
        </p:nvSpPr>
        <p:spPr>
          <a:xfrm>
            <a:off x="4662035" y="4392500"/>
            <a:ext cx="1828249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050" cap="small"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  <a:cs typeface="+mn-cs"/>
                <a:sym typeface="Helvetica" pitchFamily="34" charset="0"/>
              </a:rPr>
              <a:t>Incidenza del grado di raggiungimento degli obiettivi e dei prerequisiti di qualità tecnica</a:t>
            </a:r>
            <a:endParaRPr kumimoji="0" lang="it-IT" altLang="it-IT" sz="800" b="0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  <a:sym typeface="Helvetica" pitchFamily="34" charset="0"/>
            </a:endParaRPr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5421B992-0CDA-40ED-9C57-8ED37D8F571C}"/>
              </a:ext>
            </a:extLst>
          </p:cNvPr>
          <p:cNvSpPr/>
          <p:nvPr/>
        </p:nvSpPr>
        <p:spPr>
          <a:xfrm>
            <a:off x="5665661" y="3573153"/>
            <a:ext cx="1907131" cy="634732"/>
          </a:xfrm>
          <a:prstGeom prst="ellipse">
            <a:avLst/>
          </a:prstGeom>
          <a:noFill/>
          <a:ln w="12700">
            <a:solidFill>
              <a:srgbClr val="F187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ctangle 8">
            <a:extLst>
              <a:ext uri="{FF2B5EF4-FFF2-40B4-BE49-F238E27FC236}">
                <a16:creationId xmlns:a16="http://schemas.microsoft.com/office/drawing/2014/main" id="{4A88654F-AA24-4078-A87A-195842E0F5D1}"/>
              </a:ext>
            </a:extLst>
          </p:cNvPr>
          <p:cNvSpPr txBox="1">
            <a:spLocks noChangeArrowheads="1"/>
          </p:cNvSpPr>
          <p:nvPr/>
        </p:nvSpPr>
        <p:spPr>
          <a:xfrm>
            <a:off x="6693232" y="4397704"/>
            <a:ext cx="1720000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050" cap="small"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  <a:cs typeface="+mn-cs"/>
                <a:sym typeface="Helvetica" pitchFamily="34" charset="0"/>
              </a:rPr>
              <a:t>Incidenza del grado di raggiungimento degli obiettivi di qualità contrattuale</a:t>
            </a:r>
            <a:endParaRPr kumimoji="0" lang="it-IT" altLang="it-IT" sz="800" b="0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  <a:sym typeface="Helvetica" pitchFamily="34" charset="0"/>
            </a:endParaRPr>
          </a:p>
        </p:txBody>
      </p:sp>
      <p:sp>
        <p:nvSpPr>
          <p:cNvPr id="43" name="Rectangle 8">
            <a:extLst>
              <a:ext uri="{FF2B5EF4-FFF2-40B4-BE49-F238E27FC236}">
                <a16:creationId xmlns:a16="http://schemas.microsoft.com/office/drawing/2014/main" id="{67969AB5-9332-443A-80B1-4C8CE4CD5447}"/>
              </a:ext>
            </a:extLst>
          </p:cNvPr>
          <p:cNvSpPr txBox="1">
            <a:spLocks noChangeArrowheads="1"/>
          </p:cNvSpPr>
          <p:nvPr/>
        </p:nvSpPr>
        <p:spPr>
          <a:xfrm>
            <a:off x="2771481" y="4583082"/>
            <a:ext cx="14916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050" cap="small"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  <a:cs typeface="+mn-cs"/>
                <a:sym typeface="Helvetica" pitchFamily="34" charset="0"/>
              </a:rPr>
              <a:t>Investimenti programmati non realizzati</a:t>
            </a:r>
            <a:endParaRPr kumimoji="0" lang="it-IT" altLang="it-IT" sz="800" b="0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  <a:sym typeface="Helvetica" pitchFamily="34" charset="0"/>
            </a:endParaRP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86AA4698-860F-4EE0-95CC-55637A38D427}"/>
              </a:ext>
            </a:extLst>
          </p:cNvPr>
          <p:cNvCxnSpPr>
            <a:cxnSpLocks/>
            <a:stCxn id="26" idx="4"/>
          </p:cNvCxnSpPr>
          <p:nvPr/>
        </p:nvCxnSpPr>
        <p:spPr>
          <a:xfrm flipH="1">
            <a:off x="1482582" y="3991232"/>
            <a:ext cx="28242" cy="406472"/>
          </a:xfrm>
          <a:prstGeom prst="straightConnector1">
            <a:avLst/>
          </a:prstGeom>
          <a:ln w="6350">
            <a:solidFill>
              <a:srgbClr val="F187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la 9">
                <a:extLst>
                  <a:ext uri="{FF2B5EF4-FFF2-40B4-BE49-F238E27FC236}">
                    <a16:creationId xmlns:a16="http://schemas.microsoft.com/office/drawing/2014/main" id="{744155BD-1197-474A-A986-E189B9BC14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373426"/>
                  </p:ext>
                </p:extLst>
              </p:nvPr>
            </p:nvGraphicFramePr>
            <p:xfrm>
              <a:off x="546232" y="4435412"/>
              <a:ext cx="1848277" cy="113558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245498">
                      <a:extLst>
                        <a:ext uri="{9D8B030D-6E8A-4147-A177-3AD203B41FA5}">
                          <a16:colId xmlns:a16="http://schemas.microsoft.com/office/drawing/2014/main" val="4077819443"/>
                        </a:ext>
                      </a:extLst>
                    </a:gridCol>
                    <a:gridCol w="602779">
                      <a:extLst>
                        <a:ext uri="{9D8B030D-6E8A-4147-A177-3AD203B41FA5}">
                          <a16:colId xmlns:a16="http://schemas.microsoft.com/office/drawing/2014/main" val="1957655904"/>
                        </a:ext>
                      </a:extLst>
                    </a:gridCol>
                  </a:tblGrid>
                  <a:tr h="29221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9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Livello di inadempienza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9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Valore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8600998"/>
                      </a:ext>
                    </a:extLst>
                  </a:tr>
                  <a:tr h="25575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9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80%≤</m:t>
                                </m:r>
                                <m:sSub>
                                  <m:sSubPr>
                                    <m:ctrlPr>
                                      <a:rPr lang="it-IT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it-IT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𝑀𝑇𝐼</m:t>
                                    </m:r>
                                    <m:r>
                                      <a:rPr lang="it-IT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  <m:r>
                                  <a:rPr lang="it-IT" sz="9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&lt;95</m:t>
                                </m:r>
                                <m:r>
                                  <a:rPr lang="it-IT" sz="9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it-IT" sz="9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9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92327879"/>
                      </a:ext>
                    </a:extLst>
                  </a:tr>
                  <a:tr h="29541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9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60%</m:t>
                                </m:r>
                                <m:sSub>
                                  <m:sSubPr>
                                    <m:ctrlPr>
                                      <a:rPr lang="it-IT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≤</m:t>
                                    </m:r>
                                    <m:r>
                                      <a:rPr lang="it-IT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it-IT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𝑀𝑇𝐼</m:t>
                                    </m:r>
                                    <m:r>
                                      <a:rPr lang="it-IT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  <m:r>
                                  <a:rPr lang="it-IT" sz="9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&lt;80%</m:t>
                                </m:r>
                              </m:oMath>
                            </m:oMathPara>
                          </a14:m>
                          <a:endParaRPr lang="it-IT" sz="9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9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5174872"/>
                      </a:ext>
                    </a:extLst>
                  </a:tr>
                  <a:tr h="29221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it-IT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𝑀𝑇𝐼</m:t>
                                    </m:r>
                                    <m:r>
                                      <a:rPr lang="it-IT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  <m:r>
                                  <a:rPr lang="it-IT" sz="9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&lt;60%</m:t>
                                </m:r>
                              </m:oMath>
                            </m:oMathPara>
                          </a14:m>
                          <a:endParaRPr lang="it-IT" sz="9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9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9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849151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la 9">
                <a:extLst>
                  <a:ext uri="{FF2B5EF4-FFF2-40B4-BE49-F238E27FC236}">
                    <a16:creationId xmlns:a16="http://schemas.microsoft.com/office/drawing/2014/main" id="{744155BD-1197-474A-A986-E189B9BC14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373426"/>
                  </p:ext>
                </p:extLst>
              </p:nvPr>
            </p:nvGraphicFramePr>
            <p:xfrm>
              <a:off x="546232" y="4435412"/>
              <a:ext cx="1848277" cy="113558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245498">
                      <a:extLst>
                        <a:ext uri="{9D8B030D-6E8A-4147-A177-3AD203B41FA5}">
                          <a16:colId xmlns:a16="http://schemas.microsoft.com/office/drawing/2014/main" val="4077819443"/>
                        </a:ext>
                      </a:extLst>
                    </a:gridCol>
                    <a:gridCol w="602779">
                      <a:extLst>
                        <a:ext uri="{9D8B030D-6E8A-4147-A177-3AD203B41FA5}">
                          <a16:colId xmlns:a16="http://schemas.microsoft.com/office/drawing/2014/main" val="1957655904"/>
                        </a:ext>
                      </a:extLst>
                    </a:gridCol>
                  </a:tblGrid>
                  <a:tr h="29221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9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Livello di inadempienza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9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Valore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8600998"/>
                      </a:ext>
                    </a:extLst>
                  </a:tr>
                  <a:tr h="255758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88" t="-128571" r="-49268" b="-2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9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92327879"/>
                      </a:ext>
                    </a:extLst>
                  </a:tr>
                  <a:tr h="295411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88" t="-195918" r="-49268" b="-1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9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5174872"/>
                      </a:ext>
                    </a:extLst>
                  </a:tr>
                  <a:tr h="29221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88" t="-302083" r="-49268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9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0,06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8491519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9" name="Ovale 38">
            <a:extLst>
              <a:ext uri="{FF2B5EF4-FFF2-40B4-BE49-F238E27FC236}">
                <a16:creationId xmlns:a16="http://schemas.microsoft.com/office/drawing/2014/main" id="{C1083843-A30A-449F-AFE2-3050E0FCBC49}"/>
              </a:ext>
            </a:extLst>
          </p:cNvPr>
          <p:cNvSpPr/>
          <p:nvPr/>
        </p:nvSpPr>
        <p:spPr>
          <a:xfrm>
            <a:off x="1597677" y="3564569"/>
            <a:ext cx="1706632" cy="596374"/>
          </a:xfrm>
          <a:prstGeom prst="ellipse">
            <a:avLst/>
          </a:prstGeom>
          <a:noFill/>
          <a:ln w="12700">
            <a:solidFill>
              <a:srgbClr val="F187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D97086D5-314A-4D3B-8027-EE13F102B613}"/>
              </a:ext>
            </a:extLst>
          </p:cNvPr>
          <p:cNvGrpSpPr/>
          <p:nvPr/>
        </p:nvGrpSpPr>
        <p:grpSpPr>
          <a:xfrm>
            <a:off x="5226908" y="5022775"/>
            <a:ext cx="3269066" cy="889059"/>
            <a:chOff x="4744435" y="5496865"/>
            <a:chExt cx="3726124" cy="1018363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23B114B7-6285-466C-834B-7B4627E4FB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2948" r="17347"/>
            <a:stretch/>
          </p:blipFill>
          <p:spPr>
            <a:xfrm>
              <a:off x="4744435" y="5496865"/>
              <a:ext cx="3726124" cy="1018363"/>
            </a:xfrm>
            <a:prstGeom prst="rect">
              <a:avLst/>
            </a:prstGeom>
          </p:spPr>
        </p:pic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2AF36A28-87CC-4DA5-95F2-F688A178811E}"/>
                </a:ext>
              </a:extLst>
            </p:cNvPr>
            <p:cNvCxnSpPr/>
            <p:nvPr/>
          </p:nvCxnSpPr>
          <p:spPr>
            <a:xfrm>
              <a:off x="4906238" y="5496865"/>
              <a:ext cx="0" cy="83794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diritto 39">
              <a:extLst>
                <a:ext uri="{FF2B5EF4-FFF2-40B4-BE49-F238E27FC236}">
                  <a16:creationId xmlns:a16="http://schemas.microsoft.com/office/drawing/2014/main" id="{C832FBE5-7B52-48A4-9987-88ED7A0538D4}"/>
                </a:ext>
              </a:extLst>
            </p:cNvPr>
            <p:cNvCxnSpPr/>
            <p:nvPr/>
          </p:nvCxnSpPr>
          <p:spPr>
            <a:xfrm>
              <a:off x="7509602" y="5507860"/>
              <a:ext cx="0" cy="83794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diritto 40">
              <a:extLst>
                <a:ext uri="{FF2B5EF4-FFF2-40B4-BE49-F238E27FC236}">
                  <a16:creationId xmlns:a16="http://schemas.microsoft.com/office/drawing/2014/main" id="{D241414C-4A0C-4751-B288-26D0E291359F}"/>
                </a:ext>
              </a:extLst>
            </p:cNvPr>
            <p:cNvCxnSpPr/>
            <p:nvPr/>
          </p:nvCxnSpPr>
          <p:spPr>
            <a:xfrm>
              <a:off x="8359588" y="5509428"/>
              <a:ext cx="0" cy="83794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8">
            <a:extLst>
              <a:ext uri="{FF2B5EF4-FFF2-40B4-BE49-F238E27FC236}">
                <a16:creationId xmlns:a16="http://schemas.microsoft.com/office/drawing/2014/main" id="{C51F82C6-A051-448B-9F99-6759002BA58B}"/>
              </a:ext>
            </a:extLst>
          </p:cNvPr>
          <p:cNvSpPr txBox="1">
            <a:spLocks noChangeArrowheads="1"/>
          </p:cNvSpPr>
          <p:nvPr/>
        </p:nvSpPr>
        <p:spPr>
          <a:xfrm rot="16200000">
            <a:off x="-200507" y="4871205"/>
            <a:ext cx="1152000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050" cap="small"/>
            </a:lvl1pPr>
          </a:lstStyle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  <a:cs typeface="+mn-cs"/>
                <a:sym typeface="Helvetica" pitchFamily="34" charset="0"/>
              </a:rPr>
              <a:t>Franchigia 5%</a:t>
            </a:r>
            <a:endParaRPr kumimoji="0" lang="it-IT" altLang="it-IT" sz="800" b="0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  <a:sym typeface="Helvetica" pitchFamily="34" charset="0"/>
            </a:endParaRPr>
          </a:p>
        </p:txBody>
      </p:sp>
      <p:sp>
        <p:nvSpPr>
          <p:cNvPr id="45" name="Segnaposto numero diapositiva 1">
            <a:extLst>
              <a:ext uri="{FF2B5EF4-FFF2-40B4-BE49-F238E27FC236}">
                <a16:creationId xmlns:a16="http://schemas.microsoft.com/office/drawing/2014/main" id="{A0285B0F-48FE-4C79-BC9A-0E555F4F7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5014" y="6426449"/>
            <a:ext cx="2133600" cy="365125"/>
          </a:xfrm>
        </p:spPr>
        <p:txBody>
          <a:bodyPr/>
          <a:lstStyle/>
          <a:p>
            <a:pPr>
              <a:defRPr/>
            </a:pPr>
            <a:fld id="{C0093EF7-3EA7-41BE-81E7-0AE2635E2DE5}" type="slidenum">
              <a:rPr lang="it-IT" altLang="it-IT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23</a:t>
            </a:fld>
            <a:endParaRPr lang="it-IT" alt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olo 1">
            <a:extLst>
              <a:ext uri="{FF2B5EF4-FFF2-40B4-BE49-F238E27FC236}">
                <a16:creationId xmlns:a16="http://schemas.microsoft.com/office/drawing/2014/main" id="{6FE24B5B-0947-4347-8B9E-A165273DD84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7242" cy="402977"/>
          </a:xfrm>
          <a:prstGeom prst="rect">
            <a:avLst/>
          </a:prstGeom>
          <a:solidFill>
            <a:srgbClr val="1E4968"/>
          </a:solidFill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1800" dirty="0">
                <a:solidFill>
                  <a:schemeClr val="bg1"/>
                </a:solidFill>
                <a:ea typeface="ヒラギノ角ゴ Pro W3" pitchFamily="125" charset="-128"/>
              </a:rPr>
              <a:t>Incentivi alla qualità della pianificazione</a:t>
            </a:r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035895F9-50FB-4E2D-B3E7-07E4F62CD6B4}"/>
              </a:ext>
            </a:extLst>
          </p:cNvPr>
          <p:cNvCxnSpPr>
            <a:cxnSpLocks/>
            <a:stCxn id="33" idx="4"/>
            <a:endCxn id="34" idx="0"/>
          </p:cNvCxnSpPr>
          <p:nvPr/>
        </p:nvCxnSpPr>
        <p:spPr>
          <a:xfrm>
            <a:off x="4465113" y="4217245"/>
            <a:ext cx="1111047" cy="175255"/>
          </a:xfrm>
          <a:prstGeom prst="straightConnector1">
            <a:avLst/>
          </a:prstGeom>
          <a:ln w="6350">
            <a:solidFill>
              <a:srgbClr val="F187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7BED1A09-2F3F-4802-81BA-9BF6B8AE2CF1}"/>
              </a:ext>
            </a:extLst>
          </p:cNvPr>
          <p:cNvCxnSpPr>
            <a:cxnSpLocks/>
            <a:stCxn id="37" idx="4"/>
            <a:endCxn id="38" idx="0"/>
          </p:cNvCxnSpPr>
          <p:nvPr/>
        </p:nvCxnSpPr>
        <p:spPr>
          <a:xfrm>
            <a:off x="6619227" y="4207885"/>
            <a:ext cx="934005" cy="189819"/>
          </a:xfrm>
          <a:prstGeom prst="straightConnector1">
            <a:avLst/>
          </a:prstGeom>
          <a:ln w="6350">
            <a:solidFill>
              <a:srgbClr val="F187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A2D678D0-2A0A-4F29-8DA8-1E101C6777AF}"/>
              </a:ext>
            </a:extLst>
          </p:cNvPr>
          <p:cNvCxnSpPr>
            <a:cxnSpLocks/>
            <a:stCxn id="39" idx="4"/>
            <a:endCxn id="43" idx="0"/>
          </p:cNvCxnSpPr>
          <p:nvPr/>
        </p:nvCxnSpPr>
        <p:spPr>
          <a:xfrm>
            <a:off x="2450993" y="4160943"/>
            <a:ext cx="1066288" cy="422139"/>
          </a:xfrm>
          <a:prstGeom prst="straightConnector1">
            <a:avLst/>
          </a:prstGeom>
          <a:ln w="6350">
            <a:solidFill>
              <a:srgbClr val="F187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sellaDiTesto 47">
            <a:extLst>
              <a:ext uri="{FF2B5EF4-FFF2-40B4-BE49-F238E27FC236}">
                <a16:creationId xmlns:a16="http://schemas.microsoft.com/office/drawing/2014/main" id="{D45D17F6-1912-5BB2-E1C0-2A212B8A8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92" y="5877077"/>
            <a:ext cx="5531386" cy="492443"/>
          </a:xfrm>
          <a:prstGeom prst="rect">
            <a:avLst/>
          </a:prstGeom>
          <a:solidFill>
            <a:srgbClr val="FFFFFF"/>
          </a:solidFill>
          <a:ln w="6350">
            <a:solidFill>
              <a:srgbClr val="F187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452438" indent="-1825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200"/>
              </a:spcBef>
              <a:defRPr/>
            </a:pPr>
            <a:r>
              <a:rPr lang="it-IT" sz="1300" dirty="0">
                <a:solidFill>
                  <a:srgbClr val="002060"/>
                </a:solidFill>
                <a:latin typeface="+mn-lt"/>
                <a:ea typeface="ＭＳ Ｐゴシック" pitchFamily="-109" charset="-128"/>
              </a:rPr>
              <a:t>La recente sentenza </a:t>
            </a:r>
            <a:r>
              <a:rPr lang="it-IT" sz="1300" dirty="0" err="1">
                <a:solidFill>
                  <a:srgbClr val="002060"/>
                </a:solidFill>
                <a:latin typeface="+mn-lt"/>
                <a:ea typeface="ＭＳ Ｐゴシック" pitchFamily="-109" charset="-128"/>
              </a:rPr>
              <a:t>CdS</a:t>
            </a:r>
            <a:r>
              <a:rPr lang="it-IT" sz="1300" dirty="0">
                <a:solidFill>
                  <a:srgbClr val="002060"/>
                </a:solidFill>
                <a:latin typeface="+mn-lt"/>
                <a:ea typeface="ＭＳ Ｐゴシック" pitchFamily="-109" charset="-128"/>
              </a:rPr>
              <a:t> 3982/23 ha ritenuto inammissibile la norma per il suo effetto retroattivo. Nel DCO MTI-4 è stata riproposta pro-futuro</a:t>
            </a: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4BF92B70-0F29-6B17-9AFC-E71DEA17452F}"/>
              </a:ext>
            </a:extLst>
          </p:cNvPr>
          <p:cNvSpPr/>
          <p:nvPr/>
        </p:nvSpPr>
        <p:spPr>
          <a:xfrm>
            <a:off x="601100" y="5907815"/>
            <a:ext cx="216000" cy="216000"/>
          </a:xfrm>
          <a:prstGeom prst="rightArrow">
            <a:avLst/>
          </a:prstGeom>
          <a:solidFill>
            <a:srgbClr val="F18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5CF0F23-69F9-0721-C962-2D663DAF4EC5}"/>
              </a:ext>
            </a:extLst>
          </p:cNvPr>
          <p:cNvSpPr/>
          <p:nvPr/>
        </p:nvSpPr>
        <p:spPr bwMode="auto">
          <a:xfrm>
            <a:off x="7369753" y="5924918"/>
            <a:ext cx="1007686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  <a:buClr>
                <a:srgbClr val="003B77"/>
              </a:buClr>
              <a:defRPr/>
            </a:pPr>
            <a:r>
              <a:rPr lang="it-IT" sz="1000" b="1" dirty="0">
                <a:solidFill>
                  <a:srgbClr val="003B77"/>
                </a:solidFill>
                <a:ea typeface="ＭＳ Ｐゴシック" pitchFamily="-109" charset="-128"/>
              </a:rPr>
              <a:t>Stretto legame tariffe-qualità</a:t>
            </a:r>
          </a:p>
        </p:txBody>
      </p:sp>
    </p:spTree>
    <p:extLst>
      <p:ext uri="{BB962C8B-B14F-4D97-AF65-F5344CB8AC3E}">
        <p14:creationId xmlns:p14="http://schemas.microsoft.com/office/powerpoint/2010/main" val="2005720276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tangolo 61">
            <a:extLst>
              <a:ext uri="{FF2B5EF4-FFF2-40B4-BE49-F238E27FC236}">
                <a16:creationId xmlns:a16="http://schemas.microsoft.com/office/drawing/2014/main" id="{61F6BFBA-8537-4734-A98A-71E864D9D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480275"/>
            <a:ext cx="9144001" cy="30358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pic>
        <p:nvPicPr>
          <p:cNvPr id="4102" name="Immagine 5" descr="fondo-sl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6101"/>
            <a:ext cx="9144000" cy="35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0" y="0"/>
            <a:ext cx="9147242" cy="402977"/>
          </a:xfrm>
          <a:prstGeom prst="rect">
            <a:avLst/>
          </a:prstGeom>
          <a:solidFill>
            <a:srgbClr val="1E4968"/>
          </a:solidFill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Schema regolatorio di convergenza</a:t>
            </a:r>
          </a:p>
        </p:txBody>
      </p:sp>
      <p:pic>
        <p:nvPicPr>
          <p:cNvPr id="17" name="Immagine 7" descr="600x96--arera-trasaprent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20"/>
          <a:stretch/>
        </p:blipFill>
        <p:spPr bwMode="auto">
          <a:xfrm>
            <a:off x="3165475" y="5981481"/>
            <a:ext cx="28130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ttangolo con angoli arrotondati 48">
            <a:extLst>
              <a:ext uri="{FF2B5EF4-FFF2-40B4-BE49-F238E27FC236}">
                <a16:creationId xmlns:a16="http://schemas.microsoft.com/office/drawing/2014/main" id="{A7EA482C-A61D-44AE-A400-E6585B5E8CFE}"/>
              </a:ext>
            </a:extLst>
          </p:cNvPr>
          <p:cNvSpPr/>
          <p:nvPr/>
        </p:nvSpPr>
        <p:spPr>
          <a:xfrm>
            <a:off x="5929600" y="5769499"/>
            <a:ext cx="3359271" cy="4186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sz="1200" dirty="0">
              <a:solidFill>
                <a:schemeClr val="tx1"/>
              </a:solidFill>
              <a:latin typeface="Roboto Medium" panose="02000000000000000000"/>
              <a:ea typeface="ヒラギノ角ゴ Pro W3" pitchFamily="125" charset="-128"/>
              <a:cs typeface="Arial" panose="020B0604020202020204" pitchFamily="34" charset="0"/>
            </a:endParaRPr>
          </a:p>
        </p:txBody>
      </p:sp>
      <p:sp>
        <p:nvSpPr>
          <p:cNvPr id="10" name="Ovale 23">
            <a:extLst>
              <a:ext uri="{FF2B5EF4-FFF2-40B4-BE49-F238E27FC236}">
                <a16:creationId xmlns:a16="http://schemas.microsoft.com/office/drawing/2014/main" id="{7C7524C8-DB38-4425-AA6D-162C7426D142}"/>
              </a:ext>
            </a:extLst>
          </p:cNvPr>
          <p:cNvSpPr>
            <a:spLocks/>
          </p:cNvSpPr>
          <p:nvPr/>
        </p:nvSpPr>
        <p:spPr>
          <a:xfrm>
            <a:off x="225589" y="3902266"/>
            <a:ext cx="576000" cy="576000"/>
          </a:xfrm>
          <a:prstGeom prst="ellipse">
            <a:avLst/>
          </a:prstGeom>
          <a:solidFill>
            <a:srgbClr val="7C8081"/>
          </a:solidFill>
          <a:ln>
            <a:solidFill>
              <a:srgbClr val="7C808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25">
            <a:extLst>
              <a:ext uri="{FF2B5EF4-FFF2-40B4-BE49-F238E27FC236}">
                <a16:creationId xmlns:a16="http://schemas.microsoft.com/office/drawing/2014/main" id="{DF668219-DAD8-4D43-AE79-C8CB246E4E72}"/>
              </a:ext>
            </a:extLst>
          </p:cNvPr>
          <p:cNvSpPr>
            <a:spLocks/>
          </p:cNvSpPr>
          <p:nvPr/>
        </p:nvSpPr>
        <p:spPr>
          <a:xfrm>
            <a:off x="369589" y="4052102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Ovale 29">
            <a:extLst>
              <a:ext uri="{FF2B5EF4-FFF2-40B4-BE49-F238E27FC236}">
                <a16:creationId xmlns:a16="http://schemas.microsoft.com/office/drawing/2014/main" id="{BE54E7E3-53CF-47DC-8B28-5874D1D2F6E9}"/>
              </a:ext>
            </a:extLst>
          </p:cNvPr>
          <p:cNvSpPr>
            <a:spLocks/>
          </p:cNvSpPr>
          <p:nvPr/>
        </p:nvSpPr>
        <p:spPr>
          <a:xfrm>
            <a:off x="4847574" y="3826066"/>
            <a:ext cx="576000" cy="576000"/>
          </a:xfrm>
          <a:prstGeom prst="ellipse">
            <a:avLst/>
          </a:prstGeom>
          <a:solidFill>
            <a:srgbClr val="01A4CD"/>
          </a:solidFill>
          <a:ln>
            <a:solidFill>
              <a:srgbClr val="01A4C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1A4CD"/>
              </a:solidFill>
            </a:endParaRPr>
          </a:p>
        </p:txBody>
      </p:sp>
      <p:sp>
        <p:nvSpPr>
          <p:cNvPr id="14" name="Ovale 30">
            <a:extLst>
              <a:ext uri="{FF2B5EF4-FFF2-40B4-BE49-F238E27FC236}">
                <a16:creationId xmlns:a16="http://schemas.microsoft.com/office/drawing/2014/main" id="{32D46D9B-3BB2-4832-A8C2-B0B97E6D374A}"/>
              </a:ext>
            </a:extLst>
          </p:cNvPr>
          <p:cNvSpPr>
            <a:spLocks/>
          </p:cNvSpPr>
          <p:nvPr/>
        </p:nvSpPr>
        <p:spPr>
          <a:xfrm>
            <a:off x="4991582" y="3975902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37">
            <a:extLst>
              <a:ext uri="{FF2B5EF4-FFF2-40B4-BE49-F238E27FC236}">
                <a16:creationId xmlns:a16="http://schemas.microsoft.com/office/drawing/2014/main" id="{9E0B03A2-A983-42BE-A0F9-63B5F2EE197C}"/>
              </a:ext>
            </a:extLst>
          </p:cNvPr>
          <p:cNvSpPr>
            <a:spLocks/>
          </p:cNvSpPr>
          <p:nvPr/>
        </p:nvSpPr>
        <p:spPr>
          <a:xfrm flipV="1">
            <a:off x="2923915" y="4924345"/>
            <a:ext cx="576000" cy="576000"/>
          </a:xfrm>
          <a:prstGeom prst="ellipse">
            <a:avLst/>
          </a:prstGeom>
          <a:solidFill>
            <a:srgbClr val="F18700"/>
          </a:solidFill>
          <a:ln>
            <a:solidFill>
              <a:srgbClr val="F18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38">
            <a:extLst>
              <a:ext uri="{FF2B5EF4-FFF2-40B4-BE49-F238E27FC236}">
                <a16:creationId xmlns:a16="http://schemas.microsoft.com/office/drawing/2014/main" id="{9D340CA7-579D-427E-9656-28C553E141FB}"/>
              </a:ext>
            </a:extLst>
          </p:cNvPr>
          <p:cNvSpPr>
            <a:spLocks/>
          </p:cNvSpPr>
          <p:nvPr/>
        </p:nvSpPr>
        <p:spPr>
          <a:xfrm flipV="1">
            <a:off x="3067923" y="5050478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41">
            <a:extLst>
              <a:ext uri="{FF2B5EF4-FFF2-40B4-BE49-F238E27FC236}">
                <a16:creationId xmlns:a16="http://schemas.microsoft.com/office/drawing/2014/main" id="{DA068596-1362-4BA8-BEC9-43E5D7143AB1}"/>
              </a:ext>
            </a:extLst>
          </p:cNvPr>
          <p:cNvSpPr>
            <a:spLocks/>
          </p:cNvSpPr>
          <p:nvPr/>
        </p:nvSpPr>
        <p:spPr>
          <a:xfrm flipV="1">
            <a:off x="7343047" y="4908971"/>
            <a:ext cx="576000" cy="576000"/>
          </a:xfrm>
          <a:prstGeom prst="ellipse">
            <a:avLst/>
          </a:prstGeom>
          <a:solidFill>
            <a:srgbClr val="00AD82"/>
          </a:solidFill>
          <a:ln>
            <a:solidFill>
              <a:srgbClr val="00AD8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Ovale 42">
            <a:extLst>
              <a:ext uri="{FF2B5EF4-FFF2-40B4-BE49-F238E27FC236}">
                <a16:creationId xmlns:a16="http://schemas.microsoft.com/office/drawing/2014/main" id="{789D3A62-5BEA-4EF1-82EA-8740E7050A1C}"/>
              </a:ext>
            </a:extLst>
          </p:cNvPr>
          <p:cNvSpPr>
            <a:spLocks/>
          </p:cNvSpPr>
          <p:nvPr/>
        </p:nvSpPr>
        <p:spPr>
          <a:xfrm flipV="1">
            <a:off x="7475023" y="5047135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43">
            <a:extLst>
              <a:ext uri="{FF2B5EF4-FFF2-40B4-BE49-F238E27FC236}">
                <a16:creationId xmlns:a16="http://schemas.microsoft.com/office/drawing/2014/main" id="{4A816735-0F8F-4758-9240-C93C35CF97EB}"/>
              </a:ext>
            </a:extLst>
          </p:cNvPr>
          <p:cNvSpPr txBox="1"/>
          <p:nvPr/>
        </p:nvSpPr>
        <p:spPr>
          <a:xfrm>
            <a:off x="-323409" y="3594294"/>
            <a:ext cx="17043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rgbClr val="7C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 1</a:t>
            </a:r>
          </a:p>
        </p:txBody>
      </p:sp>
      <p:sp>
        <p:nvSpPr>
          <p:cNvPr id="31" name="CasellaDiTesto 45">
            <a:extLst>
              <a:ext uri="{FF2B5EF4-FFF2-40B4-BE49-F238E27FC236}">
                <a16:creationId xmlns:a16="http://schemas.microsoft.com/office/drawing/2014/main" id="{DC8667A5-A6F0-48CB-A8A1-86768676AC95}"/>
              </a:ext>
            </a:extLst>
          </p:cNvPr>
          <p:cNvSpPr txBox="1"/>
          <p:nvPr/>
        </p:nvSpPr>
        <p:spPr>
          <a:xfrm>
            <a:off x="4299876" y="3492694"/>
            <a:ext cx="17043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rgbClr val="01A4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 3</a:t>
            </a:r>
          </a:p>
        </p:txBody>
      </p:sp>
      <p:sp>
        <p:nvSpPr>
          <p:cNvPr id="32" name="CasellaDiTesto 50">
            <a:extLst>
              <a:ext uri="{FF2B5EF4-FFF2-40B4-BE49-F238E27FC236}">
                <a16:creationId xmlns:a16="http://schemas.microsoft.com/office/drawing/2014/main" id="{95A25E86-146A-4733-A6B8-36DD8BA2C6DA}"/>
              </a:ext>
            </a:extLst>
          </p:cNvPr>
          <p:cNvSpPr txBox="1"/>
          <p:nvPr/>
        </p:nvSpPr>
        <p:spPr>
          <a:xfrm>
            <a:off x="2374224" y="5615874"/>
            <a:ext cx="17043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rgbClr val="F18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 2</a:t>
            </a:r>
          </a:p>
        </p:txBody>
      </p:sp>
      <p:sp>
        <p:nvSpPr>
          <p:cNvPr id="33" name="CasellaDiTesto 52">
            <a:extLst>
              <a:ext uri="{FF2B5EF4-FFF2-40B4-BE49-F238E27FC236}">
                <a16:creationId xmlns:a16="http://schemas.microsoft.com/office/drawing/2014/main" id="{3BCF60D2-2695-4742-B60A-3A76AD869FFE}"/>
              </a:ext>
            </a:extLst>
          </p:cNvPr>
          <p:cNvSpPr txBox="1"/>
          <p:nvPr/>
        </p:nvSpPr>
        <p:spPr>
          <a:xfrm>
            <a:off x="6724667" y="5600499"/>
            <a:ext cx="180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rgbClr val="00AD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 4</a:t>
            </a:r>
          </a:p>
        </p:txBody>
      </p:sp>
      <p:cxnSp>
        <p:nvCxnSpPr>
          <p:cNvPr id="34" name="Connettore diritto 3">
            <a:extLst>
              <a:ext uri="{FF2B5EF4-FFF2-40B4-BE49-F238E27FC236}">
                <a16:creationId xmlns:a16="http://schemas.microsoft.com/office/drawing/2014/main" id="{449D3270-5B59-4D15-A53F-E95B712D3983}"/>
              </a:ext>
            </a:extLst>
          </p:cNvPr>
          <p:cNvCxnSpPr>
            <a:cxnSpLocks/>
            <a:stCxn id="10" idx="6"/>
            <a:endCxn id="15" idx="3"/>
          </p:cNvCxnSpPr>
          <p:nvPr/>
        </p:nvCxnSpPr>
        <p:spPr>
          <a:xfrm>
            <a:off x="801589" y="4190266"/>
            <a:ext cx="2206679" cy="818432"/>
          </a:xfrm>
          <a:prstGeom prst="line">
            <a:avLst/>
          </a:prstGeom>
          <a:ln w="9525">
            <a:solidFill>
              <a:srgbClr val="7C808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">
            <a:extLst>
              <a:ext uri="{FF2B5EF4-FFF2-40B4-BE49-F238E27FC236}">
                <a16:creationId xmlns:a16="http://schemas.microsoft.com/office/drawing/2014/main" id="{4848B078-91C2-43AD-B30F-83592CED9ECE}"/>
              </a:ext>
            </a:extLst>
          </p:cNvPr>
          <p:cNvCxnSpPr>
            <a:cxnSpLocks/>
            <a:stCxn id="13" idx="3"/>
            <a:endCxn id="15" idx="5"/>
          </p:cNvCxnSpPr>
          <p:nvPr/>
        </p:nvCxnSpPr>
        <p:spPr>
          <a:xfrm flipH="1">
            <a:off x="3415562" y="4317713"/>
            <a:ext cx="1516365" cy="690985"/>
          </a:xfrm>
          <a:prstGeom prst="line">
            <a:avLst/>
          </a:prstGeom>
          <a:ln w="9525">
            <a:solidFill>
              <a:srgbClr val="7C808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">
            <a:extLst>
              <a:ext uri="{FF2B5EF4-FFF2-40B4-BE49-F238E27FC236}">
                <a16:creationId xmlns:a16="http://schemas.microsoft.com/office/drawing/2014/main" id="{A9DA809F-A2FE-49C7-93EF-300B62794728}"/>
              </a:ext>
            </a:extLst>
          </p:cNvPr>
          <p:cNvCxnSpPr>
            <a:cxnSpLocks/>
            <a:stCxn id="13" idx="5"/>
            <a:endCxn id="18" idx="3"/>
          </p:cNvCxnSpPr>
          <p:nvPr/>
        </p:nvCxnSpPr>
        <p:spPr>
          <a:xfrm>
            <a:off x="5339221" y="4317713"/>
            <a:ext cx="2088179" cy="675611"/>
          </a:xfrm>
          <a:prstGeom prst="line">
            <a:avLst/>
          </a:prstGeom>
          <a:ln w="9525">
            <a:solidFill>
              <a:srgbClr val="7C808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3">
            <a:extLst>
              <a:ext uri="{FF2B5EF4-FFF2-40B4-BE49-F238E27FC236}">
                <a16:creationId xmlns:a16="http://schemas.microsoft.com/office/drawing/2014/main" id="{0080F64C-0174-4614-AC9E-4C38D1012144}"/>
              </a:ext>
            </a:extLst>
          </p:cNvPr>
          <p:cNvCxnSpPr>
            <a:cxnSpLocks/>
            <a:endCxn id="18" idx="5"/>
          </p:cNvCxnSpPr>
          <p:nvPr/>
        </p:nvCxnSpPr>
        <p:spPr>
          <a:xfrm flipH="1">
            <a:off x="7834694" y="4013200"/>
            <a:ext cx="1309308" cy="980124"/>
          </a:xfrm>
          <a:prstGeom prst="line">
            <a:avLst/>
          </a:prstGeom>
          <a:ln w="9525">
            <a:solidFill>
              <a:srgbClr val="7C808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ttangolo 4">
            <a:extLst>
              <a:ext uri="{FF2B5EF4-FFF2-40B4-BE49-F238E27FC236}">
                <a16:creationId xmlns:a16="http://schemas.microsoft.com/office/drawing/2014/main" id="{78AF226F-2BCF-4D93-A35F-5FEB98268527}"/>
              </a:ext>
            </a:extLst>
          </p:cNvPr>
          <p:cNvSpPr/>
          <p:nvPr/>
        </p:nvSpPr>
        <p:spPr>
          <a:xfrm>
            <a:off x="486861" y="1058519"/>
            <a:ext cx="3303577" cy="1340746"/>
          </a:xfrm>
          <a:prstGeom prst="rect">
            <a:avLst/>
          </a:prstGeom>
          <a:solidFill>
            <a:schemeClr val="bg1"/>
          </a:solidFill>
          <a:ln>
            <a:solidFill>
              <a:srgbClr val="F186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it-IT" sz="1100" dirty="0">
                <a:solidFill>
                  <a:schemeClr val="tx1"/>
                </a:solidFill>
                <a:latin typeface="Roboto Medium" panose="02000000000000000000"/>
                <a:cs typeface="Arial" panose="020B0604020202020204" pitchFamily="34" charset="0"/>
              </a:rPr>
              <a:t>Soggetti interessati da </a:t>
            </a:r>
            <a:r>
              <a:rPr lang="it-IT" sz="1100" u="sng" dirty="0">
                <a:solidFill>
                  <a:schemeClr val="tx1"/>
                </a:solidFill>
                <a:latin typeface="Roboto Medium" panose="02000000000000000000"/>
                <a:cs typeface="Arial" panose="020B0604020202020204" pitchFamily="34" charset="0"/>
              </a:rPr>
              <a:t>perduranti</a:t>
            </a:r>
            <a:r>
              <a:rPr lang="it-IT" sz="1100" dirty="0">
                <a:solidFill>
                  <a:schemeClr val="tx1"/>
                </a:solidFill>
                <a:latin typeface="Roboto Medium" panose="02000000000000000000"/>
                <a:cs typeface="Arial" panose="020B0604020202020204" pitchFamily="34" charset="0"/>
              </a:rPr>
              <a:t>:</a:t>
            </a:r>
            <a:endParaRPr lang="it-IT" sz="1000" dirty="0">
              <a:solidFill>
                <a:schemeClr val="tx1"/>
              </a:solidFill>
              <a:latin typeface="Roboto Medium" panose="02000000000000000000"/>
              <a:cs typeface="Arial" panose="020B0604020202020204" pitchFamily="34" charset="0"/>
            </a:endParaRPr>
          </a:p>
          <a:p>
            <a:pPr marL="180975" indent="-180975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1100" b="1" dirty="0">
                <a:solidFill>
                  <a:schemeClr val="tx1"/>
                </a:solidFill>
                <a:latin typeface="Roboto Medium" panose="02000000000000000000"/>
                <a:cs typeface="Arial" panose="020B0604020202020204" pitchFamily="34" charset="0"/>
              </a:rPr>
              <a:t>criticità</a:t>
            </a:r>
            <a:r>
              <a:rPr lang="it-IT" sz="1100" dirty="0">
                <a:solidFill>
                  <a:schemeClr val="tx1"/>
                </a:solidFill>
                <a:latin typeface="Roboto Medium" panose="02000000000000000000"/>
                <a:cs typeface="Arial" panose="020B0604020202020204" pitchFamily="34" charset="0"/>
              </a:rPr>
              <a:t> nell’avvio di: </a:t>
            </a:r>
          </a:p>
          <a:p>
            <a:pPr marL="638175" lvl="1" indent="-180975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1050" dirty="0">
                <a:solidFill>
                  <a:schemeClr val="tx1"/>
                </a:solidFill>
                <a:latin typeface="Roboto Medium" panose="02000000000000000000"/>
                <a:cs typeface="Arial" panose="020B0604020202020204" pitchFamily="34" charset="0"/>
              </a:rPr>
              <a:t>attività di programmazione </a:t>
            </a:r>
          </a:p>
          <a:p>
            <a:pPr marL="638175" lvl="1" indent="-180975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1050" dirty="0">
                <a:solidFill>
                  <a:schemeClr val="tx1"/>
                </a:solidFill>
                <a:latin typeface="Roboto Medium" panose="02000000000000000000"/>
                <a:cs typeface="Arial" panose="020B0604020202020204" pitchFamily="34" charset="0"/>
              </a:rPr>
              <a:t>organizzazione della gestione </a:t>
            </a:r>
          </a:p>
          <a:p>
            <a:pPr marL="638175" lvl="1" indent="-180975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1050" dirty="0">
                <a:solidFill>
                  <a:schemeClr val="tx1"/>
                </a:solidFill>
                <a:latin typeface="Roboto Medium" panose="02000000000000000000"/>
                <a:cs typeface="Arial" panose="020B0604020202020204" pitchFamily="34" charset="0"/>
              </a:rPr>
              <a:t>realizzazione degli interventi</a:t>
            </a:r>
          </a:p>
          <a:p>
            <a:pPr marL="180975" indent="-180975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1100" b="1" dirty="0">
                <a:solidFill>
                  <a:schemeClr val="tx1"/>
                </a:solidFill>
                <a:latin typeface="Roboto Medium" panose="02000000000000000000"/>
                <a:cs typeface="Arial" panose="020B0604020202020204" pitchFamily="34" charset="0"/>
              </a:rPr>
              <a:t>condizioni di esclusione</a:t>
            </a:r>
            <a:endParaRPr lang="it-IT" sz="1400" dirty="0">
              <a:solidFill>
                <a:schemeClr val="tx1"/>
              </a:solidFill>
              <a:latin typeface="Roboto Medium" panose="02000000000000000000"/>
            </a:endParaRPr>
          </a:p>
        </p:txBody>
      </p:sp>
      <p:sp>
        <p:nvSpPr>
          <p:cNvPr id="48" name="Rettangolo arrotondato 59">
            <a:extLst>
              <a:ext uri="{FF2B5EF4-FFF2-40B4-BE49-F238E27FC236}">
                <a16:creationId xmlns:a16="http://schemas.microsoft.com/office/drawing/2014/main" id="{D0E7F1E6-32EC-4D66-8900-8EA676B4443F}"/>
              </a:ext>
            </a:extLst>
          </p:cNvPr>
          <p:cNvSpPr>
            <a:spLocks noChangeAspect="1"/>
          </p:cNvSpPr>
          <p:nvPr/>
        </p:nvSpPr>
        <p:spPr bwMode="auto">
          <a:xfrm>
            <a:off x="486861" y="614959"/>
            <a:ext cx="3303577" cy="240564"/>
          </a:xfrm>
          <a:prstGeom prst="roundRect">
            <a:avLst/>
          </a:prstGeom>
          <a:solidFill>
            <a:srgbClr val="F18700"/>
          </a:solidFill>
          <a:ln w="9525">
            <a:solidFill>
              <a:srgbClr val="F187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90000"/>
              </a:lnSpc>
            </a:pPr>
            <a:r>
              <a:rPr lang="it-IT" sz="1400" b="1" cap="small" dirty="0">
                <a:solidFill>
                  <a:schemeClr val="bg1"/>
                </a:solidFill>
                <a:latin typeface="Roboto Medium" panose="02000000000000000000"/>
              </a:rPr>
              <a:t>Chi può accedere</a:t>
            </a:r>
          </a:p>
        </p:txBody>
      </p:sp>
      <p:sp>
        <p:nvSpPr>
          <p:cNvPr id="49" name="Rettangolo con angoli arrotondati 48">
            <a:extLst>
              <a:ext uri="{FF2B5EF4-FFF2-40B4-BE49-F238E27FC236}">
                <a16:creationId xmlns:a16="http://schemas.microsoft.com/office/drawing/2014/main" id="{1CF29D18-E4B8-44FB-878B-DC02B96E72BA}"/>
              </a:ext>
            </a:extLst>
          </p:cNvPr>
          <p:cNvSpPr/>
          <p:nvPr/>
        </p:nvSpPr>
        <p:spPr>
          <a:xfrm>
            <a:off x="4444032" y="1091423"/>
            <a:ext cx="4271000" cy="828841"/>
          </a:xfrm>
          <a:prstGeom prst="roundRect">
            <a:avLst/>
          </a:prstGeom>
          <a:solidFill>
            <a:schemeClr val="bg1"/>
          </a:solidFill>
          <a:ln>
            <a:solidFill>
              <a:srgbClr val="00AD8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it-IT" sz="1100" b="1" dirty="0">
                <a:solidFill>
                  <a:schemeClr val="tx1"/>
                </a:solidFill>
                <a:latin typeface="Roboto Medium" panose="02000000000000000000"/>
                <a:cs typeface="Arial" panose="020B0604020202020204" pitchFamily="34" charset="0"/>
              </a:rPr>
              <a:t>Istanza </a:t>
            </a:r>
            <a:r>
              <a:rPr lang="it-IT" sz="1100" dirty="0">
                <a:solidFill>
                  <a:schemeClr val="tx1"/>
                </a:solidFill>
                <a:latin typeface="Roboto Medium" panose="02000000000000000000"/>
                <a:cs typeface="Arial" panose="020B0604020202020204" pitchFamily="34" charset="0"/>
              </a:rPr>
              <a:t>dell’Ente di governo dell’ambito o soggetto competente, a valere sul </a:t>
            </a:r>
            <a:r>
              <a:rPr lang="it-IT" sz="1100" b="1" dirty="0">
                <a:solidFill>
                  <a:schemeClr val="tx1"/>
                </a:solidFill>
                <a:latin typeface="Roboto Medium" panose="02000000000000000000"/>
                <a:cs typeface="Arial" panose="020B0604020202020204" pitchFamily="34" charset="0"/>
              </a:rPr>
              <a:t>periodo regolatorio 2020-2023</a:t>
            </a:r>
            <a:r>
              <a:rPr lang="it-IT" sz="1100" dirty="0">
                <a:solidFill>
                  <a:schemeClr val="tx1"/>
                </a:solidFill>
                <a:latin typeface="Roboto Medium" panose="02000000000000000000"/>
                <a:cs typeface="Arial" panose="020B0604020202020204" pitchFamily="34" charset="0"/>
              </a:rPr>
              <a:t> al termine del quale trovano applicazione gli schemi regolatori, contenente:</a:t>
            </a:r>
          </a:p>
        </p:txBody>
      </p:sp>
      <p:sp>
        <p:nvSpPr>
          <p:cNvPr id="50" name="Rettangolo arrotondato 59">
            <a:extLst>
              <a:ext uri="{FF2B5EF4-FFF2-40B4-BE49-F238E27FC236}">
                <a16:creationId xmlns:a16="http://schemas.microsoft.com/office/drawing/2014/main" id="{5C393324-13B3-4F35-A420-538DDDB27305}"/>
              </a:ext>
            </a:extLst>
          </p:cNvPr>
          <p:cNvSpPr>
            <a:spLocks noChangeAspect="1"/>
          </p:cNvSpPr>
          <p:nvPr/>
        </p:nvSpPr>
        <p:spPr bwMode="auto">
          <a:xfrm>
            <a:off x="4444033" y="614959"/>
            <a:ext cx="4271000" cy="240565"/>
          </a:xfrm>
          <a:prstGeom prst="roundRect">
            <a:avLst/>
          </a:prstGeom>
          <a:solidFill>
            <a:srgbClr val="00AD82"/>
          </a:solidFill>
          <a:ln w="9525">
            <a:solidFill>
              <a:srgbClr val="00AD8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90000"/>
              </a:lnSpc>
            </a:pPr>
            <a:r>
              <a:rPr lang="it-IT" sz="1400" b="1" cap="small" dirty="0">
                <a:solidFill>
                  <a:schemeClr val="bg1"/>
                </a:solidFill>
                <a:latin typeface="Roboto Medium" panose="02000000000000000000"/>
              </a:rPr>
              <a:t>Modalità di accesso</a:t>
            </a:r>
          </a:p>
        </p:txBody>
      </p:sp>
      <p:cxnSp>
        <p:nvCxnSpPr>
          <p:cNvPr id="51" name="Connettore diritto 3">
            <a:extLst>
              <a:ext uri="{FF2B5EF4-FFF2-40B4-BE49-F238E27FC236}">
                <a16:creationId xmlns:a16="http://schemas.microsoft.com/office/drawing/2014/main" id="{09437ED0-AFD2-46BA-AB3A-88F6B1AC69A8}"/>
              </a:ext>
            </a:extLst>
          </p:cNvPr>
          <p:cNvCxnSpPr>
            <a:cxnSpLocks/>
            <a:endCxn id="55" idx="4"/>
          </p:cNvCxnSpPr>
          <p:nvPr/>
        </p:nvCxnSpPr>
        <p:spPr>
          <a:xfrm>
            <a:off x="4884062" y="1916741"/>
            <a:ext cx="0" cy="828841"/>
          </a:xfrm>
          <a:prstGeom prst="line">
            <a:avLst/>
          </a:prstGeom>
          <a:ln w="9525">
            <a:solidFill>
              <a:srgbClr val="7C808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e 65">
            <a:extLst>
              <a:ext uri="{FF2B5EF4-FFF2-40B4-BE49-F238E27FC236}">
                <a16:creationId xmlns:a16="http://schemas.microsoft.com/office/drawing/2014/main" id="{D62410CB-1C32-4B76-A557-D895649FC60D}"/>
              </a:ext>
            </a:extLst>
          </p:cNvPr>
          <p:cNvSpPr>
            <a:spLocks/>
          </p:cNvSpPr>
          <p:nvPr/>
        </p:nvSpPr>
        <p:spPr>
          <a:xfrm>
            <a:off x="4793560" y="2095033"/>
            <a:ext cx="180000" cy="180000"/>
          </a:xfrm>
          <a:prstGeom prst="ellipse">
            <a:avLst/>
          </a:prstGeom>
          <a:solidFill>
            <a:srgbClr val="00AD82"/>
          </a:solidFill>
          <a:ln>
            <a:solidFill>
              <a:srgbClr val="01A4C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Ovale 23">
            <a:extLst>
              <a:ext uri="{FF2B5EF4-FFF2-40B4-BE49-F238E27FC236}">
                <a16:creationId xmlns:a16="http://schemas.microsoft.com/office/drawing/2014/main" id="{E71945A5-B519-4BAC-BAA9-F76940444F6E}"/>
              </a:ext>
            </a:extLst>
          </p:cNvPr>
          <p:cNvSpPr>
            <a:spLocks noChangeAspect="1"/>
          </p:cNvSpPr>
          <p:nvPr/>
        </p:nvSpPr>
        <p:spPr>
          <a:xfrm>
            <a:off x="4847560" y="2149033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Ovale 65">
            <a:extLst>
              <a:ext uri="{FF2B5EF4-FFF2-40B4-BE49-F238E27FC236}">
                <a16:creationId xmlns:a16="http://schemas.microsoft.com/office/drawing/2014/main" id="{CFE42E90-C9DE-4894-AAF1-07B78F752AC2}"/>
              </a:ext>
            </a:extLst>
          </p:cNvPr>
          <p:cNvSpPr>
            <a:spLocks/>
          </p:cNvSpPr>
          <p:nvPr/>
        </p:nvSpPr>
        <p:spPr>
          <a:xfrm>
            <a:off x="4794062" y="2619582"/>
            <a:ext cx="180000" cy="180000"/>
          </a:xfrm>
          <a:prstGeom prst="ellipse">
            <a:avLst/>
          </a:prstGeom>
          <a:solidFill>
            <a:srgbClr val="00AD82"/>
          </a:solidFill>
          <a:ln>
            <a:solidFill>
              <a:srgbClr val="01A4C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Ovale 23">
            <a:extLst>
              <a:ext uri="{FF2B5EF4-FFF2-40B4-BE49-F238E27FC236}">
                <a16:creationId xmlns:a16="http://schemas.microsoft.com/office/drawing/2014/main" id="{9E96B8D7-305A-4C38-8312-C6985704DF43}"/>
              </a:ext>
            </a:extLst>
          </p:cNvPr>
          <p:cNvSpPr>
            <a:spLocks noChangeAspect="1"/>
          </p:cNvSpPr>
          <p:nvPr/>
        </p:nvSpPr>
        <p:spPr>
          <a:xfrm>
            <a:off x="4848062" y="267358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Segnaposto contenuto 2">
            <a:extLst>
              <a:ext uri="{FF2B5EF4-FFF2-40B4-BE49-F238E27FC236}">
                <a16:creationId xmlns:a16="http://schemas.microsoft.com/office/drawing/2014/main" id="{737AA4DB-A433-4CC0-BC37-7DEA85F29461}"/>
              </a:ext>
            </a:extLst>
          </p:cNvPr>
          <p:cNvSpPr txBox="1">
            <a:spLocks/>
          </p:cNvSpPr>
          <p:nvPr/>
        </p:nvSpPr>
        <p:spPr>
          <a:xfrm>
            <a:off x="5063058" y="2065888"/>
            <a:ext cx="3649967" cy="52323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+mj-lt"/>
              <a:buNone/>
              <a:defRPr sz="24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1100" dirty="0">
                <a:latin typeface="Roboto Medium" panose="02000000000000000000"/>
              </a:rPr>
              <a:t>Fabbisogno degli interventi necessari al superamento delle criticità rinvenibili nel territorio servito</a:t>
            </a:r>
            <a:endParaRPr lang="it-IT" altLang="it-IT" sz="1200" dirty="0">
              <a:latin typeface="Roboto Medium" panose="02000000000000000000"/>
              <a:ea typeface="ヒラギノ角ゴ Pro W3" pitchFamily="125" charset="-128"/>
              <a:cs typeface="Arial" pitchFamily="34" charset="0"/>
            </a:endParaRPr>
          </a:p>
        </p:txBody>
      </p:sp>
      <p:sp>
        <p:nvSpPr>
          <p:cNvPr id="57" name="Segnaposto contenuto 2">
            <a:extLst>
              <a:ext uri="{FF2B5EF4-FFF2-40B4-BE49-F238E27FC236}">
                <a16:creationId xmlns:a16="http://schemas.microsoft.com/office/drawing/2014/main" id="{26DF0E04-3D7D-4990-B17E-75EAA408B364}"/>
              </a:ext>
            </a:extLst>
          </p:cNvPr>
          <p:cNvSpPr txBox="1">
            <a:spLocks/>
          </p:cNvSpPr>
          <p:nvPr/>
        </p:nvSpPr>
        <p:spPr>
          <a:xfrm>
            <a:off x="5152556" y="2511464"/>
            <a:ext cx="3506971" cy="52323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+mj-lt"/>
              <a:buNone/>
              <a:defRPr sz="24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1100" dirty="0">
                <a:latin typeface="Roboto Medium" panose="02000000000000000000"/>
              </a:rPr>
              <a:t>Programma annuale di impegni che descriva le modalità di completamento di eventuali processi di aggregazione ed il perimetro interessato</a:t>
            </a:r>
            <a:endParaRPr lang="it-IT" altLang="it-IT" sz="1200" dirty="0">
              <a:latin typeface="Roboto Medium" panose="02000000000000000000"/>
              <a:ea typeface="ヒラギノ角ゴ Pro W3" pitchFamily="125" charset="-128"/>
              <a:cs typeface="Arial" pitchFamily="34" charset="0"/>
            </a:endParaRPr>
          </a:p>
        </p:txBody>
      </p:sp>
      <p:sp>
        <p:nvSpPr>
          <p:cNvPr id="65" name="CasellaDiTesto 44">
            <a:extLst>
              <a:ext uri="{FF2B5EF4-FFF2-40B4-BE49-F238E27FC236}">
                <a16:creationId xmlns:a16="http://schemas.microsoft.com/office/drawing/2014/main" id="{E6ABCA8E-B0F2-4E2B-BD24-587FF9C3D64F}"/>
              </a:ext>
            </a:extLst>
          </p:cNvPr>
          <p:cNvSpPr txBox="1"/>
          <p:nvPr/>
        </p:nvSpPr>
        <p:spPr>
          <a:xfrm>
            <a:off x="67840" y="4636000"/>
            <a:ext cx="189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RQTI: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Ricognizione disponibilità ed affidabilità dei dati di misura;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Conformità alle normative sulla qualità dell’acqua distribuita agli utenti e sulla gestione delle acque reflue urbane</a:t>
            </a:r>
          </a:p>
        </p:txBody>
      </p:sp>
      <p:sp>
        <p:nvSpPr>
          <p:cNvPr id="63" name="Arrow: Curved Left 62">
            <a:extLst>
              <a:ext uri="{FF2B5EF4-FFF2-40B4-BE49-F238E27FC236}">
                <a16:creationId xmlns:a16="http://schemas.microsoft.com/office/drawing/2014/main" id="{312990C2-53A2-4A2F-B259-145EB0B410AE}"/>
              </a:ext>
            </a:extLst>
          </p:cNvPr>
          <p:cNvSpPr/>
          <p:nvPr/>
        </p:nvSpPr>
        <p:spPr>
          <a:xfrm>
            <a:off x="8051800" y="2971199"/>
            <a:ext cx="485567" cy="759666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8" name="CasellaDiTesto 46">
            <a:extLst>
              <a:ext uri="{FF2B5EF4-FFF2-40B4-BE49-F238E27FC236}">
                <a16:creationId xmlns:a16="http://schemas.microsoft.com/office/drawing/2014/main" id="{9426771A-5B81-4209-9B32-373391459466}"/>
              </a:ext>
            </a:extLst>
          </p:cNvPr>
          <p:cNvSpPr txBox="1"/>
          <p:nvPr/>
        </p:nvSpPr>
        <p:spPr>
          <a:xfrm>
            <a:off x="4386767" y="4686800"/>
            <a:ext cx="2060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Attestazione degli obblighi di registrazione e comunicazione dei dati di qualità contrattuale (Titolo XI RQSII)</a:t>
            </a:r>
          </a:p>
        </p:txBody>
      </p:sp>
      <p:sp>
        <p:nvSpPr>
          <p:cNvPr id="69" name="CasellaDiTesto 51">
            <a:extLst>
              <a:ext uri="{FF2B5EF4-FFF2-40B4-BE49-F238E27FC236}">
                <a16:creationId xmlns:a16="http://schemas.microsoft.com/office/drawing/2014/main" id="{B30FAF80-B85A-4276-8416-E7553A64D6A7}"/>
              </a:ext>
            </a:extLst>
          </p:cNvPr>
          <p:cNvSpPr txBox="1"/>
          <p:nvPr/>
        </p:nvSpPr>
        <p:spPr>
          <a:xfrm>
            <a:off x="2236546" y="4192269"/>
            <a:ext cx="2044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Registri tecnico-contabili;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Definizione della struttura dei corrispettivi delle gestioni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CasellaDiTesto 53">
            <a:extLst>
              <a:ext uri="{FF2B5EF4-FFF2-40B4-BE49-F238E27FC236}">
                <a16:creationId xmlns:a16="http://schemas.microsoft.com/office/drawing/2014/main" id="{324FBF76-85A9-44F5-ABFC-597826B0A9FF}"/>
              </a:ext>
            </a:extLst>
          </p:cNvPr>
          <p:cNvSpPr txBox="1"/>
          <p:nvPr/>
        </p:nvSpPr>
        <p:spPr>
          <a:xfrm>
            <a:off x="6510677" y="3827736"/>
            <a:ext cx="21934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Monitoraggio, tenuta dei registri e comunicazione dei dati di qualità tecnica;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Attestazione disponibilità ed affidabilità dei dati di misura</a:t>
            </a:r>
            <a:endParaRPr lang="it-IT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Segnaposto numero diapositiva 1">
            <a:extLst>
              <a:ext uri="{FF2B5EF4-FFF2-40B4-BE49-F238E27FC236}">
                <a16:creationId xmlns:a16="http://schemas.microsoft.com/office/drawing/2014/main" id="{B2D73E62-72CC-4527-A895-1FBC2351D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5014" y="6455024"/>
            <a:ext cx="2133600" cy="365125"/>
          </a:xfrm>
        </p:spPr>
        <p:txBody>
          <a:bodyPr/>
          <a:lstStyle/>
          <a:p>
            <a:pPr>
              <a:defRPr/>
            </a:pPr>
            <a:fld id="{C0093EF7-3EA7-41BE-81E7-0AE2635E2DE5}" type="slidenum">
              <a:rPr lang="it-IT" altLang="it-IT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24</a:t>
            </a:fld>
            <a:endParaRPr lang="it-IT" alt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2F884CF-73F3-7D2A-2DFF-7E5890203E69}"/>
              </a:ext>
            </a:extLst>
          </p:cNvPr>
          <p:cNvSpPr txBox="1"/>
          <p:nvPr/>
        </p:nvSpPr>
        <p:spPr>
          <a:xfrm>
            <a:off x="4545105" y="1219200"/>
            <a:ext cx="2484000" cy="216000"/>
          </a:xfrm>
          <a:prstGeom prst="rect">
            <a:avLst/>
          </a:prstGeom>
          <a:solidFill>
            <a:schemeClr val="accent5">
              <a:lumMod val="20000"/>
              <a:lumOff val="80000"/>
              <a:alpha val="20000"/>
            </a:schemeClr>
          </a:solidFill>
          <a:ln w="28575">
            <a:solidFill>
              <a:srgbClr val="00AD82"/>
            </a:solidFill>
          </a:ln>
        </p:spPr>
        <p:txBody>
          <a:bodyPr wrap="square" rtlCol="0">
            <a:spAutoFit/>
          </a:bodyPr>
          <a:lstStyle/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33449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070FE8FD-BC91-43BC-91A0-D1165EDCC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36705" y="0"/>
            <a:ext cx="6145394" cy="65161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04816" y="2187"/>
            <a:ext cx="631889" cy="950704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it-IT" sz="6600" b="1" cap="all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ea typeface="ヒラギノ角ゴ Pro W3" pitchFamily="125" charset="-128"/>
                <a:cs typeface="Segoe UI Semibold" panose="020B0702040204020203" pitchFamily="34" charset="0"/>
              </a:rPr>
              <a:t>3</a:t>
            </a:r>
            <a:endParaRPr lang="it-IT" sz="6000" dirty="0">
              <a:solidFill>
                <a:schemeClr val="accent1">
                  <a:lumMod val="75000"/>
                </a:schemeClr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2052" name="CasellaDiTesto 7"/>
          <p:cNvSpPr txBox="1">
            <a:spLocks noChangeArrowheads="1"/>
          </p:cNvSpPr>
          <p:nvPr/>
        </p:nvSpPr>
        <p:spPr bwMode="auto">
          <a:xfrm>
            <a:off x="10313988" y="319246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                      </a:t>
            </a:r>
          </a:p>
        </p:txBody>
      </p:sp>
      <p:pic>
        <p:nvPicPr>
          <p:cNvPr id="10" name="Immagine 5" descr="fondo-slide.png">
            <a:extLst>
              <a:ext uri="{FF2B5EF4-FFF2-40B4-BE49-F238E27FC236}">
                <a16:creationId xmlns:a16="http://schemas.microsoft.com/office/drawing/2014/main" id="{B14C5FF2-EF0E-4C27-86A0-5A73B0186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6101"/>
            <a:ext cx="9144000" cy="35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7" descr="600x96--arera-trasaprente.png">
            <a:extLst>
              <a:ext uri="{FF2B5EF4-FFF2-40B4-BE49-F238E27FC236}">
                <a16:creationId xmlns:a16="http://schemas.microsoft.com/office/drawing/2014/main" id="{143CF214-A244-416E-B341-D843BE091F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20"/>
          <a:stretch/>
        </p:blipFill>
        <p:spPr bwMode="auto">
          <a:xfrm>
            <a:off x="3165475" y="5981481"/>
            <a:ext cx="28130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47A23138-F0DD-4B76-8321-0C2D6489CC34}"/>
              </a:ext>
            </a:extLst>
          </p:cNvPr>
          <p:cNvCxnSpPr/>
          <p:nvPr/>
        </p:nvCxnSpPr>
        <p:spPr>
          <a:xfrm>
            <a:off x="2450525" y="1040869"/>
            <a:ext cx="3528000" cy="0"/>
          </a:xfrm>
          <a:prstGeom prst="line">
            <a:avLst/>
          </a:prstGeom>
          <a:ln w="19050">
            <a:solidFill>
              <a:srgbClr val="1E496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olo 1">
            <a:extLst>
              <a:ext uri="{FF2B5EF4-FFF2-40B4-BE49-F238E27FC236}">
                <a16:creationId xmlns:a16="http://schemas.microsoft.com/office/drawing/2014/main" id="{B2BA79AC-1802-47C3-B579-BA9E2EFA4AF7}"/>
              </a:ext>
            </a:extLst>
          </p:cNvPr>
          <p:cNvSpPr txBox="1">
            <a:spLocks/>
          </p:cNvSpPr>
          <p:nvPr/>
        </p:nvSpPr>
        <p:spPr bwMode="auto">
          <a:xfrm>
            <a:off x="3156509" y="1075507"/>
            <a:ext cx="5854701" cy="138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it-IT" sz="2800" b="1" cap="all" dirty="0">
                <a:solidFill>
                  <a:srgbClr val="1E3160"/>
                </a:solidFill>
                <a:latin typeface="Segoe UI Semibold" panose="020B0702040204020203" pitchFamily="34" charset="0"/>
                <a:ea typeface="ヒラギノ角ゴ Pro W3" pitchFamily="125" charset="-128"/>
                <a:cs typeface="Segoe UI Semibold" panose="020B0702040204020203" pitchFamily="34" charset="0"/>
              </a:rPr>
              <a:t>Qualità tecnica</a:t>
            </a:r>
          </a:p>
        </p:txBody>
      </p:sp>
      <p:sp>
        <p:nvSpPr>
          <p:cNvPr id="12" name="Segnaposto numero diapositiva 1">
            <a:extLst>
              <a:ext uri="{FF2B5EF4-FFF2-40B4-BE49-F238E27FC236}">
                <a16:creationId xmlns:a16="http://schemas.microsoft.com/office/drawing/2014/main" id="{50E84305-45A4-43DD-B71D-59D04D445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5014" y="6455024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093EF7-3EA7-41BE-81E7-0AE2635E2DE5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5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293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arrotondato 7"/>
          <p:cNvSpPr/>
          <p:nvPr/>
        </p:nvSpPr>
        <p:spPr bwMode="auto">
          <a:xfrm rot="16200000">
            <a:off x="-1238701" y="2970266"/>
            <a:ext cx="3350503" cy="252000"/>
          </a:xfrm>
          <a:prstGeom prst="roundRect">
            <a:avLst/>
          </a:prstGeom>
          <a:solidFill>
            <a:srgbClr val="660033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/>
            <a:r>
              <a:rPr lang="it-IT" altLang="it-IT" sz="1500" cap="small"/>
              <a:t>indicatorI</a:t>
            </a:r>
            <a:endParaRPr lang="it-IT" sz="1500" cap="small"/>
          </a:p>
        </p:txBody>
      </p:sp>
      <p:sp>
        <p:nvSpPr>
          <p:cNvPr id="10" name="Rettangolo 9"/>
          <p:cNvSpPr/>
          <p:nvPr/>
        </p:nvSpPr>
        <p:spPr>
          <a:xfrm>
            <a:off x="1700910" y="608593"/>
            <a:ext cx="3235325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rgbClr val="003B77"/>
                </a:solidFill>
                <a:latin typeface="+mj-lt"/>
                <a:cs typeface="Arial" panose="020B0604020202020204" pitchFamily="34" charset="0"/>
              </a:rPr>
              <a:t>a partire dal 1 gennaio 2018</a:t>
            </a:r>
          </a:p>
          <a:p>
            <a:pPr marL="180975" indent="-180975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rgbClr val="003B77"/>
                </a:solidFill>
                <a:latin typeface="+mj-lt"/>
                <a:cs typeface="Arial" panose="020B0604020202020204" pitchFamily="34" charset="0"/>
              </a:rPr>
              <a:t>meccanismi di flessibilità ex-ante ed ex-post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54701" y="621406"/>
            <a:ext cx="1412174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100" dirty="0">
                <a:solidFill>
                  <a:srgbClr val="003B77"/>
                </a:solidFill>
                <a:latin typeface="+mn-lt"/>
                <a:cs typeface="Arial" panose="020B0604020202020204" pitchFamily="34" charset="0"/>
              </a:rPr>
              <a:t>Del. 917/2017/R/</a:t>
            </a:r>
            <a:r>
              <a:rPr lang="it-IT" sz="1100" cap="small" dirty="0" err="1">
                <a:solidFill>
                  <a:srgbClr val="003B77"/>
                </a:solidFill>
                <a:latin typeface="+mn-lt"/>
                <a:cs typeface="Arial" panose="020B0604020202020204" pitchFamily="34" charset="0"/>
              </a:rPr>
              <a:t>idr</a:t>
            </a:r>
            <a:endParaRPr lang="it-IT" sz="1100" cap="small" dirty="0">
              <a:solidFill>
                <a:srgbClr val="003B7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Rettangolo arrotondato 11"/>
          <p:cNvSpPr/>
          <p:nvPr/>
        </p:nvSpPr>
        <p:spPr bwMode="auto">
          <a:xfrm>
            <a:off x="654444" y="1421015"/>
            <a:ext cx="1116000" cy="468000"/>
          </a:xfrm>
          <a:prstGeom prst="roundRect">
            <a:avLst/>
          </a:prstGeom>
          <a:solidFill>
            <a:srgbClr val="003B77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altLang="it-IT" sz="1300" dirty="0">
                <a:solidFill>
                  <a:schemeClr val="bg1"/>
                </a:solidFill>
              </a:rPr>
              <a:t>Prerequisiti</a:t>
            </a:r>
          </a:p>
        </p:txBody>
      </p:sp>
      <p:sp>
        <p:nvSpPr>
          <p:cNvPr id="13" name="Rettangolo arrotondato 12"/>
          <p:cNvSpPr/>
          <p:nvPr/>
        </p:nvSpPr>
        <p:spPr bwMode="auto">
          <a:xfrm>
            <a:off x="654444" y="4267518"/>
            <a:ext cx="1116000" cy="468000"/>
          </a:xfrm>
          <a:prstGeom prst="roundRect">
            <a:avLst/>
          </a:prstGeom>
          <a:solidFill>
            <a:srgbClr val="003B77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it-IT" altLang="it-IT" sz="1300" dirty="0">
                <a:solidFill>
                  <a:schemeClr val="bg1"/>
                </a:solidFill>
              </a:rPr>
              <a:t>Standard generali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1927282" y="4229327"/>
            <a:ext cx="4397308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80975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6 </a:t>
            </a:r>
            <a:r>
              <a:rPr lang="it-IT" sz="1200" b="1" dirty="0">
                <a:solidFill>
                  <a:srgbClr val="003B77"/>
                </a:solidFill>
                <a:latin typeface="+mj-lt"/>
                <a:cs typeface="Arial" panose="020B0604020202020204" pitchFamily="34" charset="0"/>
              </a:rPr>
              <a:t>macro-indicatori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it-IT" sz="1200" dirty="0">
                <a:solidFill>
                  <a:srgbClr val="003B77"/>
                </a:solidFill>
                <a:latin typeface="+mj-lt"/>
                <a:cs typeface="Arial" panose="020B0604020202020204" pitchFamily="34" charset="0"/>
              </a:rPr>
              <a:t>cui sono correlati obiettivi differenziati in funzione dello stato di efficienza preesistente (classi di indicatori)</a:t>
            </a:r>
          </a:p>
          <a:p>
            <a:pPr marL="180975" lvl="1" indent="-180975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rgbClr val="003B77"/>
                </a:solidFill>
                <a:latin typeface="+mj-lt"/>
                <a:cs typeface="Arial" panose="020B0604020202020204" pitchFamily="34" charset="0"/>
              </a:rPr>
              <a:t>indicatori semplici ulteriori per descrivere le condizioni tecniche del servizio</a:t>
            </a:r>
          </a:p>
        </p:txBody>
      </p:sp>
      <p:sp>
        <p:nvSpPr>
          <p:cNvPr id="15" name="Rettangolo arrotondato 14"/>
          <p:cNvSpPr/>
          <p:nvPr/>
        </p:nvSpPr>
        <p:spPr bwMode="auto">
          <a:xfrm>
            <a:off x="654444" y="2943243"/>
            <a:ext cx="1116000" cy="468000"/>
          </a:xfrm>
          <a:prstGeom prst="roundRect">
            <a:avLst/>
          </a:prstGeom>
          <a:solidFill>
            <a:srgbClr val="003B77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it-IT" altLang="it-IT" sz="1300" dirty="0">
                <a:solidFill>
                  <a:schemeClr val="bg1"/>
                </a:solidFill>
              </a:rPr>
              <a:t>Standard specifici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923092" y="1432385"/>
            <a:ext cx="4260426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80975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rgbClr val="003B77"/>
                </a:solidFill>
                <a:latin typeface="+mj-lt"/>
                <a:cs typeface="Arial" panose="020B0604020202020204" pitchFamily="34" charset="0"/>
              </a:rPr>
              <a:t>identifica criticità di sistema da superare:</a:t>
            </a:r>
          </a:p>
          <a:p>
            <a:pPr marL="533400" lvl="2" indent="-168275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3B77"/>
                </a:solidFill>
                <a:latin typeface="+mj-lt"/>
                <a:cs typeface="Arial" panose="020B0604020202020204" pitchFamily="34" charset="0"/>
              </a:rPr>
              <a:t>disponibilità e affidabilità dei dati </a:t>
            </a:r>
            <a:r>
              <a:rPr lang="it-IT" sz="1200" dirty="0">
                <a:solidFill>
                  <a:srgbClr val="003B77"/>
                </a:solidFill>
                <a:latin typeface="+mj-lt"/>
                <a:cs typeface="Arial" panose="020B0604020202020204" pitchFamily="34" charset="0"/>
              </a:rPr>
              <a:t>(in generale, e di misura del consumo in particolare)</a:t>
            </a:r>
          </a:p>
          <a:p>
            <a:pPr marL="533400" lvl="2" indent="-168275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rgbClr val="003B77"/>
                </a:solidFill>
                <a:latin typeface="+mj-lt"/>
                <a:cs typeface="Arial" panose="020B0604020202020204" pitchFamily="34" charset="0"/>
              </a:rPr>
              <a:t>condizioni minime richieste dalla normative esistente:</a:t>
            </a:r>
          </a:p>
          <a:p>
            <a:pPr marL="896938" lvl="3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rgbClr val="003B77"/>
                </a:solidFill>
                <a:latin typeface="+mj-lt"/>
                <a:cs typeface="Arial" panose="020B0604020202020204" pitchFamily="34" charset="0"/>
              </a:rPr>
              <a:t>qualità dell’acqua potabile</a:t>
            </a:r>
          </a:p>
          <a:p>
            <a:pPr marL="896938" lvl="3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rgbClr val="003B77"/>
                </a:solidFill>
                <a:latin typeface="+mj-lt"/>
                <a:cs typeface="Arial" panose="020B0604020202020204" pitchFamily="34" charset="0"/>
              </a:rPr>
              <a:t>impatto ambientale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733498" y="2226372"/>
            <a:ext cx="13681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(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Dir. 98/83/CE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733498" y="2422400"/>
            <a:ext cx="13681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1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(Dir. 91/271/CEE)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1908233" y="2875934"/>
            <a:ext cx="3509341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80975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rgbClr val="003B77"/>
                </a:solidFill>
                <a:latin typeface="+mj-lt"/>
                <a:cs typeface="Arial" panose="020B0604020202020204" pitchFamily="34" charset="0"/>
              </a:rPr>
              <a:t>condizioni minime già richieste dalla normativa vigente (</a:t>
            </a:r>
            <a:r>
              <a:rPr lang="it-IT" sz="1200" b="1" dirty="0">
                <a:solidFill>
                  <a:srgbClr val="003B77"/>
                </a:solidFill>
                <a:latin typeface="+mj-lt"/>
                <a:cs typeface="Arial" panose="020B0604020202020204" pitchFamily="34" charset="0"/>
              </a:rPr>
              <a:t>indicatori di continuità</a:t>
            </a:r>
            <a:r>
              <a:rPr lang="it-IT" sz="1200" dirty="0">
                <a:solidFill>
                  <a:srgbClr val="003B77"/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 marL="180975" lvl="1" indent="-180975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indennizzo automatico 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agli utenti in caso di mancato rispetto degli standard</a:t>
            </a:r>
            <a:endParaRPr lang="it-IT" sz="1200" dirty="0">
              <a:solidFill>
                <a:srgbClr val="003B77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Freccia circolare in su 28"/>
          <p:cNvSpPr/>
          <p:nvPr/>
        </p:nvSpPr>
        <p:spPr>
          <a:xfrm rot="933894">
            <a:off x="4894561" y="3830036"/>
            <a:ext cx="814512" cy="223528"/>
          </a:xfrm>
          <a:prstGeom prst="curvedUp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Segnaposto numero diapositiva 1"/>
          <p:cNvSpPr txBox="1">
            <a:spLocks/>
          </p:cNvSpPr>
          <p:nvPr/>
        </p:nvSpPr>
        <p:spPr>
          <a:xfrm>
            <a:off x="6761701" y="647310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it-IT" sz="1200" dirty="0">
              <a:solidFill>
                <a:srgbClr val="646464">
                  <a:tint val="75000"/>
                </a:srgbClr>
              </a:solidFill>
            </a:endParaRPr>
          </a:p>
        </p:txBody>
      </p:sp>
      <p:pic>
        <p:nvPicPr>
          <p:cNvPr id="23" name="Immagine 5" descr="fondo-sl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2" y="6516101"/>
            <a:ext cx="9144000" cy="35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magine 7" descr="600x96--arera-trasapren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288" y="5972413"/>
            <a:ext cx="3797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egnaposto numero diapositiva 2"/>
          <p:cNvSpPr txBox="1">
            <a:spLocks/>
          </p:cNvSpPr>
          <p:nvPr/>
        </p:nvSpPr>
        <p:spPr>
          <a:xfrm>
            <a:off x="6553200" y="628734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9pPr>
          </a:lstStyle>
          <a:p>
            <a:pPr algn="r">
              <a:defRPr/>
            </a:pPr>
            <a:fld id="{C0093EF7-3EA7-41BE-81E7-0AE2635E2DE5}" type="slidenum">
              <a:rPr lang="it-IT" altLang="it-IT" sz="1200">
                <a:solidFill>
                  <a:srgbClr val="898989"/>
                </a:solidFill>
              </a:rPr>
              <a:pPr algn="r">
                <a:defRPr/>
              </a:pPr>
              <a:t>26</a:t>
            </a:fld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27" name="Freccia a destra 26"/>
          <p:cNvSpPr/>
          <p:nvPr/>
        </p:nvSpPr>
        <p:spPr>
          <a:xfrm>
            <a:off x="6107402" y="1390531"/>
            <a:ext cx="285601" cy="232614"/>
          </a:xfrm>
          <a:prstGeom prst="rightArrow">
            <a:avLst>
              <a:gd name="adj1" fmla="val 55055"/>
              <a:gd name="adj2" fmla="val 64184"/>
            </a:avLst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3F3F3"/>
              </a:solidFill>
            </a:endParaRPr>
          </a:p>
        </p:txBody>
      </p:sp>
      <p:sp>
        <p:nvSpPr>
          <p:cNvPr id="28" name="Rettangolo arrotondato 27"/>
          <p:cNvSpPr/>
          <p:nvPr/>
        </p:nvSpPr>
        <p:spPr bwMode="auto">
          <a:xfrm>
            <a:off x="6836020" y="4247485"/>
            <a:ext cx="1590830" cy="29884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ts val="900"/>
              </a:lnSpc>
              <a:defRPr/>
            </a:pPr>
            <a:r>
              <a:rPr lang="it-IT" sz="1000" b="1" cap="small">
                <a:solidFill>
                  <a:schemeClr val="bg1"/>
                </a:solidFill>
              </a:rPr>
              <a:t>M1 - perdite idriche</a:t>
            </a:r>
          </a:p>
        </p:txBody>
      </p:sp>
      <p:sp>
        <p:nvSpPr>
          <p:cNvPr id="30" name="Rettangolo arrotondato 29"/>
          <p:cNvSpPr/>
          <p:nvPr/>
        </p:nvSpPr>
        <p:spPr bwMode="auto">
          <a:xfrm>
            <a:off x="6836020" y="4581475"/>
            <a:ext cx="1590830" cy="29870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ts val="900"/>
              </a:lnSpc>
              <a:defRPr/>
            </a:pPr>
            <a:r>
              <a:rPr lang="it-IT" sz="1000" b="1" cap="small">
                <a:solidFill>
                  <a:schemeClr val="bg1"/>
                </a:solidFill>
              </a:rPr>
              <a:t>M2 – interruzioni del servizio</a:t>
            </a:r>
          </a:p>
        </p:txBody>
      </p:sp>
      <p:sp>
        <p:nvSpPr>
          <p:cNvPr id="31" name="Rettangolo arrotondato 30"/>
          <p:cNvSpPr/>
          <p:nvPr/>
        </p:nvSpPr>
        <p:spPr bwMode="auto">
          <a:xfrm>
            <a:off x="6836020" y="4915325"/>
            <a:ext cx="1590830" cy="29884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ts val="900"/>
              </a:lnSpc>
            </a:pPr>
            <a:r>
              <a:rPr lang="it-IT" sz="1000" b="1" cap="small" dirty="0">
                <a:solidFill>
                  <a:schemeClr val="bg1"/>
                </a:solidFill>
              </a:rPr>
              <a:t>M3 – qualità dell’acqua erogata</a:t>
            </a:r>
          </a:p>
        </p:txBody>
      </p:sp>
      <p:sp>
        <p:nvSpPr>
          <p:cNvPr id="32" name="Rettangolo arrotondato 31"/>
          <p:cNvSpPr/>
          <p:nvPr/>
        </p:nvSpPr>
        <p:spPr bwMode="auto">
          <a:xfrm>
            <a:off x="6836020" y="5249315"/>
            <a:ext cx="1590830" cy="29870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ts val="900"/>
              </a:lnSpc>
              <a:defRPr/>
            </a:pPr>
            <a:r>
              <a:rPr lang="it-IT" sz="1000" b="1" cap="small">
                <a:solidFill>
                  <a:schemeClr val="bg1"/>
                </a:solidFill>
              </a:rPr>
              <a:t>M4 – adeguatezza del sistema fognario</a:t>
            </a:r>
          </a:p>
        </p:txBody>
      </p:sp>
      <p:sp>
        <p:nvSpPr>
          <p:cNvPr id="33" name="Rettangolo arrotondato 32"/>
          <p:cNvSpPr/>
          <p:nvPr/>
        </p:nvSpPr>
        <p:spPr bwMode="auto">
          <a:xfrm>
            <a:off x="6836020" y="5583165"/>
            <a:ext cx="1590830" cy="29870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ts val="900"/>
              </a:lnSpc>
              <a:defRPr/>
            </a:pPr>
            <a:r>
              <a:rPr lang="it-IT" sz="1000" b="1" cap="small">
                <a:solidFill>
                  <a:schemeClr val="bg1"/>
                </a:solidFill>
              </a:rPr>
              <a:t>M5 – Smaltimento fanghi in discarica</a:t>
            </a:r>
          </a:p>
        </p:txBody>
      </p:sp>
      <p:sp>
        <p:nvSpPr>
          <p:cNvPr id="34" name="Rettangolo arrotondato 33"/>
          <p:cNvSpPr/>
          <p:nvPr/>
        </p:nvSpPr>
        <p:spPr bwMode="auto">
          <a:xfrm>
            <a:off x="6836020" y="5917013"/>
            <a:ext cx="1590830" cy="29870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ts val="900"/>
              </a:lnSpc>
              <a:defRPr/>
            </a:pPr>
            <a:r>
              <a:rPr lang="it-IT" sz="1000" b="1" cap="small">
                <a:solidFill>
                  <a:schemeClr val="bg1"/>
                </a:solidFill>
              </a:rPr>
              <a:t>M6 – Qualità dell’acqua depurata</a:t>
            </a:r>
          </a:p>
        </p:txBody>
      </p:sp>
      <p:sp>
        <p:nvSpPr>
          <p:cNvPr id="37" name="Rettangolo arrotondato 36"/>
          <p:cNvSpPr/>
          <p:nvPr/>
        </p:nvSpPr>
        <p:spPr bwMode="auto">
          <a:xfrm rot="16200000">
            <a:off x="6202439" y="4585901"/>
            <a:ext cx="968539" cy="288000"/>
          </a:xfrm>
          <a:prstGeom prst="roundRect">
            <a:avLst/>
          </a:prstGeom>
          <a:solidFill>
            <a:srgbClr val="660033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defTabSz="914400">
              <a:lnSpc>
                <a:spcPct val="85000"/>
              </a:lnSpc>
            </a:pPr>
            <a:r>
              <a:rPr lang="it-IT" sz="1000" b="1"/>
              <a:t>Risorsa idrica</a:t>
            </a:r>
          </a:p>
        </p:txBody>
      </p:sp>
      <p:sp>
        <p:nvSpPr>
          <p:cNvPr id="38" name="Rettangolo arrotondato 37"/>
          <p:cNvSpPr/>
          <p:nvPr/>
        </p:nvSpPr>
        <p:spPr bwMode="auto">
          <a:xfrm rot="16200000">
            <a:off x="6185485" y="5589012"/>
            <a:ext cx="972000" cy="288000"/>
          </a:xfrm>
          <a:prstGeom prst="roundRect">
            <a:avLst/>
          </a:prstGeom>
          <a:solidFill>
            <a:srgbClr val="660033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defTabSz="914400">
              <a:lnSpc>
                <a:spcPct val="85000"/>
              </a:lnSpc>
            </a:pPr>
            <a:r>
              <a:rPr lang="it-IT" sz="1000" b="1"/>
              <a:t>Ambiente</a:t>
            </a:r>
          </a:p>
        </p:txBody>
      </p:sp>
      <p:sp>
        <p:nvSpPr>
          <p:cNvPr id="39" name="Freccia circolare in su 38"/>
          <p:cNvSpPr/>
          <p:nvPr/>
        </p:nvSpPr>
        <p:spPr>
          <a:xfrm rot="933894">
            <a:off x="5523157" y="5071893"/>
            <a:ext cx="814512" cy="223528"/>
          </a:xfrm>
          <a:prstGeom prst="curvedUp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5" name="Rettangolo arrotondato 20">
            <a:extLst>
              <a:ext uri="{FF2B5EF4-FFF2-40B4-BE49-F238E27FC236}">
                <a16:creationId xmlns:a16="http://schemas.microsoft.com/office/drawing/2014/main" id="{E4077C3B-4129-46DB-930B-476F55858D2D}"/>
              </a:ext>
            </a:extLst>
          </p:cNvPr>
          <p:cNvSpPr/>
          <p:nvPr/>
        </p:nvSpPr>
        <p:spPr bwMode="auto">
          <a:xfrm>
            <a:off x="2042093" y="5295849"/>
            <a:ext cx="1316743" cy="407255"/>
          </a:xfrm>
          <a:prstGeom prst="roundRect">
            <a:avLst/>
          </a:prstGeom>
          <a:solidFill>
            <a:srgbClr val="660033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200" dirty="0">
                <a:solidFill>
                  <a:srgbClr val="F3F3F3"/>
                </a:solidFill>
              </a:rPr>
              <a:t>Meccanismo di incentivazione</a:t>
            </a:r>
            <a:endParaRPr lang="it-IT" sz="1200" dirty="0">
              <a:solidFill>
                <a:srgbClr val="F3F3F3"/>
              </a:solidFill>
            </a:endParaRPr>
          </a:p>
        </p:txBody>
      </p:sp>
      <p:sp>
        <p:nvSpPr>
          <p:cNvPr id="36" name="Freccia circolare a destra 35">
            <a:extLst>
              <a:ext uri="{FF2B5EF4-FFF2-40B4-BE49-F238E27FC236}">
                <a16:creationId xmlns:a16="http://schemas.microsoft.com/office/drawing/2014/main" id="{A56650E5-577D-43ED-AB07-258E8EC9106C}"/>
              </a:ext>
            </a:extLst>
          </p:cNvPr>
          <p:cNvSpPr/>
          <p:nvPr/>
        </p:nvSpPr>
        <p:spPr bwMode="auto">
          <a:xfrm rot="18959351">
            <a:off x="1289236" y="4883124"/>
            <a:ext cx="405542" cy="10141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>
              <a:solidFill>
                <a:srgbClr val="646464"/>
              </a:solidFill>
            </a:endParaRP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18EC1563-48FC-4E9E-B3C4-5980F930A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46" y="2790179"/>
            <a:ext cx="2567352" cy="114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ttangolo 25"/>
          <p:cNvSpPr/>
          <p:nvPr/>
        </p:nvSpPr>
        <p:spPr>
          <a:xfrm>
            <a:off x="6427418" y="1280813"/>
            <a:ext cx="1921206" cy="659155"/>
          </a:xfrm>
          <a:prstGeom prst="rect">
            <a:avLst/>
          </a:prstGeom>
          <a:ln w="28575"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pPr marL="180975" lvl="1" indent="-180975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it-IT" sz="1200" b="1">
                <a:solidFill>
                  <a:srgbClr val="003B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output based </a:t>
            </a:r>
            <a:r>
              <a:rPr lang="it-IT" sz="1200">
                <a:solidFill>
                  <a:srgbClr val="003B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(</a:t>
            </a:r>
            <a:r>
              <a:rPr lang="it-IT" sz="1200">
                <a:solidFill>
                  <a:srgbClr val="003B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9" charset="-128"/>
              </a:rPr>
              <a:t>vs utenza o ambiente)</a:t>
            </a:r>
            <a:endParaRPr lang="it-IT" sz="1200">
              <a:solidFill>
                <a:srgbClr val="003B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marL="180975" lvl="1" indent="-180975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it-IT" sz="1200" b="1">
                <a:solidFill>
                  <a:srgbClr val="003B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neutralità </a:t>
            </a:r>
            <a:r>
              <a:rPr lang="it-IT" sz="1200" b="1">
                <a:solidFill>
                  <a:srgbClr val="003B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tecnologica</a:t>
            </a:r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DBE47988-6D1E-49BE-A487-981213204081}"/>
              </a:ext>
            </a:extLst>
          </p:cNvPr>
          <p:cNvSpPr/>
          <p:nvPr/>
        </p:nvSpPr>
        <p:spPr>
          <a:xfrm>
            <a:off x="2714260" y="3684630"/>
            <a:ext cx="21328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30-60-90€/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prestaz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., fino a 2 volte</a:t>
            </a:r>
          </a:p>
          <a:p>
            <a:pPr marL="85725" indent="-857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per ciascun utente, anche indiretto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EA2D1D6-8259-FD04-BC52-AFE6EC0D4C7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7242" cy="402977"/>
          </a:xfrm>
          <a:prstGeom prst="rect">
            <a:avLst/>
          </a:prstGeom>
          <a:solidFill>
            <a:srgbClr val="1E4968"/>
          </a:solidFill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1800" dirty="0">
                <a:solidFill>
                  <a:schemeClr val="bg1"/>
                </a:solidFill>
              </a:rPr>
              <a:t>Modello di regolazione della qualità tecnica</a:t>
            </a:r>
            <a:endParaRPr lang="it-IT" sz="1400" dirty="0">
              <a:solidFill>
                <a:schemeClr val="bg1"/>
              </a:solidFill>
            </a:endParaRPr>
          </a:p>
        </p:txBody>
      </p: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3CE491C4-927A-4202-BF0D-9793592B184B}"/>
              </a:ext>
            </a:extLst>
          </p:cNvPr>
          <p:cNvGrpSpPr/>
          <p:nvPr/>
        </p:nvGrpSpPr>
        <p:grpSpPr>
          <a:xfrm>
            <a:off x="7636465" y="53559"/>
            <a:ext cx="1490802" cy="1276407"/>
            <a:chOff x="7543378" y="107794"/>
            <a:chExt cx="1490802" cy="1276407"/>
          </a:xfrm>
        </p:grpSpPr>
        <p:sp>
          <p:nvSpPr>
            <p:cNvPr id="42" name="Forma 41">
              <a:extLst>
                <a:ext uri="{FF2B5EF4-FFF2-40B4-BE49-F238E27FC236}">
                  <a16:creationId xmlns:a16="http://schemas.microsoft.com/office/drawing/2014/main" id="{BBCB1701-1D5C-4C1E-A5CA-03624A1500DA}"/>
                </a:ext>
              </a:extLst>
            </p:cNvPr>
            <p:cNvSpPr/>
            <p:nvPr/>
          </p:nvSpPr>
          <p:spPr>
            <a:xfrm>
              <a:off x="8336524" y="352497"/>
              <a:ext cx="575544" cy="503517"/>
            </a:xfrm>
            <a:prstGeom prst="gear6">
              <a:avLst/>
            </a:prstGeom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Forma 42">
              <a:extLst>
                <a:ext uri="{FF2B5EF4-FFF2-40B4-BE49-F238E27FC236}">
                  <a16:creationId xmlns:a16="http://schemas.microsoft.com/office/drawing/2014/main" id="{CFBE4553-A8D9-4127-81ED-70E33DEC7D1E}"/>
                </a:ext>
              </a:extLst>
            </p:cNvPr>
            <p:cNvSpPr/>
            <p:nvPr/>
          </p:nvSpPr>
          <p:spPr>
            <a:xfrm>
              <a:off x="7848533" y="198348"/>
              <a:ext cx="575544" cy="503517"/>
            </a:xfrm>
            <a:prstGeom prst="gear6">
              <a:avLst/>
            </a:prstGeom>
            <a:gradFill>
              <a:gsLst>
                <a:gs pos="50000">
                  <a:schemeClr val="accent1">
                    <a:lumMod val="75000"/>
                  </a:schemeClr>
                </a:gs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lumMod val="9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44" name="Gruppo 43">
              <a:extLst>
                <a:ext uri="{FF2B5EF4-FFF2-40B4-BE49-F238E27FC236}">
                  <a16:creationId xmlns:a16="http://schemas.microsoft.com/office/drawing/2014/main" id="{7270A7CE-922C-4878-84B8-7D8CBAF1A10F}"/>
                </a:ext>
              </a:extLst>
            </p:cNvPr>
            <p:cNvGrpSpPr/>
            <p:nvPr/>
          </p:nvGrpSpPr>
          <p:grpSpPr>
            <a:xfrm>
              <a:off x="7705793" y="649460"/>
              <a:ext cx="575545" cy="503517"/>
              <a:chOff x="1226545" y="342733"/>
              <a:chExt cx="1872513" cy="1864230"/>
            </a:xfrm>
            <a:gradFill>
              <a:gsLst>
                <a:gs pos="56272">
                  <a:srgbClr val="5A957B"/>
                </a:gs>
                <a:gs pos="0">
                  <a:srgbClr val="4D8D6F"/>
                </a:gs>
                <a:gs pos="52000">
                  <a:srgbClr val="4D8D6F">
                    <a:alpha val="8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grpSpPr>
          <p:sp>
            <p:nvSpPr>
              <p:cNvPr id="50" name="Forma 49">
                <a:extLst>
                  <a:ext uri="{FF2B5EF4-FFF2-40B4-BE49-F238E27FC236}">
                    <a16:creationId xmlns:a16="http://schemas.microsoft.com/office/drawing/2014/main" id="{F0CD49CF-4009-4FB1-89C2-8B441B25F5A8}"/>
                  </a:ext>
                </a:extLst>
              </p:cNvPr>
              <p:cNvSpPr/>
              <p:nvPr/>
            </p:nvSpPr>
            <p:spPr>
              <a:xfrm>
                <a:off x="1226545" y="342733"/>
                <a:ext cx="1872513" cy="1864230"/>
              </a:xfrm>
              <a:prstGeom prst="gear6">
                <a:avLst/>
              </a:prstGeom>
              <a:gradFill>
                <a:gsLst>
                  <a:gs pos="36000">
                    <a:srgbClr val="660033"/>
                  </a:gs>
                  <a:gs pos="0">
                    <a:srgbClr val="660033"/>
                  </a:gs>
                  <a:gs pos="100000">
                    <a:schemeClr val="bg1">
                      <a:lumMod val="9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1" name="Forma 4">
                <a:extLst>
                  <a:ext uri="{FF2B5EF4-FFF2-40B4-BE49-F238E27FC236}">
                    <a16:creationId xmlns:a16="http://schemas.microsoft.com/office/drawing/2014/main" id="{99B60BC2-8748-46FE-9D7F-3C1D0DE927BC}"/>
                  </a:ext>
                </a:extLst>
              </p:cNvPr>
              <p:cNvSpPr/>
              <p:nvPr/>
            </p:nvSpPr>
            <p:spPr>
              <a:xfrm>
                <a:off x="1658593" y="814895"/>
                <a:ext cx="1041638" cy="91990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tabLst/>
                </a:pPr>
                <a:endParaRPr lang="en-GB" sz="1400" kern="1200" dirty="0">
                  <a:solidFill>
                    <a:schemeClr val="bg1">
                      <a:lumMod val="90000"/>
                    </a:schemeClr>
                  </a:solidFill>
                </a:endParaRPr>
              </a:p>
            </p:txBody>
          </p:sp>
        </p:grpSp>
        <p:sp>
          <p:nvSpPr>
            <p:cNvPr id="45" name="Forma 44">
              <a:extLst>
                <a:ext uri="{FF2B5EF4-FFF2-40B4-BE49-F238E27FC236}">
                  <a16:creationId xmlns:a16="http://schemas.microsoft.com/office/drawing/2014/main" id="{4F051ED8-F57D-40C1-9736-243A797B4F68}"/>
                </a:ext>
              </a:extLst>
            </p:cNvPr>
            <p:cNvSpPr/>
            <p:nvPr/>
          </p:nvSpPr>
          <p:spPr>
            <a:xfrm>
              <a:off x="8197005" y="776988"/>
              <a:ext cx="575544" cy="503517"/>
            </a:xfrm>
            <a:prstGeom prst="gear6">
              <a:avLst/>
            </a:prstGeom>
            <a:gradFill>
              <a:gsLst>
                <a:gs pos="50000">
                  <a:srgbClr val="4D8D6F"/>
                </a:gs>
                <a:gs pos="0">
                  <a:srgbClr val="4D8D6F"/>
                </a:gs>
                <a:gs pos="50000">
                  <a:srgbClr val="4D8D6F">
                    <a:alpha val="8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Freccia ad arco 48">
              <a:extLst>
                <a:ext uri="{FF2B5EF4-FFF2-40B4-BE49-F238E27FC236}">
                  <a16:creationId xmlns:a16="http://schemas.microsoft.com/office/drawing/2014/main" id="{28DBE2E3-12F9-42CE-AC2D-73BC9E3F74BA}"/>
                </a:ext>
              </a:extLst>
            </p:cNvPr>
            <p:cNvSpPr/>
            <p:nvPr/>
          </p:nvSpPr>
          <p:spPr>
            <a:xfrm>
              <a:off x="8255537" y="232225"/>
              <a:ext cx="778643" cy="684225"/>
            </a:xfrm>
            <a:prstGeom prst="circularArrow">
              <a:avLst>
                <a:gd name="adj1" fmla="val 4878"/>
                <a:gd name="adj2" fmla="val 312630"/>
                <a:gd name="adj3" fmla="val 3107132"/>
                <a:gd name="adj4" fmla="val 15270364"/>
                <a:gd name="adj5" fmla="val 569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Freccia ad arco 49">
              <a:extLst>
                <a:ext uri="{FF2B5EF4-FFF2-40B4-BE49-F238E27FC236}">
                  <a16:creationId xmlns:a16="http://schemas.microsoft.com/office/drawing/2014/main" id="{E7E2E839-8C9C-4DA8-9372-F10C44DB25BD}"/>
                </a:ext>
              </a:extLst>
            </p:cNvPr>
            <p:cNvSpPr/>
            <p:nvPr/>
          </p:nvSpPr>
          <p:spPr>
            <a:xfrm rot="12593864" flipH="1">
              <a:off x="8130588" y="699676"/>
              <a:ext cx="778985" cy="684525"/>
            </a:xfrm>
            <a:prstGeom prst="circularArrow">
              <a:avLst>
                <a:gd name="adj1" fmla="val 4972"/>
                <a:gd name="adj2" fmla="val 312630"/>
                <a:gd name="adj3" fmla="val 2949878"/>
                <a:gd name="adj4" fmla="val 15330522"/>
                <a:gd name="adj5" fmla="val 569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Freccia ad arco 50">
              <a:extLst>
                <a:ext uri="{FF2B5EF4-FFF2-40B4-BE49-F238E27FC236}">
                  <a16:creationId xmlns:a16="http://schemas.microsoft.com/office/drawing/2014/main" id="{0F2CD594-7B47-4B53-B212-FC66CD1C0E54}"/>
                </a:ext>
              </a:extLst>
            </p:cNvPr>
            <p:cNvSpPr/>
            <p:nvPr/>
          </p:nvSpPr>
          <p:spPr>
            <a:xfrm rot="10400513">
              <a:off x="7543378" y="602908"/>
              <a:ext cx="778643" cy="684225"/>
            </a:xfrm>
            <a:prstGeom prst="circularArrow">
              <a:avLst>
                <a:gd name="adj1" fmla="val 4878"/>
                <a:gd name="adj2" fmla="val 312630"/>
                <a:gd name="adj3" fmla="val 3107132"/>
                <a:gd name="adj4" fmla="val 15270364"/>
                <a:gd name="adj5" fmla="val 569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Freccia ad arco 51">
              <a:extLst>
                <a:ext uri="{FF2B5EF4-FFF2-40B4-BE49-F238E27FC236}">
                  <a16:creationId xmlns:a16="http://schemas.microsoft.com/office/drawing/2014/main" id="{DDB8DAF4-53E0-42CE-93DF-EC79AD1B46F1}"/>
                </a:ext>
              </a:extLst>
            </p:cNvPr>
            <p:cNvSpPr/>
            <p:nvPr/>
          </p:nvSpPr>
          <p:spPr>
            <a:xfrm rot="1800000" flipH="1">
              <a:off x="7753099" y="107794"/>
              <a:ext cx="778985" cy="684525"/>
            </a:xfrm>
            <a:prstGeom prst="circularArrow">
              <a:avLst>
                <a:gd name="adj1" fmla="val 4972"/>
                <a:gd name="adj2" fmla="val 312630"/>
                <a:gd name="adj3" fmla="val 2949878"/>
                <a:gd name="adj4" fmla="val 15330522"/>
                <a:gd name="adj5" fmla="val 569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915125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 bwMode="auto">
          <a:xfrm>
            <a:off x="449797" y="765570"/>
            <a:ext cx="1745939" cy="288032"/>
          </a:xfrm>
          <a:prstGeom prst="roundRect">
            <a:avLst/>
          </a:prstGeom>
          <a:solidFill>
            <a:srgbClr val="003B77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acquedotto</a:t>
            </a:r>
          </a:p>
        </p:txBody>
      </p:sp>
      <p:sp>
        <p:nvSpPr>
          <p:cNvPr id="8" name="Rettangolo 7"/>
          <p:cNvSpPr/>
          <p:nvPr/>
        </p:nvSpPr>
        <p:spPr>
          <a:xfrm>
            <a:off x="449797" y="1276686"/>
            <a:ext cx="31461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003B77"/>
                </a:solidFill>
                <a:effectLst/>
                <a:uLnTx/>
                <a:uFillTx/>
                <a:latin typeface="Calibri"/>
                <a:ea typeface="ヒラギノ角ゴ Pro W3" pitchFamily="125" charset="-128"/>
                <a:cs typeface="Arial" panose="020B0604020202020204" pitchFamily="34" charset="0"/>
              </a:rPr>
              <a:t>M1 - Perdite idriche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744623" y="5269399"/>
            <a:ext cx="5173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marR="0" lvl="1" indent="-18097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3B77"/>
                </a:solidFill>
                <a:effectLst/>
                <a:uLnTx/>
                <a:uFillTx/>
                <a:latin typeface="Calibri"/>
                <a:ea typeface="ヒラギノ角ゴ Pro W3" pitchFamily="125" charset="-128"/>
                <a:cs typeface="Arial" panose="020B0604020202020204" pitchFamily="34" charset="0"/>
              </a:rPr>
              <a:t>Analizzare le </a:t>
            </a: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003B77"/>
                </a:solidFill>
                <a:effectLst/>
                <a:uLnTx/>
                <a:uFillTx/>
                <a:latin typeface="Calibri"/>
                <a:ea typeface="ヒラギノ角ゴ Pro W3" pitchFamily="125" charset="-128"/>
                <a:cs typeface="Arial" panose="020B0604020202020204" pitchFamily="34" charset="0"/>
              </a:rPr>
              <a:t>perdite idriche 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3B77"/>
                </a:solidFill>
                <a:effectLst/>
                <a:uLnTx/>
                <a:uFillTx/>
                <a:latin typeface="Calibri"/>
                <a:ea typeface="ヒラギノ角ゴ Pro W3" pitchFamily="125" charset="-128"/>
                <a:cs typeface="Arial" panose="020B0604020202020204" pitchFamily="34" charset="0"/>
              </a:rPr>
              <a:t>da due prospettive diverse: </a:t>
            </a:r>
          </a:p>
          <a:p>
            <a:pPr marL="361950" marR="0" lvl="2" indent="-952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003B77"/>
                </a:solidFill>
                <a:effectLst/>
                <a:uLnTx/>
                <a:uFillTx/>
                <a:latin typeface="Calibri"/>
                <a:ea typeface="ヒラギノ角ゴ Pro W3" pitchFamily="125" charset="-128"/>
                <a:cs typeface="Arial" panose="020B0604020202020204" pitchFamily="34" charset="0"/>
              </a:rPr>
              <a:t>Tecnica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3B77"/>
                </a:solidFill>
                <a:effectLst/>
                <a:uLnTx/>
                <a:uFillTx/>
                <a:latin typeface="Calibri"/>
                <a:ea typeface="ヒラギノ角ゴ Pro W3" pitchFamily="125" charset="-128"/>
                <a:cs typeface="Arial" panose="020B0604020202020204" pitchFamily="34" charset="0"/>
              </a:rPr>
              <a:t>: impatto delle perdite sull’ infrastruttura idrica</a:t>
            </a:r>
          </a:p>
          <a:p>
            <a:pPr marL="361950" marR="0" lvl="2" indent="-952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003B77"/>
                </a:solidFill>
                <a:effectLst/>
                <a:uLnTx/>
                <a:uFillTx/>
                <a:latin typeface="Calibri"/>
                <a:ea typeface="ヒラギノ角ゴ Pro W3" pitchFamily="125" charset="-128"/>
                <a:cs typeface="Arial" panose="020B0604020202020204" pitchFamily="34" charset="0"/>
              </a:rPr>
              <a:t>Ambientale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3B77"/>
                </a:solidFill>
                <a:effectLst/>
                <a:uLnTx/>
                <a:uFillTx/>
                <a:latin typeface="Calibri"/>
                <a:ea typeface="ヒラギノ角ゴ Pro W3" pitchFamily="125" charset="-128"/>
                <a:cs typeface="Arial" panose="020B0604020202020204" pitchFamily="34" charset="0"/>
              </a:rPr>
              <a:t>: conservazione della risorsa</a:t>
            </a:r>
          </a:p>
        </p:txBody>
      </p:sp>
      <p:sp>
        <p:nvSpPr>
          <p:cNvPr id="9" name="Segnaposto numero diapositiva 1"/>
          <p:cNvSpPr txBox="1">
            <a:spLocks/>
          </p:cNvSpPr>
          <p:nvPr/>
        </p:nvSpPr>
        <p:spPr>
          <a:xfrm>
            <a:off x="6761701" y="647310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475EA1-25ED-46CE-8B29-96F635B263E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646464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64646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egnaposto numero diapositiva 1"/>
          <p:cNvSpPr txBox="1">
            <a:spLocks/>
          </p:cNvSpPr>
          <p:nvPr/>
        </p:nvSpPr>
        <p:spPr>
          <a:xfrm>
            <a:off x="6761701" y="647310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646464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magine 5" descr="fondo-sl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2" y="6516101"/>
            <a:ext cx="9144000" cy="35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7" descr="600x96--arera-trasapren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5981211"/>
            <a:ext cx="3797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egnaposto numero diapositiva 2"/>
          <p:cNvSpPr txBox="1">
            <a:spLocks/>
          </p:cNvSpPr>
          <p:nvPr/>
        </p:nvSpPr>
        <p:spPr>
          <a:xfrm>
            <a:off x="6553200" y="628734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093EF7-3EA7-41BE-81E7-0AE2635E2DE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</a:endParaRPr>
          </a:p>
        </p:txBody>
      </p:sp>
      <p:pic>
        <p:nvPicPr>
          <p:cNvPr id="17" name="Immagine 16" descr="http://www.beppegrillo.it/listeciviche/liste/nogara/acquedotto-romano.jpg">
            <a:extLst>
              <a:ext uri="{FF2B5EF4-FFF2-40B4-BE49-F238E27FC236}">
                <a16:creationId xmlns:a16="http://schemas.microsoft.com/office/drawing/2014/main" id="{EFA143E4-08F6-42DF-ADEA-09A31871844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427389"/>
            <a:ext cx="1935799" cy="1002482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99713A4-C740-4A37-B732-8D0BA03DEEA1}"/>
              </a:ext>
            </a:extLst>
          </p:cNvPr>
          <p:cNvSpPr txBox="1"/>
          <p:nvPr/>
        </p:nvSpPr>
        <p:spPr>
          <a:xfrm flipH="1">
            <a:off x="4204806" y="2255384"/>
            <a:ext cx="90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0975" marR="0" lvl="0" indent="-18097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ヒラギノ角ゴ Pro W3" pitchFamily="125" charset="-128"/>
              <a:cs typeface="Times New Roman" panose="02020603050405020304" pitchFamily="18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075B980-30F2-49D7-BEFD-C29F28CD2F6B}"/>
              </a:ext>
            </a:extLst>
          </p:cNvPr>
          <p:cNvSpPr txBox="1"/>
          <p:nvPr/>
        </p:nvSpPr>
        <p:spPr>
          <a:xfrm rot="5400000" flipH="1">
            <a:off x="3097648" y="2999910"/>
            <a:ext cx="90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0975" marR="0" lvl="0" indent="-18097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ヒラギノ角ゴ Pro W3" pitchFamily="125" charset="-128"/>
              <a:cs typeface="Times New Roman" panose="02020603050405020304" pitchFamily="18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E6EB1698-8A38-40FB-A916-9AAECA041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14" y="1528453"/>
            <a:ext cx="5811933" cy="158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BA532E9-9949-D464-AC69-CCBFA5A7488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7242" cy="402977"/>
          </a:xfrm>
          <a:prstGeom prst="rect">
            <a:avLst/>
          </a:prstGeom>
          <a:solidFill>
            <a:srgbClr val="1E4968"/>
          </a:solidFill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1800" dirty="0">
                <a:solidFill>
                  <a:schemeClr val="bg1"/>
                </a:solidFill>
              </a:rPr>
              <a:t>Un esempio del meccanismo di funzionamento</a:t>
            </a:r>
            <a:endParaRPr lang="it-IT" sz="1400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A81A6EE-DE77-D1CC-309F-CCDA8FCF35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0424" y="3033995"/>
            <a:ext cx="5954877" cy="197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52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magine 33">
            <a:extLst>
              <a:ext uri="{FF2B5EF4-FFF2-40B4-BE49-F238E27FC236}">
                <a16:creationId xmlns:a16="http://schemas.microsoft.com/office/drawing/2014/main" id="{6F6FE1D4-4278-43E9-A867-53D5D5D798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11905" y="5630576"/>
            <a:ext cx="656905" cy="665742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69744" y="846667"/>
            <a:ext cx="655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</a:pPr>
            <a:r>
              <a:rPr lang="it-IT" sz="1400" b="1">
                <a:solidFill>
                  <a:srgbClr val="003B77"/>
                </a:solidFill>
                <a:latin typeface="+mj-lt"/>
                <a:cs typeface="Arial" panose="020B0604020202020204" pitchFamily="34" charset="0"/>
              </a:rPr>
              <a:t>Meccanismo simmetrico e multi-stadio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375190" y="4842891"/>
            <a:ext cx="2730905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sz="1300" b="1">
                <a:solidFill>
                  <a:srgbClr val="003B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TOPSIS method for scoring function</a:t>
            </a:r>
          </a:p>
        </p:txBody>
      </p:sp>
      <p:sp>
        <p:nvSpPr>
          <p:cNvPr id="28" name="Segnaposto numero diapositiva 1"/>
          <p:cNvSpPr txBox="1">
            <a:spLocks/>
          </p:cNvSpPr>
          <p:nvPr/>
        </p:nvSpPr>
        <p:spPr>
          <a:xfrm>
            <a:off x="6761701" y="647310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it-IT" sz="1200" dirty="0">
              <a:solidFill>
                <a:srgbClr val="646464">
                  <a:tint val="75000"/>
                </a:srgbClr>
              </a:solidFill>
            </a:endParaRPr>
          </a:p>
        </p:txBody>
      </p:sp>
      <p:pic>
        <p:nvPicPr>
          <p:cNvPr id="31" name="Immagine 5" descr="fondo-slid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2" y="6516101"/>
            <a:ext cx="9144000" cy="35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magine 7" descr="600x96--arera-trasapren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5981211"/>
            <a:ext cx="3797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egnaposto numero diapositiva 2"/>
          <p:cNvSpPr txBox="1">
            <a:spLocks/>
          </p:cNvSpPr>
          <p:nvPr/>
        </p:nvSpPr>
        <p:spPr>
          <a:xfrm>
            <a:off x="6553200" y="628734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9pPr>
          </a:lstStyle>
          <a:p>
            <a:pPr algn="r">
              <a:defRPr/>
            </a:pPr>
            <a:fld id="{C0093EF7-3EA7-41BE-81E7-0AE2635E2DE5}" type="slidenum">
              <a:rPr lang="it-IT" altLang="it-IT" sz="1200">
                <a:solidFill>
                  <a:srgbClr val="898989"/>
                </a:solidFill>
              </a:rPr>
              <a:pPr algn="r">
                <a:defRPr/>
              </a:pPr>
              <a:t>28</a:t>
            </a:fld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2372008" y="4276767"/>
            <a:ext cx="1783929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0"/>
              </a:spcBef>
            </a:pPr>
            <a:r>
              <a:rPr lang="it-IT" sz="1300" i="1" dirty="0">
                <a:solidFill>
                  <a:srgbClr val="003B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“</a:t>
            </a:r>
            <a:r>
              <a:rPr lang="it-IT" sz="1300" i="1" dirty="0" err="1">
                <a:solidFill>
                  <a:srgbClr val="003B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Jackpot”predefinito</a:t>
            </a:r>
            <a:r>
              <a:rPr lang="it-IT" sz="1300" i="1" dirty="0">
                <a:solidFill>
                  <a:srgbClr val="003B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(minority game theory)</a:t>
            </a:r>
          </a:p>
        </p:txBody>
      </p:sp>
      <p:sp>
        <p:nvSpPr>
          <p:cNvPr id="39" name="Rettangolo 38"/>
          <p:cNvSpPr/>
          <p:nvPr/>
        </p:nvSpPr>
        <p:spPr>
          <a:xfrm>
            <a:off x="5027546" y="4276767"/>
            <a:ext cx="2160000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0"/>
              </a:spcBef>
            </a:pPr>
            <a:r>
              <a:rPr lang="it-IT" sz="1300" i="1">
                <a:solidFill>
                  <a:srgbClr val="003B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premi/penali in % del VRG</a:t>
            </a: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E23B87F3-0CC5-4D6E-A272-A2A24CBF2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905" y="5096675"/>
            <a:ext cx="656905" cy="665742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4A5EC458-7514-4AE7-9D89-05962EB462DA}"/>
              </a:ext>
            </a:extLst>
          </p:cNvPr>
          <p:cNvSpPr/>
          <p:nvPr/>
        </p:nvSpPr>
        <p:spPr>
          <a:xfrm>
            <a:off x="1108321" y="5197116"/>
            <a:ext cx="20222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Technique for Order of Preference by Similarity to Ideal Solution</a:t>
            </a:r>
            <a:endParaRPr lang="it-IT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58527FC1-5C99-4A4F-BC3B-01CE509E8858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742950" y="5135279"/>
            <a:ext cx="365371" cy="26189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Parentesi graffa aperta 41">
            <a:extLst>
              <a:ext uri="{FF2B5EF4-FFF2-40B4-BE49-F238E27FC236}">
                <a16:creationId xmlns:a16="http://schemas.microsoft.com/office/drawing/2014/main" id="{7FFA1FBB-A880-43CB-9638-94C5B50D238B}"/>
              </a:ext>
            </a:extLst>
          </p:cNvPr>
          <p:cNvSpPr/>
          <p:nvPr/>
        </p:nvSpPr>
        <p:spPr>
          <a:xfrm rot="16200000">
            <a:off x="3171289" y="3340103"/>
            <a:ext cx="220393" cy="1656000"/>
          </a:xfrm>
          <a:prstGeom prst="leftBrace">
            <a:avLst>
              <a:gd name="adj1" fmla="val 44161"/>
              <a:gd name="adj2" fmla="val 5000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646464"/>
              </a:solidFill>
            </a:endParaRPr>
          </a:p>
        </p:txBody>
      </p:sp>
      <p:sp>
        <p:nvSpPr>
          <p:cNvPr id="43" name="Parentesi graffa aperta 42">
            <a:extLst>
              <a:ext uri="{FF2B5EF4-FFF2-40B4-BE49-F238E27FC236}">
                <a16:creationId xmlns:a16="http://schemas.microsoft.com/office/drawing/2014/main" id="{A411598D-FEBA-458B-B409-B5B629C2C35C}"/>
              </a:ext>
            </a:extLst>
          </p:cNvPr>
          <p:cNvSpPr/>
          <p:nvPr/>
        </p:nvSpPr>
        <p:spPr>
          <a:xfrm rot="16200000">
            <a:off x="5999341" y="2289253"/>
            <a:ext cx="220393" cy="3744000"/>
          </a:xfrm>
          <a:prstGeom prst="leftBrace">
            <a:avLst>
              <a:gd name="adj1" fmla="val 44161"/>
              <a:gd name="adj2" fmla="val 5000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646464"/>
              </a:solidFill>
            </a:endParaRPr>
          </a:p>
        </p:txBody>
      </p: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80E91487-BA86-4077-8A55-2FE0029E8FCF}"/>
              </a:ext>
            </a:extLst>
          </p:cNvPr>
          <p:cNvCxnSpPr>
            <a:cxnSpLocks/>
          </p:cNvCxnSpPr>
          <p:nvPr/>
        </p:nvCxnSpPr>
        <p:spPr>
          <a:xfrm>
            <a:off x="2100333" y="1636612"/>
            <a:ext cx="1243947" cy="437587"/>
          </a:xfrm>
          <a:prstGeom prst="straightConnector1">
            <a:avLst/>
          </a:prstGeom>
          <a:ln w="3175">
            <a:solidFill>
              <a:srgbClr val="003B77"/>
            </a:solidFill>
            <a:prstDash val="sysDot"/>
            <a:headEnd type="triangle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DEE79BAB-6251-4E4C-A321-CA7CF0E90AB9}"/>
              </a:ext>
            </a:extLst>
          </p:cNvPr>
          <p:cNvCxnSpPr>
            <a:cxnSpLocks/>
          </p:cNvCxnSpPr>
          <p:nvPr/>
        </p:nvCxnSpPr>
        <p:spPr>
          <a:xfrm>
            <a:off x="1574423" y="1646833"/>
            <a:ext cx="1243947" cy="437587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prstDash val="sysDot"/>
            <a:headEnd type="triangle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ttangolo 47">
            <a:extLst>
              <a:ext uri="{FF2B5EF4-FFF2-40B4-BE49-F238E27FC236}">
                <a16:creationId xmlns:a16="http://schemas.microsoft.com/office/drawing/2014/main" id="{2E538292-234E-48F9-82B5-A5A2FE53677F}"/>
              </a:ext>
            </a:extLst>
          </p:cNvPr>
          <p:cNvSpPr/>
          <p:nvPr/>
        </p:nvSpPr>
        <p:spPr>
          <a:xfrm>
            <a:off x="1798080" y="1404176"/>
            <a:ext cx="7042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</a:pPr>
            <a:r>
              <a:rPr lang="it-IT" sz="1000" dirty="0">
                <a:solidFill>
                  <a:srgbClr val="003B77"/>
                </a:solidFill>
                <a:latin typeface="+mj-lt"/>
                <a:cs typeface="Arial" panose="020B0604020202020204" pitchFamily="34" charset="0"/>
              </a:rPr>
              <a:t>premio</a:t>
            </a: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95C1FD6C-CA09-4A3C-BB33-62AB5B5F90AA}"/>
              </a:ext>
            </a:extLst>
          </p:cNvPr>
          <p:cNvSpPr/>
          <p:nvPr/>
        </p:nvSpPr>
        <p:spPr>
          <a:xfrm>
            <a:off x="1176454" y="1423097"/>
            <a:ext cx="6406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</a:pPr>
            <a:r>
              <a:rPr lang="it-IT" sz="1000" dirty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penale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30803550-1C6E-41B8-9E6C-84B6D155F044}"/>
              </a:ext>
            </a:extLst>
          </p:cNvPr>
          <p:cNvGrpSpPr/>
          <p:nvPr/>
        </p:nvGrpSpPr>
        <p:grpSpPr>
          <a:xfrm>
            <a:off x="785142" y="1361746"/>
            <a:ext cx="7773175" cy="2726640"/>
            <a:chOff x="785142" y="1648619"/>
            <a:chExt cx="7773175" cy="2726640"/>
          </a:xfrm>
        </p:grpSpPr>
        <p:sp>
          <p:nvSpPr>
            <p:cNvPr id="18" name="Rettangolo arrotondato 17"/>
            <p:cNvSpPr/>
            <p:nvPr/>
          </p:nvSpPr>
          <p:spPr bwMode="auto">
            <a:xfrm>
              <a:off x="785142" y="2303951"/>
              <a:ext cx="1332000" cy="589508"/>
            </a:xfrm>
            <a:prstGeom prst="roundRect">
              <a:avLst/>
            </a:prstGeom>
            <a:solidFill>
              <a:srgbClr val="003B77"/>
            </a:solidFill>
            <a:ln>
              <a:noFill/>
            </a:ln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1" algn="ctr">
                <a:lnSpc>
                  <a:spcPct val="90000"/>
                </a:lnSpc>
                <a:defRPr/>
              </a:pPr>
              <a:r>
                <a:rPr lang="it-IT" sz="1300" b="1" dirty="0">
                  <a:solidFill>
                    <a:schemeClr val="bg1"/>
                  </a:solidFill>
                  <a:latin typeface="+mj-lt"/>
                </a:rPr>
                <a:t>Obiettivi di mantenimento</a:t>
              </a:r>
            </a:p>
            <a:p>
              <a:pPr marL="0" lvl="1" algn="ctr">
                <a:lnSpc>
                  <a:spcPct val="90000"/>
                </a:lnSpc>
                <a:defRPr/>
              </a:pPr>
              <a:r>
                <a:rPr lang="it-IT" sz="1300" b="1" dirty="0">
                  <a:solidFill>
                    <a:schemeClr val="bg1"/>
                  </a:solidFill>
                  <a:latin typeface="+mj-lt"/>
                </a:rPr>
                <a:t>(classe A)</a:t>
              </a:r>
              <a:endParaRPr lang="it-IT" sz="1300" b="1" dirty="0">
                <a:latin typeface="+mj-lt"/>
              </a:endParaRPr>
            </a:p>
          </p:txBody>
        </p:sp>
        <p:sp>
          <p:nvSpPr>
            <p:cNvPr id="19" name="Rettangolo arrotondato 18"/>
            <p:cNvSpPr/>
            <p:nvPr/>
          </p:nvSpPr>
          <p:spPr bwMode="auto">
            <a:xfrm>
              <a:off x="785142" y="3124963"/>
              <a:ext cx="1332000" cy="589508"/>
            </a:xfrm>
            <a:prstGeom prst="roundRect">
              <a:avLst/>
            </a:prstGeom>
            <a:solidFill>
              <a:srgbClr val="003B77"/>
            </a:solidFill>
            <a:ln>
              <a:noFill/>
            </a:ln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1" algn="ctr">
                <a:lnSpc>
                  <a:spcPct val="90000"/>
                </a:lnSpc>
                <a:defRPr/>
              </a:pPr>
              <a:r>
                <a:rPr lang="it-IT" sz="1300" b="1">
                  <a:solidFill>
                    <a:schemeClr val="bg1"/>
                  </a:solidFill>
                  <a:latin typeface="+mj-lt"/>
                </a:rPr>
                <a:t>Obiettivi di miglioramento (altre classi)</a:t>
              </a:r>
              <a:endParaRPr lang="it-IT" sz="1300" b="1">
                <a:latin typeface="+mj-lt"/>
              </a:endParaRPr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2437692" y="2412341"/>
              <a:ext cx="1656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lvl="1" indent="-180975">
                <a:spcBef>
                  <a:spcPct val="20000"/>
                </a:spcBef>
                <a:buFont typeface="Wingdings" panose="05000000000000000000" pitchFamily="2" charset="2"/>
                <a:buChar char="§"/>
              </a:pPr>
              <a:r>
                <a:rPr lang="it-IT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(non)</a:t>
              </a:r>
              <a:r>
                <a:rPr lang="it-IT" sz="1200" dirty="0">
                  <a:solidFill>
                    <a:srgbClr val="003B77"/>
                  </a:solidFill>
                  <a:latin typeface="+mj-lt"/>
                  <a:cs typeface="Arial" panose="020B0604020202020204" pitchFamily="34" charset="0"/>
                </a:rPr>
                <a:t> mantenere la “classe A”</a:t>
              </a:r>
            </a:p>
          </p:txBody>
        </p:sp>
        <p:sp>
          <p:nvSpPr>
            <p:cNvPr id="21" name="Rettangolo arrotondato 20"/>
            <p:cNvSpPr/>
            <p:nvPr/>
          </p:nvSpPr>
          <p:spPr bwMode="auto">
            <a:xfrm>
              <a:off x="2642801" y="1648619"/>
              <a:ext cx="1245782" cy="324000"/>
            </a:xfrm>
            <a:prstGeom prst="roundRect">
              <a:avLst/>
            </a:prstGeom>
            <a:solidFill>
              <a:srgbClr val="003B77"/>
            </a:solidFill>
            <a:ln>
              <a:noFill/>
            </a:ln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1" algn="ctr">
                <a:lnSpc>
                  <a:spcPct val="90000"/>
                </a:lnSpc>
              </a:pPr>
              <a:r>
                <a:rPr lang="it-IT" sz="1300" b="1" dirty="0">
                  <a:solidFill>
                    <a:schemeClr val="bg1"/>
                  </a:solidFill>
                  <a:latin typeface="+mj-lt"/>
                </a:rPr>
                <a:t>base</a:t>
              </a:r>
            </a:p>
          </p:txBody>
        </p:sp>
        <p:sp>
          <p:nvSpPr>
            <p:cNvPr id="23" name="Rettangolo arrotondato 22"/>
            <p:cNvSpPr/>
            <p:nvPr/>
          </p:nvSpPr>
          <p:spPr bwMode="auto">
            <a:xfrm>
              <a:off x="4529259" y="1648619"/>
              <a:ext cx="1245750" cy="324000"/>
            </a:xfrm>
            <a:prstGeom prst="roundRect">
              <a:avLst/>
            </a:prstGeom>
            <a:solidFill>
              <a:srgbClr val="003B77"/>
            </a:solidFill>
            <a:ln>
              <a:noFill/>
            </a:ln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1" algn="ctr">
                <a:lnSpc>
                  <a:spcPct val="90000"/>
                </a:lnSpc>
              </a:pPr>
              <a:r>
                <a:rPr lang="it-IT" sz="1300" b="1">
                  <a:solidFill>
                    <a:schemeClr val="bg1"/>
                  </a:solidFill>
                  <a:latin typeface="+mj-lt"/>
                </a:rPr>
                <a:t>avanzato</a:t>
              </a:r>
            </a:p>
          </p:txBody>
        </p:sp>
        <p:sp>
          <p:nvSpPr>
            <p:cNvPr id="24" name="Rettangolo arrotondato 23"/>
            <p:cNvSpPr/>
            <p:nvPr/>
          </p:nvSpPr>
          <p:spPr bwMode="auto">
            <a:xfrm>
              <a:off x="6444869" y="1648619"/>
              <a:ext cx="1245751" cy="324000"/>
            </a:xfrm>
            <a:prstGeom prst="roundRect">
              <a:avLst/>
            </a:prstGeom>
            <a:solidFill>
              <a:srgbClr val="003B77"/>
            </a:solidFill>
            <a:ln>
              <a:noFill/>
            </a:ln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1" algn="ctr">
                <a:lnSpc>
                  <a:spcPct val="90000"/>
                </a:lnSpc>
              </a:pPr>
              <a:r>
                <a:rPr lang="it-IT" sz="1300" b="1">
                  <a:solidFill>
                    <a:schemeClr val="bg1"/>
                  </a:solidFill>
                  <a:latin typeface="+mj-lt"/>
                </a:rPr>
                <a:t>eccellenza</a:t>
              </a: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2437692" y="3117160"/>
              <a:ext cx="1656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lvl="1" indent="-180975">
                <a:spcBef>
                  <a:spcPct val="20000"/>
                </a:spcBef>
                <a:buFont typeface="Wingdings" panose="05000000000000000000" pitchFamily="2" charset="2"/>
                <a:buChar char="§"/>
              </a:pPr>
              <a:r>
                <a:rPr lang="it-IT" sz="1200" dirty="0">
                  <a:solidFill>
                    <a:srgbClr val="003B77"/>
                  </a:solidFill>
                  <a:latin typeface="+mj-lt"/>
                  <a:cs typeface="Arial" panose="020B0604020202020204" pitchFamily="34" charset="0"/>
                </a:rPr>
                <a:t>raggiungere o superare </a:t>
              </a:r>
              <a:r>
                <a:rPr lang="it-IT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(non raggiungere)</a:t>
              </a:r>
              <a:r>
                <a:rPr lang="it-IT" sz="1200" dirty="0">
                  <a:solidFill>
                    <a:srgbClr val="003B77"/>
                  </a:solidFill>
                  <a:latin typeface="+mj-lt"/>
                  <a:cs typeface="Arial" panose="020B0604020202020204" pitchFamily="34" charset="0"/>
                </a:rPr>
                <a:t> gli obiettivi di qualità</a:t>
              </a: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4162134" y="2320008"/>
              <a:ext cx="198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lvl="1" indent="-180975">
                <a:spcBef>
                  <a:spcPct val="20000"/>
                </a:spcBef>
                <a:buFont typeface="Wingdings" panose="05000000000000000000" pitchFamily="2" charset="2"/>
                <a:buChar char="§"/>
              </a:pPr>
              <a:r>
                <a:rPr lang="it-IT" sz="1200" dirty="0">
                  <a:solidFill>
                    <a:srgbClr val="003B77"/>
                  </a:solidFill>
                  <a:latin typeface="+mj-lt"/>
                  <a:cs typeface="Arial" panose="020B0604020202020204" pitchFamily="34" charset="0"/>
                </a:rPr>
                <a:t>migliori </a:t>
              </a:r>
              <a:r>
                <a:rPr lang="it-IT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(peggiori) </a:t>
              </a:r>
              <a:r>
                <a:rPr lang="it-IT" sz="1200" dirty="0">
                  <a:solidFill>
                    <a:srgbClr val="003B77"/>
                  </a:solidFill>
                  <a:latin typeface="+mj-lt"/>
                  <a:cs typeface="Arial" panose="020B0604020202020204" pitchFamily="34" charset="0"/>
                </a:rPr>
                <a:t>3 gestori per ogni macro-indicatore</a:t>
              </a:r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4162134" y="3117160"/>
              <a:ext cx="1980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lvl="1" indent="-180975">
                <a:spcBef>
                  <a:spcPct val="20000"/>
                </a:spcBef>
                <a:buFont typeface="Wingdings" panose="05000000000000000000" pitchFamily="2" charset="2"/>
                <a:buChar char="§"/>
              </a:pPr>
              <a:r>
                <a:rPr lang="it-IT" sz="1200" dirty="0">
                  <a:solidFill>
                    <a:srgbClr val="003B77"/>
                  </a:solidFill>
                  <a:latin typeface="+mj-lt"/>
                  <a:cs typeface="Arial" panose="020B0604020202020204" pitchFamily="34" charset="0"/>
                </a:rPr>
                <a:t>prime </a:t>
              </a:r>
              <a:r>
                <a:rPr lang="it-IT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(ultime) </a:t>
              </a:r>
              <a:r>
                <a:rPr lang="it-IT" sz="1200" dirty="0">
                  <a:solidFill>
                    <a:srgbClr val="003B77"/>
                  </a:solidFill>
                  <a:latin typeface="+mj-lt"/>
                  <a:cs typeface="Arial" panose="020B0604020202020204" pitchFamily="34" charset="0"/>
                </a:rPr>
                <a:t>tre posizioni in termini di miglioramento </a:t>
              </a:r>
              <a:r>
                <a:rPr lang="it-IT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(peggioramento) </a:t>
              </a:r>
              <a:r>
                <a:rPr lang="it-IT" sz="1200" dirty="0">
                  <a:solidFill>
                    <a:srgbClr val="003B77"/>
                  </a:solidFill>
                  <a:latin typeface="+mj-lt"/>
                  <a:cs typeface="Arial" panose="020B0604020202020204" pitchFamily="34" charset="0"/>
                </a:rPr>
                <a:t>per ogni macro-indicatore</a:t>
              </a:r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6209446" y="2320008"/>
              <a:ext cx="1728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lvl="1" indent="-180975">
                <a:spcBef>
                  <a:spcPct val="20000"/>
                </a:spcBef>
                <a:buFont typeface="Wingdings" panose="05000000000000000000" pitchFamily="2" charset="2"/>
                <a:buChar char="§"/>
              </a:pPr>
              <a:r>
                <a:rPr lang="it-IT" sz="1200" u="sng" dirty="0">
                  <a:solidFill>
                    <a:srgbClr val="003B77"/>
                  </a:solidFill>
                  <a:latin typeface="+mj-lt"/>
                  <a:cs typeface="Arial" panose="020B0604020202020204" pitchFamily="34" charset="0"/>
                </a:rPr>
                <a:t>3 migliori gestori</a:t>
              </a:r>
              <a:r>
                <a:rPr lang="it-IT" sz="1200" dirty="0">
                  <a:solidFill>
                    <a:srgbClr val="003B77"/>
                  </a:solidFill>
                  <a:latin typeface="+mj-lt"/>
                  <a:cs typeface="Arial" panose="020B0604020202020204" pitchFamily="34" charset="0"/>
                </a:rPr>
                <a:t>, considerando tutti i macro-indicatori</a:t>
              </a:r>
            </a:p>
          </p:txBody>
        </p:sp>
        <p:sp>
          <p:nvSpPr>
            <p:cNvPr id="38" name="Rettangolo 37"/>
            <p:cNvSpPr/>
            <p:nvPr/>
          </p:nvSpPr>
          <p:spPr>
            <a:xfrm rot="16200000">
              <a:off x="7877485" y="2291209"/>
              <a:ext cx="900000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t-IT" sz="1200">
                  <a:solidFill>
                    <a:srgbClr val="003B77"/>
                  </a:solidFill>
                  <a:latin typeface="+mj-lt"/>
                  <a:cs typeface="Arial" panose="020B0604020202020204" pitchFamily="34" charset="0"/>
                </a:rPr>
                <a:t>penalità dedotte</a:t>
              </a:r>
              <a:endParaRPr lang="it-IT" sz="1200">
                <a:latin typeface="+mj-lt"/>
              </a:endParaRPr>
            </a:p>
          </p:txBody>
        </p:sp>
        <p:sp>
          <p:nvSpPr>
            <p:cNvPr id="47" name="Rettangolo 46"/>
            <p:cNvSpPr/>
            <p:nvPr/>
          </p:nvSpPr>
          <p:spPr>
            <a:xfrm rot="16200000">
              <a:off x="7661484" y="3478426"/>
              <a:ext cx="1332000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t-IT" sz="1200">
                  <a:solidFill>
                    <a:srgbClr val="003B77"/>
                  </a:solidFill>
                  <a:cs typeface="Arial" panose="020B0604020202020204" pitchFamily="34" charset="0"/>
                </a:rPr>
                <a:t>penalità</a:t>
              </a:r>
              <a:r>
                <a:rPr lang="it-IT" sz="1200">
                  <a:solidFill>
                    <a:srgbClr val="003B77"/>
                  </a:solidFill>
                  <a:latin typeface="+mj-lt"/>
                  <a:cs typeface="Arial" panose="020B0604020202020204" pitchFamily="34" charset="0"/>
                </a:rPr>
                <a:t> accantonamte</a:t>
              </a:r>
              <a:endParaRPr lang="it-IT" sz="1200">
                <a:latin typeface="+mj-lt"/>
              </a:endParaRPr>
            </a:p>
          </p:txBody>
        </p: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83562B53-812D-4389-8369-31AE5A0D1781}"/>
                </a:ext>
              </a:extLst>
            </p:cNvPr>
            <p:cNvCxnSpPr>
              <a:cxnSpLocks/>
            </p:cNvCxnSpPr>
            <p:nvPr/>
          </p:nvCxnSpPr>
          <p:spPr>
            <a:xfrm>
              <a:off x="4155929" y="2014527"/>
              <a:ext cx="0" cy="208800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diritto 43">
              <a:extLst>
                <a:ext uri="{FF2B5EF4-FFF2-40B4-BE49-F238E27FC236}">
                  <a16:creationId xmlns:a16="http://schemas.microsoft.com/office/drawing/2014/main" id="{AF4189E1-15BB-40EF-9AB5-7472A62F1F67}"/>
                </a:ext>
              </a:extLst>
            </p:cNvPr>
            <p:cNvCxnSpPr>
              <a:cxnSpLocks/>
            </p:cNvCxnSpPr>
            <p:nvPr/>
          </p:nvCxnSpPr>
          <p:spPr>
            <a:xfrm>
              <a:off x="6137119" y="2014527"/>
              <a:ext cx="0" cy="208800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diritto 44">
              <a:extLst>
                <a:ext uri="{FF2B5EF4-FFF2-40B4-BE49-F238E27FC236}">
                  <a16:creationId xmlns:a16="http://schemas.microsoft.com/office/drawing/2014/main" id="{86F663C4-F6EB-47F3-A410-20E65029E3B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73492" y="297941"/>
              <a:ext cx="0" cy="540000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24E770A9-2100-49E5-8F82-2248CD4229D7}"/>
                </a:ext>
              </a:extLst>
            </p:cNvPr>
            <p:cNvSpPr txBox="1"/>
            <p:nvPr/>
          </p:nvSpPr>
          <p:spPr>
            <a:xfrm>
              <a:off x="3317057" y="2084684"/>
              <a:ext cx="778666" cy="26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Stadio I</a:t>
              </a:r>
            </a:p>
          </p:txBody>
        </p:sp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id="{4FDDBA4F-DA37-4D2A-8465-ABAD8AD36C3F}"/>
                </a:ext>
              </a:extLst>
            </p:cNvPr>
            <p:cNvSpPr txBox="1"/>
            <p:nvPr/>
          </p:nvSpPr>
          <p:spPr>
            <a:xfrm>
              <a:off x="3263972" y="4093594"/>
              <a:ext cx="778666" cy="26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Stadio II</a:t>
              </a:r>
            </a:p>
          </p:txBody>
        </p:sp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9DDDE2E3-0F4F-42DC-B246-C680AF5291BB}"/>
                </a:ext>
              </a:extLst>
            </p:cNvPr>
            <p:cNvSpPr txBox="1"/>
            <p:nvPr/>
          </p:nvSpPr>
          <p:spPr>
            <a:xfrm>
              <a:off x="5263668" y="4093594"/>
              <a:ext cx="778666" cy="26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Stadio IV</a:t>
              </a:r>
            </a:p>
          </p:txBody>
        </p:sp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7EE476B3-A410-4532-BAD0-1906B22978DA}"/>
                </a:ext>
              </a:extLst>
            </p:cNvPr>
            <p:cNvSpPr txBox="1"/>
            <p:nvPr/>
          </p:nvSpPr>
          <p:spPr>
            <a:xfrm>
              <a:off x="5263668" y="2084684"/>
              <a:ext cx="778666" cy="26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Stadio III</a:t>
              </a:r>
            </a:p>
          </p:txBody>
        </p:sp>
        <p:sp>
          <p:nvSpPr>
            <p:cNvPr id="53" name="CasellaDiTesto 52">
              <a:extLst>
                <a:ext uri="{FF2B5EF4-FFF2-40B4-BE49-F238E27FC236}">
                  <a16:creationId xmlns:a16="http://schemas.microsoft.com/office/drawing/2014/main" id="{1B5BAE14-C55F-4A83-86EF-310E53B0529A}"/>
                </a:ext>
              </a:extLst>
            </p:cNvPr>
            <p:cNvSpPr txBox="1"/>
            <p:nvPr/>
          </p:nvSpPr>
          <p:spPr>
            <a:xfrm>
              <a:off x="7158780" y="2084684"/>
              <a:ext cx="778666" cy="26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Stadio V</a:t>
              </a:r>
            </a:p>
          </p:txBody>
        </p:sp>
      </p:grpSp>
      <p:sp>
        <p:nvSpPr>
          <p:cNvPr id="4" name="Titolo 1">
            <a:extLst>
              <a:ext uri="{FF2B5EF4-FFF2-40B4-BE49-F238E27FC236}">
                <a16:creationId xmlns:a16="http://schemas.microsoft.com/office/drawing/2014/main" id="{38A01B39-F55C-5270-C10D-26BD17AFBB1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7242" cy="402977"/>
          </a:xfrm>
          <a:prstGeom prst="rect">
            <a:avLst/>
          </a:prstGeom>
          <a:solidFill>
            <a:srgbClr val="1E4968"/>
          </a:solidFill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1800" dirty="0">
                <a:solidFill>
                  <a:schemeClr val="bg1"/>
                </a:solidFill>
              </a:rPr>
              <a:t>Meccanismo incentivante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8" name="CasellaDiTesto 47">
            <a:extLst>
              <a:ext uri="{FF2B5EF4-FFF2-40B4-BE49-F238E27FC236}">
                <a16:creationId xmlns:a16="http://schemas.microsoft.com/office/drawing/2014/main" id="{8BD09254-ED91-DB26-D941-BF616382E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6464" y="5688410"/>
            <a:ext cx="5019426" cy="292388"/>
          </a:xfrm>
          <a:prstGeom prst="rect">
            <a:avLst/>
          </a:prstGeom>
          <a:solidFill>
            <a:srgbClr val="FFFFFF"/>
          </a:solidFill>
          <a:ln w="6350">
            <a:solidFill>
              <a:srgbClr val="F187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452438" indent="-1825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200"/>
              </a:spcBef>
              <a:defRPr/>
            </a:pPr>
            <a:r>
              <a:rPr lang="it-IT" sz="1300" dirty="0">
                <a:solidFill>
                  <a:srgbClr val="002060"/>
                </a:solidFill>
                <a:latin typeface="+mn-lt"/>
                <a:ea typeface="ＭＳ Ｐゴシック" pitchFamily="-109" charset="-128"/>
              </a:rPr>
              <a:t>Fondamentale il ruolo di validazione dei dati dell’EGA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7923F0D4-09DE-4B81-7BE1-A3B6DF575CB7}"/>
              </a:ext>
            </a:extLst>
          </p:cNvPr>
          <p:cNvSpPr/>
          <p:nvPr/>
        </p:nvSpPr>
        <p:spPr>
          <a:xfrm>
            <a:off x="2281971" y="5706792"/>
            <a:ext cx="216000" cy="216000"/>
          </a:xfrm>
          <a:prstGeom prst="rightArrow">
            <a:avLst/>
          </a:prstGeom>
          <a:solidFill>
            <a:srgbClr val="F18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264135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070FE8FD-BC91-43BC-91A0-D1165EDCC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36705" y="0"/>
            <a:ext cx="6145394" cy="65161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04816" y="2187"/>
            <a:ext cx="631889" cy="950704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it-IT" sz="6600" b="1" cap="all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ea typeface="ヒラギノ角ゴ Pro W3" pitchFamily="125" charset="-128"/>
                <a:cs typeface="Segoe UI Semibold" panose="020B0702040204020203" pitchFamily="34" charset="0"/>
              </a:rPr>
              <a:t>4</a:t>
            </a:r>
            <a:endParaRPr lang="it-IT" sz="6000" dirty="0">
              <a:solidFill>
                <a:schemeClr val="accent1">
                  <a:lumMod val="75000"/>
                </a:schemeClr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2052" name="CasellaDiTesto 7"/>
          <p:cNvSpPr txBox="1">
            <a:spLocks noChangeArrowheads="1"/>
          </p:cNvSpPr>
          <p:nvPr/>
        </p:nvSpPr>
        <p:spPr bwMode="auto">
          <a:xfrm>
            <a:off x="10313988" y="319246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                      </a:t>
            </a:r>
          </a:p>
        </p:txBody>
      </p:sp>
      <p:pic>
        <p:nvPicPr>
          <p:cNvPr id="10" name="Immagine 5" descr="fondo-slide.png">
            <a:extLst>
              <a:ext uri="{FF2B5EF4-FFF2-40B4-BE49-F238E27FC236}">
                <a16:creationId xmlns:a16="http://schemas.microsoft.com/office/drawing/2014/main" id="{B14C5FF2-EF0E-4C27-86A0-5A73B0186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6101"/>
            <a:ext cx="9144000" cy="35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7" descr="600x96--arera-trasaprente.png">
            <a:extLst>
              <a:ext uri="{FF2B5EF4-FFF2-40B4-BE49-F238E27FC236}">
                <a16:creationId xmlns:a16="http://schemas.microsoft.com/office/drawing/2014/main" id="{143CF214-A244-416E-B341-D843BE091F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20"/>
          <a:stretch/>
        </p:blipFill>
        <p:spPr bwMode="auto">
          <a:xfrm>
            <a:off x="3165475" y="5981481"/>
            <a:ext cx="28130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47A23138-F0DD-4B76-8321-0C2D6489CC34}"/>
              </a:ext>
            </a:extLst>
          </p:cNvPr>
          <p:cNvCxnSpPr/>
          <p:nvPr/>
        </p:nvCxnSpPr>
        <p:spPr>
          <a:xfrm>
            <a:off x="2450525" y="1040869"/>
            <a:ext cx="3528000" cy="0"/>
          </a:xfrm>
          <a:prstGeom prst="line">
            <a:avLst/>
          </a:prstGeom>
          <a:ln w="19050">
            <a:solidFill>
              <a:srgbClr val="1E496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olo 1">
            <a:extLst>
              <a:ext uri="{FF2B5EF4-FFF2-40B4-BE49-F238E27FC236}">
                <a16:creationId xmlns:a16="http://schemas.microsoft.com/office/drawing/2014/main" id="{B2BA79AC-1802-47C3-B579-BA9E2EFA4AF7}"/>
              </a:ext>
            </a:extLst>
          </p:cNvPr>
          <p:cNvSpPr txBox="1">
            <a:spLocks/>
          </p:cNvSpPr>
          <p:nvPr/>
        </p:nvSpPr>
        <p:spPr bwMode="auto">
          <a:xfrm>
            <a:off x="3165474" y="1075507"/>
            <a:ext cx="5854701" cy="138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it-IT" sz="2800" b="1" cap="all" dirty="0">
                <a:solidFill>
                  <a:srgbClr val="1E3160"/>
                </a:solidFill>
                <a:latin typeface="Segoe UI Semibold" panose="020B0702040204020203" pitchFamily="34" charset="0"/>
                <a:ea typeface="ヒラギノ角ゴ Pro W3" pitchFamily="125" charset="-128"/>
                <a:cs typeface="Segoe UI Semibold" panose="020B0702040204020203" pitchFamily="34" charset="0"/>
              </a:rPr>
              <a:t>CONCLUSIONI</a:t>
            </a:r>
          </a:p>
        </p:txBody>
      </p:sp>
      <p:sp>
        <p:nvSpPr>
          <p:cNvPr id="12" name="Segnaposto numero diapositiva 1">
            <a:extLst>
              <a:ext uri="{FF2B5EF4-FFF2-40B4-BE49-F238E27FC236}">
                <a16:creationId xmlns:a16="http://schemas.microsoft.com/office/drawing/2014/main" id="{50E84305-45A4-43DD-B71D-59D04D445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5014" y="6455024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093EF7-3EA7-41BE-81E7-0AE2635E2DE5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5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091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magine 104" descr="F:\Metodologia AE\Dati e livelli territoriali\Sub Ambiti su Distretti.jpg">
            <a:extLst>
              <a:ext uri="{FF2B5EF4-FFF2-40B4-BE49-F238E27FC236}">
                <a16:creationId xmlns:a16="http://schemas.microsoft.com/office/drawing/2014/main" id="{540D7D44-C452-4EDF-AC00-F95F6AA2B906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81" y="4135748"/>
            <a:ext cx="1560758" cy="206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Immagine 5" descr="fondo-sl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2" y="6516101"/>
            <a:ext cx="9144000" cy="35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magine 7" descr="600x96--arera-trasapren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5955084"/>
            <a:ext cx="3797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287342"/>
            <a:ext cx="2133600" cy="365125"/>
          </a:xfrm>
        </p:spPr>
        <p:txBody>
          <a:bodyPr/>
          <a:lstStyle/>
          <a:p>
            <a:pPr>
              <a:defRPr/>
            </a:pPr>
            <a:fld id="{C0093EF7-3EA7-41BE-81E7-0AE2635E2DE5}" type="slidenum">
              <a:rPr lang="it-IT" altLang="it-IT" smtClean="0"/>
              <a:pPr>
                <a:defRPr/>
              </a:pPr>
              <a:t>3</a:t>
            </a:fld>
            <a:endParaRPr lang="it-IT" altLang="it-IT"/>
          </a:p>
        </p:txBody>
      </p: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630DE52A-6BE7-43FC-BB83-66588B301FE7}"/>
              </a:ext>
            </a:extLst>
          </p:cNvPr>
          <p:cNvGrpSpPr/>
          <p:nvPr/>
        </p:nvGrpSpPr>
        <p:grpSpPr>
          <a:xfrm>
            <a:off x="3098578" y="1094148"/>
            <a:ext cx="1872513" cy="1864230"/>
            <a:chOff x="1226545" y="342733"/>
            <a:chExt cx="1872513" cy="1864230"/>
          </a:xfrm>
          <a:gradFill>
            <a:gsLst>
              <a:gs pos="0">
                <a:schemeClr val="tx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38" name="Forma 37">
              <a:extLst>
                <a:ext uri="{FF2B5EF4-FFF2-40B4-BE49-F238E27FC236}">
                  <a16:creationId xmlns:a16="http://schemas.microsoft.com/office/drawing/2014/main" id="{D866AA2B-09EB-430F-9879-F515CF78420C}"/>
                </a:ext>
              </a:extLst>
            </p:cNvPr>
            <p:cNvSpPr/>
            <p:nvPr/>
          </p:nvSpPr>
          <p:spPr>
            <a:xfrm>
              <a:off x="1226545" y="342733"/>
              <a:ext cx="1872513" cy="1864230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Forma 4">
              <a:extLst>
                <a:ext uri="{FF2B5EF4-FFF2-40B4-BE49-F238E27FC236}">
                  <a16:creationId xmlns:a16="http://schemas.microsoft.com/office/drawing/2014/main" id="{64057157-8E18-45CD-8591-081B4D720E71}"/>
                </a:ext>
              </a:extLst>
            </p:cNvPr>
            <p:cNvSpPr/>
            <p:nvPr/>
          </p:nvSpPr>
          <p:spPr>
            <a:xfrm>
              <a:off x="1697075" y="814895"/>
              <a:ext cx="931453" cy="91990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/>
              </a:pPr>
              <a:r>
                <a:rPr lang="it-IT" sz="1400" kern="1200" dirty="0">
                  <a:solidFill>
                    <a:schemeClr val="accent1">
                      <a:lumMod val="50000"/>
                    </a:schemeClr>
                  </a:solidFill>
                </a:rPr>
                <a:t>Servizi </a:t>
              </a:r>
            </a:p>
          </p:txBody>
        </p:sp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ED3AEE28-2603-4FC3-9C9E-2743E9B172F9}"/>
              </a:ext>
            </a:extLst>
          </p:cNvPr>
          <p:cNvGrpSpPr/>
          <p:nvPr/>
        </p:nvGrpSpPr>
        <p:grpSpPr>
          <a:xfrm>
            <a:off x="4675019" y="1530819"/>
            <a:ext cx="1872513" cy="1864230"/>
            <a:chOff x="1226545" y="342733"/>
            <a:chExt cx="1872513" cy="1864230"/>
          </a:xfrm>
          <a:gradFill>
            <a:gsLst>
              <a:gs pos="50000">
                <a:schemeClr val="accent1">
                  <a:lumMod val="75000"/>
                </a:schemeClr>
              </a:gs>
              <a:gs pos="0">
                <a:schemeClr val="accent1">
                  <a:lumMod val="75000"/>
                </a:schemeClr>
              </a:gs>
              <a:gs pos="100000">
                <a:schemeClr val="bg1">
                  <a:lumMod val="9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1" name="Forma 40">
              <a:extLst>
                <a:ext uri="{FF2B5EF4-FFF2-40B4-BE49-F238E27FC236}">
                  <a16:creationId xmlns:a16="http://schemas.microsoft.com/office/drawing/2014/main" id="{608BCB43-2CCC-44A7-922D-D89EE0A8F76D}"/>
                </a:ext>
              </a:extLst>
            </p:cNvPr>
            <p:cNvSpPr/>
            <p:nvPr/>
          </p:nvSpPr>
          <p:spPr>
            <a:xfrm>
              <a:off x="1226545" y="342733"/>
              <a:ext cx="1872513" cy="1864230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Forma 4">
              <a:extLst>
                <a:ext uri="{FF2B5EF4-FFF2-40B4-BE49-F238E27FC236}">
                  <a16:creationId xmlns:a16="http://schemas.microsoft.com/office/drawing/2014/main" id="{CE9F23FD-E0B5-452F-905C-593BCC110459}"/>
                </a:ext>
              </a:extLst>
            </p:cNvPr>
            <p:cNvSpPr/>
            <p:nvPr/>
          </p:nvSpPr>
          <p:spPr>
            <a:xfrm>
              <a:off x="1697075" y="814895"/>
              <a:ext cx="931453" cy="91990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/>
              </a:pPr>
              <a:r>
                <a:rPr lang="it-IT" sz="1400" kern="1200" dirty="0">
                  <a:solidFill>
                    <a:schemeClr val="bg1">
                      <a:lumMod val="90000"/>
                    </a:schemeClr>
                  </a:solidFill>
                </a:rPr>
                <a:t>Territorio</a:t>
              </a:r>
            </a:p>
          </p:txBody>
        </p:sp>
      </p:grp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F4945A0A-5127-40D3-AAF4-00D35CDB1A32}"/>
              </a:ext>
            </a:extLst>
          </p:cNvPr>
          <p:cNvGrpSpPr/>
          <p:nvPr/>
        </p:nvGrpSpPr>
        <p:grpSpPr>
          <a:xfrm>
            <a:off x="2644826" y="2752312"/>
            <a:ext cx="1872513" cy="1864230"/>
            <a:chOff x="1226545" y="342733"/>
            <a:chExt cx="1872513" cy="1864230"/>
          </a:xfrm>
          <a:gradFill>
            <a:gsLst>
              <a:gs pos="56272">
                <a:srgbClr val="5A957B"/>
              </a:gs>
              <a:gs pos="0">
                <a:srgbClr val="4D8D6F"/>
              </a:gs>
              <a:gs pos="52000">
                <a:srgbClr val="4D8D6F">
                  <a:alpha val="8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5" name="Forma 44">
              <a:extLst>
                <a:ext uri="{FF2B5EF4-FFF2-40B4-BE49-F238E27FC236}">
                  <a16:creationId xmlns:a16="http://schemas.microsoft.com/office/drawing/2014/main" id="{2419A65D-96F3-4042-A51E-C8714CF9472A}"/>
                </a:ext>
              </a:extLst>
            </p:cNvPr>
            <p:cNvSpPr/>
            <p:nvPr/>
          </p:nvSpPr>
          <p:spPr>
            <a:xfrm>
              <a:off x="1226545" y="342733"/>
              <a:ext cx="1872513" cy="1864230"/>
            </a:xfrm>
            <a:prstGeom prst="gear6">
              <a:avLst/>
            </a:prstGeom>
            <a:gradFill>
              <a:gsLst>
                <a:gs pos="36000">
                  <a:srgbClr val="660033"/>
                </a:gs>
                <a:gs pos="0">
                  <a:srgbClr val="660033"/>
                </a:gs>
                <a:gs pos="100000">
                  <a:schemeClr val="bg1">
                    <a:lumMod val="9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Forma 4">
              <a:extLst>
                <a:ext uri="{FF2B5EF4-FFF2-40B4-BE49-F238E27FC236}">
                  <a16:creationId xmlns:a16="http://schemas.microsoft.com/office/drawing/2014/main" id="{D9F7F5F2-7BB1-47F0-A1B1-76FBA69CC7D3}"/>
                </a:ext>
              </a:extLst>
            </p:cNvPr>
            <p:cNvSpPr/>
            <p:nvPr/>
          </p:nvSpPr>
          <p:spPr>
            <a:xfrm>
              <a:off x="1658593" y="814895"/>
              <a:ext cx="1041638" cy="91990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/>
              </a:pPr>
              <a:r>
                <a:rPr lang="it-IT" sz="1400" kern="1200" dirty="0">
                  <a:solidFill>
                    <a:schemeClr val="bg1">
                      <a:lumMod val="90000"/>
                    </a:schemeClr>
                  </a:solidFill>
                </a:rPr>
                <a:t>Governance</a:t>
              </a:r>
            </a:p>
          </p:txBody>
        </p:sp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69403781-4679-48EF-9971-42EB1FDB7858}"/>
              </a:ext>
            </a:extLst>
          </p:cNvPr>
          <p:cNvGrpSpPr/>
          <p:nvPr/>
        </p:nvGrpSpPr>
        <p:grpSpPr>
          <a:xfrm>
            <a:off x="4242971" y="3224474"/>
            <a:ext cx="1872513" cy="1864230"/>
            <a:chOff x="1226545" y="342733"/>
            <a:chExt cx="1872513" cy="1864230"/>
          </a:xfrm>
          <a:gradFill>
            <a:gsLst>
              <a:gs pos="42000">
                <a:srgbClr val="4D8D6F"/>
              </a:gs>
              <a:gs pos="0">
                <a:srgbClr val="4D8D6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8" name="Forma 47">
              <a:extLst>
                <a:ext uri="{FF2B5EF4-FFF2-40B4-BE49-F238E27FC236}">
                  <a16:creationId xmlns:a16="http://schemas.microsoft.com/office/drawing/2014/main" id="{A9A432E9-C9DA-4E43-B7D0-D1C72AA03015}"/>
                </a:ext>
              </a:extLst>
            </p:cNvPr>
            <p:cNvSpPr/>
            <p:nvPr/>
          </p:nvSpPr>
          <p:spPr>
            <a:xfrm>
              <a:off x="1226545" y="342733"/>
              <a:ext cx="1872513" cy="1864230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Forma 4">
              <a:extLst>
                <a:ext uri="{FF2B5EF4-FFF2-40B4-BE49-F238E27FC236}">
                  <a16:creationId xmlns:a16="http://schemas.microsoft.com/office/drawing/2014/main" id="{CCC5EB9C-6AC0-41A2-BC1B-86FEC3D7567B}"/>
                </a:ext>
              </a:extLst>
            </p:cNvPr>
            <p:cNvSpPr/>
            <p:nvPr/>
          </p:nvSpPr>
          <p:spPr>
            <a:xfrm>
              <a:off x="1658593" y="814895"/>
              <a:ext cx="1041638" cy="9199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/>
              </a:pPr>
              <a:r>
                <a:rPr lang="it-IT" sz="1400" kern="1200" dirty="0">
                  <a:solidFill>
                    <a:schemeClr val="bg1">
                      <a:lumMod val="90000"/>
                    </a:schemeClr>
                  </a:solidFill>
                </a:rPr>
                <a:t>Operatori</a:t>
              </a:r>
            </a:p>
          </p:txBody>
        </p:sp>
      </p:grpSp>
      <p:sp>
        <p:nvSpPr>
          <p:cNvPr id="50" name="Freccia ad arco 30">
            <a:extLst>
              <a:ext uri="{FF2B5EF4-FFF2-40B4-BE49-F238E27FC236}">
                <a16:creationId xmlns:a16="http://schemas.microsoft.com/office/drawing/2014/main" id="{DEDBD8CA-2C7D-4F78-ABDB-59DD9BB579A7}"/>
              </a:ext>
            </a:extLst>
          </p:cNvPr>
          <p:cNvSpPr/>
          <p:nvPr/>
        </p:nvSpPr>
        <p:spPr>
          <a:xfrm>
            <a:off x="4433403" y="1207532"/>
            <a:ext cx="2533288" cy="2533288"/>
          </a:xfrm>
          <a:prstGeom prst="circularArrow">
            <a:avLst>
              <a:gd name="adj1" fmla="val 4878"/>
              <a:gd name="adj2" fmla="val 312630"/>
              <a:gd name="adj3" fmla="val 3107132"/>
              <a:gd name="adj4" fmla="val 15270364"/>
              <a:gd name="adj5" fmla="val 569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1" name="Freccia ad arco 31">
            <a:extLst>
              <a:ext uri="{FF2B5EF4-FFF2-40B4-BE49-F238E27FC236}">
                <a16:creationId xmlns:a16="http://schemas.microsoft.com/office/drawing/2014/main" id="{8DBCE31D-C21C-4F5F-92F1-26EEA313127A}"/>
              </a:ext>
            </a:extLst>
          </p:cNvPr>
          <p:cNvSpPr/>
          <p:nvPr/>
        </p:nvSpPr>
        <p:spPr>
          <a:xfrm rot="12593864" flipH="1">
            <a:off x="4026885" y="2938232"/>
            <a:ext cx="2534400" cy="2534400"/>
          </a:xfrm>
          <a:prstGeom prst="circularArrow">
            <a:avLst>
              <a:gd name="adj1" fmla="val 4972"/>
              <a:gd name="adj2" fmla="val 312630"/>
              <a:gd name="adj3" fmla="val 2949878"/>
              <a:gd name="adj4" fmla="val 15330522"/>
              <a:gd name="adj5" fmla="val 569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82" name="Connettore 1 32">
            <a:extLst>
              <a:ext uri="{FF2B5EF4-FFF2-40B4-BE49-F238E27FC236}">
                <a16:creationId xmlns:a16="http://schemas.microsoft.com/office/drawing/2014/main" id="{98F86ED0-9092-427D-BAD0-5B72B329BECA}"/>
              </a:ext>
            </a:extLst>
          </p:cNvPr>
          <p:cNvCxnSpPr/>
          <p:nvPr/>
        </p:nvCxnSpPr>
        <p:spPr>
          <a:xfrm>
            <a:off x="6967244" y="3451362"/>
            <a:ext cx="1440000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ccia ad arco 40">
            <a:extLst>
              <a:ext uri="{FF2B5EF4-FFF2-40B4-BE49-F238E27FC236}">
                <a16:creationId xmlns:a16="http://schemas.microsoft.com/office/drawing/2014/main" id="{3157294E-522A-412E-835E-D8CDF0D041B0}"/>
              </a:ext>
            </a:extLst>
          </p:cNvPr>
          <p:cNvSpPr/>
          <p:nvPr/>
        </p:nvSpPr>
        <p:spPr>
          <a:xfrm rot="10400513">
            <a:off x="2116418" y="2579956"/>
            <a:ext cx="2533288" cy="2533288"/>
          </a:xfrm>
          <a:prstGeom prst="circularArrow">
            <a:avLst>
              <a:gd name="adj1" fmla="val 4878"/>
              <a:gd name="adj2" fmla="val 312630"/>
              <a:gd name="adj3" fmla="val 3107132"/>
              <a:gd name="adj4" fmla="val 15270364"/>
              <a:gd name="adj5" fmla="val 569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84" name="Connettore 1 33">
            <a:extLst>
              <a:ext uri="{FF2B5EF4-FFF2-40B4-BE49-F238E27FC236}">
                <a16:creationId xmlns:a16="http://schemas.microsoft.com/office/drawing/2014/main" id="{7427DF45-11FF-4ACE-9A42-11098638055A}"/>
              </a:ext>
            </a:extLst>
          </p:cNvPr>
          <p:cNvCxnSpPr/>
          <p:nvPr/>
        </p:nvCxnSpPr>
        <p:spPr>
          <a:xfrm>
            <a:off x="498343" y="3171404"/>
            <a:ext cx="1440000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Immagine 84" descr="http://www.beppegrillo.it/listeciviche/liste/nogara/acquedotto-romano.jpg">
            <a:extLst>
              <a:ext uri="{FF2B5EF4-FFF2-40B4-BE49-F238E27FC236}">
                <a16:creationId xmlns:a16="http://schemas.microsoft.com/office/drawing/2014/main" id="{DA610058-5511-48E7-B9B1-8B0E01ECBD1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3" y="787066"/>
            <a:ext cx="1007686" cy="482267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</p:spPr>
      </p:pic>
      <p:pic>
        <p:nvPicPr>
          <p:cNvPr id="86" name="Immagine 85" descr="http://previews.123rf.com/images/chalabala/chalabala1301/chalabala130100138/17209644-sotterraneo-sistema-di-scarico-vecchio.jpg">
            <a:extLst>
              <a:ext uri="{FF2B5EF4-FFF2-40B4-BE49-F238E27FC236}">
                <a16:creationId xmlns:a16="http://schemas.microsoft.com/office/drawing/2014/main" id="{44B658EF-9501-4841-9905-468974EC2AE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59" y="1359766"/>
            <a:ext cx="1008112" cy="482400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</p:spPr>
      </p:pic>
      <p:pic>
        <p:nvPicPr>
          <p:cNvPr id="87" name="Immagine 86" descr="http://www.brianzacque.it/img/depurazione/11.jpg">
            <a:hlinkClick r:id="rId7"/>
            <a:extLst>
              <a:ext uri="{FF2B5EF4-FFF2-40B4-BE49-F238E27FC236}">
                <a16:creationId xmlns:a16="http://schemas.microsoft.com/office/drawing/2014/main" id="{46FB35A5-832E-48B4-870A-E7CC3FC07D3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83" y="1932599"/>
            <a:ext cx="1008112" cy="482400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</p:spPr>
      </p:pic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A951A35C-A279-4B5C-AD3E-28D2479E988F}"/>
              </a:ext>
            </a:extLst>
          </p:cNvPr>
          <p:cNvSpPr txBox="1"/>
          <p:nvPr/>
        </p:nvSpPr>
        <p:spPr>
          <a:xfrm>
            <a:off x="1595621" y="643050"/>
            <a:ext cx="1674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rgbClr val="003B77"/>
                </a:solidFill>
              </a:rPr>
              <a:t>Servizio Idrico Integrato: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it-IT" sz="1100" b="1" dirty="0">
                <a:solidFill>
                  <a:srgbClr val="003B77"/>
                </a:solidFill>
              </a:rPr>
              <a:t>acquedotto 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it-IT" sz="1100" b="1" dirty="0">
                <a:solidFill>
                  <a:srgbClr val="003B77"/>
                </a:solidFill>
              </a:rPr>
              <a:t>fognatura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it-IT" sz="1100" b="1" dirty="0">
                <a:solidFill>
                  <a:srgbClr val="003B77"/>
                </a:solidFill>
              </a:rPr>
              <a:t>depurazione</a:t>
            </a:r>
          </a:p>
        </p:txBody>
      </p: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A5D470BD-6010-4FDC-AC56-CCFF1FC520C4}"/>
              </a:ext>
            </a:extLst>
          </p:cNvPr>
          <p:cNvSpPr txBox="1"/>
          <p:nvPr/>
        </p:nvSpPr>
        <p:spPr>
          <a:xfrm>
            <a:off x="1408749" y="2478725"/>
            <a:ext cx="105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 defTabSz="449263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captazione </a:t>
            </a:r>
          </a:p>
          <a:p>
            <a:pPr marL="85725" indent="-85725" defTabSz="449263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adduzione </a:t>
            </a:r>
          </a:p>
          <a:p>
            <a:pPr marL="85725" indent="-85725" defTabSz="449263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potabilizzazione</a:t>
            </a:r>
          </a:p>
          <a:p>
            <a:pPr marL="85725" indent="-85725" defTabSz="449263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distribuzione</a:t>
            </a:r>
          </a:p>
        </p:txBody>
      </p:sp>
      <p:cxnSp>
        <p:nvCxnSpPr>
          <p:cNvPr id="90" name="Connettore 4 4">
            <a:extLst>
              <a:ext uri="{FF2B5EF4-FFF2-40B4-BE49-F238E27FC236}">
                <a16:creationId xmlns:a16="http://schemas.microsoft.com/office/drawing/2014/main" id="{25AC346A-5C29-4510-8A9D-279B539030A4}"/>
              </a:ext>
            </a:extLst>
          </p:cNvPr>
          <p:cNvCxnSpPr>
            <a:stCxn id="85" idx="1"/>
            <a:endCxn id="89" idx="1"/>
          </p:cNvCxnSpPr>
          <p:nvPr/>
        </p:nvCxnSpPr>
        <p:spPr>
          <a:xfrm rot="10800000" flipH="1" flipV="1">
            <a:off x="498343" y="1028199"/>
            <a:ext cx="910406" cy="1773691"/>
          </a:xfrm>
          <a:prstGeom prst="bentConnector3">
            <a:avLst>
              <a:gd name="adj1" fmla="val -25110"/>
            </a:avLst>
          </a:prstGeom>
          <a:ln w="3175">
            <a:solidFill>
              <a:schemeClr val="bg1">
                <a:lumMod val="75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1 32">
            <a:extLst>
              <a:ext uri="{FF2B5EF4-FFF2-40B4-BE49-F238E27FC236}">
                <a16:creationId xmlns:a16="http://schemas.microsoft.com/office/drawing/2014/main" id="{94819ECC-5F90-4CEA-8859-D0ECDA3B6569}"/>
              </a:ext>
            </a:extLst>
          </p:cNvPr>
          <p:cNvCxnSpPr/>
          <p:nvPr/>
        </p:nvCxnSpPr>
        <p:spPr>
          <a:xfrm>
            <a:off x="6967244" y="3451362"/>
            <a:ext cx="1440000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2">
            <a:extLst>
              <a:ext uri="{FF2B5EF4-FFF2-40B4-BE49-F238E27FC236}">
                <a16:creationId xmlns:a16="http://schemas.microsoft.com/office/drawing/2014/main" id="{82B953C1-F86C-44A3-913F-C51A5A667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805331"/>
            <a:ext cx="115252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9628794A-6F8C-43E6-A0CE-1DA431462936}"/>
              </a:ext>
            </a:extLst>
          </p:cNvPr>
          <p:cNvSpPr txBox="1"/>
          <p:nvPr/>
        </p:nvSpPr>
        <p:spPr>
          <a:xfrm>
            <a:off x="6998404" y="2300562"/>
            <a:ext cx="20075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it-IT" sz="1100" dirty="0">
                <a:solidFill>
                  <a:srgbClr val="003B77"/>
                </a:solidFill>
              </a:rPr>
              <a:t>disponibilità idrica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it-IT" sz="1100" dirty="0">
                <a:solidFill>
                  <a:srgbClr val="003B77"/>
                </a:solidFill>
              </a:rPr>
              <a:t>qualità dell’acqua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it-IT" sz="1100" dirty="0">
                <a:solidFill>
                  <a:srgbClr val="003B77"/>
                </a:solidFill>
              </a:rPr>
              <a:t>contesto urbano/rurale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it-IT" sz="1100" dirty="0">
                <a:solidFill>
                  <a:srgbClr val="003B77"/>
                </a:solidFill>
              </a:rPr>
              <a:t>altitudine/dislivelli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it-IT" sz="1100" dirty="0">
                <a:solidFill>
                  <a:srgbClr val="003B77"/>
                </a:solidFill>
              </a:rPr>
              <a:t>domanda stabile/ stagionale</a:t>
            </a:r>
          </a:p>
        </p:txBody>
      </p:sp>
      <p:sp>
        <p:nvSpPr>
          <p:cNvPr id="96" name="CasellaDiTesto 95">
            <a:extLst>
              <a:ext uri="{FF2B5EF4-FFF2-40B4-BE49-F238E27FC236}">
                <a16:creationId xmlns:a16="http://schemas.microsoft.com/office/drawing/2014/main" id="{7772381F-E3DF-4214-9E54-C21DB5452984}"/>
              </a:ext>
            </a:extLst>
          </p:cNvPr>
          <p:cNvSpPr txBox="1"/>
          <p:nvPr/>
        </p:nvSpPr>
        <p:spPr>
          <a:xfrm>
            <a:off x="204387" y="3239281"/>
            <a:ext cx="192898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it-IT" sz="1100" dirty="0">
                <a:solidFill>
                  <a:srgbClr val="003B77"/>
                </a:solidFill>
              </a:rPr>
              <a:t>consolidata/recente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it-IT" sz="1100" dirty="0">
                <a:solidFill>
                  <a:srgbClr val="003B77"/>
                </a:solidFill>
              </a:rPr>
              <a:t>gestore unico nell’ATO o diversi gestori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it-IT" sz="1100" dirty="0">
                <a:solidFill>
                  <a:srgbClr val="003B77"/>
                </a:solidFill>
              </a:rPr>
              <a:t>sinergie tra diversi livelli di </a:t>
            </a:r>
            <a:r>
              <a:rPr lang="it-IT" sz="1100" i="1" dirty="0" err="1">
                <a:solidFill>
                  <a:srgbClr val="003B77"/>
                </a:solidFill>
              </a:rPr>
              <a:t>governance</a:t>
            </a:r>
            <a:endParaRPr lang="it-IT" sz="1100" i="1" dirty="0">
              <a:solidFill>
                <a:srgbClr val="003B77"/>
              </a:solidFill>
            </a:endParaRPr>
          </a:p>
        </p:txBody>
      </p:sp>
      <p:sp>
        <p:nvSpPr>
          <p:cNvPr id="97" name="CasellaDiTesto 96">
            <a:extLst>
              <a:ext uri="{FF2B5EF4-FFF2-40B4-BE49-F238E27FC236}">
                <a16:creationId xmlns:a16="http://schemas.microsoft.com/office/drawing/2014/main" id="{07E94614-4746-4C31-8C3C-5BA20A0FFDC1}"/>
              </a:ext>
            </a:extLst>
          </p:cNvPr>
          <p:cNvSpPr txBox="1"/>
          <p:nvPr/>
        </p:nvSpPr>
        <p:spPr>
          <a:xfrm>
            <a:off x="242036" y="5750598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3B77"/>
                </a:solidFill>
              </a:rPr>
              <a:t>(livelli Nazionale/ Distretto/ Regionale/ ATO/ Comunale)</a:t>
            </a:r>
          </a:p>
        </p:txBody>
      </p:sp>
      <p:pic>
        <p:nvPicPr>
          <p:cNvPr id="98" name="Picture 4">
            <a:extLst>
              <a:ext uri="{FF2B5EF4-FFF2-40B4-BE49-F238E27FC236}">
                <a16:creationId xmlns:a16="http://schemas.microsoft.com/office/drawing/2014/main" id="{3ED311E8-AF06-455F-96AB-ED57EE51E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11" y="4687047"/>
            <a:ext cx="2129872" cy="1475173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D7172019-23FB-4403-A87A-EB4F883533C8}"/>
              </a:ext>
            </a:extLst>
          </p:cNvPr>
          <p:cNvSpPr txBox="1"/>
          <p:nvPr/>
        </p:nvSpPr>
        <p:spPr>
          <a:xfrm>
            <a:off x="6911065" y="3538328"/>
            <a:ext cx="1701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it-IT" sz="1100" dirty="0">
                <a:solidFill>
                  <a:srgbClr val="003B77"/>
                </a:solidFill>
              </a:rPr>
              <a:t>mono/multi servizi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it-IT" sz="1100" dirty="0">
                <a:solidFill>
                  <a:srgbClr val="003B77"/>
                </a:solidFill>
              </a:rPr>
              <a:t>controllo proprietario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it-IT" sz="1100" dirty="0">
                <a:solidFill>
                  <a:srgbClr val="003B77"/>
                </a:solidFill>
              </a:rPr>
              <a:t>tecnologie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it-IT" sz="1100" dirty="0">
                <a:solidFill>
                  <a:srgbClr val="003B77"/>
                </a:solidFill>
              </a:rPr>
              <a:t>dimensione</a:t>
            </a:r>
          </a:p>
        </p:txBody>
      </p:sp>
      <p:sp>
        <p:nvSpPr>
          <p:cNvPr id="100" name="Rettangolo 99">
            <a:extLst>
              <a:ext uri="{FF2B5EF4-FFF2-40B4-BE49-F238E27FC236}">
                <a16:creationId xmlns:a16="http://schemas.microsoft.com/office/drawing/2014/main" id="{91B21550-161F-4FC5-ACFD-8F854ED8F6DB}"/>
              </a:ext>
            </a:extLst>
          </p:cNvPr>
          <p:cNvSpPr/>
          <p:nvPr/>
        </p:nvSpPr>
        <p:spPr>
          <a:xfrm>
            <a:off x="5796951" y="5099912"/>
            <a:ext cx="1562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dirty="0">
                <a:solidFill>
                  <a:schemeClr val="tx2"/>
                </a:solidFill>
              </a:rPr>
              <a:t>da 2.600 gestori nel 2014 a circa 1.900 nel 2023, ma </a:t>
            </a:r>
            <a:r>
              <a:rPr lang="it-IT" sz="1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130 operatori servono più dell’80% della popolazione</a:t>
            </a:r>
          </a:p>
        </p:txBody>
      </p:sp>
      <p:sp>
        <p:nvSpPr>
          <p:cNvPr id="101" name="Rettangolo 100">
            <a:extLst>
              <a:ext uri="{FF2B5EF4-FFF2-40B4-BE49-F238E27FC236}">
                <a16:creationId xmlns:a16="http://schemas.microsoft.com/office/drawing/2014/main" id="{E8846DD7-1921-48E1-A859-082BDB1FB951}"/>
              </a:ext>
            </a:extLst>
          </p:cNvPr>
          <p:cNvSpPr/>
          <p:nvPr/>
        </p:nvSpPr>
        <p:spPr>
          <a:xfrm>
            <a:off x="7108905" y="4213809"/>
            <a:ext cx="198872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95250" defTabSz="449263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economie di scala e scopo </a:t>
            </a:r>
          </a:p>
          <a:p>
            <a:pPr marL="361950" lvl="1" indent="-95250" defTabSz="449263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accesso ai finanziamenti </a:t>
            </a:r>
          </a:p>
          <a:p>
            <a:pPr marL="361950" lvl="1" indent="-95250" defTabSz="449263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uso del territorio</a:t>
            </a:r>
          </a:p>
        </p:txBody>
      </p:sp>
      <p:sp>
        <p:nvSpPr>
          <p:cNvPr id="102" name="CasellaDiTesto 101">
            <a:extLst>
              <a:ext uri="{FF2B5EF4-FFF2-40B4-BE49-F238E27FC236}">
                <a16:creationId xmlns:a16="http://schemas.microsoft.com/office/drawing/2014/main" id="{587AF70E-6D3C-438D-BF90-D779304F03FD}"/>
              </a:ext>
            </a:extLst>
          </p:cNvPr>
          <p:cNvSpPr txBox="1"/>
          <p:nvPr/>
        </p:nvSpPr>
        <p:spPr>
          <a:xfrm>
            <a:off x="1654686" y="1476579"/>
            <a:ext cx="91040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it-IT" sz="1100" dirty="0">
                <a:solidFill>
                  <a:srgbClr val="003B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impatto ambientale</a:t>
            </a:r>
          </a:p>
        </p:txBody>
      </p:sp>
      <p:sp>
        <p:nvSpPr>
          <p:cNvPr id="103" name="Parentesi graffa aperta 102">
            <a:extLst>
              <a:ext uri="{FF2B5EF4-FFF2-40B4-BE49-F238E27FC236}">
                <a16:creationId xmlns:a16="http://schemas.microsoft.com/office/drawing/2014/main" id="{253B6181-F08E-468A-BD7C-AE9643B3F42F}"/>
              </a:ext>
            </a:extLst>
          </p:cNvPr>
          <p:cNvSpPr/>
          <p:nvPr/>
        </p:nvSpPr>
        <p:spPr>
          <a:xfrm rot="10800000">
            <a:off x="2631013" y="1107766"/>
            <a:ext cx="72000" cy="252000"/>
          </a:xfrm>
          <a:prstGeom prst="leftBrace">
            <a:avLst>
              <a:gd name="adj1" fmla="val 24306"/>
              <a:gd name="adj2" fmla="val 4757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4" name="Connettore 4 4">
            <a:extLst>
              <a:ext uri="{FF2B5EF4-FFF2-40B4-BE49-F238E27FC236}">
                <a16:creationId xmlns:a16="http://schemas.microsoft.com/office/drawing/2014/main" id="{CB53A175-B41E-46B1-AAE0-BD04E5A2DBEE}"/>
              </a:ext>
            </a:extLst>
          </p:cNvPr>
          <p:cNvCxnSpPr>
            <a:cxnSpLocks/>
            <a:stCxn id="103" idx="1"/>
            <a:endCxn id="102" idx="3"/>
          </p:cNvCxnSpPr>
          <p:nvPr/>
        </p:nvCxnSpPr>
        <p:spPr>
          <a:xfrm flipH="1">
            <a:off x="2565092" y="1239885"/>
            <a:ext cx="137921" cy="435210"/>
          </a:xfrm>
          <a:prstGeom prst="bentConnector3">
            <a:avLst>
              <a:gd name="adj1" fmla="val -52092"/>
            </a:avLst>
          </a:prstGeom>
          <a:ln w="3175">
            <a:solidFill>
              <a:schemeClr val="bg1">
                <a:lumMod val="75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Freccia ad arco 80">
            <a:extLst>
              <a:ext uri="{FF2B5EF4-FFF2-40B4-BE49-F238E27FC236}">
                <a16:creationId xmlns:a16="http://schemas.microsoft.com/office/drawing/2014/main" id="{829A8023-B2D5-4417-90CA-3C050D39F3EA}"/>
              </a:ext>
            </a:extLst>
          </p:cNvPr>
          <p:cNvSpPr/>
          <p:nvPr/>
        </p:nvSpPr>
        <p:spPr>
          <a:xfrm rot="1800000" flipH="1">
            <a:off x="2720687" y="719028"/>
            <a:ext cx="2534400" cy="2534400"/>
          </a:xfrm>
          <a:prstGeom prst="circularArrow">
            <a:avLst>
              <a:gd name="adj1" fmla="val 4972"/>
              <a:gd name="adj2" fmla="val 312630"/>
              <a:gd name="adj3" fmla="val 2949878"/>
              <a:gd name="adj4" fmla="val 15330522"/>
              <a:gd name="adj5" fmla="val 569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F61106F-4902-F20C-07F4-43DC8AEC32AC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7242" cy="402977"/>
          </a:xfrm>
          <a:prstGeom prst="rect">
            <a:avLst/>
          </a:prstGeom>
          <a:solidFill>
            <a:srgbClr val="1E4968"/>
          </a:solidFill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Livelli di complessità del Servizio Idrico Integrato</a:t>
            </a:r>
          </a:p>
        </p:txBody>
      </p:sp>
    </p:spTree>
    <p:extLst>
      <p:ext uri="{BB962C8B-B14F-4D97-AF65-F5344CB8AC3E}">
        <p14:creationId xmlns:p14="http://schemas.microsoft.com/office/powerpoint/2010/main" val="374131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AA4A19C9-7058-464D-0493-2BD562570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522" y="3510242"/>
            <a:ext cx="2495243" cy="2160901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AFCD702A-B3CD-0E82-D99A-0C6B85DBB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854" y="3476597"/>
            <a:ext cx="2415108" cy="2143873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0C62291E-01B6-AA2D-DA7C-6A0C1A749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26" y="3440053"/>
            <a:ext cx="2581642" cy="2166466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2AFE2285-6114-A2ED-9A1D-49475DF696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4526" y="455906"/>
            <a:ext cx="2461635" cy="227198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65D2CBC5-5D72-A84B-507F-7CF164E16E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787" y="504160"/>
            <a:ext cx="2380638" cy="224015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CD72918-90E8-B0D8-8CC4-FFF94ACB0C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8493" y="485886"/>
            <a:ext cx="2620208" cy="2281748"/>
          </a:xfrm>
          <a:prstGeom prst="rect">
            <a:avLst/>
          </a:prstGeom>
        </p:spPr>
      </p:pic>
      <p:pic>
        <p:nvPicPr>
          <p:cNvPr id="4102" name="Immagine 5" descr="fondo-slid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6101"/>
            <a:ext cx="9144000" cy="35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0" y="-1"/>
            <a:ext cx="9147242" cy="403200"/>
          </a:xfrm>
          <a:prstGeom prst="rect">
            <a:avLst/>
          </a:prstGeom>
          <a:solidFill>
            <a:srgbClr val="1E4968"/>
          </a:solidFill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1800" dirty="0">
                <a:solidFill>
                  <a:srgbClr val="F3F3F3"/>
                </a:solidFill>
              </a:rPr>
              <a:t>Esiti primo quadriennio di applicazione della qualità tecnica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7D2279C-1EE0-4075-BBE4-675C92BD1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5014" y="6455024"/>
            <a:ext cx="2133600" cy="365125"/>
          </a:xfrm>
        </p:spPr>
        <p:txBody>
          <a:bodyPr/>
          <a:lstStyle/>
          <a:p>
            <a:pPr>
              <a:defRPr/>
            </a:pPr>
            <a:fld id="{C0093EF7-3EA7-41BE-81E7-0AE2635E2DE5}" type="slidenum">
              <a:rPr lang="it-IT" altLang="it-IT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30</a:t>
            </a:fld>
            <a:endParaRPr lang="it-IT" alt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C391328-D5C3-4A9C-A376-617D4D8CE2CC}"/>
              </a:ext>
            </a:extLst>
          </p:cNvPr>
          <p:cNvSpPr/>
          <p:nvPr/>
        </p:nvSpPr>
        <p:spPr bwMode="auto">
          <a:xfrm>
            <a:off x="6112303" y="3110324"/>
            <a:ext cx="2603957" cy="34132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b="1" dirty="0">
                <a:solidFill>
                  <a:schemeClr val="tx1"/>
                </a:solidFill>
                <a:latin typeface="+mn-lt"/>
                <a:ea typeface="+mn-ea"/>
              </a:rPr>
              <a:t>Riduzione </a:t>
            </a:r>
            <a:r>
              <a:rPr lang="it-IT" sz="1050" b="1" dirty="0">
                <a:solidFill>
                  <a:schemeClr val="tx1"/>
                </a:solidFill>
              </a:rPr>
              <a:t>tasso di non conformità </a:t>
            </a:r>
            <a:r>
              <a:rPr lang="it-IT" sz="1050" dirty="0">
                <a:solidFill>
                  <a:schemeClr val="tx1"/>
                </a:solidFill>
                <a:latin typeface="+mn-lt"/>
                <a:ea typeface="+mn-ea"/>
              </a:rPr>
              <a:t>rispetto al 2016</a:t>
            </a:r>
            <a:r>
              <a:rPr lang="en-GB" sz="1050" dirty="0">
                <a:solidFill>
                  <a:schemeClr val="tx1"/>
                </a:solidFill>
                <a:latin typeface="+mn-lt"/>
                <a:ea typeface="+mn-ea"/>
              </a:rPr>
              <a:t>:</a:t>
            </a:r>
            <a:r>
              <a:rPr lang="en-GB" sz="1050" dirty="0">
                <a:solidFill>
                  <a:srgbClr val="C00000"/>
                </a:solidFill>
                <a:latin typeface="+mn-lt"/>
                <a:ea typeface="+mn-ea"/>
              </a:rPr>
              <a:t> </a:t>
            </a:r>
            <a:r>
              <a:rPr lang="en-GB" sz="1050" dirty="0">
                <a:solidFill>
                  <a:srgbClr val="F18700"/>
                </a:solidFill>
                <a:latin typeface="+mn-lt"/>
                <a:ea typeface="+mn-ea"/>
              </a:rPr>
              <a:t>-73% M3a; -14% M3b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C324EE7-B4FD-449A-BF36-3735EEE39A01}"/>
              </a:ext>
            </a:extLst>
          </p:cNvPr>
          <p:cNvSpPr/>
          <p:nvPr/>
        </p:nvSpPr>
        <p:spPr bwMode="auto">
          <a:xfrm>
            <a:off x="377326" y="3037995"/>
            <a:ext cx="2581642" cy="2520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b="1" dirty="0">
                <a:solidFill>
                  <a:schemeClr val="tx1"/>
                </a:solidFill>
                <a:latin typeface="+mn-lt"/>
                <a:ea typeface="+mn-ea"/>
              </a:rPr>
              <a:t>Riduzione perdite</a:t>
            </a:r>
            <a:r>
              <a:rPr lang="en-GB" sz="1050" dirty="0">
                <a:solidFill>
                  <a:schemeClr val="tx1"/>
                </a:solidFill>
                <a:latin typeface="+mn-lt"/>
                <a:ea typeface="+mn-ea"/>
              </a:rPr>
              <a:t>: </a:t>
            </a:r>
            <a:r>
              <a:rPr lang="en-GB" sz="1050" dirty="0">
                <a:solidFill>
                  <a:srgbClr val="F18700"/>
                </a:solidFill>
                <a:latin typeface="+mn-lt"/>
                <a:ea typeface="+mn-ea"/>
              </a:rPr>
              <a:t>-12% M1a; -4,4% M1b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DC1E9EB2-7270-446D-90C0-584EB9F2BA8E}"/>
              </a:ext>
            </a:extLst>
          </p:cNvPr>
          <p:cNvSpPr/>
          <p:nvPr/>
        </p:nvSpPr>
        <p:spPr bwMode="auto">
          <a:xfrm>
            <a:off x="3281576" y="3048615"/>
            <a:ext cx="2490332" cy="2520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b="1" dirty="0">
                <a:solidFill>
                  <a:schemeClr val="tx1"/>
                </a:solidFill>
                <a:latin typeface="+mn-lt"/>
                <a:ea typeface="+mn-ea"/>
              </a:rPr>
              <a:t>Riduzione interruzioni</a:t>
            </a:r>
            <a:r>
              <a:rPr lang="en-GB" sz="1050" dirty="0">
                <a:solidFill>
                  <a:schemeClr val="tx1"/>
                </a:solidFill>
                <a:latin typeface="+mn-lt"/>
                <a:ea typeface="+mn-ea"/>
              </a:rPr>
              <a:t>: </a:t>
            </a:r>
            <a:r>
              <a:rPr lang="en-GB" sz="1050" dirty="0">
                <a:solidFill>
                  <a:srgbClr val="F18700"/>
                </a:solidFill>
                <a:latin typeface="+mn-lt"/>
                <a:ea typeface="+mn-ea"/>
              </a:rPr>
              <a:t>-32%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FDFC0F69-7DF0-47A7-851A-EC503FE6368F}"/>
              </a:ext>
            </a:extLst>
          </p:cNvPr>
          <p:cNvSpPr/>
          <p:nvPr/>
        </p:nvSpPr>
        <p:spPr bwMode="auto">
          <a:xfrm>
            <a:off x="6249663" y="5926670"/>
            <a:ext cx="2517013" cy="395508"/>
          </a:xfrm>
          <a:prstGeom prst="rect">
            <a:avLst/>
          </a:prstGeom>
          <a:ln>
            <a:solidFill>
              <a:srgbClr val="00AD8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b="1" dirty="0">
                <a:solidFill>
                  <a:schemeClr val="tx1"/>
                </a:solidFill>
                <a:latin typeface="+mn-lt"/>
                <a:ea typeface="+mn-ea"/>
              </a:rPr>
              <a:t>Riduzione </a:t>
            </a:r>
            <a:r>
              <a:rPr lang="it-IT" sz="1050" b="1" dirty="0">
                <a:solidFill>
                  <a:schemeClr val="tx1"/>
                </a:solidFill>
              </a:rPr>
              <a:t>tasso di non conformità </a:t>
            </a:r>
            <a:r>
              <a:rPr lang="it-IT" sz="1050" dirty="0">
                <a:solidFill>
                  <a:schemeClr val="tx1"/>
                </a:solidFill>
                <a:latin typeface="+mn-lt"/>
                <a:ea typeface="+mn-ea"/>
              </a:rPr>
              <a:t>rispetto al 2016</a:t>
            </a:r>
            <a:r>
              <a:rPr lang="en-GB" sz="1050" dirty="0">
                <a:solidFill>
                  <a:schemeClr val="tx1"/>
                </a:solidFill>
                <a:latin typeface="+mn-lt"/>
                <a:ea typeface="+mn-ea"/>
              </a:rPr>
              <a:t>: </a:t>
            </a:r>
            <a:r>
              <a:rPr lang="en-GB" sz="1050" dirty="0">
                <a:solidFill>
                  <a:srgbClr val="F18700"/>
                </a:solidFill>
                <a:latin typeface="+mn-lt"/>
                <a:ea typeface="+mn-ea"/>
              </a:rPr>
              <a:t>-30%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EC3AB3C5-9FB9-4E4A-8315-F0D1F9789C4F}"/>
              </a:ext>
            </a:extLst>
          </p:cNvPr>
          <p:cNvSpPr/>
          <p:nvPr/>
        </p:nvSpPr>
        <p:spPr bwMode="auto">
          <a:xfrm>
            <a:off x="377326" y="5991285"/>
            <a:ext cx="2765591" cy="337210"/>
          </a:xfrm>
          <a:prstGeom prst="rect">
            <a:avLst/>
          </a:prstGeom>
          <a:ln>
            <a:solidFill>
              <a:srgbClr val="00AD8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b="1" dirty="0">
                <a:solidFill>
                  <a:schemeClr val="tx1"/>
                </a:solidFill>
                <a:latin typeface="+mn-lt"/>
                <a:ea typeface="+mn-ea"/>
              </a:rPr>
              <a:t>Riduzione allagamenti/sversamenti </a:t>
            </a:r>
            <a:r>
              <a:rPr lang="it-IT" sz="1050" dirty="0">
                <a:solidFill>
                  <a:schemeClr val="tx1"/>
                </a:solidFill>
                <a:latin typeface="+mn-lt"/>
                <a:ea typeface="+mn-ea"/>
              </a:rPr>
              <a:t>rispetto al 2016</a:t>
            </a:r>
            <a:r>
              <a:rPr lang="en-GB" sz="1050" dirty="0">
                <a:solidFill>
                  <a:schemeClr val="tx1"/>
                </a:solidFill>
                <a:latin typeface="+mn-lt"/>
                <a:ea typeface="+mn-ea"/>
              </a:rPr>
              <a:t>:   </a:t>
            </a:r>
            <a:r>
              <a:rPr lang="en-GB" sz="1050" dirty="0">
                <a:solidFill>
                  <a:srgbClr val="F18700"/>
                </a:solidFill>
                <a:latin typeface="+mn-lt"/>
                <a:ea typeface="+mn-ea"/>
              </a:rPr>
              <a:t>-</a:t>
            </a:r>
            <a:r>
              <a:rPr lang="en-GB" sz="1050" dirty="0">
                <a:solidFill>
                  <a:srgbClr val="F18700"/>
                </a:solidFill>
              </a:rPr>
              <a:t>62% M4a</a:t>
            </a:r>
            <a:endParaRPr lang="en-GB" sz="1050" dirty="0">
              <a:solidFill>
                <a:srgbClr val="F18700"/>
              </a:solidFill>
              <a:latin typeface="+mn-lt"/>
              <a:ea typeface="+mn-ea"/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A678A944-DFF3-412A-B026-C4B9783DCBCD}"/>
              </a:ext>
            </a:extLst>
          </p:cNvPr>
          <p:cNvSpPr/>
          <p:nvPr/>
        </p:nvSpPr>
        <p:spPr bwMode="auto">
          <a:xfrm>
            <a:off x="3448669" y="5964142"/>
            <a:ext cx="2495242" cy="362866"/>
          </a:xfrm>
          <a:prstGeom prst="rect">
            <a:avLst/>
          </a:prstGeom>
          <a:noFill/>
          <a:ln>
            <a:solidFill>
              <a:srgbClr val="00AD8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b="1" dirty="0">
                <a:solidFill>
                  <a:schemeClr val="tx1"/>
                </a:solidFill>
                <a:latin typeface="+mn-lt"/>
                <a:ea typeface="+mn-ea"/>
              </a:rPr>
              <a:t>Riduzione smaltimento in discarica </a:t>
            </a:r>
            <a:r>
              <a:rPr lang="it-IT" sz="1050" dirty="0">
                <a:solidFill>
                  <a:schemeClr val="tx1"/>
                </a:solidFill>
                <a:latin typeface="+mn-lt"/>
                <a:ea typeface="+mn-ea"/>
              </a:rPr>
              <a:t>rispetto al </a:t>
            </a:r>
            <a:r>
              <a:rPr lang="en-GB" sz="1050" dirty="0">
                <a:solidFill>
                  <a:schemeClr val="tx1"/>
                </a:solidFill>
                <a:latin typeface="+mn-lt"/>
                <a:ea typeface="+mn-ea"/>
              </a:rPr>
              <a:t>2016: </a:t>
            </a:r>
            <a:r>
              <a:rPr lang="en-GB" sz="1050" dirty="0">
                <a:solidFill>
                  <a:srgbClr val="F18700"/>
                </a:solidFill>
                <a:latin typeface="+mn-lt"/>
                <a:ea typeface="+mn-ea"/>
              </a:rPr>
              <a:t>-56%</a:t>
            </a:r>
          </a:p>
        </p:txBody>
      </p:sp>
      <p:sp>
        <p:nvSpPr>
          <p:cNvPr id="24" name="Rettangolo arrotondato 59">
            <a:extLst>
              <a:ext uri="{FF2B5EF4-FFF2-40B4-BE49-F238E27FC236}">
                <a16:creationId xmlns:a16="http://schemas.microsoft.com/office/drawing/2014/main" id="{9D8C9EC7-79B3-49F4-9107-7F908ADD07DB}"/>
              </a:ext>
            </a:extLst>
          </p:cNvPr>
          <p:cNvSpPr>
            <a:spLocks noChangeAspect="1"/>
          </p:cNvSpPr>
          <p:nvPr/>
        </p:nvSpPr>
        <p:spPr bwMode="auto">
          <a:xfrm>
            <a:off x="6112303" y="2693764"/>
            <a:ext cx="2603957" cy="355485"/>
          </a:xfrm>
          <a:prstGeom prst="roundRect">
            <a:avLst/>
          </a:prstGeom>
          <a:solidFill>
            <a:srgbClr val="01A4CD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>
              <a:lnSpc>
                <a:spcPct val="90000"/>
              </a:lnSpc>
            </a:pPr>
            <a:r>
              <a:rPr lang="it-IT" sz="1100" b="1" cap="small" dirty="0">
                <a:solidFill>
                  <a:schemeClr val="bg1"/>
                </a:solidFill>
                <a:latin typeface="Roboto Medium" panose="02000000000000000000"/>
              </a:rPr>
              <a:t>M3 – Qualità dell’acqua potabile (incidenza ordinanze non potabilità)</a:t>
            </a:r>
          </a:p>
        </p:txBody>
      </p:sp>
      <p:sp>
        <p:nvSpPr>
          <p:cNvPr id="25" name="Rettangolo arrotondato 59">
            <a:extLst>
              <a:ext uri="{FF2B5EF4-FFF2-40B4-BE49-F238E27FC236}">
                <a16:creationId xmlns:a16="http://schemas.microsoft.com/office/drawing/2014/main" id="{AF8D2F86-D4BD-4446-A79E-870F3A909EEE}"/>
              </a:ext>
            </a:extLst>
          </p:cNvPr>
          <p:cNvSpPr>
            <a:spLocks noChangeAspect="1"/>
          </p:cNvSpPr>
          <p:nvPr/>
        </p:nvSpPr>
        <p:spPr bwMode="auto">
          <a:xfrm>
            <a:off x="3281576" y="2721043"/>
            <a:ext cx="2490332" cy="240912"/>
          </a:xfrm>
          <a:prstGeom prst="roundRect">
            <a:avLst/>
          </a:prstGeom>
          <a:solidFill>
            <a:srgbClr val="01A4CD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>
              <a:lnSpc>
                <a:spcPct val="90000"/>
              </a:lnSpc>
            </a:pPr>
            <a:r>
              <a:rPr lang="it-IT" sz="1100" b="1" cap="small" dirty="0">
                <a:solidFill>
                  <a:schemeClr val="bg1"/>
                </a:solidFill>
                <a:latin typeface="Roboto Medium" panose="02000000000000000000"/>
              </a:rPr>
              <a:t>M2 – Interruzioni del servizio</a:t>
            </a:r>
          </a:p>
        </p:txBody>
      </p:sp>
      <p:sp>
        <p:nvSpPr>
          <p:cNvPr id="26" name="Rettangolo arrotondato 59">
            <a:extLst>
              <a:ext uri="{FF2B5EF4-FFF2-40B4-BE49-F238E27FC236}">
                <a16:creationId xmlns:a16="http://schemas.microsoft.com/office/drawing/2014/main" id="{75414A77-7666-439E-ABD6-1156408AB5AD}"/>
              </a:ext>
            </a:extLst>
          </p:cNvPr>
          <p:cNvSpPr>
            <a:spLocks noChangeAspect="1"/>
          </p:cNvSpPr>
          <p:nvPr/>
        </p:nvSpPr>
        <p:spPr bwMode="auto">
          <a:xfrm>
            <a:off x="377326" y="2731597"/>
            <a:ext cx="2581642" cy="255725"/>
          </a:xfrm>
          <a:prstGeom prst="roundRect">
            <a:avLst/>
          </a:prstGeom>
          <a:solidFill>
            <a:srgbClr val="01A4CD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>
              <a:lnSpc>
                <a:spcPct val="90000"/>
              </a:lnSpc>
            </a:pPr>
            <a:r>
              <a:rPr lang="it-IT" sz="1100" b="1" cap="small" dirty="0">
                <a:solidFill>
                  <a:schemeClr val="bg1"/>
                </a:solidFill>
                <a:latin typeface="Roboto Medium" panose="02000000000000000000"/>
              </a:rPr>
              <a:t>M1 – Perdite idriche (perdite lineari)</a:t>
            </a:r>
          </a:p>
        </p:txBody>
      </p:sp>
      <p:sp>
        <p:nvSpPr>
          <p:cNvPr id="27" name="Rettangolo arrotondato 59">
            <a:extLst>
              <a:ext uri="{FF2B5EF4-FFF2-40B4-BE49-F238E27FC236}">
                <a16:creationId xmlns:a16="http://schemas.microsoft.com/office/drawing/2014/main" id="{6519F918-7313-466D-BFCB-02479DE5A05F}"/>
              </a:ext>
            </a:extLst>
          </p:cNvPr>
          <p:cNvSpPr>
            <a:spLocks noChangeAspect="1"/>
          </p:cNvSpPr>
          <p:nvPr/>
        </p:nvSpPr>
        <p:spPr bwMode="auto">
          <a:xfrm>
            <a:off x="377325" y="5573255"/>
            <a:ext cx="2780609" cy="355484"/>
          </a:xfrm>
          <a:prstGeom prst="roundRect">
            <a:avLst/>
          </a:prstGeom>
          <a:solidFill>
            <a:srgbClr val="00AD82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>
              <a:lnSpc>
                <a:spcPct val="90000"/>
              </a:lnSpc>
            </a:pPr>
            <a:r>
              <a:rPr lang="it-IT" sz="1100" b="1" cap="small" dirty="0">
                <a:solidFill>
                  <a:schemeClr val="bg1"/>
                </a:solidFill>
                <a:latin typeface="Roboto Medium" panose="02000000000000000000"/>
              </a:rPr>
              <a:t>M4 – Adeguatezza sistema fognario (allagamenti)</a:t>
            </a:r>
          </a:p>
        </p:txBody>
      </p:sp>
      <p:sp>
        <p:nvSpPr>
          <p:cNvPr id="33" name="Rettangolo arrotondato 59">
            <a:extLst>
              <a:ext uri="{FF2B5EF4-FFF2-40B4-BE49-F238E27FC236}">
                <a16:creationId xmlns:a16="http://schemas.microsoft.com/office/drawing/2014/main" id="{73A3A1DE-0B36-4E00-BA05-7A6B5132192A}"/>
              </a:ext>
            </a:extLst>
          </p:cNvPr>
          <p:cNvSpPr>
            <a:spLocks noChangeAspect="1"/>
          </p:cNvSpPr>
          <p:nvPr/>
        </p:nvSpPr>
        <p:spPr bwMode="auto">
          <a:xfrm>
            <a:off x="3478458" y="5566997"/>
            <a:ext cx="2495242" cy="272796"/>
          </a:xfrm>
          <a:prstGeom prst="roundRect">
            <a:avLst/>
          </a:prstGeom>
          <a:solidFill>
            <a:srgbClr val="00AD82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>
              <a:lnSpc>
                <a:spcPct val="90000"/>
              </a:lnSpc>
            </a:pPr>
            <a:r>
              <a:rPr lang="it-IT" sz="1100" b="1" cap="small" dirty="0">
                <a:solidFill>
                  <a:schemeClr val="bg1"/>
                </a:solidFill>
                <a:latin typeface="Roboto Medium" panose="02000000000000000000"/>
              </a:rPr>
              <a:t>M5 – Smaltimento fanghi</a:t>
            </a:r>
          </a:p>
        </p:txBody>
      </p:sp>
      <p:sp>
        <p:nvSpPr>
          <p:cNvPr id="34" name="Rettangolo arrotondato 59">
            <a:extLst>
              <a:ext uri="{FF2B5EF4-FFF2-40B4-BE49-F238E27FC236}">
                <a16:creationId xmlns:a16="http://schemas.microsoft.com/office/drawing/2014/main" id="{32BD5BC4-798A-471C-9805-DE8402E914D5}"/>
              </a:ext>
            </a:extLst>
          </p:cNvPr>
          <p:cNvSpPr>
            <a:spLocks noChangeAspect="1"/>
          </p:cNvSpPr>
          <p:nvPr/>
        </p:nvSpPr>
        <p:spPr bwMode="auto">
          <a:xfrm>
            <a:off x="6225522" y="5606921"/>
            <a:ext cx="2541154" cy="261154"/>
          </a:xfrm>
          <a:prstGeom prst="roundRect">
            <a:avLst/>
          </a:prstGeom>
          <a:solidFill>
            <a:srgbClr val="00AD82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>
              <a:lnSpc>
                <a:spcPct val="90000"/>
              </a:lnSpc>
            </a:pPr>
            <a:r>
              <a:rPr lang="it-IT" sz="1100" b="1" cap="small" dirty="0">
                <a:solidFill>
                  <a:schemeClr val="bg1"/>
                </a:solidFill>
                <a:latin typeface="Roboto Medium" panose="02000000000000000000"/>
              </a:rPr>
              <a:t>M6 – Qualità acque reflue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70C4A170-6B30-4196-BE75-BB4E3234BF75}"/>
              </a:ext>
            </a:extLst>
          </p:cNvPr>
          <p:cNvSpPr txBox="1"/>
          <p:nvPr/>
        </p:nvSpPr>
        <p:spPr>
          <a:xfrm rot="16200000">
            <a:off x="7742250" y="1530911"/>
            <a:ext cx="2320572" cy="276999"/>
          </a:xfrm>
          <a:prstGeom prst="rect">
            <a:avLst/>
          </a:prstGeom>
          <a:solidFill>
            <a:srgbClr val="F18600"/>
          </a:solidFill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Fonti: Relazione annuale 2023</a:t>
            </a:r>
          </a:p>
        </p:txBody>
      </p:sp>
    </p:spTree>
    <p:extLst>
      <p:ext uri="{BB962C8B-B14F-4D97-AF65-F5344CB8AC3E}">
        <p14:creationId xmlns:p14="http://schemas.microsoft.com/office/powerpoint/2010/main" val="802495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8CC7003-A86E-67B1-326E-14B231D1D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52" y="636817"/>
            <a:ext cx="6876533" cy="4726166"/>
          </a:xfrm>
          <a:prstGeom prst="rect">
            <a:avLst/>
          </a:prstGeom>
        </p:spPr>
      </p:pic>
      <p:pic>
        <p:nvPicPr>
          <p:cNvPr id="32" name="Immagine 5" descr="fondo-sl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2" y="6516101"/>
            <a:ext cx="9144000" cy="35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magine 7" descr="600x96--arera-trasapren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5981211"/>
            <a:ext cx="3797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C0093EF7-3EA7-41BE-81E7-0AE2635E2DE5}" type="slidenum">
              <a:rPr lang="it-IT" altLang="it-IT" smtClean="0"/>
              <a:pPr>
                <a:defRPr/>
              </a:pPr>
              <a:t>31</a:t>
            </a:fld>
            <a:endParaRPr lang="it-IT" alt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39193" y="6201170"/>
            <a:ext cx="20769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/>
            <a:r>
              <a:rPr lang="it-IT" sz="900" dirty="0"/>
              <a:t>Fonte: Relazioni Annuali ARERA</a:t>
            </a:r>
          </a:p>
        </p:txBody>
      </p:sp>
      <p:sp>
        <p:nvSpPr>
          <p:cNvPr id="30" name="Rettangolo arrotondato 11">
            <a:extLst>
              <a:ext uri="{FF2B5EF4-FFF2-40B4-BE49-F238E27FC236}">
                <a16:creationId xmlns:a16="http://schemas.microsoft.com/office/drawing/2014/main" id="{9451947D-D428-4F58-8A9B-112267FC806F}"/>
              </a:ext>
            </a:extLst>
          </p:cNvPr>
          <p:cNvSpPr/>
          <p:nvPr/>
        </p:nvSpPr>
        <p:spPr bwMode="auto">
          <a:xfrm>
            <a:off x="1294793" y="5217004"/>
            <a:ext cx="1872000" cy="180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</a:pPr>
            <a:r>
              <a:rPr lang="it-IT" altLang="it-IT" sz="1000" dirty="0">
                <a:solidFill>
                  <a:schemeClr val="bg1"/>
                </a:solidFill>
              </a:rPr>
              <a:t>MTI</a:t>
            </a:r>
          </a:p>
        </p:txBody>
      </p:sp>
      <p:sp>
        <p:nvSpPr>
          <p:cNvPr id="36" name="Rettangolo arrotondato 11">
            <a:extLst>
              <a:ext uri="{FF2B5EF4-FFF2-40B4-BE49-F238E27FC236}">
                <a16:creationId xmlns:a16="http://schemas.microsoft.com/office/drawing/2014/main" id="{B1DDFB9C-CA85-47BA-8C3B-285FD4B389DF}"/>
              </a:ext>
            </a:extLst>
          </p:cNvPr>
          <p:cNvSpPr/>
          <p:nvPr/>
        </p:nvSpPr>
        <p:spPr bwMode="auto">
          <a:xfrm>
            <a:off x="1294793" y="5439269"/>
            <a:ext cx="828000" cy="180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</a:pPr>
            <a:r>
              <a:rPr lang="it-IT" altLang="it-IT" sz="1000" dirty="0">
                <a:solidFill>
                  <a:schemeClr val="bg1"/>
                </a:solidFill>
              </a:rPr>
              <a:t>MTT</a:t>
            </a:r>
          </a:p>
        </p:txBody>
      </p:sp>
      <p:sp>
        <p:nvSpPr>
          <p:cNvPr id="37" name="Rettangolo arrotondato 11">
            <a:extLst>
              <a:ext uri="{FF2B5EF4-FFF2-40B4-BE49-F238E27FC236}">
                <a16:creationId xmlns:a16="http://schemas.microsoft.com/office/drawing/2014/main" id="{A5602652-F042-4732-8635-3805F5D74B3D}"/>
              </a:ext>
            </a:extLst>
          </p:cNvPr>
          <p:cNvSpPr/>
          <p:nvPr/>
        </p:nvSpPr>
        <p:spPr bwMode="auto">
          <a:xfrm>
            <a:off x="3286953" y="5217004"/>
            <a:ext cx="1872000" cy="180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</a:pPr>
            <a:r>
              <a:rPr lang="it-IT" altLang="it-IT" sz="1000" dirty="0">
                <a:solidFill>
                  <a:schemeClr val="bg1"/>
                </a:solidFill>
              </a:rPr>
              <a:t>MTI-2</a:t>
            </a:r>
          </a:p>
        </p:txBody>
      </p:sp>
      <p:sp>
        <p:nvSpPr>
          <p:cNvPr id="38" name="Rettangolo arrotondato 11">
            <a:extLst>
              <a:ext uri="{FF2B5EF4-FFF2-40B4-BE49-F238E27FC236}">
                <a16:creationId xmlns:a16="http://schemas.microsoft.com/office/drawing/2014/main" id="{9279E8CA-DFD7-4E45-9A35-B9B2EC933973}"/>
              </a:ext>
            </a:extLst>
          </p:cNvPr>
          <p:cNvSpPr/>
          <p:nvPr/>
        </p:nvSpPr>
        <p:spPr bwMode="auto">
          <a:xfrm>
            <a:off x="4330953" y="5439269"/>
            <a:ext cx="828000" cy="180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</a:pPr>
            <a:r>
              <a:rPr lang="it-IT" altLang="it-IT" sz="1000" dirty="0">
                <a:solidFill>
                  <a:schemeClr val="bg1"/>
                </a:solidFill>
              </a:rPr>
              <a:t>MTI-2 Agg.</a:t>
            </a:r>
          </a:p>
        </p:txBody>
      </p:sp>
      <p:sp>
        <p:nvSpPr>
          <p:cNvPr id="39" name="Rettangolo arrotondato 11">
            <a:extLst>
              <a:ext uri="{FF2B5EF4-FFF2-40B4-BE49-F238E27FC236}">
                <a16:creationId xmlns:a16="http://schemas.microsoft.com/office/drawing/2014/main" id="{E62BCDC4-D7DB-4577-87EA-04498397BA17}"/>
              </a:ext>
            </a:extLst>
          </p:cNvPr>
          <p:cNvSpPr/>
          <p:nvPr/>
        </p:nvSpPr>
        <p:spPr bwMode="auto">
          <a:xfrm>
            <a:off x="5264256" y="5227164"/>
            <a:ext cx="1872000" cy="180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</a:pPr>
            <a:r>
              <a:rPr lang="it-IT" altLang="it-IT" sz="1000" dirty="0">
                <a:solidFill>
                  <a:schemeClr val="bg1"/>
                </a:solidFill>
              </a:rPr>
              <a:t>MTI-3</a:t>
            </a:r>
          </a:p>
        </p:txBody>
      </p:sp>
      <p:sp>
        <p:nvSpPr>
          <p:cNvPr id="40" name="Rettangolo arrotondato 11">
            <a:extLst>
              <a:ext uri="{FF2B5EF4-FFF2-40B4-BE49-F238E27FC236}">
                <a16:creationId xmlns:a16="http://schemas.microsoft.com/office/drawing/2014/main" id="{ABEE8EBE-3093-4CDC-86EF-B83D37F8E09B}"/>
              </a:ext>
            </a:extLst>
          </p:cNvPr>
          <p:cNvSpPr/>
          <p:nvPr/>
        </p:nvSpPr>
        <p:spPr bwMode="auto">
          <a:xfrm>
            <a:off x="6308256" y="5449429"/>
            <a:ext cx="828000" cy="180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</a:pPr>
            <a:r>
              <a:rPr lang="it-IT" altLang="it-IT" sz="1000" dirty="0">
                <a:solidFill>
                  <a:schemeClr val="bg1"/>
                </a:solidFill>
              </a:rPr>
              <a:t>MTI-3 Agg.</a:t>
            </a:r>
          </a:p>
        </p:txBody>
      </p:sp>
      <p:sp>
        <p:nvSpPr>
          <p:cNvPr id="26" name="Titolo 1">
            <a:extLst>
              <a:ext uri="{FF2B5EF4-FFF2-40B4-BE49-F238E27FC236}">
                <a16:creationId xmlns:a16="http://schemas.microsoft.com/office/drawing/2014/main" id="{027518AA-1DAB-4462-8A4D-BE675716F43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7242" cy="402977"/>
          </a:xfrm>
          <a:prstGeom prst="rect">
            <a:avLst/>
          </a:prstGeom>
          <a:solidFill>
            <a:srgbClr val="1E4968"/>
          </a:solidFill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1800" dirty="0">
                <a:solidFill>
                  <a:schemeClr val="bg1"/>
                </a:solidFill>
                <a:ea typeface="ヒラギノ角ゴ Pro W3" pitchFamily="125" charset="-128"/>
              </a:rPr>
              <a:t>Trend degli investimenti programmati e delle variazioni tariffarie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05768A8-3C4E-4C96-A50C-C3C1688FECA2}"/>
              </a:ext>
            </a:extLst>
          </p:cNvPr>
          <p:cNvSpPr txBox="1"/>
          <p:nvPr/>
        </p:nvSpPr>
        <p:spPr>
          <a:xfrm>
            <a:off x="7084253" y="730925"/>
            <a:ext cx="1872000" cy="20313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9388" indent="-179388"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Consistente aumento degli investimenti, a fronte di un modesto aumento tariffario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Aumento della qualità della pianificazione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77DCCD3-3A10-4DEC-A364-137F5DBBB142}"/>
              </a:ext>
            </a:extLst>
          </p:cNvPr>
          <p:cNvSpPr txBox="1"/>
          <p:nvPr/>
        </p:nvSpPr>
        <p:spPr>
          <a:xfrm>
            <a:off x="1750683" y="845918"/>
            <a:ext cx="459463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300" b="1" dirty="0">
                <a:solidFill>
                  <a:schemeClr val="tx2"/>
                </a:solidFill>
                <a:ea typeface="ヒラギノ角ゴ Pro W3" pitchFamily="125" charset="-128"/>
              </a:rPr>
              <a:t>Investimenti programmati e variazioni tariffarie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2BE5828-72B5-49A8-8B2E-7692DEEFD40C}"/>
              </a:ext>
            </a:extLst>
          </p:cNvPr>
          <p:cNvSpPr txBox="1"/>
          <p:nvPr/>
        </p:nvSpPr>
        <p:spPr>
          <a:xfrm>
            <a:off x="2493712" y="5687106"/>
            <a:ext cx="3971935" cy="830997"/>
          </a:xfrm>
          <a:prstGeom prst="rect">
            <a:avLst/>
          </a:prstGeom>
          <a:solidFill>
            <a:srgbClr val="F18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Prossime sfide:</a:t>
            </a:r>
          </a:p>
          <a:p>
            <a:pPr marL="355600" lvl="1" indent="-173038"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applicazione del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DLgs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18/2023 (dir. Acque Potabili)</a:t>
            </a:r>
          </a:p>
          <a:p>
            <a:pPr marL="355600" lvl="1" indent="-173038"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cambiamento climatico/siccità</a:t>
            </a:r>
          </a:p>
          <a:p>
            <a:pPr marL="355600" lvl="1" indent="-173038"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revisione direttiva acque reflue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707E15AE-41FC-4D6A-B646-0221E6C18A66}"/>
              </a:ext>
            </a:extLst>
          </p:cNvPr>
          <p:cNvSpPr/>
          <p:nvPr/>
        </p:nvSpPr>
        <p:spPr>
          <a:xfrm>
            <a:off x="6586963" y="5690931"/>
            <a:ext cx="2364531" cy="827171"/>
          </a:xfrm>
          <a:prstGeom prst="rect">
            <a:avLst/>
          </a:prstGeom>
          <a:solidFill>
            <a:srgbClr val="00A4CD"/>
          </a:solidFill>
          <a:ln>
            <a:solidFill>
              <a:srgbClr val="00A4C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125" charset="-128"/>
                <a:cs typeface="Arial" panose="020B0604020202020204" pitchFamily="34" charset="0"/>
              </a:rPr>
              <a:t>Necessità di coordinamento tra le varie istituzioni preposte, anche alla luce dei diversi possibili usi della risorsa</a:t>
            </a:r>
          </a:p>
        </p:txBody>
      </p:sp>
    </p:spTree>
    <p:extLst>
      <p:ext uri="{BB962C8B-B14F-4D97-AF65-F5344CB8AC3E}">
        <p14:creationId xmlns:p14="http://schemas.microsoft.com/office/powerpoint/2010/main" val="3233313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Immagine 6" descr="base-slid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11"/>
          <a:stretch/>
        </p:blipFill>
        <p:spPr bwMode="auto">
          <a:xfrm rot="16200000" flipH="1">
            <a:off x="5458460" y="3164840"/>
            <a:ext cx="6858000" cy="51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CasellaDiTesto 7"/>
          <p:cNvSpPr txBox="1">
            <a:spLocks noChangeArrowheads="1"/>
          </p:cNvSpPr>
          <p:nvPr/>
        </p:nvSpPr>
        <p:spPr bwMode="auto">
          <a:xfrm>
            <a:off x="10313988" y="319246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                      </a:t>
            </a:r>
          </a:p>
        </p:txBody>
      </p:sp>
      <p:pic>
        <p:nvPicPr>
          <p:cNvPr id="2053" name="Immagine 2" descr="600x96--arera-trasaprent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5" r="25263"/>
          <a:stretch/>
        </p:blipFill>
        <p:spPr bwMode="auto">
          <a:xfrm>
            <a:off x="4862195" y="5935980"/>
            <a:ext cx="3291205" cy="63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C8BE45F8-236D-4A55-88F1-34DAE35CBF1D}"/>
              </a:ext>
            </a:extLst>
          </p:cNvPr>
          <p:cNvGrpSpPr/>
          <p:nvPr/>
        </p:nvGrpSpPr>
        <p:grpSpPr>
          <a:xfrm>
            <a:off x="5862988" y="-8892"/>
            <a:ext cx="2290412" cy="4390392"/>
            <a:chOff x="5862988" y="-8892"/>
            <a:chExt cx="2290412" cy="4390392"/>
          </a:xfrm>
        </p:grpSpPr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D59BD09A-8F35-4223-B83D-B0BBBF7747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06907" y="-8892"/>
              <a:ext cx="2002574" cy="4390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048646D-4BEB-4F6F-8442-A1CF20AEF0DC}"/>
                </a:ext>
              </a:extLst>
            </p:cNvPr>
            <p:cNvGrpSpPr/>
            <p:nvPr/>
          </p:nvGrpSpPr>
          <p:grpSpPr>
            <a:xfrm>
              <a:off x="5862988" y="1862212"/>
              <a:ext cx="2290412" cy="2168321"/>
              <a:chOff x="1988504" y="2738512"/>
              <a:chExt cx="2290412" cy="2168321"/>
            </a:xfrm>
          </p:grpSpPr>
          <p:grpSp>
            <p:nvGrpSpPr>
              <p:cNvPr id="9" name="Gruppo 8">
                <a:extLst>
                  <a:ext uri="{FF2B5EF4-FFF2-40B4-BE49-F238E27FC236}">
                    <a16:creationId xmlns:a16="http://schemas.microsoft.com/office/drawing/2014/main" id="{F8D72CB9-13F5-4E2B-A77C-20573E9305A1}"/>
                  </a:ext>
                </a:extLst>
              </p:cNvPr>
              <p:cNvGrpSpPr/>
              <p:nvPr/>
            </p:nvGrpSpPr>
            <p:grpSpPr>
              <a:xfrm>
                <a:off x="2283793" y="2738512"/>
                <a:ext cx="1699834" cy="777848"/>
                <a:chOff x="2283793" y="2954426"/>
                <a:chExt cx="1699834" cy="777848"/>
              </a:xfrm>
            </p:grpSpPr>
            <p:pic>
              <p:nvPicPr>
                <p:cNvPr id="13" name="Elemento grafico 12" descr="Mondo">
                  <a:extLst>
                    <a:ext uri="{FF2B5EF4-FFF2-40B4-BE49-F238E27FC236}">
                      <a16:creationId xmlns:a16="http://schemas.microsoft.com/office/drawing/2014/main" id="{A5BAC590-61E9-4868-AFD2-77B9C9F74D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17710" y="2954426"/>
                  <a:ext cx="432000" cy="432000"/>
                </a:xfrm>
                <a:prstGeom prst="rect">
                  <a:avLst/>
                </a:prstGeom>
              </p:spPr>
            </p:pic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2DC6FE24-21F1-4286-B85F-C6A901E4604F}"/>
                    </a:ext>
                  </a:extLst>
                </p:cNvPr>
                <p:cNvSpPr txBox="1"/>
                <p:nvPr/>
              </p:nvSpPr>
              <p:spPr>
                <a:xfrm>
                  <a:off x="2283793" y="3409109"/>
                  <a:ext cx="1699834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5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www.arera.it</a:t>
                  </a:r>
                </a:p>
              </p:txBody>
            </p:sp>
          </p:grpSp>
          <p:grpSp>
            <p:nvGrpSpPr>
              <p:cNvPr id="10" name="Gruppo 9">
                <a:extLst>
                  <a:ext uri="{FF2B5EF4-FFF2-40B4-BE49-F238E27FC236}">
                    <a16:creationId xmlns:a16="http://schemas.microsoft.com/office/drawing/2014/main" id="{9FDD8E10-269A-4336-A26F-9EA548BB5CAC}"/>
                  </a:ext>
                </a:extLst>
              </p:cNvPr>
              <p:cNvGrpSpPr/>
              <p:nvPr/>
            </p:nvGrpSpPr>
            <p:grpSpPr>
              <a:xfrm>
                <a:off x="1988504" y="4128065"/>
                <a:ext cx="2290412" cy="778768"/>
                <a:chOff x="1988505" y="5258079"/>
                <a:chExt cx="2290412" cy="778768"/>
              </a:xfrm>
            </p:grpSpPr>
            <p:pic>
              <p:nvPicPr>
                <p:cNvPr id="11" name="Elemento grafico 10" descr="Busta">
                  <a:extLst>
                    <a:ext uri="{FF2B5EF4-FFF2-40B4-BE49-F238E27FC236}">
                      <a16:creationId xmlns:a16="http://schemas.microsoft.com/office/drawing/2014/main" id="{CB760CF6-7308-4FB3-81C4-34B95ED8A9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17711" y="5258079"/>
                  <a:ext cx="432000" cy="432000"/>
                </a:xfrm>
                <a:prstGeom prst="rect">
                  <a:avLst/>
                </a:prstGeom>
              </p:spPr>
            </p:pic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C3032AF9-9E99-44CA-AEF0-B2A4F6B8F9E9}"/>
                    </a:ext>
                  </a:extLst>
                </p:cNvPr>
                <p:cNvSpPr txBox="1"/>
                <p:nvPr/>
              </p:nvSpPr>
              <p:spPr>
                <a:xfrm>
                  <a:off x="1988505" y="5713682"/>
                  <a:ext cx="2290412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5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servizi-idrici@arera.it</a:t>
                  </a:r>
                </a:p>
              </p:txBody>
            </p:sp>
          </p:grpSp>
        </p:grpSp>
      </p:grpSp>
      <p:pic>
        <p:nvPicPr>
          <p:cNvPr id="2" name="Immagine 1" descr="Immagine che contiene vetro&#10;&#10;Descrizione generata automaticamente">
            <a:extLst>
              <a:ext uri="{FF2B5EF4-FFF2-40B4-BE49-F238E27FC236}">
                <a16:creationId xmlns:a16="http://schemas.microsoft.com/office/drawing/2014/main" id="{36F2F53E-64F6-FEE2-FA2D-257666EA37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88" y="-25620"/>
            <a:ext cx="4034053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0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Immagine 5" descr="fondo-sl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2" y="6516101"/>
            <a:ext cx="9144000" cy="35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553200" y="6244212"/>
            <a:ext cx="2133600" cy="365125"/>
          </a:xfrm>
        </p:spPr>
        <p:txBody>
          <a:bodyPr/>
          <a:lstStyle/>
          <a:p>
            <a:pPr>
              <a:defRPr/>
            </a:pPr>
            <a:fld id="{C0093EF7-3EA7-41BE-81E7-0AE2635E2DE5}" type="slidenum">
              <a:rPr lang="it-IT" altLang="it-IT" smtClean="0"/>
              <a:pPr>
                <a:defRPr/>
              </a:pPr>
              <a:t>4</a:t>
            </a:fld>
            <a:endParaRPr lang="it-IT" altLang="it-IT" dirty="0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7FE3C720-CE96-447D-955A-5DFA379D0444}"/>
              </a:ext>
            </a:extLst>
          </p:cNvPr>
          <p:cNvGrpSpPr/>
          <p:nvPr/>
        </p:nvGrpSpPr>
        <p:grpSpPr>
          <a:xfrm>
            <a:off x="924000" y="1701998"/>
            <a:ext cx="4739644" cy="4604306"/>
            <a:chOff x="3488436" y="1557611"/>
            <a:chExt cx="4739644" cy="4604306"/>
          </a:xfrm>
        </p:grpSpPr>
        <p:pic>
          <p:nvPicPr>
            <p:cNvPr id="28" name="Immagine 27" descr="http://www.beppegrillo.it/listeciviche/liste/nogara/acquedotto-romano.jpg">
              <a:extLst>
                <a:ext uri="{FF2B5EF4-FFF2-40B4-BE49-F238E27FC236}">
                  <a16:creationId xmlns:a16="http://schemas.microsoft.com/office/drawing/2014/main" id="{E372E67A-9124-4BFA-A8F9-9326AA4D26B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508" y="3637634"/>
              <a:ext cx="1007686" cy="482267"/>
            </a:xfrm>
            <a:prstGeom prst="rect">
              <a:avLst/>
            </a:prstGeom>
            <a:noFill/>
            <a:ln>
              <a:solidFill>
                <a:schemeClr val="bg1">
                  <a:lumMod val="10000"/>
                </a:schemeClr>
              </a:solidFill>
            </a:ln>
          </p:spPr>
        </p:pic>
        <p:pic>
          <p:nvPicPr>
            <p:cNvPr id="29" name="Immagine 28" descr="http://previews.123rf.com/images/chalabala/chalabala1301/chalabala130100138/17209644-sotterraneo-sistema-di-scarico-vecchio.jpg">
              <a:extLst>
                <a:ext uri="{FF2B5EF4-FFF2-40B4-BE49-F238E27FC236}">
                  <a16:creationId xmlns:a16="http://schemas.microsoft.com/office/drawing/2014/main" id="{3D4531AF-DDDC-473C-A43D-DE48608185E3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576" y="4151427"/>
              <a:ext cx="1008112" cy="482400"/>
            </a:xfrm>
            <a:prstGeom prst="rect">
              <a:avLst/>
            </a:prstGeom>
            <a:noFill/>
            <a:ln>
              <a:solidFill>
                <a:schemeClr val="bg1">
                  <a:lumMod val="10000"/>
                </a:schemeClr>
              </a:solidFill>
            </a:ln>
          </p:spPr>
        </p:pic>
        <p:pic>
          <p:nvPicPr>
            <p:cNvPr id="30" name="Immagine 29" descr="http://www.brianzacque.it/img/depurazione/11.jpg">
              <a:hlinkClick r:id="rId6"/>
              <a:extLst>
                <a:ext uri="{FF2B5EF4-FFF2-40B4-BE49-F238E27FC236}">
                  <a16:creationId xmlns:a16="http://schemas.microsoft.com/office/drawing/2014/main" id="{AAC012ED-DE7A-49C9-8E45-978480CC29A2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235" y="2837416"/>
              <a:ext cx="1008112" cy="482400"/>
            </a:xfrm>
            <a:prstGeom prst="rect">
              <a:avLst/>
            </a:prstGeom>
            <a:noFill/>
            <a:ln>
              <a:solidFill>
                <a:schemeClr val="bg1">
                  <a:lumMod val="10000"/>
                </a:schemeClr>
              </a:solidFill>
            </a:ln>
          </p:spPr>
        </p:pic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FAAC6724-65EC-4C0A-BD09-FD4EA17CCE5D}"/>
                </a:ext>
              </a:extLst>
            </p:cNvPr>
            <p:cNvSpPr/>
            <p:nvPr/>
          </p:nvSpPr>
          <p:spPr>
            <a:xfrm>
              <a:off x="4120332" y="2099111"/>
              <a:ext cx="1393677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it-IT" b="1" cap="small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depurazione</a:t>
              </a:r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07A495FD-D7E2-47B9-8CDB-39D196EF032D}"/>
                </a:ext>
              </a:extLst>
            </p:cNvPr>
            <p:cNvSpPr/>
            <p:nvPr/>
          </p:nvSpPr>
          <p:spPr>
            <a:xfrm>
              <a:off x="6217177" y="2127059"/>
              <a:ext cx="1133620" cy="290336"/>
            </a:xfrm>
            <a:custGeom>
              <a:avLst/>
              <a:gdLst>
                <a:gd name="connsiteX0" fmla="*/ 0 w 1133620"/>
                <a:gd name="connsiteY0" fmla="*/ 0 h 830460"/>
                <a:gd name="connsiteX1" fmla="*/ 1133620 w 1133620"/>
                <a:gd name="connsiteY1" fmla="*/ 0 h 830460"/>
                <a:gd name="connsiteX2" fmla="*/ 1133620 w 1133620"/>
                <a:gd name="connsiteY2" fmla="*/ 830460 h 830460"/>
                <a:gd name="connsiteX3" fmla="*/ 0 w 1133620"/>
                <a:gd name="connsiteY3" fmla="*/ 830460 h 830460"/>
                <a:gd name="connsiteX4" fmla="*/ 0 w 1133620"/>
                <a:gd name="connsiteY4" fmla="*/ 0 h 83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620" h="830460">
                  <a:moveTo>
                    <a:pt x="0" y="0"/>
                  </a:moveTo>
                  <a:lnTo>
                    <a:pt x="1133620" y="0"/>
                  </a:lnTo>
                  <a:lnTo>
                    <a:pt x="1133620" y="830460"/>
                  </a:lnTo>
                  <a:lnTo>
                    <a:pt x="0" y="8304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sp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b="1" kern="1200" cap="small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captazione</a:t>
              </a:r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9B1AB5B5-E0DA-489A-B4E1-5F661DF16CE8}"/>
                </a:ext>
              </a:extLst>
            </p:cNvPr>
            <p:cNvSpPr/>
            <p:nvPr/>
          </p:nvSpPr>
          <p:spPr>
            <a:xfrm>
              <a:off x="7102451" y="3689836"/>
              <a:ext cx="1125629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it-IT" b="1" cap="small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adduzione</a:t>
              </a:r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1BC3D156-A250-4580-A54D-022409B61064}"/>
                </a:ext>
              </a:extLst>
            </p:cNvPr>
            <p:cNvSpPr/>
            <p:nvPr/>
          </p:nvSpPr>
          <p:spPr>
            <a:xfrm>
              <a:off x="6179425" y="5269065"/>
              <a:ext cx="1632776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it-IT" b="1" cap="small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potabilizzazione</a:t>
              </a: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F0B02DD0-E234-4C8F-BABF-CD1A9D916975}"/>
                </a:ext>
              </a:extLst>
            </p:cNvPr>
            <p:cNvSpPr/>
            <p:nvPr/>
          </p:nvSpPr>
          <p:spPr>
            <a:xfrm>
              <a:off x="4171090" y="5309124"/>
              <a:ext cx="1380314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it-IT" b="1" cap="small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distribuzione</a:t>
              </a: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158FB176-9782-4A2C-AB7F-E888045DC5C2}"/>
                </a:ext>
              </a:extLst>
            </p:cNvPr>
            <p:cNvSpPr/>
            <p:nvPr/>
          </p:nvSpPr>
          <p:spPr>
            <a:xfrm>
              <a:off x="3488436" y="3781682"/>
              <a:ext cx="1157946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it-IT" b="1" cap="small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fognatura</a:t>
              </a:r>
            </a:p>
          </p:txBody>
        </p:sp>
        <p:sp>
          <p:nvSpPr>
            <p:cNvPr id="34" name="Freccia circolare 33">
              <a:extLst>
                <a:ext uri="{FF2B5EF4-FFF2-40B4-BE49-F238E27FC236}">
                  <a16:creationId xmlns:a16="http://schemas.microsoft.com/office/drawing/2014/main" id="{C58D0CFD-F7F8-4FBD-9B56-DE6454791024}"/>
                </a:ext>
              </a:extLst>
            </p:cNvPr>
            <p:cNvSpPr/>
            <p:nvPr/>
          </p:nvSpPr>
          <p:spPr>
            <a:xfrm rot="17970776">
              <a:off x="5996834" y="2249442"/>
              <a:ext cx="1845897" cy="1952048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20872587"/>
                <a:gd name="adj5" fmla="val 12500"/>
              </a:avLst>
            </a:prstGeom>
            <a:solidFill>
              <a:schemeClr val="accent1">
                <a:lumMod val="75000"/>
              </a:schemeClr>
            </a:solidFill>
            <a:ln w="254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</a:ln>
            <a:effectLst/>
            <a:scene3d>
              <a:camera prst="orthographicFront"/>
              <a:lightRig rig="chilly" dir="t"/>
            </a:scene3d>
            <a:sp3d prstMaterial="matte">
              <a:bevelT w="165100" prst="coolSlant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1" name="Freccia circolare 50">
              <a:extLst>
                <a:ext uri="{FF2B5EF4-FFF2-40B4-BE49-F238E27FC236}">
                  <a16:creationId xmlns:a16="http://schemas.microsoft.com/office/drawing/2014/main" id="{D0FA09E2-3761-4F6A-9BCF-8EBEF7BA76DD}"/>
                </a:ext>
              </a:extLst>
            </p:cNvPr>
            <p:cNvSpPr/>
            <p:nvPr/>
          </p:nvSpPr>
          <p:spPr>
            <a:xfrm rot="20767714">
              <a:off x="6091293" y="3414717"/>
              <a:ext cx="1845897" cy="1952048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20872587"/>
                <a:gd name="adj5" fmla="val 12500"/>
              </a:avLst>
            </a:prstGeom>
            <a:solidFill>
              <a:schemeClr val="accent1"/>
            </a:solidFill>
            <a:ln w="254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</a:ln>
            <a:effectLst/>
            <a:scene3d>
              <a:camera prst="orthographicFront"/>
              <a:lightRig rig="chilly" dir="t"/>
            </a:scene3d>
            <a:sp3d prstMaterial="matte">
              <a:bevelT w="165100" prst="coolSlant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2" name="Freccia circolare 51">
              <a:extLst>
                <a:ext uri="{FF2B5EF4-FFF2-40B4-BE49-F238E27FC236}">
                  <a16:creationId xmlns:a16="http://schemas.microsoft.com/office/drawing/2014/main" id="{9B37FEE0-3CC9-49C9-AB5C-9B5F76014034}"/>
                </a:ext>
              </a:extLst>
            </p:cNvPr>
            <p:cNvSpPr/>
            <p:nvPr/>
          </p:nvSpPr>
          <p:spPr>
            <a:xfrm rot="3188588">
              <a:off x="4978591" y="4262945"/>
              <a:ext cx="1845897" cy="1952048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20872587"/>
                <a:gd name="adj5" fmla="val 12500"/>
              </a:avLst>
            </a:prstGeom>
            <a:solidFill>
              <a:schemeClr val="accent5">
                <a:lumMod val="75000"/>
              </a:schemeClr>
            </a:solidFill>
            <a:ln w="254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</a:ln>
            <a:effectLst/>
            <a:scene3d>
              <a:camera prst="orthographicFront"/>
              <a:lightRig rig="chilly" dir="t"/>
            </a:scene3d>
            <a:sp3d prstMaterial="matte">
              <a:bevelT w="165100" prst="coolSlant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3" name="Freccia circolare 52">
              <a:extLst>
                <a:ext uri="{FF2B5EF4-FFF2-40B4-BE49-F238E27FC236}">
                  <a16:creationId xmlns:a16="http://schemas.microsoft.com/office/drawing/2014/main" id="{499D6E61-8F87-43E7-A176-B72A7FE95478}"/>
                </a:ext>
              </a:extLst>
            </p:cNvPr>
            <p:cNvSpPr/>
            <p:nvPr/>
          </p:nvSpPr>
          <p:spPr>
            <a:xfrm rot="6820699">
              <a:off x="3884636" y="3540547"/>
              <a:ext cx="1845897" cy="1952048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20872587"/>
                <a:gd name="adj5" fmla="val 12500"/>
              </a:avLst>
            </a:prstGeom>
            <a:solidFill>
              <a:srgbClr val="92D050"/>
            </a:solidFill>
            <a:ln w="254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</a:ln>
            <a:effectLst/>
            <a:scene3d>
              <a:camera prst="orthographicFront"/>
              <a:lightRig rig="chilly" dir="t"/>
            </a:scene3d>
            <a:sp3d prstMaterial="matte">
              <a:bevelT w="165100" prst="coolSlant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4" name="Freccia circolare 53">
              <a:extLst>
                <a:ext uri="{FF2B5EF4-FFF2-40B4-BE49-F238E27FC236}">
                  <a16:creationId xmlns:a16="http://schemas.microsoft.com/office/drawing/2014/main" id="{D422F6C5-555A-4B74-BF72-7F0D0FD0FB54}"/>
                </a:ext>
              </a:extLst>
            </p:cNvPr>
            <p:cNvSpPr/>
            <p:nvPr/>
          </p:nvSpPr>
          <p:spPr>
            <a:xfrm rot="9991966">
              <a:off x="3751631" y="2394897"/>
              <a:ext cx="1845897" cy="1952048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20872587"/>
                <a:gd name="adj5" fmla="val 12500"/>
              </a:avLst>
            </a:prstGeom>
            <a:solidFill>
              <a:srgbClr val="FFFF99"/>
            </a:solidFill>
            <a:ln w="254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</a:ln>
            <a:effectLst/>
            <a:scene3d>
              <a:camera prst="orthographicFront"/>
              <a:lightRig rig="chilly" dir="t"/>
            </a:scene3d>
            <a:sp3d prstMaterial="matte">
              <a:bevelT w="165100" prst="coolSlant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5" name="Freccia circolare 54">
              <a:extLst>
                <a:ext uri="{FF2B5EF4-FFF2-40B4-BE49-F238E27FC236}">
                  <a16:creationId xmlns:a16="http://schemas.microsoft.com/office/drawing/2014/main" id="{CFE1137A-C58A-45BD-8E19-5DA766E042A6}"/>
                </a:ext>
              </a:extLst>
            </p:cNvPr>
            <p:cNvSpPr/>
            <p:nvPr/>
          </p:nvSpPr>
          <p:spPr>
            <a:xfrm rot="14267699">
              <a:off x="4927767" y="1504536"/>
              <a:ext cx="1845897" cy="1952048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20872587"/>
                <a:gd name="adj5" fmla="val 12500"/>
              </a:avLst>
            </a:prstGeom>
            <a:solidFill>
              <a:schemeClr val="accent6">
                <a:lumMod val="50000"/>
              </a:schemeClr>
            </a:solidFill>
            <a:ln w="254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</a:ln>
            <a:effectLst/>
            <a:scene3d>
              <a:camera prst="orthographicFront"/>
              <a:lightRig rig="chilly" dir="t"/>
            </a:scene3d>
            <a:sp3d prstMaterial="matte">
              <a:bevelT w="165100" prst="coolSlant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C1BB58D6-6B81-4613-B64B-39DC26040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4342" y="3841095"/>
            <a:ext cx="2608085" cy="114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it-IT" altLang="it-IT" sz="1100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Condizione per ricominciare il ciclo senza interruzioni e a costi sostenibili</a:t>
            </a:r>
          </a:p>
          <a:p>
            <a:pPr marL="442913" lvl="1" indent="-1682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alt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implica la restituzione dell’acqua in “buono stato”, secondo la definizione della Direttiva Quadro Acque</a:t>
            </a:r>
          </a:p>
        </p:txBody>
      </p:sp>
      <p:sp>
        <p:nvSpPr>
          <p:cNvPr id="58" name="Rettangolo arrotondato 59">
            <a:extLst>
              <a:ext uri="{FF2B5EF4-FFF2-40B4-BE49-F238E27FC236}">
                <a16:creationId xmlns:a16="http://schemas.microsoft.com/office/drawing/2014/main" id="{BC211E52-B7FD-4E77-8CB4-884EC4714FD8}"/>
              </a:ext>
            </a:extLst>
          </p:cNvPr>
          <p:cNvSpPr/>
          <p:nvPr/>
        </p:nvSpPr>
        <p:spPr bwMode="auto">
          <a:xfrm>
            <a:off x="446517" y="1061280"/>
            <a:ext cx="3672000" cy="468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lnSpc>
                <a:spcPts val="1400"/>
              </a:lnSpc>
            </a:pPr>
            <a:r>
              <a:rPr lang="it-IT" sz="1400" b="1" i="1"/>
              <a:t>L’acqua è estratta dall’ambiente…</a:t>
            </a:r>
          </a:p>
          <a:p>
            <a:pPr marL="0" lvl="1">
              <a:lnSpc>
                <a:spcPts val="1400"/>
              </a:lnSpc>
            </a:pPr>
            <a:r>
              <a:rPr lang="it-IT" sz="1400" b="1" i="1"/>
              <a:t>     … e restituita all’ambiente alla fine del ciclo</a:t>
            </a:r>
          </a:p>
        </p:txBody>
      </p:sp>
      <p:sp>
        <p:nvSpPr>
          <p:cNvPr id="59" name="CasellaDiTesto 11">
            <a:extLst>
              <a:ext uri="{FF2B5EF4-FFF2-40B4-BE49-F238E27FC236}">
                <a16:creationId xmlns:a16="http://schemas.microsoft.com/office/drawing/2014/main" id="{EBBDFE4C-700E-4749-9595-1E2AB2E9F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524" y="1493990"/>
            <a:ext cx="2724855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it-IT" altLang="it-IT" sz="1400" b="1" u="sng" cap="small" dirty="0">
                <a:solidFill>
                  <a:srgbClr val="003B77"/>
                </a:solidFill>
              </a:rPr>
              <a:t>principî</a:t>
            </a:r>
          </a:p>
          <a:p>
            <a:pPr marL="180975" indent="-18097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altLang="it-IT" sz="1300" dirty="0">
                <a:solidFill>
                  <a:srgbClr val="003B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Conservazione della risorsa</a:t>
            </a:r>
          </a:p>
          <a:p>
            <a:pPr marL="180975" indent="-180975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it-IT" altLang="it-IT" sz="1300" dirty="0">
                <a:solidFill>
                  <a:srgbClr val="003B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Protezione della salute umana</a:t>
            </a:r>
          </a:p>
          <a:p>
            <a:pPr marL="180975" indent="-180975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it-IT" altLang="it-IT" sz="1300" dirty="0">
                <a:solidFill>
                  <a:srgbClr val="003B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Servizio all’utente</a:t>
            </a:r>
          </a:p>
          <a:p>
            <a:pPr marL="180975" indent="-180975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it-IT" altLang="it-IT" sz="1300" dirty="0">
                <a:solidFill>
                  <a:srgbClr val="003B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cost recovery</a:t>
            </a:r>
          </a:p>
          <a:p>
            <a:pPr marL="180975" indent="-180975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it-IT" altLang="it-IT" sz="1300" dirty="0">
                <a:solidFill>
                  <a:srgbClr val="003B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“chi inquina paga”</a:t>
            </a:r>
          </a:p>
          <a:p>
            <a:pPr marL="180975" indent="-180975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it-IT" altLang="it-IT" sz="1300" dirty="0">
                <a:solidFill>
                  <a:srgbClr val="003B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Sostenibilità della spesa</a:t>
            </a:r>
          </a:p>
          <a:p>
            <a:pPr marL="180975" indent="-180975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it-IT" altLang="it-IT" sz="1300" dirty="0">
                <a:solidFill>
                  <a:srgbClr val="003B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Sostenibilità ambientale</a:t>
            </a:r>
          </a:p>
        </p:txBody>
      </p:sp>
      <p:cxnSp>
        <p:nvCxnSpPr>
          <p:cNvPr id="31" name="Connettore 4 4">
            <a:extLst>
              <a:ext uri="{FF2B5EF4-FFF2-40B4-BE49-F238E27FC236}">
                <a16:creationId xmlns:a16="http://schemas.microsoft.com/office/drawing/2014/main" id="{7520E651-4C3C-4D5C-BDEB-7EF6706B0FC7}"/>
              </a:ext>
            </a:extLst>
          </p:cNvPr>
          <p:cNvCxnSpPr>
            <a:cxnSpLocks/>
          </p:cNvCxnSpPr>
          <p:nvPr/>
        </p:nvCxnSpPr>
        <p:spPr>
          <a:xfrm>
            <a:off x="6801058" y="3409006"/>
            <a:ext cx="318830" cy="425217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olo 1">
            <a:extLst>
              <a:ext uri="{FF2B5EF4-FFF2-40B4-BE49-F238E27FC236}">
                <a16:creationId xmlns:a16="http://schemas.microsoft.com/office/drawing/2014/main" id="{77048691-13DE-9269-D628-B7D6485C4E8C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7242" cy="402977"/>
          </a:xfrm>
          <a:prstGeom prst="rect">
            <a:avLst/>
          </a:prstGeom>
          <a:solidFill>
            <a:srgbClr val="1E4968"/>
          </a:solidFill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ciclo del Servizio Idrico Integrato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78F36381-D2EC-41D0-A201-B05ABEC4680B}"/>
              </a:ext>
            </a:extLst>
          </p:cNvPr>
          <p:cNvGrpSpPr/>
          <p:nvPr/>
        </p:nvGrpSpPr>
        <p:grpSpPr>
          <a:xfrm>
            <a:off x="7782793" y="97582"/>
            <a:ext cx="1287611" cy="1234505"/>
            <a:chOff x="1226545" y="342733"/>
            <a:chExt cx="1872513" cy="1864230"/>
          </a:xfrm>
          <a:gradFill>
            <a:gsLst>
              <a:gs pos="0">
                <a:schemeClr val="tx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6" name="Forma 25">
              <a:extLst>
                <a:ext uri="{FF2B5EF4-FFF2-40B4-BE49-F238E27FC236}">
                  <a16:creationId xmlns:a16="http://schemas.microsoft.com/office/drawing/2014/main" id="{3127D0C9-4DC5-4253-B788-F486E530CEFE}"/>
                </a:ext>
              </a:extLst>
            </p:cNvPr>
            <p:cNvSpPr/>
            <p:nvPr/>
          </p:nvSpPr>
          <p:spPr>
            <a:xfrm>
              <a:off x="1226545" y="342733"/>
              <a:ext cx="1872513" cy="1864230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orma 4">
              <a:extLst>
                <a:ext uri="{FF2B5EF4-FFF2-40B4-BE49-F238E27FC236}">
                  <a16:creationId xmlns:a16="http://schemas.microsoft.com/office/drawing/2014/main" id="{AC7C5282-FAFF-4712-B2CF-AB0FC50C09E6}"/>
                </a:ext>
              </a:extLst>
            </p:cNvPr>
            <p:cNvSpPr/>
            <p:nvPr/>
          </p:nvSpPr>
          <p:spPr>
            <a:xfrm>
              <a:off x="1583697" y="814895"/>
              <a:ext cx="1151895" cy="91990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/>
              </a:pPr>
              <a:r>
                <a:rPr lang="it-IT" sz="1400" dirty="0">
                  <a:solidFill>
                    <a:schemeClr val="accent1">
                      <a:lumMod val="50000"/>
                    </a:schemeClr>
                  </a:solidFill>
                </a:rPr>
                <a:t>S</a:t>
              </a:r>
              <a:r>
                <a:rPr lang="it-IT" sz="1400" kern="1200" dirty="0">
                  <a:solidFill>
                    <a:schemeClr val="accent1">
                      <a:lumMod val="50000"/>
                    </a:schemeClr>
                  </a:solidFill>
                </a:rPr>
                <a:t>ervizi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276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arrotondato 20"/>
          <p:cNvSpPr/>
          <p:nvPr/>
        </p:nvSpPr>
        <p:spPr bwMode="auto">
          <a:xfrm>
            <a:off x="530787" y="1305018"/>
            <a:ext cx="2952000" cy="296165"/>
          </a:xfrm>
          <a:prstGeom prst="roundRect">
            <a:avLst/>
          </a:prstGeom>
          <a:solidFill>
            <a:srgbClr val="003B77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it-IT" sz="1300" cap="small" dirty="0"/>
              <a:t>Livello Nazionale</a:t>
            </a:r>
          </a:p>
        </p:txBody>
      </p:sp>
      <p:grpSp>
        <p:nvGrpSpPr>
          <p:cNvPr id="15393" name="Gruppo 4"/>
          <p:cNvGrpSpPr>
            <a:grpSpLocks/>
          </p:cNvGrpSpPr>
          <p:nvPr/>
        </p:nvGrpSpPr>
        <p:grpSpPr bwMode="auto">
          <a:xfrm>
            <a:off x="3474719" y="1670772"/>
            <a:ext cx="1623803" cy="669751"/>
            <a:chOff x="4984180" y="1315814"/>
            <a:chExt cx="1795579" cy="693040"/>
          </a:xfrm>
        </p:grpSpPr>
        <p:sp>
          <p:nvSpPr>
            <p:cNvPr id="22" name="Rettangolo arrotondato 21"/>
            <p:cNvSpPr/>
            <p:nvPr/>
          </p:nvSpPr>
          <p:spPr>
            <a:xfrm>
              <a:off x="4984180" y="1315814"/>
              <a:ext cx="1715091" cy="69304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398" name="Rettangolo 2"/>
            <p:cNvSpPr>
              <a:spLocks noChangeArrowheads="1"/>
            </p:cNvSpPr>
            <p:nvPr/>
          </p:nvSpPr>
          <p:spPr bwMode="auto">
            <a:xfrm>
              <a:off x="5044481" y="1370460"/>
              <a:ext cx="1735278" cy="573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it-IT" altLang="it-IT" sz="1000" i="1" dirty="0">
                  <a:solidFill>
                    <a:schemeClr val="tx2"/>
                  </a:solidFill>
                </a:rPr>
                <a:t>Autorità di Regolazione per Energia Reti e Ambiente [</a:t>
              </a:r>
              <a:r>
                <a:rPr lang="it-IT" altLang="it-IT" sz="1000" b="1" i="1" dirty="0">
                  <a:solidFill>
                    <a:schemeClr val="tx2"/>
                  </a:solidFill>
                </a:rPr>
                <a:t>ARERA</a:t>
              </a:r>
              <a:r>
                <a:rPr lang="it-IT" altLang="it-IT" sz="1000" i="1" dirty="0">
                  <a:solidFill>
                    <a:schemeClr val="tx2"/>
                  </a:solidFill>
                </a:rPr>
                <a:t>]</a:t>
              </a:r>
            </a:p>
          </p:txBody>
        </p:sp>
      </p:grpSp>
      <p:grpSp>
        <p:nvGrpSpPr>
          <p:cNvPr id="15394" name="Gruppo 3"/>
          <p:cNvGrpSpPr>
            <a:grpSpLocks/>
          </p:cNvGrpSpPr>
          <p:nvPr/>
        </p:nvGrpSpPr>
        <p:grpSpPr bwMode="auto">
          <a:xfrm>
            <a:off x="530787" y="1670772"/>
            <a:ext cx="1513167" cy="669751"/>
            <a:chOff x="2175425" y="1315814"/>
            <a:chExt cx="2016736" cy="693040"/>
          </a:xfrm>
        </p:grpSpPr>
        <p:sp>
          <p:nvSpPr>
            <p:cNvPr id="25" name="Rettangolo arrotondato 24"/>
            <p:cNvSpPr/>
            <p:nvPr/>
          </p:nvSpPr>
          <p:spPr>
            <a:xfrm>
              <a:off x="2175425" y="1315814"/>
              <a:ext cx="2016736" cy="69304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396" name="Rettangolo 26"/>
            <p:cNvSpPr>
              <a:spLocks noChangeArrowheads="1"/>
            </p:cNvSpPr>
            <p:nvPr/>
          </p:nvSpPr>
          <p:spPr bwMode="auto">
            <a:xfrm>
              <a:off x="2233877" y="1353099"/>
              <a:ext cx="1958284" cy="573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it-IT" altLang="it-IT" sz="1000" i="1" dirty="0">
                  <a:solidFill>
                    <a:schemeClr val="tx2"/>
                  </a:solidFill>
                </a:rPr>
                <a:t>Ministero dell’Ambiente e della Sicurezza Energetica [</a:t>
              </a:r>
              <a:r>
                <a:rPr lang="it-IT" altLang="it-IT" sz="1000" b="1" i="1" dirty="0">
                  <a:solidFill>
                    <a:schemeClr val="tx2"/>
                  </a:solidFill>
                </a:rPr>
                <a:t>MASE</a:t>
              </a:r>
              <a:r>
                <a:rPr lang="it-IT" altLang="it-IT" sz="1000" i="1" dirty="0">
                  <a:solidFill>
                    <a:schemeClr val="tx2"/>
                  </a:solidFill>
                </a:rPr>
                <a:t>]</a:t>
              </a:r>
              <a:endParaRPr lang="it-IT" altLang="it-IT" sz="1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5367" name="Gruppo 12"/>
          <p:cNvGrpSpPr>
            <a:grpSpLocks/>
          </p:cNvGrpSpPr>
          <p:nvPr/>
        </p:nvGrpSpPr>
        <p:grpSpPr bwMode="auto">
          <a:xfrm>
            <a:off x="3806527" y="3408138"/>
            <a:ext cx="1932216" cy="697271"/>
            <a:chOff x="4300103" y="3804270"/>
            <a:chExt cx="1939011" cy="831114"/>
          </a:xfrm>
        </p:grpSpPr>
        <p:sp>
          <p:nvSpPr>
            <p:cNvPr id="37" name="Rettangolo arrotondato 36"/>
            <p:cNvSpPr/>
            <p:nvPr/>
          </p:nvSpPr>
          <p:spPr>
            <a:xfrm>
              <a:off x="4300103" y="3804270"/>
              <a:ext cx="1939011" cy="391674"/>
            </a:xfrm>
            <a:prstGeom prst="roundRect">
              <a:avLst/>
            </a:prstGeom>
            <a:solidFill>
              <a:srgbClr val="003B77"/>
            </a:solidFill>
            <a:ln>
              <a:noFill/>
            </a:ln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it-IT" sz="1300" cap="small" dirty="0"/>
                <a:t>Livello Regionale</a:t>
              </a:r>
            </a:p>
          </p:txBody>
        </p:sp>
        <p:grpSp>
          <p:nvGrpSpPr>
            <p:cNvPr id="15385" name="Gruppo 37"/>
            <p:cNvGrpSpPr>
              <a:grpSpLocks/>
            </p:cNvGrpSpPr>
            <p:nvPr/>
          </p:nvGrpSpPr>
          <p:grpSpPr bwMode="auto">
            <a:xfrm>
              <a:off x="4300104" y="4236318"/>
              <a:ext cx="866856" cy="399066"/>
              <a:chOff x="5560244" y="1315816"/>
              <a:chExt cx="1044811" cy="589863"/>
            </a:xfrm>
          </p:grpSpPr>
          <p:sp>
            <p:nvSpPr>
              <p:cNvPr id="39" name="Rettangolo arrotondato 38"/>
              <p:cNvSpPr/>
              <p:nvPr/>
            </p:nvSpPr>
            <p:spPr>
              <a:xfrm>
                <a:off x="5560244" y="1315816"/>
                <a:ext cx="1044811" cy="589863"/>
              </a:xfrm>
              <a:prstGeom prst="round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387" name="Rettangolo 39"/>
              <p:cNvSpPr>
                <a:spLocks noChangeArrowheads="1"/>
              </p:cNvSpPr>
              <p:nvPr/>
            </p:nvSpPr>
            <p:spPr bwMode="auto">
              <a:xfrm>
                <a:off x="5648283" y="1377408"/>
                <a:ext cx="912815" cy="4609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it-IT" altLang="it-IT" sz="1100" i="1" dirty="0">
                    <a:solidFill>
                      <a:schemeClr val="tx2"/>
                    </a:solidFill>
                  </a:rPr>
                  <a:t>Regioni</a:t>
                </a:r>
                <a:endParaRPr lang="it-IT" altLang="it-IT" sz="1100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44" name="Rettangolo arrotondato 43"/>
          <p:cNvSpPr/>
          <p:nvPr/>
        </p:nvSpPr>
        <p:spPr>
          <a:xfrm>
            <a:off x="4745011" y="3791426"/>
            <a:ext cx="677531" cy="33406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369" name="Rettangolo 44"/>
          <p:cNvSpPr>
            <a:spLocks noChangeArrowheads="1"/>
          </p:cNvSpPr>
          <p:nvPr/>
        </p:nvSpPr>
        <p:spPr bwMode="auto">
          <a:xfrm>
            <a:off x="4881842" y="3820487"/>
            <a:ext cx="651707" cy="25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021" tIns="42510" rIns="85021" bIns="42510">
            <a:spAutoFit/>
          </a:bodyPr>
          <a:lstStyle/>
          <a:p>
            <a:r>
              <a:rPr lang="it-IT" altLang="it-IT" sz="1100" i="1" dirty="0">
                <a:solidFill>
                  <a:schemeClr val="tx2"/>
                </a:solidFill>
              </a:rPr>
              <a:t>Arpa</a:t>
            </a:r>
            <a:endParaRPr lang="it-IT" altLang="it-IT" sz="1100" dirty="0">
              <a:solidFill>
                <a:schemeClr val="tx2"/>
              </a:solidFill>
            </a:endParaRPr>
          </a:p>
        </p:txBody>
      </p:sp>
      <p:grpSp>
        <p:nvGrpSpPr>
          <p:cNvPr id="15370" name="Gruppo 45"/>
          <p:cNvGrpSpPr>
            <a:grpSpLocks/>
          </p:cNvGrpSpPr>
          <p:nvPr/>
        </p:nvGrpSpPr>
        <p:grpSpPr bwMode="auto">
          <a:xfrm>
            <a:off x="4670340" y="4335842"/>
            <a:ext cx="2203211" cy="706207"/>
            <a:chOff x="4300103" y="3804269"/>
            <a:chExt cx="2121276" cy="841504"/>
          </a:xfrm>
        </p:grpSpPr>
        <p:sp>
          <p:nvSpPr>
            <p:cNvPr id="47" name="Rettangolo arrotondato 46"/>
            <p:cNvSpPr/>
            <p:nvPr/>
          </p:nvSpPr>
          <p:spPr>
            <a:xfrm>
              <a:off x="4300103" y="3804269"/>
              <a:ext cx="1802382" cy="391676"/>
            </a:xfrm>
            <a:prstGeom prst="roundRect">
              <a:avLst/>
            </a:prstGeom>
            <a:solidFill>
              <a:srgbClr val="003B77"/>
            </a:solidFill>
            <a:ln>
              <a:noFill/>
            </a:ln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it-IT" sz="1300" cap="small" dirty="0"/>
                <a:t>Livello Inter-Municipale</a:t>
              </a:r>
            </a:p>
          </p:txBody>
        </p:sp>
        <p:grpSp>
          <p:nvGrpSpPr>
            <p:cNvPr id="15381" name="Gruppo 47"/>
            <p:cNvGrpSpPr>
              <a:grpSpLocks/>
            </p:cNvGrpSpPr>
            <p:nvPr/>
          </p:nvGrpSpPr>
          <p:grpSpPr bwMode="auto">
            <a:xfrm>
              <a:off x="4300107" y="4236315"/>
              <a:ext cx="2121272" cy="409458"/>
              <a:chOff x="5560244" y="1315809"/>
              <a:chExt cx="2556741" cy="605222"/>
            </a:xfrm>
          </p:grpSpPr>
          <p:sp>
            <p:nvSpPr>
              <p:cNvPr id="49" name="Rettangolo arrotondato 48"/>
              <p:cNvSpPr/>
              <p:nvPr/>
            </p:nvSpPr>
            <p:spPr>
              <a:xfrm>
                <a:off x="5560244" y="1315809"/>
                <a:ext cx="2556741" cy="60522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383" name="Rettangolo 49"/>
              <p:cNvSpPr>
                <a:spLocks noChangeArrowheads="1"/>
              </p:cNvSpPr>
              <p:nvPr/>
            </p:nvSpPr>
            <p:spPr bwMode="auto">
              <a:xfrm>
                <a:off x="5603506" y="1413701"/>
                <a:ext cx="2451058" cy="460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it-IT" altLang="it-IT" sz="1100" i="1" dirty="0">
                    <a:solidFill>
                      <a:schemeClr val="tx2"/>
                    </a:solidFill>
                  </a:rPr>
                  <a:t>EGA - Ente di governo dell’ambito</a:t>
                </a:r>
                <a:endParaRPr lang="it-IT" altLang="it-IT" sz="1100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5371" name="Gruppo 50"/>
          <p:cNvGrpSpPr>
            <a:grpSpLocks/>
          </p:cNvGrpSpPr>
          <p:nvPr/>
        </p:nvGrpSpPr>
        <p:grpSpPr bwMode="auto">
          <a:xfrm>
            <a:off x="5454572" y="5224416"/>
            <a:ext cx="1224000" cy="723179"/>
            <a:chOff x="4300103" y="3804270"/>
            <a:chExt cx="1492799" cy="860315"/>
          </a:xfrm>
        </p:grpSpPr>
        <p:sp>
          <p:nvSpPr>
            <p:cNvPr id="52" name="Rettangolo arrotondato 51"/>
            <p:cNvSpPr/>
            <p:nvPr/>
          </p:nvSpPr>
          <p:spPr>
            <a:xfrm>
              <a:off x="4300103" y="3804270"/>
              <a:ext cx="1492799" cy="391675"/>
            </a:xfrm>
            <a:prstGeom prst="roundRect">
              <a:avLst/>
            </a:prstGeom>
            <a:solidFill>
              <a:srgbClr val="003B77"/>
            </a:solidFill>
            <a:ln>
              <a:noFill/>
            </a:ln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it-IT" sz="1300" cap="small" dirty="0"/>
                <a:t>Livello Locale</a:t>
              </a:r>
            </a:p>
          </p:txBody>
        </p:sp>
        <p:grpSp>
          <p:nvGrpSpPr>
            <p:cNvPr id="15377" name="Gruppo 52"/>
            <p:cNvGrpSpPr>
              <a:grpSpLocks/>
            </p:cNvGrpSpPr>
            <p:nvPr/>
          </p:nvGrpSpPr>
          <p:grpSpPr bwMode="auto">
            <a:xfrm>
              <a:off x="4300104" y="4236318"/>
              <a:ext cx="1404156" cy="428267"/>
              <a:chOff x="5560243" y="1315816"/>
              <a:chExt cx="1692412" cy="633025"/>
            </a:xfrm>
          </p:grpSpPr>
          <p:sp>
            <p:nvSpPr>
              <p:cNvPr id="54" name="Rettangolo arrotondato 53"/>
              <p:cNvSpPr/>
              <p:nvPr/>
            </p:nvSpPr>
            <p:spPr>
              <a:xfrm>
                <a:off x="5560243" y="1315816"/>
                <a:ext cx="1074658" cy="633025"/>
              </a:xfrm>
              <a:prstGeom prst="round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379" name="Rettangolo 54"/>
              <p:cNvSpPr>
                <a:spLocks noChangeArrowheads="1"/>
              </p:cNvSpPr>
              <p:nvPr/>
            </p:nvSpPr>
            <p:spPr bwMode="auto">
              <a:xfrm>
                <a:off x="5648283" y="1385486"/>
                <a:ext cx="1604372" cy="460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it-IT" altLang="it-IT" sz="1100" i="1" dirty="0">
                    <a:solidFill>
                      <a:schemeClr val="tx2"/>
                    </a:solidFill>
                  </a:rPr>
                  <a:t>Comuni</a:t>
                </a:r>
                <a:endParaRPr lang="it-IT" altLang="it-IT" sz="1100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C388D-4415-4FD5-98FB-BEB9389F4B59}" type="slidenum">
              <a:rPr lang="it-IT" smtClean="0"/>
              <a:t>5</a:t>
            </a:fld>
            <a:endParaRPr lang="it-IT" dirty="0"/>
          </a:p>
        </p:txBody>
      </p:sp>
      <p:grpSp>
        <p:nvGrpSpPr>
          <p:cNvPr id="15366" name="Gruppo 5"/>
          <p:cNvGrpSpPr>
            <a:grpSpLocks/>
          </p:cNvGrpSpPr>
          <p:nvPr/>
        </p:nvGrpSpPr>
        <p:grpSpPr bwMode="auto">
          <a:xfrm>
            <a:off x="3033229" y="2564904"/>
            <a:ext cx="2282931" cy="661858"/>
            <a:chOff x="3039965" y="2426101"/>
            <a:chExt cx="1918073" cy="684523"/>
          </a:xfrm>
        </p:grpSpPr>
        <p:sp>
          <p:nvSpPr>
            <p:cNvPr id="23" name="Rettangolo arrotondato 22"/>
            <p:cNvSpPr/>
            <p:nvPr/>
          </p:nvSpPr>
          <p:spPr>
            <a:xfrm>
              <a:off x="3039965" y="2426101"/>
              <a:ext cx="1542571" cy="294145"/>
            </a:xfrm>
            <a:prstGeom prst="roundRect">
              <a:avLst/>
            </a:prstGeom>
            <a:solidFill>
              <a:srgbClr val="003B77"/>
            </a:solidFill>
            <a:ln>
              <a:noFill/>
            </a:ln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it-IT" sz="1300" cap="small" dirty="0"/>
                <a:t>Livello sovra Regionale</a:t>
              </a:r>
            </a:p>
          </p:txBody>
        </p:sp>
        <p:grpSp>
          <p:nvGrpSpPr>
            <p:cNvPr id="15389" name="Gruppo 29"/>
            <p:cNvGrpSpPr>
              <a:grpSpLocks/>
            </p:cNvGrpSpPr>
            <p:nvPr/>
          </p:nvGrpSpPr>
          <p:grpSpPr bwMode="auto">
            <a:xfrm>
              <a:off x="3073510" y="2773828"/>
              <a:ext cx="1884528" cy="336796"/>
              <a:chOff x="5600681" y="1342205"/>
              <a:chExt cx="2271400" cy="497821"/>
            </a:xfrm>
          </p:grpSpPr>
          <p:sp>
            <p:nvSpPr>
              <p:cNvPr id="31" name="Rettangolo arrotondato 30"/>
              <p:cNvSpPr/>
              <p:nvPr/>
            </p:nvSpPr>
            <p:spPr>
              <a:xfrm>
                <a:off x="5600681" y="1342205"/>
                <a:ext cx="2105156" cy="497821"/>
              </a:xfrm>
              <a:prstGeom prst="round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391" name="Rettangolo 31"/>
              <p:cNvSpPr>
                <a:spLocks noChangeArrowheads="1"/>
              </p:cNvSpPr>
              <p:nvPr/>
            </p:nvSpPr>
            <p:spPr bwMode="auto">
              <a:xfrm>
                <a:off x="5648282" y="1342205"/>
                <a:ext cx="2223799" cy="3999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it-IT" altLang="it-IT" sz="1100" i="1" dirty="0">
                    <a:solidFill>
                      <a:schemeClr val="tx2"/>
                    </a:solidFill>
                  </a:rPr>
                  <a:t>Autorità di Bacino Distrettuale</a:t>
                </a:r>
                <a:endParaRPr lang="it-IT" altLang="it-IT" sz="1100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53" name="Rettangolo arrotondato 52"/>
          <p:cNvSpPr/>
          <p:nvPr/>
        </p:nvSpPr>
        <p:spPr>
          <a:xfrm>
            <a:off x="5481497" y="3789040"/>
            <a:ext cx="677531" cy="33406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Rettangolo 44"/>
          <p:cNvSpPr>
            <a:spLocks noChangeArrowheads="1"/>
          </p:cNvSpPr>
          <p:nvPr/>
        </p:nvSpPr>
        <p:spPr bwMode="auto">
          <a:xfrm>
            <a:off x="5618328" y="3818101"/>
            <a:ext cx="651707" cy="25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021" tIns="42510" rIns="85021" bIns="42510">
            <a:spAutoFit/>
          </a:bodyPr>
          <a:lstStyle/>
          <a:p>
            <a:r>
              <a:rPr lang="it-IT" altLang="it-IT" sz="1100" i="1" dirty="0">
                <a:solidFill>
                  <a:schemeClr val="tx2"/>
                </a:solidFill>
              </a:rPr>
              <a:t>AST</a:t>
            </a:r>
            <a:endParaRPr lang="it-IT" altLang="it-IT" sz="1100" dirty="0">
              <a:solidFill>
                <a:schemeClr val="tx2"/>
              </a:solidFill>
            </a:endParaRPr>
          </a:p>
        </p:txBody>
      </p:sp>
      <p:sp>
        <p:nvSpPr>
          <p:cNvPr id="56" name="Rettangolo arrotondato 55"/>
          <p:cNvSpPr/>
          <p:nvPr/>
        </p:nvSpPr>
        <p:spPr bwMode="auto">
          <a:xfrm>
            <a:off x="526555" y="925972"/>
            <a:ext cx="6732000" cy="29616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it-IT" sz="1300" cap="small" dirty="0"/>
              <a:t>Livello Europeo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DB06374-A3F2-4E4E-8F5F-814D33558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41" y="2606902"/>
            <a:ext cx="2120437" cy="2706968"/>
          </a:xfrm>
          <a:prstGeom prst="rect">
            <a:avLst/>
          </a:prstGeom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900" y="4258041"/>
            <a:ext cx="2118765" cy="232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Immagine 5" descr="fondo-slide.png">
            <a:extLst>
              <a:ext uri="{FF2B5EF4-FFF2-40B4-BE49-F238E27FC236}">
                <a16:creationId xmlns:a16="http://schemas.microsoft.com/office/drawing/2014/main" id="{3B609A5C-1AD3-4FF9-9831-1E205B0C41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2" y="6516101"/>
            <a:ext cx="9144000" cy="35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Esplosione: 8 punte 58">
            <a:extLst>
              <a:ext uri="{FF2B5EF4-FFF2-40B4-BE49-F238E27FC236}">
                <a16:creationId xmlns:a16="http://schemas.microsoft.com/office/drawing/2014/main" id="{898ED6B6-AE8E-43B6-BC08-D66F049BCD3C}"/>
              </a:ext>
            </a:extLst>
          </p:cNvPr>
          <p:cNvSpPr/>
          <p:nvPr/>
        </p:nvSpPr>
        <p:spPr>
          <a:xfrm>
            <a:off x="6730133" y="4685457"/>
            <a:ext cx="216000" cy="216000"/>
          </a:xfrm>
          <a:prstGeom prst="irregularSeal1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55D902D2-CCF9-10D1-0BED-90A2BB85655F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7242" cy="402977"/>
          </a:xfrm>
          <a:prstGeom prst="rect">
            <a:avLst/>
          </a:prstGeom>
          <a:solidFill>
            <a:srgbClr val="1E4968"/>
          </a:solidFill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Governance multi-livello </a:t>
            </a:r>
          </a:p>
        </p:txBody>
      </p:sp>
      <p:grpSp>
        <p:nvGrpSpPr>
          <p:cNvPr id="42" name="Gruppo 41"/>
          <p:cNvGrpSpPr/>
          <p:nvPr/>
        </p:nvGrpSpPr>
        <p:grpSpPr>
          <a:xfrm>
            <a:off x="7765853" y="83617"/>
            <a:ext cx="1351110" cy="1270041"/>
            <a:chOff x="1226545" y="342733"/>
            <a:chExt cx="1872513" cy="1864230"/>
          </a:xfrm>
          <a:gradFill>
            <a:gsLst>
              <a:gs pos="56272">
                <a:srgbClr val="5A957B"/>
              </a:gs>
              <a:gs pos="0">
                <a:srgbClr val="4D8D6F"/>
              </a:gs>
              <a:gs pos="52000">
                <a:srgbClr val="4D8D6F">
                  <a:alpha val="8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3" name="Forma 42"/>
            <p:cNvSpPr/>
            <p:nvPr/>
          </p:nvSpPr>
          <p:spPr>
            <a:xfrm>
              <a:off x="1226545" y="342733"/>
              <a:ext cx="1872513" cy="1864230"/>
            </a:xfrm>
            <a:prstGeom prst="gear6">
              <a:avLst/>
            </a:prstGeom>
            <a:gradFill>
              <a:gsLst>
                <a:gs pos="36000">
                  <a:srgbClr val="660033"/>
                </a:gs>
                <a:gs pos="0">
                  <a:srgbClr val="660033"/>
                </a:gs>
                <a:gs pos="100000">
                  <a:schemeClr val="bg1">
                    <a:lumMod val="9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Forma 4"/>
            <p:cNvSpPr/>
            <p:nvPr/>
          </p:nvSpPr>
          <p:spPr>
            <a:xfrm>
              <a:off x="1545672" y="814895"/>
              <a:ext cx="1229149" cy="91990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/>
              </a:pPr>
              <a:r>
                <a:rPr lang="en-GB" sz="1200" kern="1200" dirty="0">
                  <a:solidFill>
                    <a:schemeClr val="bg1">
                      <a:lumMod val="90000"/>
                    </a:schemeClr>
                  </a:solidFill>
                </a:rPr>
                <a:t>Governance</a:t>
              </a:r>
            </a:p>
          </p:txBody>
        </p:sp>
      </p:grpSp>
      <p:sp>
        <p:nvSpPr>
          <p:cNvPr id="9" name="Esplosione: 8 punte 8">
            <a:extLst>
              <a:ext uri="{FF2B5EF4-FFF2-40B4-BE49-F238E27FC236}">
                <a16:creationId xmlns:a16="http://schemas.microsoft.com/office/drawing/2014/main" id="{CA35E3D9-6CD7-94C9-4DEC-C4095337A52E}"/>
              </a:ext>
            </a:extLst>
          </p:cNvPr>
          <p:cNvSpPr/>
          <p:nvPr/>
        </p:nvSpPr>
        <p:spPr>
          <a:xfrm>
            <a:off x="4828407" y="1604845"/>
            <a:ext cx="216000" cy="216000"/>
          </a:xfrm>
          <a:prstGeom prst="irregularSeal1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264BAA-6162-AB88-3095-D7B7793F451B}"/>
              </a:ext>
            </a:extLst>
          </p:cNvPr>
          <p:cNvSpPr txBox="1"/>
          <p:nvPr/>
        </p:nvSpPr>
        <p:spPr>
          <a:xfrm>
            <a:off x="7272255" y="4336339"/>
            <a:ext cx="1646713" cy="1100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dirty="0">
                <a:solidFill>
                  <a:schemeClr val="accent1">
                    <a:lumMod val="75000"/>
                  </a:schemeClr>
                </a:solidFill>
              </a:rPr>
              <a:t>Ente rappresentativo dei comuni dell’Ambito Territoriale Ottimale (ATO):</a:t>
            </a:r>
          </a:p>
          <a:p>
            <a:pPr>
              <a:lnSpc>
                <a:spcPct val="90000"/>
              </a:lnSpc>
            </a:pPr>
            <a:r>
              <a:rPr lang="it-IT" sz="1000" dirty="0">
                <a:solidFill>
                  <a:schemeClr val="accent1">
                    <a:lumMod val="75000"/>
                  </a:schemeClr>
                </a:solidFill>
              </a:rPr>
              <a:t>- affidamento del servizio </a:t>
            </a:r>
          </a:p>
          <a:p>
            <a:pPr>
              <a:lnSpc>
                <a:spcPct val="90000"/>
              </a:lnSpc>
            </a:pPr>
            <a:r>
              <a:rPr lang="it-IT" sz="1000" dirty="0">
                <a:solidFill>
                  <a:schemeClr val="accent1">
                    <a:lumMod val="75000"/>
                  </a:schemeClr>
                </a:solidFill>
              </a:rPr>
              <a:t>- pianificazione  </a:t>
            </a:r>
          </a:p>
          <a:p>
            <a:pPr>
              <a:lnSpc>
                <a:spcPct val="90000"/>
              </a:lnSpc>
            </a:pPr>
            <a:r>
              <a:rPr lang="it-IT" sz="1000" dirty="0">
                <a:solidFill>
                  <a:schemeClr val="accent1">
                    <a:lumMod val="75000"/>
                  </a:schemeClr>
                </a:solidFill>
              </a:rPr>
              <a:t>- predisposizione tariffaria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it-IT" sz="1000" u="sng" dirty="0">
                <a:solidFill>
                  <a:schemeClr val="accent1">
                    <a:lumMod val="75000"/>
                  </a:schemeClr>
                </a:solidFill>
              </a:rPr>
              <a:t>62</a:t>
            </a:r>
            <a:r>
              <a:rPr lang="it-IT" sz="1000" dirty="0">
                <a:solidFill>
                  <a:schemeClr val="accent1">
                    <a:lumMod val="75000"/>
                  </a:schemeClr>
                </a:solidFill>
              </a:rPr>
              <a:t> sul territorio nazionale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D9F31BD-8457-25BD-60F6-3984A4072B36}"/>
              </a:ext>
            </a:extLst>
          </p:cNvPr>
          <p:cNvCxnSpPr>
            <a:cxnSpLocks/>
          </p:cNvCxnSpPr>
          <p:nvPr/>
        </p:nvCxnSpPr>
        <p:spPr>
          <a:xfrm>
            <a:off x="7256615" y="4331125"/>
            <a:ext cx="0" cy="1116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281497E8-3A85-2631-0B5F-610BEA8139AA}"/>
              </a:ext>
            </a:extLst>
          </p:cNvPr>
          <p:cNvCxnSpPr>
            <a:cxnSpLocks/>
          </p:cNvCxnSpPr>
          <p:nvPr/>
        </p:nvCxnSpPr>
        <p:spPr>
          <a:xfrm>
            <a:off x="6940571" y="4901457"/>
            <a:ext cx="252000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ttangolo arrotondato 24">
            <a:extLst>
              <a:ext uri="{FF2B5EF4-FFF2-40B4-BE49-F238E27FC236}">
                <a16:creationId xmlns:a16="http://schemas.microsoft.com/office/drawing/2014/main" id="{2A4D5378-7032-80D7-ED84-68C0475B0E26}"/>
              </a:ext>
            </a:extLst>
          </p:cNvPr>
          <p:cNvSpPr/>
          <p:nvPr/>
        </p:nvSpPr>
        <p:spPr bwMode="auto">
          <a:xfrm>
            <a:off x="2100301" y="1670772"/>
            <a:ext cx="1321836" cy="66975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0" name="Rettangolo 26">
            <a:extLst>
              <a:ext uri="{FF2B5EF4-FFF2-40B4-BE49-F238E27FC236}">
                <a16:creationId xmlns:a16="http://schemas.microsoft.com/office/drawing/2014/main" id="{C94EDF9C-09B0-B373-D659-06004AF13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5183" y="1733696"/>
            <a:ext cx="12069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i="1" dirty="0">
                <a:solidFill>
                  <a:schemeClr val="tx2"/>
                </a:solidFill>
              </a:rPr>
              <a:t>Ministero delle Infrastrutture e dei Trasporti [</a:t>
            </a:r>
            <a:r>
              <a:rPr lang="it-IT" altLang="it-IT" sz="1000" b="1" i="1" dirty="0">
                <a:solidFill>
                  <a:schemeClr val="tx2"/>
                </a:solidFill>
              </a:rPr>
              <a:t>MIT</a:t>
            </a:r>
            <a:r>
              <a:rPr lang="it-IT" altLang="it-IT" sz="1000" i="1" dirty="0">
                <a:solidFill>
                  <a:schemeClr val="tx2"/>
                </a:solidFill>
              </a:rPr>
              <a:t>] </a:t>
            </a:r>
            <a:endParaRPr lang="it-IT" altLang="it-IT" sz="1000" dirty="0">
              <a:solidFill>
                <a:schemeClr val="tx2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15AF95D-2B0E-3E4F-1F32-FBA56A98D1FD}"/>
              </a:ext>
            </a:extLst>
          </p:cNvPr>
          <p:cNvSpPr txBox="1"/>
          <p:nvPr/>
        </p:nvSpPr>
        <p:spPr>
          <a:xfrm>
            <a:off x="5380698" y="1799326"/>
            <a:ext cx="16467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dirty="0">
                <a:solidFill>
                  <a:schemeClr val="accent1">
                    <a:lumMod val="75000"/>
                  </a:schemeClr>
                </a:solidFill>
              </a:rPr>
              <a:t>Oltre a Ministero della Salute, ISS…</a:t>
            </a:r>
          </a:p>
        </p:txBody>
      </p:sp>
    </p:spTree>
    <p:extLst>
      <p:ext uri="{BB962C8B-B14F-4D97-AF65-F5344CB8AC3E}">
        <p14:creationId xmlns:p14="http://schemas.microsoft.com/office/powerpoint/2010/main" val="55161756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7D2279C-1EE0-4075-BBE4-675C92BD1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5014" y="6455024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093EF7-3EA7-41BE-81E7-0AE2635E2DE5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5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5" charset="-128"/>
              <a:cs typeface="Arial" panose="020B0604020202020204" pitchFamily="34" charset="0"/>
            </a:endParaRPr>
          </a:p>
        </p:txBody>
      </p:sp>
      <p:pic>
        <p:nvPicPr>
          <p:cNvPr id="4102" name="Immagine 5" descr="fondo-sl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6101"/>
            <a:ext cx="9144000" cy="35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0" y="0"/>
            <a:ext cx="9147242" cy="402977"/>
          </a:xfrm>
          <a:prstGeom prst="rect">
            <a:avLst/>
          </a:prstGeom>
          <a:solidFill>
            <a:srgbClr val="1E4968"/>
          </a:solidFill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it-IT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Autorità di Regolazione per Energia Reti e Ambiente (ARERA)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Segnaposto numero diapositiva 1">
            <a:extLst>
              <a:ext uri="{FF2B5EF4-FFF2-40B4-BE49-F238E27FC236}">
                <a16:creationId xmlns:a16="http://schemas.microsoft.com/office/drawing/2014/main" id="{865D75E4-190C-4F2C-B637-5C8DD1E18FDE}"/>
              </a:ext>
            </a:extLst>
          </p:cNvPr>
          <p:cNvSpPr txBox="1">
            <a:spLocks/>
          </p:cNvSpPr>
          <p:nvPr/>
        </p:nvSpPr>
        <p:spPr>
          <a:xfrm>
            <a:off x="6977963" y="646827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9pPr>
          </a:lstStyle>
          <a:p>
            <a:pPr>
              <a:defRPr/>
            </a:pPr>
            <a:fld id="{C0093EF7-3EA7-41BE-81E7-0AE2635E2DE5}" type="slidenum">
              <a:rPr lang="it-IT" altLang="it-IT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it-IT" alt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47">
            <a:extLst>
              <a:ext uri="{FF2B5EF4-FFF2-40B4-BE49-F238E27FC236}">
                <a16:creationId xmlns:a16="http://schemas.microsoft.com/office/drawing/2014/main" id="{2B107DB0-E525-B066-57D3-6D7B311BA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7209" y="2867253"/>
            <a:ext cx="3786202" cy="3385542"/>
          </a:xfrm>
          <a:prstGeom prst="rect">
            <a:avLst/>
          </a:prstGeom>
          <a:solidFill>
            <a:srgbClr val="FFFFFF"/>
          </a:solidFill>
          <a:ln w="6350">
            <a:solidFill>
              <a:srgbClr val="0033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452438" indent="-1825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200"/>
              </a:spcBef>
              <a:defRPr/>
            </a:pP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09" charset="-128"/>
              </a:rPr>
              <a:t>Regolazione e controllo </a:t>
            </a:r>
          </a:p>
          <a:p>
            <a:pPr lvl="1" eaLnBrk="1" hangingPunct="1">
              <a:spcBef>
                <a:spcPts val="200"/>
              </a:spcBef>
              <a:buFontTx/>
              <a:buChar char="-"/>
              <a:defRPr/>
            </a:pPr>
            <a:r>
              <a:rPr lang="it-IT" sz="1400" dirty="0">
                <a:solidFill>
                  <a:srgbClr val="002060"/>
                </a:solidFill>
                <a:ea typeface="ＭＳ Ｐゴシック" pitchFamily="-109" charset="-128"/>
              </a:rPr>
              <a:t>Definizione dei metodi tariffari e loro approvazione</a:t>
            </a:r>
          </a:p>
          <a:p>
            <a:pPr lvl="1" eaLnBrk="1" hangingPunct="1">
              <a:spcBef>
                <a:spcPts val="200"/>
              </a:spcBef>
              <a:buFontTx/>
              <a:buChar char="-"/>
              <a:defRPr/>
            </a:pPr>
            <a:r>
              <a:rPr lang="it-IT" sz="1400" dirty="0">
                <a:solidFill>
                  <a:srgbClr val="002060"/>
                </a:solidFill>
                <a:ea typeface="ＭＳ Ｐゴシック" pitchFamily="-109" charset="-128"/>
              </a:rPr>
              <a:t>Definizione degli standard di qualità</a:t>
            </a:r>
          </a:p>
          <a:p>
            <a:pPr lvl="1" eaLnBrk="1" hangingPunct="1">
              <a:spcBef>
                <a:spcPts val="200"/>
              </a:spcBef>
              <a:buFontTx/>
              <a:buChar char="-"/>
              <a:defRPr/>
            </a:pPr>
            <a:r>
              <a:rPr lang="it-IT" sz="1400" dirty="0" err="1">
                <a:solidFill>
                  <a:srgbClr val="002060"/>
                </a:solidFill>
                <a:ea typeface="ＭＳ Ｐゴシック" pitchFamily="-109" charset="-128"/>
              </a:rPr>
              <a:t>Unbundling</a:t>
            </a:r>
            <a:endParaRPr lang="it-IT" sz="1400" dirty="0">
              <a:solidFill>
                <a:srgbClr val="002060"/>
              </a:solidFill>
              <a:ea typeface="ＭＳ Ｐゴシック" pitchFamily="-109" charset="-128"/>
            </a:endParaRPr>
          </a:p>
          <a:p>
            <a:pPr lvl="1" eaLnBrk="1" hangingPunct="1">
              <a:spcBef>
                <a:spcPts val="200"/>
              </a:spcBef>
              <a:buFontTx/>
              <a:buChar char="-"/>
              <a:defRPr/>
            </a:pPr>
            <a:r>
              <a:rPr lang="it-IT" sz="1400" dirty="0">
                <a:solidFill>
                  <a:srgbClr val="002060"/>
                </a:solidFill>
                <a:ea typeface="ＭＳ Ｐゴシック" pitchFamily="-109" charset="-128"/>
              </a:rPr>
              <a:t>Tutela del consumatore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defRPr/>
            </a:pP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09" charset="-128"/>
              </a:rPr>
              <a:t>Enforcement</a:t>
            </a:r>
          </a:p>
          <a:p>
            <a:pPr lvl="1" eaLnBrk="1" hangingPunct="1">
              <a:lnSpc>
                <a:spcPts val="1800"/>
              </a:lnSpc>
              <a:spcBef>
                <a:spcPts val="200"/>
              </a:spcBef>
              <a:buFontTx/>
              <a:buChar char="-"/>
              <a:defRPr/>
            </a:pPr>
            <a:r>
              <a:rPr lang="it-IT" sz="1400" dirty="0">
                <a:solidFill>
                  <a:srgbClr val="002060"/>
                </a:solidFill>
                <a:ea typeface="ＭＳ Ｐゴシック" pitchFamily="-109" charset="-128"/>
              </a:rPr>
              <a:t>Poteri sanzionatori</a:t>
            </a:r>
          </a:p>
          <a:p>
            <a:pPr lvl="1" eaLnBrk="1" hangingPunct="1">
              <a:spcBef>
                <a:spcPts val="200"/>
              </a:spcBef>
              <a:buFontTx/>
              <a:buChar char="-"/>
              <a:defRPr/>
            </a:pPr>
            <a:r>
              <a:rPr lang="it-IT" sz="1400" dirty="0">
                <a:solidFill>
                  <a:srgbClr val="002060"/>
                </a:solidFill>
                <a:ea typeface="ＭＳ Ｐゴシック" pitchFamily="-109" charset="-128"/>
              </a:rPr>
              <a:t>Richiesta di dati e informazioni</a:t>
            </a:r>
          </a:p>
          <a:p>
            <a:pPr lvl="1" eaLnBrk="1" hangingPunct="1">
              <a:spcBef>
                <a:spcPts val="200"/>
              </a:spcBef>
              <a:buFontTx/>
              <a:buChar char="-"/>
              <a:defRPr/>
            </a:pPr>
            <a:r>
              <a:rPr lang="it-IT" sz="1400" dirty="0">
                <a:solidFill>
                  <a:srgbClr val="002060"/>
                </a:solidFill>
                <a:ea typeface="ＭＳ Ｐゴシック" pitchFamily="-109" charset="-128"/>
              </a:rPr>
              <a:t>Poteri ispettivi (in collaborazione con GdF)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09" charset="-128"/>
              </a:rPr>
              <a:t>Attività istituzionale consultiva e di segnalazione</a:t>
            </a:r>
          </a:p>
        </p:txBody>
      </p:sp>
      <p:sp>
        <p:nvSpPr>
          <p:cNvPr id="4" name="Rettangolo arrotondato 9">
            <a:extLst>
              <a:ext uri="{FF2B5EF4-FFF2-40B4-BE49-F238E27FC236}">
                <a16:creationId xmlns:a16="http://schemas.microsoft.com/office/drawing/2014/main" id="{FB647455-C316-F7AF-A220-F5AC8230E490}"/>
              </a:ext>
            </a:extLst>
          </p:cNvPr>
          <p:cNvSpPr/>
          <p:nvPr/>
        </p:nvSpPr>
        <p:spPr bwMode="auto">
          <a:xfrm>
            <a:off x="4776187" y="2358854"/>
            <a:ext cx="3857224" cy="311495"/>
          </a:xfrm>
          <a:prstGeom prst="roundRect">
            <a:avLst/>
          </a:prstGeom>
          <a:solidFill>
            <a:srgbClr val="003B77"/>
          </a:solidFill>
          <a:ln w="6350" cap="flat" cmpd="sng" algn="ctr">
            <a:solidFill>
              <a:srgbClr val="002060"/>
            </a:solidFill>
            <a:prstDash val="solid"/>
          </a:ln>
          <a:effectLst/>
        </p:spPr>
        <p:txBody>
          <a:bodyPr/>
          <a:lstStyle/>
          <a:p>
            <a:pPr algn="ctr" defTabSz="7200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POTERI</a:t>
            </a:r>
          </a:p>
        </p:txBody>
      </p:sp>
      <p:sp>
        <p:nvSpPr>
          <p:cNvPr id="14" name="Rettangolo arrotondato 18">
            <a:extLst>
              <a:ext uri="{FF2B5EF4-FFF2-40B4-BE49-F238E27FC236}">
                <a16:creationId xmlns:a16="http://schemas.microsoft.com/office/drawing/2014/main" id="{923D0456-C897-CBBD-93F4-6DDED1BE1DCB}"/>
              </a:ext>
            </a:extLst>
          </p:cNvPr>
          <p:cNvSpPr/>
          <p:nvPr/>
        </p:nvSpPr>
        <p:spPr bwMode="auto">
          <a:xfrm>
            <a:off x="333497" y="2358854"/>
            <a:ext cx="3700023" cy="338132"/>
          </a:xfrm>
          <a:prstGeom prst="roundRect">
            <a:avLst/>
          </a:prstGeom>
          <a:solidFill>
            <a:srgbClr val="003B77"/>
          </a:solidFill>
          <a:ln w="6350" cap="flat" cmpd="sng" algn="ctr">
            <a:solidFill>
              <a:srgbClr val="002060"/>
            </a:solidFill>
            <a:prstDash val="solid"/>
          </a:ln>
          <a:effectLst/>
        </p:spPr>
        <p:txBody>
          <a:bodyPr/>
          <a:lstStyle/>
          <a:p>
            <a:pPr algn="ctr" defTabSz="7200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SETTORI REGOLATI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6841017F-CDF0-8E5F-32DD-52D8CFE36B92}"/>
              </a:ext>
            </a:extLst>
          </p:cNvPr>
          <p:cNvSpPr/>
          <p:nvPr/>
        </p:nvSpPr>
        <p:spPr>
          <a:xfrm>
            <a:off x="1676921" y="5770965"/>
            <a:ext cx="2356161" cy="507283"/>
          </a:xfrm>
          <a:prstGeom prst="rect">
            <a:avLst/>
          </a:prstGeom>
          <a:solidFill>
            <a:srgbClr val="00AD83"/>
          </a:solidFill>
          <a:ln>
            <a:solidFill>
              <a:srgbClr val="00AD8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/>
              <a:t>Ciclo dei Rifiuti Urbani e Assimilati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338BF23D-DECA-AAF8-094A-CB9AAF5E546C}"/>
              </a:ext>
            </a:extLst>
          </p:cNvPr>
          <p:cNvSpPr/>
          <p:nvPr/>
        </p:nvSpPr>
        <p:spPr>
          <a:xfrm>
            <a:off x="1668988" y="4978831"/>
            <a:ext cx="2356161" cy="507283"/>
          </a:xfrm>
          <a:prstGeom prst="rect">
            <a:avLst/>
          </a:prstGeom>
          <a:solidFill>
            <a:srgbClr val="F18600"/>
          </a:solidFill>
          <a:ln>
            <a:solidFill>
              <a:srgbClr val="F18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/>
              <a:t>Teleriscaldamento e teleraffrescamento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4AE5729F-552D-2996-9505-28F6E0E83BF6}"/>
              </a:ext>
            </a:extLst>
          </p:cNvPr>
          <p:cNvSpPr/>
          <p:nvPr/>
        </p:nvSpPr>
        <p:spPr>
          <a:xfrm>
            <a:off x="1668989" y="3976386"/>
            <a:ext cx="2364531" cy="764966"/>
          </a:xfrm>
          <a:prstGeom prst="rect">
            <a:avLst/>
          </a:prstGeom>
          <a:solidFill>
            <a:srgbClr val="00A4CD"/>
          </a:solidFill>
          <a:ln>
            <a:solidFill>
              <a:srgbClr val="00A4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/>
              <a:t>Servizio Idrico Integrato (SII): acquedotto, fognatura</a:t>
            </a:r>
          </a:p>
          <a:p>
            <a:r>
              <a:rPr lang="it-IT" sz="1400" b="1" dirty="0"/>
              <a:t>e depurazione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B9E40950-7EEC-CBD8-807A-B900DAEF7470}"/>
              </a:ext>
            </a:extLst>
          </p:cNvPr>
          <p:cNvSpPr/>
          <p:nvPr/>
        </p:nvSpPr>
        <p:spPr>
          <a:xfrm>
            <a:off x="1676921" y="2934839"/>
            <a:ext cx="2356161" cy="31149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/>
              <a:t>Energia elettrica 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2E6A6DBD-57BA-1C98-0E7F-9262197CC0E0}"/>
              </a:ext>
            </a:extLst>
          </p:cNvPr>
          <p:cNvSpPr/>
          <p:nvPr/>
        </p:nvSpPr>
        <p:spPr>
          <a:xfrm>
            <a:off x="1676921" y="3451176"/>
            <a:ext cx="2356161" cy="311496"/>
          </a:xfrm>
          <a:prstGeom prst="rect">
            <a:avLst/>
          </a:prstGeom>
          <a:solidFill>
            <a:srgbClr val="7C8081"/>
          </a:solidFill>
          <a:ln>
            <a:solidFill>
              <a:srgbClr val="7C808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/>
              <a:t>Gas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E41FC91-5EEB-53F2-5A54-D65097DEB001}"/>
              </a:ext>
            </a:extLst>
          </p:cNvPr>
          <p:cNvSpPr/>
          <p:nvPr/>
        </p:nvSpPr>
        <p:spPr>
          <a:xfrm>
            <a:off x="162376" y="4181383"/>
            <a:ext cx="1476000" cy="3554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i="1" dirty="0">
                <a:solidFill>
                  <a:srgbClr val="000000"/>
                </a:solidFill>
              </a:rPr>
              <a:t>DL n. 201 </a:t>
            </a:r>
          </a:p>
          <a:p>
            <a:pPr algn="ctr"/>
            <a:r>
              <a:rPr lang="it-IT" sz="1300" i="1" dirty="0">
                <a:solidFill>
                  <a:srgbClr val="000000"/>
                </a:solidFill>
              </a:rPr>
              <a:t>6 dicembre </a:t>
            </a:r>
            <a:r>
              <a:rPr lang="it-IT" sz="1300" i="1" u="sng" dirty="0">
                <a:solidFill>
                  <a:srgbClr val="000000"/>
                </a:solidFill>
              </a:rPr>
              <a:t>2011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5704966-679A-8F50-F637-DB7B285B750E}"/>
              </a:ext>
            </a:extLst>
          </p:cNvPr>
          <p:cNvSpPr/>
          <p:nvPr/>
        </p:nvSpPr>
        <p:spPr>
          <a:xfrm>
            <a:off x="162376" y="5870159"/>
            <a:ext cx="1476000" cy="3554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i="1" dirty="0">
                <a:solidFill>
                  <a:srgbClr val="000000"/>
                </a:solidFill>
              </a:rPr>
              <a:t>Legge n. 205</a:t>
            </a:r>
          </a:p>
          <a:p>
            <a:pPr algn="ctr"/>
            <a:r>
              <a:rPr lang="it-IT" sz="1300" i="1" dirty="0">
                <a:solidFill>
                  <a:srgbClr val="000000"/>
                </a:solidFill>
              </a:rPr>
              <a:t>27 dicembre </a:t>
            </a:r>
            <a:r>
              <a:rPr lang="it-IT" sz="1300" i="1" u="sng" dirty="0">
                <a:solidFill>
                  <a:srgbClr val="000000"/>
                </a:solidFill>
              </a:rPr>
              <a:t>2017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B179DEF-87AB-E5BD-5BDB-8E061E422D76}"/>
              </a:ext>
            </a:extLst>
          </p:cNvPr>
          <p:cNvSpPr/>
          <p:nvPr/>
        </p:nvSpPr>
        <p:spPr>
          <a:xfrm>
            <a:off x="162376" y="2947774"/>
            <a:ext cx="1476000" cy="3554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i="1" dirty="0">
                <a:solidFill>
                  <a:srgbClr val="000000"/>
                </a:solidFill>
              </a:rPr>
              <a:t>Legge n. 481</a:t>
            </a:r>
          </a:p>
          <a:p>
            <a:pPr algn="ctr"/>
            <a:r>
              <a:rPr lang="it-IT" sz="1300" i="1" dirty="0">
                <a:solidFill>
                  <a:srgbClr val="000000"/>
                </a:solidFill>
              </a:rPr>
              <a:t>14 novembre </a:t>
            </a:r>
            <a:r>
              <a:rPr lang="it-IT" sz="1300" i="1" u="sng" dirty="0">
                <a:solidFill>
                  <a:srgbClr val="000000"/>
                </a:solidFill>
              </a:rPr>
              <a:t>1995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6224D7BD-4D69-2EEB-963D-B447319F4243}"/>
              </a:ext>
            </a:extLst>
          </p:cNvPr>
          <p:cNvSpPr/>
          <p:nvPr/>
        </p:nvSpPr>
        <p:spPr>
          <a:xfrm>
            <a:off x="162376" y="5071309"/>
            <a:ext cx="1476000" cy="3554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i="1" dirty="0" err="1">
                <a:solidFill>
                  <a:srgbClr val="000000"/>
                </a:solidFill>
              </a:rPr>
              <a:t>DLgs</a:t>
            </a:r>
            <a:r>
              <a:rPr lang="it-IT" sz="1300" i="1" dirty="0">
                <a:solidFill>
                  <a:srgbClr val="000000"/>
                </a:solidFill>
              </a:rPr>
              <a:t> n. 102</a:t>
            </a:r>
          </a:p>
          <a:p>
            <a:pPr algn="ctr"/>
            <a:r>
              <a:rPr lang="it-IT" sz="1300" i="1" dirty="0">
                <a:solidFill>
                  <a:srgbClr val="000000"/>
                </a:solidFill>
              </a:rPr>
              <a:t>4 luglio </a:t>
            </a:r>
            <a:r>
              <a:rPr lang="it-IT" sz="1300" i="1" u="sng" dirty="0">
                <a:solidFill>
                  <a:srgbClr val="000000"/>
                </a:solidFill>
              </a:rPr>
              <a:t>2014</a:t>
            </a:r>
          </a:p>
        </p:txBody>
      </p:sp>
      <p:sp>
        <p:nvSpPr>
          <p:cNvPr id="19" name="Rettangolo arrotondato 16">
            <a:extLst>
              <a:ext uri="{FF2B5EF4-FFF2-40B4-BE49-F238E27FC236}">
                <a16:creationId xmlns:a16="http://schemas.microsoft.com/office/drawing/2014/main" id="{4BD6116B-3CA3-40B1-8B7A-06A47596E9A1}"/>
              </a:ext>
            </a:extLst>
          </p:cNvPr>
          <p:cNvSpPr/>
          <p:nvPr/>
        </p:nvSpPr>
        <p:spPr bwMode="auto">
          <a:xfrm>
            <a:off x="473552" y="816761"/>
            <a:ext cx="1477689" cy="614446"/>
          </a:xfrm>
          <a:prstGeom prst="roundRect">
            <a:avLst/>
          </a:prstGeom>
          <a:solidFill>
            <a:srgbClr val="660033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it-IT" sz="1300" cap="small" dirty="0"/>
              <a:t>Legge 481 </a:t>
            </a:r>
          </a:p>
          <a:p>
            <a:pPr>
              <a:defRPr/>
            </a:pPr>
            <a:r>
              <a:rPr lang="it-IT" sz="1300" cap="small" dirty="0"/>
              <a:t>14 novembre 1995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71FF3DE9-318D-4292-B821-35CBF753E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508" y="731944"/>
            <a:ext cx="6594732" cy="128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021" tIns="42510" rIns="85021" bIns="42510">
            <a:spAutoFit/>
          </a:bodyPr>
          <a:lstStyle>
            <a:lvl1pPr marL="292100" indent="-292100">
              <a:tabLst>
                <a:tab pos="1625600" algn="l"/>
                <a:tab pos="1806575" algn="l"/>
              </a:tabLst>
              <a:defRPr sz="32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>
              <a:tabLst>
                <a:tab pos="1625600" algn="l"/>
                <a:tab pos="1806575" algn="l"/>
              </a:tabLst>
              <a:defRPr sz="32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>
              <a:tabLst>
                <a:tab pos="1625600" algn="l"/>
                <a:tab pos="1806575" algn="l"/>
              </a:tabLst>
              <a:defRPr sz="32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>
              <a:tabLst>
                <a:tab pos="1625600" algn="l"/>
                <a:tab pos="1806575" algn="l"/>
              </a:tabLst>
              <a:defRPr sz="32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>
              <a:tabLst>
                <a:tab pos="1625600" algn="l"/>
                <a:tab pos="1806575" algn="l"/>
              </a:tabLst>
              <a:defRPr sz="32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625600" algn="l"/>
                <a:tab pos="1806575" algn="l"/>
              </a:tabLst>
              <a:defRPr sz="32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625600" algn="l"/>
                <a:tab pos="1806575" algn="l"/>
              </a:tabLst>
              <a:defRPr sz="32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625600" algn="l"/>
                <a:tab pos="1806575" algn="l"/>
              </a:tabLst>
              <a:defRPr sz="32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625600" algn="l"/>
                <a:tab pos="1806575" algn="l"/>
              </a:tabLst>
              <a:defRPr sz="32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indent="0">
              <a:spcBef>
                <a:spcPct val="10000"/>
              </a:spcBef>
              <a:buClr>
                <a:srgbClr val="003B77"/>
              </a:buClr>
              <a:buSzPct val="80000"/>
              <a:defRPr/>
            </a:pPr>
            <a:r>
              <a:rPr lang="it-IT" sz="1300" b="1" dirty="0">
                <a:solidFill>
                  <a:schemeClr val="tx1"/>
                </a:solidFill>
                <a:latin typeface="+mn-lt"/>
              </a:rPr>
              <a:t>Legge istitutiva dell’Autorità</a:t>
            </a:r>
            <a:r>
              <a:rPr lang="it-IT" sz="1300" dirty="0">
                <a:solidFill>
                  <a:schemeClr val="tx1"/>
                </a:solidFill>
                <a:latin typeface="+mn-lt"/>
              </a:rPr>
              <a:t>, cui è attribuita, nello svolgimento delle proprie funzioni, «la finalità di garantire la promozione della concorrenza e dell’efficienza nel settore dei servizi di pubblica utilità, (…) nonché adeguati livelli di qualità nei servizi medesimi in condizioni di economicità e di redditività, assicurandone la fruibilità e la diffusione in modo omogeneo sull’intero territorio nazionale,  definendo un sistema tariffario certo, trasparente e basato su criteri predefiniti, promuovendo la tutela degli interessi di utenti e consumatori (…)»</a:t>
            </a:r>
          </a:p>
        </p:txBody>
      </p:sp>
    </p:spTree>
    <p:extLst>
      <p:ext uri="{BB962C8B-B14F-4D97-AF65-F5344CB8AC3E}">
        <p14:creationId xmlns:p14="http://schemas.microsoft.com/office/powerpoint/2010/main" val="195740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ttangolo arrotondato 72"/>
          <p:cNvSpPr/>
          <p:nvPr/>
        </p:nvSpPr>
        <p:spPr bwMode="auto">
          <a:xfrm>
            <a:off x="5619376" y="2542587"/>
            <a:ext cx="1440160" cy="43094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ts val="1200"/>
              </a:lnSpc>
            </a:pPr>
            <a:r>
              <a:rPr lang="it-IT" sz="1200" b="1" cap="small" dirty="0"/>
              <a:t>sostenibilità</a:t>
            </a:r>
          </a:p>
        </p:txBody>
      </p:sp>
      <p:pic>
        <p:nvPicPr>
          <p:cNvPr id="4102" name="Immagine 5" descr="fondo-sl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2" y="6516101"/>
            <a:ext cx="9144000" cy="35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Immagine 7" descr="600x96--arera-trasapren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5981211"/>
            <a:ext cx="3797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553200" y="6295968"/>
            <a:ext cx="2133600" cy="365125"/>
          </a:xfrm>
        </p:spPr>
        <p:txBody>
          <a:bodyPr/>
          <a:lstStyle/>
          <a:p>
            <a:pPr>
              <a:defRPr/>
            </a:pPr>
            <a:fld id="{C0093EF7-3EA7-41BE-81E7-0AE2635E2DE5}" type="slidenum">
              <a:rPr lang="it-IT" altLang="it-IT" smtClean="0"/>
              <a:pPr>
                <a:defRPr/>
              </a:pPr>
              <a:t>7</a:t>
            </a:fld>
            <a:endParaRPr lang="it-IT" altLang="it-IT" dirty="0"/>
          </a:p>
        </p:txBody>
      </p:sp>
      <p:sp>
        <p:nvSpPr>
          <p:cNvPr id="56" name="CasellaDiTesto 11"/>
          <p:cNvSpPr txBox="1">
            <a:spLocks noChangeArrowheads="1"/>
          </p:cNvSpPr>
          <p:nvPr/>
        </p:nvSpPr>
        <p:spPr bwMode="auto">
          <a:xfrm>
            <a:off x="192581" y="1154307"/>
            <a:ext cx="22250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altLang="it-IT" sz="1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sarebbe semplice reagire ad una regolazione tariffaria stringente sui costi ammissibili riducendo la qualità dei servizi forniti </a:t>
            </a:r>
          </a:p>
        </p:txBody>
      </p:sp>
      <p:sp>
        <p:nvSpPr>
          <p:cNvPr id="59" name="Rettangolo arrotondato 58"/>
          <p:cNvSpPr/>
          <p:nvPr/>
        </p:nvSpPr>
        <p:spPr bwMode="auto">
          <a:xfrm>
            <a:off x="3307572" y="1115705"/>
            <a:ext cx="1440160" cy="432000"/>
          </a:xfrm>
          <a:prstGeom prst="roundRect">
            <a:avLst/>
          </a:prstGeom>
          <a:solidFill>
            <a:srgbClr val="660033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/>
            <a:r>
              <a:rPr lang="it-IT" sz="1200" b="1" cap="small" dirty="0"/>
              <a:t>metodologia tariffaria </a:t>
            </a:r>
          </a:p>
        </p:txBody>
      </p:sp>
      <p:sp>
        <p:nvSpPr>
          <p:cNvPr id="60" name="Rettangolo arrotondato 59"/>
          <p:cNvSpPr/>
          <p:nvPr/>
        </p:nvSpPr>
        <p:spPr bwMode="auto">
          <a:xfrm>
            <a:off x="1298098" y="2542587"/>
            <a:ext cx="1440160" cy="430946"/>
          </a:xfrm>
          <a:prstGeom prst="roundRect">
            <a:avLst/>
          </a:prstGeom>
          <a:solidFill>
            <a:srgbClr val="003B77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/>
            <a:r>
              <a:rPr lang="it-IT" sz="1200" b="1" cap="small" dirty="0"/>
              <a:t>qualità</a:t>
            </a:r>
          </a:p>
        </p:txBody>
      </p:sp>
      <p:sp>
        <p:nvSpPr>
          <p:cNvPr id="61" name="Rettangolo arrotondato 60"/>
          <p:cNvSpPr/>
          <p:nvPr/>
        </p:nvSpPr>
        <p:spPr bwMode="auto">
          <a:xfrm>
            <a:off x="2379245" y="3736988"/>
            <a:ext cx="1440160" cy="43094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ts val="1200"/>
              </a:lnSpc>
            </a:pPr>
            <a:r>
              <a:rPr lang="it-IT" sz="1200" b="1" cap="small" dirty="0"/>
              <a:t>qualità </a:t>
            </a:r>
          </a:p>
          <a:p>
            <a:pPr marL="0" lvl="1" algn="ctr">
              <a:lnSpc>
                <a:spcPts val="1200"/>
              </a:lnSpc>
            </a:pPr>
            <a:r>
              <a:rPr lang="it-IT" sz="1200" b="1" cap="small" dirty="0"/>
              <a:t>tecnica</a:t>
            </a:r>
          </a:p>
        </p:txBody>
      </p:sp>
      <p:sp>
        <p:nvSpPr>
          <p:cNvPr id="62" name="Rettangolo arrotondato 61"/>
          <p:cNvSpPr/>
          <p:nvPr/>
        </p:nvSpPr>
        <p:spPr bwMode="auto">
          <a:xfrm>
            <a:off x="483602" y="3738089"/>
            <a:ext cx="1440160" cy="43094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ts val="1200"/>
              </a:lnSpc>
            </a:pPr>
            <a:r>
              <a:rPr lang="it-IT" sz="1200" b="1" cap="small" dirty="0"/>
              <a:t>qualità contrattuale</a:t>
            </a:r>
          </a:p>
        </p:txBody>
      </p:sp>
      <p:sp>
        <p:nvSpPr>
          <p:cNvPr id="63" name="CasellaDiTesto 11"/>
          <p:cNvSpPr txBox="1">
            <a:spLocks noChangeArrowheads="1"/>
          </p:cNvSpPr>
          <p:nvPr/>
        </p:nvSpPr>
        <p:spPr bwMode="auto">
          <a:xfrm>
            <a:off x="336471" y="4229377"/>
            <a:ext cx="1935017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5725" indent="-85725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it-IT" altLang="it-I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impatto diretto sugli utenti</a:t>
            </a:r>
          </a:p>
          <a:p>
            <a:pPr marL="85725" indent="-85725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it-IT" altLang="it-I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riguarda servizi ausiliari (fatturazione, tempi, servizi di sportello)</a:t>
            </a:r>
          </a:p>
        </p:txBody>
      </p:sp>
      <p:sp>
        <p:nvSpPr>
          <p:cNvPr id="65" name="CasellaDiTesto 11"/>
          <p:cNvSpPr txBox="1">
            <a:spLocks noChangeArrowheads="1"/>
          </p:cNvSpPr>
          <p:nvPr/>
        </p:nvSpPr>
        <p:spPr bwMode="auto">
          <a:xfrm>
            <a:off x="2379245" y="4215911"/>
            <a:ext cx="1889851" cy="85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5725" indent="-85725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it-IT" altLang="it-I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attiene ai servizi «core»: qualità e disponibilità della risorsa idrica, protezione ambientale)</a:t>
            </a:r>
          </a:p>
          <a:p>
            <a:pPr marL="85725" indent="-85725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it-IT" altLang="it-I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il focus </a:t>
            </a:r>
            <a:r>
              <a:rPr lang="it-IT" altLang="it-IT" sz="800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non</a:t>
            </a:r>
            <a:r>
              <a:rPr lang="it-IT" altLang="it-I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è su “</a:t>
            </a:r>
            <a:r>
              <a:rPr lang="it-IT" altLang="it-IT" sz="800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quanti</a:t>
            </a:r>
            <a:r>
              <a:rPr lang="it-IT" altLang="it-I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”</a:t>
            </a:r>
            <a:r>
              <a:rPr lang="it-IT" altLang="it-IT" sz="800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investimenti</a:t>
            </a:r>
            <a:r>
              <a:rPr lang="it-IT" altLang="it-I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(e costi operativi), </a:t>
            </a:r>
            <a:r>
              <a:rPr lang="it-IT" altLang="it-IT" sz="800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</a:t>
            </a:r>
            <a:r>
              <a:rPr lang="it-IT" altLang="it-I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sugli </a:t>
            </a:r>
            <a:r>
              <a:rPr lang="it-IT" altLang="it-IT" sz="800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effetti</a:t>
            </a:r>
            <a:r>
              <a:rPr lang="it-IT" altLang="it-I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degli investimenti</a:t>
            </a:r>
          </a:p>
        </p:txBody>
      </p:sp>
      <p:sp>
        <p:nvSpPr>
          <p:cNvPr id="34" name="Rettangolo arrotondato 33"/>
          <p:cNvSpPr/>
          <p:nvPr/>
        </p:nvSpPr>
        <p:spPr bwMode="auto">
          <a:xfrm>
            <a:off x="6727477" y="3736988"/>
            <a:ext cx="1440160" cy="43094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ts val="1200"/>
              </a:lnSpc>
            </a:pPr>
            <a:r>
              <a:rPr lang="it-IT" sz="1200" b="1" cap="small" dirty="0"/>
              <a:t>bonus sociale</a:t>
            </a:r>
          </a:p>
        </p:txBody>
      </p:sp>
      <p:sp>
        <p:nvSpPr>
          <p:cNvPr id="35" name="Rettangolo arrotondato 34"/>
          <p:cNvSpPr/>
          <p:nvPr/>
        </p:nvSpPr>
        <p:spPr bwMode="auto">
          <a:xfrm>
            <a:off x="4856612" y="3736988"/>
            <a:ext cx="1440160" cy="43094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ts val="1200"/>
              </a:lnSpc>
            </a:pPr>
            <a:r>
              <a:rPr lang="it-IT" sz="1200" b="1" cap="small" dirty="0"/>
              <a:t>corrispettivi applicati all’utente 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965D73C2-813F-C26E-B27D-C2B4E1BE64B0}"/>
              </a:ext>
            </a:extLst>
          </p:cNvPr>
          <p:cNvGrpSpPr/>
          <p:nvPr/>
        </p:nvGrpSpPr>
        <p:grpSpPr>
          <a:xfrm>
            <a:off x="2549432" y="5118042"/>
            <a:ext cx="1792706" cy="424732"/>
            <a:chOff x="2299460" y="5358435"/>
            <a:chExt cx="1792706" cy="424732"/>
          </a:xfrm>
        </p:grpSpPr>
        <p:sp>
          <p:nvSpPr>
            <p:cNvPr id="68" name="CasellaDiTesto 11"/>
            <p:cNvSpPr txBox="1">
              <a:spLocks noChangeArrowheads="1"/>
            </p:cNvSpPr>
            <p:nvPr/>
          </p:nvSpPr>
          <p:spPr bwMode="auto">
            <a:xfrm>
              <a:off x="2299460" y="5358435"/>
              <a:ext cx="1792706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179388" indent="1588">
                <a:lnSpc>
                  <a:spcPct val="90000"/>
                </a:lnSpc>
                <a:spcBef>
                  <a:spcPts val="600"/>
                </a:spcBef>
              </a:pPr>
              <a:r>
                <a:rPr lang="it-IT" altLang="it-IT" sz="1200" b="1" cap="small" dirty="0">
                  <a:solidFill>
                    <a:srgbClr val="66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vs regolazione output </a:t>
              </a:r>
              <a:r>
                <a:rPr lang="it-IT" altLang="it-IT" sz="1200" b="1" cap="small" dirty="0" err="1">
                  <a:solidFill>
                    <a:srgbClr val="66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based</a:t>
              </a:r>
              <a:endParaRPr lang="it-IT" altLang="it-IT" sz="1200" b="1" cap="small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Freccia a destra 35"/>
            <p:cNvSpPr/>
            <p:nvPr/>
          </p:nvSpPr>
          <p:spPr>
            <a:xfrm>
              <a:off x="2337041" y="5412368"/>
              <a:ext cx="180000" cy="180000"/>
            </a:xfrm>
            <a:prstGeom prst="rightArrow">
              <a:avLst/>
            </a:prstGeom>
            <a:solidFill>
              <a:srgbClr val="660033"/>
            </a:solidFill>
            <a:ln w="3175"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rgbClr val="FFFFFF"/>
                  </a:solidFill>
                </a:ln>
                <a:noFill/>
              </a:endParaRPr>
            </a:p>
          </p:txBody>
        </p:sp>
      </p:grpSp>
      <p:sp>
        <p:nvSpPr>
          <p:cNvPr id="37" name="CasellaDiTesto 11"/>
          <p:cNvSpPr txBox="1">
            <a:spLocks noChangeArrowheads="1"/>
          </p:cNvSpPr>
          <p:nvPr/>
        </p:nvSpPr>
        <p:spPr bwMode="auto">
          <a:xfrm>
            <a:off x="6292028" y="1479284"/>
            <a:ext cx="25736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altLang="it-IT" sz="1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qualità non è gratuita, un giudizio di opportunità non può dimenticare l’aspetto della sostenibilità (“chi sta pagando e per cosa sta pagando”)</a:t>
            </a:r>
          </a:p>
        </p:txBody>
      </p:sp>
      <p:sp>
        <p:nvSpPr>
          <p:cNvPr id="38" name="CasellaDiTesto 11"/>
          <p:cNvSpPr txBox="1">
            <a:spLocks noChangeArrowheads="1"/>
          </p:cNvSpPr>
          <p:nvPr/>
        </p:nvSpPr>
        <p:spPr bwMode="auto">
          <a:xfrm>
            <a:off x="3045600" y="1850090"/>
            <a:ext cx="216706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71463" indent="-180975">
              <a:spcBef>
                <a:spcPts val="600"/>
              </a:spcBef>
            </a:pPr>
            <a:r>
              <a:rPr lang="it-IT" altLang="it-IT" sz="1300" b="1" cap="small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 Europei: </a:t>
            </a:r>
          </a:p>
          <a:p>
            <a:pPr marL="271463" indent="-180975">
              <a:buFont typeface="Wingdings" panose="05000000000000000000" pitchFamily="2" charset="2"/>
              <a:buChar char="§"/>
            </a:pPr>
            <a:r>
              <a:rPr lang="it-IT" sz="1300" b="1" cap="small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“conservazione risorsa”</a:t>
            </a:r>
            <a:r>
              <a:rPr lang="it-IT" altLang="it-IT" sz="1300" b="1" cap="small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71463" indent="-180975">
              <a:buFont typeface="Wingdings" panose="05000000000000000000" pitchFamily="2" charset="2"/>
              <a:buChar char="§"/>
            </a:pPr>
            <a:r>
              <a:rPr lang="it-IT" sz="1300" b="1" cap="small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it-IT" altLang="it-IT" sz="1300" b="1" cap="small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 inquina paga</a:t>
            </a:r>
            <a:r>
              <a:rPr lang="it-IT" sz="1300" b="1" cap="small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it-IT" altLang="it-IT" sz="1300" b="1" cap="small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CasellaDiTesto 11"/>
          <p:cNvSpPr txBox="1">
            <a:spLocks noChangeArrowheads="1"/>
          </p:cNvSpPr>
          <p:nvPr/>
        </p:nvSpPr>
        <p:spPr bwMode="auto">
          <a:xfrm>
            <a:off x="6718017" y="4188602"/>
            <a:ext cx="2232000" cy="119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5725" indent="-85725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it-IT" altLang="it-I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condizioni di </a:t>
            </a:r>
            <a:r>
              <a:rPr lang="it-IT" altLang="it-IT" sz="800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disagio economico-sociale</a:t>
            </a:r>
            <a:r>
              <a:rPr lang="it-IT" altLang="it-I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definite per legge</a:t>
            </a:r>
          </a:p>
          <a:p>
            <a:pPr marL="85725" indent="-85725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it-IT" altLang="it-I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Socializzazione dei costi con una componente tariffaria perequativa</a:t>
            </a:r>
          </a:p>
          <a:p>
            <a:pPr marL="638175" lvl="1" indent="-180975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it-IT" altLang="it-I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acqua = servizio essenziale, deve essere disponibile anche alle categorie svantaggiate</a:t>
            </a:r>
          </a:p>
          <a:p>
            <a:pPr marL="85725" indent="-85725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it-IT" altLang="it-I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50 lt/ persona/giorno garantiti</a:t>
            </a:r>
          </a:p>
        </p:txBody>
      </p:sp>
      <p:sp>
        <p:nvSpPr>
          <p:cNvPr id="43" name="Freccia a destra 42"/>
          <p:cNvSpPr/>
          <p:nvPr/>
        </p:nvSpPr>
        <p:spPr>
          <a:xfrm>
            <a:off x="7200972" y="4772589"/>
            <a:ext cx="180000" cy="180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FFFFFF"/>
                </a:solidFill>
              </a:ln>
              <a:noFill/>
            </a:endParaRPr>
          </a:p>
        </p:txBody>
      </p:sp>
      <p:sp>
        <p:nvSpPr>
          <p:cNvPr id="55" name="CasellaDiTesto 11"/>
          <p:cNvSpPr txBox="1">
            <a:spLocks noChangeArrowheads="1"/>
          </p:cNvSpPr>
          <p:nvPr/>
        </p:nvSpPr>
        <p:spPr bwMode="auto">
          <a:xfrm>
            <a:off x="4694392" y="4178469"/>
            <a:ext cx="1930695" cy="12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5725" indent="-85725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it-IT" altLang="it-I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efficienza allocativa ed equità</a:t>
            </a:r>
          </a:p>
          <a:p>
            <a:pPr marL="85725" indent="-85725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it-IT" altLang="it-I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Riduce le differenze geografiche </a:t>
            </a:r>
          </a:p>
          <a:p>
            <a:pPr marL="85725" indent="-85725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it-IT" altLang="it-I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progressività equa della tariffa:        </a:t>
            </a:r>
            <a:r>
              <a:rPr lang="it-IT" altLang="it-IT" sz="800" i="1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pro capite</a:t>
            </a:r>
          </a:p>
          <a:p>
            <a:pPr marL="85725" indent="-85725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it-IT" altLang="it-I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principio 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-109" charset="-128"/>
              </a:rPr>
              <a:t>“</a:t>
            </a:r>
            <a:r>
              <a:rPr lang="it-IT" altLang="it-I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chi inquina paga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-109" charset="-128"/>
              </a:rPr>
              <a:t>”</a:t>
            </a:r>
            <a:r>
              <a:rPr lang="it-IT" altLang="it-I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esplicitamente declinato per i reflui industriali</a:t>
            </a:r>
          </a:p>
          <a:p>
            <a:pPr marL="85725" indent="-85725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it-IT" altLang="it-IT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 tutti pagano, la tariffa diventa più sostenibile </a:t>
            </a:r>
          </a:p>
        </p:txBody>
      </p:sp>
      <p:sp>
        <p:nvSpPr>
          <p:cNvPr id="64" name="CasellaDiTesto 11">
            <a:extLst>
              <a:ext uri="{FF2B5EF4-FFF2-40B4-BE49-F238E27FC236}">
                <a16:creationId xmlns:a16="http://schemas.microsoft.com/office/drawing/2014/main" id="{F9BB8E86-AFE8-43B9-B35D-60699BA3A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9431" y="897092"/>
            <a:ext cx="2449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it-IT" altLang="it-IT" sz="1000" b="1" dirty="0">
                <a:solidFill>
                  <a:srgbClr val="003B77"/>
                </a:solidFill>
              </a:rPr>
              <a:t>Metodi tariffari </a:t>
            </a:r>
            <a:r>
              <a:rPr lang="it-IT" altLang="it-IT" sz="1000" dirty="0">
                <a:solidFill>
                  <a:srgbClr val="003B77"/>
                </a:solidFill>
              </a:rPr>
              <a:t>(</a:t>
            </a:r>
            <a:r>
              <a:rPr lang="en-US" altLang="it-IT" sz="1000" dirty="0">
                <a:solidFill>
                  <a:srgbClr val="003B77"/>
                </a:solidFill>
              </a:rPr>
              <a:t>vs MTI-4)</a:t>
            </a:r>
          </a:p>
        </p:txBody>
      </p:sp>
      <p:sp>
        <p:nvSpPr>
          <p:cNvPr id="66" name="CasellaDiTesto 11">
            <a:extLst>
              <a:ext uri="{FF2B5EF4-FFF2-40B4-BE49-F238E27FC236}">
                <a16:creationId xmlns:a16="http://schemas.microsoft.com/office/drawing/2014/main" id="{B3A549E0-B912-4018-AD74-B311060BF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7296" y="881204"/>
            <a:ext cx="840924" cy="246221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it-IT" sz="1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 2012</a:t>
            </a:r>
          </a:p>
        </p:txBody>
      </p:sp>
      <p:sp>
        <p:nvSpPr>
          <p:cNvPr id="70" name="CasellaDiTesto 11">
            <a:extLst>
              <a:ext uri="{FF2B5EF4-FFF2-40B4-BE49-F238E27FC236}">
                <a16:creationId xmlns:a16="http://schemas.microsoft.com/office/drawing/2014/main" id="{76BA34EB-E8A2-4303-A043-25197C968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15" y="3533666"/>
            <a:ext cx="555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</a:pPr>
            <a:r>
              <a:rPr lang="en-US" altLang="it-IT" sz="1000" b="1" dirty="0">
                <a:solidFill>
                  <a:srgbClr val="003B77"/>
                </a:solidFill>
              </a:rPr>
              <a:t>RQSII</a:t>
            </a:r>
          </a:p>
        </p:txBody>
      </p:sp>
      <p:sp>
        <p:nvSpPr>
          <p:cNvPr id="71" name="CasellaDiTesto 11">
            <a:extLst>
              <a:ext uri="{FF2B5EF4-FFF2-40B4-BE49-F238E27FC236}">
                <a16:creationId xmlns:a16="http://schemas.microsoft.com/office/drawing/2014/main" id="{E7DDA11C-56EE-46A3-B431-3D4B546D8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121" y="3533666"/>
            <a:ext cx="555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en-US" altLang="it-IT" sz="1000" b="1" dirty="0">
                <a:solidFill>
                  <a:srgbClr val="003B77"/>
                </a:solidFill>
              </a:rPr>
              <a:t>RQTI</a:t>
            </a:r>
          </a:p>
        </p:txBody>
      </p:sp>
      <p:sp>
        <p:nvSpPr>
          <p:cNvPr id="72" name="CasellaDiTesto 11">
            <a:extLst>
              <a:ext uri="{FF2B5EF4-FFF2-40B4-BE49-F238E27FC236}">
                <a16:creationId xmlns:a16="http://schemas.microsoft.com/office/drawing/2014/main" id="{92B18901-F979-452D-8E23-772102821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6059" y="3533666"/>
            <a:ext cx="8828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en-US" altLang="it-IT" sz="1000" b="1" dirty="0">
                <a:solidFill>
                  <a:srgbClr val="003B77"/>
                </a:solidFill>
              </a:rPr>
              <a:t>TICSI-REMSI</a:t>
            </a:r>
          </a:p>
        </p:txBody>
      </p:sp>
      <p:sp>
        <p:nvSpPr>
          <p:cNvPr id="74" name="CasellaDiTesto 11">
            <a:extLst>
              <a:ext uri="{FF2B5EF4-FFF2-40B4-BE49-F238E27FC236}">
                <a16:creationId xmlns:a16="http://schemas.microsoft.com/office/drawing/2014/main" id="{25E58270-3DD8-43FF-9B50-0A63BD628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6812" y="3533666"/>
            <a:ext cx="555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en-US" altLang="it-IT" sz="1000" b="1" dirty="0">
                <a:solidFill>
                  <a:srgbClr val="003B77"/>
                </a:solidFill>
              </a:rPr>
              <a:t>TIBSI</a:t>
            </a:r>
          </a:p>
        </p:txBody>
      </p:sp>
      <p:sp>
        <p:nvSpPr>
          <p:cNvPr id="75" name="CasellaDiTesto 11">
            <a:extLst>
              <a:ext uri="{FF2B5EF4-FFF2-40B4-BE49-F238E27FC236}">
                <a16:creationId xmlns:a16="http://schemas.microsoft.com/office/drawing/2014/main" id="{BDBF177C-67D4-41E6-ACD2-E1E55A3C2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803" y="3533666"/>
            <a:ext cx="1029473" cy="246221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it-IT" sz="1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 2016</a:t>
            </a:r>
          </a:p>
        </p:txBody>
      </p:sp>
      <p:sp>
        <p:nvSpPr>
          <p:cNvPr id="76" name="CasellaDiTesto 11">
            <a:extLst>
              <a:ext uri="{FF2B5EF4-FFF2-40B4-BE49-F238E27FC236}">
                <a16:creationId xmlns:a16="http://schemas.microsoft.com/office/drawing/2014/main" id="{257B0B3A-F3DE-4B20-903B-D6BB61F45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088" y="3533666"/>
            <a:ext cx="1029473" cy="246221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it-IT" sz="1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 2018</a:t>
            </a:r>
          </a:p>
        </p:txBody>
      </p:sp>
      <p:sp>
        <p:nvSpPr>
          <p:cNvPr id="77" name="CasellaDiTesto 11">
            <a:extLst>
              <a:ext uri="{FF2B5EF4-FFF2-40B4-BE49-F238E27FC236}">
                <a16:creationId xmlns:a16="http://schemas.microsoft.com/office/drawing/2014/main" id="{75BE2C16-77AF-4DE7-8AE3-AF9042CB4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943" y="3541090"/>
            <a:ext cx="1029473" cy="246221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it-IT" sz="1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 2018</a:t>
            </a:r>
          </a:p>
        </p:txBody>
      </p:sp>
      <p:sp>
        <p:nvSpPr>
          <p:cNvPr id="78" name="CasellaDiTesto 11">
            <a:extLst>
              <a:ext uri="{FF2B5EF4-FFF2-40B4-BE49-F238E27FC236}">
                <a16:creationId xmlns:a16="http://schemas.microsoft.com/office/drawing/2014/main" id="{6FCC92EE-A64D-4512-A98B-292AFE4AD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408" y="3530772"/>
            <a:ext cx="1029473" cy="246221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it-IT" sz="1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 2018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D652CA4-A324-CFC7-426C-C2E15F84B304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7242" cy="402977"/>
          </a:xfrm>
          <a:prstGeom prst="rect">
            <a:avLst/>
          </a:prstGeom>
          <a:solidFill>
            <a:srgbClr val="1E4968"/>
          </a:solidFill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Tariffe, qualità e sostenibilità</a:t>
            </a:r>
          </a:p>
        </p:txBody>
      </p:sp>
      <p:grpSp>
        <p:nvGrpSpPr>
          <p:cNvPr id="44" name="Gruppo 43"/>
          <p:cNvGrpSpPr/>
          <p:nvPr/>
        </p:nvGrpSpPr>
        <p:grpSpPr>
          <a:xfrm>
            <a:off x="7636465" y="53559"/>
            <a:ext cx="1490802" cy="1276407"/>
            <a:chOff x="7543378" y="107794"/>
            <a:chExt cx="1490802" cy="1276407"/>
          </a:xfrm>
        </p:grpSpPr>
        <p:sp>
          <p:nvSpPr>
            <p:cNvPr id="45" name="Forma 44"/>
            <p:cNvSpPr/>
            <p:nvPr/>
          </p:nvSpPr>
          <p:spPr>
            <a:xfrm>
              <a:off x="8336524" y="352497"/>
              <a:ext cx="575544" cy="503517"/>
            </a:xfrm>
            <a:prstGeom prst="gear6">
              <a:avLst/>
            </a:prstGeom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Forma 45"/>
            <p:cNvSpPr/>
            <p:nvPr/>
          </p:nvSpPr>
          <p:spPr>
            <a:xfrm>
              <a:off x="7848533" y="198348"/>
              <a:ext cx="575544" cy="503517"/>
            </a:xfrm>
            <a:prstGeom prst="gear6">
              <a:avLst/>
            </a:prstGeom>
            <a:gradFill>
              <a:gsLst>
                <a:gs pos="50000">
                  <a:schemeClr val="accent1">
                    <a:lumMod val="75000"/>
                  </a:schemeClr>
                </a:gs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lumMod val="9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47" name="Gruppo 46"/>
            <p:cNvGrpSpPr/>
            <p:nvPr/>
          </p:nvGrpSpPr>
          <p:grpSpPr>
            <a:xfrm>
              <a:off x="7705793" y="649460"/>
              <a:ext cx="575545" cy="503517"/>
              <a:chOff x="1226545" y="342733"/>
              <a:chExt cx="1872513" cy="1864230"/>
            </a:xfrm>
            <a:gradFill>
              <a:gsLst>
                <a:gs pos="56272">
                  <a:srgbClr val="5A957B"/>
                </a:gs>
                <a:gs pos="0">
                  <a:srgbClr val="4D8D6F"/>
                </a:gs>
                <a:gs pos="52000">
                  <a:srgbClr val="4D8D6F">
                    <a:alpha val="8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grpSpPr>
          <p:sp>
            <p:nvSpPr>
              <p:cNvPr id="53" name="Forma 52"/>
              <p:cNvSpPr/>
              <p:nvPr/>
            </p:nvSpPr>
            <p:spPr>
              <a:xfrm>
                <a:off x="1226545" y="342733"/>
                <a:ext cx="1872513" cy="1864230"/>
              </a:xfrm>
              <a:prstGeom prst="gear6">
                <a:avLst/>
              </a:prstGeom>
              <a:gradFill>
                <a:gsLst>
                  <a:gs pos="36000">
                    <a:srgbClr val="660033"/>
                  </a:gs>
                  <a:gs pos="0">
                    <a:srgbClr val="660033"/>
                  </a:gs>
                  <a:gs pos="100000">
                    <a:schemeClr val="bg1">
                      <a:lumMod val="9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4" name="Forma 4"/>
              <p:cNvSpPr/>
              <p:nvPr/>
            </p:nvSpPr>
            <p:spPr>
              <a:xfrm>
                <a:off x="1658593" y="814895"/>
                <a:ext cx="1041638" cy="91990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tabLst/>
                </a:pPr>
                <a:endParaRPr lang="en-GB" sz="1400" kern="1200" dirty="0">
                  <a:solidFill>
                    <a:schemeClr val="bg1">
                      <a:lumMod val="90000"/>
                    </a:schemeClr>
                  </a:solidFill>
                </a:endParaRPr>
              </a:p>
            </p:txBody>
          </p:sp>
        </p:grpSp>
        <p:sp>
          <p:nvSpPr>
            <p:cNvPr id="48" name="Forma 47"/>
            <p:cNvSpPr/>
            <p:nvPr/>
          </p:nvSpPr>
          <p:spPr>
            <a:xfrm>
              <a:off x="8197005" y="776988"/>
              <a:ext cx="575544" cy="503517"/>
            </a:xfrm>
            <a:prstGeom prst="gear6">
              <a:avLst/>
            </a:prstGeom>
            <a:gradFill>
              <a:gsLst>
                <a:gs pos="50000">
                  <a:srgbClr val="4D8D6F"/>
                </a:gs>
                <a:gs pos="0">
                  <a:srgbClr val="4D8D6F"/>
                </a:gs>
                <a:gs pos="50000">
                  <a:srgbClr val="4D8D6F">
                    <a:alpha val="8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Freccia ad arco 48"/>
            <p:cNvSpPr/>
            <p:nvPr/>
          </p:nvSpPr>
          <p:spPr>
            <a:xfrm>
              <a:off x="8255537" y="232225"/>
              <a:ext cx="778643" cy="684225"/>
            </a:xfrm>
            <a:prstGeom prst="circularArrow">
              <a:avLst>
                <a:gd name="adj1" fmla="val 4878"/>
                <a:gd name="adj2" fmla="val 312630"/>
                <a:gd name="adj3" fmla="val 3107132"/>
                <a:gd name="adj4" fmla="val 15270364"/>
                <a:gd name="adj5" fmla="val 569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Freccia ad arco 49"/>
            <p:cNvSpPr/>
            <p:nvPr/>
          </p:nvSpPr>
          <p:spPr>
            <a:xfrm rot="12593864" flipH="1">
              <a:off x="8130588" y="699676"/>
              <a:ext cx="778985" cy="684525"/>
            </a:xfrm>
            <a:prstGeom prst="circularArrow">
              <a:avLst>
                <a:gd name="adj1" fmla="val 4972"/>
                <a:gd name="adj2" fmla="val 312630"/>
                <a:gd name="adj3" fmla="val 2949878"/>
                <a:gd name="adj4" fmla="val 15330522"/>
                <a:gd name="adj5" fmla="val 569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Freccia ad arco 50"/>
            <p:cNvSpPr/>
            <p:nvPr/>
          </p:nvSpPr>
          <p:spPr>
            <a:xfrm rot="10400513">
              <a:off x="7543378" y="602908"/>
              <a:ext cx="778643" cy="684225"/>
            </a:xfrm>
            <a:prstGeom prst="circularArrow">
              <a:avLst>
                <a:gd name="adj1" fmla="val 4878"/>
                <a:gd name="adj2" fmla="val 312630"/>
                <a:gd name="adj3" fmla="val 3107132"/>
                <a:gd name="adj4" fmla="val 15270364"/>
                <a:gd name="adj5" fmla="val 569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Freccia ad arco 51"/>
            <p:cNvSpPr/>
            <p:nvPr/>
          </p:nvSpPr>
          <p:spPr>
            <a:xfrm rot="1800000" flipH="1">
              <a:off x="7753099" y="107794"/>
              <a:ext cx="778985" cy="684525"/>
            </a:xfrm>
            <a:prstGeom prst="circularArrow">
              <a:avLst>
                <a:gd name="adj1" fmla="val 4972"/>
                <a:gd name="adj2" fmla="val 312630"/>
                <a:gd name="adj3" fmla="val 2949878"/>
                <a:gd name="adj4" fmla="val 15330522"/>
                <a:gd name="adj5" fmla="val 569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5" name="Freccia circolare 4">
            <a:extLst>
              <a:ext uri="{FF2B5EF4-FFF2-40B4-BE49-F238E27FC236}">
                <a16:creationId xmlns:a16="http://schemas.microsoft.com/office/drawing/2014/main" id="{2E395783-6F07-2051-C49E-45B8D20E6DCA}"/>
              </a:ext>
            </a:extLst>
          </p:cNvPr>
          <p:cNvSpPr/>
          <p:nvPr/>
        </p:nvSpPr>
        <p:spPr>
          <a:xfrm rot="4323968" flipH="1">
            <a:off x="2033838" y="1115001"/>
            <a:ext cx="1862869" cy="1958734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20872587"/>
              <a:gd name="adj5" fmla="val 125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  <a:scene3d>
            <a:camera prst="orthographicFront"/>
            <a:lightRig rig="chilly" dir="t"/>
          </a:scene3d>
          <a:sp3d prstMaterial="matte">
            <a:bevelT w="165100" prst="coolSlant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 	</a:t>
            </a:r>
          </a:p>
        </p:txBody>
      </p:sp>
      <p:sp>
        <p:nvSpPr>
          <p:cNvPr id="6" name="Freccia circolare 5">
            <a:extLst>
              <a:ext uri="{FF2B5EF4-FFF2-40B4-BE49-F238E27FC236}">
                <a16:creationId xmlns:a16="http://schemas.microsoft.com/office/drawing/2014/main" id="{C40A9113-931E-1F28-EED4-2EE1C3690EEB}"/>
              </a:ext>
            </a:extLst>
          </p:cNvPr>
          <p:cNvSpPr/>
          <p:nvPr/>
        </p:nvSpPr>
        <p:spPr>
          <a:xfrm rot="10472099" flipH="1">
            <a:off x="4293524" y="1217897"/>
            <a:ext cx="2012202" cy="1773869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20872587"/>
              <a:gd name="adj5" fmla="val 125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  <a:scene3d>
            <a:camera prst="orthographicFront"/>
            <a:lightRig rig="chilly" dir="t"/>
          </a:scene3d>
          <a:sp3d prstMaterial="matte">
            <a:bevelT w="165100" prst="coolSlant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7" name="Freccia circolare 6">
            <a:extLst>
              <a:ext uri="{FF2B5EF4-FFF2-40B4-BE49-F238E27FC236}">
                <a16:creationId xmlns:a16="http://schemas.microsoft.com/office/drawing/2014/main" id="{A4620D44-7573-2FFB-AF9B-D0625F2A3DF2}"/>
              </a:ext>
            </a:extLst>
          </p:cNvPr>
          <p:cNvSpPr/>
          <p:nvPr/>
        </p:nvSpPr>
        <p:spPr>
          <a:xfrm rot="18324500" flipH="1">
            <a:off x="3144262" y="1529547"/>
            <a:ext cx="1862869" cy="1958734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20872587"/>
              <a:gd name="adj5" fmla="val 125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  <a:scene3d>
            <a:camera prst="orthographicFront"/>
            <a:lightRig rig="chilly" dir="t"/>
          </a:scene3d>
          <a:sp3d prstMaterial="matte">
            <a:bevelT w="165100" prst="coolSlant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B960D6E4-2FFD-8B3E-B60E-909C566093C0}"/>
              </a:ext>
            </a:extLst>
          </p:cNvPr>
          <p:cNvCxnSpPr>
            <a:cxnSpLocks/>
          </p:cNvCxnSpPr>
          <p:nvPr/>
        </p:nvCxnSpPr>
        <p:spPr>
          <a:xfrm flipH="1">
            <a:off x="1076950" y="3039808"/>
            <a:ext cx="677023" cy="464393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17E6B34D-F285-22CD-86BE-082FEC5D0F29}"/>
              </a:ext>
            </a:extLst>
          </p:cNvPr>
          <p:cNvCxnSpPr>
            <a:cxnSpLocks/>
          </p:cNvCxnSpPr>
          <p:nvPr/>
        </p:nvCxnSpPr>
        <p:spPr>
          <a:xfrm>
            <a:off x="2076496" y="3036465"/>
            <a:ext cx="474597" cy="47063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09F65F86-32B0-B9A9-B563-56C534BB7346}"/>
              </a:ext>
            </a:extLst>
          </p:cNvPr>
          <p:cNvCxnSpPr>
            <a:cxnSpLocks/>
          </p:cNvCxnSpPr>
          <p:nvPr/>
        </p:nvCxnSpPr>
        <p:spPr>
          <a:xfrm flipH="1">
            <a:off x="5492878" y="3063820"/>
            <a:ext cx="677023" cy="464393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48F6946D-07CC-03D0-819D-78AAE3B4C29E}"/>
              </a:ext>
            </a:extLst>
          </p:cNvPr>
          <p:cNvCxnSpPr>
            <a:cxnSpLocks/>
          </p:cNvCxnSpPr>
          <p:nvPr/>
        </p:nvCxnSpPr>
        <p:spPr>
          <a:xfrm>
            <a:off x="6492424" y="3060477"/>
            <a:ext cx="474597" cy="47063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A7E1225A-8E7A-57A5-5255-7F65E1BC9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1643" y="4827532"/>
            <a:ext cx="3109658" cy="1978088"/>
          </a:xfrm>
          <a:prstGeom prst="rect">
            <a:avLst/>
          </a:prstGeom>
        </p:spPr>
      </p:pic>
      <p:sp>
        <p:nvSpPr>
          <p:cNvPr id="4" name="CasellaDiTesto 11">
            <a:extLst>
              <a:ext uri="{FF2B5EF4-FFF2-40B4-BE49-F238E27FC236}">
                <a16:creationId xmlns:a16="http://schemas.microsoft.com/office/drawing/2014/main" id="{27E6745E-F9E6-3627-8CD3-BEB9A240B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39" y="524519"/>
            <a:ext cx="3815088" cy="2616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spcAft>
                <a:spcPts val="300"/>
              </a:spcAft>
              <a:buClr>
                <a:srgbClr val="003B77"/>
              </a:buClr>
              <a:defRPr sz="1100" b="1">
                <a:solidFill>
                  <a:srgbClr val="003B77"/>
                </a:solidFill>
                <a:ea typeface="ＭＳ Ｐゴシック" pitchFamily="-109" charset="-128"/>
              </a:defRPr>
            </a:lvl1pPr>
          </a:lstStyle>
          <a:p>
            <a:r>
              <a:rPr lang="it-IT" altLang="it-IT" dirty="0"/>
              <a:t>Scopo della regolazione: </a:t>
            </a:r>
            <a:r>
              <a:rPr lang="en-US" altLang="it-IT" dirty="0"/>
              <a:t>tutela </a:t>
            </a:r>
            <a:r>
              <a:rPr lang="en-US" altLang="it-IT" dirty="0" err="1"/>
              <a:t>dell’utenza</a:t>
            </a:r>
            <a:r>
              <a:rPr lang="en-US" altLang="it-IT" dirty="0"/>
              <a:t> </a:t>
            </a:r>
            <a:r>
              <a:rPr lang="en-US" altLang="it-IT" dirty="0" err="1"/>
              <a:t>nel</a:t>
            </a:r>
            <a:r>
              <a:rPr lang="en-US" altLang="it-IT" dirty="0"/>
              <a:t> </a:t>
            </a:r>
            <a:r>
              <a:rPr lang="en-US" altLang="it-IT" dirty="0" err="1"/>
              <a:t>lungo</a:t>
            </a:r>
            <a:r>
              <a:rPr lang="en-US" altLang="it-IT" dirty="0"/>
              <a:t> </a:t>
            </a:r>
            <a:r>
              <a:rPr lang="en-US" altLang="it-IT" dirty="0" err="1"/>
              <a:t>periodo</a:t>
            </a:r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146814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-181424"/>
            <a:ext cx="171767" cy="3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021" tIns="42510" rIns="85021" bIns="42510" anchor="ctr">
            <a:spAutoFit/>
          </a:bodyPr>
          <a:lstStyle/>
          <a:p>
            <a:endParaRPr lang="it-IT" altLang="it-IT"/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0" y="-181424"/>
            <a:ext cx="171767" cy="3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021" tIns="42510" rIns="85021" bIns="42510" anchor="ctr">
            <a:spAutoFit/>
          </a:bodyPr>
          <a:lstStyle/>
          <a:p>
            <a:endParaRPr lang="it-IT" altLang="it-IT"/>
          </a:p>
        </p:txBody>
      </p:sp>
      <p:sp>
        <p:nvSpPr>
          <p:cNvPr id="14342" name="Rectangle 113"/>
          <p:cNvSpPr>
            <a:spLocks noChangeArrowheads="1"/>
          </p:cNvSpPr>
          <p:nvPr/>
        </p:nvSpPr>
        <p:spPr bwMode="auto">
          <a:xfrm>
            <a:off x="0" y="-181424"/>
            <a:ext cx="171767" cy="3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021" tIns="42510" rIns="85021" bIns="42510" anchor="ctr">
            <a:spAutoFit/>
          </a:bodyPr>
          <a:lstStyle/>
          <a:p>
            <a:endParaRPr lang="it-IT" altLang="it-IT"/>
          </a:p>
        </p:txBody>
      </p:sp>
      <p:sp>
        <p:nvSpPr>
          <p:cNvPr id="14343" name="Rectangle 16"/>
          <p:cNvSpPr>
            <a:spLocks noChangeArrowheads="1"/>
          </p:cNvSpPr>
          <p:nvPr/>
        </p:nvSpPr>
        <p:spPr bwMode="auto">
          <a:xfrm>
            <a:off x="0" y="-181424"/>
            <a:ext cx="171767" cy="3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021" tIns="42510" rIns="85021" bIns="42510" anchor="ctr">
            <a:spAutoFit/>
          </a:bodyPr>
          <a:lstStyle/>
          <a:p>
            <a:endParaRPr lang="it-IT" altLang="it-IT"/>
          </a:p>
        </p:txBody>
      </p:sp>
      <p:sp>
        <p:nvSpPr>
          <p:cNvPr id="39" name="Rettangolo arrotondato 38"/>
          <p:cNvSpPr/>
          <p:nvPr/>
        </p:nvSpPr>
        <p:spPr bwMode="auto">
          <a:xfrm>
            <a:off x="679507" y="822403"/>
            <a:ext cx="864095" cy="379591"/>
          </a:xfrm>
          <a:prstGeom prst="roundRect">
            <a:avLst/>
          </a:prstGeom>
          <a:solidFill>
            <a:srgbClr val="003B77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it-IT" sz="1400" b="1" cap="small" dirty="0"/>
              <a:t>Fase 1</a:t>
            </a:r>
          </a:p>
        </p:txBody>
      </p:sp>
      <p:sp>
        <p:nvSpPr>
          <p:cNvPr id="42" name="Rettangolo 11"/>
          <p:cNvSpPr>
            <a:spLocks noChangeArrowheads="1"/>
          </p:cNvSpPr>
          <p:nvPr/>
        </p:nvSpPr>
        <p:spPr bwMode="auto">
          <a:xfrm>
            <a:off x="1687617" y="869246"/>
            <a:ext cx="792088" cy="30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021" tIns="42510" rIns="85021" bIns="42510"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rgbClr val="003B77"/>
                </a:solidFill>
              </a:rPr>
              <a:t>ARERA</a:t>
            </a:r>
          </a:p>
        </p:txBody>
      </p:sp>
      <p:sp>
        <p:nvSpPr>
          <p:cNvPr id="54" name="Rettangolo 11"/>
          <p:cNvSpPr>
            <a:spLocks noChangeArrowheads="1"/>
          </p:cNvSpPr>
          <p:nvPr/>
        </p:nvSpPr>
        <p:spPr bwMode="auto">
          <a:xfrm>
            <a:off x="2623720" y="869246"/>
            <a:ext cx="3016166" cy="301294"/>
          </a:xfrm>
          <a:prstGeom prst="rect">
            <a:avLst/>
          </a:prstGeom>
          <a:solidFill>
            <a:srgbClr val="F18700"/>
          </a:solidFill>
          <a:ln>
            <a:noFill/>
          </a:ln>
        </p:spPr>
        <p:txBody>
          <a:bodyPr wrap="square" lIns="85021" tIns="42510" rIns="85021" bIns="42510"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schemeClr val="bg1"/>
                </a:solidFill>
              </a:rPr>
              <a:t>Approvazione metodo tariffario</a:t>
            </a:r>
            <a:endParaRPr lang="it-IT" sz="1400" b="1" dirty="0">
              <a:solidFill>
                <a:schemeClr val="bg1"/>
              </a:solidFill>
            </a:endParaRPr>
          </a:p>
        </p:txBody>
      </p:sp>
      <p:pic>
        <p:nvPicPr>
          <p:cNvPr id="51" name="Immagine 5" descr="fondo-slide.png">
            <a:extLst>
              <a:ext uri="{FF2B5EF4-FFF2-40B4-BE49-F238E27FC236}">
                <a16:creationId xmlns:a16="http://schemas.microsoft.com/office/drawing/2014/main" id="{DED36802-2C60-4F42-B8D4-D3F297D84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2" y="6516101"/>
            <a:ext cx="9144000" cy="35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magine 7" descr="600x96--arera-trasaprente.png">
            <a:extLst>
              <a:ext uri="{FF2B5EF4-FFF2-40B4-BE49-F238E27FC236}">
                <a16:creationId xmlns:a16="http://schemas.microsoft.com/office/drawing/2014/main" id="{AE5ACE5D-F5B3-4CCF-A212-2374445E1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5981211"/>
            <a:ext cx="3797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Segnaposto numero diapositiva 1">
            <a:extLst>
              <a:ext uri="{FF2B5EF4-FFF2-40B4-BE49-F238E27FC236}">
                <a16:creationId xmlns:a16="http://schemas.microsoft.com/office/drawing/2014/main" id="{D50ECC26-29D2-4D1F-A5F0-01210D208B18}"/>
              </a:ext>
            </a:extLst>
          </p:cNvPr>
          <p:cNvSpPr txBox="1">
            <a:spLocks/>
          </p:cNvSpPr>
          <p:nvPr/>
        </p:nvSpPr>
        <p:spPr>
          <a:xfrm>
            <a:off x="6915014" y="645502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9pPr>
          </a:lstStyle>
          <a:p>
            <a:pPr>
              <a:defRPr/>
            </a:pPr>
            <a:fld id="{C0093EF7-3EA7-41BE-81E7-0AE2635E2DE5}" type="slidenum">
              <a:rPr lang="it-IT" altLang="it-IT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it-IT" altLang="it-IT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A55B091-443F-5D02-1D21-6E4312450DF9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7242" cy="402977"/>
          </a:xfrm>
          <a:prstGeom prst="rect">
            <a:avLst/>
          </a:prstGeom>
          <a:solidFill>
            <a:srgbClr val="1E4968"/>
          </a:solidFill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procedimento di approvazione delle tariffe</a:t>
            </a:r>
          </a:p>
        </p:txBody>
      </p:sp>
      <p:sp>
        <p:nvSpPr>
          <p:cNvPr id="3" name="Rettangolo arrotondato 16">
            <a:extLst>
              <a:ext uri="{FF2B5EF4-FFF2-40B4-BE49-F238E27FC236}">
                <a16:creationId xmlns:a16="http://schemas.microsoft.com/office/drawing/2014/main" id="{CF48D9D3-F637-4163-DF4B-5E825AA07C97}"/>
              </a:ext>
            </a:extLst>
          </p:cNvPr>
          <p:cNvSpPr/>
          <p:nvPr/>
        </p:nvSpPr>
        <p:spPr bwMode="auto">
          <a:xfrm>
            <a:off x="628945" y="1682326"/>
            <a:ext cx="1434748" cy="6640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defTabSz="720000"/>
            <a:r>
              <a:rPr lang="it-IT" sz="1100" kern="0" dirty="0">
                <a:latin typeface="+mj-lt"/>
              </a:rPr>
              <a:t>Metodo Tariffario Transitorio </a:t>
            </a:r>
            <a:r>
              <a:rPr lang="it-IT" sz="11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MTT-MTC </a:t>
            </a:r>
            <a:r>
              <a:rPr lang="it-IT" sz="1100" kern="0" dirty="0">
                <a:latin typeface="+mj-lt"/>
              </a:rPr>
              <a:t>(2012-2013)</a:t>
            </a:r>
          </a:p>
        </p:txBody>
      </p:sp>
      <p:sp>
        <p:nvSpPr>
          <p:cNvPr id="4" name="Rettangolo arrotondato 16">
            <a:extLst>
              <a:ext uri="{FF2B5EF4-FFF2-40B4-BE49-F238E27FC236}">
                <a16:creationId xmlns:a16="http://schemas.microsoft.com/office/drawing/2014/main" id="{69B32CCE-7782-39C0-4C00-2DEE3EA1A4EA}"/>
              </a:ext>
            </a:extLst>
          </p:cNvPr>
          <p:cNvSpPr/>
          <p:nvPr/>
        </p:nvSpPr>
        <p:spPr bwMode="auto">
          <a:xfrm>
            <a:off x="2204747" y="2132959"/>
            <a:ext cx="1335363" cy="6640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defTabSz="720000"/>
            <a:r>
              <a:rPr lang="it-IT" sz="1100" kern="0" dirty="0">
                <a:latin typeface="+mj-lt"/>
              </a:rPr>
              <a:t>Metodo Tariffario Idrico </a:t>
            </a:r>
            <a:r>
              <a:rPr lang="it-IT" sz="11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MTI</a:t>
            </a:r>
            <a:r>
              <a:rPr lang="it-IT" sz="1100" kern="0" dirty="0"/>
              <a:t> </a:t>
            </a:r>
            <a:r>
              <a:rPr lang="it-IT" sz="1100" kern="0" dirty="0">
                <a:latin typeface="+mj-lt"/>
              </a:rPr>
              <a:t>(+2014-2015)</a:t>
            </a:r>
          </a:p>
        </p:txBody>
      </p:sp>
      <p:sp>
        <p:nvSpPr>
          <p:cNvPr id="6" name="Rettangolo arrotondato 16">
            <a:extLst>
              <a:ext uri="{FF2B5EF4-FFF2-40B4-BE49-F238E27FC236}">
                <a16:creationId xmlns:a16="http://schemas.microsoft.com/office/drawing/2014/main" id="{4744559F-1C56-B2DF-82F8-D91D993AAF8B}"/>
              </a:ext>
            </a:extLst>
          </p:cNvPr>
          <p:cNvSpPr/>
          <p:nvPr/>
        </p:nvSpPr>
        <p:spPr bwMode="auto">
          <a:xfrm>
            <a:off x="3790222" y="2529630"/>
            <a:ext cx="1335362" cy="47672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defTabSz="720000"/>
            <a:r>
              <a:rPr lang="it-IT" sz="1100" kern="0" dirty="0">
                <a:latin typeface="+mj-lt"/>
              </a:rPr>
              <a:t>Metodo Tariffario </a:t>
            </a:r>
            <a:r>
              <a:rPr lang="it-IT" sz="11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MTI-2 </a:t>
            </a:r>
            <a:r>
              <a:rPr lang="it-IT" sz="1100" kern="0" dirty="0">
                <a:latin typeface="+mj-lt"/>
              </a:rPr>
              <a:t>(2016-2019)</a:t>
            </a:r>
          </a:p>
        </p:txBody>
      </p:sp>
      <p:sp>
        <p:nvSpPr>
          <p:cNvPr id="7" name="Rettangolo arrotondato 16">
            <a:extLst>
              <a:ext uri="{FF2B5EF4-FFF2-40B4-BE49-F238E27FC236}">
                <a16:creationId xmlns:a16="http://schemas.microsoft.com/office/drawing/2014/main" id="{8BC1DDDC-02E3-24AA-0D46-7B52C0F5DC5C}"/>
              </a:ext>
            </a:extLst>
          </p:cNvPr>
          <p:cNvSpPr/>
          <p:nvPr/>
        </p:nvSpPr>
        <p:spPr bwMode="auto">
          <a:xfrm>
            <a:off x="5449996" y="2791729"/>
            <a:ext cx="1335363" cy="47672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defTabSz="720000"/>
            <a:r>
              <a:rPr lang="it-IT" sz="1100" kern="0" dirty="0">
                <a:latin typeface="+mj-lt"/>
              </a:rPr>
              <a:t>Metodo Tariffario </a:t>
            </a:r>
            <a:r>
              <a:rPr lang="it-IT" sz="11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MTI-3</a:t>
            </a:r>
            <a:r>
              <a:rPr lang="it-IT" sz="1100" kern="0" dirty="0">
                <a:latin typeface="+mj-lt"/>
              </a:rPr>
              <a:t> (2020-2023)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D774EB6-C6D6-05E8-4D1B-2B6C5F0FDEFE}"/>
              </a:ext>
            </a:extLst>
          </p:cNvPr>
          <p:cNvSpPr txBox="1"/>
          <p:nvPr/>
        </p:nvSpPr>
        <p:spPr>
          <a:xfrm>
            <a:off x="636622" y="2366084"/>
            <a:ext cx="13180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585/2012/R/idr</a:t>
            </a:r>
          </a:p>
          <a:p>
            <a:r>
              <a:rPr lang="pt-BR" sz="1100" dirty="0"/>
              <a:t>88/2013/R/idr</a:t>
            </a:r>
          </a:p>
        </p:txBody>
      </p:sp>
      <p:sp>
        <p:nvSpPr>
          <p:cNvPr id="12" name="Rettangolo arrotondato 16">
            <a:extLst>
              <a:ext uri="{FF2B5EF4-FFF2-40B4-BE49-F238E27FC236}">
                <a16:creationId xmlns:a16="http://schemas.microsoft.com/office/drawing/2014/main" id="{A7AADF2C-728C-4412-14A2-D32C588D3A9E}"/>
              </a:ext>
            </a:extLst>
          </p:cNvPr>
          <p:cNvSpPr/>
          <p:nvPr/>
        </p:nvSpPr>
        <p:spPr bwMode="auto">
          <a:xfrm>
            <a:off x="7109770" y="3199123"/>
            <a:ext cx="1235611" cy="6640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rgbClr val="1E4968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defTabSz="720000"/>
            <a:r>
              <a:rPr lang="it-IT" sz="1100" kern="0" dirty="0">
                <a:latin typeface="+mj-lt"/>
              </a:rPr>
              <a:t>metodo tariffario </a:t>
            </a:r>
            <a:r>
              <a:rPr lang="it-IT" sz="11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MTI-4</a:t>
            </a:r>
            <a:r>
              <a:rPr lang="it-IT" sz="1100" kern="0" dirty="0">
                <a:latin typeface="+mj-lt"/>
              </a:rPr>
              <a:t> (2024-2029)</a:t>
            </a:r>
          </a:p>
        </p:txBody>
      </p:sp>
      <p:sp>
        <p:nvSpPr>
          <p:cNvPr id="13" name="Rettangolo arrotondato 16">
            <a:extLst>
              <a:ext uri="{FF2B5EF4-FFF2-40B4-BE49-F238E27FC236}">
                <a16:creationId xmlns:a16="http://schemas.microsoft.com/office/drawing/2014/main" id="{BBB6C46A-1717-E2EC-F9E6-1FD1DBF7EEBC}"/>
              </a:ext>
            </a:extLst>
          </p:cNvPr>
          <p:cNvSpPr/>
          <p:nvPr/>
        </p:nvSpPr>
        <p:spPr bwMode="auto">
          <a:xfrm>
            <a:off x="3790222" y="3381277"/>
            <a:ext cx="1335600" cy="28944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defTabSz="720000"/>
            <a:r>
              <a:rPr lang="it-IT" sz="11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MTI-2 Agg.</a:t>
            </a:r>
            <a:endParaRPr lang="it-IT" sz="11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Rettangolo arrotondato 16">
            <a:extLst>
              <a:ext uri="{FF2B5EF4-FFF2-40B4-BE49-F238E27FC236}">
                <a16:creationId xmlns:a16="http://schemas.microsoft.com/office/drawing/2014/main" id="{0DF98925-ADD0-6325-8423-C85582ACCAC4}"/>
              </a:ext>
            </a:extLst>
          </p:cNvPr>
          <p:cNvSpPr/>
          <p:nvPr/>
        </p:nvSpPr>
        <p:spPr bwMode="auto">
          <a:xfrm>
            <a:off x="5449996" y="3605464"/>
            <a:ext cx="1335600" cy="28944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defTabSz="720000"/>
            <a:r>
              <a:rPr lang="it-IT" sz="11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MTI-3 Agg.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6AA669B-8FB3-0FB8-05C6-B590EADA482F}"/>
              </a:ext>
            </a:extLst>
          </p:cNvPr>
          <p:cNvSpPr txBox="1"/>
          <p:nvPr/>
        </p:nvSpPr>
        <p:spPr>
          <a:xfrm>
            <a:off x="2242722" y="2793110"/>
            <a:ext cx="16505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643/2013/R/idr MTI</a:t>
            </a:r>
            <a:endParaRPr lang="it-IT" sz="11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793C28C-CE10-36A7-B480-0A1A588EF774}"/>
              </a:ext>
            </a:extLst>
          </p:cNvPr>
          <p:cNvSpPr txBox="1"/>
          <p:nvPr/>
        </p:nvSpPr>
        <p:spPr>
          <a:xfrm>
            <a:off x="3826258" y="3011722"/>
            <a:ext cx="11995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664/2015/R/idr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F1AF5E6-E3E3-BF27-F518-248E8666C71C}"/>
              </a:ext>
            </a:extLst>
          </p:cNvPr>
          <p:cNvSpPr txBox="1"/>
          <p:nvPr/>
        </p:nvSpPr>
        <p:spPr>
          <a:xfrm>
            <a:off x="3790222" y="3680488"/>
            <a:ext cx="1322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918/2017/R/idr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5886F90-FC07-7C45-085F-1431FAF6D3F5}"/>
              </a:ext>
            </a:extLst>
          </p:cNvPr>
          <p:cNvSpPr txBox="1"/>
          <p:nvPr/>
        </p:nvSpPr>
        <p:spPr>
          <a:xfrm>
            <a:off x="5449996" y="3265241"/>
            <a:ext cx="1235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580/2019/R/idr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E975EAB-5DA8-0B4F-CD8A-833230BE4472}"/>
              </a:ext>
            </a:extLst>
          </p:cNvPr>
          <p:cNvSpPr txBox="1"/>
          <p:nvPr/>
        </p:nvSpPr>
        <p:spPr>
          <a:xfrm>
            <a:off x="5449996" y="3898755"/>
            <a:ext cx="1362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639/2021/R/idr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5F4B05E-C374-217C-CBDD-CE1DD6D7CED4}"/>
              </a:ext>
            </a:extLst>
          </p:cNvPr>
          <p:cNvSpPr txBox="1"/>
          <p:nvPr/>
        </p:nvSpPr>
        <p:spPr>
          <a:xfrm>
            <a:off x="7149827" y="3891764"/>
            <a:ext cx="1362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DCO 442/2023/R/idr</a:t>
            </a:r>
          </a:p>
        </p:txBody>
      </p:sp>
      <p:sp>
        <p:nvSpPr>
          <p:cNvPr id="21" name="CasellaDiTesto 47">
            <a:extLst>
              <a:ext uri="{FF2B5EF4-FFF2-40B4-BE49-F238E27FC236}">
                <a16:creationId xmlns:a16="http://schemas.microsoft.com/office/drawing/2014/main" id="{075DF42A-FFB5-BDE1-56CC-4873327D7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906" y="4872423"/>
            <a:ext cx="7054693" cy="584775"/>
          </a:xfrm>
          <a:prstGeom prst="rect">
            <a:avLst/>
          </a:prstGeom>
          <a:solidFill>
            <a:srgbClr val="FFFFFF"/>
          </a:solidFill>
          <a:ln w="6350">
            <a:solidFill>
              <a:srgbClr val="0033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452438" indent="-1825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200"/>
              </a:spcBef>
              <a:defRPr/>
            </a:pPr>
            <a:r>
              <a:rPr lang="it-IT" dirty="0">
                <a:solidFill>
                  <a:srgbClr val="002060"/>
                </a:solidFill>
                <a:latin typeface="+mn-lt"/>
                <a:ea typeface="ＭＳ Ｐゴシック" pitchFamily="-109" charset="-128"/>
              </a:rPr>
              <a:t>Regole comuni, ma modulabili sulla base delle casistiche previste per tenere in considerazione le caratteristiche del territorio e della gestione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F9D721F-2EA9-B5B4-4834-3E6190944763}"/>
              </a:ext>
            </a:extLst>
          </p:cNvPr>
          <p:cNvSpPr txBox="1"/>
          <p:nvPr/>
        </p:nvSpPr>
        <p:spPr>
          <a:xfrm>
            <a:off x="7149827" y="4324963"/>
            <a:ext cx="1362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rgbClr val="01A4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consultazione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F9F7CB1F-21B6-BDE0-5679-39F1EECAC85B}"/>
              </a:ext>
            </a:extLst>
          </p:cNvPr>
          <p:cNvCxnSpPr>
            <a:cxnSpLocks/>
            <a:stCxn id="20" idx="2"/>
            <a:endCxn id="22" idx="0"/>
          </p:cNvCxnSpPr>
          <p:nvPr/>
        </p:nvCxnSpPr>
        <p:spPr>
          <a:xfrm>
            <a:off x="7830897" y="4153374"/>
            <a:ext cx="0" cy="171589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35162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-181424"/>
            <a:ext cx="171767" cy="3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021" tIns="42510" rIns="85021" bIns="42510" anchor="ctr">
            <a:spAutoFit/>
          </a:bodyPr>
          <a:lstStyle/>
          <a:p>
            <a:endParaRPr lang="it-IT" altLang="it-IT"/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0" y="-181424"/>
            <a:ext cx="171767" cy="3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021" tIns="42510" rIns="85021" bIns="42510" anchor="ctr">
            <a:spAutoFit/>
          </a:bodyPr>
          <a:lstStyle/>
          <a:p>
            <a:endParaRPr lang="it-IT" altLang="it-IT"/>
          </a:p>
        </p:txBody>
      </p:sp>
      <p:sp>
        <p:nvSpPr>
          <p:cNvPr id="14342" name="Rectangle 113"/>
          <p:cNvSpPr>
            <a:spLocks noChangeArrowheads="1"/>
          </p:cNvSpPr>
          <p:nvPr/>
        </p:nvSpPr>
        <p:spPr bwMode="auto">
          <a:xfrm>
            <a:off x="0" y="-181424"/>
            <a:ext cx="171767" cy="3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021" tIns="42510" rIns="85021" bIns="42510" anchor="ctr">
            <a:spAutoFit/>
          </a:bodyPr>
          <a:lstStyle/>
          <a:p>
            <a:endParaRPr lang="it-IT" altLang="it-IT"/>
          </a:p>
        </p:txBody>
      </p:sp>
      <p:sp>
        <p:nvSpPr>
          <p:cNvPr id="14343" name="Rectangle 16"/>
          <p:cNvSpPr>
            <a:spLocks noChangeArrowheads="1"/>
          </p:cNvSpPr>
          <p:nvPr/>
        </p:nvSpPr>
        <p:spPr bwMode="auto">
          <a:xfrm>
            <a:off x="0" y="-181424"/>
            <a:ext cx="171767" cy="3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021" tIns="42510" rIns="85021" bIns="42510" anchor="ctr">
            <a:spAutoFit/>
          </a:bodyPr>
          <a:lstStyle/>
          <a:p>
            <a:endParaRPr lang="it-IT" altLang="it-IT"/>
          </a:p>
        </p:txBody>
      </p:sp>
      <p:sp>
        <p:nvSpPr>
          <p:cNvPr id="39" name="Rettangolo arrotondato 38"/>
          <p:cNvSpPr/>
          <p:nvPr/>
        </p:nvSpPr>
        <p:spPr bwMode="auto">
          <a:xfrm>
            <a:off x="628945" y="1062731"/>
            <a:ext cx="864095" cy="379591"/>
          </a:xfrm>
          <a:prstGeom prst="roundRect">
            <a:avLst/>
          </a:prstGeom>
          <a:solidFill>
            <a:srgbClr val="003B77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it-IT" sz="1400" b="1" cap="small" dirty="0"/>
              <a:t>Fase 1</a:t>
            </a:r>
          </a:p>
        </p:txBody>
      </p:sp>
      <p:sp>
        <p:nvSpPr>
          <p:cNvPr id="42" name="Rettangolo 11"/>
          <p:cNvSpPr>
            <a:spLocks noChangeArrowheads="1"/>
          </p:cNvSpPr>
          <p:nvPr/>
        </p:nvSpPr>
        <p:spPr bwMode="auto">
          <a:xfrm>
            <a:off x="1637055" y="1052736"/>
            <a:ext cx="792088" cy="30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021" tIns="42510" rIns="85021" bIns="42510"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rgbClr val="003B77"/>
                </a:solidFill>
              </a:rPr>
              <a:t>ARERA</a:t>
            </a:r>
          </a:p>
        </p:txBody>
      </p:sp>
      <p:sp>
        <p:nvSpPr>
          <p:cNvPr id="5" name="Freccia in giù 4"/>
          <p:cNvSpPr/>
          <p:nvPr/>
        </p:nvSpPr>
        <p:spPr>
          <a:xfrm>
            <a:off x="935433" y="1533409"/>
            <a:ext cx="252000" cy="252000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11"/>
          <p:cNvSpPr>
            <a:spLocks noChangeArrowheads="1"/>
          </p:cNvSpPr>
          <p:nvPr/>
        </p:nvSpPr>
        <p:spPr bwMode="auto">
          <a:xfrm>
            <a:off x="2586444" y="1066401"/>
            <a:ext cx="3160015" cy="51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021" tIns="42510" rIns="85021" bIns="42510"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rgbClr val="003B77"/>
                </a:solidFill>
              </a:rPr>
              <a:t>definisce le regole generali tramite l’approvazione del metodo tariffario </a:t>
            </a:r>
            <a:endParaRPr lang="it-IT" sz="1400" b="1" dirty="0">
              <a:solidFill>
                <a:srgbClr val="003B77"/>
              </a:solidFill>
            </a:endParaRPr>
          </a:p>
        </p:txBody>
      </p:sp>
      <p:sp>
        <p:nvSpPr>
          <p:cNvPr id="58" name="Rettangolo arrotondato 57"/>
          <p:cNvSpPr/>
          <p:nvPr/>
        </p:nvSpPr>
        <p:spPr bwMode="auto">
          <a:xfrm>
            <a:off x="628944" y="1854819"/>
            <a:ext cx="864095" cy="379591"/>
          </a:xfrm>
          <a:prstGeom prst="roundRect">
            <a:avLst/>
          </a:prstGeom>
          <a:solidFill>
            <a:srgbClr val="003B77"/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it-IT" sz="1400" b="1" cap="small" dirty="0"/>
              <a:t>Fase 2</a:t>
            </a:r>
          </a:p>
        </p:txBody>
      </p:sp>
      <p:sp>
        <p:nvSpPr>
          <p:cNvPr id="59" name="Rettangolo 11"/>
          <p:cNvSpPr>
            <a:spLocks noChangeArrowheads="1"/>
          </p:cNvSpPr>
          <p:nvPr/>
        </p:nvSpPr>
        <p:spPr bwMode="auto">
          <a:xfrm>
            <a:off x="1637055" y="1844824"/>
            <a:ext cx="792090" cy="30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021" tIns="42510" rIns="85021" bIns="42510"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EGA</a:t>
            </a:r>
          </a:p>
        </p:txBody>
      </p:sp>
      <p:sp>
        <p:nvSpPr>
          <p:cNvPr id="57" name="Rettangolo 11"/>
          <p:cNvSpPr>
            <a:spLocks noChangeArrowheads="1"/>
          </p:cNvSpPr>
          <p:nvPr/>
        </p:nvSpPr>
        <p:spPr bwMode="auto">
          <a:xfrm>
            <a:off x="2544498" y="1858489"/>
            <a:ext cx="3201961" cy="301294"/>
          </a:xfrm>
          <a:prstGeom prst="rect">
            <a:avLst/>
          </a:prstGeom>
          <a:solidFill>
            <a:srgbClr val="00AD82"/>
          </a:solidFill>
          <a:ln>
            <a:noFill/>
          </a:ln>
        </p:spPr>
        <p:txBody>
          <a:bodyPr wrap="square" lIns="85021" tIns="42510" rIns="85021" bIns="42510"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schemeClr val="bg1"/>
                </a:solidFill>
              </a:rPr>
              <a:t>Approvazione predisposizione tariffaria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41" name="Rettangolo 40"/>
          <p:cNvSpPr/>
          <p:nvPr/>
        </p:nvSpPr>
        <p:spPr bwMode="auto">
          <a:xfrm>
            <a:off x="1629867" y="2495197"/>
            <a:ext cx="4550597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buClr>
                <a:srgbClr val="003B77"/>
              </a:buClr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solidFill>
                  <a:srgbClr val="003B77"/>
                </a:solidFill>
                <a:ea typeface="ＭＳ Ｐゴシック" pitchFamily="-109" charset="-128"/>
              </a:rPr>
              <a:t>individua il rapporto tra fabbisogno di investimenti e valore delle infrastrutture esistenti </a:t>
            </a:r>
          </a:p>
          <a:p>
            <a:pPr marL="180975" indent="-180975">
              <a:spcBef>
                <a:spcPts val="600"/>
              </a:spcBef>
              <a:buClr>
                <a:srgbClr val="003B77"/>
              </a:buClr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solidFill>
                  <a:srgbClr val="003B77"/>
                </a:solidFill>
                <a:ea typeface="ＭＳ Ｐゴシック" pitchFamily="-109" charset="-128"/>
              </a:rPr>
              <a:t>individua i costi operativi aggiuntivi associati ad obiettivi specifici necessari</a:t>
            </a:r>
          </a:p>
          <a:p>
            <a:pPr marL="180975" indent="-180975">
              <a:spcBef>
                <a:spcPts val="600"/>
              </a:spcBef>
              <a:buClr>
                <a:srgbClr val="003B77"/>
              </a:buClr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solidFill>
                  <a:srgbClr val="003B77"/>
                </a:solidFill>
                <a:ea typeface="ＭＳ Ｐゴシック" pitchFamily="-109" charset="-128"/>
              </a:rPr>
              <a:t>seleziona le regole di determinazione tariffaria applicabili allo schema regolatorio selezionato </a:t>
            </a:r>
          </a:p>
          <a:p>
            <a:pPr marL="176213" indent="-17621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solidFill>
                  <a:srgbClr val="003B77"/>
                </a:solidFill>
                <a:ea typeface="ＭＳ Ｐゴシック" pitchFamily="-109" charset="-128"/>
              </a:rPr>
              <a:t>adotta lo </a:t>
            </a:r>
            <a:r>
              <a:rPr lang="it-IT" sz="1400" u="sng" dirty="0">
                <a:solidFill>
                  <a:srgbClr val="003B77"/>
                </a:solidFill>
                <a:ea typeface="ＭＳ Ｐゴシック" pitchFamily="-109" charset="-128"/>
              </a:rPr>
              <a:t>specifico schema regolatorio</a:t>
            </a:r>
            <a:r>
              <a:rPr lang="it-IT" sz="1400" dirty="0">
                <a:solidFill>
                  <a:srgbClr val="003B77"/>
                </a:solidFill>
                <a:ea typeface="ＭＳ Ｐゴシック" pitchFamily="-109" charset="-128"/>
              </a:rPr>
              <a:t>, composto dai seguenti atti:</a:t>
            </a:r>
          </a:p>
        </p:txBody>
      </p:sp>
      <p:sp>
        <p:nvSpPr>
          <p:cNvPr id="3" name="Parentesi graffa aperta 2"/>
          <p:cNvSpPr/>
          <p:nvPr/>
        </p:nvSpPr>
        <p:spPr>
          <a:xfrm>
            <a:off x="1385184" y="2521075"/>
            <a:ext cx="216024" cy="2016000"/>
          </a:xfrm>
          <a:prstGeom prst="leftBrace">
            <a:avLst>
              <a:gd name="adj1" fmla="val 24306"/>
              <a:gd name="adj2" fmla="val 4757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arrotondato 46"/>
          <p:cNvSpPr/>
          <p:nvPr/>
        </p:nvSpPr>
        <p:spPr bwMode="auto">
          <a:xfrm>
            <a:off x="4572000" y="4422988"/>
            <a:ext cx="2664000" cy="360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it-IT" sz="1200" b="1" cap="small" dirty="0">
                <a:solidFill>
                  <a:schemeClr val="bg1"/>
                </a:solidFill>
              </a:rPr>
              <a:t>Programma degli Interventi (</a:t>
            </a:r>
            <a:r>
              <a:rPr lang="it-IT" sz="1200" b="1" cap="small" dirty="0" err="1">
                <a:solidFill>
                  <a:schemeClr val="bg1"/>
                </a:solidFill>
              </a:rPr>
              <a:t>P</a:t>
            </a:r>
            <a:r>
              <a:rPr lang="it-IT" sz="1200" b="1" dirty="0" err="1">
                <a:solidFill>
                  <a:schemeClr val="bg1"/>
                </a:solidFill>
              </a:rPr>
              <a:t>d</a:t>
            </a:r>
            <a:r>
              <a:rPr lang="it-IT" sz="1200" b="1" cap="small" dirty="0" err="1">
                <a:solidFill>
                  <a:schemeClr val="bg1"/>
                </a:solidFill>
              </a:rPr>
              <a:t>I</a:t>
            </a:r>
            <a:r>
              <a:rPr lang="it-IT" sz="1200" b="1" cap="small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8" name="Rettangolo arrotondato 47"/>
          <p:cNvSpPr/>
          <p:nvPr/>
        </p:nvSpPr>
        <p:spPr bwMode="auto">
          <a:xfrm>
            <a:off x="4581165" y="4873554"/>
            <a:ext cx="2664000" cy="360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it-IT" sz="1200" b="1" cap="small" dirty="0">
                <a:solidFill>
                  <a:schemeClr val="bg1"/>
                </a:solidFill>
              </a:rPr>
              <a:t>Piano Economico Finanziario (PEF)</a:t>
            </a:r>
          </a:p>
        </p:txBody>
      </p:sp>
      <p:sp>
        <p:nvSpPr>
          <p:cNvPr id="49" name="Rettangolo arrotondato 48"/>
          <p:cNvSpPr/>
          <p:nvPr/>
        </p:nvSpPr>
        <p:spPr bwMode="auto">
          <a:xfrm>
            <a:off x="4581165" y="5305602"/>
            <a:ext cx="2664000" cy="360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it-IT" sz="1200" b="1" cap="small" dirty="0">
                <a:solidFill>
                  <a:schemeClr val="bg1"/>
                </a:solidFill>
              </a:rPr>
              <a:t>Convenzione di gestione</a:t>
            </a:r>
          </a:p>
        </p:txBody>
      </p:sp>
      <p:sp>
        <p:nvSpPr>
          <p:cNvPr id="45" name="Freccia a destra 44"/>
          <p:cNvSpPr/>
          <p:nvPr/>
        </p:nvSpPr>
        <p:spPr>
          <a:xfrm>
            <a:off x="1605649" y="4045338"/>
            <a:ext cx="252000" cy="252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FFFFF"/>
                </a:solidFill>
              </a:ln>
              <a:noFill/>
            </a:endParaRPr>
          </a:p>
        </p:txBody>
      </p:sp>
      <p:sp>
        <p:nvSpPr>
          <p:cNvPr id="46" name="Rettangolo 45"/>
          <p:cNvSpPr/>
          <p:nvPr/>
        </p:nvSpPr>
        <p:spPr bwMode="auto">
          <a:xfrm>
            <a:off x="6845415" y="2957481"/>
            <a:ext cx="1798483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  <a:buClr>
                <a:srgbClr val="003B77"/>
              </a:buClr>
              <a:defRPr/>
            </a:pPr>
            <a:r>
              <a:rPr lang="it-IT" sz="1100" b="1" dirty="0">
                <a:solidFill>
                  <a:srgbClr val="003B77"/>
                </a:solidFill>
                <a:ea typeface="ＭＳ Ｐゴシック" pitchFamily="-109" charset="-128"/>
              </a:rPr>
              <a:t>responsabilizzazione</a:t>
            </a:r>
            <a:r>
              <a:rPr lang="it-IT" sz="1100" b="1" i="1" dirty="0">
                <a:solidFill>
                  <a:srgbClr val="003B77"/>
                </a:solidFill>
                <a:ea typeface="ＭＳ Ｐゴシック" pitchFamily="-109" charset="-128"/>
              </a:rPr>
              <a:t> </a:t>
            </a:r>
            <a:r>
              <a:rPr lang="it-IT" sz="1100" b="1" dirty="0">
                <a:solidFill>
                  <a:srgbClr val="003B77"/>
                </a:solidFill>
                <a:ea typeface="ＭＳ Ｐゴシック" pitchFamily="-109" charset="-128"/>
              </a:rPr>
              <a:t>dei decisori locali</a:t>
            </a:r>
          </a:p>
        </p:txBody>
      </p:sp>
      <p:pic>
        <p:nvPicPr>
          <p:cNvPr id="51" name="Immagine 5" descr="fondo-slide.png">
            <a:extLst>
              <a:ext uri="{FF2B5EF4-FFF2-40B4-BE49-F238E27FC236}">
                <a16:creationId xmlns:a16="http://schemas.microsoft.com/office/drawing/2014/main" id="{DED36802-2C60-4F42-B8D4-D3F297D84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2" y="6516101"/>
            <a:ext cx="9144000" cy="35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magine 7" descr="600x96--arera-trasaprente.png">
            <a:extLst>
              <a:ext uri="{FF2B5EF4-FFF2-40B4-BE49-F238E27FC236}">
                <a16:creationId xmlns:a16="http://schemas.microsoft.com/office/drawing/2014/main" id="{AE5ACE5D-F5B3-4CCF-A212-2374445E1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5981211"/>
            <a:ext cx="3797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Segnaposto numero diapositiva 1">
            <a:extLst>
              <a:ext uri="{FF2B5EF4-FFF2-40B4-BE49-F238E27FC236}">
                <a16:creationId xmlns:a16="http://schemas.microsoft.com/office/drawing/2014/main" id="{D50ECC26-29D2-4D1F-A5F0-01210D208B18}"/>
              </a:ext>
            </a:extLst>
          </p:cNvPr>
          <p:cNvSpPr txBox="1">
            <a:spLocks/>
          </p:cNvSpPr>
          <p:nvPr/>
        </p:nvSpPr>
        <p:spPr>
          <a:xfrm>
            <a:off x="6915014" y="645502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  <a:cs typeface="+mn-cs"/>
              </a:defRPr>
            </a:lvl9pPr>
          </a:lstStyle>
          <a:p>
            <a:pPr>
              <a:defRPr/>
            </a:pPr>
            <a:fld id="{C0093EF7-3EA7-41BE-81E7-0AE2635E2DE5}" type="slidenum">
              <a:rPr lang="it-IT" altLang="it-IT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9</a:t>
            </a:fld>
            <a:endParaRPr lang="it-IT" altLang="it-IT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A55B091-443F-5D02-1D21-6E4312450DF9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7242" cy="402977"/>
          </a:xfrm>
          <a:prstGeom prst="rect">
            <a:avLst/>
          </a:prstGeom>
          <a:solidFill>
            <a:srgbClr val="1E4968"/>
          </a:solidFill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procedimento di approvazione delle tariffe</a:t>
            </a:r>
          </a:p>
        </p:txBody>
      </p:sp>
    </p:spTree>
    <p:extLst>
      <p:ext uri="{BB962C8B-B14F-4D97-AF65-F5344CB8AC3E}">
        <p14:creationId xmlns:p14="http://schemas.microsoft.com/office/powerpoint/2010/main" val="37152556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Presentazione ARERA - Cop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resentazione ARERA - Cop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10844</TotalTime>
  <Words>3566</Words>
  <Application>Microsoft Office PowerPoint</Application>
  <PresentationFormat>Presentazione su schermo (4:3)</PresentationFormat>
  <Paragraphs>629</Paragraphs>
  <Slides>32</Slides>
  <Notes>14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44" baseType="lpstr">
      <vt:lpstr>Arial</vt:lpstr>
      <vt:lpstr>Calibri</vt:lpstr>
      <vt:lpstr>Cambria Math</vt:lpstr>
      <vt:lpstr>Courier New</vt:lpstr>
      <vt:lpstr>Roboto Medium</vt:lpstr>
      <vt:lpstr>Segoe UI Semibold</vt:lpstr>
      <vt:lpstr>Symbol</vt:lpstr>
      <vt:lpstr>Times New Roman</vt:lpstr>
      <vt:lpstr>Wingdings</vt:lpstr>
      <vt:lpstr>Presentazione ARERA - Copia</vt:lpstr>
      <vt:lpstr>1_Presentazione ARERA - Copia</vt:lpstr>
      <vt:lpstr>Equation.3</vt:lpstr>
      <vt:lpstr> 6 novembre 2023  Il procedimento multilivello di approvazione delle tariffe del servizio idrico integrato  Seminario presso il Consiglio di Stato   Elena Gallo vice direttore Direzione Sistemi Idrici ARERA</vt:lpstr>
      <vt:lpstr>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3</vt:lpstr>
      <vt:lpstr>Presentazione standard di PowerPoint</vt:lpstr>
      <vt:lpstr>Presentazione standard di PowerPoint</vt:lpstr>
      <vt:lpstr>Presentazione standard di PowerPoint</vt:lpstr>
      <vt:lpstr>4</vt:lpstr>
      <vt:lpstr>Presentazione standard di PowerPoint</vt:lpstr>
      <vt:lpstr>Presentazione standard di PowerPoint</vt:lpstr>
      <vt:lpstr>Presentazione standard di PowerPoint</vt:lpstr>
    </vt:vector>
  </TitlesOfParts>
  <Company>AEEG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28/02/2018 Istruzioni file RDT2018 (preview)</dc:title>
  <dc:creator>utente</dc:creator>
  <cp:lastModifiedBy>Gallo Elena</cp:lastModifiedBy>
  <cp:revision>601</cp:revision>
  <cp:lastPrinted>2023-11-06T08:18:49Z</cp:lastPrinted>
  <dcterms:created xsi:type="dcterms:W3CDTF">2018-02-28T14:01:11Z</dcterms:created>
  <dcterms:modified xsi:type="dcterms:W3CDTF">2023-11-06T08:20:06Z</dcterms:modified>
</cp:coreProperties>
</file>