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9" r:id="rId4"/>
  </p:sldMasterIdLst>
  <p:notesMasterIdLst>
    <p:notesMasterId r:id="rId32"/>
  </p:notesMasterIdLst>
  <p:handoutMasterIdLst>
    <p:handoutMasterId r:id="rId33"/>
  </p:handoutMasterIdLst>
  <p:sldIdLst>
    <p:sldId id="257" r:id="rId5"/>
    <p:sldId id="258" r:id="rId6"/>
    <p:sldId id="280" r:id="rId7"/>
    <p:sldId id="278" r:id="rId8"/>
    <p:sldId id="259" r:id="rId9"/>
    <p:sldId id="281" r:id="rId10"/>
    <p:sldId id="260" r:id="rId11"/>
    <p:sldId id="282" r:id="rId12"/>
    <p:sldId id="261" r:id="rId13"/>
    <p:sldId id="262" r:id="rId14"/>
    <p:sldId id="263" r:id="rId15"/>
    <p:sldId id="283" r:id="rId16"/>
    <p:sldId id="264" r:id="rId17"/>
    <p:sldId id="284" r:id="rId18"/>
    <p:sldId id="279" r:id="rId19"/>
    <p:sldId id="266" r:id="rId20"/>
    <p:sldId id="267" r:id="rId21"/>
    <p:sldId id="270" r:id="rId22"/>
    <p:sldId id="285" r:id="rId23"/>
    <p:sldId id="269" r:id="rId24"/>
    <p:sldId id="272" r:id="rId25"/>
    <p:sldId id="273" r:id="rId26"/>
    <p:sldId id="286" r:id="rId27"/>
    <p:sldId id="274" r:id="rId28"/>
    <p:sldId id="287" r:id="rId29"/>
    <p:sldId id="276" r:id="rId30"/>
    <p:sldId id="277" r:id="rId31"/>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217" cy="497603"/>
          </a:xfrm>
          <a:prstGeom prst="rect">
            <a:avLst/>
          </a:prstGeom>
        </p:spPr>
        <p:txBody>
          <a:bodyPr vert="horz" lIns="91577" tIns="45789" rIns="91577" bIns="45789" rtlCol="0"/>
          <a:lstStyle>
            <a:lvl1pPr algn="l">
              <a:defRPr sz="1200"/>
            </a:lvl1pPr>
          </a:lstStyle>
          <a:p>
            <a:endParaRPr lang="it-IT" dirty="0"/>
          </a:p>
        </p:txBody>
      </p:sp>
      <p:sp>
        <p:nvSpPr>
          <p:cNvPr id="3" name="Segnaposto data 2"/>
          <p:cNvSpPr>
            <a:spLocks noGrp="1"/>
          </p:cNvSpPr>
          <p:nvPr>
            <p:ph type="dt" sz="quarter" idx="1"/>
          </p:nvPr>
        </p:nvSpPr>
        <p:spPr>
          <a:xfrm>
            <a:off x="3855981" y="0"/>
            <a:ext cx="2951217" cy="497603"/>
          </a:xfrm>
          <a:prstGeom prst="rect">
            <a:avLst/>
          </a:prstGeom>
        </p:spPr>
        <p:txBody>
          <a:bodyPr vert="horz" lIns="91577" tIns="45789" rIns="91577" bIns="45789" rtlCol="0"/>
          <a:lstStyle>
            <a:lvl1pPr algn="r">
              <a:defRPr sz="1200"/>
            </a:lvl1pPr>
          </a:lstStyle>
          <a:p>
            <a:fld id="{9754931E-8EA8-46B6-ACA8-E0D96580885F}" type="datetimeFigureOut">
              <a:rPr lang="it-IT" smtClean="0"/>
              <a:t>23/06/2023</a:t>
            </a:fld>
            <a:endParaRPr lang="it-IT" dirty="0"/>
          </a:p>
        </p:txBody>
      </p:sp>
      <p:sp>
        <p:nvSpPr>
          <p:cNvPr id="4" name="Segnaposto piè di pagina 3"/>
          <p:cNvSpPr>
            <a:spLocks noGrp="1"/>
          </p:cNvSpPr>
          <p:nvPr>
            <p:ph type="ftr" sz="quarter" idx="2"/>
          </p:nvPr>
        </p:nvSpPr>
        <p:spPr>
          <a:xfrm>
            <a:off x="0" y="9443322"/>
            <a:ext cx="2951217" cy="497603"/>
          </a:xfrm>
          <a:prstGeom prst="rect">
            <a:avLst/>
          </a:prstGeom>
        </p:spPr>
        <p:txBody>
          <a:bodyPr vert="horz" lIns="91577" tIns="45789" rIns="91577" bIns="45789" rtlCol="0" anchor="b"/>
          <a:lstStyle>
            <a:lvl1pPr algn="l">
              <a:defRPr sz="1200"/>
            </a:lvl1pPr>
          </a:lstStyle>
          <a:p>
            <a:endParaRPr lang="it-IT" dirty="0"/>
          </a:p>
        </p:txBody>
      </p:sp>
      <p:sp>
        <p:nvSpPr>
          <p:cNvPr id="5" name="Segnaposto numero diapositiva 4"/>
          <p:cNvSpPr>
            <a:spLocks noGrp="1"/>
          </p:cNvSpPr>
          <p:nvPr>
            <p:ph type="sldNum" sz="quarter" idx="3"/>
          </p:nvPr>
        </p:nvSpPr>
        <p:spPr>
          <a:xfrm>
            <a:off x="3855981" y="9443322"/>
            <a:ext cx="2951217" cy="497603"/>
          </a:xfrm>
          <a:prstGeom prst="rect">
            <a:avLst/>
          </a:prstGeom>
        </p:spPr>
        <p:txBody>
          <a:bodyPr vert="horz" lIns="91577" tIns="45789" rIns="91577" bIns="45789" rtlCol="0" anchor="b"/>
          <a:lstStyle>
            <a:lvl1pPr algn="r">
              <a:defRPr sz="1200"/>
            </a:lvl1pPr>
          </a:lstStyle>
          <a:p>
            <a:fld id="{B427D102-5016-4AEA-AAD8-F9FE30C674C6}" type="slidenum">
              <a:rPr lang="it-IT" smtClean="0"/>
              <a:t>‹N›</a:t>
            </a:fld>
            <a:endParaRPr lang="it-IT" dirty="0"/>
          </a:p>
        </p:txBody>
      </p:sp>
    </p:spTree>
    <p:extLst>
      <p:ext uri="{BB962C8B-B14F-4D97-AF65-F5344CB8AC3E}">
        <p14:creationId xmlns:p14="http://schemas.microsoft.com/office/powerpoint/2010/main" val="25203094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0475" cy="498773"/>
          </a:xfrm>
          <a:prstGeom prst="rect">
            <a:avLst/>
          </a:prstGeom>
        </p:spPr>
        <p:txBody>
          <a:bodyPr vert="horz" lIns="91577" tIns="45789" rIns="91577" bIns="45789" rtlCol="0"/>
          <a:lstStyle>
            <a:lvl1pPr algn="l">
              <a:defRPr sz="1200"/>
            </a:lvl1pPr>
          </a:lstStyle>
          <a:p>
            <a:endParaRPr lang="it-IT" dirty="0"/>
          </a:p>
        </p:txBody>
      </p:sp>
      <p:sp>
        <p:nvSpPr>
          <p:cNvPr id="3" name="Segnaposto data 2"/>
          <p:cNvSpPr>
            <a:spLocks noGrp="1"/>
          </p:cNvSpPr>
          <p:nvPr>
            <p:ph type="dt" idx="1"/>
          </p:nvPr>
        </p:nvSpPr>
        <p:spPr>
          <a:xfrm>
            <a:off x="3856738" y="0"/>
            <a:ext cx="2950475" cy="498773"/>
          </a:xfrm>
          <a:prstGeom prst="rect">
            <a:avLst/>
          </a:prstGeom>
        </p:spPr>
        <p:txBody>
          <a:bodyPr vert="horz" lIns="91577" tIns="45789" rIns="91577" bIns="45789" rtlCol="0"/>
          <a:lstStyle>
            <a:lvl1pPr algn="r">
              <a:defRPr sz="1200"/>
            </a:lvl1pPr>
          </a:lstStyle>
          <a:p>
            <a:fld id="{B121B7FB-43D5-4770-A53C-ECFA5B381B1A}" type="datetimeFigureOut">
              <a:rPr lang="it-IT" smtClean="0"/>
              <a:t>23/06/2023</a:t>
            </a:fld>
            <a:endParaRPr lang="it-IT" dirty="0"/>
          </a:p>
        </p:txBody>
      </p:sp>
      <p:sp>
        <p:nvSpPr>
          <p:cNvPr id="4" name="Segnaposto immagine diapositiva 3"/>
          <p:cNvSpPr>
            <a:spLocks noGrp="1" noRot="1" noChangeAspect="1"/>
          </p:cNvSpPr>
          <p:nvPr>
            <p:ph type="sldImg" idx="2"/>
          </p:nvPr>
        </p:nvSpPr>
        <p:spPr>
          <a:xfrm>
            <a:off x="422275" y="1243013"/>
            <a:ext cx="5964238" cy="3354387"/>
          </a:xfrm>
          <a:prstGeom prst="rect">
            <a:avLst/>
          </a:prstGeom>
          <a:noFill/>
          <a:ln w="12700">
            <a:solidFill>
              <a:prstClr val="black"/>
            </a:solidFill>
          </a:ln>
        </p:spPr>
        <p:txBody>
          <a:bodyPr vert="horz" lIns="91577" tIns="45789" rIns="91577" bIns="45789" rtlCol="0" anchor="ctr"/>
          <a:lstStyle/>
          <a:p>
            <a:endParaRPr lang="it-IT" dirty="0"/>
          </a:p>
        </p:txBody>
      </p:sp>
      <p:sp>
        <p:nvSpPr>
          <p:cNvPr id="5" name="Segnaposto note 4"/>
          <p:cNvSpPr>
            <a:spLocks noGrp="1"/>
          </p:cNvSpPr>
          <p:nvPr>
            <p:ph type="body" sz="quarter" idx="3"/>
          </p:nvPr>
        </p:nvSpPr>
        <p:spPr>
          <a:xfrm>
            <a:off x="680880" y="4784069"/>
            <a:ext cx="5447030" cy="3914240"/>
          </a:xfrm>
          <a:prstGeom prst="rect">
            <a:avLst/>
          </a:prstGeom>
        </p:spPr>
        <p:txBody>
          <a:bodyPr vert="horz" lIns="91577" tIns="45789" rIns="91577" bIns="45789"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2155"/>
            <a:ext cx="2950475" cy="498772"/>
          </a:xfrm>
          <a:prstGeom prst="rect">
            <a:avLst/>
          </a:prstGeom>
        </p:spPr>
        <p:txBody>
          <a:bodyPr vert="horz" lIns="91577" tIns="45789" rIns="91577" bIns="45789"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56738" y="9442155"/>
            <a:ext cx="2950475" cy="498772"/>
          </a:xfrm>
          <a:prstGeom prst="rect">
            <a:avLst/>
          </a:prstGeom>
        </p:spPr>
        <p:txBody>
          <a:bodyPr vert="horz" lIns="91577" tIns="45789" rIns="91577" bIns="45789" rtlCol="0" anchor="b"/>
          <a:lstStyle>
            <a:lvl1pPr algn="r">
              <a:defRPr sz="1200"/>
            </a:lvl1pPr>
          </a:lstStyle>
          <a:p>
            <a:fld id="{095B2EA9-DFE6-4DED-B51E-FEF3A50BED01}" type="slidenum">
              <a:rPr lang="it-IT" smtClean="0"/>
              <a:t>‹N›</a:t>
            </a:fld>
            <a:endParaRPr lang="it-IT" dirty="0"/>
          </a:p>
        </p:txBody>
      </p:sp>
    </p:spTree>
    <p:extLst>
      <p:ext uri="{BB962C8B-B14F-4D97-AF65-F5344CB8AC3E}">
        <p14:creationId xmlns:p14="http://schemas.microsoft.com/office/powerpoint/2010/main" val="6668786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763876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152803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685407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506006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084690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717974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868786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436794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851606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249121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142960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977612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272914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5365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8671800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08530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5825215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9542662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2830306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744331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410494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449317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871877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364985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116867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137825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2906146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17317465"/>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2658709362"/>
      </p:ext>
    </p:extLst>
  </p:cSld>
  <p:clrMapOvr>
    <a:masterClrMapping/>
  </p:clrMapOvr>
  <p:transition>
    <p:fade/>
  </p:transition>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9746044"/>
      </p:ext>
    </p:extLst>
  </p:cSld>
  <p:clrMapOvr>
    <a:masterClrMapping/>
  </p:clrMapOvr>
  <p:transition>
    <p:fade/>
  </p:transition>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2468560979"/>
      </p:ext>
    </p:extLst>
  </p:cSld>
  <p:clrMapOvr>
    <a:masterClrMapping/>
  </p:clrMapOvr>
  <p:transition>
    <p:fade/>
  </p:transition>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367092"/>
      </p:ext>
    </p:extLst>
  </p:cSld>
  <p:clrMapOvr>
    <a:masterClrMapping/>
  </p:clrMapOvr>
  <p:transition>
    <p:fade/>
  </p:transition>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2342291949"/>
      </p:ext>
    </p:extLst>
  </p:cSld>
  <p:clrMapOvr>
    <a:masterClrMapping/>
  </p:clrMapOvr>
  <p:transition>
    <p:fade/>
  </p:transition>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1927072026"/>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1598101064"/>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piè di pagina 2"/>
          <p:cNvSpPr>
            <a:spLocks noGrp="1"/>
          </p:cNvSpPr>
          <p:nvPr>
            <p:ph type="ftr" sz="quarter" idx="10"/>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4" name="Segnaposto data 3"/>
          <p:cNvSpPr>
            <a:spLocks noGrp="1"/>
          </p:cNvSpPr>
          <p:nvPr>
            <p:ph type="dt" sz="half" idx="11"/>
          </p:nvPr>
        </p:nvSpPr>
        <p:spPr/>
        <p:txBody>
          <a:bodyPr/>
          <a:lstStyle/>
          <a:p>
            <a:r>
              <a:rPr lang="it-IT" dirty="0" smtClean="0"/>
              <a:t>16/03/2022</a:t>
            </a:r>
            <a:endParaRPr lang="it-IT" dirty="0"/>
          </a:p>
        </p:txBody>
      </p:sp>
      <p:sp>
        <p:nvSpPr>
          <p:cNvPr id="5" name="Segnaposto numero diapositiva 4"/>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211743753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3065738911"/>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r>
              <a:rPr lang="it-IT" dirty="0" smtClean="0"/>
              <a:t>16/03/2022</a:t>
            </a:r>
            <a:endParaRPr lang="it-IT" dirty="0"/>
          </a:p>
        </p:txBody>
      </p:sp>
      <p:sp>
        <p:nvSpPr>
          <p:cNvPr id="5" name="Footer Placeholder 4"/>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1574634477"/>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r>
              <a:rPr lang="it-IT" dirty="0" smtClean="0"/>
              <a:t>16/03/2022</a:t>
            </a:r>
            <a:endParaRPr lang="it-IT" dirty="0"/>
          </a:p>
        </p:txBody>
      </p:sp>
      <p:sp>
        <p:nvSpPr>
          <p:cNvPr id="6" name="Footer Placeholder 5"/>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7" name="Slide Number Placeholder 6"/>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27263785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r>
              <a:rPr lang="it-IT" dirty="0" smtClean="0"/>
              <a:t>16/03/2022</a:t>
            </a:r>
            <a:endParaRPr lang="it-IT" dirty="0"/>
          </a:p>
        </p:txBody>
      </p:sp>
      <p:sp>
        <p:nvSpPr>
          <p:cNvPr id="8" name="Footer Placeholder 7"/>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9" name="Slide Number Placeholder 8"/>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276442970"/>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r>
              <a:rPr lang="it-IT" dirty="0" smtClean="0"/>
              <a:t>16/03/2022</a:t>
            </a:r>
            <a:endParaRPr lang="it-IT" dirty="0"/>
          </a:p>
        </p:txBody>
      </p:sp>
      <p:sp>
        <p:nvSpPr>
          <p:cNvPr id="4" name="Footer Placeholder 3"/>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5" name="Slide Number Placeholder 4"/>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220688433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dirty="0" smtClean="0"/>
              <a:t>16/03/2022</a:t>
            </a:r>
            <a:endParaRPr lang="it-IT" dirty="0"/>
          </a:p>
        </p:txBody>
      </p:sp>
      <p:sp>
        <p:nvSpPr>
          <p:cNvPr id="3" name="Footer Placeholder 2"/>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4" name="Slide Number Placeholder 3"/>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283640098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r>
              <a:rPr lang="it-IT" dirty="0" smtClean="0"/>
              <a:t>16/03/2022</a:t>
            </a:r>
            <a:endParaRPr lang="it-IT" dirty="0"/>
          </a:p>
        </p:txBody>
      </p:sp>
      <p:sp>
        <p:nvSpPr>
          <p:cNvPr id="6" name="Footer Placeholder 5"/>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7" name="Slide Number Placeholder 6"/>
          <p:cNvSpPr>
            <a:spLocks noGrp="1"/>
          </p:cNvSpPr>
          <p:nvPr>
            <p:ph type="sldNum" sz="quarter" idx="12"/>
          </p:nvPr>
        </p:nvSpPr>
        <p:spPr/>
        <p:txBody>
          <a:body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2479653682"/>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6" name="Footer Placeholder 5"/>
          <p:cNvSpPr>
            <a:spLocks noGrp="1"/>
          </p:cNvSpPr>
          <p:nvPr>
            <p:ph type="ftr" sz="quarter" idx="11"/>
          </p:nvPr>
        </p:nvSpPr>
        <p:spPr/>
        <p:txBody>
          <a:body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7" name="Slide Number Placeholder 6"/>
          <p:cNvSpPr>
            <a:spLocks noGrp="1"/>
          </p:cNvSpPr>
          <p:nvPr>
            <p:ph type="sldNum" sz="quarter" idx="12"/>
          </p:nvPr>
        </p:nvSpPr>
        <p:spPr/>
        <p:txBody>
          <a:bodyPr/>
          <a:lstStyle/>
          <a:p>
            <a:fld id="{401CF334-2D5C-4859-84A6-CA7E6E43FAEB}" type="slidenum">
              <a:rPr lang="it-IT" smtClean="0"/>
              <a:pPr/>
              <a:t>‹N›</a:t>
            </a:fld>
            <a:endParaRPr lang="it-IT" dirty="0"/>
          </a:p>
        </p:txBody>
      </p:sp>
      <p:sp>
        <p:nvSpPr>
          <p:cNvPr id="5" name="Date Placeholder 4"/>
          <p:cNvSpPr>
            <a:spLocks noGrp="1"/>
          </p:cNvSpPr>
          <p:nvPr>
            <p:ph type="dt" sz="half" idx="10"/>
          </p:nvPr>
        </p:nvSpPr>
        <p:spPr/>
        <p:txBody>
          <a:bodyPr/>
          <a:lstStyle/>
          <a:p>
            <a:r>
              <a:rPr lang="it-IT" dirty="0" smtClean="0"/>
              <a:t>16/03/2022</a:t>
            </a:r>
            <a:endParaRPr lang="it-IT" dirty="0"/>
          </a:p>
        </p:txBody>
      </p:sp>
    </p:spTree>
    <p:extLst>
      <p:ext uri="{BB962C8B-B14F-4D97-AF65-F5344CB8AC3E}">
        <p14:creationId xmlns:p14="http://schemas.microsoft.com/office/powerpoint/2010/main" val="560935645"/>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10000"/>
            <a:lum/>
          </a:blip>
          <a:srcRect/>
          <a:stretch>
            <a:fillRect l="-9000" r="-9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it-IT" dirty="0" smtClean="0"/>
              <a:t>16/03/2022</a:t>
            </a:r>
            <a:endParaRPr lang="it-IT"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dirty="0" smtClean="0"/>
              <a:t>TECNICHE DI REDAZIONE DEI PROVVEDIMENTI GIURISDIZIONALI  Consigli pratici nella redazione dei provvedimenti giurisdizionali   Carmine Volpe - Presidente della Sesta Sezione del Consiglio di Stato</a:t>
            </a:r>
            <a:endParaRPr lang="it-IT"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1CF334-2D5C-4859-84A6-CA7E6E43FAEB}" type="slidenum">
              <a:rPr lang="it-IT" smtClean="0"/>
              <a:pPr/>
              <a:t>‹N›</a:t>
            </a:fld>
            <a:endParaRPr lang="it-IT" dirty="0"/>
          </a:p>
        </p:txBody>
      </p:sp>
    </p:spTree>
    <p:extLst>
      <p:ext uri="{BB962C8B-B14F-4D97-AF65-F5344CB8AC3E}">
        <p14:creationId xmlns:p14="http://schemas.microsoft.com/office/powerpoint/2010/main" val="3783037832"/>
      </p:ext>
    </p:extLst>
  </p:cSld>
  <p:clrMap bg1="lt1" tx1="dk1" bg2="lt2" tx2="dk2" accent1="accent1" accent2="accent2" accent3="accent3" accent4="accent4" accent5="accent5" accent6="accent6" hlink="hlink" folHlink="folHlink"/>
  <p:sldLayoutIdLst>
    <p:sldLayoutId id="2147484230" r:id="rId1"/>
    <p:sldLayoutId id="2147484231" r:id="rId2"/>
    <p:sldLayoutId id="2147484232" r:id="rId3"/>
    <p:sldLayoutId id="2147484233" r:id="rId4"/>
    <p:sldLayoutId id="2147484234" r:id="rId5"/>
    <p:sldLayoutId id="2147484235" r:id="rId6"/>
    <p:sldLayoutId id="2147484236" r:id="rId7"/>
    <p:sldLayoutId id="2147484237" r:id="rId8"/>
    <p:sldLayoutId id="2147484238" r:id="rId9"/>
    <p:sldLayoutId id="2147484239" r:id="rId10"/>
    <p:sldLayoutId id="2147484240" r:id="rId11"/>
    <p:sldLayoutId id="2147484241" r:id="rId12"/>
    <p:sldLayoutId id="2147484242" r:id="rId13"/>
    <p:sldLayoutId id="2147484243" r:id="rId14"/>
    <p:sldLayoutId id="2147484244" r:id="rId15"/>
    <p:sldLayoutId id="2147484245" r:id="rId16"/>
    <p:sldLayoutId id="2147483672" r:id="rId17"/>
  </p:sldLayoutIdLst>
  <p:transition>
    <p:fade/>
  </p:transition>
  <p:timing>
    <p:tnLst>
      <p:par>
        <p:cTn id="1" dur="indefinite" restart="never" nodeType="tmRoot"/>
      </p:par>
    </p:tnLst>
  </p:timing>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441282"/>
            <a:ext cx="12192000" cy="1654628"/>
          </a:xfrm>
        </p:spPr>
        <p:txBody>
          <a:bodyPr rtlCol="0"/>
          <a:lstStyle/>
          <a:p>
            <a:pPr algn="ctr"/>
            <a:r>
              <a:rPr lang="it-IT" sz="3200" b="1" dirty="0" smtClean="0">
                <a:solidFill>
                  <a:schemeClr val="tx1"/>
                </a:solidFill>
                <a:latin typeface="Times New Roman" panose="02020603050405020304" pitchFamily="18" charset="0"/>
                <a:cs typeface="Times New Roman" panose="02020603050405020304" pitchFamily="18" charset="0"/>
              </a:rPr>
              <a:t>TECNICHE DI REDAZIONE DEI PROVVEDIMENTI GIURISDIZIONALI</a:t>
            </a:r>
            <a:r>
              <a:rPr lang="it-IT" sz="3200" dirty="0" smtClean="0"/>
              <a:t/>
            </a:r>
            <a:br>
              <a:rPr lang="it-IT" sz="3200" dirty="0" smtClean="0"/>
            </a:br>
            <a:r>
              <a:rPr lang="it-IT" sz="3200" dirty="0" smtClean="0"/>
              <a:t> </a:t>
            </a:r>
            <a:endParaRPr lang="it-IT" sz="3200" dirty="0"/>
          </a:p>
        </p:txBody>
      </p:sp>
      <p:sp>
        <p:nvSpPr>
          <p:cNvPr id="3" name="CasellaDiTesto 2"/>
          <p:cNvSpPr txBox="1"/>
          <p:nvPr/>
        </p:nvSpPr>
        <p:spPr>
          <a:xfrm>
            <a:off x="5280841" y="1860195"/>
            <a:ext cx="1846217" cy="67710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000" dirty="0" smtClean="0">
                <a:solidFill>
                  <a:prstClr val="black"/>
                </a:solidFill>
                <a:latin typeface="Calibri" panose="020F0502020204030204"/>
              </a:rPr>
              <a:t>23</a:t>
            </a:r>
            <a:r>
              <a:rPr kumimoji="0" lang="it-IT" sz="2000" b="0" i="0" u="none" strike="noStrike" kern="1200" cap="none" spc="0" normalizeH="0" baseline="0" noProof="0" dirty="0" smtClean="0">
                <a:ln>
                  <a:noFill/>
                </a:ln>
                <a:solidFill>
                  <a:prstClr val="black"/>
                </a:solidFill>
                <a:effectLst/>
                <a:uLnTx/>
                <a:uFillTx/>
                <a:latin typeface="Calibri" panose="020F0502020204030204"/>
                <a:ea typeface="+mn-ea"/>
                <a:cs typeface="+mn-cs"/>
              </a:rPr>
              <a:t> giugno </a:t>
            </a:r>
            <a:r>
              <a:rPr kumimoji="0" lang="it-IT" sz="2000" b="0" i="0" u="none" strike="noStrike" kern="1200" cap="none" spc="0" normalizeH="0" baseline="0" noProof="0" dirty="0">
                <a:ln>
                  <a:noFill/>
                </a:ln>
                <a:solidFill>
                  <a:prstClr val="black"/>
                </a:solidFill>
                <a:effectLst/>
                <a:uLnTx/>
                <a:uFillTx/>
                <a:latin typeface="Calibri" panose="020F0502020204030204"/>
                <a:ea typeface="+mn-ea"/>
                <a:cs typeface="+mn-cs"/>
              </a:rPr>
              <a:t>2022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7" name="CasellaDiTesto 6"/>
          <p:cNvSpPr txBox="1"/>
          <p:nvPr/>
        </p:nvSpPr>
        <p:spPr>
          <a:xfrm>
            <a:off x="1195793" y="2824012"/>
            <a:ext cx="10016309" cy="940579"/>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kumimoji="0" lang="it-IT"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Consigli pratici nella redazione dei provvedimenti giurisdizionali</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CasellaDiTesto 8"/>
          <p:cNvSpPr txBox="1"/>
          <p:nvPr/>
        </p:nvSpPr>
        <p:spPr>
          <a:xfrm>
            <a:off x="2386216" y="4814987"/>
            <a:ext cx="7635467" cy="1038426"/>
          </a:xfrm>
          <a:prstGeom prst="rect">
            <a:avLst/>
          </a:prstGeom>
          <a:noFill/>
        </p:spPr>
        <p:txBody>
          <a:bodyPr wrap="square" rtlCol="0">
            <a:spAutoFit/>
          </a:bodyPr>
          <a:lstStyle/>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1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6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Carmine Volpe - Presidente </a:t>
            </a:r>
            <a:r>
              <a:rPr kumimoji="0" lang="it-IT"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aggiunto del </a:t>
            </a:r>
            <a:r>
              <a:rPr kumimoji="0" lang="it-IT"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Consiglio di Stato</a:t>
            </a:r>
            <a:endPar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20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007206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61063" y="0"/>
            <a:ext cx="6069874"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MODELLI DI </a:t>
            </a:r>
            <a:r>
              <a:rPr kumimoji="0" lang="it-IT" sz="32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SENTENZA</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ttangolo 3"/>
          <p:cNvSpPr/>
          <p:nvPr/>
        </p:nvSpPr>
        <p:spPr>
          <a:xfrm>
            <a:off x="2208415" y="367546"/>
            <a:ext cx="5364480" cy="6505499"/>
          </a:xfrm>
          <a:prstGeom prst="rect">
            <a:avLst/>
          </a:prstGeom>
        </p:spPr>
        <p:txBody>
          <a:bodyPr wrap="square">
            <a:spAutoFit/>
          </a:bodyPr>
          <a:lstStyle/>
          <a:p>
            <a:pPr algn="just">
              <a:lnSpc>
                <a:spcPct val="106000"/>
              </a:lnSpc>
            </a:pPr>
            <a:r>
              <a:rPr lang="it-IT" sz="1400" b="1"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1. FATTO</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    DIRITTO</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Vanno però evitate inutili duplicazioni.</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2. FATTO E DIRITTO</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Forse questa è la scelta migliore, consentendo    </a:t>
            </a:r>
          </a:p>
          <a:p>
            <a:pPr algn="just">
              <a:lnSpc>
                <a:spcPct val="106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una trattazione unitaria di fatto e diritto,   </a:t>
            </a:r>
          </a:p>
          <a:p>
            <a:pPr algn="just">
              <a:lnSpc>
                <a:spcPct val="106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suddivisa in paragrafi ed eventualmente in sotto</a:t>
            </a:r>
          </a:p>
          <a:p>
            <a:pPr algn="just">
              <a:lnSpc>
                <a:spcPct val="106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paragrafi.</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3. A) RITENUTO CHE</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    B) PREMESSO CHE</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         RITENUTO CHE</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    C) PREMESSO CHE</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         CONSIDERATO CHE</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b="1" dirty="0">
                <a:latin typeface="Times New Roman" panose="02020603050405020304" pitchFamily="18" charset="0"/>
                <a:ea typeface="Times New Roman" panose="02020603050405020304" pitchFamily="18" charset="0"/>
                <a:cs typeface="Times New Roman" panose="02020603050405020304" pitchFamily="18" charset="0"/>
              </a:rPr>
              <a:t>         RITENUTO CHE</a:t>
            </a:r>
            <a:endParaRPr lang="it-IT" sz="20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endParaRPr lang="it-IT" sz="1400" b="1"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CasellaDiTesto 4"/>
          <p:cNvSpPr txBox="1"/>
          <p:nvPr/>
        </p:nvSpPr>
        <p:spPr>
          <a:xfrm>
            <a:off x="148046" y="182880"/>
            <a:ext cx="627017" cy="369332"/>
          </a:xfrm>
          <a:prstGeom prst="rect">
            <a:avLst/>
          </a:prstGeom>
          <a:noFill/>
        </p:spPr>
        <p:txBody>
          <a:bodyPr wrap="square" rtlCol="0">
            <a:spAutoFit/>
          </a:bodyPr>
          <a:lstStyle/>
          <a:p>
            <a:r>
              <a:rPr lang="it-IT" dirty="0"/>
              <a:t>9</a:t>
            </a:r>
          </a:p>
        </p:txBody>
      </p:sp>
    </p:spTree>
    <p:extLst>
      <p:ext uri="{BB962C8B-B14F-4D97-AF65-F5344CB8AC3E}">
        <p14:creationId xmlns:p14="http://schemas.microsoft.com/office/powerpoint/2010/main" val="371393465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61063" y="100673"/>
            <a:ext cx="6069874"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it-IT" sz="32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CONTENUTI</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148046" y="707185"/>
            <a:ext cx="10152608" cy="6008120"/>
          </a:xfrm>
          <a:prstGeom prst="rect">
            <a:avLst/>
          </a:prstGeom>
          <a:noFill/>
        </p:spPr>
        <p:txBody>
          <a:bodyPr wrap="square" rtlCol="0">
            <a:spAutoFit/>
          </a:bodyPr>
          <a:lstStyle/>
          <a:p>
            <a:pPr marL="171450" marR="0" lvl="0" indent="-171450" algn="just"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it-IT"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La sentenza deve esporre in maniera chiara, univoca ed esaustiva le ragioni sulle quali si fonda la decisione, oltre che rendere evidente, anche se in maniera sintetica, l’iter logico-giuridico seguito.</a:t>
            </a:r>
            <a:endParaRPr kumimoji="0" lang="it-IT" sz="2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2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lgn="just"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it-IT" sz="2800" b="1" i="0" u="sng"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La sentenza è assertiva. Non è una memoria.</a:t>
            </a:r>
            <a:endParaRPr kumimoji="0" lang="it-IT" sz="2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È opera di sintesi e semplificazione (di quello che le parti spesso complicano ad arte).</a:t>
            </a:r>
            <a:endParaRPr kumimoji="0" lang="it-IT" sz="2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La sentenza è allo stesso tempo sintesi e soluzione della controversia.</a:t>
            </a:r>
            <a:endParaRPr kumimoji="0" lang="it-IT" sz="2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L’estrema sintesi del provvedimento decisorio può violare l’obbligo di motivazione. Cosicché motivazione e sinteticità vanno bilanciate tra di loro al fine di trovare il punto di equilibrio.</a:t>
            </a:r>
            <a:endParaRPr kumimoji="0" lang="it-IT" sz="2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CasellaDiTesto 4"/>
          <p:cNvSpPr txBox="1"/>
          <p:nvPr/>
        </p:nvSpPr>
        <p:spPr>
          <a:xfrm>
            <a:off x="148046" y="182880"/>
            <a:ext cx="627017" cy="369332"/>
          </a:xfrm>
          <a:prstGeom prst="rect">
            <a:avLst/>
          </a:prstGeom>
          <a:noFill/>
        </p:spPr>
        <p:txBody>
          <a:bodyPr wrap="square" rtlCol="0">
            <a:spAutoFit/>
          </a:bodyPr>
          <a:lstStyle/>
          <a:p>
            <a:r>
              <a:rPr lang="it-IT" dirty="0" smtClean="0"/>
              <a:t>10</a:t>
            </a:r>
            <a:endParaRPr lang="it-IT" dirty="0"/>
          </a:p>
        </p:txBody>
      </p:sp>
    </p:spTree>
    <p:extLst>
      <p:ext uri="{BB962C8B-B14F-4D97-AF65-F5344CB8AC3E}">
        <p14:creationId xmlns:p14="http://schemas.microsoft.com/office/powerpoint/2010/main" val="171440916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61063" y="100673"/>
            <a:ext cx="6069874"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it-IT" sz="32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CONTENUTI</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CasellaDiTesto 6"/>
          <p:cNvSpPr txBox="1"/>
          <p:nvPr/>
        </p:nvSpPr>
        <p:spPr>
          <a:xfrm>
            <a:off x="148046" y="1105895"/>
            <a:ext cx="9997440" cy="4637936"/>
          </a:xfrm>
          <a:prstGeom prst="rect">
            <a:avLst/>
          </a:prstGeom>
          <a:noFill/>
        </p:spPr>
        <p:txBody>
          <a:bodyPr wrap="square" rtlCol="0">
            <a:spAutoFit/>
          </a:bodyPr>
          <a:lstStyle/>
          <a:p>
            <a:pPr marL="171450" marR="0" lvl="0" indent="-171450" algn="just"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Non vanno riportate tutte le deduzioni di parte e le controdeduzioni di controparte. Per poi anche smentirle.</a:t>
            </a:r>
            <a:endParaRPr kumimoji="0" lang="it-IT" sz="2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Occorre la pronuncia sulle eccezioni preliminari e sui motivi.</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lgn="just"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 motivi vanno visti e riprodotti almeno nella loro intestazione.</a:t>
            </a:r>
            <a:endParaRPr kumimoji="0" lang="it-IT" sz="2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Anche se non è essenziale l’indicazione del loro contenuto (come ad es. nel caso in cui si accoglie un motivo e gli altri sono assorbiti), che può essere anche sinteticamente riprodotto in sede di pronuncia sugli stessi.</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CasellaDiTesto 4"/>
          <p:cNvSpPr txBox="1"/>
          <p:nvPr/>
        </p:nvSpPr>
        <p:spPr>
          <a:xfrm>
            <a:off x="148046" y="182880"/>
            <a:ext cx="627017" cy="369332"/>
          </a:xfrm>
          <a:prstGeom prst="rect">
            <a:avLst/>
          </a:prstGeom>
          <a:noFill/>
        </p:spPr>
        <p:txBody>
          <a:bodyPr wrap="square" rtlCol="0">
            <a:spAutoFit/>
          </a:bodyPr>
          <a:lstStyle/>
          <a:p>
            <a:r>
              <a:rPr lang="it-IT" dirty="0" smtClean="0"/>
              <a:t>11</a:t>
            </a:r>
            <a:endParaRPr lang="it-IT" dirty="0"/>
          </a:p>
        </p:txBody>
      </p:sp>
    </p:spTree>
    <p:extLst>
      <p:ext uri="{BB962C8B-B14F-4D97-AF65-F5344CB8AC3E}">
        <p14:creationId xmlns:p14="http://schemas.microsoft.com/office/powerpoint/2010/main" val="401554337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61061" y="0"/>
            <a:ext cx="6069874"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it-IT" sz="32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CONTENUTI</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148046" y="697362"/>
            <a:ext cx="11469189" cy="6268704"/>
          </a:xfrm>
          <a:prstGeom prst="rect">
            <a:avLst/>
          </a:prstGeom>
          <a:noFill/>
        </p:spPr>
        <p:txBody>
          <a:bodyPr wrap="square" rtlCol="0">
            <a:spAutoFit/>
          </a:bodyPr>
          <a:lstStyle/>
          <a:p>
            <a:pPr marL="171450" lvl="0" indent="-171450" algn="just">
              <a:lnSpc>
                <a:spcPct val="106000"/>
              </a:lnSpc>
              <a:buFont typeface="Arial" panose="020B0604020202020204" pitchFamily="34" charset="0"/>
              <a:buChar char="•"/>
            </a:pP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Nella sentenza non si possono porre domande.</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6000"/>
              </a:lnSpc>
              <a:buFont typeface="Arial" panose="020B0604020202020204" pitchFamily="34" charset="0"/>
              <a:buChar char="•"/>
            </a:pP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Da evitare.</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Qualcuno, per il FATTO, usa la tecnica di copiare del tutto o in parte </a:t>
            </a:r>
            <a:r>
              <a:rPr lang="it-IT" sz="24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il ricorso.</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È più facile copiare ma si dovrebbe ricercare la sintesi dei contenuti.</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6000"/>
              </a:lnSpc>
              <a:buFont typeface="Arial" panose="020B0604020202020204" pitchFamily="34" charset="0"/>
              <a:buChar char="•"/>
            </a:pP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La sentenza deve essere tarata sulla decisione presa</a:t>
            </a:r>
            <a:r>
              <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 il fatto va calibrato rispetto al </a:t>
            </a: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diritto.</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È inutile:</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 esporre interamente il fatto e indicare i motivi di diritto allorquando il dispositivo è di improcedibilità, inammissibilità o irricevibilità;</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b) illustrare compiutamente tutti i motivi dedotti e le controdeduzioni agli stessi quando quello ritenuto fondato è solo uno e tutti gli altri vengono assorbiti. Ci si deve concentrare sul solo motivo accolto.</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171450" lvl="0" indent="-171450" algn="just">
              <a:lnSpc>
                <a:spcPct val="106000"/>
              </a:lnSpc>
              <a:buFont typeface="Arial" panose="020B0604020202020204" pitchFamily="34" charset="0"/>
              <a:buChar char="•"/>
            </a:pPr>
            <a:endParaRPr lang="it-IT" sz="2000" dirty="0"/>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smtClean="0"/>
              <a:t>12</a:t>
            </a:r>
            <a:endParaRPr lang="it-IT" dirty="0"/>
          </a:p>
        </p:txBody>
      </p:sp>
    </p:spTree>
    <p:extLst>
      <p:ext uri="{BB962C8B-B14F-4D97-AF65-F5344CB8AC3E}">
        <p14:creationId xmlns:p14="http://schemas.microsoft.com/office/powerpoint/2010/main" val="218091536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61061" y="0"/>
            <a:ext cx="6069874"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it-IT" sz="32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CONTENUTI</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148047" y="589585"/>
            <a:ext cx="10519954" cy="5116272"/>
          </a:xfrm>
          <a:prstGeom prst="rect">
            <a:avLst/>
          </a:prstGeom>
          <a:noFill/>
        </p:spPr>
        <p:txBody>
          <a:bodyPr wrap="square" rtlCol="0">
            <a:spAutoFit/>
          </a:bodyPr>
          <a:lstStyle/>
          <a:p>
            <a:pPr marL="171450" lvl="0" indent="-171450" algn="just">
              <a:lnSpc>
                <a:spcPct val="106000"/>
              </a:lnSpc>
              <a:buFont typeface="Arial" panose="020B0604020202020204" pitchFamily="34" charset="0"/>
              <a:buChar char="•"/>
            </a:pPr>
            <a:r>
              <a:rPr lang="it-IT" sz="36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L’assorbimento </a:t>
            </a:r>
            <a:r>
              <a:rPr lang="it-IT" sz="36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dei motivi</a:t>
            </a:r>
            <a:r>
              <a:rPr lang="it-IT" sz="36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endParaRPr lang="it-IT" sz="3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pPr>
            <a:r>
              <a:rPr lang="it-IT" sz="36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Il vizio di incompetenza, se sussistente, non può che portare all’accoglimento del ricorso solo per questo motivo</a:t>
            </a:r>
            <a:r>
              <a:rPr lang="it-IT" sz="36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p>
          <a:p>
            <a:pPr lvl="0" algn="just">
              <a:lnSpc>
                <a:spcPct val="106000"/>
              </a:lnSpc>
            </a:pPr>
            <a:endParaRPr lang="it-IT" sz="36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6000"/>
              </a:lnSpc>
              <a:buFont typeface="Arial" panose="020B0604020202020204" pitchFamily="34" charset="0"/>
              <a:buChar char="•"/>
            </a:pPr>
            <a:r>
              <a:rPr lang="it-IT" sz="36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 massime delle sentenze citate vanno sintetizzate o riportate in virgolettato. Ma non vanno fatte entrambe le cose.</a:t>
            </a:r>
          </a:p>
          <a:p>
            <a:pPr lvl="0" algn="just">
              <a:lnSpc>
                <a:spcPct val="106000"/>
              </a:lnSpc>
            </a:pPr>
            <a:endParaRPr lang="it-IT" sz="2000" dirty="0"/>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smtClean="0"/>
              <a:t>13</a:t>
            </a:r>
            <a:endParaRPr lang="it-IT" dirty="0"/>
          </a:p>
        </p:txBody>
      </p:sp>
    </p:spTree>
    <p:extLst>
      <p:ext uri="{BB962C8B-B14F-4D97-AF65-F5344CB8AC3E}">
        <p14:creationId xmlns:p14="http://schemas.microsoft.com/office/powerpoint/2010/main" val="208094720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61061" y="0"/>
            <a:ext cx="6069874"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it-IT" sz="3200" b="1" noProof="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LO STUDIO PRELIMINARE</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Rettangolo 4"/>
          <p:cNvSpPr/>
          <p:nvPr/>
        </p:nvSpPr>
        <p:spPr>
          <a:xfrm>
            <a:off x="148046" y="521434"/>
            <a:ext cx="9292046" cy="6557373"/>
          </a:xfrm>
          <a:prstGeom prst="rect">
            <a:avLst/>
          </a:prstGeom>
        </p:spPr>
        <p:txBody>
          <a:bodyPr wrap="square">
            <a:spAutoFit/>
          </a:bodyPr>
          <a:lstStyle/>
          <a:p>
            <a:pPr marL="342900" lvl="0" indent="-342900" algn="just">
              <a:lnSpc>
                <a:spcPct val="106000"/>
              </a:lnSpc>
              <a:spcAft>
                <a:spcPts val="800"/>
              </a:spcAft>
              <a:buFont typeface="Arial" panose="020B0604020202020204" pitchFamily="34" charset="0"/>
              <a:buChar char="•"/>
              <a:defRPr/>
            </a:pPr>
            <a:endPar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6000"/>
              </a:lnSpc>
              <a:spcAft>
                <a:spcPts val="800"/>
              </a:spcAft>
              <a:buFont typeface="Arial" panose="020B0604020202020204" pitchFamily="34" charset="0"/>
              <a:buChar char="•"/>
              <a:defRPr/>
            </a:pP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Nel </a:t>
            </a: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ricorso al Tar, come nel ricorso </a:t>
            </a: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straordinario, si </a:t>
            </a: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parte dai provvedimenti impugnati e poi si passa al </a:t>
            </a: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ricorso.</a:t>
            </a:r>
          </a:p>
          <a:p>
            <a:pPr lvl="1" algn="just">
              <a:lnSpc>
                <a:spcPct val="106000"/>
              </a:lnSpc>
              <a:spcAft>
                <a:spcPts val="800"/>
              </a:spcAft>
              <a:defRPr/>
            </a:pP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 appello, si parte </a:t>
            </a: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dalla </a:t>
            </a: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sentenza, poi </a:t>
            </a: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si passa all’appello e dopo si </a:t>
            </a: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vedono </a:t>
            </a: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 provvedimenti impugnati.</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spcAft>
                <a:spcPts val="800"/>
              </a:spcAft>
              <a:defRPr/>
            </a:pPr>
            <a:endParaRPr lang="it-IT" sz="2400" dirty="0" smtClean="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spcAft>
                <a:spcPts val="800"/>
              </a:spcAft>
              <a:defRPr/>
            </a:pP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285750" lvl="0" indent="-285750" algn="just">
              <a:lnSpc>
                <a:spcPct val="106000"/>
              </a:lnSpc>
              <a:spcAft>
                <a:spcPts val="800"/>
              </a:spcAft>
              <a:buFont typeface="Arial" panose="020B0604020202020204" pitchFamily="34" charset="0"/>
              <a:buChar char="•"/>
              <a:defRPr/>
            </a:pPr>
            <a:r>
              <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Perdere più tempo nello studio e meno tempo nella redazione della decisione</a:t>
            </a: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O viceversa?</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1" algn="just">
              <a:lnSpc>
                <a:spcPct val="106000"/>
              </a:lnSpc>
              <a:spcAft>
                <a:spcPts val="800"/>
              </a:spcAft>
              <a:defRPr/>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Se si studia molto prima si dovrebbe perdere meno tempo nella redazione della decisione</a:t>
            </a:r>
            <a:r>
              <a:rPr lang="it-IT" sz="24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E si perde più tempo se si inizia a scrivere una sentenza molto tempo dopo il passaggio in decisione. </a:t>
            </a: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Quindi, rispettare i tempi di legge previsti per la redazione!</a:t>
            </a:r>
          </a:p>
          <a:p>
            <a:pPr lvl="1" algn="just">
              <a:lnSpc>
                <a:spcPct val="106000"/>
              </a:lnSpc>
              <a:spcAft>
                <a:spcPts val="800"/>
              </a:spcAft>
              <a:defRPr/>
            </a:pPr>
            <a:endParaRPr lang="it-IT" sz="16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gn="just">
              <a:lnSpc>
                <a:spcPct val="106000"/>
              </a:lnSpc>
              <a:spcAft>
                <a:spcPts val="800"/>
              </a:spcAft>
              <a:defRPr/>
            </a:pPr>
            <a:r>
              <a:rPr lang="it-IT"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it-IT" sz="1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smtClean="0"/>
              <a:t>14</a:t>
            </a:r>
            <a:endParaRPr lang="it-IT" dirty="0"/>
          </a:p>
        </p:txBody>
      </p:sp>
    </p:spTree>
    <p:extLst>
      <p:ext uri="{BB962C8B-B14F-4D97-AF65-F5344CB8AC3E}">
        <p14:creationId xmlns:p14="http://schemas.microsoft.com/office/powerpoint/2010/main" val="195567855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639275" y="200296"/>
            <a:ext cx="5129349"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IL DISPOSITIVO</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CasellaDiTesto 4"/>
          <p:cNvSpPr txBox="1"/>
          <p:nvPr/>
        </p:nvSpPr>
        <p:spPr>
          <a:xfrm>
            <a:off x="278674" y="716204"/>
            <a:ext cx="11129557" cy="6193490"/>
          </a:xfrm>
          <a:prstGeom prst="rect">
            <a:avLst/>
          </a:prstGeom>
          <a:noFill/>
        </p:spPr>
        <p:txBody>
          <a:bodyPr wrap="square" rtlCol="0">
            <a:spAutoFit/>
          </a:bodyPr>
          <a:lstStyle/>
          <a:p>
            <a:pPr marL="171450" marR="0" lvl="0" indent="-171450" algn="just"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 si respinge non cambia nulla.</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lvl="1" algn="just" defTabSz="914400">
              <a:lnSpc>
                <a:spcPct val="106000"/>
              </a:lnSpc>
              <a:defRPr/>
            </a:pP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PQM</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lvl="1" algn="just" defTabSz="914400">
              <a:lnSpc>
                <a:spcPct val="106000"/>
              </a:lnSpc>
              <a:defRPr/>
            </a:pP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Respinge </a:t>
            </a:r>
            <a:r>
              <a:rPr lang="it-IT" sz="24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il ricorso</a:t>
            </a:r>
            <a:r>
              <a:rPr kumimoji="0" lang="it-IT"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lvl="1" algn="just" defTabSz="914400">
              <a:lnSpc>
                <a:spcPct val="106000"/>
              </a:lnSpc>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NO: </a:t>
            </a:r>
            <a:r>
              <a:rPr kumimoji="0" lang="it-IT"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 per l’effetto conferma </a:t>
            </a:r>
            <a:r>
              <a:rPr kumimoji="0" lang="it-IT" sz="2400" b="0"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il provvedimento impugnato</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lgn="just"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 si accoglie cambia tutto </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 </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si deve dire cosa accade con riguardo </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agli </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atti impugnati</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lvl="1" algn="just" defTabSz="914400">
              <a:lnSpc>
                <a:spcPct val="106000"/>
              </a:lnSpc>
              <a:defRPr/>
            </a:pP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PQM</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lvl="1" algn="just" defTabSz="914400">
              <a:lnSpc>
                <a:spcPct val="106000"/>
              </a:lnSpc>
              <a:defRPr/>
            </a:pP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Accoglie </a:t>
            </a:r>
            <a:r>
              <a:rPr kumimoji="0" lang="it-IT"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il ricorso e annulla gli atti impugnati.</a:t>
            </a:r>
          </a:p>
          <a:p>
            <a:pPr lvl="1" algn="just" defTabSz="914400">
              <a:lnSpc>
                <a:spcPct val="106000"/>
              </a:lnSpc>
              <a:defRPr/>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Indicando </a:t>
            </a:r>
            <a:r>
              <a:rPr lang="it-IT" sz="24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espressamente </a:t>
            </a: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anche gli atti specificamente annullati, soprattutto se non sono </a:t>
            </a:r>
            <a:r>
              <a:rPr lang="it-IT" sz="24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tutti. Es. in caso di accoglimento parziale del ricorso.</a:t>
            </a:r>
          </a:p>
          <a:p>
            <a:pPr lvl="1" algn="just" defTabSz="914400">
              <a:lnSpc>
                <a:spcPct val="106000"/>
              </a:lnSpc>
              <a:defRPr/>
            </a:pPr>
            <a:endParaRPr lang="it-IT" sz="24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defTabSz="914400">
              <a:lnSpc>
                <a:spcPct val="106000"/>
              </a:lnSpc>
              <a:buFont typeface="Arial" panose="020B0604020202020204" pitchFamily="34" charset="0"/>
              <a:buChar char="•"/>
              <a:defRPr/>
            </a:pPr>
            <a:r>
              <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In caso di condanna (es. risarcimento del danno) il dispositivo contiene anche l’oggetto della condanna.</a:t>
            </a:r>
            <a:endParaRPr lang="it-IT" sz="24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1" algn="just" defTabSz="914400">
              <a:lnSpc>
                <a:spcPct val="106000"/>
              </a:lnSpc>
              <a:defRPr/>
            </a:pPr>
            <a:endParaRPr kumimoji="0" lang="it-IT"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1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CasellaDiTesto 5"/>
          <p:cNvSpPr txBox="1"/>
          <p:nvPr/>
        </p:nvSpPr>
        <p:spPr>
          <a:xfrm>
            <a:off x="148046" y="182880"/>
            <a:ext cx="627017" cy="369332"/>
          </a:xfrm>
          <a:prstGeom prst="rect">
            <a:avLst/>
          </a:prstGeom>
          <a:noFill/>
        </p:spPr>
        <p:txBody>
          <a:bodyPr wrap="square" rtlCol="0">
            <a:spAutoFit/>
          </a:bodyPr>
          <a:lstStyle/>
          <a:p>
            <a:r>
              <a:rPr lang="it-IT" dirty="0" smtClean="0"/>
              <a:t>15</a:t>
            </a:r>
            <a:endParaRPr lang="it-IT" dirty="0"/>
          </a:p>
        </p:txBody>
      </p:sp>
    </p:spTree>
    <p:extLst>
      <p:ext uri="{BB962C8B-B14F-4D97-AF65-F5344CB8AC3E}">
        <p14:creationId xmlns:p14="http://schemas.microsoft.com/office/powerpoint/2010/main" val="349293131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3531325" y="148044"/>
            <a:ext cx="5129349"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it-IT" sz="32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LE SPESE DEL GIUDIZIO</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CasellaDiTesto 5"/>
          <p:cNvSpPr txBox="1"/>
          <p:nvPr/>
        </p:nvSpPr>
        <p:spPr>
          <a:xfrm>
            <a:off x="148046" y="1055687"/>
            <a:ext cx="11097714" cy="4568558"/>
          </a:xfrm>
          <a:prstGeom prst="rect">
            <a:avLst/>
          </a:prstGeom>
          <a:noFill/>
        </p:spPr>
        <p:txBody>
          <a:bodyPr wrap="square" rtlCol="0">
            <a:spAutoFit/>
          </a:bodyPr>
          <a:lstStyle/>
          <a:p>
            <a:pPr marL="0" marR="0" lvl="0" indent="0" algn="just" defTabSz="914400" rtl="0" eaLnBrk="1" fontAlgn="auto" latinLnBrk="0" hangingPunct="1">
              <a:lnSpc>
                <a:spcPct val="106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lang="it-IT" sz="28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a:t>
            </a: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sufficiente parlare delle “spese del giudizio” e non delle “spese del presente giudizio”.</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lgn="just" defTabSz="914400" rtl="0" eaLnBrk="1" fontAlgn="auto" latinLnBrk="0" hangingPunct="1">
              <a:lnSpc>
                <a:spcPct val="106000"/>
              </a:lnSpc>
              <a:spcBef>
                <a:spcPts val="0"/>
              </a:spcBef>
              <a:spcAft>
                <a:spcPts val="0"/>
              </a:spcAft>
              <a:buClrTx/>
              <a:buSzTx/>
              <a:buFont typeface="Arial" panose="020B0604020202020204" pitchFamily="34" charset="0"/>
              <a:buChar char="•"/>
              <a:tabLst/>
              <a:defRPr/>
            </a:pP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 </a:t>
            </a: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si respinge </a:t>
            </a: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il ricorso </a:t>
            </a: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 non vi è costituzione </a:t>
            </a: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della</a:t>
            </a:r>
            <a:r>
              <a:rPr kumimoji="0" lang="it-IT" sz="28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parte intimata</a:t>
            </a: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si dispone “Nulla spese</a:t>
            </a: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it-IT" sz="28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lvl="1" algn="just" defTabSz="914400">
              <a:lnSpc>
                <a:spcPct val="106000"/>
              </a:lnSpc>
              <a:defRPr/>
            </a:pP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 si accoglie il ricorso, anche se non vi è costituzione della</a:t>
            </a:r>
            <a:r>
              <a:rPr kumimoji="0" lang="it-IT" sz="28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parte intimata</a:t>
            </a: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si deve sempre provvedere sulle spese del giudizio </a:t>
            </a:r>
          </a:p>
          <a:p>
            <a:pPr lvl="1" algn="just" defTabSz="914400">
              <a:lnSpc>
                <a:spcPct val="106000"/>
              </a:lnSpc>
              <a:defRPr/>
            </a:pP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in </a:t>
            </a: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favore </a:t>
            </a: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del ricorrente o </a:t>
            </a: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compensandole).</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lvl="1" defTabSz="914400">
              <a:defRPr/>
            </a:pPr>
            <a:r>
              <a:rPr kumimoji="0" lang="it-IT" sz="1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r>
            <a:br>
              <a:rPr kumimoji="0" lang="it-IT" sz="1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endParaRPr kumimoji="0" lang="it-IT" sz="1400" b="0" i="0" u="none" strike="noStrike" kern="1200" cap="none" spc="0" normalizeH="0" baseline="0" noProof="0" dirty="0">
              <a:ln>
                <a:noFill/>
              </a:ln>
              <a:solidFill>
                <a:prstClr val="black"/>
              </a:solidFill>
              <a:effectLst/>
              <a:uLnTx/>
              <a:uFillTx/>
              <a:latin typeface="Calibri" panose="020F0502020204030204"/>
              <a:cs typeface="+mn-cs"/>
            </a:endParaRPr>
          </a:p>
        </p:txBody>
      </p:sp>
      <p:sp>
        <p:nvSpPr>
          <p:cNvPr id="5" name="CasellaDiTesto 4"/>
          <p:cNvSpPr txBox="1"/>
          <p:nvPr/>
        </p:nvSpPr>
        <p:spPr>
          <a:xfrm>
            <a:off x="148046" y="182880"/>
            <a:ext cx="627017" cy="369332"/>
          </a:xfrm>
          <a:prstGeom prst="rect">
            <a:avLst/>
          </a:prstGeom>
          <a:noFill/>
        </p:spPr>
        <p:txBody>
          <a:bodyPr wrap="square" rtlCol="0">
            <a:spAutoFit/>
          </a:bodyPr>
          <a:lstStyle/>
          <a:p>
            <a:r>
              <a:rPr lang="it-IT" dirty="0" smtClean="0"/>
              <a:t>16</a:t>
            </a:r>
            <a:endParaRPr lang="it-IT" dirty="0"/>
          </a:p>
        </p:txBody>
      </p:sp>
    </p:spTree>
    <p:extLst>
      <p:ext uri="{BB962C8B-B14F-4D97-AF65-F5344CB8AC3E}">
        <p14:creationId xmlns:p14="http://schemas.microsoft.com/office/powerpoint/2010/main" val="79569157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94990" y="121520"/>
            <a:ext cx="6217920" cy="527388"/>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MISURE CAUTELARI COLLEGIALI</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148046" y="648908"/>
            <a:ext cx="9542894" cy="6008120"/>
          </a:xfrm>
          <a:prstGeom prst="rect">
            <a:avLst/>
          </a:prstGeom>
          <a:noFill/>
        </p:spPr>
        <p:txBody>
          <a:bodyPr wrap="square" rtlCol="0">
            <a:spAutoFit/>
          </a:bodyPr>
          <a:lstStyle/>
          <a:p>
            <a:pPr marL="171450" marR="0" lvl="0" indent="-171450" algn="just" defTabSz="914400" rtl="0" eaLnBrk="1" fontAlgn="auto" latinLnBrk="0" hangingPunct="1">
              <a:lnSpc>
                <a:spcPct val="106000"/>
              </a:lnSpc>
              <a:spcBef>
                <a:spcPts val="0"/>
              </a:spcBef>
              <a:spcAft>
                <a:spcPts val="0"/>
              </a:spcAft>
              <a:buClrTx/>
              <a:buSzTx/>
              <a:buFont typeface="Wingdings" panose="05000000000000000000" pitchFamily="2" charset="2"/>
              <a:buChar char="Ø"/>
              <a:tabLst/>
              <a:defRPr/>
            </a:pPr>
            <a:r>
              <a:rPr kumimoji="0" lang="it-IT"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Art. 55, comma 9, c.pa.</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Misure cautelari collegiali</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9. L'ordinanza cautelare motiva in ordine alla valutazione del pregiudizio allegato e indica i profili che, ad un sommario esame, inducono ad una ragionevole previsione sull'esito del ricorso.</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Quindi estrema stringatezza della motivazione (su </a:t>
            </a:r>
            <a:r>
              <a:rPr kumimoji="0" lang="it-IT" sz="28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fumus</a:t>
            </a: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e pregiudizio), ma non è sufficiente più scrivere “Ritenuto che non sussistono (o che sussistono) i presupposti previsti dall’art. 55, comma 9, c.p.a.”.</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In caso di controversie ex artt. 119 e 120 </a:t>
            </a:r>
            <a:r>
              <a:rPr kumimoji="0" lang="it-IT" sz="28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c.p.a</a:t>
            </a:r>
            <a:r>
              <a:rPr kumimoji="0" lang="it-IT"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per sospendere gli atti impugnati occorre un pregiudizio qualificato (“estrema gravità ed urgenza”).</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CasellaDiTesto 4"/>
          <p:cNvSpPr txBox="1"/>
          <p:nvPr/>
        </p:nvSpPr>
        <p:spPr>
          <a:xfrm>
            <a:off x="148046" y="182880"/>
            <a:ext cx="627017" cy="369332"/>
          </a:xfrm>
          <a:prstGeom prst="rect">
            <a:avLst/>
          </a:prstGeom>
          <a:noFill/>
        </p:spPr>
        <p:txBody>
          <a:bodyPr wrap="square" rtlCol="0">
            <a:spAutoFit/>
          </a:bodyPr>
          <a:lstStyle/>
          <a:p>
            <a:r>
              <a:rPr lang="it-IT" dirty="0" smtClean="0"/>
              <a:t>17</a:t>
            </a:r>
            <a:endParaRPr lang="it-IT" dirty="0"/>
          </a:p>
        </p:txBody>
      </p:sp>
    </p:spTree>
    <p:extLst>
      <p:ext uri="{BB962C8B-B14F-4D97-AF65-F5344CB8AC3E}">
        <p14:creationId xmlns:p14="http://schemas.microsoft.com/office/powerpoint/2010/main" val="4231669191"/>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94990" y="121520"/>
            <a:ext cx="6217920" cy="527388"/>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MISURE CAUTELARI COLLEGIALI</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277355" y="1396430"/>
            <a:ext cx="9386139" cy="5094664"/>
          </a:xfrm>
          <a:prstGeom prst="rect">
            <a:avLst/>
          </a:prstGeom>
          <a:noFill/>
        </p:spPr>
        <p:txBody>
          <a:bodyPr wrap="square" rtlCol="0">
            <a:spAutoFit/>
          </a:bodyPr>
          <a:lstStyle/>
          <a:p>
            <a:pPr marL="171450" marR="0" lvl="0" indent="-171450" algn="just" defTabSz="914400" rtl="0" eaLnBrk="1" fontAlgn="auto" latinLnBrk="0" hangingPunct="1">
              <a:lnSpc>
                <a:spcPct val="106000"/>
              </a:lnSpc>
              <a:spcBef>
                <a:spcPts val="0"/>
              </a:spcBef>
              <a:spcAft>
                <a:spcPts val="0"/>
              </a:spcAft>
              <a:buClrTx/>
              <a:buSzTx/>
              <a:buFont typeface="Wingdings" panose="05000000000000000000" pitchFamily="2" charset="2"/>
              <a:buChar char="Ø"/>
              <a:tabLst/>
              <a:defRPr/>
            </a:pPr>
            <a:r>
              <a:rPr kumimoji="0" lang="it-IT"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Art. 55, comma 10, c.p.a.</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10</a:t>
            </a:r>
            <a:r>
              <a:rPr kumimoji="0" lang="it-IT" sz="2800" b="1" i="1"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Il tribunale amministrativo regionale, in sede cautelare, se ritiene che le esigenze del ricorrente siano apprezzabili favorevolmente e tutelabili adeguatamente con la sollecita definizione del giudizio nel merito, fissa con ordinanza collegiale la data della discussione del ricorso nel merito. Nello stesso senso può provvedere il Consiglio di Stato, motivando sulle ragioni per cui ritiene di riformare l'ordinanza cautelare di primo grado</a:t>
            </a:r>
            <a:r>
              <a:rPr kumimoji="0" lang="it-IT" sz="28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in tal caso, la pronuncia di appello è trasmessa al tribunale amministrativo regionale per la sollecita fissazione dell'udienza di merito.</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CasellaDiTesto 4"/>
          <p:cNvSpPr txBox="1"/>
          <p:nvPr/>
        </p:nvSpPr>
        <p:spPr>
          <a:xfrm>
            <a:off x="148046" y="182880"/>
            <a:ext cx="627017" cy="369332"/>
          </a:xfrm>
          <a:prstGeom prst="rect">
            <a:avLst/>
          </a:prstGeom>
          <a:noFill/>
        </p:spPr>
        <p:txBody>
          <a:bodyPr wrap="square" rtlCol="0">
            <a:spAutoFit/>
          </a:bodyPr>
          <a:lstStyle/>
          <a:p>
            <a:r>
              <a:rPr lang="it-IT" dirty="0" smtClean="0"/>
              <a:t>18</a:t>
            </a:r>
            <a:endParaRPr lang="it-IT" dirty="0"/>
          </a:p>
        </p:txBody>
      </p:sp>
    </p:spTree>
    <p:extLst>
      <p:ext uri="{BB962C8B-B14F-4D97-AF65-F5344CB8AC3E}">
        <p14:creationId xmlns:p14="http://schemas.microsoft.com/office/powerpoint/2010/main" val="67858086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asellaDiTesto 16"/>
          <p:cNvSpPr txBox="1"/>
          <p:nvPr/>
        </p:nvSpPr>
        <p:spPr>
          <a:xfrm>
            <a:off x="2924175" y="0"/>
            <a:ext cx="6559550"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CHIAREZZA E </a:t>
            </a:r>
            <a:r>
              <a:rPr kumimoji="0" lang="it-IT" sz="32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SINTETICITÀ</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148046" y="332142"/>
            <a:ext cx="11138263" cy="6174960"/>
          </a:xfrm>
          <a:prstGeom prst="rect">
            <a:avLst/>
          </a:prstGeom>
          <a:noFill/>
        </p:spPr>
        <p:txBody>
          <a:bodyPr wrap="square" rtlCol="0">
            <a:spAutoFit/>
          </a:bodyPr>
          <a:lstStyle/>
          <a:p>
            <a:pPr algn="just">
              <a:lnSpc>
                <a:spcPct val="106000"/>
              </a:lnSpc>
              <a:spcAft>
                <a:spcPts val="0"/>
              </a:spcAft>
            </a:pPr>
            <a:r>
              <a:rPr lang="it-IT"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spcAft>
                <a:spcPts val="0"/>
              </a:spcAft>
              <a:buFont typeface="Wingdings" panose="05000000000000000000" pitchFamily="2" charset="2"/>
              <a:buChar char="Ø"/>
            </a:pPr>
            <a:r>
              <a:rPr lang="it-IT" sz="2400" b="1" dirty="0">
                <a:latin typeface="Times New Roman" panose="02020603050405020304" pitchFamily="18" charset="0"/>
                <a:ea typeface="Times New Roman" panose="02020603050405020304" pitchFamily="18" charset="0"/>
                <a:cs typeface="Times New Roman" panose="02020603050405020304" pitchFamily="18" charset="0"/>
              </a:rPr>
              <a:t>Art. 111, comma sesto, Cost.</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b="1" i="1" dirty="0">
                <a:latin typeface="Times New Roman" panose="02020603050405020304" pitchFamily="18" charset="0"/>
                <a:ea typeface="Times New Roman" panose="02020603050405020304" pitchFamily="18" charset="0"/>
                <a:cs typeface="Times New Roman" panose="02020603050405020304" pitchFamily="18" charset="0"/>
              </a:rPr>
              <a:t>Tutti i provvedimenti giurisdizionali devono essere motivati.</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spcAft>
                <a:spcPts val="0"/>
              </a:spcAft>
              <a:buFont typeface="Wingdings" panose="05000000000000000000" pitchFamily="2" charset="2"/>
              <a:buChar char="Ø"/>
            </a:pPr>
            <a:r>
              <a:rPr lang="it-IT" sz="2400" b="1" dirty="0">
                <a:latin typeface="Times New Roman" panose="02020603050405020304" pitchFamily="18" charset="0"/>
                <a:ea typeface="Times New Roman" panose="02020603050405020304" pitchFamily="18" charset="0"/>
                <a:cs typeface="Times New Roman" panose="02020603050405020304" pitchFamily="18" charset="0"/>
              </a:rPr>
              <a:t>Art. 3 c.p.a.</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b="1" i="1" dirty="0">
                <a:latin typeface="Times New Roman" panose="02020603050405020304" pitchFamily="18" charset="0"/>
                <a:ea typeface="Times New Roman" panose="02020603050405020304" pitchFamily="18" charset="0"/>
                <a:cs typeface="Times New Roman" panose="02020603050405020304" pitchFamily="18" charset="0"/>
              </a:rPr>
              <a:t>Dovere di motivazione e sinteticità degli atti</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1. Ogni provvedimento decisorio del giudice è motivato.</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b="1" i="1" dirty="0">
                <a:latin typeface="Times New Roman" panose="02020603050405020304" pitchFamily="18" charset="0"/>
                <a:ea typeface="Times New Roman" panose="02020603050405020304" pitchFamily="18" charset="0"/>
                <a:cs typeface="Times New Roman" panose="02020603050405020304" pitchFamily="18" charset="0"/>
              </a:rPr>
              <a:t>2. Il giudice e le parti redigono gli atti in maniera chiara e sintetica, secondo quanto disposto dalle norme di attuazione.</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spcAft>
                <a:spcPts val="0"/>
              </a:spcAft>
              <a:buFont typeface="Arial" panose="020B0604020202020204" pitchFamily="34" charset="0"/>
              <a:buChar char="•"/>
            </a:pPr>
            <a:r>
              <a:rPr lang="it-IT" sz="24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it-IT" sz="2400" b="1" dirty="0">
                <a:latin typeface="Times New Roman" panose="02020603050405020304" pitchFamily="18" charset="0"/>
                <a:ea typeface="Times New Roman" panose="02020603050405020304" pitchFamily="18" charset="0"/>
                <a:cs typeface="Times New Roman" panose="02020603050405020304" pitchFamily="18" charset="0"/>
              </a:rPr>
              <a:t>La sinteticità.</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La brevità è un punto di arrivo.</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a:t>
            </a: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Mi scuso per la lunghezza della mia lettera, ma non ho avuto il tempo di scriverne una più breve</a:t>
            </a: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6000"/>
              </a:lnSpc>
              <a:spcAft>
                <a:spcPts val="0"/>
              </a:spcAft>
            </a:pP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Così Blaise Pascal, intorno al 1656, apriva una tra le più note delle sue Lettres </a:t>
            </a:r>
            <a:r>
              <a:rPr lang="it-IT" sz="2400" dirty="0" err="1">
                <a:latin typeface="Times New Roman" panose="02020603050405020304" pitchFamily="18" charset="0"/>
                <a:ea typeface="Times New Roman" panose="02020603050405020304" pitchFamily="18" charset="0"/>
                <a:cs typeface="Times New Roman" panose="02020603050405020304" pitchFamily="18" charset="0"/>
              </a:rPr>
              <a:t>Provinciales</a:t>
            </a: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smtClean="0"/>
              <a:t>1</a:t>
            </a:r>
            <a:endParaRPr lang="it-IT" dirty="0"/>
          </a:p>
        </p:txBody>
      </p:sp>
    </p:spTree>
    <p:extLst>
      <p:ext uri="{BB962C8B-B14F-4D97-AF65-F5344CB8AC3E}">
        <p14:creationId xmlns:p14="http://schemas.microsoft.com/office/powerpoint/2010/main" val="55733717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87039" y="182880"/>
            <a:ext cx="6217920" cy="527388"/>
          </a:xfrm>
          <a:prstGeom prst="rect">
            <a:avLst/>
          </a:prstGeom>
          <a:noFill/>
        </p:spPr>
        <p:txBody>
          <a:bodyPr wrap="square" rtlCol="0">
            <a:spAutoFit/>
          </a:bodyPr>
          <a:lstStyle/>
          <a:p>
            <a:pPr lvl="0" algn="ctr" defTabSz="914400">
              <a:lnSpc>
                <a:spcPct val="106000"/>
              </a:lnSpc>
              <a:spcAft>
                <a:spcPts val="800"/>
              </a:spcAft>
              <a:defRPr/>
            </a:pPr>
            <a:r>
              <a:rPr lang="it-IT"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MISURE CAUTELARI COLLEGIALI</a:t>
            </a:r>
            <a:endParaRPr lang="it-IT" sz="2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CasellaDiTesto 4"/>
          <p:cNvSpPr txBox="1"/>
          <p:nvPr/>
        </p:nvSpPr>
        <p:spPr>
          <a:xfrm>
            <a:off x="461554" y="1080654"/>
            <a:ext cx="9652542" cy="5011150"/>
          </a:xfrm>
          <a:prstGeom prst="rect">
            <a:avLst/>
          </a:prstGeom>
          <a:noFill/>
        </p:spPr>
        <p:txBody>
          <a:bodyPr wrap="square" rtlCol="0">
            <a:spAutoFit/>
          </a:bodyPr>
          <a:lstStyle/>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PRESUPPOSTO</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Le esigenze del ricorrente devono essere apprezzabili favorevolmente e tutelabili adeguatamente con la sollecita definizione del giudizio nel merito.</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QUINDI </a:t>
            </a: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MOTIVAZIONE: </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occorre</a:t>
            </a:r>
            <a:r>
              <a:rPr kumimoji="0" lang="it-IT" sz="24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motivare sulle ragioni che si ritiene siano degne di adeguato approfondimento </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ossia quelle che possano avere un certo </a:t>
            </a:r>
            <a:r>
              <a:rPr kumimoji="0" lang="it-IT" sz="2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fumus</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it-IT" sz="2400" b="0" i="0"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Non va usata la formula per cui “è opportuno che il ricorso venga deciso nel merito in tempi brevi” o formule similari.</a:t>
            </a:r>
            <a:endParaRPr kumimoji="0" lang="it-IT" sz="2400" b="0" i="0"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2400" b="0" i="0"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1" i="0"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DISPOSITIVO IN APPELLO</a:t>
            </a:r>
            <a:r>
              <a:rPr kumimoji="0" lang="it-IT" sz="2400" b="0" i="0"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400" b="0" i="0"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“Accoglie, ai sensi dell’art. 55, comma 10, c.p.a., ai soli fini della sollecita fissazione del merito da parte del TAR”.</a:t>
            </a:r>
            <a:endParaRPr kumimoji="0" lang="it-IT" sz="2400" b="0" i="0"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1600" b="0" i="0"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1600" b="0" i="0"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CasellaDiTesto 5"/>
          <p:cNvSpPr txBox="1"/>
          <p:nvPr/>
        </p:nvSpPr>
        <p:spPr>
          <a:xfrm>
            <a:off x="148046" y="182880"/>
            <a:ext cx="627017" cy="369332"/>
          </a:xfrm>
          <a:prstGeom prst="rect">
            <a:avLst/>
          </a:prstGeom>
          <a:noFill/>
        </p:spPr>
        <p:txBody>
          <a:bodyPr wrap="square" rtlCol="0">
            <a:spAutoFit/>
          </a:bodyPr>
          <a:lstStyle/>
          <a:p>
            <a:r>
              <a:rPr lang="it-IT" dirty="0" smtClean="0"/>
              <a:t>19</a:t>
            </a:r>
            <a:endParaRPr lang="it-IT" dirty="0"/>
          </a:p>
        </p:txBody>
      </p:sp>
    </p:spTree>
    <p:extLst>
      <p:ext uri="{BB962C8B-B14F-4D97-AF65-F5344CB8AC3E}">
        <p14:creationId xmlns:p14="http://schemas.microsoft.com/office/powerpoint/2010/main" val="211258440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61554" y="521434"/>
            <a:ext cx="10623550" cy="549061"/>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PREMESSE ED EPIGRAFI NEI PROVVEDIMENTI DECISORI</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378426" y="2578925"/>
            <a:ext cx="10580914" cy="2949525"/>
          </a:xfrm>
          <a:prstGeom prst="rect">
            <a:avLst/>
          </a:prstGeom>
          <a:noFill/>
        </p:spPr>
        <p:txBody>
          <a:bodyPr wrap="square" rtlCol="0">
            <a:spAutoFit/>
          </a:bodyPr>
          <a:lstStyle/>
          <a:p>
            <a:pPr marL="285750" marR="0" lvl="0" indent="-28575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it-IT"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Controllare e riempire</a:t>
            </a:r>
            <a:r>
              <a:rPr kumimoji="0" lang="it-IT" sz="32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tutte </a:t>
            </a:r>
            <a:r>
              <a:rPr kumimoji="0" lang="it-IT"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le </a:t>
            </a:r>
            <a:r>
              <a:rPr kumimoji="0" lang="it-IT"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epigrafi. </a:t>
            </a:r>
            <a:r>
              <a:rPr kumimoji="0" lang="it-IT"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Sono </a:t>
            </a:r>
            <a:r>
              <a:rPr kumimoji="0" lang="it-IT" sz="3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spesso errate</a:t>
            </a:r>
            <a:r>
              <a:rPr kumimoji="0" lang="it-IT"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06000"/>
              </a:lnSpc>
              <a:spcBef>
                <a:spcPts val="0"/>
              </a:spcBef>
              <a:spcAft>
                <a:spcPts val="800"/>
              </a:spcAft>
              <a:buClrTx/>
              <a:buSzTx/>
              <a:buFontTx/>
              <a:buNone/>
              <a:tabLst/>
              <a:defRPr/>
            </a:pP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it-IT"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Compilare</a:t>
            </a:r>
            <a:r>
              <a:rPr kumimoji="0" lang="it-IT" sz="32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attenzione i quadri mancanti.</a:t>
            </a: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3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3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1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smtClean="0"/>
              <a:t>20</a:t>
            </a:r>
            <a:endParaRPr lang="it-IT" dirty="0"/>
          </a:p>
        </p:txBody>
      </p:sp>
    </p:spTree>
    <p:extLst>
      <p:ext uri="{BB962C8B-B14F-4D97-AF65-F5344CB8AC3E}">
        <p14:creationId xmlns:p14="http://schemas.microsoft.com/office/powerpoint/2010/main" val="149183906"/>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1920" y="279548"/>
            <a:ext cx="12070080" cy="549061"/>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STILE, LINGUAGGIO E CITAZIONI NEI PROVVEDIMENTI DECISORI</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Rettangolo 7"/>
          <p:cNvSpPr/>
          <p:nvPr/>
        </p:nvSpPr>
        <p:spPr>
          <a:xfrm>
            <a:off x="313508" y="1226926"/>
            <a:ext cx="10877006" cy="4934684"/>
          </a:xfrm>
          <a:prstGeom prst="rect">
            <a:avLst/>
          </a:prstGeom>
        </p:spPr>
        <p:txBody>
          <a:bodyPr wrap="square">
            <a:spAutoFit/>
          </a:bodyPr>
          <a:lstStyle/>
          <a:p>
            <a:pPr marL="285750" indent="-285750" algn="just">
              <a:spcAft>
                <a:spcPts val="800"/>
              </a:spcAft>
              <a:buFont typeface="Arial" panose="020B0604020202020204" pitchFamily="34" charset="0"/>
              <a:buChar char="•"/>
            </a:pP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Lo stile è personale ma ci sono alcuni errori da evitare.</a:t>
            </a:r>
          </a:p>
          <a:p>
            <a:pPr algn="just">
              <a:spcAft>
                <a:spcPts val="800"/>
              </a:spcAft>
            </a:pP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spcAft>
                <a:spcPts val="800"/>
              </a:spcAft>
              <a:buFont typeface="Arial" panose="020B0604020202020204" pitchFamily="34" charset="0"/>
              <a:buChar char="•"/>
            </a:pP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Il linguaggio differisce se si tratta di sentenze o di ordinanze decisorie (come quelle cautelari).</a:t>
            </a:r>
          </a:p>
          <a:p>
            <a:pPr algn="just">
              <a:spcAft>
                <a:spcPts val="800"/>
              </a:spcAft>
            </a:pP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spcAft>
                <a:spcPts val="800"/>
              </a:spcAft>
              <a:buFont typeface="Arial" panose="020B0604020202020204" pitchFamily="34" charset="0"/>
              <a:buChar char="•"/>
            </a:pP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Il ricorso “</a:t>
            </a:r>
            <a:r>
              <a:rPr lang="it-IT"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appare</a:t>
            </a: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o “non </a:t>
            </a:r>
            <a:r>
              <a:rPr lang="it-IT" sz="28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appare</a:t>
            </a: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fondato.</a:t>
            </a: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pP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Se ne fa uso soprattutto nei provvedimenti cautelari.</a:t>
            </a: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pP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Meglio scrivere: “Il ricorso, allo stato, non è sorretto (o è sorretto) da sufficienti elementi di fondatezza”.</a:t>
            </a:r>
            <a:endParaRPr lang="it-IT" sz="2800" dirty="0">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pPr>
            <a:endParaRPr lang="it-IT" sz="16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0" y="60962"/>
            <a:ext cx="627017" cy="369332"/>
          </a:xfrm>
          <a:prstGeom prst="rect">
            <a:avLst/>
          </a:prstGeom>
          <a:noFill/>
        </p:spPr>
        <p:txBody>
          <a:bodyPr wrap="square" rtlCol="0">
            <a:spAutoFit/>
          </a:bodyPr>
          <a:lstStyle/>
          <a:p>
            <a:r>
              <a:rPr lang="it-IT" dirty="0" smtClean="0"/>
              <a:t>21</a:t>
            </a:r>
            <a:endParaRPr lang="it-IT" dirty="0"/>
          </a:p>
        </p:txBody>
      </p:sp>
    </p:spTree>
    <p:extLst>
      <p:ext uri="{BB962C8B-B14F-4D97-AF65-F5344CB8AC3E}">
        <p14:creationId xmlns:p14="http://schemas.microsoft.com/office/powerpoint/2010/main" val="283758253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30233" y="315086"/>
            <a:ext cx="11878492" cy="549061"/>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STILE, LINGUAGGIO E CITAZIONI NEI PROVVEDIMENTI DECISORI</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Rettangolo 7"/>
          <p:cNvSpPr/>
          <p:nvPr/>
        </p:nvSpPr>
        <p:spPr>
          <a:xfrm>
            <a:off x="130233" y="589617"/>
            <a:ext cx="10877006" cy="6288901"/>
          </a:xfrm>
          <a:prstGeom prst="rect">
            <a:avLst/>
          </a:prstGeom>
        </p:spPr>
        <p:txBody>
          <a:bodyPr wrap="square">
            <a:spAutoFit/>
          </a:bodyPr>
          <a:lstStyle/>
          <a:p>
            <a:pPr algn="just">
              <a:spcAft>
                <a:spcPts val="800"/>
              </a:spcAft>
            </a:pP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spcAft>
                <a:spcPts val="800"/>
              </a:spcAft>
              <a:buFont typeface="Arial" panose="020B0604020202020204" pitchFamily="34" charset="0"/>
              <a:buChar char="•"/>
            </a:pPr>
            <a:r>
              <a:rPr lang="it-IT"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Parlare sempre in positivo.</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pP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Il ricorso “è fondato” e non “non è infondato. Il ricorso “è infondato” e non “non è fondato”.</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pP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“Il ricorso deve essere accolto” e “il ricorso deve essere respinto” e non “il ricorso non può essere accolto”.</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pP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NO: </a:t>
            </a:r>
            <a:r>
              <a:rPr lang="it-IT" sz="24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Il ricorso non può trovare accoglimento. </a:t>
            </a: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MA: Il ricorso va respinto.</a:t>
            </a:r>
          </a:p>
          <a:p>
            <a:pPr algn="just">
              <a:spcAft>
                <a:spcPts val="800"/>
              </a:spcAft>
            </a:pP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spcAft>
                <a:spcPts val="800"/>
              </a:spcAft>
              <a:buFont typeface="Arial" panose="020B0604020202020204" pitchFamily="34" charset="0"/>
              <a:buChar char="•"/>
            </a:pP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Non si accoglie o respinge il motivo, ma il ricorso.</a:t>
            </a:r>
          </a:p>
          <a:p>
            <a:pPr algn="just">
              <a:spcAft>
                <a:spcPts val="800"/>
              </a:spcAft>
            </a:pP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Il motivo, invece, è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fondato</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o </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infondato</a:t>
            </a: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r>
              <a:rPr lang="it-IT" sz="2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spcAft>
                <a:spcPts val="800"/>
              </a:spcAft>
            </a:pP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spcAft>
                <a:spcPts val="800"/>
              </a:spcAft>
              <a:buFont typeface="Arial" panose="020B0604020202020204" pitchFamily="34" charset="0"/>
              <a:buChar char="•"/>
            </a:pPr>
            <a:r>
              <a:rPr lang="it-IT"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Le citazioni normative.</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spcAft>
                <a:spcPts val="800"/>
              </a:spcAft>
            </a:pP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La prima volta per esteso (l. 7 agosto 1990, n. 241) e poi anche e sempre in modalità abbreviata (l. n. 241/1990).</a:t>
            </a:r>
            <a:endParaRPr lang="it-IT"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0" y="60962"/>
            <a:ext cx="627017" cy="369332"/>
          </a:xfrm>
          <a:prstGeom prst="rect">
            <a:avLst/>
          </a:prstGeom>
          <a:noFill/>
        </p:spPr>
        <p:txBody>
          <a:bodyPr wrap="square" rtlCol="0">
            <a:spAutoFit/>
          </a:bodyPr>
          <a:lstStyle/>
          <a:p>
            <a:r>
              <a:rPr lang="it-IT" dirty="0" smtClean="0"/>
              <a:t>22</a:t>
            </a:r>
            <a:endParaRPr lang="it-IT" dirty="0"/>
          </a:p>
        </p:txBody>
      </p:sp>
    </p:spTree>
    <p:extLst>
      <p:ext uri="{BB962C8B-B14F-4D97-AF65-F5344CB8AC3E}">
        <p14:creationId xmlns:p14="http://schemas.microsoft.com/office/powerpoint/2010/main" val="303864070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3508" y="126022"/>
            <a:ext cx="11914909" cy="549061"/>
          </a:xfrm>
          <a:prstGeom prst="rect">
            <a:avLst/>
          </a:prstGeom>
          <a:noFill/>
        </p:spPr>
        <p:txBody>
          <a:bodyPr wrap="square" rtlCol="0">
            <a:spAutoFit/>
          </a:bodyPr>
          <a:lstStyle/>
          <a:p>
            <a:pPr lvl="0" algn="ctr" defTabSz="914400">
              <a:lnSpc>
                <a:spcPct val="106000"/>
              </a:lnSpc>
              <a:spcAft>
                <a:spcPts val="800"/>
              </a:spcAft>
              <a:defRPr/>
            </a:pPr>
            <a:r>
              <a:rPr lang="it-IT" sz="2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STILE, LINGUAGGIO E CITAZIONI NEI PROVVEDIMENTI DECISORI</a:t>
            </a:r>
            <a:endParaRPr lang="it-IT" sz="2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ttangolo 6"/>
          <p:cNvSpPr/>
          <p:nvPr/>
        </p:nvSpPr>
        <p:spPr>
          <a:xfrm>
            <a:off x="64919" y="918597"/>
            <a:ext cx="11495314" cy="5866862"/>
          </a:xfrm>
          <a:prstGeom prst="rect">
            <a:avLst/>
          </a:prstGeom>
        </p:spPr>
        <p:txBody>
          <a:bodyPr wrap="square">
            <a:spAutoFit/>
          </a:bodyPr>
          <a:lstStyle/>
          <a:p>
            <a:pPr marL="285750" indent="-285750" algn="just">
              <a:lnSpc>
                <a:spcPct val="106000"/>
              </a:lnSpc>
              <a:buFont typeface="Arial" panose="020B0604020202020204" pitchFamily="34" charset="0"/>
              <a:buChar char="•"/>
            </a:pPr>
            <a:r>
              <a:rPr lang="it-IT"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Giurisprudenza e dottrina</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 La giurisprudenza dei Tar va citata subordinatamente a quella del CDS.</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b) La dottrina va citata </a:t>
            </a:r>
            <a:r>
              <a:rPr lang="it-IT" sz="2000" i="1" dirty="0" smtClean="0">
                <a:effectLst/>
                <a:latin typeface="Times New Roman" panose="02020603050405020304" pitchFamily="18" charset="0"/>
                <a:ea typeface="Times New Roman" panose="02020603050405020304" pitchFamily="18" charset="0"/>
                <a:cs typeface="Times New Roman" panose="02020603050405020304" pitchFamily="18" charset="0"/>
              </a:rPr>
              <a:t>sic et sempliciter</a:t>
            </a: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e non con l’indicazione degli autori.</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Art. 88, comma 3, c.p.a.:</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i="1" dirty="0" smtClean="0">
                <a:effectLst/>
                <a:latin typeface="Times New Roman" panose="02020603050405020304" pitchFamily="18" charset="0"/>
                <a:ea typeface="Times New Roman" panose="02020603050405020304" pitchFamily="18" charset="0"/>
                <a:cs typeface="Times New Roman" panose="02020603050405020304" pitchFamily="18" charset="0"/>
              </a:rPr>
              <a:t>Si applica l'articolo 118, comma terzo, delle disposizioni per l'attuazione del codice di procedura civile.</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Secondo cui, nella motivazione della sentenza, “</a:t>
            </a:r>
            <a:r>
              <a:rPr lang="it-IT" sz="2000" i="1" dirty="0" smtClean="0">
                <a:effectLst/>
                <a:latin typeface="Times New Roman" panose="02020603050405020304" pitchFamily="18" charset="0"/>
                <a:ea typeface="Times New Roman" panose="02020603050405020304" pitchFamily="18" charset="0"/>
                <a:cs typeface="Times New Roman" panose="02020603050405020304" pitchFamily="18" charset="0"/>
              </a:rPr>
              <a:t>In ogni caso deve essere omessa ogni citazione di autori giuridici</a:t>
            </a: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buFont typeface="Arial" panose="020B0604020202020204" pitchFamily="34" charset="0"/>
              <a:buChar char="•"/>
            </a:pPr>
            <a:r>
              <a:rPr lang="it-IT"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Le abbreviazioni o sigle.</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La prima volta per esteso con l’abbreviazione o la sigla tra parentesi e dopo solo e sempre l’abbreviazione o la sigla: es. Consiglio di Presidenza della Giustizia Amministrativa (CPGA) e poi sempre CPGA.</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buFont typeface="Arial" panose="020B0604020202020204" pitchFamily="34" charset="0"/>
              <a:buChar char="•"/>
            </a:pPr>
            <a:r>
              <a:rPr lang="it-IT"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 Non usare gli eufemismi.</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Gli Ermellini (la Corte di Cassazione).</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I Giudici di Palazzo Spada (il Consiglio di Stato).</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I Giudici Contabili (la Corte dei Conti).</a:t>
            </a:r>
          </a:p>
          <a:p>
            <a:pPr algn="just">
              <a:lnSpc>
                <a:spcPct val="106000"/>
              </a:lnSpc>
            </a:pPr>
            <a:r>
              <a:rPr lang="it-IT" sz="2000" dirty="0" smtClean="0">
                <a:latin typeface="Times New Roman" panose="02020603050405020304" pitchFamily="18" charset="0"/>
                <a:ea typeface="Times New Roman" panose="02020603050405020304" pitchFamily="18" charset="0"/>
                <a:cs typeface="Times New Roman" panose="02020603050405020304" pitchFamily="18" charset="0"/>
              </a:rPr>
              <a:t>I Giudici Salentini (T.A.R. Puglia, sezione staccata di Lecce).</a:t>
            </a:r>
            <a:endParaRPr lang="it-IT" sz="20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0" y="62238"/>
            <a:ext cx="627017" cy="369332"/>
          </a:xfrm>
          <a:prstGeom prst="rect">
            <a:avLst/>
          </a:prstGeom>
          <a:noFill/>
        </p:spPr>
        <p:txBody>
          <a:bodyPr wrap="square" rtlCol="0">
            <a:spAutoFit/>
          </a:bodyPr>
          <a:lstStyle/>
          <a:p>
            <a:r>
              <a:rPr lang="it-IT" dirty="0" smtClean="0"/>
              <a:t>23</a:t>
            </a:r>
            <a:endParaRPr lang="it-IT" dirty="0"/>
          </a:p>
        </p:txBody>
      </p:sp>
    </p:spTree>
    <p:extLst>
      <p:ext uri="{BB962C8B-B14F-4D97-AF65-F5344CB8AC3E}">
        <p14:creationId xmlns:p14="http://schemas.microsoft.com/office/powerpoint/2010/main" val="3886732960"/>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8765" y="246903"/>
            <a:ext cx="12024690" cy="549061"/>
          </a:xfrm>
          <a:prstGeom prst="rect">
            <a:avLst/>
          </a:prstGeom>
          <a:noFill/>
        </p:spPr>
        <p:txBody>
          <a:bodyPr wrap="square" rtlCol="0">
            <a:spAutoFit/>
          </a:bodyPr>
          <a:lstStyle/>
          <a:p>
            <a:pPr lvl="0" algn="ctr" defTabSz="914400">
              <a:lnSpc>
                <a:spcPct val="106000"/>
              </a:lnSpc>
              <a:spcAft>
                <a:spcPts val="800"/>
              </a:spcAft>
              <a:defRPr/>
            </a:pPr>
            <a:r>
              <a:rPr lang="it-IT" sz="28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STILE, LINGUAGGIO E CITAZIONI NEI PROVVEDIMENTI DECISORI</a:t>
            </a:r>
            <a:endParaRPr lang="it-IT" sz="2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ttangolo 6"/>
          <p:cNvSpPr/>
          <p:nvPr/>
        </p:nvSpPr>
        <p:spPr>
          <a:xfrm>
            <a:off x="148046" y="616235"/>
            <a:ext cx="11495314" cy="6236515"/>
          </a:xfrm>
          <a:prstGeom prst="rect">
            <a:avLst/>
          </a:prstGeom>
        </p:spPr>
        <p:txBody>
          <a:bodyPr wrap="square">
            <a:spAutoFit/>
          </a:bodyPr>
          <a:lstStyle/>
          <a:p>
            <a:pPr algn="just">
              <a:lnSpc>
                <a:spcPct val="106000"/>
              </a:lnSpc>
            </a:pPr>
            <a:r>
              <a:rPr lang="it-IT"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buFont typeface="Arial" panose="020B0604020202020204" pitchFamily="34" charset="0"/>
              <a:buChar char="•"/>
            </a:pP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L’uso delle maiuscole va limitato al massimo.</a:t>
            </a: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buFont typeface="Arial" panose="020B0604020202020204" pitchFamily="34" charset="0"/>
              <a:buChar char="•"/>
            </a:pP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Scrivere sempre allo stesso modo.</a:t>
            </a: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Una volta che si è scelto un modo di scrivere una parola scriverla poi dopo sempre allo stesso modo (es., </a:t>
            </a:r>
            <a:r>
              <a:rPr lang="it-IT" sz="2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Cost</a:t>
            </a: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o </a:t>
            </a:r>
            <a:r>
              <a:rPr lang="it-IT" sz="2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cost</a:t>
            </a: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sempre, e non una volta </a:t>
            </a:r>
            <a:r>
              <a:rPr lang="it-IT" sz="2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Cost</a:t>
            </a: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e altre volte </a:t>
            </a:r>
            <a:r>
              <a:rPr lang="it-IT" sz="28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cost</a:t>
            </a: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l. o legge sempre, e non una volta l. e altre volte legge).</a:t>
            </a: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buFont typeface="Arial" panose="020B0604020202020204" pitchFamily="34" charset="0"/>
              <a:buChar char="•"/>
            </a:pP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Evitare gli </a:t>
            </a:r>
            <a:r>
              <a:rPr lang="it-IT" sz="28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obiter</a:t>
            </a:r>
            <a:r>
              <a:rPr lang="it-IT" sz="28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2800" b="1" i="1" dirty="0" err="1" smtClean="0">
                <a:effectLst/>
                <a:latin typeface="Times New Roman" panose="02020603050405020304" pitchFamily="18" charset="0"/>
                <a:ea typeface="Times New Roman" panose="02020603050405020304" pitchFamily="18" charset="0"/>
                <a:cs typeface="Times New Roman" panose="02020603050405020304" pitchFamily="18" charset="0"/>
              </a:rPr>
              <a:t>dicta</a:t>
            </a:r>
            <a:r>
              <a:rPr lang="it-IT" sz="2800" dirty="0" smtClean="0">
                <a:effectLst/>
                <a:latin typeface="Times New Roman" panose="02020603050405020304" pitchFamily="18" charset="0"/>
                <a:ea typeface="Times New Roman" panose="02020603050405020304" pitchFamily="18" charset="0"/>
                <a:cs typeface="Times New Roman" panose="02020603050405020304" pitchFamily="18" charset="0"/>
              </a:rPr>
              <a:t>, ossia le affermazioni di principi di diritto che non sono pertinenti al caso di specie.</a:t>
            </a:r>
          </a:p>
          <a:p>
            <a:pPr marL="285750" indent="-285750" algn="just">
              <a:lnSpc>
                <a:spcPct val="106000"/>
              </a:lnSpc>
              <a:buFont typeface="Arial" panose="020B0604020202020204" pitchFamily="34" charset="0"/>
              <a:buChar char="•"/>
            </a:pPr>
            <a:endParaRPr lang="it-IT"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06000"/>
              </a:lnSpc>
              <a:buFont typeface="Arial" panose="020B0604020202020204" pitchFamily="34" charset="0"/>
              <a:buChar char="•"/>
            </a:pP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Quando si riporta in corsivo un passo di normativa e/o </a:t>
            </a:r>
            <a:r>
              <a:rPr lang="it-IT" sz="2800" b="1" dirty="0" smtClean="0">
                <a:latin typeface="Times New Roman" panose="02020603050405020304" pitchFamily="18" charset="0"/>
                <a:ea typeface="Times New Roman" panose="02020603050405020304" pitchFamily="18" charset="0"/>
                <a:cs typeface="Times New Roman" panose="02020603050405020304" pitchFamily="18" charset="0"/>
              </a:rPr>
              <a:t>l</a:t>
            </a:r>
            <a:r>
              <a:rPr lang="it-IT"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 citazione di un atto, scrivere esattamente allo stesso modo (copia e incolla, anche con eventuali errori).</a:t>
            </a:r>
            <a:endParaRPr lang="it-IT" sz="28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28765" y="0"/>
            <a:ext cx="627017" cy="369332"/>
          </a:xfrm>
          <a:prstGeom prst="rect">
            <a:avLst/>
          </a:prstGeom>
          <a:noFill/>
        </p:spPr>
        <p:txBody>
          <a:bodyPr wrap="square" rtlCol="0">
            <a:spAutoFit/>
          </a:bodyPr>
          <a:lstStyle/>
          <a:p>
            <a:r>
              <a:rPr lang="it-IT" dirty="0" smtClean="0"/>
              <a:t>24</a:t>
            </a:r>
            <a:endParaRPr lang="it-IT" dirty="0"/>
          </a:p>
        </p:txBody>
      </p:sp>
    </p:spTree>
    <p:extLst>
      <p:ext uri="{BB962C8B-B14F-4D97-AF65-F5344CB8AC3E}">
        <p14:creationId xmlns:p14="http://schemas.microsoft.com/office/powerpoint/2010/main" val="189398817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38384" y="121920"/>
            <a:ext cx="6331131"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ULTIMI CONSIGLI</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148046" y="1088571"/>
            <a:ext cx="10101943" cy="3988912"/>
          </a:xfrm>
          <a:prstGeom prst="rect">
            <a:avLst/>
          </a:prstGeom>
          <a:noFill/>
        </p:spPr>
        <p:txBody>
          <a:bodyPr wrap="square" rtlCol="0">
            <a:spAutoFit/>
          </a:bodyPr>
          <a:lstStyle/>
          <a:p>
            <a:pPr marL="285750" marR="0" lvl="0" indent="-28575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it-IT" sz="4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Alla fine, e prima di inviare al </a:t>
            </a:r>
            <a:r>
              <a:rPr kumimoji="0" lang="it-IT" sz="4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Presidente</a:t>
            </a:r>
            <a:r>
              <a:rPr kumimoji="0" lang="it-IT"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it-IT" sz="3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procedere alla collazione;</a:t>
            </a:r>
            <a:endParaRPr kumimoji="0" lang="it-IT" sz="3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fare il controllo ortografico con word;</a:t>
            </a:r>
            <a:endParaRPr kumimoji="0" lang="it-IT" sz="3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4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rileggere la decisione su carta, dopo il comando “Visualizza stampa”.</a:t>
            </a:r>
            <a:endParaRPr kumimoji="0" lang="it-IT" sz="3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smtClean="0"/>
              <a:t>25</a:t>
            </a:r>
            <a:endParaRPr lang="it-IT" dirty="0"/>
          </a:p>
        </p:txBody>
      </p:sp>
    </p:spTree>
    <p:extLst>
      <p:ext uri="{BB962C8B-B14F-4D97-AF65-F5344CB8AC3E}">
        <p14:creationId xmlns:p14="http://schemas.microsoft.com/office/powerpoint/2010/main" val="322893525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518049" y="2324396"/>
            <a:ext cx="380299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6000" b="0" i="0" u="none" strike="noStrike" kern="1200" cap="none" spc="0" normalizeH="0" baseline="0" noProof="0" dirty="0" smtClean="0">
                <a:ln>
                  <a:noFill/>
                </a:ln>
                <a:solidFill>
                  <a:prstClr val="black"/>
                </a:solidFill>
                <a:effectLst/>
                <a:uLnTx/>
                <a:uFillTx/>
                <a:latin typeface="Times New Roman" panose="02020603050405020304" pitchFamily="18" charset="0"/>
                <a:cs typeface="Times New Roman" panose="02020603050405020304" pitchFamily="18" charset="0"/>
              </a:rPr>
              <a:t>GRAZIE!</a:t>
            </a:r>
            <a:endParaRPr kumimoji="0" lang="it-IT" sz="60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476603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asellaDiTesto 16"/>
          <p:cNvSpPr txBox="1"/>
          <p:nvPr/>
        </p:nvSpPr>
        <p:spPr>
          <a:xfrm>
            <a:off x="2924175" y="0"/>
            <a:ext cx="6559550"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CHIAREZZA E </a:t>
            </a:r>
            <a:r>
              <a:rPr kumimoji="0" lang="it-IT" sz="32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SINTETICITÀ</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148046" y="182880"/>
            <a:ext cx="11138263" cy="6254341"/>
          </a:xfrm>
          <a:prstGeom prst="rect">
            <a:avLst/>
          </a:prstGeom>
          <a:noFill/>
        </p:spPr>
        <p:txBody>
          <a:bodyPr wrap="square" rtlCol="0">
            <a:spAutoFit/>
          </a:bodyPr>
          <a:lstStyle/>
          <a:p>
            <a:pPr algn="just">
              <a:lnSpc>
                <a:spcPct val="106000"/>
              </a:lnSpc>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spcAft>
                <a:spcPts val="0"/>
              </a:spcAft>
              <a:buFont typeface="Wingdings" panose="05000000000000000000" pitchFamily="2" charset="2"/>
              <a:buChar char="Ø"/>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L’art. 3 c.p.a. è necessaria conseguenza dei principi di effettività e del giusto processo affermati, rispettivamente, dagli artt. 1 e 2 c.p.a.</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spcAft>
                <a:spcPts val="0"/>
              </a:spcAft>
              <a:buFont typeface="Wingdings" panose="05000000000000000000" pitchFamily="2" charset="2"/>
              <a:buChar char="Ø"/>
            </a:pPr>
            <a:r>
              <a:rPr lang="it-IT" sz="2400" b="1" dirty="0">
                <a:latin typeface="Times New Roman" panose="02020603050405020304" pitchFamily="18" charset="0"/>
                <a:ea typeface="Times New Roman" panose="02020603050405020304" pitchFamily="18" charset="0"/>
                <a:cs typeface="Times New Roman" panose="02020603050405020304" pitchFamily="18" charset="0"/>
              </a:rPr>
              <a:t>Art. 1 c.p.a.</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Effettività</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1. La giurisdizione amministrativa assicura una </a:t>
            </a:r>
            <a:r>
              <a:rPr lang="it-IT" sz="2400" b="1" i="1" dirty="0">
                <a:latin typeface="Times New Roman" panose="02020603050405020304" pitchFamily="18" charset="0"/>
                <a:ea typeface="Times New Roman" panose="02020603050405020304" pitchFamily="18" charset="0"/>
                <a:cs typeface="Times New Roman" panose="02020603050405020304" pitchFamily="18" charset="0"/>
              </a:rPr>
              <a:t>tutela piena ed effettiva</a:t>
            </a: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 secondo i principi della Costituzione e del diritto europeo.</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0"/>
              </a:spcAft>
            </a:pPr>
            <a:r>
              <a:rPr lang="it-IT"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spcAft>
                <a:spcPts val="800"/>
              </a:spcAft>
              <a:buFont typeface="Wingdings" panose="05000000000000000000" pitchFamily="2" charset="2"/>
              <a:buChar char="Ø"/>
            </a:pPr>
            <a:r>
              <a:rPr lang="it-IT" sz="2400" b="1" dirty="0">
                <a:latin typeface="Times New Roman" panose="02020603050405020304" pitchFamily="18" charset="0"/>
                <a:ea typeface="Times New Roman" panose="02020603050405020304" pitchFamily="18" charset="0"/>
                <a:cs typeface="Times New Roman" panose="02020603050405020304" pitchFamily="18" charset="0"/>
              </a:rPr>
              <a:t>Art. 2 c.p.a.</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800"/>
              </a:spcAft>
            </a:pP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Giusto processo</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800"/>
              </a:spcAft>
            </a:pP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1. Il processo amministrativo attua i principi della parità delle parti, del contraddittorio e del </a:t>
            </a:r>
            <a:r>
              <a:rPr lang="it-IT" sz="2400" b="1" i="1" dirty="0">
                <a:latin typeface="Times New Roman" panose="02020603050405020304" pitchFamily="18" charset="0"/>
                <a:ea typeface="Times New Roman" panose="02020603050405020304" pitchFamily="18" charset="0"/>
                <a:cs typeface="Times New Roman" panose="02020603050405020304" pitchFamily="18" charset="0"/>
              </a:rPr>
              <a:t>giusto processo</a:t>
            </a: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 previsto dall'articolo 111, primo comma, della Costituzione.</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800"/>
              </a:spcAft>
            </a:pP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2. Il giudice amministrativo e le parti cooperano per la realizzazione della </a:t>
            </a:r>
            <a:r>
              <a:rPr lang="it-IT" sz="2400" b="1" i="1" dirty="0">
                <a:latin typeface="Times New Roman" panose="02020603050405020304" pitchFamily="18" charset="0"/>
                <a:ea typeface="Times New Roman" panose="02020603050405020304" pitchFamily="18" charset="0"/>
                <a:cs typeface="Times New Roman" panose="02020603050405020304" pitchFamily="18" charset="0"/>
              </a:rPr>
              <a:t>ragionevole durata del processo</a:t>
            </a:r>
            <a:r>
              <a:rPr lang="it-IT" sz="2400" i="1" dirty="0">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a:t>2</a:t>
            </a:r>
          </a:p>
        </p:txBody>
      </p:sp>
    </p:spTree>
    <p:extLst>
      <p:ext uri="{BB962C8B-B14F-4D97-AF65-F5344CB8AC3E}">
        <p14:creationId xmlns:p14="http://schemas.microsoft.com/office/powerpoint/2010/main" val="371489525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asellaDiTesto 16"/>
          <p:cNvSpPr txBox="1"/>
          <p:nvPr/>
        </p:nvSpPr>
        <p:spPr>
          <a:xfrm>
            <a:off x="4241074" y="155523"/>
            <a:ext cx="3709852" cy="58958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0"/>
              </a:spcAft>
              <a:buClrTx/>
              <a:buSzTx/>
              <a:buFontTx/>
              <a:buNone/>
              <a:tabLst/>
              <a:defRPr/>
            </a:pPr>
            <a:r>
              <a:rPr lang="it-IT" sz="32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EFFETTI</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ttangolo 1"/>
          <p:cNvSpPr/>
          <p:nvPr/>
        </p:nvSpPr>
        <p:spPr>
          <a:xfrm>
            <a:off x="148046" y="1134377"/>
            <a:ext cx="9133048" cy="4517006"/>
          </a:xfrm>
          <a:prstGeom prst="rect">
            <a:avLst/>
          </a:prstGeom>
        </p:spPr>
        <p:txBody>
          <a:bodyPr wrap="square">
            <a:spAutoFit/>
          </a:bodyPr>
          <a:lstStyle/>
          <a:p>
            <a:pPr algn="just">
              <a:lnSpc>
                <a:spcPct val="106000"/>
              </a:lnSpc>
              <a:spcAft>
                <a:spcPts val="800"/>
              </a:spcAft>
            </a:pPr>
            <a:r>
              <a:rPr lang="it-IT"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Il principio di sinteticità</a:t>
            </a:r>
            <a:r>
              <a:rPr lang="it-IT"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specificato poi in diverse norme del c.p.a., è strumentale al principio della ragionevole durata del processo, a sua volta corollario del giusto processo.</a:t>
            </a:r>
            <a:endParaRPr lang="it-IT"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800"/>
              </a:spcAft>
            </a:pPr>
            <a:r>
              <a:rPr lang="it-IT"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Esso </a:t>
            </a:r>
            <a:r>
              <a:rPr lang="it-IT"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costituisce dovere</a:t>
            </a:r>
            <a:r>
              <a:rPr lang="it-IT"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it-IT"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del giudice</a:t>
            </a:r>
            <a:r>
              <a:rPr lang="it-IT"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e delle parti.</a:t>
            </a:r>
            <a:endParaRPr lang="it-IT"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spcAft>
                <a:spcPts val="800"/>
              </a:spcAft>
            </a:pPr>
            <a:r>
              <a:rPr lang="it-IT" sz="32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3200" dirty="0" smtClean="0">
              <a:effectLst/>
              <a:latin typeface="Calibri" panose="020F0502020204030204" pitchFamily="34" charset="0"/>
              <a:ea typeface="Times New Roman" panose="02020603050405020304" pitchFamily="18" charset="0"/>
              <a:cs typeface="Times New Roman" panose="02020603050405020304" pitchFamily="18" charset="0"/>
            </a:endParaRPr>
          </a:p>
          <a:p>
            <a:r>
              <a:rPr lang="it-IT" sz="3200" b="1" dirty="0" smtClean="0">
                <a:effectLst/>
                <a:latin typeface="Times New Roman" panose="02020603050405020304" pitchFamily="18" charset="0"/>
                <a:ea typeface="Times New Roman" panose="02020603050405020304" pitchFamily="18" charset="0"/>
              </a:rPr>
              <a:t>Chiarezza e sinteticità sono finalizzate a un unico obiettivo: un processo celere.</a:t>
            </a:r>
            <a:endParaRPr lang="it-IT" sz="3200" dirty="0"/>
          </a:p>
        </p:txBody>
      </p:sp>
      <p:sp>
        <p:nvSpPr>
          <p:cNvPr id="5" name="CasellaDiTesto 4"/>
          <p:cNvSpPr txBox="1"/>
          <p:nvPr/>
        </p:nvSpPr>
        <p:spPr>
          <a:xfrm>
            <a:off x="148046" y="182880"/>
            <a:ext cx="627017" cy="369332"/>
          </a:xfrm>
          <a:prstGeom prst="rect">
            <a:avLst/>
          </a:prstGeom>
          <a:noFill/>
        </p:spPr>
        <p:txBody>
          <a:bodyPr wrap="square" rtlCol="0">
            <a:spAutoFit/>
          </a:bodyPr>
          <a:lstStyle/>
          <a:p>
            <a:r>
              <a:rPr lang="it-IT" dirty="0"/>
              <a:t>3</a:t>
            </a:r>
          </a:p>
        </p:txBody>
      </p:sp>
    </p:spTree>
    <p:extLst>
      <p:ext uri="{BB962C8B-B14F-4D97-AF65-F5344CB8AC3E}">
        <p14:creationId xmlns:p14="http://schemas.microsoft.com/office/powerpoint/2010/main" val="210114036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231117" y="0"/>
            <a:ext cx="7729765" cy="549061"/>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CONTENUTO E FORMA DELLA SENTENZA</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ttangolo 1"/>
          <p:cNvSpPr/>
          <p:nvPr/>
        </p:nvSpPr>
        <p:spPr>
          <a:xfrm>
            <a:off x="148046" y="660396"/>
            <a:ext cx="11621588" cy="5443029"/>
          </a:xfrm>
          <a:prstGeom prst="rect">
            <a:avLst/>
          </a:prstGeom>
        </p:spPr>
        <p:txBody>
          <a:bodyPr wrap="square">
            <a:spAutoFit/>
          </a:bodyPr>
          <a:lstStyle/>
          <a:p>
            <a:pPr marL="285750" indent="-285750" algn="just">
              <a:lnSpc>
                <a:spcPct val="106000"/>
              </a:lnSpc>
              <a:buFont typeface="Wingdings" panose="05000000000000000000" pitchFamily="2" charset="2"/>
              <a:buChar char="Ø"/>
            </a:pPr>
            <a:r>
              <a:rPr lang="it-IT"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Art. 88 c.p.a.</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Contenuto della sentenza</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2. Essa deve contenere:</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a) l'indicazione del giudice adito e del collegio che l'ha pronunciata;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b) l'indicazione delle parti e dei loro avvocati;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c) le domande;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d) </a:t>
            </a:r>
            <a:r>
              <a:rPr lang="it-IT" sz="24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la concisa esposizione dei motivi in fatto e in diritto della decisione, anche con rinvio a precedenti cui intende conformarsi</a:t>
            </a: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e) il dispositivo, ivi compresa la pronuncia sulle spese;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f) l'ordine che la decisione sia eseguita dall'autorità amministrativa;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g) l'indicazione del giorno, mese, anno e luogo in cui la decisione è pronunciata;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h) la sottoscrizione del presidente e dell'estensore.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1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a:t>4</a:t>
            </a:r>
          </a:p>
        </p:txBody>
      </p:sp>
    </p:spTree>
    <p:extLst>
      <p:ext uri="{BB962C8B-B14F-4D97-AF65-F5344CB8AC3E}">
        <p14:creationId xmlns:p14="http://schemas.microsoft.com/office/powerpoint/2010/main" val="334212313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231117" y="0"/>
            <a:ext cx="7729765" cy="549061"/>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CONTENUTO E FORMA DELLA SENTENZA</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ttangolo 1"/>
          <p:cNvSpPr/>
          <p:nvPr/>
        </p:nvSpPr>
        <p:spPr>
          <a:xfrm>
            <a:off x="148046" y="182880"/>
            <a:ext cx="11621588" cy="6615016"/>
          </a:xfrm>
          <a:prstGeom prst="rect">
            <a:avLst/>
          </a:prstGeom>
        </p:spPr>
        <p:txBody>
          <a:bodyPr wrap="square">
            <a:spAutoFit/>
          </a:bodyPr>
          <a:lstStyle/>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buFont typeface="Wingdings" panose="05000000000000000000" pitchFamily="2" charset="2"/>
              <a:buChar char="Ø"/>
            </a:pPr>
            <a:r>
              <a:rPr lang="it-IT"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Art. 74 c.p.a.</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Sentenze in forma semplificata</a:t>
            </a: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(dette anche nella prassi sentenze brevi)</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1. Nel caso in cui ravvisi la manifesta fondatezza ovvero la manifesta irricevibilità, inammissibilità, improcedibilità o infondatezza del ricorso, il giudice decide con sentenza in forma semplificata. La </a:t>
            </a:r>
            <a:r>
              <a:rPr lang="it-IT" sz="24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motivazione della sentenza può consistere in </a:t>
            </a:r>
            <a:r>
              <a:rPr lang="it-IT" sz="2400" b="1" i="1" u="sng" dirty="0" smtClean="0">
                <a:effectLst/>
                <a:latin typeface="Times New Roman" panose="02020603050405020304" pitchFamily="18" charset="0"/>
                <a:ea typeface="Times New Roman" panose="02020603050405020304" pitchFamily="18" charset="0"/>
                <a:cs typeface="Times New Roman" panose="02020603050405020304" pitchFamily="18" charset="0"/>
              </a:rPr>
              <a:t>un sintetico riferimento al punto di fatto o di diritto ritenuto risolutivo</a:t>
            </a: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 ovvero, se del caso, </a:t>
            </a:r>
            <a:r>
              <a:rPr lang="it-IT" sz="2400" b="1" i="1" u="sng" dirty="0" smtClean="0">
                <a:effectLst/>
                <a:latin typeface="Times New Roman" panose="02020603050405020304" pitchFamily="18" charset="0"/>
                <a:ea typeface="Times New Roman" panose="02020603050405020304" pitchFamily="18" charset="0"/>
                <a:cs typeface="Times New Roman" panose="02020603050405020304" pitchFamily="18" charset="0"/>
              </a:rPr>
              <a:t>ad un precedente conforme</a:t>
            </a: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06000"/>
              </a:lnSpc>
              <a:buFont typeface="Wingdings" panose="05000000000000000000" pitchFamily="2" charset="2"/>
              <a:buChar char="Ø"/>
            </a:pPr>
            <a:r>
              <a:rPr lang="it-IT"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Art. 60 c.p.a.</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6000"/>
              </a:lnSpc>
            </a:pPr>
            <a:r>
              <a:rPr lang="it-IT"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Definizione del giudizio in esito all'udienza cautelare</a:t>
            </a:r>
            <a:endParaRPr lang="it-IT"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r>
              <a:rPr lang="it-IT" sz="2400" i="1" dirty="0" smtClean="0">
                <a:effectLst/>
                <a:latin typeface="Times New Roman" panose="02020603050405020304" pitchFamily="18" charset="0"/>
                <a:ea typeface="Times New Roman" panose="02020603050405020304" pitchFamily="18" charset="0"/>
              </a:rPr>
              <a:t>1. In sede di decisione della domanda cautelare, purché siano trascorsi almeno venti giorni dall'ultima notificazione del ricorso, </a:t>
            </a:r>
            <a:r>
              <a:rPr lang="it-IT" sz="2400" b="1" i="1" dirty="0" smtClean="0">
                <a:effectLst/>
                <a:latin typeface="Times New Roman" panose="02020603050405020304" pitchFamily="18" charset="0"/>
                <a:ea typeface="Times New Roman" panose="02020603050405020304" pitchFamily="18" charset="0"/>
              </a:rPr>
              <a:t>il collegio</a:t>
            </a:r>
            <a:r>
              <a:rPr lang="it-IT" sz="2400" i="1" dirty="0" smtClean="0">
                <a:effectLst/>
                <a:latin typeface="Times New Roman" panose="02020603050405020304" pitchFamily="18" charset="0"/>
                <a:ea typeface="Times New Roman" panose="02020603050405020304" pitchFamily="18" charset="0"/>
              </a:rPr>
              <a:t>, accertata la completezza del contraddittorio e dell'istruttoria, sentite sul punto le parti costituite, </a:t>
            </a:r>
            <a:r>
              <a:rPr lang="it-IT" sz="2400" b="1" i="1" dirty="0" smtClean="0">
                <a:effectLst/>
                <a:latin typeface="Times New Roman" panose="02020603050405020304" pitchFamily="18" charset="0"/>
                <a:ea typeface="Times New Roman" panose="02020603050405020304" pitchFamily="18" charset="0"/>
              </a:rPr>
              <a:t>può definire, in camera di consiglio, il giudizio con sentenza in forma semplificata,</a:t>
            </a:r>
            <a:r>
              <a:rPr lang="it-IT" sz="2400" i="1" dirty="0" smtClean="0">
                <a:effectLst/>
                <a:latin typeface="Times New Roman" panose="02020603050405020304" pitchFamily="18" charset="0"/>
                <a:ea typeface="Times New Roman" panose="02020603050405020304" pitchFamily="18" charset="0"/>
              </a:rPr>
              <a:t> salvo che una delle parti dichiari che intende proporre motivi aggiunti, ricorso incidentale o regolamento di competenza, ovvero regolamento di giurisdizione</a:t>
            </a:r>
            <a:endParaRPr lang="it-IT" sz="2400" dirty="0"/>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a:t>5</a:t>
            </a:r>
          </a:p>
        </p:txBody>
      </p:sp>
    </p:spTree>
    <p:extLst>
      <p:ext uri="{BB962C8B-B14F-4D97-AF65-F5344CB8AC3E}">
        <p14:creationId xmlns:p14="http://schemas.microsoft.com/office/powerpoint/2010/main" val="356361060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555058" y="-217"/>
            <a:ext cx="7297783" cy="527388"/>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it-IT" sz="28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APPLICAZIONI PRATICHE</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CasellaDiTesto 8"/>
          <p:cNvSpPr txBox="1"/>
          <p:nvPr/>
        </p:nvSpPr>
        <p:spPr>
          <a:xfrm>
            <a:off x="0" y="884293"/>
            <a:ext cx="11895909" cy="5713295"/>
          </a:xfrm>
          <a:prstGeom prst="rect">
            <a:avLst/>
          </a:prstGeom>
          <a:noFill/>
        </p:spPr>
        <p:txBody>
          <a:bodyPr wrap="square" rtlCol="0">
            <a:spAutoFit/>
          </a:bodyPr>
          <a:lstStyle/>
          <a:p>
            <a:pPr marL="171450" marR="0" lvl="0" indent="-17145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it-IT" sz="32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La </a:t>
            </a: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sentenza in forma semplificata costituisce una specifica manifestazione della sinteticità, che però riguarda tutti gli atti del giudice.</a:t>
            </a:r>
            <a:endParaRPr kumimoji="0" lang="it-IT" sz="3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Altro es. art. 71-bis</a:t>
            </a:r>
            <a:r>
              <a:rPr kumimoji="0" lang="it-IT" sz="32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it-IT" sz="3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32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Effetti dell'istanza di </a:t>
            </a:r>
            <a:r>
              <a:rPr kumimoji="0" lang="it-IT" sz="3200" b="1" i="1"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prelievo</a:t>
            </a:r>
          </a:p>
          <a:p>
            <a:pPr marL="0" marR="0" lvl="0" indent="0" algn="just" defTabSz="914400" rtl="0" eaLnBrk="1" fontAlgn="auto" latinLnBrk="0" hangingPunct="1">
              <a:lnSpc>
                <a:spcPct val="106000"/>
              </a:lnSpc>
              <a:spcBef>
                <a:spcPts val="0"/>
              </a:spcBef>
              <a:spcAft>
                <a:spcPts val="0"/>
              </a:spcAft>
              <a:buClrTx/>
              <a:buSzTx/>
              <a:buFontTx/>
              <a:buNone/>
              <a:tabLst/>
              <a:defRPr/>
            </a:pPr>
            <a:endParaRPr kumimoji="0" lang="it-IT" sz="3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32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 A seguito dell'istanza di cui al comma 2 </a:t>
            </a:r>
            <a:r>
              <a:rPr kumimoji="0" lang="it-IT" sz="3200" b="1" i="1"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dell'articolo 71, il giudice</a:t>
            </a:r>
            <a:r>
              <a:rPr kumimoji="0" lang="it-IT" sz="32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accertata la completezza del contraddittorio e dell'istruttoria, sentite sul punto le parti costituite, può definire, in camera di consiglio, il giudizio con sentenza in forma semplificata.</a:t>
            </a:r>
            <a:endParaRPr kumimoji="0" lang="it-IT" sz="32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1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CasellaDiTesto 4"/>
          <p:cNvSpPr txBox="1"/>
          <p:nvPr/>
        </p:nvSpPr>
        <p:spPr>
          <a:xfrm>
            <a:off x="139336" y="211710"/>
            <a:ext cx="627017" cy="369332"/>
          </a:xfrm>
          <a:prstGeom prst="rect">
            <a:avLst/>
          </a:prstGeom>
          <a:noFill/>
        </p:spPr>
        <p:txBody>
          <a:bodyPr wrap="square" rtlCol="0">
            <a:spAutoFit/>
          </a:bodyPr>
          <a:lstStyle/>
          <a:p>
            <a:r>
              <a:rPr lang="it-IT" dirty="0"/>
              <a:t>6</a:t>
            </a:r>
          </a:p>
        </p:txBody>
      </p:sp>
    </p:spTree>
    <p:extLst>
      <p:ext uri="{BB962C8B-B14F-4D97-AF65-F5344CB8AC3E}">
        <p14:creationId xmlns:p14="http://schemas.microsoft.com/office/powerpoint/2010/main" val="247989945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555058" y="-217"/>
            <a:ext cx="7297783" cy="527388"/>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lang="it-IT" sz="2800" b="1"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APPLICAZIONI PRATICHE</a:t>
            </a:r>
            <a:endParaRPr kumimoji="0" lang="it-IT" sz="2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CasellaDiTesto 9"/>
          <p:cNvSpPr txBox="1"/>
          <p:nvPr/>
        </p:nvSpPr>
        <p:spPr>
          <a:xfrm>
            <a:off x="139336" y="679573"/>
            <a:ext cx="11424591" cy="5154103"/>
          </a:xfrm>
          <a:prstGeom prst="rect">
            <a:avLst/>
          </a:prstGeom>
          <a:noFill/>
        </p:spPr>
        <p:txBody>
          <a:bodyPr wrap="square" rtlCol="0">
            <a:spAutoFit/>
          </a:bodyPr>
          <a:lstStyle/>
          <a:p>
            <a:pPr marL="171450" marR="0" lvl="0" indent="-17145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it-IT"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Il c.p.a. prevede espressamente vari casi in cui il giudice decide - in modo obbligatorio e non facoltativo - con sentenza in forma semplificata:</a:t>
            </a:r>
            <a:endParaRPr kumimoji="0" lang="it-IT" sz="24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nel giudizio di ottemperanza (art. 114, comma 3);</a:t>
            </a:r>
            <a:endParaRPr kumimoji="0" lang="it-IT" sz="24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nel rito in materia di accesso ai documenti amministrativi (art. 116, comma 4);</a:t>
            </a:r>
            <a:endParaRPr kumimoji="0" lang="it-IT" sz="24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nei ricorsi avverso il silenzio (art. 117, comma 2);</a:t>
            </a:r>
            <a:endParaRPr kumimoji="0" lang="it-IT" sz="24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nei ricorsi avverso gli atti delle procedure di </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affidamento e di concessione disciplinate dal codice dei contratti pubblici, </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ivi comprese le procedure di affidamento di incarichi e concorsi di progettazione e di attività tecnico-amministrative ad esse connesse, relativi a pubblici lavori, servizi o forniture, nonché i connessi provvedimenti </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dell’ANAC </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(art. 120, comma </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6, e,</a:t>
            </a:r>
            <a:r>
              <a:rPr kumimoji="0" lang="it-IT" sz="2400" b="0" i="0" u="none" strike="noStrike" kern="1200" cap="none" spc="0" normalizeH="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dal 1.7.2023, nuovo art. 120, comma 5, c.p.a.</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it-IT" sz="24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nel giudizio avverso gli atti di esclusione dal procedimento preparatorio per le elezioni comunali, provinciali e regionali (art. 129, comma 6).</a:t>
            </a:r>
            <a:endParaRPr kumimoji="0" lang="it-IT" sz="2400" b="0" i="0" u="none" strike="noStrike" kern="1200" cap="none" spc="0" normalizeH="0" baseline="0" noProof="0" dirty="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it-IT" sz="16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CasellaDiTesto 4"/>
          <p:cNvSpPr txBox="1"/>
          <p:nvPr/>
        </p:nvSpPr>
        <p:spPr>
          <a:xfrm>
            <a:off x="139336" y="211710"/>
            <a:ext cx="627017" cy="369332"/>
          </a:xfrm>
          <a:prstGeom prst="rect">
            <a:avLst/>
          </a:prstGeom>
          <a:noFill/>
        </p:spPr>
        <p:txBody>
          <a:bodyPr wrap="square" rtlCol="0">
            <a:spAutoFit/>
          </a:bodyPr>
          <a:lstStyle/>
          <a:p>
            <a:r>
              <a:rPr lang="it-IT" dirty="0"/>
              <a:t>7</a:t>
            </a:r>
          </a:p>
        </p:txBody>
      </p:sp>
    </p:spTree>
    <p:extLst>
      <p:ext uri="{BB962C8B-B14F-4D97-AF65-F5344CB8AC3E}">
        <p14:creationId xmlns:p14="http://schemas.microsoft.com/office/powerpoint/2010/main" val="999009272"/>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951752" y="235131"/>
            <a:ext cx="6288496" cy="614335"/>
          </a:xfrm>
          <a:prstGeom prst="rect">
            <a:avLst/>
          </a:prstGeom>
          <a:noFill/>
        </p:spPr>
        <p:txBody>
          <a:bodyPr wrap="square" rtlCol="0">
            <a:spAutoFit/>
          </a:bodyPr>
          <a:lstStyle/>
          <a:p>
            <a:pPr marL="0" marR="0" lvl="0" indent="0" algn="ctr" defTabSz="914400" rtl="0" eaLnBrk="1" fontAlgn="auto" latinLnBrk="0" hangingPunct="1">
              <a:lnSpc>
                <a:spcPct val="106000"/>
              </a:lnSpc>
              <a:spcBef>
                <a:spcPts val="0"/>
              </a:spcBef>
              <a:spcAft>
                <a:spcPts val="80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FUNZIONI DELLA SENTENZA</a:t>
            </a:r>
            <a:endParaRPr kumimoji="0" lang="it-IT" sz="32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CasellaDiTesto 2"/>
          <p:cNvSpPr txBox="1"/>
          <p:nvPr/>
        </p:nvSpPr>
        <p:spPr>
          <a:xfrm>
            <a:off x="83391" y="849466"/>
            <a:ext cx="10389326" cy="5919056"/>
          </a:xfrm>
          <a:prstGeom prst="rect">
            <a:avLst/>
          </a:prstGeom>
          <a:noFill/>
        </p:spPr>
        <p:txBody>
          <a:bodyPr wrap="square" rtlCol="0">
            <a:spAutoFit/>
          </a:bodyPr>
          <a:lstStyle/>
          <a:p>
            <a:pPr marL="285750" marR="0" lvl="0" indent="-28575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it-IT"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it-IT"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Le funzioni della sentenza:</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risoluzione della controversia (sempre);</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assicurare l’applicazione e l’interpretazione uniforme della legge;</a:t>
            </a:r>
            <a:endParaRPr kumimoji="0" lang="it-IT"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conformare il futuro comportamento delle pubbliche amministrazioni </a:t>
            </a:r>
            <a:endPar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6000"/>
              </a:lnSpc>
              <a:spcBef>
                <a:spcPts val="0"/>
              </a:spcBef>
              <a:spcAft>
                <a:spcPts val="800"/>
              </a:spcAft>
              <a:buClrTx/>
              <a:buSzTx/>
              <a:buFontTx/>
              <a:buNone/>
              <a:tabLst/>
              <a:defRPr/>
            </a:pP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it-IT"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funzione tipica della sentenza amministrativa</a:t>
            </a:r>
            <a:r>
              <a:rPr kumimoji="0" lang="it-IT"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just" defTabSz="914400" rtl="0" eaLnBrk="1" fontAlgn="auto" latinLnBrk="0" hangingPunct="1">
              <a:lnSpc>
                <a:spcPct val="106000"/>
              </a:lnSpc>
              <a:spcBef>
                <a:spcPts val="0"/>
              </a:spcBef>
              <a:spcAft>
                <a:spcPts val="800"/>
              </a:spcAft>
              <a:buClrTx/>
              <a:buSzTx/>
              <a:buFontTx/>
              <a:buNone/>
              <a:tabLst/>
              <a:defRPr/>
            </a:pPr>
            <a:endPar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it-IT"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La sentenza non è espressione di erudizione.</a:t>
            </a:r>
          </a:p>
          <a:p>
            <a:pPr marL="342900" marR="0" lvl="0" indent="-34290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endParaRPr lang="it-IT"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it-IT"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Non ci sono «belle sentenze».</a:t>
            </a:r>
          </a:p>
          <a:p>
            <a:pPr marL="342900" marR="0" lvl="0" indent="-34290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endParaRPr lang="it-IT" sz="24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it-IT" sz="2400" b="1" i="0" u="none" strike="noStrike" kern="1200" cap="none" spc="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La sentenza però è «vetrina».</a:t>
            </a:r>
          </a:p>
          <a:p>
            <a:pPr marL="342900" marR="0" lvl="0" indent="-342900" algn="just"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endParaRPr kumimoji="0" lang="it-IT" sz="24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CasellaDiTesto 3"/>
          <p:cNvSpPr txBox="1"/>
          <p:nvPr/>
        </p:nvSpPr>
        <p:spPr>
          <a:xfrm>
            <a:off x="148046" y="182880"/>
            <a:ext cx="627017" cy="369332"/>
          </a:xfrm>
          <a:prstGeom prst="rect">
            <a:avLst/>
          </a:prstGeom>
          <a:noFill/>
        </p:spPr>
        <p:txBody>
          <a:bodyPr wrap="square" rtlCol="0">
            <a:spAutoFit/>
          </a:bodyPr>
          <a:lstStyle/>
          <a:p>
            <a:r>
              <a:rPr lang="it-IT" dirty="0"/>
              <a:t>8</a:t>
            </a:r>
          </a:p>
        </p:txBody>
      </p:sp>
    </p:spTree>
    <p:extLst>
      <p:ext uri="{BB962C8B-B14F-4D97-AF65-F5344CB8AC3E}">
        <p14:creationId xmlns:p14="http://schemas.microsoft.com/office/powerpoint/2010/main" val="32898319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94A6D5F7349D5844A61669970A1F769B" ma:contentTypeVersion="2" ma:contentTypeDescription="Creare un nuovo documento." ma:contentTypeScope="" ma:versionID="ffe70621f439344b48f130c1ffb88245">
  <xsd:schema xmlns:xsd="http://www.w3.org/2001/XMLSchema" xmlns:xs="http://www.w3.org/2001/XMLSchema" xmlns:p="http://schemas.microsoft.com/office/2006/metadata/properties" xmlns:ns3="e5b1ca25-a1bc-4b3e-ae4b-ed84cffba312" targetNamespace="http://schemas.microsoft.com/office/2006/metadata/properties" ma:root="true" ma:fieldsID="f5c59744967f19d74a880c5cace5517e" ns3:_="">
    <xsd:import namespace="e5b1ca25-a1bc-4b3e-ae4b-ed84cffba31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b1ca25-a1bc-4b3e-ae4b-ed84cffba3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24F2C6-CCBF-4CC5-B782-8A741DD949AC}">
  <ds:schemaRefs>
    <ds:schemaRef ds:uri="http://schemas.microsoft.com/sharepoint/v3/contenttype/forms"/>
  </ds:schemaRefs>
</ds:datastoreItem>
</file>

<file path=customXml/itemProps2.xml><?xml version="1.0" encoding="utf-8"?>
<ds:datastoreItem xmlns:ds="http://schemas.openxmlformats.org/officeDocument/2006/customXml" ds:itemID="{81AFCF4F-8BEE-468C-8B2F-593D28E83258}">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e5b1ca25-a1bc-4b3e-ae4b-ed84cffba312"/>
    <ds:schemaRef ds:uri="http://www.w3.org/XML/1998/namespace"/>
  </ds:schemaRefs>
</ds:datastoreItem>
</file>

<file path=customXml/itemProps3.xml><?xml version="1.0" encoding="utf-8"?>
<ds:datastoreItem xmlns:ds="http://schemas.openxmlformats.org/officeDocument/2006/customXml" ds:itemID="{09D8F60D-E703-4CBE-BA73-D4CB11B994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b1ca25-a1bc-4b3e-ae4b-ed84cffba3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530</TotalTime>
  <Words>2649</Words>
  <Application>Microsoft Office PowerPoint</Application>
  <PresentationFormat>Widescreen</PresentationFormat>
  <Paragraphs>273</Paragraphs>
  <Slides>27</Slides>
  <Notes>27</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27</vt:i4>
      </vt:variant>
    </vt:vector>
  </HeadingPairs>
  <TitlesOfParts>
    <vt:vector size="34" baseType="lpstr">
      <vt:lpstr>Arial</vt:lpstr>
      <vt:lpstr>Calibri</vt:lpstr>
      <vt:lpstr>Times New Roman</vt:lpstr>
      <vt:lpstr>Trebuchet MS</vt:lpstr>
      <vt:lpstr>Wingdings</vt:lpstr>
      <vt:lpstr>Wingdings 3</vt:lpstr>
      <vt:lpstr>Sfaccettatura</vt:lpstr>
      <vt:lpstr>TECNICHE DI REDAZIONE DEI PROVVEDIMENTI GIURISDIZIONALI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IORIO Alessandro</dc:creator>
  <cp:lastModifiedBy>IORIO Alessandro</cp:lastModifiedBy>
  <cp:revision>72</cp:revision>
  <cp:lastPrinted>2023-06-23T05:40:14Z</cp:lastPrinted>
  <dcterms:created xsi:type="dcterms:W3CDTF">2022-03-15T08:09:51Z</dcterms:created>
  <dcterms:modified xsi:type="dcterms:W3CDTF">2023-06-23T05:44:10Z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0x01010094A6D5F7349D5844A61669970A1F769B</vt:lpwstr>
  </property>
</Properties>
</file>