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notesMasterIdLst>
    <p:notesMasterId r:id="rId11"/>
  </p:notesMasterIdLst>
  <p:sldIdLst>
    <p:sldId id="256" r:id="rId2"/>
    <p:sldId id="316" r:id="rId3"/>
    <p:sldId id="313" r:id="rId4"/>
    <p:sldId id="315" r:id="rId5"/>
    <p:sldId id="303" r:id="rId6"/>
    <p:sldId id="300" r:id="rId7"/>
    <p:sldId id="298" r:id="rId8"/>
    <p:sldId id="258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627F9F-5220-6744-893A-74548B12A13B}" v="19" dt="2019-06-08T20:32:19.3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31" d="100"/>
          <a:sy n="31" d="100"/>
        </p:scale>
        <p:origin x="1123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olo Moro" userId="f51a2025d5ed4d5a" providerId="LiveId" clId="{94CEC358-2682-DB48-B2CD-FF7C2002CD72}"/>
  </pc:docChgLst>
  <pc:docChgLst>
    <pc:chgData name="Paolo Moro" userId="f51a2025d5ed4d5a" providerId="LiveId" clId="{33627F9F-5220-6744-893A-74548B12A13B}"/>
    <pc:docChg chg="undo custSel addSld delSld modSld sldOrd">
      <pc:chgData name="Paolo Moro" userId="f51a2025d5ed4d5a" providerId="LiveId" clId="{33627F9F-5220-6744-893A-74548B12A13B}" dt="2019-06-08T20:39:51.878" v="438" actId="20577"/>
      <pc:docMkLst>
        <pc:docMk/>
      </pc:docMkLst>
      <pc:sldChg chg="modSp">
        <pc:chgData name="Paolo Moro" userId="f51a2025d5ed4d5a" providerId="LiveId" clId="{33627F9F-5220-6744-893A-74548B12A13B}" dt="2019-06-08T20:32:10.136" v="433" actId="20577"/>
        <pc:sldMkLst>
          <pc:docMk/>
          <pc:sldMk cId="2661345364" sldId="256"/>
        </pc:sldMkLst>
        <pc:spChg chg="mod">
          <ac:chgData name="Paolo Moro" userId="f51a2025d5ed4d5a" providerId="LiveId" clId="{33627F9F-5220-6744-893A-74548B12A13B}" dt="2019-06-08T20:32:10.136" v="433" actId="20577"/>
          <ac:spMkLst>
            <pc:docMk/>
            <pc:sldMk cId="2661345364" sldId="256"/>
            <ac:spMk id="3" creationId="{00000000-0000-0000-0000-000000000000}"/>
          </ac:spMkLst>
        </pc:spChg>
      </pc:sldChg>
      <pc:sldChg chg="modSp ord">
        <pc:chgData name="Paolo Moro" userId="f51a2025d5ed4d5a" providerId="LiveId" clId="{33627F9F-5220-6744-893A-74548B12A13B}" dt="2019-06-08T20:31:40.953" v="425"/>
        <pc:sldMkLst>
          <pc:docMk/>
          <pc:sldMk cId="737742622" sldId="258"/>
        </pc:sldMkLst>
        <pc:spChg chg="mod">
          <ac:chgData name="Paolo Moro" userId="f51a2025d5ed4d5a" providerId="LiveId" clId="{33627F9F-5220-6744-893A-74548B12A13B}" dt="2019-06-08T20:25:12.087" v="330" actId="255"/>
          <ac:spMkLst>
            <pc:docMk/>
            <pc:sldMk cId="737742622" sldId="258"/>
            <ac:spMk id="3" creationId="{00000000-0000-0000-0000-000000000000}"/>
          </ac:spMkLst>
        </pc:spChg>
      </pc:sldChg>
      <pc:sldChg chg="ord">
        <pc:chgData name="Paolo Moro" userId="f51a2025d5ed4d5a" providerId="LiveId" clId="{33627F9F-5220-6744-893A-74548B12A13B}" dt="2019-06-08T20:31:38.683" v="424"/>
        <pc:sldMkLst>
          <pc:docMk/>
          <pc:sldMk cId="2680551401" sldId="262"/>
        </pc:sldMkLst>
      </pc:sldChg>
      <pc:sldChg chg="modSp">
        <pc:chgData name="Paolo Moro" userId="f51a2025d5ed4d5a" providerId="LiveId" clId="{33627F9F-5220-6744-893A-74548B12A13B}" dt="2019-06-08T20:39:51.878" v="438" actId="20577"/>
        <pc:sldMkLst>
          <pc:docMk/>
          <pc:sldMk cId="4269265849" sldId="298"/>
        </pc:sldMkLst>
        <pc:spChg chg="mod">
          <ac:chgData name="Paolo Moro" userId="f51a2025d5ed4d5a" providerId="LiveId" clId="{33627F9F-5220-6744-893A-74548B12A13B}" dt="2019-06-08T20:39:51.878" v="438" actId="20577"/>
          <ac:spMkLst>
            <pc:docMk/>
            <pc:sldMk cId="4269265849" sldId="298"/>
            <ac:spMk id="239619" creationId="{00000000-0000-0000-0000-000000000000}"/>
          </ac:spMkLst>
        </pc:spChg>
      </pc:sldChg>
      <pc:sldChg chg="modSp add del">
        <pc:chgData name="Paolo Moro" userId="f51a2025d5ed4d5a" providerId="LiveId" clId="{33627F9F-5220-6744-893A-74548B12A13B}" dt="2019-06-08T20:16:31.849" v="129" actId="2696"/>
        <pc:sldMkLst>
          <pc:docMk/>
          <pc:sldMk cId="3720056755" sldId="308"/>
        </pc:sldMkLst>
        <pc:spChg chg="mod">
          <ac:chgData name="Paolo Moro" userId="f51a2025d5ed4d5a" providerId="LiveId" clId="{33627F9F-5220-6744-893A-74548B12A13B}" dt="2019-06-08T20:16:26.227" v="127"/>
          <ac:spMkLst>
            <pc:docMk/>
            <pc:sldMk cId="3720056755" sldId="308"/>
            <ac:spMk id="183298" creationId="{00000000-0000-0000-0000-000000000000}"/>
          </ac:spMkLst>
        </pc:spChg>
      </pc:sldChg>
      <pc:sldChg chg="modSp ord">
        <pc:chgData name="Paolo Moro" userId="f51a2025d5ed4d5a" providerId="LiveId" clId="{33627F9F-5220-6744-893A-74548B12A13B}" dt="2019-06-08T20:32:19.356" v="434"/>
        <pc:sldMkLst>
          <pc:docMk/>
          <pc:sldMk cId="3255547906" sldId="313"/>
        </pc:sldMkLst>
        <pc:spChg chg="mod">
          <ac:chgData name="Paolo Moro" userId="f51a2025d5ed4d5a" providerId="LiveId" clId="{33627F9F-5220-6744-893A-74548B12A13B}" dt="2019-06-08T20:18:37.739" v="157" actId="20577"/>
          <ac:spMkLst>
            <pc:docMk/>
            <pc:sldMk cId="3255547906" sldId="313"/>
            <ac:spMk id="3" creationId="{00000000-0000-0000-0000-000000000000}"/>
          </ac:spMkLst>
        </pc:spChg>
      </pc:sldChg>
      <pc:sldChg chg="modSp">
        <pc:chgData name="Paolo Moro" userId="f51a2025d5ed4d5a" providerId="LiveId" clId="{33627F9F-5220-6744-893A-74548B12A13B}" dt="2019-06-08T20:19:05.434" v="159" actId="20577"/>
        <pc:sldMkLst>
          <pc:docMk/>
          <pc:sldMk cId="2108058764" sldId="315"/>
        </pc:sldMkLst>
        <pc:spChg chg="mod">
          <ac:chgData name="Paolo Moro" userId="f51a2025d5ed4d5a" providerId="LiveId" clId="{33627F9F-5220-6744-893A-74548B12A13B}" dt="2019-06-08T20:19:05.434" v="159" actId="20577"/>
          <ac:spMkLst>
            <pc:docMk/>
            <pc:sldMk cId="2108058764" sldId="315"/>
            <ac:spMk id="3" creationId="{00000000-0000-0000-0000-000000000000}"/>
          </ac:spMkLst>
        </pc:spChg>
      </pc:sldChg>
      <pc:sldChg chg="modSp add del">
        <pc:chgData name="Paolo Moro" userId="f51a2025d5ed4d5a" providerId="LiveId" clId="{33627F9F-5220-6744-893A-74548B12A13B}" dt="2019-06-08T20:12:48.121" v="98" actId="2696"/>
        <pc:sldMkLst>
          <pc:docMk/>
          <pc:sldMk cId="473511385" sldId="316"/>
        </pc:sldMkLst>
        <pc:spChg chg="mod">
          <ac:chgData name="Paolo Moro" userId="f51a2025d5ed4d5a" providerId="LiveId" clId="{33627F9F-5220-6744-893A-74548B12A13B}" dt="2019-06-08T20:11:54.444" v="91"/>
          <ac:spMkLst>
            <pc:docMk/>
            <pc:sldMk cId="473511385" sldId="316"/>
            <ac:spMk id="3" creationId="{57300B2F-AD4B-D144-863D-8CDC867CE494}"/>
          </ac:spMkLst>
        </pc:spChg>
      </pc:sldChg>
      <pc:sldChg chg="modSp add">
        <pc:chgData name="Paolo Moro" userId="f51a2025d5ed4d5a" providerId="LiveId" clId="{33627F9F-5220-6744-893A-74548B12A13B}" dt="2019-06-08T20:17:08.935" v="144" actId="20577"/>
        <pc:sldMkLst>
          <pc:docMk/>
          <pc:sldMk cId="3169748731" sldId="316"/>
        </pc:sldMkLst>
        <pc:spChg chg="mod">
          <ac:chgData name="Paolo Moro" userId="f51a2025d5ed4d5a" providerId="LiveId" clId="{33627F9F-5220-6744-893A-74548B12A13B}" dt="2019-06-08T20:17:08.935" v="144" actId="20577"/>
          <ac:spMkLst>
            <pc:docMk/>
            <pc:sldMk cId="3169748731" sldId="316"/>
            <ac:spMk id="3" creationId="{1089BEE1-1892-164F-8118-D49D211FE4C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1FE71-3FCD-8C4B-8E70-F29AFA08F3A6}" type="datetimeFigureOut">
              <a:rPr lang="it-IT" smtClean="0"/>
              <a:t>13/06/2019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7A5D94-5CF1-234B-89FF-B0CDE59D2E7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1553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7A5D94-5CF1-234B-89FF-B0CDE59D2E76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722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>
                <a:effectLst/>
              </a:rPr>
              <a:t>La scrittura in giudizio</a:t>
            </a:r>
            <a:br>
              <a:rPr lang="it-IT" dirty="0">
                <a:effectLst/>
              </a:rPr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effectLst/>
              </a:rPr>
              <a:t>La costruzione retorica della sentenza</a:t>
            </a:r>
          </a:p>
          <a:p>
            <a:endParaRPr lang="it-IT" b="1" dirty="0"/>
          </a:p>
          <a:p>
            <a:r>
              <a:rPr lang="it-IT" dirty="0" err="1"/>
              <a:t>paolo.moro@unipd.it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61345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900D60-F415-3E4C-9E0F-FEB8129DA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089BEE1-1892-164F-8118-D49D211FE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«Con il possesso del metodo saremo infatti più facilmente in grado di disputare intorno </a:t>
            </a:r>
            <a:r>
              <a:rPr lang="it-IT" b="1" dirty="0" err="1"/>
              <a:t>all</a:t>
            </a:r>
            <a:r>
              <a:rPr lang="ja-JP" altLang="it-IT" b="1">
                <a:latin typeface="Arial"/>
              </a:rPr>
              <a:t>’</a:t>
            </a:r>
            <a:r>
              <a:rPr lang="it-IT" b="1" dirty="0"/>
              <a:t>argomento proposto»</a:t>
            </a:r>
          </a:p>
          <a:p>
            <a:pPr marL="0" indent="0" algn="r">
              <a:buNone/>
            </a:pPr>
            <a:r>
              <a:rPr lang="it-IT" b="1" dirty="0"/>
              <a:t/>
            </a:r>
            <a:br>
              <a:rPr lang="it-IT" b="1" dirty="0"/>
            </a:br>
            <a:r>
              <a:rPr lang="it-IT" b="1" dirty="0"/>
              <a:t>ARISTOTELE, </a:t>
            </a:r>
            <a:r>
              <a:rPr lang="it-IT" b="1" i="1" dirty="0"/>
              <a:t>Topici</a:t>
            </a:r>
            <a:r>
              <a:rPr lang="it-IT" b="1" dirty="0"/>
              <a:t>, I, 2, 101 a </a:t>
            </a:r>
          </a:p>
        </p:txBody>
      </p:sp>
    </p:spTree>
    <p:extLst>
      <p:ext uri="{BB962C8B-B14F-4D97-AF65-F5344CB8AC3E}">
        <p14:creationId xmlns:p14="http://schemas.microsoft.com/office/powerpoint/2010/main" val="3169748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Sillogismo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b="1" dirty="0">
                <a:effectLst/>
              </a:rPr>
              <a:t>In ogni delitto si deve fare dal giudice un sillogismo perfetto: la maggiore dev'essere la legge generale, la minore l'azione conforme o no alla legge, la conseguenza la libertà o la pena. Quando il giudice sia costretto, o voglia fare anche soli due sillogismi, si apre la porta all'incertezza.</a:t>
            </a:r>
          </a:p>
          <a:p>
            <a:pPr marL="0" indent="0" algn="r">
              <a:buNone/>
            </a:pPr>
            <a:r>
              <a:rPr lang="it-IT" b="1" cap="small" dirty="0">
                <a:effectLst/>
              </a:rPr>
              <a:t>Cesare Beccaria</a:t>
            </a:r>
            <a:r>
              <a:rPr lang="it-IT" b="1" dirty="0">
                <a:effectLst/>
              </a:rPr>
              <a:t>, </a:t>
            </a:r>
            <a:r>
              <a:rPr lang="it-IT" b="1" i="1" dirty="0">
                <a:effectLst/>
              </a:rPr>
              <a:t>Dei delitti e delle pene</a:t>
            </a:r>
            <a:r>
              <a:rPr lang="it-IT" b="1" dirty="0">
                <a:effectLst/>
              </a:rPr>
              <a:t>, Livorno, 1764, cap. 4</a:t>
            </a:r>
          </a:p>
          <a:p>
            <a:pPr marL="0" indent="0">
              <a:buNone/>
            </a:pPr>
            <a:r>
              <a:rPr lang="it-IT" b="1" dirty="0">
                <a:effectLst/>
              </a:rPr>
              <a:t> </a:t>
            </a:r>
          </a:p>
          <a:p>
            <a:r>
              <a:rPr lang="it-IT" b="1" dirty="0">
                <a:effectLst/>
              </a:rPr>
              <a:t>Ogni applicazione della norma giuridica, da chiunque, in qualunque forma, ed a qualunque scopo sia fatta, presuppone dunque sempre un giudizio logico, e precisamente, un sillogismo, in cui la premessa maggiore </a:t>
            </a:r>
            <a:r>
              <a:rPr lang="it-IT" b="1" dirty="0" err="1">
                <a:effectLst/>
              </a:rPr>
              <a:t>é</a:t>
            </a:r>
            <a:r>
              <a:rPr lang="it-IT" b="1" dirty="0">
                <a:effectLst/>
              </a:rPr>
              <a:t> data dalla norma, la minore dal singolo rapporto di cui si tratta, la conclusione da una norma di condotta speciale per quel dato rapporto, desunta dalla norma generale.</a:t>
            </a:r>
          </a:p>
          <a:p>
            <a:pPr marL="0" indent="0" algn="r">
              <a:buNone/>
            </a:pPr>
            <a:r>
              <a:rPr lang="it-IT" b="1" cap="small" dirty="0">
                <a:effectLst/>
              </a:rPr>
              <a:t> Alfredo Rocco</a:t>
            </a:r>
            <a:r>
              <a:rPr lang="it-IT" b="1" i="1" dirty="0">
                <a:effectLst/>
              </a:rPr>
              <a:t>, La sentenza civile</a:t>
            </a:r>
            <a:r>
              <a:rPr lang="it-IT" b="1" dirty="0">
                <a:effectLst/>
              </a:rPr>
              <a:t>, Torino, 1906, p. 5</a:t>
            </a:r>
          </a:p>
          <a:p>
            <a:endParaRPr lang="it-IT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55547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Critica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b="1" dirty="0">
                <a:effectLst/>
              </a:rPr>
              <a:t>«Anche io, in un mio saggio giovanile, ho rappresentato la sentenza come una progressione di sillogismi a catena; ma poi l’esperienza del patrocinio forense mi ha dimostrato non dico che questa rappresentazione sia sbagliata, ma che essa è incompiuta e unilaterale»</a:t>
            </a:r>
          </a:p>
          <a:p>
            <a:pPr marL="1371600" lvl="3" indent="0">
              <a:buNone/>
            </a:pPr>
            <a:r>
              <a:rPr lang="it-IT" b="1" cap="small" dirty="0">
                <a:effectLst/>
              </a:rPr>
              <a:t>	Piero </a:t>
            </a:r>
            <a:r>
              <a:rPr lang="it-IT" b="1" cap="small" dirty="0" err="1">
                <a:effectLst/>
              </a:rPr>
              <a:t>Calamandrei</a:t>
            </a:r>
            <a:r>
              <a:rPr lang="it-IT" b="1" dirty="0">
                <a:effectLst/>
              </a:rPr>
              <a:t>, </a:t>
            </a:r>
            <a:r>
              <a:rPr lang="it-IT" b="1" i="1" dirty="0">
                <a:effectLst/>
              </a:rPr>
              <a:t>Giustizia e politica: sentenza e sentimento, </a:t>
            </a:r>
            <a:r>
              <a:rPr lang="it-IT" b="1" dirty="0">
                <a:effectLst/>
              </a:rPr>
              <a:t>in 	</a:t>
            </a:r>
            <a:r>
              <a:rPr lang="it-IT" b="1" i="1" dirty="0">
                <a:effectLst/>
              </a:rPr>
              <a:t>Opere giuridiche</a:t>
            </a:r>
            <a:r>
              <a:rPr lang="it-IT" b="1" dirty="0">
                <a:effectLst/>
              </a:rPr>
              <a:t>, I, Napoli, 1965, p. 646</a:t>
            </a:r>
          </a:p>
          <a:p>
            <a:endParaRPr lang="it-IT" b="1" dirty="0">
              <a:effectLst/>
            </a:endParaRPr>
          </a:p>
          <a:p>
            <a:r>
              <a:rPr lang="it-IT" b="1" dirty="0">
                <a:effectLst/>
              </a:rPr>
              <a:t>«Di fatto il conflitto tra i giudizi di valore è al centro di tutti i problemi di metodo posti dall’interpretazione e dell’applicazione del diritto. Per questo la logica giuridica è una logica della controversia»</a:t>
            </a:r>
          </a:p>
          <a:p>
            <a:pPr marL="1371600" lvl="3" indent="0" algn="r">
              <a:buNone/>
            </a:pPr>
            <a:r>
              <a:rPr lang="it-IT" b="1" cap="small" dirty="0" err="1">
                <a:effectLst/>
              </a:rPr>
              <a:t>Chaïm</a:t>
            </a:r>
            <a:r>
              <a:rPr lang="it-IT" b="1" cap="small" dirty="0">
                <a:effectLst/>
              </a:rPr>
              <a:t> </a:t>
            </a:r>
            <a:r>
              <a:rPr lang="it-IT" b="1" cap="small" dirty="0" err="1">
                <a:effectLst/>
              </a:rPr>
              <a:t>Perelman</a:t>
            </a:r>
            <a:r>
              <a:rPr lang="it-IT" b="1" cap="small" dirty="0">
                <a:effectLst/>
              </a:rPr>
              <a:t> </a:t>
            </a:r>
            <a:r>
              <a:rPr lang="it-IT" b="1" dirty="0">
                <a:effectLst/>
              </a:rPr>
              <a:t>, </a:t>
            </a:r>
            <a:r>
              <a:rPr lang="it-IT" b="1" i="1" dirty="0">
                <a:effectLst/>
              </a:rPr>
              <a:t>Logica giuridica nuova retorica</a:t>
            </a:r>
            <a:r>
              <a:rPr lang="it-IT" b="1" dirty="0">
                <a:effectLst/>
              </a:rPr>
              <a:t>, Milano, 1979, p. 10</a:t>
            </a:r>
          </a:p>
        </p:txBody>
      </p:sp>
    </p:spTree>
    <p:extLst>
      <p:ext uri="{BB962C8B-B14F-4D97-AF65-F5344CB8AC3E}">
        <p14:creationId xmlns:p14="http://schemas.microsoft.com/office/powerpoint/2010/main" val="2108058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Utilità della retorica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it-IT" sz="1600" b="1" dirty="0"/>
              <a:t>a) è utile «per essere noi stessi in grado di confutare un altro, quando parli ingiustamente»</a:t>
            </a:r>
          </a:p>
          <a:p>
            <a:pPr>
              <a:lnSpc>
                <a:spcPct val="120000"/>
              </a:lnSpc>
            </a:pPr>
            <a:r>
              <a:rPr lang="it-IT" sz="1600" b="1" dirty="0"/>
              <a:t>b) consente l</a:t>
            </a:r>
            <a:r>
              <a:rPr lang="ja-JP" altLang="it-IT" sz="1600" b="1">
                <a:latin typeface="Arial"/>
              </a:rPr>
              <a:t>’</a:t>
            </a:r>
            <a:r>
              <a:rPr lang="it-IT" sz="1600" b="1" dirty="0"/>
              <a:t>amministrazione delle opposizioni giacché «delle altre tecniche, nessuna può provare tesi opposte: solo la dialettica e la retorica lo fanno, perché entrambe riguardano gli opposti»</a:t>
            </a:r>
          </a:p>
          <a:p>
            <a:pPr>
              <a:lnSpc>
                <a:spcPct val="120000"/>
              </a:lnSpc>
            </a:pPr>
            <a:r>
              <a:rPr lang="it-IT" sz="1600" b="1" dirty="0"/>
              <a:t>c) non ha funzione di persuadere, ma di individuare i mezzi di persuasione (così come la medicina non deve rendere sani, ma procedere con la guarigione fin dove è possibile) e, dunque, non è una scienza esatta, ma una facoltà di fornire ragionamenti</a:t>
            </a:r>
          </a:p>
          <a:p>
            <a:pPr>
              <a:lnSpc>
                <a:spcPct val="120000"/>
              </a:lnSpc>
            </a:pPr>
            <a:r>
              <a:rPr lang="it-IT" sz="1600" b="1" dirty="0"/>
              <a:t>d) richiede precisione stilistica, soprattutto </a:t>
            </a:r>
            <a:r>
              <a:rPr lang="it-IT" sz="1600" b="1" dirty="0" err="1"/>
              <a:t>nell</a:t>
            </a:r>
            <a:r>
              <a:rPr lang="ja-JP" altLang="it-IT" sz="1600" b="1">
                <a:latin typeface="Arial"/>
              </a:rPr>
              <a:t>’</a:t>
            </a:r>
            <a:r>
              <a:rPr lang="it-IT" sz="1600" b="1" dirty="0"/>
              <a:t>esposizione scritta e di fronte ad un giudice unico</a:t>
            </a:r>
          </a:p>
          <a:p>
            <a:pPr algn="r">
              <a:lnSpc>
                <a:spcPct val="80000"/>
              </a:lnSpc>
              <a:buFont typeface="Wingdings" charset="0"/>
              <a:buNone/>
            </a:pPr>
            <a:r>
              <a:rPr lang="it-IT" sz="1600" b="1" dirty="0"/>
              <a:t>Aristotele, </a:t>
            </a:r>
            <a:r>
              <a:rPr lang="it-IT" sz="1600" b="1" i="1" dirty="0"/>
              <a:t>Retorica</a:t>
            </a:r>
            <a:r>
              <a:rPr lang="it-IT" sz="1600" b="1" dirty="0"/>
              <a:t>, 1355 e </a:t>
            </a:r>
            <a:r>
              <a:rPr lang="it-IT" sz="1600" b="1" dirty="0" err="1"/>
              <a:t>sg</a:t>
            </a:r>
            <a:r>
              <a:rPr lang="it-IT" sz="16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7665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dirty="0">
                <a:cs typeface="+mj-cs"/>
              </a:rPr>
              <a:t>La costruzione retorica</a:t>
            </a:r>
            <a:br>
              <a:rPr lang="it-IT" sz="4000" dirty="0">
                <a:cs typeface="+mj-cs"/>
              </a:rPr>
            </a:br>
            <a:r>
              <a:rPr lang="it-IT" sz="4000" dirty="0">
                <a:cs typeface="+mj-cs"/>
              </a:rPr>
              <a:t>della decisione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800" b="1" dirty="0">
                <a:cs typeface="+mn-cs"/>
              </a:rPr>
              <a:t>1) esame del caso e individuazione </a:t>
            </a:r>
            <a:r>
              <a:rPr lang="it-IT" sz="2800" b="1" dirty="0" err="1">
                <a:cs typeface="+mn-cs"/>
              </a:rPr>
              <a:t>dell</a:t>
            </a:r>
            <a:r>
              <a:rPr lang="ja-JP" altLang="it-IT" sz="2800" b="1" dirty="0">
                <a:latin typeface="Arial"/>
                <a:cs typeface="+mn-cs"/>
              </a:rPr>
              <a:t>’</a:t>
            </a:r>
            <a:r>
              <a:rPr lang="it-IT" sz="2800" b="1" dirty="0">
                <a:cs typeface="+mn-cs"/>
              </a:rPr>
              <a:t>essenza della controversia (</a:t>
            </a:r>
            <a:r>
              <a:rPr lang="it-IT" sz="2800" b="1" i="1" dirty="0">
                <a:cs typeface="+mn-cs"/>
              </a:rPr>
              <a:t>status </a:t>
            </a:r>
            <a:r>
              <a:rPr lang="it-IT" sz="2800" b="1" i="1" dirty="0" err="1">
                <a:cs typeface="+mn-cs"/>
              </a:rPr>
              <a:t>causae</a:t>
            </a:r>
            <a:r>
              <a:rPr lang="it-IT" sz="2800" b="1" dirty="0">
                <a:cs typeface="+mn-cs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b="1" dirty="0">
                <a:cs typeface="+mn-cs"/>
              </a:rPr>
              <a:t>2) rinvenimento degli argomenti da selezionare e utilizzare (</a:t>
            </a:r>
            <a:r>
              <a:rPr lang="it-IT" sz="2800" b="1" i="1" dirty="0">
                <a:cs typeface="+mn-cs"/>
              </a:rPr>
              <a:t>inventio</a:t>
            </a:r>
            <a:r>
              <a:rPr lang="it-IT" sz="2800" b="1" dirty="0">
                <a:cs typeface="+mn-cs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b="1" dirty="0">
                <a:cs typeface="+mn-cs"/>
              </a:rPr>
              <a:t>3) disposizione logica degli elementi di fatto e di diritto (</a:t>
            </a:r>
            <a:r>
              <a:rPr lang="it-IT" sz="2800" b="1" i="1" dirty="0" err="1">
                <a:cs typeface="+mn-cs"/>
              </a:rPr>
              <a:t>dispositio</a:t>
            </a:r>
            <a:r>
              <a:rPr lang="it-IT" sz="2800" b="1" dirty="0">
                <a:cs typeface="+mn-cs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b="1" dirty="0">
                <a:cs typeface="+mn-cs"/>
              </a:rPr>
              <a:t>4) esposizione stilisticamente appropriata (</a:t>
            </a:r>
            <a:r>
              <a:rPr lang="it-IT" sz="2800" b="1" i="1" dirty="0" err="1">
                <a:cs typeface="+mn-cs"/>
              </a:rPr>
              <a:t>elocutio</a:t>
            </a:r>
            <a:r>
              <a:rPr lang="it-IT" sz="2800" b="1" dirty="0">
                <a:cs typeface="+mn-cs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b="1" dirty="0">
                <a:cs typeface="+mn-cs"/>
              </a:rPr>
              <a:t>5) stesura persuasiva (</a:t>
            </a:r>
            <a:r>
              <a:rPr lang="it-IT" sz="2800" b="1" i="1" dirty="0" err="1">
                <a:cs typeface="+mn-cs"/>
              </a:rPr>
              <a:t>actio</a:t>
            </a:r>
            <a:r>
              <a:rPr lang="it-IT" sz="2800" b="1" dirty="0">
                <a:cs typeface="+mn-cs"/>
              </a:rPr>
              <a:t>)</a:t>
            </a:r>
          </a:p>
          <a:p>
            <a:pPr lvl="1">
              <a:lnSpc>
                <a:spcPct val="90000"/>
              </a:lnSpc>
              <a:defRPr/>
            </a:pPr>
            <a:r>
              <a:rPr lang="it-IT" sz="2600" b="1" dirty="0"/>
              <a:t>argomentazione e persuasione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r>
              <a:rPr lang="it-IT" sz="2000" b="1" dirty="0"/>
              <a:t>	</a:t>
            </a:r>
            <a:r>
              <a:rPr lang="it-IT" sz="2600" b="1" dirty="0"/>
              <a:t>(</a:t>
            </a:r>
            <a:r>
              <a:rPr lang="it-IT" sz="2600" b="1" dirty="0" err="1"/>
              <a:t>Cass</a:t>
            </a:r>
            <a:r>
              <a:rPr lang="it-IT" sz="2600" b="1" dirty="0"/>
              <a:t>., sez. un., 16 gennaio 2015, n. 642)</a:t>
            </a:r>
          </a:p>
        </p:txBody>
      </p:sp>
    </p:spTree>
    <p:extLst>
      <p:ext uri="{BB962C8B-B14F-4D97-AF65-F5344CB8AC3E}">
        <p14:creationId xmlns:p14="http://schemas.microsoft.com/office/powerpoint/2010/main" val="972669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>
                <a:cs typeface="+mj-cs"/>
              </a:rPr>
              <a:t>Fase </a:t>
            </a:r>
            <a:r>
              <a:rPr lang="ja-JP" altLang="it-IT">
                <a:latin typeface="Arial"/>
                <a:cs typeface="+mj-cs"/>
              </a:rPr>
              <a:t>“</a:t>
            </a:r>
            <a:r>
              <a:rPr lang="it-IT">
                <a:cs typeface="+mj-cs"/>
              </a:rPr>
              <a:t>topica</a:t>
            </a:r>
            <a:r>
              <a:rPr lang="ja-JP" altLang="it-IT">
                <a:latin typeface="Arial"/>
                <a:cs typeface="+mj-cs"/>
              </a:rPr>
              <a:t>”</a:t>
            </a:r>
            <a:endParaRPr lang="it-IT">
              <a:cs typeface="+mj-cs"/>
            </a:endParaRP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it-IT" b="1" dirty="0"/>
              <a:t>C</a:t>
            </a:r>
            <a:r>
              <a:rPr lang="it-IT" b="1" dirty="0">
                <a:cs typeface="+mn-cs"/>
              </a:rPr>
              <a:t>riteri di selezione dei motivi</a:t>
            </a:r>
          </a:p>
          <a:p>
            <a:pPr lvl="1">
              <a:lnSpc>
                <a:spcPct val="80000"/>
              </a:lnSpc>
              <a:defRPr/>
            </a:pPr>
            <a:r>
              <a:rPr lang="it-IT" sz="1900" b="1" dirty="0">
                <a:cs typeface="+mn-cs"/>
              </a:rPr>
              <a:t>Uso </a:t>
            </a:r>
            <a:r>
              <a:rPr lang="it-IT" sz="1900" b="1" dirty="0"/>
              <a:t>oggettivo</a:t>
            </a:r>
            <a:r>
              <a:rPr lang="it-IT" sz="1900" b="1" dirty="0">
                <a:cs typeface="+mn-cs"/>
              </a:rPr>
              <a:t> degli argomenti</a:t>
            </a:r>
          </a:p>
          <a:p>
            <a:pPr lvl="2"/>
            <a:r>
              <a:rPr lang="it-IT" sz="1700" b="1" dirty="0">
                <a:effectLst/>
              </a:rPr>
              <a:t>“nel” processo</a:t>
            </a:r>
          </a:p>
          <a:p>
            <a:pPr lvl="2"/>
            <a:r>
              <a:rPr lang="it-IT" sz="1700" b="1" dirty="0">
                <a:effectLst/>
              </a:rPr>
              <a:t>“per” il processo</a:t>
            </a:r>
            <a:endParaRPr lang="it-IT" sz="1700" b="1" dirty="0">
              <a:cs typeface="+mn-cs"/>
            </a:endParaRPr>
          </a:p>
          <a:p>
            <a:pPr lvl="1">
              <a:lnSpc>
                <a:spcPct val="80000"/>
              </a:lnSpc>
              <a:defRPr/>
            </a:pPr>
            <a:r>
              <a:rPr lang="it-IT" sz="1900" b="1" dirty="0"/>
              <a:t>Uso soggettivo dei </a:t>
            </a:r>
            <a:r>
              <a:rPr lang="ja-JP" altLang="it-IT" sz="1900" b="1"/>
              <a:t>“</a:t>
            </a:r>
            <a:r>
              <a:rPr lang="it-IT" sz="1900" b="1" dirty="0"/>
              <a:t>luoghi comuni</a:t>
            </a:r>
            <a:r>
              <a:rPr lang="ja-JP" altLang="it-IT" sz="1900" b="1"/>
              <a:t>”</a:t>
            </a:r>
            <a:r>
              <a:rPr lang="it-IT" sz="1900" b="1" dirty="0"/>
              <a:t> (</a:t>
            </a:r>
            <a:r>
              <a:rPr lang="it-IT" sz="1900" b="1" dirty="0" err="1"/>
              <a:t>éndoxa</a:t>
            </a:r>
            <a:r>
              <a:rPr lang="it-IT" sz="1900" b="1" dirty="0"/>
              <a:t>)</a:t>
            </a:r>
          </a:p>
          <a:p>
            <a:pPr lvl="2">
              <a:defRPr/>
            </a:pPr>
            <a:r>
              <a:rPr lang="it-IT" sz="1700" b="1" dirty="0">
                <a:effectLst/>
              </a:rPr>
              <a:t>convenienti </a:t>
            </a:r>
            <a:r>
              <a:rPr lang="it-IT" sz="1700" b="1" dirty="0" err="1">
                <a:effectLst/>
              </a:rPr>
              <a:t>all</a:t>
            </a:r>
            <a:r>
              <a:rPr lang="ja-JP" altLang="it-IT" sz="1700" b="1">
                <a:effectLst/>
              </a:rPr>
              <a:t>’</a:t>
            </a:r>
            <a:r>
              <a:rPr lang="it-IT" sz="1700" b="1" dirty="0">
                <a:effectLst/>
              </a:rPr>
              <a:t>uditorio</a:t>
            </a:r>
          </a:p>
          <a:p>
            <a:pPr lvl="2">
              <a:defRPr/>
            </a:pPr>
            <a:r>
              <a:rPr lang="it-IT" sz="1700" b="1" dirty="0">
                <a:effectLst/>
              </a:rPr>
              <a:t>concedibili dall</a:t>
            </a:r>
            <a:r>
              <a:rPr lang="it-IT" altLang="ja-JP" sz="1700" b="1" dirty="0">
                <a:effectLst/>
              </a:rPr>
              <a:t>e parti</a:t>
            </a:r>
            <a:endParaRPr lang="it-IT" sz="1700" b="1" dirty="0">
              <a:effectLst/>
            </a:endParaRPr>
          </a:p>
          <a:p>
            <a:pPr lvl="2">
              <a:defRPr/>
            </a:pPr>
            <a:r>
              <a:rPr lang="it-IT" sz="1700" b="1">
                <a:effectLst/>
              </a:rPr>
              <a:t>esemplari per </a:t>
            </a:r>
            <a:r>
              <a:rPr lang="it-IT" sz="1700" b="1" dirty="0">
                <a:effectLst/>
              </a:rPr>
              <a:t>il caso</a:t>
            </a:r>
          </a:p>
          <a:p>
            <a:r>
              <a:rPr lang="it-IT" b="1" dirty="0">
                <a:effectLst/>
              </a:rPr>
              <a:t>Criteri di connessione argomentativa</a:t>
            </a:r>
          </a:p>
          <a:p>
            <a:pPr lvl="1">
              <a:lnSpc>
                <a:spcPct val="80000"/>
              </a:lnSpc>
              <a:defRPr/>
            </a:pPr>
            <a:r>
              <a:rPr lang="it-IT" sz="1900" b="1" dirty="0"/>
              <a:t>coerenza</a:t>
            </a:r>
          </a:p>
          <a:p>
            <a:pPr lvl="1">
              <a:lnSpc>
                <a:spcPct val="80000"/>
              </a:lnSpc>
              <a:defRPr/>
            </a:pPr>
            <a:r>
              <a:rPr lang="it-IT" sz="1900" b="1" dirty="0"/>
              <a:t>sufficienza</a:t>
            </a:r>
          </a:p>
          <a:p>
            <a:pPr lvl="1">
              <a:lnSpc>
                <a:spcPct val="80000"/>
              </a:lnSpc>
              <a:defRPr/>
            </a:pPr>
            <a:r>
              <a:rPr lang="it-IT" sz="1900" b="1" dirty="0"/>
              <a:t>convergenza</a:t>
            </a:r>
          </a:p>
          <a:p>
            <a:pPr lvl="1">
              <a:lnSpc>
                <a:spcPct val="80000"/>
              </a:lnSpc>
              <a:defRPr/>
            </a:pPr>
            <a:r>
              <a:rPr lang="it-IT" sz="1900" b="1" dirty="0"/>
              <a:t>resistenza</a:t>
            </a:r>
          </a:p>
          <a:p>
            <a:pPr lvl="2">
              <a:lnSpc>
                <a:spcPct val="80000"/>
              </a:lnSpc>
              <a:defRPr/>
            </a:pPr>
            <a:endParaRPr lang="it-IT" sz="1800" b="1" dirty="0"/>
          </a:p>
        </p:txBody>
      </p:sp>
    </p:spTree>
    <p:extLst>
      <p:ext uri="{BB962C8B-B14F-4D97-AF65-F5344CB8AC3E}">
        <p14:creationId xmlns:p14="http://schemas.microsoft.com/office/powerpoint/2010/main" val="4269265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Fase </a:t>
            </a:r>
            <a:r>
              <a:rPr lang="ja-JP" altLang="it-IT">
                <a:latin typeface="Arial"/>
              </a:rPr>
              <a:t>“</a:t>
            </a:r>
            <a:r>
              <a:rPr lang="it-IT" dirty="0"/>
              <a:t>dialettica</a:t>
            </a:r>
            <a:r>
              <a:rPr lang="ja-JP" altLang="it-IT">
                <a:latin typeface="Arial"/>
              </a:rPr>
              <a:t>”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>
                <a:effectLst/>
              </a:rPr>
              <a:t>Criteri di ordinamento dei motivi</a:t>
            </a:r>
          </a:p>
          <a:p>
            <a:pPr lvl="1"/>
            <a:r>
              <a:rPr lang="it-IT" b="1" dirty="0">
                <a:effectLst/>
              </a:rPr>
              <a:t>gerarchia logica</a:t>
            </a:r>
          </a:p>
          <a:p>
            <a:pPr lvl="1"/>
            <a:r>
              <a:rPr lang="it-IT" b="1" dirty="0">
                <a:effectLst/>
              </a:rPr>
              <a:t>evidenza nel merito (ragione più liquida)</a:t>
            </a:r>
          </a:p>
          <a:p>
            <a:pPr marL="1371600" lvl="3" indent="0">
              <a:buNone/>
            </a:pPr>
            <a:r>
              <a:rPr lang="it-IT" sz="2000" b="1" dirty="0">
                <a:effectLst/>
              </a:rPr>
              <a:t>tecnica di assorbimento ed esame dei motivi</a:t>
            </a:r>
            <a:br>
              <a:rPr lang="it-IT" sz="2000" b="1" dirty="0">
                <a:effectLst/>
              </a:rPr>
            </a:br>
            <a:r>
              <a:rPr lang="it-IT" sz="2000" b="1" dirty="0">
                <a:effectLst/>
              </a:rPr>
              <a:t>(Consiglio di Stato, Ad. </a:t>
            </a:r>
            <a:r>
              <a:rPr lang="it-IT" sz="2000" b="1" dirty="0" err="1">
                <a:effectLst/>
              </a:rPr>
              <a:t>Plen</a:t>
            </a:r>
            <a:r>
              <a:rPr lang="it-IT" sz="2000" b="1" dirty="0">
                <a:effectLst/>
              </a:rPr>
              <a:t>., 27.4.2015 n. 5)</a:t>
            </a:r>
          </a:p>
          <a:p>
            <a:pPr lvl="1"/>
            <a:r>
              <a:rPr lang="it-IT" b="1" dirty="0">
                <a:effectLst/>
              </a:rPr>
              <a:t>ordine delle parti</a:t>
            </a:r>
          </a:p>
          <a:p>
            <a:r>
              <a:rPr lang="it-IT" b="1" dirty="0">
                <a:effectLst/>
              </a:rPr>
              <a:t>Criteri di efficacia stilistica</a:t>
            </a:r>
          </a:p>
          <a:p>
            <a:pPr lvl="1"/>
            <a:r>
              <a:rPr lang="it-IT" b="1" dirty="0">
                <a:effectLst/>
              </a:rPr>
              <a:t>incisività</a:t>
            </a:r>
          </a:p>
          <a:p>
            <a:pPr lvl="1"/>
            <a:r>
              <a:rPr lang="it-IT" b="1" dirty="0">
                <a:effectLst/>
              </a:rPr>
              <a:t>precisione</a:t>
            </a:r>
          </a:p>
          <a:p>
            <a:pPr lvl="1"/>
            <a:r>
              <a:rPr lang="it-IT" b="1" dirty="0">
                <a:effectLst/>
              </a:rPr>
              <a:t>sinteticità</a:t>
            </a:r>
          </a:p>
          <a:p>
            <a:pPr lvl="2"/>
            <a:endParaRPr lang="it-IT" b="1" dirty="0">
              <a:effectLst/>
            </a:endParaRPr>
          </a:p>
          <a:p>
            <a:pPr lvl="1"/>
            <a:endParaRPr lang="it-IT" b="1" dirty="0">
              <a:effectLst/>
            </a:endParaRPr>
          </a:p>
          <a:p>
            <a:pPr lvl="1"/>
            <a:endParaRPr lang="it-IT" b="1" dirty="0">
              <a:effectLst/>
            </a:endParaRPr>
          </a:p>
          <a:p>
            <a:pPr lvl="1"/>
            <a:endParaRPr lang="it-IT" b="1" dirty="0">
              <a:effectLst/>
            </a:endParaRPr>
          </a:p>
          <a:p>
            <a:pPr lvl="1"/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737742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39700"/>
            <a:ext cx="4711700" cy="657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551401"/>
      </p:ext>
    </p:extLst>
  </p:cSld>
  <p:clrMapOvr>
    <a:masterClrMapping/>
  </p:clrMapOvr>
</p:sld>
</file>

<file path=ppt/theme/theme1.xml><?xml version="1.0" encoding="utf-8"?>
<a:theme xmlns:a="http://schemas.openxmlformats.org/drawingml/2006/main" name="Estate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Estate.thmx</Template>
  <TotalTime>180</TotalTime>
  <Words>427</Words>
  <Application>Microsoft Office PowerPoint</Application>
  <PresentationFormat>On-screen Show (4:3)</PresentationFormat>
  <Paragraphs>61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Wingdings</vt:lpstr>
      <vt:lpstr>ヒラギノ丸ゴ Pro W4</vt:lpstr>
      <vt:lpstr>Estate</vt:lpstr>
      <vt:lpstr>La scrittura in giudizio </vt:lpstr>
      <vt:lpstr>PowerPoint Presentation</vt:lpstr>
      <vt:lpstr>Sillogismo</vt:lpstr>
      <vt:lpstr>Critica</vt:lpstr>
      <vt:lpstr>Utilità della retorica</vt:lpstr>
      <vt:lpstr>La costruzione retorica della decisione</vt:lpstr>
      <vt:lpstr>Fase “topica”</vt:lpstr>
      <vt:lpstr>Fase “dialettica”</vt:lpstr>
      <vt:lpstr>PowerPoint Presentation</vt:lpstr>
    </vt:vector>
  </TitlesOfParts>
  <Company>Studio Moro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L’arte della scrittura giuridica</dc:title>
  <dc:creator>Paolo Moro</dc:creator>
  <cp:lastModifiedBy>Bonacchi, Mauro</cp:lastModifiedBy>
  <cp:revision>6</cp:revision>
  <dcterms:created xsi:type="dcterms:W3CDTF">2016-05-09T15:09:59Z</dcterms:created>
  <dcterms:modified xsi:type="dcterms:W3CDTF">2019-06-13T11:33:40Z</dcterms:modified>
</cp:coreProperties>
</file>