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555" r:id="rId2"/>
    <p:sldId id="479" r:id="rId3"/>
    <p:sldId id="480" r:id="rId4"/>
    <p:sldId id="481" r:id="rId5"/>
    <p:sldId id="482" r:id="rId6"/>
    <p:sldId id="554" r:id="rId7"/>
    <p:sldId id="526" r:id="rId8"/>
    <p:sldId id="527" r:id="rId9"/>
    <p:sldId id="528" r:id="rId10"/>
    <p:sldId id="551" r:id="rId11"/>
    <p:sldId id="564" r:id="rId12"/>
    <p:sldId id="565" r:id="rId13"/>
    <p:sldId id="566" r:id="rId14"/>
    <p:sldId id="567" r:id="rId15"/>
    <p:sldId id="568" r:id="rId16"/>
    <p:sldId id="632" r:id="rId17"/>
    <p:sldId id="569" r:id="rId18"/>
    <p:sldId id="631" r:id="rId19"/>
    <p:sldId id="522" r:id="rId20"/>
    <p:sldId id="529" r:id="rId21"/>
    <p:sldId id="530" r:id="rId22"/>
    <p:sldId id="531" r:id="rId23"/>
    <p:sldId id="607" r:id="rId24"/>
    <p:sldId id="608" r:id="rId25"/>
    <p:sldId id="648" r:id="rId26"/>
    <p:sldId id="630" r:id="rId27"/>
    <p:sldId id="540" r:id="rId28"/>
    <p:sldId id="556" r:id="rId29"/>
    <p:sldId id="558" r:id="rId30"/>
    <p:sldId id="557" r:id="rId31"/>
    <p:sldId id="562" r:id="rId32"/>
    <p:sldId id="541" r:id="rId33"/>
    <p:sldId id="560" r:id="rId34"/>
    <p:sldId id="559" r:id="rId35"/>
    <p:sldId id="488" r:id="rId36"/>
    <p:sldId id="542" r:id="rId37"/>
    <p:sldId id="543" r:id="rId38"/>
    <p:sldId id="491" r:id="rId39"/>
    <p:sldId id="633" r:id="rId40"/>
    <p:sldId id="545" r:id="rId41"/>
    <p:sldId id="580" r:id="rId42"/>
    <p:sldId id="546" r:id="rId43"/>
    <p:sldId id="494" r:id="rId44"/>
    <p:sldId id="610" r:id="rId45"/>
    <p:sldId id="584" r:id="rId46"/>
    <p:sldId id="581" r:id="rId47"/>
    <p:sldId id="619" r:id="rId48"/>
    <p:sldId id="636" r:id="rId49"/>
    <p:sldId id="621" r:id="rId50"/>
    <p:sldId id="622" r:id="rId51"/>
    <p:sldId id="623" r:id="rId52"/>
    <p:sldId id="624" r:id="rId53"/>
    <p:sldId id="625" r:id="rId54"/>
    <p:sldId id="626" r:id="rId55"/>
    <p:sldId id="477" r:id="rId56"/>
    <p:sldId id="646" r:id="rId57"/>
    <p:sldId id="647" r:id="rId58"/>
    <p:sldId id="478" r:id="rId59"/>
    <p:sldId id="628" r:id="rId60"/>
    <p:sldId id="507" r:id="rId61"/>
  </p:sldIdLst>
  <p:sldSz cx="9144000" cy="6858000" type="screen4x3"/>
  <p:notesSz cx="6858000" cy="9144000"/>
  <p:defaultTextStyle>
    <a:defPPr>
      <a:defRPr lang="it-IT"/>
    </a:defPPr>
    <a:lvl1pPr algn="ctr" rtl="0" fontAlgn="base">
      <a:spcBef>
        <a:spcPct val="0"/>
      </a:spcBef>
      <a:spcAft>
        <a:spcPct val="0"/>
      </a:spcAft>
      <a:defRPr sz="2400" kern="1200">
        <a:solidFill>
          <a:schemeClr val="tx2"/>
        </a:solidFill>
        <a:latin typeface="Arial" charset="0"/>
        <a:ea typeface="ＭＳ Ｐゴシック" charset="0"/>
        <a:cs typeface="ＭＳ Ｐゴシック" charset="0"/>
      </a:defRPr>
    </a:lvl1pPr>
    <a:lvl2pPr marL="4572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2pPr>
    <a:lvl3pPr marL="9144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3pPr>
    <a:lvl4pPr marL="13716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4pPr>
    <a:lvl5pPr marL="1828800" algn="ctr" rtl="0" fontAlgn="base">
      <a:spcBef>
        <a:spcPct val="0"/>
      </a:spcBef>
      <a:spcAft>
        <a:spcPct val="0"/>
      </a:spcAft>
      <a:defRPr sz="2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38" autoAdjust="0"/>
    <p:restoredTop sz="95369" autoAdjust="0"/>
  </p:normalViewPr>
  <p:slideViewPr>
    <p:cSldViewPr>
      <p:cViewPr varScale="1">
        <p:scale>
          <a:sx n="36" d="100"/>
          <a:sy n="36" d="100"/>
        </p:scale>
        <p:origin x="586" y="24"/>
      </p:cViewPr>
      <p:guideLst>
        <p:guide orient="horz" pos="2160"/>
        <p:guide pos="2880"/>
      </p:guideLst>
    </p:cSldViewPr>
  </p:slideViewPr>
  <p:outlineViewPr>
    <p:cViewPr>
      <p:scale>
        <a:sx n="33" d="100"/>
        <a:sy n="33" d="100"/>
      </p:scale>
      <p:origin x="0" y="4172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cs typeface="+mn-cs"/>
              </a:defRPr>
            </a:lvl1pPr>
          </a:lstStyle>
          <a:p>
            <a:pPr>
              <a:defRPr/>
            </a:pPr>
            <a:endParaRPr lang="it-IT"/>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cs typeface="+mn-cs"/>
              </a:defRPr>
            </a:lvl1pPr>
          </a:lstStyle>
          <a:p>
            <a:pPr>
              <a:defRPr/>
            </a:pPr>
            <a:endParaRPr lang="it-IT"/>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A4A1EC17-5ECC-254B-B8FF-D0EE7B94239B}" type="slidenum">
              <a:rPr lang="it-IT"/>
              <a:pPr>
                <a:defRPr/>
              </a:pPr>
              <a:t>‹#›</a:t>
            </a:fld>
            <a:endParaRPr lang="it-IT"/>
          </a:p>
        </p:txBody>
      </p:sp>
    </p:spTree>
    <p:extLst>
      <p:ext uri="{BB962C8B-B14F-4D97-AF65-F5344CB8AC3E}">
        <p14:creationId xmlns:p14="http://schemas.microsoft.com/office/powerpoint/2010/main" val="2748657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p:txBody>
          <a:bodyPr/>
          <a:lstStyle/>
          <a:p>
            <a:pPr>
              <a:defRPr/>
            </a:pPr>
            <a:fld id="{AC67BC5A-4192-8E47-A00E-A7DC48FBCEDF}" type="slidenum">
              <a:rPr lang="it-IT" smtClean="0"/>
              <a:pPr>
                <a:defRPr/>
              </a:pPr>
              <a:t>1</a:t>
            </a:fld>
            <a:endParaRPr lang="it-IT"/>
          </a:p>
        </p:txBody>
      </p:sp>
    </p:spTree>
    <p:extLst>
      <p:ext uri="{BB962C8B-B14F-4D97-AF65-F5344CB8AC3E}">
        <p14:creationId xmlns:p14="http://schemas.microsoft.com/office/powerpoint/2010/main" val="182972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4A1EC17-5ECC-254B-B8FF-D0EE7B94239B}" type="slidenum">
              <a:rPr lang="it-IT" smtClean="0"/>
              <a:pPr>
                <a:defRPr/>
              </a:pPr>
              <a:t>40</a:t>
            </a:fld>
            <a:endParaRPr lang="it-IT"/>
          </a:p>
        </p:txBody>
      </p:sp>
    </p:spTree>
    <p:extLst>
      <p:ext uri="{BB962C8B-B14F-4D97-AF65-F5344CB8AC3E}">
        <p14:creationId xmlns:p14="http://schemas.microsoft.com/office/powerpoint/2010/main" val="142330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74BCD13-1FB3-5A4B-95AE-4665C1A8F82F}" type="slidenum">
              <a:rPr lang="it-IT"/>
              <a:pPr>
                <a:defRPr/>
              </a:pPr>
              <a:t>‹#›</a:t>
            </a:fld>
            <a:endParaRPr lang="it-IT"/>
          </a:p>
        </p:txBody>
      </p:sp>
    </p:spTree>
    <p:extLst>
      <p:ext uri="{BB962C8B-B14F-4D97-AF65-F5344CB8AC3E}">
        <p14:creationId xmlns:p14="http://schemas.microsoft.com/office/powerpoint/2010/main" val="195727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5B1F74-D59A-094F-A3D4-6DBE02672CAB}" type="slidenum">
              <a:rPr lang="it-IT"/>
              <a:pPr>
                <a:defRPr/>
              </a:pPr>
              <a:t>‹#›</a:t>
            </a:fld>
            <a:endParaRPr lang="it-IT"/>
          </a:p>
        </p:txBody>
      </p:sp>
    </p:spTree>
    <p:extLst>
      <p:ext uri="{BB962C8B-B14F-4D97-AF65-F5344CB8AC3E}">
        <p14:creationId xmlns:p14="http://schemas.microsoft.com/office/powerpoint/2010/main" val="384030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2E67F28-57CB-F146-929A-8DA35297AD66}" type="slidenum">
              <a:rPr lang="it-IT"/>
              <a:pPr>
                <a:defRPr/>
              </a:pPr>
              <a:t>‹#›</a:t>
            </a:fld>
            <a:endParaRPr lang="it-IT"/>
          </a:p>
        </p:txBody>
      </p:sp>
    </p:spTree>
    <p:extLst>
      <p:ext uri="{BB962C8B-B14F-4D97-AF65-F5344CB8AC3E}">
        <p14:creationId xmlns:p14="http://schemas.microsoft.com/office/powerpoint/2010/main" val="349657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7E8E6EF1-C1FA-974E-9A73-3B672A3931A9}" type="slidenum">
              <a:rPr lang="it-IT"/>
              <a:pPr>
                <a:defRPr/>
              </a:pPr>
              <a:t>‹#›</a:t>
            </a:fld>
            <a:endParaRPr lang="it-IT"/>
          </a:p>
        </p:txBody>
      </p:sp>
    </p:spTree>
    <p:extLst>
      <p:ext uri="{BB962C8B-B14F-4D97-AF65-F5344CB8AC3E}">
        <p14:creationId xmlns:p14="http://schemas.microsoft.com/office/powerpoint/2010/main" val="2805631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olo, contenuto 2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stile</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7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half" idx="3"/>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E58F3125-5783-6748-9100-0FCA5388D330}" type="slidenum">
              <a:rPr lang="it-IT"/>
              <a:pPr>
                <a:defRPr/>
              </a:pPr>
              <a:t>‹#›</a:t>
            </a:fld>
            <a:endParaRPr lang="it-IT"/>
          </a:p>
        </p:txBody>
      </p:sp>
    </p:spTree>
    <p:extLst>
      <p:ext uri="{BB962C8B-B14F-4D97-AF65-F5344CB8AC3E}">
        <p14:creationId xmlns:p14="http://schemas.microsoft.com/office/powerpoint/2010/main" val="34828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stile</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3C66D4F-838E-B44E-BC84-1AF6BC75C6A0}" type="slidenum">
              <a:rPr lang="it-IT"/>
              <a:pPr>
                <a:defRPr/>
              </a:pPr>
              <a:t>‹#›</a:t>
            </a:fld>
            <a:endParaRPr lang="it-IT"/>
          </a:p>
        </p:txBody>
      </p:sp>
    </p:spTree>
    <p:extLst>
      <p:ext uri="{BB962C8B-B14F-4D97-AF65-F5344CB8AC3E}">
        <p14:creationId xmlns:p14="http://schemas.microsoft.com/office/powerpoint/2010/main" val="87950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9E1186F-D0B2-D34B-BBA5-E5EA453160EE}" type="slidenum">
              <a:rPr lang="it-IT"/>
              <a:pPr>
                <a:defRPr/>
              </a:pPr>
              <a:t>‹#›</a:t>
            </a:fld>
            <a:endParaRPr lang="it-IT"/>
          </a:p>
        </p:txBody>
      </p:sp>
    </p:spTree>
    <p:extLst>
      <p:ext uri="{BB962C8B-B14F-4D97-AF65-F5344CB8AC3E}">
        <p14:creationId xmlns:p14="http://schemas.microsoft.com/office/powerpoint/2010/main" val="214304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DC31E21-7D0D-5A46-BEC5-8996AD9478FF}" type="slidenum">
              <a:rPr lang="it-IT"/>
              <a:pPr>
                <a:defRPr/>
              </a:pPr>
              <a:t>‹#›</a:t>
            </a:fld>
            <a:endParaRPr lang="it-IT"/>
          </a:p>
        </p:txBody>
      </p:sp>
    </p:spTree>
    <p:extLst>
      <p:ext uri="{BB962C8B-B14F-4D97-AF65-F5344CB8AC3E}">
        <p14:creationId xmlns:p14="http://schemas.microsoft.com/office/powerpoint/2010/main" val="242464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F615479-6538-AC49-BAF7-CE8694300AB2}" type="slidenum">
              <a:rPr lang="it-IT"/>
              <a:pPr>
                <a:defRPr/>
              </a:pPr>
              <a:t>‹#›</a:t>
            </a:fld>
            <a:endParaRPr lang="it-IT"/>
          </a:p>
        </p:txBody>
      </p:sp>
    </p:spTree>
    <p:extLst>
      <p:ext uri="{BB962C8B-B14F-4D97-AF65-F5344CB8AC3E}">
        <p14:creationId xmlns:p14="http://schemas.microsoft.com/office/powerpoint/2010/main" val="280631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AEC0738-008A-3A4D-AF66-F67CDCBDC5C5}" type="slidenum">
              <a:rPr lang="it-IT"/>
              <a:pPr>
                <a:defRPr/>
              </a:pPr>
              <a:t>‹#›</a:t>
            </a:fld>
            <a:endParaRPr lang="it-IT"/>
          </a:p>
        </p:txBody>
      </p:sp>
    </p:spTree>
    <p:extLst>
      <p:ext uri="{BB962C8B-B14F-4D97-AF65-F5344CB8AC3E}">
        <p14:creationId xmlns:p14="http://schemas.microsoft.com/office/powerpoint/2010/main" val="191200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8E44692-1F3B-A84D-87E0-B8C2C77F4CD6}" type="slidenum">
              <a:rPr lang="it-IT"/>
              <a:pPr>
                <a:defRPr/>
              </a:pPr>
              <a:t>‹#›</a:t>
            </a:fld>
            <a:endParaRPr lang="it-IT"/>
          </a:p>
        </p:txBody>
      </p:sp>
    </p:spTree>
    <p:extLst>
      <p:ext uri="{BB962C8B-B14F-4D97-AF65-F5344CB8AC3E}">
        <p14:creationId xmlns:p14="http://schemas.microsoft.com/office/powerpoint/2010/main" val="400065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3B25B34-2800-BD4C-A9BD-63EAF428A777}" type="slidenum">
              <a:rPr lang="it-IT"/>
              <a:pPr>
                <a:defRPr/>
              </a:pPr>
              <a:t>‹#›</a:t>
            </a:fld>
            <a:endParaRPr lang="it-IT"/>
          </a:p>
        </p:txBody>
      </p:sp>
    </p:spTree>
    <p:extLst>
      <p:ext uri="{BB962C8B-B14F-4D97-AF65-F5344CB8AC3E}">
        <p14:creationId xmlns:p14="http://schemas.microsoft.com/office/powerpoint/2010/main" val="2003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F80461B-EADA-FB4A-94B2-747CE4E130A7}" type="slidenum">
              <a:rPr lang="it-IT"/>
              <a:pPr>
                <a:defRPr/>
              </a:pPr>
              <a:t>‹#›</a:t>
            </a:fld>
            <a:endParaRPr lang="it-IT"/>
          </a:p>
        </p:txBody>
      </p:sp>
    </p:spTree>
    <p:extLst>
      <p:ext uri="{BB962C8B-B14F-4D97-AF65-F5344CB8AC3E}">
        <p14:creationId xmlns:p14="http://schemas.microsoft.com/office/powerpoint/2010/main" val="78488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18C2C5C-ACE2-5148-8418-23F5D82903A4}" type="slidenum">
              <a:rPr lang="it-IT"/>
              <a:pPr>
                <a:defRPr/>
              </a:pPr>
              <a:t>‹#›</a:t>
            </a:fld>
            <a:endParaRPr lang="it-IT"/>
          </a:p>
        </p:txBody>
      </p:sp>
    </p:spTree>
    <p:extLst>
      <p:ext uri="{BB962C8B-B14F-4D97-AF65-F5344CB8AC3E}">
        <p14:creationId xmlns:p14="http://schemas.microsoft.com/office/powerpoint/2010/main" val="160425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a:defRPr/>
            </a:pPr>
            <a:fld id="{13CFA906-5200-6840-B7A1-84B2AEB5A519}"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intranet/images/nwspada.gif"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58458"/>
            <a:ext cx="7772400" cy="1872208"/>
          </a:xfrm>
        </p:spPr>
        <p:txBody>
          <a:bodyPr>
            <a:normAutofit/>
          </a:bodyPr>
          <a:lstStyle/>
          <a:p>
            <a:pPr eaLnBrk="1" hangingPunct="1">
              <a:defRPr/>
            </a:pPr>
            <a:r>
              <a:rPr lang="it-IT" dirty="0"/>
              <a:t>Addentro alla lingua del giudice</a:t>
            </a:r>
            <a:endParaRPr lang="it-IT" dirty="0">
              <a:cs typeface="+mj-cs"/>
            </a:endParaRPr>
          </a:p>
        </p:txBody>
      </p:sp>
      <p:sp>
        <p:nvSpPr>
          <p:cNvPr id="2051" name="Rectangle 3"/>
          <p:cNvSpPr>
            <a:spLocks noGrp="1" noChangeArrowheads="1"/>
          </p:cNvSpPr>
          <p:nvPr>
            <p:ph type="subTitle" idx="1"/>
          </p:nvPr>
        </p:nvSpPr>
        <p:spPr>
          <a:xfrm>
            <a:off x="971599" y="5095220"/>
            <a:ext cx="7164653" cy="1512168"/>
          </a:xfrm>
        </p:spPr>
        <p:txBody>
          <a:bodyPr>
            <a:normAutofit/>
          </a:bodyPr>
          <a:lstStyle/>
          <a:p>
            <a:pPr eaLnBrk="1" hangingPunct="1">
              <a:defRPr/>
            </a:pPr>
            <a:r>
              <a:rPr lang="it-IT" sz="2400" dirty="0">
                <a:cs typeface="+mn-cs"/>
              </a:rPr>
              <a:t>Roma</a:t>
            </a:r>
          </a:p>
          <a:p>
            <a:pPr eaLnBrk="1" hangingPunct="1">
              <a:defRPr/>
            </a:pPr>
            <a:r>
              <a:rPr lang="it-IT" sz="2400" dirty="0">
                <a:cs typeface="+mn-cs"/>
              </a:rPr>
              <a:t>Consiglio di Stato</a:t>
            </a:r>
          </a:p>
          <a:p>
            <a:pPr eaLnBrk="1" hangingPunct="1">
              <a:defRPr/>
            </a:pPr>
            <a:r>
              <a:rPr lang="it-IT" sz="2400" dirty="0">
                <a:cs typeface="+mn-cs"/>
              </a:rPr>
              <a:t>10 giugno 2019</a:t>
            </a:r>
          </a:p>
        </p:txBody>
      </p:sp>
      <p:sp>
        <p:nvSpPr>
          <p:cNvPr id="2052" name="Rectangle 4"/>
          <p:cNvSpPr>
            <a:spLocks noChangeArrowheads="1"/>
          </p:cNvSpPr>
          <p:nvPr/>
        </p:nvSpPr>
        <p:spPr bwMode="auto">
          <a:xfrm>
            <a:off x="667725" y="1660737"/>
            <a:ext cx="7772400" cy="1470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it-IT" sz="3200" dirty="0">
                <a:cs typeface="+mn-cs"/>
              </a:rPr>
              <a:t>Federigo Bambi</a:t>
            </a:r>
          </a:p>
        </p:txBody>
      </p:sp>
      <p:sp>
        <p:nvSpPr>
          <p:cNvPr id="2" name="CasellaDiTesto 1"/>
          <p:cNvSpPr txBox="1"/>
          <p:nvPr/>
        </p:nvSpPr>
        <p:spPr>
          <a:xfrm>
            <a:off x="1342577" y="108456"/>
            <a:ext cx="6016506" cy="1631216"/>
          </a:xfrm>
          <a:prstGeom prst="rect">
            <a:avLst/>
          </a:prstGeom>
          <a:noFill/>
        </p:spPr>
        <p:txBody>
          <a:bodyPr wrap="square" rtlCol="0">
            <a:spAutoFit/>
          </a:bodyPr>
          <a:lstStyle/>
          <a:p>
            <a:r>
              <a:rPr lang="it-IT" sz="2000" i="1" dirty="0"/>
              <a:t>Ufficio Studi, massimario e formazione</a:t>
            </a:r>
          </a:p>
          <a:p>
            <a:r>
              <a:rPr lang="it-IT" sz="2000" i="1" dirty="0"/>
              <a:t>della Giustizia amministrativa</a:t>
            </a:r>
          </a:p>
          <a:p>
            <a:r>
              <a:rPr lang="it-IT" sz="2000" i="1" dirty="0"/>
              <a:t>Accademia della Crusca</a:t>
            </a:r>
          </a:p>
          <a:p>
            <a:r>
              <a:rPr lang="it-IT" sz="2000" i="1" dirty="0"/>
              <a:t>«La sentenza amministrativa tra scrittura e argomentazione»</a:t>
            </a:r>
            <a:endParaRPr lang="it-IT" sz="2000" dirty="0"/>
          </a:p>
        </p:txBody>
      </p:sp>
      <p:sp>
        <p:nvSpPr>
          <p:cNvPr id="4" name="CasellaDiTesto 3"/>
          <p:cNvSpPr txBox="1"/>
          <p:nvPr/>
        </p:nvSpPr>
        <p:spPr>
          <a:xfrm>
            <a:off x="8519483" y="1214203"/>
            <a:ext cx="184731" cy="1200329"/>
          </a:xfrm>
          <a:prstGeom prst="rect">
            <a:avLst/>
          </a:prstGeom>
          <a:noFill/>
        </p:spPr>
        <p:txBody>
          <a:bodyPr wrap="none" rtlCol="0">
            <a:spAutoFit/>
          </a:bodyPr>
          <a:lstStyle/>
          <a:p>
            <a:endParaRPr lang="it-IT" dirty="0"/>
          </a:p>
          <a:p>
            <a:endParaRPr lang="it-IT" dirty="0"/>
          </a:p>
          <a:p>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36" y="250162"/>
            <a:ext cx="1297130" cy="1604550"/>
          </a:xfrm>
          <a:prstGeom prst="rect">
            <a:avLst/>
          </a:prstGeom>
        </p:spPr>
      </p:pic>
      <p:pic>
        <p:nvPicPr>
          <p:cNvPr id="10" name="Immagine 9" descr="http://intranet/images/nwspada.gif">
            <a:extLst>
              <a:ext uri="{FF2B5EF4-FFF2-40B4-BE49-F238E27FC236}">
                <a16:creationId xmlns:a16="http://schemas.microsoft.com/office/drawing/2014/main" id="{6BD48137-31CE-3748-906A-C8015D2B0DDA}"/>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974969" y="369970"/>
            <a:ext cx="1882502" cy="1262748"/>
          </a:xfrm>
          <a:prstGeom prst="rect">
            <a:avLst/>
          </a:prstGeom>
          <a:noFill/>
          <a:ln>
            <a:noFill/>
          </a:ln>
        </p:spPr>
      </p:pic>
    </p:spTree>
    <p:extLst>
      <p:ext uri="{BB962C8B-B14F-4D97-AF65-F5344CB8AC3E}">
        <p14:creationId xmlns:p14="http://schemas.microsoft.com/office/powerpoint/2010/main" val="206083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 le prime occorrenze</a:t>
            </a:r>
            <a:r>
              <a:rPr lang="mr-IN" dirty="0"/>
              <a:t>…</a:t>
            </a:r>
            <a:endParaRPr lang="it-IT" i="1" dirty="0"/>
          </a:p>
        </p:txBody>
      </p:sp>
      <p:sp>
        <p:nvSpPr>
          <p:cNvPr id="3" name="Segnaposto contenuto 2"/>
          <p:cNvSpPr>
            <a:spLocks noGrp="1"/>
          </p:cNvSpPr>
          <p:nvPr>
            <p:ph idx="1"/>
          </p:nvPr>
        </p:nvSpPr>
        <p:spPr/>
        <p:txBody>
          <a:bodyPr>
            <a:normAutofit fontScale="92500" lnSpcReduction="20000"/>
          </a:bodyPr>
          <a:lstStyle/>
          <a:p>
            <a:pPr algn="just">
              <a:buFont typeface="Arial" charset="0"/>
              <a:buChar char="•"/>
            </a:pPr>
            <a:r>
              <a:rPr lang="it-IT" dirty="0"/>
              <a:t>«Anzi, si ritiene che il consenso si formi, sulla base di ciò che il destinatario (giusta le circostanze che egli conosceva, o che poteva o doveva conoscere) deve intendere come significato della dichiarazione rivoltagli; e che pertanto valga, non la volontà reale del dichiarante, ma ciò che la controparte (</a:t>
            </a:r>
            <a:r>
              <a:rPr lang="it-IT" i="1" dirty="0"/>
              <a:t>oblato</a:t>
            </a:r>
            <a:r>
              <a:rPr lang="it-IT" dirty="0"/>
              <a:t>) poteva riconoscere </a:t>
            </a:r>
            <a:r>
              <a:rPr lang="it-IT" i="1" dirty="0"/>
              <a:t>come</a:t>
            </a:r>
            <a:r>
              <a:rPr lang="it-IT" dirty="0"/>
              <a:t> volontà reale del dichiarante medesimo» (</a:t>
            </a:r>
            <a:r>
              <a:rPr lang="it-IT" dirty="0" err="1"/>
              <a:t>F</a:t>
            </a:r>
            <a:r>
              <a:rPr lang="it-IT" dirty="0"/>
              <a:t>. </a:t>
            </a:r>
            <a:r>
              <a:rPr lang="it-IT" dirty="0" err="1"/>
              <a:t>Messineo</a:t>
            </a:r>
            <a:r>
              <a:rPr lang="it-IT" dirty="0"/>
              <a:t>, </a:t>
            </a:r>
            <a:r>
              <a:rPr lang="it-IT" i="1" dirty="0"/>
              <a:t>Dottrina generale del contratto</a:t>
            </a:r>
            <a:r>
              <a:rPr lang="it-IT" dirty="0"/>
              <a:t>, Milano, 1948).</a:t>
            </a:r>
            <a:endParaRPr lang="it-IT" i="1" dirty="0"/>
          </a:p>
          <a:p>
            <a:endParaRPr lang="it-IT" dirty="0"/>
          </a:p>
          <a:p>
            <a:endParaRPr lang="it-IT" dirty="0"/>
          </a:p>
          <a:p>
            <a:endParaRPr lang="it-IT" dirty="0"/>
          </a:p>
        </p:txBody>
      </p:sp>
    </p:spTree>
    <p:extLst>
      <p:ext uri="{BB962C8B-B14F-4D97-AF65-F5344CB8AC3E}">
        <p14:creationId xmlns:p14="http://schemas.microsoft.com/office/powerpoint/2010/main" val="13811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i="1" dirty="0" err="1"/>
              <a:t>impumone</a:t>
            </a:r>
            <a:r>
              <a:rPr lang="it-IT" dirty="0"/>
              <a:t> in Cassazione</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Neppure le dichiarazioni del D.F., imputato-testimone (da cui il neologismo “</a:t>
            </a:r>
            <a:r>
              <a:rPr lang="it-IT" i="1" dirty="0" err="1"/>
              <a:t>impumone</a:t>
            </a:r>
            <a:r>
              <a:rPr lang="it-IT" dirty="0"/>
              <a:t>” utilizzato in ricorso per individuare la sua persona) </a:t>
            </a:r>
            <a:r>
              <a:rPr lang="mr-IN" dirty="0"/>
              <a:t>–</a:t>
            </a:r>
            <a:r>
              <a:rPr lang="it-IT" dirty="0"/>
              <a:t> il quale riferì, solo dopo l'emissione del provvedimento cautelare, di aver conosciuto nel 1998-99 P.T. […]. </a:t>
            </a:r>
          </a:p>
          <a:p>
            <a:pPr marL="0" indent="0" algn="just">
              <a:buNone/>
            </a:pPr>
            <a:r>
              <a:rPr lang="it-IT" dirty="0"/>
              <a:t>Con il quarto ed ultimo motivo, da parte del ricorrente si contesta, infine, la motivazione addotta per escludere la prevalenza delle attenuanti generiche </a:t>
            </a:r>
            <a:r>
              <a:rPr lang="mr-IN" dirty="0"/>
              <a:t>–</a:t>
            </a:r>
            <a:r>
              <a:rPr lang="it-IT" dirty="0"/>
              <a:t> la lunga militanza nel sodalizio </a:t>
            </a:r>
            <a:r>
              <a:rPr lang="mr-IN" dirty="0"/>
              <a:t>–</a:t>
            </a:r>
            <a:r>
              <a:rPr lang="it-IT" dirty="0"/>
              <a:t> trattandosi di circostanza non ancorata a precise risultanze processuali ma alle sole generiche dichiarazioni dell’</a:t>
            </a:r>
            <a:r>
              <a:rPr lang="it-IT" i="1" dirty="0" err="1"/>
              <a:t>impumone</a:t>
            </a:r>
            <a:r>
              <a:rPr lang="it-IT" dirty="0"/>
              <a:t> D. </a:t>
            </a:r>
            <a:r>
              <a:rPr lang="it-IT" dirty="0" err="1"/>
              <a:t>F</a:t>
            </a:r>
            <a:r>
              <a:rPr lang="it-IT" dirty="0"/>
              <a:t>., sul punto assolutamente prive di riscontro (Cassazione penale 14/06/2012, n. 40301).</a:t>
            </a:r>
          </a:p>
        </p:txBody>
      </p:sp>
    </p:spTree>
    <p:extLst>
      <p:ext uri="{BB962C8B-B14F-4D97-AF65-F5344CB8AC3E}">
        <p14:creationId xmlns:p14="http://schemas.microsoft.com/office/powerpoint/2010/main" val="22557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Qualche errore, anche del legislatore</a:t>
            </a:r>
          </a:p>
        </p:txBody>
      </p:sp>
      <p:sp>
        <p:nvSpPr>
          <p:cNvPr id="3" name="Segnaposto contenuto 2"/>
          <p:cNvSpPr>
            <a:spLocks noGrp="1"/>
          </p:cNvSpPr>
          <p:nvPr>
            <p:ph idx="1"/>
          </p:nvPr>
        </p:nvSpPr>
        <p:spPr/>
        <p:txBody>
          <a:bodyPr>
            <a:normAutofit fontScale="77500" lnSpcReduction="20000"/>
          </a:bodyPr>
          <a:lstStyle/>
          <a:p>
            <a:r>
              <a:rPr lang="it-IT" dirty="0"/>
              <a:t>Che significa </a:t>
            </a:r>
            <a:r>
              <a:rPr lang="it-IT" i="1" dirty="0"/>
              <a:t>comminare</a:t>
            </a:r>
            <a:r>
              <a:rPr lang="it-IT" dirty="0"/>
              <a:t>?</a:t>
            </a:r>
          </a:p>
          <a:p>
            <a:r>
              <a:rPr lang="it-IT" dirty="0"/>
              <a:t>Qualche penna d’oro del giornalismo:</a:t>
            </a:r>
          </a:p>
          <a:p>
            <a:pPr marL="0" indent="0" algn="just">
              <a:buNone/>
            </a:pPr>
            <a:r>
              <a:rPr lang="it-IT" dirty="0"/>
              <a:t>«E non sarà che questa esplosione, sul mercato librario, di </a:t>
            </a:r>
            <a:r>
              <a:rPr lang="it-IT" i="1" dirty="0" err="1"/>
              <a:t>Mein</a:t>
            </a:r>
            <a:r>
              <a:rPr lang="it-IT" i="1" dirty="0"/>
              <a:t> </a:t>
            </a:r>
            <a:r>
              <a:rPr lang="it-IT" i="1" dirty="0" err="1"/>
              <a:t>Kampf</a:t>
            </a:r>
            <a:r>
              <a:rPr lang="it-IT" dirty="0"/>
              <a:t> sia dovuta unicamente o quasi all’ostracismo che non so se per un </a:t>
            </a:r>
            <a:r>
              <a:rPr lang="it-IT" i="1" dirty="0"/>
              <a:t>ukase</a:t>
            </a:r>
            <a:r>
              <a:rPr lang="it-IT" dirty="0"/>
              <a:t> del potere politico, o per autocensura dell’industria editoriale, </a:t>
            </a:r>
            <a:r>
              <a:rPr lang="it-IT" i="1" dirty="0"/>
              <a:t>è stato</a:t>
            </a:r>
            <a:r>
              <a:rPr lang="it-IT" dirty="0"/>
              <a:t> per decenni e decenni </a:t>
            </a:r>
            <a:r>
              <a:rPr lang="it-IT" i="1" dirty="0"/>
              <a:t>comminato</a:t>
            </a:r>
            <a:r>
              <a:rPr lang="it-IT" dirty="0"/>
              <a:t> a questo libro che, rivisto col senno del poi (e se neppure il «poi» riesce a fornirci un senno, meglio emigrare su un altro pianeta), è soltanto una collezione di scemenze, in pieno contraddetta dai fatti?» (Indro Montanelli, </a:t>
            </a:r>
            <a:r>
              <a:rPr lang="it-IT" i="1" dirty="0"/>
              <a:t>Gli analfabeti della svastica</a:t>
            </a:r>
            <a:r>
              <a:rPr lang="it-IT" dirty="0"/>
              <a:t>, «Corriere della Sera», 27 novembre 1999).</a:t>
            </a:r>
          </a:p>
        </p:txBody>
      </p:sp>
    </p:spTree>
    <p:extLst>
      <p:ext uri="{BB962C8B-B14F-4D97-AF65-F5344CB8AC3E}">
        <p14:creationId xmlns:p14="http://schemas.microsoft.com/office/powerpoint/2010/main" val="67234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Qualche errore, anche del legislatore</a:t>
            </a:r>
          </a:p>
        </p:txBody>
      </p:sp>
      <p:sp>
        <p:nvSpPr>
          <p:cNvPr id="3" name="Segnaposto contenuto 2"/>
          <p:cNvSpPr>
            <a:spLocks noGrp="1"/>
          </p:cNvSpPr>
          <p:nvPr>
            <p:ph idx="1"/>
          </p:nvPr>
        </p:nvSpPr>
        <p:spPr/>
        <p:txBody>
          <a:bodyPr/>
          <a:lstStyle/>
          <a:p>
            <a:pPr algn="just"/>
            <a:r>
              <a:rPr lang="it-IT" dirty="0"/>
              <a:t>La Corte di giustizia, qualora riconosca che lo Stato membro in questione non si è conformato alla sentenza da essa pronunciata, può </a:t>
            </a:r>
            <a:r>
              <a:rPr lang="it-IT" i="1" dirty="0"/>
              <a:t>comminargli</a:t>
            </a:r>
            <a:r>
              <a:rPr lang="it-IT" dirty="0"/>
              <a:t> il pagamento di una somma forfettaria o di una penalità (art. 228 del Trattato di Maastricht).</a:t>
            </a:r>
          </a:p>
          <a:p>
            <a:endParaRPr lang="it-IT" dirty="0"/>
          </a:p>
        </p:txBody>
      </p:sp>
    </p:spTree>
    <p:extLst>
      <p:ext uri="{BB962C8B-B14F-4D97-AF65-F5344CB8AC3E}">
        <p14:creationId xmlns:p14="http://schemas.microsoft.com/office/powerpoint/2010/main" val="4690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Nelle altre lingue infatti</a:t>
            </a:r>
            <a:r>
              <a:rPr lang="mr-IN" dirty="0"/>
              <a:t>…</a:t>
            </a:r>
            <a:endParaRPr lang="it-IT" dirty="0"/>
          </a:p>
        </p:txBody>
      </p:sp>
      <p:sp>
        <p:nvSpPr>
          <p:cNvPr id="3" name="Segnaposto contenuto 2"/>
          <p:cNvSpPr>
            <a:spLocks noGrp="1"/>
          </p:cNvSpPr>
          <p:nvPr>
            <p:ph idx="1"/>
          </p:nvPr>
        </p:nvSpPr>
        <p:spPr/>
        <p:txBody>
          <a:bodyPr>
            <a:normAutofit fontScale="85000" lnSpcReduction="10000"/>
          </a:bodyPr>
          <a:lstStyle/>
          <a:p>
            <a:r>
              <a:rPr lang="it-IT" dirty="0"/>
              <a:t>elle </a:t>
            </a:r>
            <a:r>
              <a:rPr lang="it-IT" dirty="0" err="1"/>
              <a:t>peut</a:t>
            </a:r>
            <a:r>
              <a:rPr lang="it-IT" dirty="0"/>
              <a:t> lui </a:t>
            </a:r>
            <a:r>
              <a:rPr lang="it-IT" dirty="0" err="1"/>
              <a:t>infliger</a:t>
            </a:r>
            <a:r>
              <a:rPr lang="it-IT" dirty="0"/>
              <a:t> le </a:t>
            </a:r>
            <a:r>
              <a:rPr lang="it-IT" dirty="0" err="1"/>
              <a:t>paiement</a:t>
            </a:r>
            <a:r>
              <a:rPr lang="it-IT" dirty="0"/>
              <a:t> d’une somme </a:t>
            </a:r>
            <a:r>
              <a:rPr lang="it-IT" dirty="0" err="1"/>
              <a:t>forfaitaire</a:t>
            </a:r>
            <a:r>
              <a:rPr lang="it-IT" dirty="0"/>
              <a:t> </a:t>
            </a:r>
            <a:r>
              <a:rPr lang="it-IT" dirty="0" err="1"/>
              <a:t>ou</a:t>
            </a:r>
            <a:r>
              <a:rPr lang="it-IT" dirty="0"/>
              <a:t> d’une </a:t>
            </a:r>
            <a:r>
              <a:rPr lang="it-IT" dirty="0" err="1"/>
              <a:t>astreinte</a:t>
            </a:r>
            <a:r>
              <a:rPr lang="it-IT" dirty="0"/>
              <a:t> </a:t>
            </a:r>
          </a:p>
          <a:p>
            <a:r>
              <a:rPr lang="it-IT" dirty="0" err="1"/>
              <a:t>podrá</a:t>
            </a:r>
            <a:r>
              <a:rPr lang="it-IT" dirty="0"/>
              <a:t> </a:t>
            </a:r>
            <a:r>
              <a:rPr lang="it-IT" dirty="0" err="1"/>
              <a:t>imponerle</a:t>
            </a:r>
            <a:r>
              <a:rPr lang="it-IT" dirty="0"/>
              <a:t> </a:t>
            </a:r>
            <a:r>
              <a:rPr lang="it-IT" dirty="0" err="1"/>
              <a:t>el</a:t>
            </a:r>
            <a:r>
              <a:rPr lang="it-IT" dirty="0"/>
              <a:t> pago de una </a:t>
            </a:r>
            <a:r>
              <a:rPr lang="it-IT" dirty="0" err="1"/>
              <a:t>suma</a:t>
            </a:r>
            <a:r>
              <a:rPr lang="it-IT" dirty="0"/>
              <a:t> a tanto </a:t>
            </a:r>
            <a:r>
              <a:rPr lang="it-IT" dirty="0" err="1"/>
              <a:t>alzado</a:t>
            </a:r>
            <a:r>
              <a:rPr lang="it-IT" dirty="0"/>
              <a:t> o de una multa coercitiva</a:t>
            </a:r>
          </a:p>
          <a:p>
            <a:r>
              <a:rPr lang="it-IT" dirty="0" err="1"/>
              <a:t>pode</a:t>
            </a:r>
            <a:r>
              <a:rPr lang="it-IT" dirty="0"/>
              <a:t> </a:t>
            </a:r>
            <a:r>
              <a:rPr lang="it-IT" dirty="0" err="1"/>
              <a:t>condená</a:t>
            </a:r>
            <a:r>
              <a:rPr lang="it-IT" dirty="0"/>
              <a:t>-lo </a:t>
            </a:r>
            <a:r>
              <a:rPr lang="it-IT" dirty="0" err="1"/>
              <a:t>ao</a:t>
            </a:r>
            <a:r>
              <a:rPr lang="it-IT" dirty="0"/>
              <a:t> pagamento de </a:t>
            </a:r>
            <a:r>
              <a:rPr lang="it-IT" dirty="0" err="1"/>
              <a:t>uma</a:t>
            </a:r>
            <a:r>
              <a:rPr lang="it-IT" dirty="0"/>
              <a:t> </a:t>
            </a:r>
            <a:r>
              <a:rPr lang="it-IT" dirty="0" err="1"/>
              <a:t>quantia</a:t>
            </a:r>
            <a:r>
              <a:rPr lang="it-IT" dirty="0"/>
              <a:t> </a:t>
            </a:r>
            <a:r>
              <a:rPr lang="it-IT" dirty="0" err="1"/>
              <a:t>fixa</a:t>
            </a:r>
            <a:r>
              <a:rPr lang="it-IT" dirty="0"/>
              <a:t> </a:t>
            </a:r>
            <a:r>
              <a:rPr lang="it-IT" dirty="0" err="1"/>
              <a:t>ou</a:t>
            </a:r>
            <a:r>
              <a:rPr lang="it-IT" dirty="0"/>
              <a:t> progressiva </a:t>
            </a:r>
            <a:r>
              <a:rPr lang="it-IT" dirty="0" err="1"/>
              <a:t>correspondente</a:t>
            </a:r>
            <a:r>
              <a:rPr lang="it-IT" dirty="0"/>
              <a:t> a </a:t>
            </a:r>
            <a:r>
              <a:rPr lang="it-IT" dirty="0" err="1"/>
              <a:t>uma</a:t>
            </a:r>
            <a:r>
              <a:rPr lang="it-IT" dirty="0"/>
              <a:t> </a:t>
            </a:r>
            <a:r>
              <a:rPr lang="it-IT" dirty="0" err="1"/>
              <a:t>sanção</a:t>
            </a:r>
            <a:r>
              <a:rPr lang="it-IT" dirty="0"/>
              <a:t> </a:t>
            </a:r>
            <a:r>
              <a:rPr lang="it-IT" dirty="0" err="1"/>
              <a:t>pecuniária</a:t>
            </a:r>
            <a:endParaRPr lang="it-IT" dirty="0"/>
          </a:p>
          <a:p>
            <a:r>
              <a:rPr lang="it-IT" dirty="0" err="1"/>
              <a:t>it</a:t>
            </a:r>
            <a:r>
              <a:rPr lang="it-IT" dirty="0"/>
              <a:t> </a:t>
            </a:r>
            <a:r>
              <a:rPr lang="it-IT" dirty="0" err="1"/>
              <a:t>may</a:t>
            </a:r>
            <a:r>
              <a:rPr lang="it-IT" dirty="0"/>
              <a:t> impose a </a:t>
            </a:r>
            <a:r>
              <a:rPr lang="it-IT" dirty="0" err="1"/>
              <a:t>lump</a:t>
            </a:r>
            <a:r>
              <a:rPr lang="it-IT" dirty="0"/>
              <a:t> sum or penalty </a:t>
            </a:r>
            <a:r>
              <a:rPr lang="it-IT" dirty="0" err="1"/>
              <a:t>payment</a:t>
            </a:r>
            <a:r>
              <a:rPr lang="it-IT" dirty="0"/>
              <a:t> on </a:t>
            </a:r>
            <a:r>
              <a:rPr lang="it-IT" dirty="0" err="1"/>
              <a:t>it</a:t>
            </a:r>
            <a:endParaRPr lang="it-IT" dirty="0"/>
          </a:p>
          <a:p>
            <a:r>
              <a:rPr lang="it-IT" dirty="0"/>
              <a:t>so </a:t>
            </a:r>
            <a:r>
              <a:rPr lang="it-IT" dirty="0" err="1"/>
              <a:t>kann</a:t>
            </a:r>
            <a:r>
              <a:rPr lang="it-IT" dirty="0"/>
              <a:t> </a:t>
            </a:r>
            <a:r>
              <a:rPr lang="it-IT" dirty="0" err="1"/>
              <a:t>er</a:t>
            </a:r>
            <a:r>
              <a:rPr lang="it-IT" dirty="0"/>
              <a:t> die </a:t>
            </a:r>
            <a:r>
              <a:rPr lang="it-IT" dirty="0" err="1"/>
              <a:t>Zahlung</a:t>
            </a:r>
            <a:r>
              <a:rPr lang="it-IT" dirty="0"/>
              <a:t> </a:t>
            </a:r>
            <a:r>
              <a:rPr lang="it-IT" dirty="0" err="1"/>
              <a:t>eines</a:t>
            </a:r>
            <a:r>
              <a:rPr lang="it-IT" dirty="0"/>
              <a:t> </a:t>
            </a:r>
            <a:r>
              <a:rPr lang="it-IT" dirty="0" err="1"/>
              <a:t>Pauschalbetrags</a:t>
            </a:r>
            <a:r>
              <a:rPr lang="it-IT" dirty="0"/>
              <a:t> </a:t>
            </a:r>
            <a:r>
              <a:rPr lang="it-IT" dirty="0" err="1"/>
              <a:t>oder</a:t>
            </a:r>
            <a:r>
              <a:rPr lang="it-IT" dirty="0"/>
              <a:t> </a:t>
            </a:r>
            <a:r>
              <a:rPr lang="it-IT" dirty="0" err="1"/>
              <a:t>Zwangsgelds</a:t>
            </a:r>
            <a:r>
              <a:rPr lang="it-IT" dirty="0"/>
              <a:t> </a:t>
            </a:r>
            <a:r>
              <a:rPr lang="it-IT" dirty="0" err="1"/>
              <a:t>verhängen</a:t>
            </a:r>
            <a:r>
              <a:rPr lang="it-IT" dirty="0"/>
              <a:t> </a:t>
            </a:r>
          </a:p>
        </p:txBody>
      </p:sp>
    </p:spTree>
    <p:extLst>
      <p:ext uri="{BB962C8B-B14F-4D97-AF65-F5344CB8AC3E}">
        <p14:creationId xmlns:p14="http://schemas.microsoft.com/office/powerpoint/2010/main" val="11613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della giurisprudenza</a:t>
            </a:r>
            <a:r>
              <a:rPr lang="is-IS" dirty="0"/>
              <a:t>…</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a:t>Non viola il divieto di “</a:t>
            </a:r>
            <a:r>
              <a:rPr lang="it-IT" dirty="0" err="1"/>
              <a:t>reformatio</a:t>
            </a:r>
            <a:r>
              <a:rPr lang="it-IT" dirty="0"/>
              <a:t> in </a:t>
            </a:r>
            <a:r>
              <a:rPr lang="it-IT" dirty="0" err="1"/>
              <a:t>peius</a:t>
            </a:r>
            <a:r>
              <a:rPr lang="it-IT" dirty="0"/>
              <a:t>” il giudice di appello che, nell’accogliere il gravame dell’imputato limitatamente al riconoscimento della circostanza aggravante della rapina, provveda a rideterminare la pena in misura inferiore a quella </a:t>
            </a:r>
            <a:r>
              <a:rPr lang="it-IT" i="1" dirty="0"/>
              <a:t>comminata</a:t>
            </a:r>
            <a:r>
              <a:rPr lang="it-IT" dirty="0"/>
              <a:t> in primo grado, da un lato riducendo la pena base (per la rapina non aggravata), e, dall’altro, aumentando per la recidiva la pena così rideterminata (Cassazione penale, sez. II, 12 aprile 2016, n. 18089).</a:t>
            </a:r>
          </a:p>
          <a:p>
            <a:endParaRPr lang="it-IT" dirty="0"/>
          </a:p>
        </p:txBody>
      </p:sp>
    </p:spTree>
    <p:extLst>
      <p:ext uri="{BB962C8B-B14F-4D97-AF65-F5344CB8AC3E}">
        <p14:creationId xmlns:p14="http://schemas.microsoft.com/office/powerpoint/2010/main" val="276406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8551B-0A25-9049-BE43-BFDAEB5AB303}"/>
              </a:ext>
            </a:extLst>
          </p:cNvPr>
          <p:cNvSpPr>
            <a:spLocks noGrp="1"/>
          </p:cNvSpPr>
          <p:nvPr>
            <p:ph type="title"/>
          </p:nvPr>
        </p:nvSpPr>
        <p:spPr/>
        <p:txBody>
          <a:bodyPr/>
          <a:lstStyle/>
          <a:p>
            <a:r>
              <a:rPr lang="it-IT" dirty="0"/>
              <a:t>… anche amministrativa</a:t>
            </a:r>
          </a:p>
        </p:txBody>
      </p:sp>
      <p:sp>
        <p:nvSpPr>
          <p:cNvPr id="3" name="Segnaposto contenuto 2">
            <a:extLst>
              <a:ext uri="{FF2B5EF4-FFF2-40B4-BE49-F238E27FC236}">
                <a16:creationId xmlns:a16="http://schemas.microsoft.com/office/drawing/2014/main" id="{76706DD7-0975-1F4E-8452-3942B37F0508}"/>
              </a:ext>
            </a:extLst>
          </p:cNvPr>
          <p:cNvSpPr>
            <a:spLocks noGrp="1"/>
          </p:cNvSpPr>
          <p:nvPr>
            <p:ph idx="1"/>
          </p:nvPr>
        </p:nvSpPr>
        <p:spPr/>
        <p:txBody>
          <a:bodyPr>
            <a:normAutofit fontScale="77500" lnSpcReduction="20000"/>
          </a:bodyPr>
          <a:lstStyle/>
          <a:p>
            <a:pPr algn="just"/>
            <a:r>
              <a:rPr lang="it-IT" dirty="0"/>
              <a:t>Aggiunge [l’appellante] che, ai sensi dell'articolo 167 del d.lgs. n. 42/2004, l'Amministrazione competente può disporre, in luogo della demolizione, il pagamento, a carico del responsabile, di una somma equivalente al maggior importo tra il danno arrecato ed il profitto conseguito, evidenziando che, nella specie, avendo il GIP di Napoli con il decreto n. 37028/08 del 16-9-2008, ritenuto che gli interventi in questione fossero privi di impatto ambientale negativo, l'Amministrazione avrebbe dovuto al più </a:t>
            </a:r>
            <a:r>
              <a:rPr lang="it-IT" i="1" dirty="0"/>
              <a:t>comminare</a:t>
            </a:r>
            <a:r>
              <a:rPr lang="it-IT" dirty="0"/>
              <a:t> la sanzione pecuniaria e non già quella demolitoria (Consiglio di Stato, sez. VI, 16 aprile 2018, n. 22418) </a:t>
            </a:r>
          </a:p>
        </p:txBody>
      </p:sp>
    </p:spTree>
    <p:extLst>
      <p:ext uri="{BB962C8B-B14F-4D97-AF65-F5344CB8AC3E}">
        <p14:creationId xmlns:p14="http://schemas.microsoft.com/office/powerpoint/2010/main" val="22166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il </a:t>
            </a:r>
            <a:r>
              <a:rPr lang="it-IT" i="1" dirty="0"/>
              <a:t>reato</a:t>
            </a:r>
            <a:r>
              <a:rPr lang="it-IT" dirty="0"/>
              <a:t> diventa </a:t>
            </a:r>
            <a:r>
              <a:rPr lang="it-IT" i="1" dirty="0"/>
              <a:t>penale</a:t>
            </a:r>
          </a:p>
        </p:txBody>
      </p:sp>
      <p:sp>
        <p:nvSpPr>
          <p:cNvPr id="3" name="Segnaposto contenuto 2"/>
          <p:cNvSpPr>
            <a:spLocks noGrp="1"/>
          </p:cNvSpPr>
          <p:nvPr>
            <p:ph idx="1"/>
          </p:nvPr>
        </p:nvSpPr>
        <p:spPr/>
        <p:txBody>
          <a:bodyPr>
            <a:normAutofit fontScale="70000" lnSpcReduction="20000"/>
          </a:bodyPr>
          <a:lstStyle/>
          <a:p>
            <a:pPr algn="just"/>
            <a:r>
              <a:rPr lang="it-IT" dirty="0"/>
              <a:t>Nel caso di specie </a:t>
            </a:r>
            <a:r>
              <a:rPr lang="mr-IN" dirty="0"/>
              <a:t>–</a:t>
            </a:r>
            <a:r>
              <a:rPr lang="it-IT" dirty="0"/>
              <a:t> ci si duole </a:t>
            </a:r>
            <a:r>
              <a:rPr lang="mr-IN" dirty="0"/>
              <a:t>–</a:t>
            </a:r>
            <a:r>
              <a:rPr lang="it-IT" dirty="0"/>
              <a:t> non era certamente applicabile l’art. 321 c.p.p., che regola il sequestro di beni appartenenti all'imputato di </a:t>
            </a:r>
            <a:r>
              <a:rPr lang="it-IT" i="1" dirty="0"/>
              <a:t>reato penale</a:t>
            </a:r>
            <a:r>
              <a:rPr lang="it-IT" dirty="0"/>
              <a:t>, mentre il </a:t>
            </a:r>
            <a:r>
              <a:rPr lang="it-IT" dirty="0" err="1"/>
              <a:t>D.Lgs.</a:t>
            </a:r>
            <a:r>
              <a:rPr lang="it-IT" dirty="0"/>
              <a:t> n. 231 del 2001, art. 53, disciplina il sequestro di beni appartenenti all'ente responsabile degli </a:t>
            </a:r>
            <a:r>
              <a:rPr lang="it-IT" u="sng" dirty="0"/>
              <a:t>illeciti amministrativi </a:t>
            </a:r>
            <a:r>
              <a:rPr lang="it-IT" dirty="0"/>
              <a:t>conseguenti al reato commesso dall'amministratore imputato. Ricorrerebbe, quindi, una duplice violazione di legge (Cassazione penale 13/05/2015, n. 28245).</a:t>
            </a:r>
          </a:p>
          <a:p>
            <a:pPr algn="just"/>
            <a:r>
              <a:rPr lang="it-IT" dirty="0"/>
              <a:t>Va premesso come sulla circostanza che parte appellata sia stata sottoposta ad un procedimento penale (sfociato in una sentenza applicativa di pena ex art. 444 </a:t>
            </a:r>
            <a:r>
              <a:rPr lang="it-IT" dirty="0" err="1"/>
              <a:t>cpp</a:t>
            </a:r>
            <a:r>
              <a:rPr lang="it-IT" dirty="0"/>
              <a:t>) non v’è - né può esservi - contestazione: occorre invece accertare se detto </a:t>
            </a:r>
            <a:r>
              <a:rPr lang="it-IT" i="1" dirty="0"/>
              <a:t>reato penale</a:t>
            </a:r>
            <a:r>
              <a:rPr lang="it-IT" dirty="0"/>
              <a:t> commesso possa dirsi "connesso alla violazione di una norma doganale" (Consiglio di Stato, sez. IV, 22 novembre 2013, n. </a:t>
            </a:r>
            <a:r>
              <a:rPr lang="it-IT"/>
              <a:t>5540). </a:t>
            </a:r>
            <a:endParaRPr lang="it-IT" dirty="0"/>
          </a:p>
        </p:txBody>
      </p:sp>
    </p:spTree>
    <p:extLst>
      <p:ext uri="{BB962C8B-B14F-4D97-AF65-F5344CB8AC3E}">
        <p14:creationId xmlns:p14="http://schemas.microsoft.com/office/powerpoint/2010/main" val="20507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21997-558C-5547-88AD-E84A4FED5444}"/>
              </a:ext>
            </a:extLst>
          </p:cNvPr>
          <p:cNvSpPr>
            <a:spLocks noGrp="1"/>
          </p:cNvSpPr>
          <p:nvPr>
            <p:ph type="title"/>
          </p:nvPr>
        </p:nvSpPr>
        <p:spPr/>
        <p:txBody>
          <a:bodyPr/>
          <a:lstStyle/>
          <a:p>
            <a:r>
              <a:rPr lang="it-IT" dirty="0"/>
              <a:t>Una conferma?</a:t>
            </a:r>
          </a:p>
        </p:txBody>
      </p:sp>
      <p:sp>
        <p:nvSpPr>
          <p:cNvPr id="3" name="Segnaposto contenuto 2">
            <a:extLst>
              <a:ext uri="{FF2B5EF4-FFF2-40B4-BE49-F238E27FC236}">
                <a16:creationId xmlns:a16="http://schemas.microsoft.com/office/drawing/2014/main" id="{C6D639EA-BC47-D343-9635-F1DE774B5B94}"/>
              </a:ext>
            </a:extLst>
          </p:cNvPr>
          <p:cNvSpPr>
            <a:spLocks noGrp="1"/>
          </p:cNvSpPr>
          <p:nvPr>
            <p:ph idx="1"/>
          </p:nvPr>
        </p:nvSpPr>
        <p:spPr/>
        <p:txBody>
          <a:bodyPr/>
          <a:lstStyle/>
          <a:p>
            <a:r>
              <a:rPr lang="it-IT" dirty="0"/>
              <a:t>«In questa sede, il ricorrente ha dedotto una pretesa violazione di norme civilistiche che nulla hanno a che vedere con il reato penale di appropriazione indebita».</a:t>
            </a:r>
          </a:p>
          <a:p>
            <a:endParaRPr lang="it-IT" dirty="0"/>
          </a:p>
          <a:p>
            <a:r>
              <a:rPr lang="it-IT" dirty="0"/>
              <a:t>Cassazione, II sez. penale, 6 marzo 2018 n.</a:t>
            </a:r>
            <a:r>
              <a:rPr lang="it-IT" b="1" dirty="0"/>
              <a:t> </a:t>
            </a:r>
            <a:r>
              <a:rPr lang="it-IT" dirty="0"/>
              <a:t>14147 </a:t>
            </a:r>
          </a:p>
          <a:p>
            <a:endParaRPr lang="it-IT" dirty="0"/>
          </a:p>
        </p:txBody>
      </p:sp>
    </p:spTree>
    <p:extLst>
      <p:ext uri="{BB962C8B-B14F-4D97-AF65-F5344CB8AC3E}">
        <p14:creationId xmlns:p14="http://schemas.microsoft.com/office/powerpoint/2010/main" val="31850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ridefinizioni</a:t>
            </a:r>
          </a:p>
        </p:txBody>
      </p:sp>
      <p:sp>
        <p:nvSpPr>
          <p:cNvPr id="3" name="Segnaposto contenuto 2"/>
          <p:cNvSpPr>
            <a:spLocks noGrp="1"/>
          </p:cNvSpPr>
          <p:nvPr>
            <p:ph idx="1"/>
          </p:nvPr>
        </p:nvSpPr>
        <p:spPr/>
        <p:txBody>
          <a:bodyPr/>
          <a:lstStyle/>
          <a:p>
            <a:pPr algn="just"/>
            <a:r>
              <a:rPr lang="it-IT" dirty="0"/>
              <a:t>Consistono nell’attribuire a parole della lingua comune un significato che non coincide con quello normalmente adoperato </a:t>
            </a:r>
            <a:r>
              <a:rPr lang="it-IT" dirty="0">
                <a:latin typeface="Wingdings"/>
                <a:ea typeface="Wingdings"/>
                <a:cs typeface="Wingdings"/>
                <a:sym typeface="Wingdings"/>
              </a:rPr>
              <a:t></a:t>
            </a:r>
            <a:r>
              <a:rPr lang="it-IT" dirty="0"/>
              <a:t> riuso specialistico di parole del linguaggio ordinario.</a:t>
            </a:r>
          </a:p>
          <a:p>
            <a:pPr algn="just"/>
            <a:r>
              <a:rPr lang="it-IT" i="1" dirty="0"/>
              <a:t>Azione</a:t>
            </a:r>
            <a:r>
              <a:rPr lang="it-IT" dirty="0"/>
              <a:t>, </a:t>
            </a:r>
            <a:r>
              <a:rPr lang="it-IT" i="1" dirty="0"/>
              <a:t>bene</a:t>
            </a:r>
            <a:r>
              <a:rPr lang="it-IT" dirty="0"/>
              <a:t>, </a:t>
            </a:r>
            <a:r>
              <a:rPr lang="it-IT" i="1" dirty="0"/>
              <a:t>cosa</a:t>
            </a:r>
            <a:r>
              <a:rPr lang="it-IT" dirty="0"/>
              <a:t>, </a:t>
            </a:r>
            <a:r>
              <a:rPr lang="it-IT" i="1" dirty="0"/>
              <a:t>compromesso</a:t>
            </a:r>
            <a:r>
              <a:rPr lang="it-IT" dirty="0"/>
              <a:t>, </a:t>
            </a:r>
            <a:r>
              <a:rPr lang="it-IT" i="1" dirty="0"/>
              <a:t>confusione</a:t>
            </a:r>
            <a:r>
              <a:rPr lang="it-IT" dirty="0"/>
              <a:t>, </a:t>
            </a:r>
            <a:r>
              <a:rPr lang="it-IT" i="1" dirty="0"/>
              <a:t>emulazione</a:t>
            </a:r>
            <a:r>
              <a:rPr lang="it-IT" dirty="0"/>
              <a:t>, </a:t>
            </a:r>
            <a:r>
              <a:rPr lang="it-IT" i="1" dirty="0"/>
              <a:t>terzo</a:t>
            </a:r>
            <a:r>
              <a:rPr lang="it-IT" dirty="0"/>
              <a:t>.</a:t>
            </a:r>
          </a:p>
          <a:p>
            <a:pPr algn="just"/>
            <a:r>
              <a:rPr lang="it-IT" i="1" dirty="0"/>
              <a:t>Possesso</a:t>
            </a:r>
          </a:p>
        </p:txBody>
      </p:sp>
    </p:spTree>
    <p:extLst>
      <p:ext uri="{BB962C8B-B14F-4D97-AF65-F5344CB8AC3E}">
        <p14:creationId xmlns:p14="http://schemas.microsoft.com/office/powerpoint/2010/main" val="237987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556792"/>
            <a:ext cx="5040560" cy="3240360"/>
          </a:xfrm>
        </p:spPr>
        <p:txBody>
          <a:bodyPr/>
          <a:lstStyle/>
          <a:p>
            <a:pPr algn="just" eaLnBrk="1" hangingPunct="1"/>
            <a:r>
              <a:rPr lang="it-IT" sz="2400" dirty="0"/>
              <a:t>La brevità e la chiarezza, quando riescono a stare insieme, sono i mezzi sicuri per corrompere onestamente il giudice. </a:t>
            </a:r>
            <a:endParaRPr lang="it-IT" sz="2400" dirty="0">
              <a:latin typeface="Arial" charset="0"/>
              <a:ea typeface="ＭＳ Ｐゴシック" charset="0"/>
            </a:endParaRPr>
          </a:p>
        </p:txBody>
      </p:sp>
      <p:sp>
        <p:nvSpPr>
          <p:cNvPr id="3" name="Segnaposto contenuto 2"/>
          <p:cNvSpPr>
            <a:spLocks noGrp="1"/>
          </p:cNvSpPr>
          <p:nvPr>
            <p:ph idx="1"/>
          </p:nvPr>
        </p:nvSpPr>
        <p:spPr>
          <a:xfrm>
            <a:off x="539552" y="4653136"/>
            <a:ext cx="8291513" cy="1539875"/>
          </a:xfrm>
        </p:spPr>
        <p:txBody>
          <a:bodyPr/>
          <a:lstStyle/>
          <a:p>
            <a:pPr marL="0" indent="0" algn="just" eaLnBrk="1" hangingPunct="1">
              <a:buFontTx/>
              <a:buNone/>
              <a:defRPr/>
            </a:pPr>
            <a:r>
              <a:rPr lang="it-IT" sz="2400" dirty="0">
                <a:cs typeface="+mn-cs"/>
              </a:rPr>
              <a:t>Piero </a:t>
            </a:r>
            <a:r>
              <a:rPr lang="it-IT" sz="2400" dirty="0" err="1">
                <a:cs typeface="+mn-cs"/>
              </a:rPr>
              <a:t>Calamandrei</a:t>
            </a:r>
            <a:r>
              <a:rPr lang="it-IT" sz="2400" dirty="0">
                <a:cs typeface="+mn-cs"/>
              </a:rPr>
              <a:t>, </a:t>
            </a:r>
            <a:r>
              <a:rPr lang="it-IT" sz="2400" i="1" dirty="0">
                <a:cs typeface="+mn-cs"/>
              </a:rPr>
              <a:t>Elogio dei giudici scritto da un avvocato</a:t>
            </a:r>
            <a:endParaRPr lang="it-IT" sz="2400" dirty="0">
              <a:cs typeface="+mn-cs"/>
            </a:endParaRPr>
          </a:p>
        </p:txBody>
      </p:sp>
      <p:sp>
        <p:nvSpPr>
          <p:cNvPr id="4" name="CasellaDiTesto 3"/>
          <p:cNvSpPr txBox="1"/>
          <p:nvPr/>
        </p:nvSpPr>
        <p:spPr>
          <a:xfrm>
            <a:off x="1626571" y="332656"/>
            <a:ext cx="5261377" cy="707886"/>
          </a:xfrm>
          <a:prstGeom prst="rect">
            <a:avLst/>
          </a:prstGeom>
          <a:noFill/>
        </p:spPr>
        <p:txBody>
          <a:bodyPr wrap="none" rtlCol="0">
            <a:spAutoFit/>
          </a:bodyPr>
          <a:lstStyle/>
          <a:p>
            <a:r>
              <a:rPr lang="it-IT" sz="4000" dirty="0"/>
              <a:t>I giuristi e la chiarezza</a:t>
            </a:r>
          </a:p>
        </p:txBody>
      </p:sp>
      <p:pic>
        <p:nvPicPr>
          <p:cNvPr id="7" name="Immagine 6"/>
          <p:cNvPicPr>
            <a:picLocks noChangeAspect="1"/>
          </p:cNvPicPr>
          <p:nvPr/>
        </p:nvPicPr>
        <p:blipFill>
          <a:blip r:embed="rId2"/>
          <a:stretch>
            <a:fillRect/>
          </a:stretch>
        </p:blipFill>
        <p:spPr>
          <a:xfrm>
            <a:off x="6012160" y="1412776"/>
            <a:ext cx="2540000" cy="3086100"/>
          </a:xfrm>
          <a:prstGeom prst="rect">
            <a:avLst/>
          </a:prstGeom>
        </p:spPr>
      </p:pic>
    </p:spTree>
    <p:extLst>
      <p:ext uri="{BB962C8B-B14F-4D97-AF65-F5344CB8AC3E}">
        <p14:creationId xmlns:p14="http://schemas.microsoft.com/office/powerpoint/2010/main" val="214419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poi</a:t>
            </a:r>
            <a:r>
              <a:rPr lang="mr-IN" dirty="0"/>
              <a:t>…</a:t>
            </a:r>
            <a:endParaRPr lang="it-IT" dirty="0"/>
          </a:p>
        </p:txBody>
      </p:sp>
      <p:sp>
        <p:nvSpPr>
          <p:cNvPr id="3" name="Segnaposto contenuto 2"/>
          <p:cNvSpPr>
            <a:spLocks noGrp="1"/>
          </p:cNvSpPr>
          <p:nvPr>
            <p:ph idx="1"/>
          </p:nvPr>
        </p:nvSpPr>
        <p:spPr/>
        <p:txBody>
          <a:bodyPr/>
          <a:lstStyle/>
          <a:p>
            <a:r>
              <a:rPr lang="it-IT" dirty="0"/>
              <a:t>Un’</a:t>
            </a:r>
            <a:r>
              <a:rPr lang="it-IT" i="1" dirty="0"/>
              <a:t>attività contrattuale</a:t>
            </a:r>
            <a:r>
              <a:rPr lang="it-IT" dirty="0"/>
              <a:t> non univoca</a:t>
            </a:r>
          </a:p>
          <a:p>
            <a:endParaRPr lang="it-IT" dirty="0"/>
          </a:p>
          <a:p>
            <a:endParaRPr lang="it-IT" dirty="0"/>
          </a:p>
          <a:p>
            <a:r>
              <a:rPr lang="it-IT" dirty="0"/>
              <a:t>Un </a:t>
            </a:r>
            <a:r>
              <a:rPr lang="it-IT" i="1" dirty="0"/>
              <a:t>risalente</a:t>
            </a:r>
            <a:r>
              <a:rPr lang="it-IT" dirty="0"/>
              <a:t> indefinito</a:t>
            </a:r>
          </a:p>
          <a:p>
            <a:endParaRPr lang="it-IT" dirty="0"/>
          </a:p>
          <a:p>
            <a:endParaRPr lang="it-IT" dirty="0"/>
          </a:p>
        </p:txBody>
      </p:sp>
    </p:spTree>
    <p:extLst>
      <p:ext uri="{BB962C8B-B14F-4D97-AF65-F5344CB8AC3E}">
        <p14:creationId xmlns:p14="http://schemas.microsoft.com/office/powerpoint/2010/main" val="18917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un giornale</a:t>
            </a:r>
          </a:p>
        </p:txBody>
      </p:sp>
      <p:sp>
        <p:nvSpPr>
          <p:cNvPr id="3" name="Segnaposto contenuto 2"/>
          <p:cNvSpPr>
            <a:spLocks noGrp="1"/>
          </p:cNvSpPr>
          <p:nvPr>
            <p:ph idx="1"/>
          </p:nvPr>
        </p:nvSpPr>
        <p:spPr/>
        <p:txBody>
          <a:bodyPr/>
          <a:lstStyle/>
          <a:p>
            <a:pPr algn="just"/>
            <a:r>
              <a:rPr lang="it-IT" dirty="0"/>
              <a:t>Da storico, Spadolini conosce bene queste cose: e non è davvero cosa da poco che dichiari pubblicamente di volersi sottrarre a questo </a:t>
            </a:r>
            <a:r>
              <a:rPr lang="it-IT" i="1" dirty="0"/>
              <a:t>risalente</a:t>
            </a:r>
            <a:r>
              <a:rPr lang="it-IT" dirty="0"/>
              <a:t> e pesante impegno («la Repubblica», 5 ottobre 1984).</a:t>
            </a:r>
          </a:p>
          <a:p>
            <a:r>
              <a:rPr lang="it-IT" dirty="0"/>
              <a:t>Stefano Rodotà</a:t>
            </a:r>
          </a:p>
        </p:txBody>
      </p:sp>
    </p:spTree>
    <p:extLst>
      <p:ext uri="{BB962C8B-B14F-4D97-AF65-F5344CB8AC3E}">
        <p14:creationId xmlns:p14="http://schemas.microsoft.com/office/powerpoint/2010/main" val="12494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 strane parole, i tecnicismi collaterali!</a:t>
            </a:r>
          </a:p>
        </p:txBody>
      </p:sp>
      <p:sp>
        <p:nvSpPr>
          <p:cNvPr id="3" name="Segnaposto contenuto 2"/>
          <p:cNvSpPr>
            <a:spLocks noGrp="1"/>
          </p:cNvSpPr>
          <p:nvPr>
            <p:ph idx="1"/>
          </p:nvPr>
        </p:nvSpPr>
        <p:spPr/>
        <p:txBody>
          <a:bodyPr>
            <a:normAutofit lnSpcReduction="10000"/>
          </a:bodyPr>
          <a:lstStyle/>
          <a:p>
            <a:pPr algn="just"/>
            <a:r>
              <a:rPr lang="it-IT" i="1" dirty="0"/>
              <a:t>altresì</a:t>
            </a:r>
            <a:r>
              <a:rPr lang="it-IT" dirty="0"/>
              <a:t>, </a:t>
            </a:r>
            <a:r>
              <a:rPr lang="it-IT" i="1" dirty="0"/>
              <a:t>di talché</a:t>
            </a:r>
            <a:r>
              <a:rPr lang="it-IT" dirty="0"/>
              <a:t>, </a:t>
            </a:r>
            <a:r>
              <a:rPr lang="it-IT" i="1" dirty="0" err="1"/>
              <a:t>ordunque</a:t>
            </a:r>
            <a:r>
              <a:rPr lang="it-IT" dirty="0"/>
              <a:t>, </a:t>
            </a:r>
            <a:r>
              <a:rPr lang="it-IT" i="1" dirty="0"/>
              <a:t>invero</a:t>
            </a:r>
            <a:r>
              <a:rPr lang="it-IT" dirty="0"/>
              <a:t>, </a:t>
            </a:r>
            <a:r>
              <a:rPr lang="it-IT" i="1" dirty="0"/>
              <a:t>orbene</a:t>
            </a:r>
          </a:p>
          <a:p>
            <a:pPr algn="just"/>
            <a:endParaRPr lang="it-IT" i="1" dirty="0"/>
          </a:p>
          <a:p>
            <a:pPr algn="just"/>
            <a:r>
              <a:rPr lang="it-IT" i="1" dirty="0"/>
              <a:t>de quo</a:t>
            </a:r>
            <a:r>
              <a:rPr lang="it-IT" dirty="0"/>
              <a:t>, </a:t>
            </a:r>
            <a:r>
              <a:rPr lang="it-IT" i="1" dirty="0"/>
              <a:t>de qua</a:t>
            </a:r>
            <a:r>
              <a:rPr lang="it-IT" dirty="0"/>
              <a:t>, </a:t>
            </a:r>
            <a:r>
              <a:rPr lang="it-IT" i="1" dirty="0"/>
              <a:t>per </a:t>
            </a:r>
            <a:r>
              <a:rPr lang="it-IT" i="1" dirty="0" err="1"/>
              <a:t>tabulas</a:t>
            </a:r>
            <a:r>
              <a:rPr lang="it-IT" dirty="0"/>
              <a:t>, </a:t>
            </a:r>
            <a:r>
              <a:rPr lang="it-IT" i="1" dirty="0"/>
              <a:t>ex </a:t>
            </a:r>
            <a:r>
              <a:rPr lang="it-IT" i="1" dirty="0" err="1"/>
              <a:t>nunc</a:t>
            </a:r>
            <a:r>
              <a:rPr lang="it-IT" dirty="0"/>
              <a:t>, </a:t>
            </a:r>
            <a:r>
              <a:rPr lang="it-IT" i="1" dirty="0"/>
              <a:t>ex </a:t>
            </a:r>
            <a:r>
              <a:rPr lang="it-IT" i="1" dirty="0" err="1"/>
              <a:t>tunc</a:t>
            </a:r>
            <a:r>
              <a:rPr lang="it-IT" dirty="0"/>
              <a:t> (ma anche </a:t>
            </a:r>
            <a:r>
              <a:rPr lang="it-IT" i="1" dirty="0"/>
              <a:t>ex </a:t>
            </a:r>
            <a:r>
              <a:rPr lang="it-IT" i="1" dirty="0" err="1"/>
              <a:t>tuc</a:t>
            </a:r>
            <a:r>
              <a:rPr lang="it-IT" dirty="0"/>
              <a:t>…), </a:t>
            </a:r>
            <a:r>
              <a:rPr lang="it-IT" i="1" dirty="0" err="1"/>
              <a:t>quisquis</a:t>
            </a:r>
            <a:r>
              <a:rPr lang="it-IT" i="1" dirty="0"/>
              <a:t> de </a:t>
            </a:r>
            <a:r>
              <a:rPr lang="it-IT" i="1" dirty="0" err="1"/>
              <a:t>populo</a:t>
            </a:r>
            <a:r>
              <a:rPr lang="it-IT" dirty="0"/>
              <a:t>, </a:t>
            </a:r>
            <a:r>
              <a:rPr lang="it-IT" i="1" dirty="0" err="1"/>
              <a:t>tamquam</a:t>
            </a:r>
            <a:r>
              <a:rPr lang="it-IT" i="1" dirty="0"/>
              <a:t> non </a:t>
            </a:r>
            <a:r>
              <a:rPr lang="it-IT" i="1" dirty="0" err="1"/>
              <a:t>esset</a:t>
            </a:r>
            <a:r>
              <a:rPr lang="it-IT" dirty="0"/>
              <a:t>, </a:t>
            </a:r>
            <a:r>
              <a:rPr lang="it-IT" i="1" dirty="0" err="1"/>
              <a:t>salvis</a:t>
            </a:r>
            <a:r>
              <a:rPr lang="it-IT" i="1" dirty="0"/>
              <a:t> </a:t>
            </a:r>
            <a:r>
              <a:rPr lang="it-IT" i="1" dirty="0" err="1"/>
              <a:t>iuribus</a:t>
            </a:r>
            <a:r>
              <a:rPr lang="it-IT" dirty="0"/>
              <a:t> (</a:t>
            </a:r>
            <a:r>
              <a:rPr lang="it-IT" i="1" dirty="0"/>
              <a:t>salvezze illimitate!</a:t>
            </a:r>
            <a:r>
              <a:rPr lang="it-IT" dirty="0"/>
              <a:t>)</a:t>
            </a:r>
          </a:p>
          <a:p>
            <a:pPr algn="just"/>
            <a:endParaRPr lang="it-IT" dirty="0"/>
          </a:p>
          <a:p>
            <a:pPr algn="just"/>
            <a:r>
              <a:rPr lang="it-IT" i="1" dirty="0"/>
              <a:t>all’uopo</a:t>
            </a:r>
            <a:r>
              <a:rPr lang="it-IT" dirty="0"/>
              <a:t>, </a:t>
            </a:r>
            <a:r>
              <a:rPr lang="it-IT" i="1" dirty="0"/>
              <a:t>coonestare</a:t>
            </a:r>
            <a:r>
              <a:rPr lang="it-IT" dirty="0"/>
              <a:t>, </a:t>
            </a:r>
            <a:r>
              <a:rPr lang="it-IT" i="1" dirty="0"/>
              <a:t>per converso</a:t>
            </a:r>
            <a:r>
              <a:rPr lang="it-IT" dirty="0"/>
              <a:t>, </a:t>
            </a:r>
            <a:r>
              <a:rPr lang="it-IT" i="1" dirty="0"/>
              <a:t>tuziorismo difensivo</a:t>
            </a:r>
            <a:r>
              <a:rPr lang="it-IT" dirty="0"/>
              <a:t>,  </a:t>
            </a:r>
            <a:r>
              <a:rPr lang="it-IT" i="1" dirty="0"/>
              <a:t>ultroneo</a:t>
            </a:r>
          </a:p>
          <a:p>
            <a:endParaRPr lang="it-IT" dirty="0"/>
          </a:p>
        </p:txBody>
      </p:sp>
    </p:spTree>
    <p:extLst>
      <p:ext uri="{BB962C8B-B14F-4D97-AF65-F5344CB8AC3E}">
        <p14:creationId xmlns:p14="http://schemas.microsoft.com/office/powerpoint/2010/main" val="6250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a:t>
            </a:r>
            <a:r>
              <a:rPr lang="mr-IN" dirty="0"/>
              <a:t>…</a:t>
            </a:r>
            <a:endParaRPr lang="it-IT" dirty="0"/>
          </a:p>
        </p:txBody>
      </p:sp>
      <p:sp>
        <p:nvSpPr>
          <p:cNvPr id="3" name="Segnaposto contenuto 2"/>
          <p:cNvSpPr>
            <a:spLocks noGrp="1"/>
          </p:cNvSpPr>
          <p:nvPr>
            <p:ph idx="1"/>
          </p:nvPr>
        </p:nvSpPr>
        <p:spPr/>
        <p:txBody>
          <a:bodyPr/>
          <a:lstStyle/>
          <a:p>
            <a:r>
              <a:rPr lang="it-IT" i="1" dirty="0"/>
              <a:t>Escutere</a:t>
            </a:r>
            <a:r>
              <a:rPr lang="it-IT" dirty="0"/>
              <a:t> ed </a:t>
            </a:r>
            <a:r>
              <a:rPr lang="it-IT" i="1" dirty="0"/>
              <a:t>escussione</a:t>
            </a:r>
            <a:r>
              <a:rPr lang="it-IT" dirty="0"/>
              <a:t>?</a:t>
            </a:r>
          </a:p>
          <a:p>
            <a:r>
              <a:rPr lang="it-IT" dirty="0"/>
              <a:t>Francesco </a:t>
            </a:r>
            <a:r>
              <a:rPr lang="it-IT" dirty="0" err="1"/>
              <a:t>Calasso</a:t>
            </a:r>
            <a:r>
              <a:rPr lang="it-IT" dirty="0"/>
              <a:t>: «</a:t>
            </a:r>
            <a:r>
              <a:rPr lang="it-IT" i="1" dirty="0"/>
              <a:t>escusse</a:t>
            </a:r>
            <a:r>
              <a:rPr lang="it-IT" dirty="0"/>
              <a:t> queste testimonianze, i giudici pronunciavano la sentenza in conformità dei risultati dell’</a:t>
            </a:r>
            <a:r>
              <a:rPr lang="it-IT" i="1" dirty="0" err="1"/>
              <a:t>inquisitio</a:t>
            </a:r>
            <a:r>
              <a:rPr lang="it-IT" dirty="0"/>
              <a:t>» (</a:t>
            </a:r>
            <a:r>
              <a:rPr lang="it-IT" i="1" dirty="0"/>
              <a:t>Medioevo del diritto</a:t>
            </a:r>
            <a:r>
              <a:rPr lang="it-IT" dirty="0"/>
              <a:t>, p. 210).</a:t>
            </a:r>
          </a:p>
          <a:p>
            <a:r>
              <a:rPr lang="it-IT" i="1" dirty="0"/>
              <a:t>Interrogare</a:t>
            </a:r>
            <a:r>
              <a:rPr lang="it-IT" dirty="0"/>
              <a:t> = </a:t>
            </a:r>
            <a:r>
              <a:rPr lang="it-IT" i="1" dirty="0"/>
              <a:t>escutere</a:t>
            </a:r>
            <a:r>
              <a:rPr lang="it-IT" dirty="0"/>
              <a:t>?</a:t>
            </a:r>
          </a:p>
        </p:txBody>
      </p:sp>
    </p:spTree>
    <p:extLst>
      <p:ext uri="{BB962C8B-B14F-4D97-AF65-F5344CB8AC3E}">
        <p14:creationId xmlns:p14="http://schemas.microsoft.com/office/powerpoint/2010/main" val="8420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contenuti del discorso giuridico</a:t>
            </a:r>
          </a:p>
        </p:txBody>
      </p:sp>
      <p:sp>
        <p:nvSpPr>
          <p:cNvPr id="3" name="Segnaposto contenuto 2"/>
          <p:cNvSpPr>
            <a:spLocks noGrp="1"/>
          </p:cNvSpPr>
          <p:nvPr>
            <p:ph idx="1"/>
          </p:nvPr>
        </p:nvSpPr>
        <p:spPr/>
        <p:txBody>
          <a:bodyPr/>
          <a:lstStyle/>
          <a:p>
            <a:r>
              <a:rPr lang="it-IT" dirty="0"/>
              <a:t>La regola delle 5 </a:t>
            </a:r>
            <a:r>
              <a:rPr lang="it-IT" dirty="0" err="1"/>
              <a:t>W</a:t>
            </a:r>
            <a:r>
              <a:rPr lang="it-IT" dirty="0"/>
              <a:t> (!): </a:t>
            </a:r>
            <a:r>
              <a:rPr lang="it-IT" i="1" dirty="0" err="1"/>
              <a:t>Who</a:t>
            </a:r>
            <a:r>
              <a:rPr lang="it-IT" dirty="0"/>
              <a:t>, </a:t>
            </a:r>
            <a:r>
              <a:rPr lang="it-IT" i="1" dirty="0" err="1"/>
              <a:t>What</a:t>
            </a:r>
            <a:r>
              <a:rPr lang="it-IT" dirty="0"/>
              <a:t>, </a:t>
            </a:r>
            <a:r>
              <a:rPr lang="it-IT" i="1" dirty="0" err="1"/>
              <a:t>Why</a:t>
            </a:r>
            <a:r>
              <a:rPr lang="it-IT" dirty="0"/>
              <a:t>, </a:t>
            </a:r>
            <a:r>
              <a:rPr lang="it-IT" i="1" dirty="0" err="1"/>
              <a:t>Where</a:t>
            </a:r>
            <a:r>
              <a:rPr lang="it-IT" dirty="0"/>
              <a:t>, </a:t>
            </a:r>
            <a:r>
              <a:rPr lang="it-IT" i="1" dirty="0" err="1"/>
              <a:t>When</a:t>
            </a:r>
            <a:r>
              <a:rPr lang="it-IT" dirty="0"/>
              <a:t> </a:t>
            </a:r>
          </a:p>
          <a:p>
            <a:endParaRPr lang="it-IT" dirty="0"/>
          </a:p>
          <a:p>
            <a:r>
              <a:rPr lang="it-IT" dirty="0"/>
              <a:t>Le parti del discorso della retorica classica: </a:t>
            </a:r>
            <a:r>
              <a:rPr lang="it-IT" i="1" dirty="0"/>
              <a:t>inventio</a:t>
            </a:r>
            <a:r>
              <a:rPr lang="it-IT" dirty="0"/>
              <a:t>, </a:t>
            </a:r>
            <a:r>
              <a:rPr lang="it-IT" i="1" dirty="0" err="1"/>
              <a:t>dispositio</a:t>
            </a:r>
            <a:r>
              <a:rPr lang="it-IT" dirty="0"/>
              <a:t>, </a:t>
            </a:r>
            <a:r>
              <a:rPr lang="it-IT" i="1" dirty="0" err="1"/>
              <a:t>elocutio</a:t>
            </a:r>
            <a:r>
              <a:rPr lang="it-IT" dirty="0"/>
              <a:t>, </a:t>
            </a:r>
            <a:r>
              <a:rPr lang="it-IT" i="1" dirty="0"/>
              <a:t>memoria</a:t>
            </a:r>
            <a:r>
              <a:rPr lang="it-IT" dirty="0"/>
              <a:t>, </a:t>
            </a:r>
            <a:r>
              <a:rPr lang="it-IT" i="1" dirty="0" err="1"/>
              <a:t>pronunciatio</a:t>
            </a:r>
            <a:r>
              <a:rPr lang="it-IT" dirty="0"/>
              <a:t>/</a:t>
            </a:r>
            <a:r>
              <a:rPr lang="it-IT" i="1" dirty="0" err="1"/>
              <a:t>actio</a:t>
            </a:r>
            <a:r>
              <a:rPr lang="it-IT" dirty="0"/>
              <a:t> </a:t>
            </a:r>
          </a:p>
        </p:txBody>
      </p:sp>
    </p:spTree>
    <p:extLst>
      <p:ext uri="{BB962C8B-B14F-4D97-AF65-F5344CB8AC3E}">
        <p14:creationId xmlns:p14="http://schemas.microsoft.com/office/powerpoint/2010/main" val="347872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A57432-3425-0A41-836F-7E0A1F3F0787}"/>
              </a:ext>
            </a:extLst>
          </p:cNvPr>
          <p:cNvSpPr>
            <a:spLocks noGrp="1"/>
          </p:cNvSpPr>
          <p:nvPr>
            <p:ph type="title"/>
          </p:nvPr>
        </p:nvSpPr>
        <p:spPr/>
        <p:txBody>
          <a:bodyPr/>
          <a:lstStyle/>
          <a:p>
            <a:r>
              <a:rPr lang="it-IT" dirty="0"/>
              <a:t>La retorica e l’atto giudiziale</a:t>
            </a:r>
          </a:p>
        </p:txBody>
      </p:sp>
      <p:sp>
        <p:nvSpPr>
          <p:cNvPr id="3" name="Segnaposto contenuto 2">
            <a:extLst>
              <a:ext uri="{FF2B5EF4-FFF2-40B4-BE49-F238E27FC236}">
                <a16:creationId xmlns:a16="http://schemas.microsoft.com/office/drawing/2014/main" id="{C32ACE24-B0F3-DC4E-B37A-DF480C491719}"/>
              </a:ext>
            </a:extLst>
          </p:cNvPr>
          <p:cNvSpPr>
            <a:spLocks noGrp="1"/>
          </p:cNvSpPr>
          <p:nvPr>
            <p:ph idx="1"/>
          </p:nvPr>
        </p:nvSpPr>
        <p:spPr/>
        <p:txBody>
          <a:bodyPr/>
          <a:lstStyle/>
          <a:p>
            <a:r>
              <a:rPr lang="it-IT" dirty="0"/>
              <a:t>L’ordine degli argomenti, secondo:</a:t>
            </a:r>
          </a:p>
          <a:p>
            <a:endParaRPr lang="it-IT" dirty="0"/>
          </a:p>
          <a:p>
            <a:r>
              <a:rPr lang="it-IT" dirty="0"/>
              <a:t>la gerarchia logica</a:t>
            </a:r>
          </a:p>
          <a:p>
            <a:endParaRPr lang="it-IT" dirty="0"/>
          </a:p>
          <a:p>
            <a:r>
              <a:rPr lang="it-IT" dirty="0"/>
              <a:t>la forza persuasiva</a:t>
            </a:r>
          </a:p>
          <a:p>
            <a:endParaRPr lang="it-IT" dirty="0"/>
          </a:p>
          <a:p>
            <a:r>
              <a:rPr lang="it-IT" dirty="0"/>
              <a:t>l’ordine dell’avversario [di presentazione </a:t>
            </a:r>
            <a:r>
              <a:rPr lang="it-IT"/>
              <a:t>nel giudizio]</a:t>
            </a:r>
            <a:endParaRPr lang="it-IT" dirty="0"/>
          </a:p>
          <a:p>
            <a:endParaRPr lang="it-IT" dirty="0"/>
          </a:p>
        </p:txBody>
      </p:sp>
    </p:spTree>
    <p:extLst>
      <p:ext uri="{BB962C8B-B14F-4D97-AF65-F5344CB8AC3E}">
        <p14:creationId xmlns:p14="http://schemas.microsoft.com/office/powerpoint/2010/main" val="19080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A57432-3425-0A41-836F-7E0A1F3F0787}"/>
              </a:ext>
            </a:extLst>
          </p:cNvPr>
          <p:cNvSpPr>
            <a:spLocks noGrp="1"/>
          </p:cNvSpPr>
          <p:nvPr>
            <p:ph type="title"/>
          </p:nvPr>
        </p:nvSpPr>
        <p:spPr/>
        <p:txBody>
          <a:bodyPr/>
          <a:lstStyle/>
          <a:p>
            <a:r>
              <a:rPr lang="it-IT" dirty="0"/>
              <a:t>La retorica e l’atto giudiziale</a:t>
            </a:r>
          </a:p>
        </p:txBody>
      </p:sp>
      <p:sp>
        <p:nvSpPr>
          <p:cNvPr id="3" name="Segnaposto contenuto 2">
            <a:extLst>
              <a:ext uri="{FF2B5EF4-FFF2-40B4-BE49-F238E27FC236}">
                <a16:creationId xmlns:a16="http://schemas.microsoft.com/office/drawing/2014/main" id="{C32ACE24-B0F3-DC4E-B37A-DF480C491719}"/>
              </a:ext>
            </a:extLst>
          </p:cNvPr>
          <p:cNvSpPr>
            <a:spLocks noGrp="1"/>
          </p:cNvSpPr>
          <p:nvPr>
            <p:ph idx="1"/>
          </p:nvPr>
        </p:nvSpPr>
        <p:spPr/>
        <p:txBody>
          <a:bodyPr/>
          <a:lstStyle/>
          <a:p>
            <a:r>
              <a:rPr lang="it-IT" dirty="0"/>
              <a:t>Esordio</a:t>
            </a:r>
          </a:p>
          <a:p>
            <a:endParaRPr lang="it-IT" dirty="0"/>
          </a:p>
          <a:p>
            <a:r>
              <a:rPr lang="it-IT" dirty="0"/>
              <a:t>Esposizione</a:t>
            </a:r>
          </a:p>
          <a:p>
            <a:endParaRPr lang="it-IT" dirty="0"/>
          </a:p>
          <a:p>
            <a:r>
              <a:rPr lang="it-IT" dirty="0"/>
              <a:t>Argomentazione</a:t>
            </a:r>
          </a:p>
          <a:p>
            <a:endParaRPr lang="it-IT" dirty="0"/>
          </a:p>
          <a:p>
            <a:r>
              <a:rPr lang="it-IT" dirty="0"/>
              <a:t>Conclusioni</a:t>
            </a:r>
          </a:p>
          <a:p>
            <a:endParaRPr lang="it-IT" dirty="0"/>
          </a:p>
        </p:txBody>
      </p:sp>
    </p:spTree>
    <p:extLst>
      <p:ext uri="{BB962C8B-B14F-4D97-AF65-F5344CB8AC3E}">
        <p14:creationId xmlns:p14="http://schemas.microsoft.com/office/powerpoint/2010/main" val="18106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Ecco la sintassi</a:t>
            </a:r>
          </a:p>
        </p:txBody>
      </p:sp>
      <p:sp>
        <p:nvSpPr>
          <p:cNvPr id="3" name="Segnaposto contenuto 2"/>
          <p:cNvSpPr>
            <a:spLocks noGrp="1"/>
          </p:cNvSpPr>
          <p:nvPr>
            <p:ph idx="1"/>
          </p:nvPr>
        </p:nvSpPr>
        <p:spPr/>
        <p:txBody>
          <a:bodyPr>
            <a:normAutofit/>
          </a:bodyPr>
          <a:lstStyle/>
          <a:p>
            <a:pPr algn="just"/>
            <a:r>
              <a:rPr lang="it-IT" i="1" dirty="0"/>
              <a:t>Contestate aggravanti</a:t>
            </a:r>
            <a:r>
              <a:rPr lang="it-IT" dirty="0"/>
              <a:t>, </a:t>
            </a:r>
            <a:r>
              <a:rPr lang="it-IT" i="1" dirty="0"/>
              <a:t>impugnata sentenza</a:t>
            </a:r>
            <a:r>
              <a:rPr lang="it-IT" dirty="0"/>
              <a:t>, </a:t>
            </a:r>
            <a:r>
              <a:rPr lang="it-IT" i="1" dirty="0"/>
              <a:t>dolosa preordinazione, nudo proprietario.</a:t>
            </a:r>
          </a:p>
          <a:p>
            <a:pPr algn="just"/>
            <a:endParaRPr lang="it-IT" i="1" dirty="0"/>
          </a:p>
          <a:p>
            <a:pPr algn="just"/>
            <a:r>
              <a:rPr lang="it-IT" i="1" dirty="0"/>
              <a:t>Ritiene </a:t>
            </a:r>
            <a:r>
              <a:rPr lang="it-IT" dirty="0"/>
              <a:t>la corte […].</a:t>
            </a:r>
          </a:p>
          <a:p>
            <a:pPr algn="just"/>
            <a:endParaRPr lang="it-IT" dirty="0"/>
          </a:p>
          <a:p>
            <a:pPr algn="just"/>
            <a:endParaRPr lang="it-IT" i="1" dirty="0"/>
          </a:p>
          <a:p>
            <a:pPr algn="just"/>
            <a:endParaRPr lang="it-IT" dirty="0"/>
          </a:p>
          <a:p>
            <a:endParaRPr lang="it-IT" dirty="0"/>
          </a:p>
        </p:txBody>
      </p:sp>
    </p:spTree>
    <p:extLst>
      <p:ext uri="{BB962C8B-B14F-4D97-AF65-F5344CB8AC3E}">
        <p14:creationId xmlns:p14="http://schemas.microsoft.com/office/powerpoint/2010/main" val="18354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Anteposizione del verbo al soggetto in frasi principali</a:t>
            </a:r>
          </a:p>
        </p:txBody>
      </p:sp>
      <p:sp>
        <p:nvSpPr>
          <p:cNvPr id="3" name="Segnaposto contenuto 2"/>
          <p:cNvSpPr>
            <a:spLocks noGrp="1"/>
          </p:cNvSpPr>
          <p:nvPr>
            <p:ph idx="1"/>
          </p:nvPr>
        </p:nvSpPr>
        <p:spPr/>
        <p:txBody>
          <a:bodyPr>
            <a:normAutofit fontScale="92500" lnSpcReduction="20000"/>
          </a:bodyPr>
          <a:lstStyle/>
          <a:p>
            <a:pPr algn="just"/>
            <a:r>
              <a:rPr lang="it-IT"/>
              <a:t>Talvolta si </a:t>
            </a:r>
            <a:r>
              <a:rPr lang="it-IT" dirty="0"/>
              <a:t>passa dall’ordine normale S-V-O, a quello alterato con effetto retorico (chiasmo): «La corte ha confermato la sentenza [</a:t>
            </a:r>
            <a:r>
              <a:rPr lang="is-IS" dirty="0"/>
              <a:t>…]. Ricorre il procuratore generale</a:t>
            </a:r>
            <a:r>
              <a:rPr lang="it-IT" dirty="0"/>
              <a:t>».</a:t>
            </a:r>
          </a:p>
          <a:p>
            <a:pPr algn="just"/>
            <a:r>
              <a:rPr lang="it-IT" dirty="0"/>
              <a:t>Avviene soprattutto con verbi di dire e di opinione (</a:t>
            </a:r>
            <a:r>
              <a:rPr lang="it-IT" i="1" dirty="0"/>
              <a:t>osservare</a:t>
            </a:r>
            <a:r>
              <a:rPr lang="it-IT" dirty="0"/>
              <a:t>, </a:t>
            </a:r>
            <a:r>
              <a:rPr lang="it-IT" i="1" dirty="0"/>
              <a:t>sostenere</a:t>
            </a:r>
            <a:r>
              <a:rPr lang="it-IT" dirty="0"/>
              <a:t>, </a:t>
            </a:r>
            <a:r>
              <a:rPr lang="it-IT" i="1" dirty="0"/>
              <a:t>rilevare</a:t>
            </a:r>
            <a:r>
              <a:rPr lang="it-IT" dirty="0"/>
              <a:t>, </a:t>
            </a:r>
            <a:r>
              <a:rPr lang="it-IT" i="1" dirty="0"/>
              <a:t>esporre</a:t>
            </a:r>
            <a:r>
              <a:rPr lang="it-IT" dirty="0"/>
              <a:t>, </a:t>
            </a:r>
            <a:r>
              <a:rPr lang="it-IT" i="1" dirty="0"/>
              <a:t>notare</a:t>
            </a:r>
            <a:r>
              <a:rPr lang="it-IT" dirty="0"/>
              <a:t>) e con verbi e locuzioni verbali che indicano azioni processuali (</a:t>
            </a:r>
            <a:r>
              <a:rPr lang="it-IT" i="1" dirty="0"/>
              <a:t>ricorrere</a:t>
            </a:r>
            <a:r>
              <a:rPr lang="it-IT" dirty="0"/>
              <a:t>, </a:t>
            </a:r>
            <a:r>
              <a:rPr lang="it-IT" i="1" dirty="0"/>
              <a:t>resistere</a:t>
            </a:r>
            <a:r>
              <a:rPr lang="it-IT" dirty="0"/>
              <a:t>, </a:t>
            </a:r>
            <a:r>
              <a:rPr lang="it-IT" i="1" dirty="0"/>
              <a:t>proporre</a:t>
            </a:r>
            <a:r>
              <a:rPr lang="it-IT" dirty="0"/>
              <a:t> </a:t>
            </a:r>
            <a:r>
              <a:rPr lang="it-IT" i="1" dirty="0"/>
              <a:t>appello</a:t>
            </a:r>
            <a:r>
              <a:rPr lang="it-IT" dirty="0"/>
              <a:t>).</a:t>
            </a:r>
          </a:p>
          <a:p>
            <a:pPr algn="just"/>
            <a:r>
              <a:rPr lang="it-IT" dirty="0"/>
              <a:t>Uso tipico degli atti processuali.</a:t>
            </a:r>
          </a:p>
        </p:txBody>
      </p:sp>
    </p:spTree>
    <p:extLst>
      <p:ext uri="{BB962C8B-B14F-4D97-AF65-F5344CB8AC3E}">
        <p14:creationId xmlns:p14="http://schemas.microsoft.com/office/powerpoint/2010/main" val="6818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Anteposizione del verbo al soggetto in frasi principali</a:t>
            </a:r>
          </a:p>
        </p:txBody>
      </p:sp>
      <p:sp>
        <p:nvSpPr>
          <p:cNvPr id="3" name="Segnaposto contenuto 2"/>
          <p:cNvSpPr>
            <a:spLocks noGrp="1"/>
          </p:cNvSpPr>
          <p:nvPr>
            <p:ph idx="1"/>
          </p:nvPr>
        </p:nvSpPr>
        <p:spPr>
          <a:xfrm>
            <a:off x="457200" y="1600200"/>
            <a:ext cx="8229600" cy="5141168"/>
          </a:xfrm>
        </p:spPr>
        <p:txBody>
          <a:bodyPr>
            <a:normAutofit fontScale="92500" lnSpcReduction="10000"/>
          </a:bodyPr>
          <a:lstStyle/>
          <a:p>
            <a:pPr algn="just"/>
            <a:r>
              <a:rPr lang="it-IT" dirty="0">
                <a:sym typeface="Wingdings"/>
              </a:rPr>
              <a:t>Ma anche in letteratura</a:t>
            </a:r>
            <a:r>
              <a:rPr lang="is-IS" dirty="0">
                <a:sym typeface="Wingdings"/>
              </a:rPr>
              <a:t>…</a:t>
            </a:r>
            <a:endParaRPr lang="it-IT" dirty="0">
              <a:sym typeface="Wingdings"/>
            </a:endParaRPr>
          </a:p>
          <a:p>
            <a:pPr algn="just"/>
            <a:r>
              <a:rPr lang="it-IT" dirty="0">
                <a:sym typeface="Wingdings"/>
              </a:rPr>
              <a:t>«</a:t>
            </a:r>
            <a:r>
              <a:rPr lang="it-IT" dirty="0"/>
              <a:t>Sostiene Pereira di averlo conosciuto in un giorno d'estate. Una magnifica giornata d’estate, soleggiata e ventilata, e Lisbona sfavillava</a:t>
            </a:r>
            <a:r>
              <a:rPr lang="it-IT" dirty="0">
                <a:sym typeface="Wingdings"/>
              </a:rPr>
              <a:t>».</a:t>
            </a:r>
          </a:p>
          <a:p>
            <a:pPr algn="just"/>
            <a:r>
              <a:rPr lang="it-IT" dirty="0">
                <a:sym typeface="Wingdings"/>
              </a:rPr>
              <a:t>«</a:t>
            </a:r>
            <a:r>
              <a:rPr lang="it-IT" dirty="0"/>
              <a:t>Sostiene Pereira che da principio si mise a leggere distrattamente l'articolo, che non aveva titolo, poi macchinalmente tornò indietro e ne ricopiò un pezzo</a:t>
            </a:r>
            <a:r>
              <a:rPr lang="it-IT" dirty="0">
                <a:sym typeface="Wingdings"/>
              </a:rPr>
              <a:t>».</a:t>
            </a:r>
          </a:p>
          <a:p>
            <a:pPr algn="just"/>
            <a:r>
              <a:rPr lang="it-IT" dirty="0">
                <a:sym typeface="Wingdings"/>
              </a:rPr>
              <a:t>Antonio Tabucchi, </a:t>
            </a:r>
            <a:r>
              <a:rPr lang="it-IT" i="1" dirty="0">
                <a:sym typeface="Wingdings"/>
              </a:rPr>
              <a:t>Sostiene Pereira</a:t>
            </a:r>
            <a:r>
              <a:rPr lang="it-IT" dirty="0">
                <a:sym typeface="Wingdings"/>
              </a:rPr>
              <a:t>, Milano, Feltrinelli, 1994.</a:t>
            </a:r>
          </a:p>
        </p:txBody>
      </p:sp>
    </p:spTree>
    <p:extLst>
      <p:ext uri="{BB962C8B-B14F-4D97-AF65-F5344CB8AC3E}">
        <p14:creationId xmlns:p14="http://schemas.microsoft.com/office/powerpoint/2010/main" val="18804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115888"/>
            <a:ext cx="8229600" cy="1009650"/>
          </a:xfrm>
        </p:spPr>
        <p:txBody>
          <a:bodyPr/>
          <a:lstStyle/>
          <a:p>
            <a:pPr>
              <a:defRPr/>
            </a:pPr>
            <a:r>
              <a:rPr lang="it-IT" sz="3200" dirty="0"/>
              <a:t>Vittorio Scialoja</a:t>
            </a:r>
          </a:p>
        </p:txBody>
      </p:sp>
      <p:sp>
        <p:nvSpPr>
          <p:cNvPr id="3" name="Segnaposto contenuto 2"/>
          <p:cNvSpPr>
            <a:spLocks noGrp="1"/>
          </p:cNvSpPr>
          <p:nvPr>
            <p:ph idx="1"/>
          </p:nvPr>
        </p:nvSpPr>
        <p:spPr>
          <a:xfrm>
            <a:off x="468313" y="1125538"/>
            <a:ext cx="8229600" cy="4525962"/>
          </a:xfrm>
        </p:spPr>
        <p:txBody>
          <a:bodyPr/>
          <a:lstStyle/>
          <a:p>
            <a:pPr marL="0" indent="0" algn="just">
              <a:buFontTx/>
              <a:buNone/>
              <a:defRPr/>
            </a:pPr>
            <a:r>
              <a:rPr lang="it-IT" sz="2400" dirty="0"/>
              <a:t>Ma scriviamo dei libri prima di tutto in una lingua tale che si possano intendere. È ora finalmente di ricordarsi di questo, perché vi è parecchia gente che crede che un libro sia tanto più scientifico quanto più si allontana dal vocabolario italiano. E non è una raccomandazione puramente lessicografica la mia: è una raccomandazione che tende a richiamare gli autori alla chiarezza delle idee. Una idea non può essere giuridica se non in quanto sia chiara; perché il diritto è arte di tracciare limiti, e un limite non esiste se non in quanto sia chiaro. E poiché non vi è pensiero giuridico se non in quanto sia chiaro, tutto ciò che è oscuro può appartenere forse ad altre scienze, ma non al diritto! </a:t>
            </a:r>
          </a:p>
        </p:txBody>
      </p:sp>
      <p:sp>
        <p:nvSpPr>
          <p:cNvPr id="4" name="CasellaDiTesto 3"/>
          <p:cNvSpPr txBox="1">
            <a:spLocks noChangeArrowheads="1"/>
          </p:cNvSpPr>
          <p:nvPr/>
        </p:nvSpPr>
        <p:spPr bwMode="auto">
          <a:xfrm>
            <a:off x="468313" y="5876925"/>
            <a:ext cx="82804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2"/>
                </a:solidFill>
                <a:latin typeface="Arial" charset="0"/>
                <a:ea typeface="ＭＳ Ｐゴシック" charset="0"/>
                <a:cs typeface="ＭＳ Ｐゴシック" charset="0"/>
              </a:defRPr>
            </a:lvl1pPr>
            <a:lvl2pPr marL="742950" indent="-285750" eaLnBrk="0" hangingPunct="0">
              <a:defRPr sz="2400">
                <a:solidFill>
                  <a:schemeClr val="tx2"/>
                </a:solidFill>
                <a:latin typeface="Arial" charset="0"/>
                <a:ea typeface="ＭＳ Ｐゴシック" charset="0"/>
              </a:defRPr>
            </a:lvl2pPr>
            <a:lvl3pPr marL="1143000" indent="-228600" eaLnBrk="0" hangingPunct="0">
              <a:defRPr sz="2400">
                <a:solidFill>
                  <a:schemeClr val="tx2"/>
                </a:solidFill>
                <a:latin typeface="Arial" charset="0"/>
                <a:ea typeface="ＭＳ Ｐゴシック" charset="0"/>
              </a:defRPr>
            </a:lvl3pPr>
            <a:lvl4pPr marL="1600200" indent="-228600" eaLnBrk="0" hangingPunct="0">
              <a:defRPr sz="2400">
                <a:solidFill>
                  <a:schemeClr val="tx2"/>
                </a:solidFill>
                <a:latin typeface="Arial" charset="0"/>
                <a:ea typeface="ＭＳ Ｐゴシック" charset="0"/>
              </a:defRPr>
            </a:lvl4pPr>
            <a:lvl5pPr marL="2057400" indent="-228600" eaLnBrk="0" hangingPunct="0">
              <a:defRPr sz="24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2"/>
                </a:solidFill>
                <a:latin typeface="Arial" charset="0"/>
                <a:ea typeface="ＭＳ Ｐゴシック" charset="0"/>
              </a:defRPr>
            </a:lvl9pPr>
          </a:lstStyle>
          <a:p>
            <a:pPr algn="just" eaLnBrk="1" hangingPunct="1"/>
            <a:r>
              <a:rPr lang="it-IT" i="1"/>
              <a:t>Diritto pratico e diritto teorico</a:t>
            </a:r>
            <a:r>
              <a:rPr lang="it-IT"/>
              <a:t>, in «Rivista del diritto commerciale», IX (1911), I, p. 942. </a:t>
            </a:r>
          </a:p>
        </p:txBody>
      </p:sp>
    </p:spTree>
    <p:extLst>
      <p:ext uri="{BB962C8B-B14F-4D97-AF65-F5344CB8AC3E}">
        <p14:creationId xmlns:p14="http://schemas.microsoft.com/office/powerpoint/2010/main" val="252628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Ancora sulla sintassi</a:t>
            </a:r>
          </a:p>
        </p:txBody>
      </p:sp>
      <p:sp>
        <p:nvSpPr>
          <p:cNvPr id="3" name="Segnaposto contenuto 2"/>
          <p:cNvSpPr>
            <a:spLocks noGrp="1"/>
          </p:cNvSpPr>
          <p:nvPr>
            <p:ph idx="1"/>
          </p:nvPr>
        </p:nvSpPr>
        <p:spPr/>
        <p:txBody>
          <a:bodyPr>
            <a:normAutofit/>
          </a:bodyPr>
          <a:lstStyle/>
          <a:p>
            <a:pPr algn="just"/>
            <a:endParaRPr lang="it-IT" dirty="0"/>
          </a:p>
          <a:p>
            <a:pPr algn="just"/>
            <a:r>
              <a:rPr lang="it-IT" dirty="0"/>
              <a:t>L’attore</a:t>
            </a:r>
            <a:r>
              <a:rPr lang="it-IT" i="1" dirty="0"/>
              <a:t> ricorreva </a:t>
            </a:r>
            <a:r>
              <a:rPr lang="it-IT" dirty="0"/>
              <a:t>[</a:t>
            </a:r>
            <a:r>
              <a:rPr lang="mr-IN" dirty="0"/>
              <a:t>…</a:t>
            </a:r>
            <a:r>
              <a:rPr lang="it-IT" dirty="0"/>
              <a:t>].</a:t>
            </a:r>
          </a:p>
          <a:p>
            <a:pPr algn="just"/>
            <a:endParaRPr lang="it-IT" dirty="0"/>
          </a:p>
          <a:p>
            <a:pPr algn="just"/>
            <a:r>
              <a:rPr lang="it-IT" dirty="0"/>
              <a:t>Il difensore chiede applicarsi all’imputato la diminuzione della pena</a:t>
            </a:r>
          </a:p>
          <a:p>
            <a:pPr algn="just"/>
            <a:endParaRPr lang="it-IT" i="1" dirty="0"/>
          </a:p>
          <a:p>
            <a:pPr algn="just"/>
            <a:endParaRPr lang="it-IT" dirty="0"/>
          </a:p>
          <a:p>
            <a:endParaRPr lang="it-IT" dirty="0"/>
          </a:p>
        </p:txBody>
      </p:sp>
    </p:spTree>
    <p:extLst>
      <p:ext uri="{BB962C8B-B14F-4D97-AF65-F5344CB8AC3E}">
        <p14:creationId xmlns:p14="http://schemas.microsoft.com/office/powerpoint/2010/main" val="517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il congiuntivo?</a:t>
            </a:r>
          </a:p>
        </p:txBody>
      </p:sp>
      <p:sp>
        <p:nvSpPr>
          <p:cNvPr id="3" name="Segnaposto contenuto 2"/>
          <p:cNvSpPr>
            <a:spLocks noGrp="1"/>
          </p:cNvSpPr>
          <p:nvPr>
            <p:ph idx="1"/>
          </p:nvPr>
        </p:nvSpPr>
        <p:spPr/>
        <p:txBody>
          <a:bodyPr/>
          <a:lstStyle/>
          <a:p>
            <a:r>
              <a:rPr lang="it-IT" dirty="0"/>
              <a:t>Da mantenere!</a:t>
            </a:r>
          </a:p>
          <a:p>
            <a:endParaRPr lang="it-IT" dirty="0"/>
          </a:p>
          <a:p>
            <a:r>
              <a:rPr lang="it-IT" dirty="0"/>
              <a:t>Ma: </a:t>
            </a:r>
          </a:p>
          <a:p>
            <a:r>
              <a:rPr lang="it-IT" dirty="0"/>
              <a:t>«Ritiene la Corte che è infondato il primo motivo di ricorso» oppure «ritiene la Corte che sia infondato il primo motivo di ricorso»?</a:t>
            </a:r>
          </a:p>
        </p:txBody>
      </p:sp>
    </p:spTree>
    <p:extLst>
      <p:ext uri="{BB962C8B-B14F-4D97-AF65-F5344CB8AC3E}">
        <p14:creationId xmlns:p14="http://schemas.microsoft.com/office/powerpoint/2010/main" val="17737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principale capo d’accusa</a:t>
            </a:r>
          </a:p>
        </p:txBody>
      </p:sp>
      <p:sp>
        <p:nvSpPr>
          <p:cNvPr id="3" name="Segnaposto contenuto 2"/>
          <p:cNvSpPr>
            <a:spLocks noGrp="1"/>
          </p:cNvSpPr>
          <p:nvPr>
            <p:ph idx="1"/>
          </p:nvPr>
        </p:nvSpPr>
        <p:spPr/>
        <p:txBody>
          <a:bodyPr>
            <a:normAutofit fontScale="92500"/>
          </a:bodyPr>
          <a:lstStyle/>
          <a:p>
            <a:r>
              <a:rPr lang="it-IT" dirty="0"/>
              <a:t>Il giurista scrive troppo:</a:t>
            </a:r>
          </a:p>
          <a:p>
            <a:pPr marL="0" indent="0" algn="just">
              <a:buNone/>
            </a:pPr>
            <a:r>
              <a:rPr lang="it-IT" dirty="0"/>
              <a:t>ben più delle 20/25 parole per frase che rendono un periodo facilmente comprensibile</a:t>
            </a:r>
          </a:p>
          <a:p>
            <a:endParaRPr lang="it-IT" dirty="0"/>
          </a:p>
          <a:p>
            <a:pPr algn="just"/>
            <a:r>
              <a:rPr lang="it-IT" dirty="0"/>
              <a:t>Il giurista scrive in modo troppo complicato:</a:t>
            </a:r>
          </a:p>
          <a:p>
            <a:pPr marL="0" indent="0" algn="just">
              <a:buNone/>
            </a:pPr>
            <a:r>
              <a:rPr lang="it-IT" dirty="0"/>
              <a:t>subordinate di vario grado, doppie o triple negazioni, modi verbali non finiti, nominalizzazioni</a:t>
            </a:r>
          </a:p>
        </p:txBody>
      </p:sp>
    </p:spTree>
    <p:extLst>
      <p:ext uri="{BB962C8B-B14F-4D97-AF65-F5344CB8AC3E}">
        <p14:creationId xmlns:p14="http://schemas.microsoft.com/office/powerpoint/2010/main" val="13498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Astratti e nominalizzazioni</a:t>
            </a:r>
          </a:p>
        </p:txBody>
      </p:sp>
      <p:sp>
        <p:nvSpPr>
          <p:cNvPr id="3" name="Segnaposto contenuto 2"/>
          <p:cNvSpPr>
            <a:spLocks noGrp="1"/>
          </p:cNvSpPr>
          <p:nvPr>
            <p:ph idx="1"/>
          </p:nvPr>
        </p:nvSpPr>
        <p:spPr/>
        <p:txBody>
          <a:bodyPr/>
          <a:lstStyle/>
          <a:p>
            <a:pPr algn="just"/>
            <a:r>
              <a:rPr lang="it-IT" dirty="0"/>
              <a:t>«È davvero di scarsa se non di totalmente carente credibilità l’asserito affidamento in custodia di un così prezioso carico a persona non nota».</a:t>
            </a:r>
          </a:p>
          <a:p>
            <a:pPr marL="0" indent="0" algn="ctr">
              <a:buNone/>
            </a:pPr>
            <a:r>
              <a:rPr lang="it-IT" dirty="0">
                <a:latin typeface="Wingdings"/>
                <a:ea typeface="Wingdings"/>
                <a:cs typeface="Wingdings"/>
                <a:sym typeface="Wingdings"/>
              </a:rPr>
              <a:t></a:t>
            </a:r>
            <a:endParaRPr lang="it-IT" dirty="0">
              <a:sym typeface="Wingdings"/>
            </a:endParaRPr>
          </a:p>
          <a:p>
            <a:pPr algn="just">
              <a:buFont typeface="Arial" charset="0"/>
              <a:buChar char="•"/>
            </a:pPr>
            <a:r>
              <a:rPr lang="it-IT" dirty="0">
                <a:sym typeface="Wingdings"/>
              </a:rPr>
              <a:t>«È difficile, se non impossibile, credere che un carico di droga sia stato dato da custodire a uno sconosciuto».</a:t>
            </a:r>
          </a:p>
        </p:txBody>
      </p:sp>
    </p:spTree>
    <p:extLst>
      <p:ext uri="{BB962C8B-B14F-4D97-AF65-F5344CB8AC3E}">
        <p14:creationId xmlns:p14="http://schemas.microsoft.com/office/powerpoint/2010/main" val="6283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Un celebre dispositivo della Corte Costituzionale</a:t>
            </a:r>
          </a:p>
        </p:txBody>
      </p:sp>
      <p:sp>
        <p:nvSpPr>
          <p:cNvPr id="3" name="Segnaposto contenuto 2"/>
          <p:cNvSpPr>
            <a:spLocks noGrp="1"/>
          </p:cNvSpPr>
          <p:nvPr>
            <p:ph sz="half" idx="1"/>
          </p:nvPr>
        </p:nvSpPr>
        <p:spPr>
          <a:xfrm>
            <a:off x="467544" y="1340768"/>
            <a:ext cx="5050904" cy="5257800"/>
          </a:xfrm>
        </p:spPr>
        <p:txBody>
          <a:bodyPr/>
          <a:lstStyle/>
          <a:p>
            <a:pPr marL="0" indent="0" algn="just">
              <a:buNone/>
            </a:pPr>
            <a:endParaRPr lang="it-IT" sz="2000" dirty="0"/>
          </a:p>
          <a:p>
            <a:pPr marL="0" indent="0" algn="ctr">
              <a:buNone/>
            </a:pPr>
            <a:r>
              <a:rPr lang="it-IT" dirty="0"/>
              <a:t>P.Q.M.</a:t>
            </a:r>
          </a:p>
          <a:p>
            <a:pPr marL="0" indent="0" algn="just">
              <a:buNone/>
            </a:pPr>
            <a:endParaRPr lang="it-IT" dirty="0"/>
          </a:p>
          <a:p>
            <a:pPr marL="0" indent="0" algn="just">
              <a:buNone/>
            </a:pPr>
            <a:r>
              <a:rPr lang="it-IT" dirty="0"/>
              <a:t>[La Corte] dichiara l'illegittimità costituzionale dell'art. 5 c.p. nella parte in cui non esclude dall'inescusabilità dell'ignoranza della legge penale l'ignoranza inevitabile (364/88). </a:t>
            </a:r>
          </a:p>
        </p:txBody>
      </p:sp>
      <p:pic>
        <p:nvPicPr>
          <p:cNvPr id="5" name="Segnaposto contenuto 4" descr="corte_costituzionale.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a:xfrm>
            <a:off x="5652120" y="1646275"/>
            <a:ext cx="3672408" cy="4115581"/>
          </a:xfrm>
        </p:spPr>
      </p:pic>
    </p:spTree>
    <p:extLst>
      <p:ext uri="{BB962C8B-B14F-4D97-AF65-F5344CB8AC3E}">
        <p14:creationId xmlns:p14="http://schemas.microsoft.com/office/powerpoint/2010/main" val="11785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La riscrittura di uno studente</a:t>
            </a:r>
          </a:p>
        </p:txBody>
      </p:sp>
      <p:sp>
        <p:nvSpPr>
          <p:cNvPr id="3" name="Segnaposto contenuto 2"/>
          <p:cNvSpPr>
            <a:spLocks noGrp="1"/>
          </p:cNvSpPr>
          <p:nvPr>
            <p:ph sz="half" idx="1"/>
          </p:nvPr>
        </p:nvSpPr>
        <p:spPr>
          <a:xfrm>
            <a:off x="467544" y="1340768"/>
            <a:ext cx="5050904" cy="5257800"/>
          </a:xfrm>
        </p:spPr>
        <p:txBody>
          <a:bodyPr/>
          <a:lstStyle/>
          <a:p>
            <a:pPr marL="0" indent="0" algn="just">
              <a:buNone/>
            </a:pPr>
            <a:endParaRPr lang="it-IT" sz="2000" dirty="0"/>
          </a:p>
          <a:p>
            <a:pPr marL="0" indent="0" algn="ctr">
              <a:buNone/>
            </a:pPr>
            <a:r>
              <a:rPr lang="it-IT" dirty="0"/>
              <a:t>P.Q.M.</a:t>
            </a:r>
          </a:p>
          <a:p>
            <a:pPr marL="0" indent="0" algn="just">
              <a:buNone/>
            </a:pPr>
            <a:endParaRPr lang="it-IT" dirty="0"/>
          </a:p>
          <a:p>
            <a:pPr marL="0" indent="0" algn="just">
              <a:buNone/>
            </a:pPr>
            <a:r>
              <a:rPr lang="it-IT" dirty="0"/>
              <a:t>[La Corte] dichiara l'illegittimità costituzionale dell'art. 5 c.p. nella parte in cui non prevede l'ignoranza inevitabile della legge penale come causa di scusabilità. </a:t>
            </a:r>
          </a:p>
        </p:txBody>
      </p:sp>
      <p:pic>
        <p:nvPicPr>
          <p:cNvPr id="5" name="Segnaposto contenuto 4" descr="corte_costituzionale.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a:xfrm>
            <a:off x="5652120" y="1646275"/>
            <a:ext cx="3672408" cy="4115581"/>
          </a:xfrm>
        </p:spPr>
      </p:pic>
    </p:spTree>
    <p:extLst>
      <p:ext uri="{BB962C8B-B14F-4D97-AF65-F5344CB8AC3E}">
        <p14:creationId xmlns:p14="http://schemas.microsoft.com/office/powerpoint/2010/main" val="245471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5449"/>
            <a:ext cx="8229600" cy="1143000"/>
          </a:xfrm>
        </p:spPr>
        <p:txBody>
          <a:bodyPr/>
          <a:lstStyle/>
          <a:p>
            <a:r>
              <a:rPr lang="it-IT" dirty="0"/>
              <a:t>Riscrittura necessaria?</a:t>
            </a:r>
          </a:p>
        </p:txBody>
      </p:sp>
      <p:sp>
        <p:nvSpPr>
          <p:cNvPr id="3" name="Segnaposto contenuto 2"/>
          <p:cNvSpPr>
            <a:spLocks noGrp="1"/>
          </p:cNvSpPr>
          <p:nvPr>
            <p:ph idx="1"/>
          </p:nvPr>
        </p:nvSpPr>
        <p:spPr>
          <a:xfrm>
            <a:off x="467544" y="1196752"/>
            <a:ext cx="8229600" cy="4525963"/>
          </a:xfrm>
        </p:spPr>
        <p:txBody>
          <a:bodyPr>
            <a:noAutofit/>
          </a:bodyPr>
          <a:lstStyle/>
          <a:p>
            <a:pPr algn="just"/>
            <a:r>
              <a:rPr lang="it-IT" sz="1900" dirty="0"/>
              <a:t>Orbene deve ritenersi che la banca avrebbe dovuto fornire una completa informazione circa i rischi connessi a quella specifica operazione che i clienti intendevano porre in essere (obbligo imposto dall’art. 28 co. II del regolamento </a:t>
            </a:r>
            <a:r>
              <a:rPr lang="it-IT" sz="1900" dirty="0" err="1"/>
              <a:t>Consob</a:t>
            </a:r>
            <a:r>
              <a:rPr lang="it-IT" sz="1900" dirty="0"/>
              <a:t> n. 11255; v. anche art. 11 co. I direttiva 93/22 CEE del 10-5-1993), dovendo l’intermediario finanziario agire con la diligenza dell’operatore particolarmente qualificato (cfr. artt. 21 </a:t>
            </a:r>
            <a:r>
              <a:rPr lang="it-IT" sz="1900" dirty="0" err="1"/>
              <a:t>lett</a:t>
            </a:r>
            <a:r>
              <a:rPr lang="it-IT" sz="1900" dirty="0"/>
              <a:t>. A) d. </a:t>
            </a:r>
            <a:r>
              <a:rPr lang="it-IT" sz="1900" dirty="0" err="1"/>
              <a:t>lgs</a:t>
            </a:r>
            <a:r>
              <a:rPr lang="it-IT" sz="1900" dirty="0"/>
              <a:t>. 58/98 , 26 </a:t>
            </a:r>
            <a:r>
              <a:rPr lang="it-IT" sz="1900" dirty="0" err="1"/>
              <a:t>lett</a:t>
            </a:r>
            <a:r>
              <a:rPr lang="it-IT" sz="1900" dirty="0"/>
              <a:t>. E) reg. </a:t>
            </a:r>
            <a:r>
              <a:rPr lang="it-IT" sz="1900" dirty="0" err="1"/>
              <a:t>Consob</a:t>
            </a:r>
            <a:r>
              <a:rPr lang="it-IT" sz="1900" dirty="0"/>
              <a:t> cit. e 1176 II co. c.c.) nell’ambito di un rapporto in cui gli è imposto di tutelare l’interesse dei clienti (v. artt. 47 </a:t>
            </a:r>
            <a:r>
              <a:rPr lang="it-IT" sz="1900" dirty="0" err="1"/>
              <a:t>Cost</a:t>
            </a:r>
            <a:r>
              <a:rPr lang="it-IT" sz="1900" dirty="0"/>
              <a:t>., 5 e 21 </a:t>
            </a:r>
            <a:r>
              <a:rPr lang="it-IT" sz="1900" dirty="0" err="1"/>
              <a:t>lett</a:t>
            </a:r>
            <a:r>
              <a:rPr lang="it-IT" sz="1900" dirty="0"/>
              <a:t>. A) del d. </a:t>
            </a:r>
            <a:r>
              <a:rPr lang="it-IT" sz="1900" dirty="0" err="1"/>
              <a:t>lgs</a:t>
            </a:r>
            <a:r>
              <a:rPr lang="it-IT" sz="1900" dirty="0"/>
              <a:t>. 58/98), obbligo implicante l’indicazione, non generica, della natura altamente rischiosa dell’investimento secondo la valutazione operata dalle maggiori agenzie specializzate in materia, dato questo che la banca è tenuta a conoscere e, quindi, a comunicare al cliente al fine di consentirgli di effettuare una scelta consapevole, dovendosi in proposito ritenere che la valutazione del titolo da parte del mercato costituisca fattore rilevante (c.d. </a:t>
            </a:r>
            <a:r>
              <a:rPr lang="it-IT" sz="1900" dirty="0" err="1"/>
              <a:t>material</a:t>
            </a:r>
            <a:r>
              <a:rPr lang="it-IT" sz="1900" dirty="0"/>
              <a:t> </a:t>
            </a:r>
            <a:r>
              <a:rPr lang="it-IT" sz="1900" dirty="0" err="1"/>
              <a:t>fact</a:t>
            </a:r>
            <a:r>
              <a:rPr lang="it-IT" sz="1900" dirty="0"/>
              <a:t> secondo l’espressione usata dalla giurisprudenza nordamericana) in quanto idoneo ad influenzare il processo decisionale dell’investitore (Tribunale di Mantova, 12 novembre 2004) [190 parole]. </a:t>
            </a:r>
          </a:p>
        </p:txBody>
      </p:sp>
    </p:spTree>
    <p:extLst>
      <p:ext uri="{BB962C8B-B14F-4D97-AF65-F5344CB8AC3E}">
        <p14:creationId xmlns:p14="http://schemas.microsoft.com/office/powerpoint/2010/main" val="19989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Riscrittura necessaria?</a:t>
            </a:r>
          </a:p>
        </p:txBody>
      </p:sp>
      <p:sp>
        <p:nvSpPr>
          <p:cNvPr id="3" name="Segnaposto contenuto 2"/>
          <p:cNvSpPr>
            <a:spLocks noGrp="1"/>
          </p:cNvSpPr>
          <p:nvPr>
            <p:ph idx="1"/>
          </p:nvPr>
        </p:nvSpPr>
        <p:spPr/>
        <p:txBody>
          <a:bodyPr>
            <a:noAutofit/>
          </a:bodyPr>
          <a:lstStyle/>
          <a:p>
            <a:pPr algn="just"/>
            <a:r>
              <a:rPr lang="it-IT" sz="2300" dirty="0"/>
              <a:t>Si deve ritenere che la banca avrebbe dovuto fornire ai clienti un’informazione completa sui rischi dell’operazione che essi volevano compiere; infatti, l’intermediario finanziario – in quanto operatore particolarmente qualificato – è tenuto ad agire con diligenza e a tutelare l’interesse dei clienti: nel caso, egli deve segnalare loro puntualmente che l’investimento è altamente rischioso.</a:t>
            </a:r>
          </a:p>
          <a:p>
            <a:pPr algn="just"/>
            <a:r>
              <a:rPr lang="it-IT" sz="2300" dirty="0"/>
              <a:t>La banca deve conoscere e comunicare al cliente la valutazione che su quell’investimento è stata fatta dalle maggiori agenzie specializzate in materia, in modo da consentirgli una scelta consapevole; infatti si deve ritenere, in proposito,  che la valutazione del titolo da parte del mercato sia un fattore rilevante, in quanto influenza fortemente la decisione dell’investitore [52+55 parole]. </a:t>
            </a:r>
          </a:p>
        </p:txBody>
      </p:sp>
    </p:spTree>
    <p:extLst>
      <p:ext uri="{BB962C8B-B14F-4D97-AF65-F5344CB8AC3E}">
        <p14:creationId xmlns:p14="http://schemas.microsoft.com/office/powerpoint/2010/main" val="93769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perdita del “controllo”</a:t>
            </a:r>
          </a:p>
        </p:txBody>
      </p:sp>
      <p:sp>
        <p:nvSpPr>
          <p:cNvPr id="3" name="Segnaposto contenuto 2"/>
          <p:cNvSpPr>
            <a:spLocks noGrp="1"/>
          </p:cNvSpPr>
          <p:nvPr>
            <p:ph idx="1"/>
          </p:nvPr>
        </p:nvSpPr>
        <p:spPr/>
        <p:txBody>
          <a:bodyPr>
            <a:normAutofit lnSpcReduction="10000"/>
          </a:bodyPr>
          <a:lstStyle/>
          <a:p>
            <a:pPr algn="just"/>
            <a:r>
              <a:rPr lang="it-IT" dirty="0"/>
              <a:t>La società ricorrente, quindi, impugnava il predetto provvedimento, contestandone la legittimità e chiedendone l’annullamento, per violazione delle regole di partecipazione procedimentale, per incompetenza, nonché per carenza di motivazione, non avendo richiesto il previo motivato parere del responsabile del procedimento e non avendo specificato la norma […] violata. </a:t>
            </a:r>
          </a:p>
        </p:txBody>
      </p:sp>
    </p:spTree>
    <p:extLst>
      <p:ext uri="{BB962C8B-B14F-4D97-AF65-F5344CB8AC3E}">
        <p14:creationId xmlns:p14="http://schemas.microsoft.com/office/powerpoint/2010/main" val="270317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7DBD90-7E3D-B84E-AFAC-8352916C6E60}"/>
              </a:ext>
            </a:extLst>
          </p:cNvPr>
          <p:cNvSpPr>
            <a:spLocks noGrp="1"/>
          </p:cNvSpPr>
          <p:nvPr>
            <p:ph type="title"/>
          </p:nvPr>
        </p:nvSpPr>
        <p:spPr/>
        <p:txBody>
          <a:bodyPr/>
          <a:lstStyle/>
          <a:p>
            <a:r>
              <a:rPr lang="it-IT" dirty="0"/>
              <a:t>La perdita del controllo</a:t>
            </a:r>
          </a:p>
        </p:txBody>
      </p:sp>
      <p:sp>
        <p:nvSpPr>
          <p:cNvPr id="3" name="Segnaposto contenuto 2">
            <a:extLst>
              <a:ext uri="{FF2B5EF4-FFF2-40B4-BE49-F238E27FC236}">
                <a16:creationId xmlns:a16="http://schemas.microsoft.com/office/drawing/2014/main" id="{7A302430-E36A-E646-AB0A-27ABE0D04716}"/>
              </a:ext>
            </a:extLst>
          </p:cNvPr>
          <p:cNvSpPr>
            <a:spLocks noGrp="1"/>
          </p:cNvSpPr>
          <p:nvPr>
            <p:ph idx="1"/>
          </p:nvPr>
        </p:nvSpPr>
        <p:spPr/>
        <p:txBody>
          <a:bodyPr/>
          <a:lstStyle/>
          <a:p>
            <a:pPr algn="just"/>
            <a:r>
              <a:rPr lang="it-IT" dirty="0"/>
              <a:t>Tanto è da dirsi per la censura dedotta con il secondo motivo del ricorso introduttivo, relativa alla pretesa carenza dell’attività istruttoria condotta dalla Prefettura, basandosi solo sulla proposta volta all’applicazione di una misura di prevenzione patrimoniale, in difetto di ulteriori, autonomi accertamenti</a:t>
            </a:r>
          </a:p>
        </p:txBody>
      </p:sp>
    </p:spTree>
    <p:extLst>
      <p:ext uri="{BB962C8B-B14F-4D97-AF65-F5344CB8AC3E}">
        <p14:creationId xmlns:p14="http://schemas.microsoft.com/office/powerpoint/2010/main" val="32667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L’«antilingua» di Italo Calvino</a:t>
            </a:r>
          </a:p>
        </p:txBody>
      </p:sp>
      <p:sp>
        <p:nvSpPr>
          <p:cNvPr id="3" name="Segnaposto contenuto 2"/>
          <p:cNvSpPr>
            <a:spLocks noGrp="1"/>
          </p:cNvSpPr>
          <p:nvPr>
            <p:ph idx="1"/>
          </p:nvPr>
        </p:nvSpPr>
        <p:spPr>
          <a:xfrm>
            <a:off x="457200" y="1600200"/>
            <a:ext cx="8229600" cy="5717232"/>
          </a:xfrm>
        </p:spPr>
        <p:txBody>
          <a:bodyPr>
            <a:normAutofit fontScale="55000" lnSpcReduction="20000"/>
          </a:bodyPr>
          <a:lstStyle/>
          <a:p>
            <a:pPr algn="just"/>
            <a:r>
              <a:rPr lang="it-IT" dirty="0"/>
              <a:t>	Il brigadiere è davanti alla macchina da scrivere. L’interrogato, seduto davanti a lui, risponde alle domande un po’ balbettando, ma attento a dire tutto quello che ha da dire nel modo più preciso e senza una parola di troppo: «Stamattina presto andavo in cantina ad accendere la stufa e ho trovato tutti quei fiaschi di vino dietro la cassa del carbone. Ne ho preso uno per bermelo a cena. Non ne sapevo niente che la bottiglieria di sopra era stata scassinata». Impassibile, il brigadiere batte veloce sui tasti la sua fedele trascrizione: «Il sottoscritto essendosi recato nelle prime ore antimeridiane nei locali dello scantinato per eseguire l’avviamento dell’impianto termico, dichiara di essere casualmente incorso nel rinvenimento di un quantitativo di prodotti vinicoli, situati in posizione retrostante al recipiente adibito al contenimento del combustibile, e di aver effettuato l’asportazione di uno dei detti articoli nell’intento di consumarlo durante il pasto pomeridiano, non essendo a conoscenza dell’avvenuta effrazione dell’esercizio soprastante».</a:t>
            </a:r>
          </a:p>
          <a:p>
            <a:pPr algn="just"/>
            <a:r>
              <a:rPr lang="it-IT" dirty="0"/>
              <a:t>Ogni giorno, soprattutto da cent’anni a questa parte, per un processo ormai automatico, centinaia di migliaia di nostri concittadini traducono mentalmente con la velocità di macchine elettroniche la lingua italiana in un’antilingua inesistente. Avvocati e funzionari, gabinetti ministeriali e consigli d’amministrazione, redazioni di giornali e di telegiornali scrivono parlano pensano nell’antilingua. </a:t>
            </a:r>
          </a:p>
        </p:txBody>
      </p:sp>
    </p:spTree>
    <p:extLst>
      <p:ext uri="{BB962C8B-B14F-4D97-AF65-F5344CB8AC3E}">
        <p14:creationId xmlns:p14="http://schemas.microsoft.com/office/powerpoint/2010/main" val="3484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446321"/>
            <a:ext cx="5040560" cy="3240360"/>
          </a:xfrm>
        </p:spPr>
        <p:txBody>
          <a:bodyPr>
            <a:normAutofit fontScale="90000"/>
          </a:bodyPr>
          <a:lstStyle/>
          <a:p>
            <a:pPr algn="just" eaLnBrk="1" hangingPunct="1"/>
            <a:r>
              <a:rPr lang="it-IT" sz="2400" dirty="0"/>
              <a:t>Ricordati che la brevità e la chiarezza sono le due doti che il giudice più ama nel discorso dell’avvocato.  – Ed ove non mi riesca essere insieme breve e chiaro, quale delle due doti, per meno scontentare il giudice, sacrificherò? – Inutile la chiarezza, se il giudice, vinto dalla prolissità, si addormenta. Più accetta la brevità, anche se oscura: quando un avvocato parla poco, il giudice, anche se non capisce quello che dice, capisce che ha ragione </a:t>
            </a:r>
            <a:endParaRPr lang="it-IT" sz="2400" dirty="0">
              <a:latin typeface="Arial" charset="0"/>
              <a:ea typeface="ＭＳ Ｐゴシック" charset="0"/>
            </a:endParaRPr>
          </a:p>
        </p:txBody>
      </p:sp>
      <p:sp>
        <p:nvSpPr>
          <p:cNvPr id="3" name="Segnaposto contenuto 2"/>
          <p:cNvSpPr>
            <a:spLocks noGrp="1"/>
          </p:cNvSpPr>
          <p:nvPr>
            <p:ph idx="1"/>
          </p:nvPr>
        </p:nvSpPr>
        <p:spPr>
          <a:xfrm>
            <a:off x="539552" y="5335597"/>
            <a:ext cx="8291513" cy="1539875"/>
          </a:xfrm>
        </p:spPr>
        <p:txBody>
          <a:bodyPr/>
          <a:lstStyle/>
          <a:p>
            <a:pPr marL="0" indent="0" algn="just" eaLnBrk="1" hangingPunct="1">
              <a:buFontTx/>
              <a:buNone/>
              <a:defRPr/>
            </a:pPr>
            <a:r>
              <a:rPr lang="it-IT" sz="2400" dirty="0">
                <a:cs typeface="+mn-cs"/>
              </a:rPr>
              <a:t>Piero </a:t>
            </a:r>
            <a:r>
              <a:rPr lang="it-IT" sz="2400" dirty="0" err="1">
                <a:cs typeface="+mn-cs"/>
              </a:rPr>
              <a:t>Calamandrei</a:t>
            </a:r>
            <a:r>
              <a:rPr lang="it-IT" sz="2400" dirty="0">
                <a:cs typeface="+mn-cs"/>
              </a:rPr>
              <a:t>, </a:t>
            </a:r>
            <a:r>
              <a:rPr lang="it-IT" sz="2400" i="1" dirty="0">
                <a:cs typeface="+mn-cs"/>
              </a:rPr>
              <a:t>Elogio dei giudici scritto da un avvocato</a:t>
            </a:r>
            <a:endParaRPr lang="it-IT" sz="2400" dirty="0">
              <a:cs typeface="+mn-cs"/>
            </a:endParaRPr>
          </a:p>
        </p:txBody>
      </p:sp>
      <p:sp>
        <p:nvSpPr>
          <p:cNvPr id="4" name="CasellaDiTesto 3"/>
          <p:cNvSpPr txBox="1"/>
          <p:nvPr/>
        </p:nvSpPr>
        <p:spPr>
          <a:xfrm>
            <a:off x="1619672" y="222112"/>
            <a:ext cx="5261377" cy="707886"/>
          </a:xfrm>
          <a:prstGeom prst="rect">
            <a:avLst/>
          </a:prstGeom>
          <a:noFill/>
        </p:spPr>
        <p:txBody>
          <a:bodyPr wrap="none" rtlCol="0">
            <a:spAutoFit/>
          </a:bodyPr>
          <a:lstStyle/>
          <a:p>
            <a:r>
              <a:rPr lang="it-IT" sz="4000" dirty="0"/>
              <a:t>I giuristi e la chiarezza</a:t>
            </a:r>
          </a:p>
        </p:txBody>
      </p:sp>
      <p:pic>
        <p:nvPicPr>
          <p:cNvPr id="7" name="Immagine 6"/>
          <p:cNvPicPr>
            <a:picLocks noChangeAspect="1"/>
          </p:cNvPicPr>
          <p:nvPr/>
        </p:nvPicPr>
        <p:blipFill>
          <a:blip r:embed="rId3"/>
          <a:stretch>
            <a:fillRect/>
          </a:stretch>
        </p:blipFill>
        <p:spPr>
          <a:xfrm>
            <a:off x="6012160" y="1412776"/>
            <a:ext cx="2540000" cy="3086100"/>
          </a:xfrm>
          <a:prstGeom prst="rect">
            <a:avLst/>
          </a:prstGeom>
        </p:spPr>
      </p:pic>
    </p:spTree>
    <p:extLst>
      <p:ext uri="{BB962C8B-B14F-4D97-AF65-F5344CB8AC3E}">
        <p14:creationId xmlns:p14="http://schemas.microsoft.com/office/powerpoint/2010/main" val="1774853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143000"/>
          </a:xfrm>
        </p:spPr>
        <p:txBody>
          <a:bodyPr/>
          <a:lstStyle/>
          <a:p>
            <a:r>
              <a:rPr lang="it-IT" dirty="0"/>
              <a:t>Sintesi e concisione</a:t>
            </a:r>
          </a:p>
        </p:txBody>
      </p:sp>
      <p:sp>
        <p:nvSpPr>
          <p:cNvPr id="3" name="Segnaposto contenuto 2"/>
          <p:cNvSpPr>
            <a:spLocks noGrp="1"/>
          </p:cNvSpPr>
          <p:nvPr>
            <p:ph idx="1"/>
          </p:nvPr>
        </p:nvSpPr>
        <p:spPr>
          <a:xfrm>
            <a:off x="457200" y="1988840"/>
            <a:ext cx="8229600" cy="4525963"/>
          </a:xfrm>
        </p:spPr>
        <p:txBody>
          <a:bodyPr/>
          <a:lstStyle/>
          <a:p>
            <a:r>
              <a:rPr lang="it-IT" sz="4000" dirty="0"/>
              <a:t>Sintesi: eliminazione degli argomenti superflui.</a:t>
            </a:r>
          </a:p>
          <a:p>
            <a:endParaRPr lang="it-IT" sz="4000" dirty="0"/>
          </a:p>
          <a:p>
            <a:r>
              <a:rPr lang="it-IT" sz="4000" dirty="0"/>
              <a:t>Concisione: eliminazione delle parole superflue.</a:t>
            </a:r>
          </a:p>
        </p:txBody>
      </p:sp>
    </p:spTree>
    <p:extLst>
      <p:ext uri="{BB962C8B-B14F-4D97-AF65-F5344CB8AC3E}">
        <p14:creationId xmlns:p14="http://schemas.microsoft.com/office/powerpoint/2010/main" val="149095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L’art. 3 del Codice del processo amministrativo</a:t>
            </a:r>
          </a:p>
        </p:txBody>
      </p:sp>
      <p:sp>
        <p:nvSpPr>
          <p:cNvPr id="3" name="Segnaposto contenuto 2"/>
          <p:cNvSpPr>
            <a:spLocks noGrp="1"/>
          </p:cNvSpPr>
          <p:nvPr>
            <p:ph idx="1"/>
          </p:nvPr>
        </p:nvSpPr>
        <p:spPr/>
        <p:txBody>
          <a:bodyPr/>
          <a:lstStyle/>
          <a:p>
            <a:pPr algn="just"/>
            <a:endParaRPr lang="it-IT" dirty="0"/>
          </a:p>
          <a:p>
            <a:pPr algn="just"/>
            <a:r>
              <a:rPr lang="it-IT" dirty="0"/>
              <a:t>Il giudice e le parti redigono gli atti in maniera chiara e sintetica. </a:t>
            </a:r>
          </a:p>
          <a:p>
            <a:pPr algn="just"/>
            <a:endParaRPr lang="it-IT" dirty="0"/>
          </a:p>
          <a:p>
            <a:pPr algn="just"/>
            <a:r>
              <a:rPr lang="it-IT" dirty="0"/>
              <a:t>La proposta del gruppo di lavoro sulla sinteticità degli atti processuali: «Il giudice e le parti redigono gli atti processuali in maniera chiara e sintetica».</a:t>
            </a:r>
          </a:p>
          <a:p>
            <a:pPr algn="just"/>
            <a:endParaRPr lang="it-IT" dirty="0"/>
          </a:p>
        </p:txBody>
      </p:sp>
    </p:spTree>
    <p:extLst>
      <p:ext uri="{BB962C8B-B14F-4D97-AF65-F5344CB8AC3E}">
        <p14:creationId xmlns:p14="http://schemas.microsoft.com/office/powerpoint/2010/main" val="6560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Sinteticità e chiarezza</a:t>
            </a:r>
          </a:p>
        </p:txBody>
      </p:sp>
      <p:sp>
        <p:nvSpPr>
          <p:cNvPr id="3" name="Segnaposto contenuto 2"/>
          <p:cNvSpPr>
            <a:spLocks noGrp="1"/>
          </p:cNvSpPr>
          <p:nvPr>
            <p:ph idx="1"/>
          </p:nvPr>
        </p:nvSpPr>
        <p:spPr/>
        <p:txBody>
          <a:bodyPr/>
          <a:lstStyle/>
          <a:p>
            <a:pPr algn="just"/>
            <a:r>
              <a:rPr lang="it-IT" sz="4000" dirty="0"/>
              <a:t>Un’endiadi nella quale la chiarezza è il fine a cui si deve giungere attraverso la sinteticità.</a:t>
            </a:r>
          </a:p>
          <a:p>
            <a:endParaRPr lang="it-IT" sz="4000" dirty="0"/>
          </a:p>
          <a:p>
            <a:r>
              <a:rPr lang="it-IT" sz="4000" dirty="0"/>
              <a:t>Valore culturale del principio</a:t>
            </a:r>
          </a:p>
        </p:txBody>
      </p:sp>
    </p:spTree>
    <p:extLst>
      <p:ext uri="{BB962C8B-B14F-4D97-AF65-F5344CB8AC3E}">
        <p14:creationId xmlns:p14="http://schemas.microsoft.com/office/powerpoint/2010/main" val="105722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la Corte </a:t>
            </a:r>
            <a:r>
              <a:rPr lang="it-IT"/>
              <a:t>di Cassazione</a:t>
            </a:r>
            <a:r>
              <a:rPr lang="mr-IN"/>
              <a:t>…</a:t>
            </a:r>
            <a:endParaRPr lang="it-IT" dirty="0"/>
          </a:p>
        </p:txBody>
      </p:sp>
      <p:sp>
        <p:nvSpPr>
          <p:cNvPr id="3" name="Segnaposto contenuto 2"/>
          <p:cNvSpPr>
            <a:spLocks noGrp="1"/>
          </p:cNvSpPr>
          <p:nvPr>
            <p:ph idx="1"/>
          </p:nvPr>
        </p:nvSpPr>
        <p:spPr/>
        <p:txBody>
          <a:bodyPr>
            <a:normAutofit fontScale="62500" lnSpcReduction="20000"/>
          </a:bodyPr>
          <a:lstStyle/>
          <a:p>
            <a:pPr algn="just"/>
            <a:r>
              <a:rPr lang="it-IT" dirty="0"/>
              <a:t>Quanto agli ulteriori aspetti della mancanza di </a:t>
            </a:r>
            <a:r>
              <a:rPr lang="it-IT" b="1" dirty="0"/>
              <a:t>sinteticità</a:t>
            </a:r>
            <a:r>
              <a:rPr lang="it-IT" dirty="0"/>
              <a:t> e </a:t>
            </a:r>
            <a:r>
              <a:rPr lang="it-IT" b="1" dirty="0"/>
              <a:t>chiarezza</a:t>
            </a:r>
            <a:r>
              <a:rPr lang="it-IT" dirty="0"/>
              <a:t>, questa Corte di cassazione ha già avuto modo di chiarire che queste condizioni sono ora fissate nel nostro ordinamento dall'</a:t>
            </a:r>
            <a:r>
              <a:rPr lang="it-IT" b="1" dirty="0"/>
              <a:t>art. 3 </a:t>
            </a:r>
            <a:r>
              <a:rPr lang="it-IT" b="1" dirty="0" err="1"/>
              <a:t>c.p.a</a:t>
            </a:r>
            <a:r>
              <a:rPr lang="it-IT" b="1" dirty="0"/>
              <a:t>., comma 2, che esprime un principio generale del diritto processuale</a:t>
            </a:r>
            <a:r>
              <a:rPr lang="it-IT" dirty="0"/>
              <a:t>, destinato ad operare anche nel processo civile la </a:t>
            </a:r>
            <a:r>
              <a:rPr lang="it-IT"/>
              <a:t>cui mancanza </a:t>
            </a:r>
            <a:r>
              <a:rPr lang="it-IT" dirty="0"/>
              <a:t>espone il ricorrente al rischio di una declaratoria di inammissibilità dell'impugnazione, in quanto rischia di pregiudicare l'intelligibilità delle questioni, rendendo oscura l'esposizione dei fatti di causa e confuse le censure mosse alla sentenza gravata, con ciò ponendosi in contrasto con il principio di ragionevole durata del processo, costituzionalizzato con la modifica dell'art. 111 </a:t>
            </a:r>
            <a:r>
              <a:rPr lang="it-IT" dirty="0" err="1"/>
              <a:t>Cost</a:t>
            </a:r>
            <a:r>
              <a:rPr lang="it-IT" dirty="0"/>
              <a:t>., e, per altro verso, con il principio di leale collaborazione tra le parti processuali e tra queste ed il giudice risolvendosi, in definitiva, in un impedimento al pieno e proficuo svolgimento del contraddittorio processuale (cfr. </a:t>
            </a:r>
            <a:r>
              <a:rPr lang="it-IT" dirty="0" err="1"/>
              <a:t>Cass</a:t>
            </a:r>
            <a:r>
              <a:rPr lang="it-IT" dirty="0"/>
              <a:t>. n. 11199/12, </a:t>
            </a:r>
            <a:r>
              <a:rPr lang="it-IT" dirty="0" err="1"/>
              <a:t>Cass</a:t>
            </a:r>
            <a:r>
              <a:rPr lang="it-IT" dirty="0"/>
              <a:t>. n. 21297/16). (</a:t>
            </a:r>
            <a:r>
              <a:rPr lang="it-IT" dirty="0" err="1"/>
              <a:t>Cass</a:t>
            </a:r>
            <a:r>
              <a:rPr lang="it-IT" dirty="0"/>
              <a:t>. 17 gennaio 2017, n. 964).</a:t>
            </a:r>
          </a:p>
        </p:txBody>
      </p:sp>
    </p:spTree>
    <p:extLst>
      <p:ext uri="{BB962C8B-B14F-4D97-AF65-F5344CB8AC3E}">
        <p14:creationId xmlns:p14="http://schemas.microsoft.com/office/powerpoint/2010/main" val="20564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Dal capo d’imputazione</a:t>
            </a:r>
            <a:r>
              <a:rPr lang="mr-IN" dirty="0"/>
              <a:t>…</a:t>
            </a:r>
            <a:endParaRPr lang="it-IT" dirty="0"/>
          </a:p>
        </p:txBody>
      </p:sp>
      <p:sp>
        <p:nvSpPr>
          <p:cNvPr id="3" name="Segnaposto contenuto 2"/>
          <p:cNvSpPr>
            <a:spLocks noGrp="1"/>
          </p:cNvSpPr>
          <p:nvPr>
            <p:ph idx="1"/>
          </p:nvPr>
        </p:nvSpPr>
        <p:spPr/>
        <p:txBody>
          <a:bodyPr/>
          <a:lstStyle/>
          <a:p>
            <a:r>
              <a:rPr lang="it-IT" dirty="0"/>
              <a:t>La sentenza potrà davvero essere sintetica e dunque chiara, se fin dall’inizio </a:t>
            </a:r>
            <a:r>
              <a:rPr lang="it-IT" u="sng" dirty="0"/>
              <a:t>in modo chiaro e sintetico </a:t>
            </a:r>
            <a:r>
              <a:rPr lang="it-IT" dirty="0"/>
              <a:t>sarà stato descritto il fatto, saranno state individuate le norme applicabili, saranno state risolte le questioni affrontate nel giudizio. </a:t>
            </a:r>
          </a:p>
        </p:txBody>
      </p:sp>
    </p:spTree>
    <p:extLst>
      <p:ext uri="{BB962C8B-B14F-4D97-AF65-F5344CB8AC3E}">
        <p14:creationId xmlns:p14="http://schemas.microsoft.com/office/powerpoint/2010/main" val="23467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chiarezza</a:t>
            </a:r>
          </a:p>
        </p:txBody>
      </p:sp>
      <p:sp>
        <p:nvSpPr>
          <p:cNvPr id="3" name="Segnaposto contenuto 2"/>
          <p:cNvSpPr>
            <a:spLocks noGrp="1"/>
          </p:cNvSpPr>
          <p:nvPr>
            <p:ph idx="1"/>
          </p:nvPr>
        </p:nvSpPr>
        <p:spPr/>
        <p:txBody>
          <a:bodyPr>
            <a:normAutofit fontScale="92500" lnSpcReduction="10000"/>
          </a:bodyPr>
          <a:lstStyle/>
          <a:p>
            <a:r>
              <a:rPr lang="it-IT" sz="4400" dirty="0"/>
              <a:t>Attenta selezione degli argomenti (sintesi)</a:t>
            </a:r>
          </a:p>
          <a:p>
            <a:pPr algn="just"/>
            <a:endParaRPr lang="it-IT" sz="4400" dirty="0"/>
          </a:p>
          <a:p>
            <a:pPr algn="just"/>
            <a:r>
              <a:rPr lang="it-IT" sz="4400" dirty="0"/>
              <a:t>Mantenere il lessico tecnico, ma abbandonare il periodare artificioso e i tecnicismi collaterali (concisione)</a:t>
            </a:r>
          </a:p>
        </p:txBody>
      </p:sp>
    </p:spTree>
    <p:extLst>
      <p:ext uri="{BB962C8B-B14F-4D97-AF65-F5344CB8AC3E}">
        <p14:creationId xmlns:p14="http://schemas.microsoft.com/office/powerpoint/2010/main" val="15240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Una sentenza che dovrebbe far riflettere</a:t>
            </a:r>
          </a:p>
        </p:txBody>
      </p:sp>
      <p:sp>
        <p:nvSpPr>
          <p:cNvPr id="3" name="Segnaposto contenuto 2"/>
          <p:cNvSpPr>
            <a:spLocks noGrp="1"/>
          </p:cNvSpPr>
          <p:nvPr>
            <p:ph idx="1"/>
          </p:nvPr>
        </p:nvSpPr>
        <p:spPr>
          <a:xfrm>
            <a:off x="457200" y="1600200"/>
            <a:ext cx="8229600" cy="5141168"/>
          </a:xfrm>
        </p:spPr>
        <p:txBody>
          <a:bodyPr>
            <a:normAutofit fontScale="85000" lnSpcReduction="10000"/>
          </a:bodyPr>
          <a:lstStyle/>
          <a:p>
            <a:pPr algn="just"/>
            <a:r>
              <a:rPr lang="it-IT" dirty="0"/>
              <a:t>L'essenza della sinteticità, prescritta dal codice di rito, non risiede nel numero delle pagine o delle righe in ogni pagina, ma nella proporzione tra la molteplicità e la complessità delle questioni dibattute e l'ampiezza dell'atto che le veicola.</a:t>
            </a:r>
          </a:p>
          <a:p>
            <a:pPr algn="just"/>
            <a:r>
              <a:rPr lang="it-IT" dirty="0"/>
              <a:t>La sinteticità è, cioè, un concetto di relazione, che esprime una corretta proporzione tra due grandezze, la mole, da un lato, delle questioni da esaminare e, dall'altro, la consistenza dell'atto - ricorso, memoria o, infine, sentenza - chiamato ad esaminarle.</a:t>
            </a:r>
          </a:p>
          <a:p>
            <a:pPr algn="just"/>
            <a:r>
              <a:rPr lang="it-IT" dirty="0"/>
              <a:t>Consiglio di Stato, sez. III, 12 giugno 2015, n. 2900.</a:t>
            </a:r>
          </a:p>
        </p:txBody>
      </p:sp>
    </p:spTree>
    <p:extLst>
      <p:ext uri="{BB962C8B-B14F-4D97-AF65-F5344CB8AC3E}">
        <p14:creationId xmlns:p14="http://schemas.microsoft.com/office/powerpoint/2010/main" val="33969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B225A-786F-A141-8CE0-4EA6082B4254}"/>
              </a:ext>
            </a:extLst>
          </p:cNvPr>
          <p:cNvSpPr>
            <a:spLocks noGrp="1"/>
          </p:cNvSpPr>
          <p:nvPr>
            <p:ph type="title"/>
          </p:nvPr>
        </p:nvSpPr>
        <p:spPr/>
        <p:txBody>
          <a:bodyPr/>
          <a:lstStyle/>
          <a:p>
            <a:r>
              <a:rPr lang="it-IT" dirty="0"/>
              <a:t>La diversa strada seguita</a:t>
            </a:r>
          </a:p>
        </p:txBody>
      </p:sp>
      <p:sp>
        <p:nvSpPr>
          <p:cNvPr id="3" name="Segnaposto contenuto 2">
            <a:extLst>
              <a:ext uri="{FF2B5EF4-FFF2-40B4-BE49-F238E27FC236}">
                <a16:creationId xmlns:a16="http://schemas.microsoft.com/office/drawing/2014/main" id="{45EC3D35-51ED-EF43-9055-9012FA670D16}"/>
              </a:ext>
            </a:extLst>
          </p:cNvPr>
          <p:cNvSpPr>
            <a:spLocks noGrp="1"/>
          </p:cNvSpPr>
          <p:nvPr>
            <p:ph idx="1"/>
          </p:nvPr>
        </p:nvSpPr>
        <p:spPr/>
        <p:txBody>
          <a:bodyPr>
            <a:normAutofit fontScale="62500" lnSpcReduction="20000"/>
          </a:bodyPr>
          <a:lstStyle/>
          <a:p>
            <a:pPr algn="just"/>
            <a:r>
              <a:rPr lang="it-IT" sz="4000" baseline="30000" dirty="0"/>
              <a:t>Nella giurisdizione amministrativa sono stati fissati limiti massimi di lunghezza per i ricorsi.</a:t>
            </a:r>
          </a:p>
          <a:p>
            <a:pPr marL="0" indent="0" algn="just">
              <a:buNone/>
            </a:pPr>
            <a:r>
              <a:rPr lang="it-IT" sz="4000" baseline="30000" dirty="0"/>
              <a:t> </a:t>
            </a:r>
          </a:p>
          <a:p>
            <a:pPr algn="just"/>
            <a:r>
              <a:rPr lang="it-IT" sz="4000" baseline="30000" dirty="0"/>
              <a:t>Il mancato esame da parte del giudice delle parti “sovrabbondanti” non può costituire motivo d’impugnazione.</a:t>
            </a:r>
          </a:p>
          <a:p>
            <a:endParaRPr lang="it-IT" sz="4000" baseline="30000" dirty="0"/>
          </a:p>
          <a:p>
            <a:pPr algn="just"/>
            <a:r>
              <a:rPr lang="it-IT" sz="4000" baseline="30000" dirty="0"/>
              <a:t>Così la legge n. 197 del 25 ottobre 2016 che ha convertito in legge il D.L. 31 agosto 2016, n. 168, e il conseguente decreto del Presidente del Consiglio di Stato n. 167 del 22 dicembre 2016. </a:t>
            </a:r>
          </a:p>
          <a:p>
            <a:pPr marL="0" indent="0" algn="just">
              <a:buNone/>
            </a:pPr>
            <a:endParaRPr lang="it-IT" sz="4000" baseline="30000" dirty="0"/>
          </a:p>
          <a:p>
            <a:pPr algn="just"/>
            <a:r>
              <a:rPr lang="it-IT" sz="4000" baseline="30000" dirty="0"/>
              <a:t>La giurisprudenza applica la regola: Consiglio di Stato, sez. V, 12 giugno 2017, n. 2852. </a:t>
            </a:r>
          </a:p>
          <a:p>
            <a:pPr algn="just"/>
            <a:r>
              <a:rPr lang="it-IT" sz="4000" dirty="0"/>
              <a:t>Ma più di recente Consiglio di Stato, sez. V, 11 aprile 2018, n. 2190 e 10 settembre 2018, n. 5287: chiarezza e sinteticità strumenti dell’intellegibilità della domanda; se nonostante la prolissità il giudice può individuare il </a:t>
            </a:r>
            <a:r>
              <a:rPr lang="it-IT" sz="4000" i="1" dirty="0" err="1"/>
              <a:t>petitum</a:t>
            </a:r>
            <a:r>
              <a:rPr lang="it-IT" sz="4000" dirty="0"/>
              <a:t>, il ricorso non è nullo.</a:t>
            </a:r>
          </a:p>
          <a:p>
            <a:pPr algn="just"/>
            <a:endParaRPr lang="it-IT" sz="4000" dirty="0"/>
          </a:p>
          <a:p>
            <a:pPr algn="just"/>
            <a:endParaRPr lang="it-IT" sz="4000" dirty="0"/>
          </a:p>
        </p:txBody>
      </p:sp>
    </p:spTree>
    <p:extLst>
      <p:ext uri="{BB962C8B-B14F-4D97-AF65-F5344CB8AC3E}">
        <p14:creationId xmlns:p14="http://schemas.microsoft.com/office/powerpoint/2010/main" val="40072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Ancora Italo Calvino</a:t>
            </a:r>
          </a:p>
        </p:txBody>
      </p:sp>
      <p:sp>
        <p:nvSpPr>
          <p:cNvPr id="3" name="Segnaposto contenuto 2"/>
          <p:cNvSpPr>
            <a:spLocks noGrp="1"/>
          </p:cNvSpPr>
          <p:nvPr>
            <p:ph idx="1"/>
          </p:nvPr>
        </p:nvSpPr>
        <p:spPr/>
        <p:txBody>
          <a:bodyPr>
            <a:normAutofit fontScale="92500" lnSpcReduction="10000"/>
          </a:bodyPr>
          <a:lstStyle/>
          <a:p>
            <a:pPr algn="just"/>
            <a:r>
              <a:rPr lang="it-IT" dirty="0"/>
              <a:t>Quando le cose non sono semplici, non sono chiare, pretendere la chiarezza a tutti i costi, è faciloneria, e proprio questa pretesa obbliga i discorsi a diventare generici, cioè menzogneri. Invece lo sforzo di cercare di pensare e di esprimersi con la massima precisione possibile proprio di fronte alle cose più complesse è l’unico atteggiamento onesto e utile.</a:t>
            </a:r>
          </a:p>
          <a:p>
            <a:pPr algn="just"/>
            <a:r>
              <a:rPr lang="it-IT" dirty="0"/>
              <a:t>I. Calvino, </a:t>
            </a:r>
            <a:r>
              <a:rPr lang="it-IT" i="1" dirty="0"/>
              <a:t>Una pietra sopra</a:t>
            </a:r>
            <a:r>
              <a:rPr lang="it-IT" dirty="0"/>
              <a:t>, p. 307. </a:t>
            </a:r>
          </a:p>
        </p:txBody>
      </p:sp>
    </p:spTree>
    <p:extLst>
      <p:ext uri="{BB962C8B-B14F-4D97-AF65-F5344CB8AC3E}">
        <p14:creationId xmlns:p14="http://schemas.microsoft.com/office/powerpoint/2010/main" val="9778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giudizio di Carlo Emilio Gadda</a:t>
            </a:r>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a:t>	Ma una cosa è certa: avviene talora che lo scrivere de’ notai, de’ tecnici, degli avvocati e, quello che impressiona, degli spedizionieri e de’ ragionieri, sia più che comparabile con quello di certi scrittori. Ciascuno manovra nel suo campo feroce e diritto e, ciò che più importa, secondo un’idea: e riesce a scrivere come vuole l’idea: e non è il girovagare prolisso dello pseudo scrittore, che pare l’onda lunga di cert’uggia oceanica: uggia dello infinito, dell’informe.</a:t>
            </a:r>
          </a:p>
          <a:p>
            <a:pPr marL="0" indent="0" algn="just">
              <a:buNone/>
            </a:pPr>
            <a:r>
              <a:rPr lang="it-IT" dirty="0"/>
              <a:t>	Talune lettere tecniche, o contratti di cessioni di terreni, o d’ipoteche, o di forniture d’energia elettrica, o stipulazioni commerciali, o atti statutari di enti e di società, o stesure di sentenze de’ tribunali d’appello o del tribunale di cassazione, o atti altri d’ogni occasione e maniera, vengono paragrafati con una così diligente e felice esattezza, con una così appassionata cura, che la lor lettera ne risfolgora viva e diabolica (1929).</a:t>
            </a:r>
          </a:p>
        </p:txBody>
      </p:sp>
    </p:spTree>
    <p:extLst>
      <p:ext uri="{BB962C8B-B14F-4D97-AF65-F5344CB8AC3E}">
        <p14:creationId xmlns:p14="http://schemas.microsoft.com/office/powerpoint/2010/main" val="76762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ricordo ginnasiale</a:t>
            </a:r>
          </a:p>
        </p:txBody>
      </p:sp>
      <p:sp>
        <p:nvSpPr>
          <p:cNvPr id="3" name="Segnaposto contenuto 2"/>
          <p:cNvSpPr>
            <a:spLocks noGrp="1"/>
          </p:cNvSpPr>
          <p:nvPr>
            <p:ph idx="1"/>
          </p:nvPr>
        </p:nvSpPr>
        <p:spPr/>
        <p:txBody>
          <a:bodyPr>
            <a:normAutofit fontScale="77500" lnSpcReduction="20000"/>
          </a:bodyPr>
          <a:lstStyle/>
          <a:p>
            <a:pPr algn="just"/>
            <a:r>
              <a:rPr lang="it-IT" dirty="0"/>
              <a:t>Quel ramo del lago di Como, che volge a mezzogiorno, tra due catene non interrotte di monti, tutto a seni e a golfi, a seconda dello sporgere e del rientrare di quelli, vien, quasi a un tratto, a ristringersi, e a prender corso e figura di fiume, tra un promontorio a destra, e un'ampia costiera dall'altra parte; e il ponte, che ivi congiunge le due rive, par che renda ancor più sensibile all'occhio questa trasformazione, e segni il punto in cui il lago cessa, e l'Adda rincomincia, per ripigliar poi nome di lago dove le rive, allontanandosi di nuovo, </a:t>
            </a:r>
            <a:r>
              <a:rPr lang="it-IT" dirty="0" err="1"/>
              <a:t>lascian</a:t>
            </a:r>
            <a:r>
              <a:rPr lang="it-IT" dirty="0"/>
              <a:t> l'acqua distendersi e rallentarsi in nuovi golfi e in nuovi seni (111 parole) (Alessandro Manzoni, </a:t>
            </a:r>
            <a:r>
              <a:rPr lang="it-IT" i="1" dirty="0"/>
              <a:t>I promessi sposi</a:t>
            </a:r>
            <a:r>
              <a:rPr lang="it-IT" dirty="0"/>
              <a:t>, Milano, Guglielmini e Redaelli, cap. I, p. 9) .</a:t>
            </a:r>
          </a:p>
        </p:txBody>
      </p:sp>
    </p:spTree>
    <p:extLst>
      <p:ext uri="{BB962C8B-B14F-4D97-AF65-F5344CB8AC3E}">
        <p14:creationId xmlns:p14="http://schemas.microsoft.com/office/powerpoint/2010/main" val="42629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71914-6A1B-9B48-A914-60B1E20E86A4}"/>
              </a:ext>
            </a:extLst>
          </p:cNvPr>
          <p:cNvSpPr>
            <a:spLocks noGrp="1"/>
          </p:cNvSpPr>
          <p:nvPr>
            <p:ph type="title"/>
          </p:nvPr>
        </p:nvSpPr>
        <p:spPr/>
        <p:txBody>
          <a:bodyPr/>
          <a:lstStyle/>
          <a:p>
            <a:r>
              <a:rPr lang="it-IT" dirty="0"/>
              <a:t>Le regole dell’argomentazione</a:t>
            </a:r>
          </a:p>
        </p:txBody>
      </p:sp>
      <p:sp>
        <p:nvSpPr>
          <p:cNvPr id="3" name="Segnaposto contenuto 2">
            <a:extLst>
              <a:ext uri="{FF2B5EF4-FFF2-40B4-BE49-F238E27FC236}">
                <a16:creationId xmlns:a16="http://schemas.microsoft.com/office/drawing/2014/main" id="{9F8A5697-7419-CA47-BBE1-D3686718B42E}"/>
              </a:ext>
            </a:extLst>
          </p:cNvPr>
          <p:cNvSpPr>
            <a:spLocks noGrp="1"/>
          </p:cNvSpPr>
          <p:nvPr>
            <p:ph idx="1"/>
          </p:nvPr>
        </p:nvSpPr>
        <p:spPr/>
        <p:txBody>
          <a:bodyPr>
            <a:normAutofit fontScale="92500" lnSpcReduction="20000"/>
          </a:bodyPr>
          <a:lstStyle/>
          <a:p>
            <a:pPr algn="just"/>
            <a:r>
              <a:rPr lang="it-IT" dirty="0"/>
              <a:t>«la costruzione ipotattica è la costruzione argomentativa per eccellenza»;</a:t>
            </a:r>
          </a:p>
          <a:p>
            <a:pPr algn="just"/>
            <a:r>
              <a:rPr lang="it-IT" dirty="0"/>
              <a:t>la subordinazione  «crea dei quadri, costituisce una presa di posizione; […] impone al lettore l’obbligo di vedere alcune relazioni, limita le interpretazioni che egli potrebbe prendere in considerazione».</a:t>
            </a:r>
          </a:p>
          <a:p>
            <a:pPr algn="just"/>
            <a:r>
              <a:rPr lang="it-IT" dirty="0" err="1"/>
              <a:t>Chaïm</a:t>
            </a:r>
            <a:r>
              <a:rPr lang="it-IT" dirty="0"/>
              <a:t> </a:t>
            </a:r>
            <a:r>
              <a:rPr lang="it-IT" dirty="0" err="1"/>
              <a:t>Perelman</a:t>
            </a:r>
            <a:r>
              <a:rPr lang="it-IT" dirty="0"/>
              <a:t>, Lucie </a:t>
            </a:r>
            <a:r>
              <a:rPr lang="it-IT" dirty="0" err="1"/>
              <a:t>Olbrechts-Tyteca</a:t>
            </a:r>
            <a:r>
              <a:rPr lang="it-IT" dirty="0"/>
              <a:t>, </a:t>
            </a:r>
            <a:r>
              <a:rPr lang="it-IT" i="1" dirty="0"/>
              <a:t>Trattato dell’argomentazione. La nuova retorica</a:t>
            </a:r>
            <a:r>
              <a:rPr lang="it-IT" dirty="0"/>
              <a:t>, Torino, Einaudi, 2013 (1</a:t>
            </a:r>
            <a:r>
              <a:rPr lang="it-IT" baseline="30000" dirty="0"/>
              <a:t>a</a:t>
            </a:r>
            <a:r>
              <a:rPr lang="it-IT" dirty="0"/>
              <a:t> ed. 1958), p. 171.</a:t>
            </a:r>
          </a:p>
        </p:txBody>
      </p:sp>
    </p:spTree>
    <p:extLst>
      <p:ext uri="{BB962C8B-B14F-4D97-AF65-F5344CB8AC3E}">
        <p14:creationId xmlns:p14="http://schemas.microsoft.com/office/powerpoint/2010/main" val="34898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Edmondo De Amicis</a:t>
            </a:r>
          </a:p>
        </p:txBody>
      </p:sp>
      <p:sp>
        <p:nvSpPr>
          <p:cNvPr id="3" name="Segnaposto contenuto 2"/>
          <p:cNvSpPr>
            <a:spLocks noGrp="1"/>
          </p:cNvSpPr>
          <p:nvPr>
            <p:ph idx="1"/>
          </p:nvPr>
        </p:nvSpPr>
        <p:spPr/>
        <p:txBody>
          <a:bodyPr>
            <a:normAutofit fontScale="92500" lnSpcReduction="10000"/>
          </a:bodyPr>
          <a:lstStyle/>
          <a:p>
            <a:pPr algn="just"/>
            <a:r>
              <a:rPr lang="it-IT" dirty="0"/>
              <a:t>Un periodo dove «v’è una corrispondenza perfetta tra il pensiero e la forma, e i concetti sono collegati e contrapposti in maniera da illuminarsi a vicenda, e tutte le locuzioni son proprie, e tutte le giunture facili, e nessuna parola superflua, per modo che non ti riesce d’immaginare come quella data idea avrebbe potuto essere svolta </a:t>
            </a:r>
            <a:r>
              <a:rPr lang="it-IT"/>
              <a:t>altrimenti».</a:t>
            </a:r>
            <a:endParaRPr lang="it-IT" dirty="0"/>
          </a:p>
          <a:p>
            <a:pPr algn="just"/>
            <a:r>
              <a:rPr lang="it-IT" dirty="0"/>
              <a:t>Edmondo De Amicis, </a:t>
            </a:r>
            <a:r>
              <a:rPr lang="it-IT" i="1" dirty="0"/>
              <a:t>L’idioma gentile</a:t>
            </a:r>
            <a:r>
              <a:rPr lang="it-IT" dirty="0"/>
              <a:t>, Milano, Treves, 1905, pp. 400 s.</a:t>
            </a:r>
          </a:p>
        </p:txBody>
      </p:sp>
    </p:spTree>
    <p:extLst>
      <p:ext uri="{BB962C8B-B14F-4D97-AF65-F5344CB8AC3E}">
        <p14:creationId xmlns:p14="http://schemas.microsoft.com/office/powerpoint/2010/main" val="37728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3CC59-A830-6B42-8B35-694C45BE3E04}"/>
              </a:ext>
            </a:extLst>
          </p:cNvPr>
          <p:cNvSpPr>
            <a:spLocks noGrp="1"/>
          </p:cNvSpPr>
          <p:nvPr>
            <p:ph type="title"/>
          </p:nvPr>
        </p:nvSpPr>
        <p:spPr/>
        <p:txBody>
          <a:bodyPr/>
          <a:lstStyle/>
          <a:p>
            <a:r>
              <a:rPr lang="it-IT" dirty="0"/>
              <a:t>Il giurista che scrive</a:t>
            </a:r>
          </a:p>
        </p:txBody>
      </p:sp>
      <p:sp>
        <p:nvSpPr>
          <p:cNvPr id="3" name="Segnaposto contenuto 2">
            <a:extLst>
              <a:ext uri="{FF2B5EF4-FFF2-40B4-BE49-F238E27FC236}">
                <a16:creationId xmlns:a16="http://schemas.microsoft.com/office/drawing/2014/main" id="{B4878FDA-9AEC-DA4E-A96A-A79B3DE90ECF}"/>
              </a:ext>
            </a:extLst>
          </p:cNvPr>
          <p:cNvSpPr>
            <a:spLocks noGrp="1"/>
          </p:cNvSpPr>
          <p:nvPr>
            <p:ph idx="1"/>
          </p:nvPr>
        </p:nvSpPr>
        <p:spPr/>
        <p:txBody>
          <a:bodyPr/>
          <a:lstStyle/>
          <a:p>
            <a:r>
              <a:rPr lang="it-IT" dirty="0"/>
              <a:t>sintetico e conciso</a:t>
            </a:r>
          </a:p>
          <a:p>
            <a:endParaRPr lang="it-IT" dirty="0"/>
          </a:p>
          <a:p>
            <a:r>
              <a:rPr lang="it-IT" dirty="0"/>
              <a:t>duttile e flessibile</a:t>
            </a:r>
          </a:p>
          <a:p>
            <a:endParaRPr lang="it-IT" dirty="0"/>
          </a:p>
          <a:p>
            <a:pPr algn="just"/>
            <a:r>
              <a:rPr lang="it-IT" dirty="0"/>
              <a:t>dunque </a:t>
            </a:r>
            <a:r>
              <a:rPr lang="it-IT" u="sng" dirty="0"/>
              <a:t>deontologicamente leale</a:t>
            </a:r>
            <a:r>
              <a:rPr lang="it-IT" dirty="0"/>
              <a:t>: impegnato cioè nello sforzo di rendere il suo scrivere efficace e comprensibile a tutti i destinatari, diretti e indiretti</a:t>
            </a:r>
          </a:p>
        </p:txBody>
      </p:sp>
    </p:spTree>
    <p:extLst>
      <p:ext uri="{BB962C8B-B14F-4D97-AF65-F5344CB8AC3E}">
        <p14:creationId xmlns:p14="http://schemas.microsoft.com/office/powerpoint/2010/main" val="6673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Stendhal e la «Certosa»</a:t>
            </a:r>
          </a:p>
        </p:txBody>
      </p:sp>
      <p:pic>
        <p:nvPicPr>
          <p:cNvPr id="4" name="Segnaposto contenuto 3"/>
          <p:cNvPicPr>
            <a:picLocks noGrp="1" noChangeAspect="1"/>
          </p:cNvPicPr>
          <p:nvPr>
            <p:ph idx="1"/>
          </p:nvPr>
        </p:nvPicPr>
        <p:blipFill>
          <a:blip r:embed="rId2"/>
          <a:stretch>
            <a:fillRect/>
          </a:stretch>
        </p:blipFill>
        <p:spPr>
          <a:xfrm>
            <a:off x="5004048" y="1418672"/>
            <a:ext cx="2528635" cy="4525963"/>
          </a:xfrm>
          <a:prstGeom prst="rect">
            <a:avLst/>
          </a:prstGeom>
        </p:spPr>
      </p:pic>
      <p:pic>
        <p:nvPicPr>
          <p:cNvPr id="5" name="Immagine 4"/>
          <p:cNvPicPr>
            <a:picLocks noChangeAspect="1"/>
          </p:cNvPicPr>
          <p:nvPr/>
        </p:nvPicPr>
        <p:blipFill>
          <a:blip r:embed="rId3"/>
          <a:stretch>
            <a:fillRect/>
          </a:stretch>
        </p:blipFill>
        <p:spPr>
          <a:xfrm>
            <a:off x="1222739" y="2132856"/>
            <a:ext cx="3289300" cy="2463800"/>
          </a:xfrm>
          <a:prstGeom prst="rect">
            <a:avLst/>
          </a:prstGeom>
        </p:spPr>
      </p:pic>
    </p:spTree>
    <p:extLst>
      <p:ext uri="{BB962C8B-B14F-4D97-AF65-F5344CB8AC3E}">
        <p14:creationId xmlns:p14="http://schemas.microsoft.com/office/powerpoint/2010/main" val="15060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143000"/>
          </a:xfrm>
        </p:spPr>
        <p:txBody>
          <a:bodyPr>
            <a:normAutofit fontScale="90000"/>
          </a:bodyPr>
          <a:lstStyle/>
          <a:p>
            <a:r>
              <a:rPr lang="it-IT" dirty="0"/>
              <a:t>Il </a:t>
            </a:r>
            <a:r>
              <a:rPr lang="it-IT" i="1" dirty="0"/>
              <a:t>Breviario per una buona scrittura</a:t>
            </a:r>
            <a:endParaRPr lang="it-IT" dirty="0"/>
          </a:p>
        </p:txBody>
      </p:sp>
      <p:sp>
        <p:nvSpPr>
          <p:cNvPr id="3" name="Segnaposto contenuto 2"/>
          <p:cNvSpPr>
            <a:spLocks noGrp="1"/>
          </p:cNvSpPr>
          <p:nvPr>
            <p:ph idx="1"/>
          </p:nvPr>
        </p:nvSpPr>
        <p:spPr>
          <a:xfrm>
            <a:off x="457200" y="1600200"/>
            <a:ext cx="8147248" cy="4997152"/>
          </a:xfrm>
        </p:spPr>
        <p:txBody>
          <a:bodyPr>
            <a:normAutofit/>
          </a:bodyPr>
          <a:lstStyle/>
          <a:p>
            <a:pPr algn="just"/>
            <a:r>
              <a:rPr lang="it-IT" dirty="0"/>
              <a:t>Il lessico:</a:t>
            </a:r>
          </a:p>
          <a:p>
            <a:pPr algn="just"/>
            <a:endParaRPr lang="it-IT" dirty="0"/>
          </a:p>
          <a:p>
            <a:pPr marL="514350" indent="-514350" algn="just">
              <a:buFont typeface="+mj-lt"/>
              <a:buAutoNum type="alphaLcParenR"/>
            </a:pPr>
            <a:r>
              <a:rPr lang="it-IT" dirty="0"/>
              <a:t>dovranno rimanere i tecnicismi specifici e le ridefinizioni;</a:t>
            </a:r>
          </a:p>
          <a:p>
            <a:pPr marL="514350" indent="-514350" algn="just">
              <a:buFont typeface="+mj-lt"/>
              <a:buAutoNum type="alphaLcParenR"/>
            </a:pPr>
            <a:endParaRPr lang="it-IT" dirty="0"/>
          </a:p>
          <a:p>
            <a:pPr marL="514350" indent="-514350" algn="just">
              <a:buFont typeface="+mj-lt"/>
              <a:buAutoNum type="alphaLcParenR"/>
            </a:pPr>
            <a:r>
              <a:rPr lang="it-IT" dirty="0"/>
              <a:t>si potrà intervenire su (certi) tecnicismi collaterali.</a:t>
            </a:r>
          </a:p>
        </p:txBody>
      </p:sp>
    </p:spTree>
    <p:extLst>
      <p:ext uri="{BB962C8B-B14F-4D97-AF65-F5344CB8AC3E}">
        <p14:creationId xmlns:p14="http://schemas.microsoft.com/office/powerpoint/2010/main" val="1338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E66A1-03C7-7A43-8BDF-2BD8319ECFA1}"/>
              </a:ext>
            </a:extLst>
          </p:cNvPr>
          <p:cNvSpPr>
            <a:spLocks noGrp="1"/>
          </p:cNvSpPr>
          <p:nvPr>
            <p:ph type="title"/>
          </p:nvPr>
        </p:nvSpPr>
        <p:spPr/>
        <p:txBody>
          <a:bodyPr/>
          <a:lstStyle/>
          <a:p>
            <a:r>
              <a:rPr lang="it-IT" sz="4000" dirty="0"/>
              <a:t>Il </a:t>
            </a:r>
            <a:r>
              <a:rPr lang="it-IT" sz="4000" i="1" dirty="0"/>
              <a:t>Breviario per una buona scrittura</a:t>
            </a:r>
            <a:endParaRPr lang="it-IT" sz="4000" dirty="0"/>
          </a:p>
        </p:txBody>
      </p:sp>
      <p:sp>
        <p:nvSpPr>
          <p:cNvPr id="3" name="Segnaposto contenuto 2">
            <a:extLst>
              <a:ext uri="{FF2B5EF4-FFF2-40B4-BE49-F238E27FC236}">
                <a16:creationId xmlns:a16="http://schemas.microsoft.com/office/drawing/2014/main" id="{0E98F032-985F-3849-B7A0-D2FC21FD6501}"/>
              </a:ext>
            </a:extLst>
          </p:cNvPr>
          <p:cNvSpPr>
            <a:spLocks noGrp="1"/>
          </p:cNvSpPr>
          <p:nvPr>
            <p:ph idx="1"/>
          </p:nvPr>
        </p:nvSpPr>
        <p:spPr/>
        <p:txBody>
          <a:bodyPr>
            <a:normAutofit fontScale="77500" lnSpcReduction="20000"/>
          </a:bodyPr>
          <a:lstStyle/>
          <a:p>
            <a:r>
              <a:rPr lang="it-IT" dirty="0"/>
              <a:t>all’uopo &gt; al bisogno</a:t>
            </a:r>
          </a:p>
          <a:p>
            <a:r>
              <a:rPr lang="it-IT" dirty="0"/>
              <a:t>altresì &gt; anche, inoltre</a:t>
            </a:r>
          </a:p>
          <a:p>
            <a:r>
              <a:rPr lang="it-IT" dirty="0"/>
              <a:t>coonestare &gt; giustificare falsamente</a:t>
            </a:r>
          </a:p>
          <a:p>
            <a:r>
              <a:rPr lang="it-IT" dirty="0"/>
              <a:t>di talché &gt; cosicché</a:t>
            </a:r>
          </a:p>
          <a:p>
            <a:r>
              <a:rPr lang="it-IT" dirty="0"/>
              <a:t>invero &gt; in realtà, in effetti</a:t>
            </a:r>
          </a:p>
          <a:p>
            <a:r>
              <a:rPr lang="it-IT" dirty="0"/>
              <a:t>nonché &gt; e anche</a:t>
            </a:r>
          </a:p>
          <a:p>
            <a:r>
              <a:rPr lang="it-IT" dirty="0"/>
              <a:t>orbene &gt; dunque, quindi, allora</a:t>
            </a:r>
          </a:p>
          <a:p>
            <a:r>
              <a:rPr lang="it-IT" dirty="0" err="1"/>
              <a:t>ordunque</a:t>
            </a:r>
            <a:r>
              <a:rPr lang="it-IT" dirty="0"/>
              <a:t> &gt; dunque</a:t>
            </a:r>
          </a:p>
          <a:p>
            <a:r>
              <a:rPr lang="it-IT" strike="sngStrike" dirty="0"/>
              <a:t>ovvero</a:t>
            </a:r>
            <a:r>
              <a:rPr lang="it-IT" dirty="0"/>
              <a:t> &gt; oppure; cioè</a:t>
            </a:r>
          </a:p>
          <a:p>
            <a:r>
              <a:rPr lang="it-IT" dirty="0"/>
              <a:t>per converso &gt; al contrario</a:t>
            </a:r>
          </a:p>
          <a:p>
            <a:r>
              <a:rPr lang="it-IT" dirty="0"/>
              <a:t>ultroneo &gt; eccessivo, superfluo</a:t>
            </a:r>
          </a:p>
        </p:txBody>
      </p:sp>
    </p:spTree>
    <p:extLst>
      <p:ext uri="{BB962C8B-B14F-4D97-AF65-F5344CB8AC3E}">
        <p14:creationId xmlns:p14="http://schemas.microsoft.com/office/powerpoint/2010/main" val="16004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EA0C00-9E38-FD45-89F1-B9D0A6D5AA5D}"/>
              </a:ext>
            </a:extLst>
          </p:cNvPr>
          <p:cNvSpPr>
            <a:spLocks noGrp="1"/>
          </p:cNvSpPr>
          <p:nvPr>
            <p:ph type="title"/>
          </p:nvPr>
        </p:nvSpPr>
        <p:spPr/>
        <p:txBody>
          <a:bodyPr/>
          <a:lstStyle/>
          <a:p>
            <a:r>
              <a:rPr lang="it-IT" sz="4000" dirty="0"/>
              <a:t>Il </a:t>
            </a:r>
            <a:r>
              <a:rPr lang="it-IT" sz="4000" i="1" dirty="0"/>
              <a:t>Breviario per una buona scrittura</a:t>
            </a:r>
            <a:endParaRPr lang="it-IT" sz="4000" dirty="0"/>
          </a:p>
        </p:txBody>
      </p:sp>
      <p:sp>
        <p:nvSpPr>
          <p:cNvPr id="3" name="Segnaposto contenuto 2">
            <a:extLst>
              <a:ext uri="{FF2B5EF4-FFF2-40B4-BE49-F238E27FC236}">
                <a16:creationId xmlns:a16="http://schemas.microsoft.com/office/drawing/2014/main" id="{72C27CEF-12A5-8841-B6E3-16DC471DA563}"/>
              </a:ext>
            </a:extLst>
          </p:cNvPr>
          <p:cNvSpPr>
            <a:spLocks noGrp="1"/>
          </p:cNvSpPr>
          <p:nvPr>
            <p:ph idx="1"/>
          </p:nvPr>
        </p:nvSpPr>
        <p:spPr/>
        <p:txBody>
          <a:bodyPr/>
          <a:lstStyle/>
          <a:p>
            <a:r>
              <a:rPr lang="it-IT" dirty="0"/>
              <a:t>Attenzione alle locuzioni preposizionali (?!):</a:t>
            </a:r>
          </a:p>
          <a:p>
            <a:r>
              <a:rPr lang="it-IT" dirty="0"/>
              <a:t>ai fini di &gt; per</a:t>
            </a:r>
          </a:p>
          <a:p>
            <a:r>
              <a:rPr lang="it-IT" dirty="0"/>
              <a:t>ai sensi di &gt; secondo</a:t>
            </a:r>
          </a:p>
          <a:p>
            <a:r>
              <a:rPr lang="it-IT" dirty="0"/>
              <a:t>in ordine a &gt; su</a:t>
            </a:r>
          </a:p>
          <a:p>
            <a:r>
              <a:rPr lang="it-IT" dirty="0"/>
              <a:t>a titolo di &gt; come (?).</a:t>
            </a:r>
          </a:p>
          <a:p>
            <a:endParaRPr lang="it-IT" dirty="0"/>
          </a:p>
          <a:p>
            <a:r>
              <a:rPr lang="it-IT" dirty="0"/>
              <a:t>Attenzione agli acronimi</a:t>
            </a:r>
          </a:p>
          <a:p>
            <a:endParaRPr lang="it-IT" dirty="0"/>
          </a:p>
        </p:txBody>
      </p:sp>
    </p:spTree>
    <p:extLst>
      <p:ext uri="{BB962C8B-B14F-4D97-AF65-F5344CB8AC3E}">
        <p14:creationId xmlns:p14="http://schemas.microsoft.com/office/powerpoint/2010/main" val="28138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143000"/>
          </a:xfrm>
        </p:spPr>
        <p:txBody>
          <a:bodyPr>
            <a:normAutofit fontScale="90000"/>
          </a:bodyPr>
          <a:lstStyle/>
          <a:p>
            <a:r>
              <a:rPr lang="it-IT" dirty="0"/>
              <a:t>Il </a:t>
            </a:r>
            <a:r>
              <a:rPr lang="it-IT" i="1" dirty="0"/>
              <a:t>Breviario per una buona scrittura</a:t>
            </a:r>
            <a:endParaRPr lang="it-IT" dirty="0"/>
          </a:p>
        </p:txBody>
      </p:sp>
      <p:sp>
        <p:nvSpPr>
          <p:cNvPr id="3" name="Segnaposto contenuto 2"/>
          <p:cNvSpPr>
            <a:spLocks noGrp="1"/>
          </p:cNvSpPr>
          <p:nvPr>
            <p:ph idx="1"/>
          </p:nvPr>
        </p:nvSpPr>
        <p:spPr>
          <a:xfrm>
            <a:off x="457200" y="1600200"/>
            <a:ext cx="8147248" cy="4997152"/>
          </a:xfrm>
        </p:spPr>
        <p:txBody>
          <a:bodyPr>
            <a:normAutofit fontScale="92500" lnSpcReduction="20000"/>
          </a:bodyPr>
          <a:lstStyle/>
          <a:p>
            <a:pPr algn="just">
              <a:buFont typeface="Arial" charset="0"/>
              <a:buChar char="•"/>
            </a:pPr>
            <a:r>
              <a:rPr lang="it-IT" dirty="0"/>
              <a:t>La sintassi:</a:t>
            </a:r>
          </a:p>
          <a:p>
            <a:pPr marL="514350" indent="-514350" algn="just">
              <a:buFont typeface="+mj-lt"/>
              <a:buAutoNum type="alphaLcParenR"/>
            </a:pPr>
            <a:r>
              <a:rPr lang="it-IT" dirty="0"/>
              <a:t>frasi di non più di 20-25 parole;</a:t>
            </a:r>
          </a:p>
          <a:p>
            <a:pPr marL="514350" indent="-514350" algn="just">
              <a:buFont typeface="+mj-lt"/>
              <a:buAutoNum type="alphaLcParenR"/>
            </a:pPr>
            <a:r>
              <a:rPr lang="it-IT" dirty="0"/>
              <a:t>paratassi da preferire alla ipotassi (quasi sempre, ma…);</a:t>
            </a:r>
          </a:p>
          <a:p>
            <a:pPr marL="514350" indent="-514350" algn="just">
              <a:buFont typeface="+mj-lt"/>
              <a:buAutoNum type="alphaLcParenR"/>
            </a:pPr>
            <a:r>
              <a:rPr lang="it-IT" dirty="0"/>
              <a:t>ridotto uso della diatesi passiva;</a:t>
            </a:r>
          </a:p>
          <a:p>
            <a:pPr marL="514350" indent="-514350" algn="just">
              <a:buFont typeface="+mj-lt"/>
              <a:buAutoNum type="alphaLcParenR"/>
            </a:pPr>
            <a:r>
              <a:rPr lang="it-IT" dirty="0"/>
              <a:t>preferire in ogni caso i modi verbali finiti (non il gerundio o il participio);</a:t>
            </a:r>
          </a:p>
          <a:p>
            <a:pPr marL="514350" indent="-514350" algn="just">
              <a:buFont typeface="+mj-lt"/>
              <a:buAutoNum type="alphaLcParenR"/>
            </a:pPr>
            <a:r>
              <a:rPr lang="it-IT" dirty="0"/>
              <a:t> uso attento della punteggiatura;</a:t>
            </a:r>
          </a:p>
          <a:p>
            <a:pPr marL="514350" indent="-514350">
              <a:buFont typeface="+mj-lt"/>
              <a:buAutoNum type="alphaLcParenR"/>
            </a:pPr>
            <a:r>
              <a:rPr lang="it-IT" dirty="0"/>
              <a:t>divisione del testo in paragrafi, uso di titoli etc.</a:t>
            </a:r>
            <a:br>
              <a:rPr lang="it-IT" dirty="0"/>
            </a:br>
            <a:endParaRPr lang="it-IT" dirty="0"/>
          </a:p>
        </p:txBody>
      </p:sp>
    </p:spTree>
    <p:extLst>
      <p:ext uri="{BB962C8B-B14F-4D97-AF65-F5344CB8AC3E}">
        <p14:creationId xmlns:p14="http://schemas.microsoft.com/office/powerpoint/2010/main" val="18781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26B71-E87B-6A4E-B0FD-A8CBAE243C30}"/>
              </a:ext>
            </a:extLst>
          </p:cNvPr>
          <p:cNvSpPr>
            <a:spLocks noGrp="1"/>
          </p:cNvSpPr>
          <p:nvPr>
            <p:ph type="title"/>
          </p:nvPr>
        </p:nvSpPr>
        <p:spPr/>
        <p:txBody>
          <a:bodyPr>
            <a:normAutofit fontScale="90000"/>
          </a:bodyPr>
          <a:lstStyle/>
          <a:p>
            <a:r>
              <a:rPr lang="it-IT" dirty="0"/>
              <a:t>Il </a:t>
            </a:r>
            <a:r>
              <a:rPr lang="it-IT" i="1" dirty="0"/>
              <a:t>Breviario per una buona scrittura</a:t>
            </a:r>
            <a:br>
              <a:rPr lang="it-IT" i="1" dirty="0"/>
            </a:br>
            <a:endParaRPr lang="it-IT" dirty="0"/>
          </a:p>
        </p:txBody>
      </p:sp>
      <p:sp>
        <p:nvSpPr>
          <p:cNvPr id="3" name="Segnaposto contenuto 2">
            <a:extLst>
              <a:ext uri="{FF2B5EF4-FFF2-40B4-BE49-F238E27FC236}">
                <a16:creationId xmlns:a16="http://schemas.microsoft.com/office/drawing/2014/main" id="{53CDFF37-EBAB-D544-B517-825B50B9E9E3}"/>
              </a:ext>
            </a:extLst>
          </p:cNvPr>
          <p:cNvSpPr>
            <a:spLocks noGrp="1"/>
          </p:cNvSpPr>
          <p:nvPr>
            <p:ph idx="1"/>
          </p:nvPr>
        </p:nvSpPr>
        <p:spPr/>
        <p:txBody>
          <a:bodyPr>
            <a:normAutofit fontScale="92500" lnSpcReduction="20000"/>
          </a:bodyPr>
          <a:lstStyle/>
          <a:p>
            <a:pPr algn="just"/>
            <a:r>
              <a:rPr lang="it-IT" dirty="0"/>
              <a:t>Per una di queste stradicciole, tornava bel bello dalla passeggiata […] don Abbondio […]. Diceva tranquillamente il suo </a:t>
            </a:r>
            <a:r>
              <a:rPr lang="it-IT" dirty="0" err="1"/>
              <a:t>ufizio</a:t>
            </a:r>
            <a:r>
              <a:rPr lang="it-IT" dirty="0"/>
              <a:t>, e talvolta, tra un salmo e l’altro, chiudeva il </a:t>
            </a:r>
            <a:r>
              <a:rPr lang="it-IT" i="1" dirty="0"/>
              <a:t>breviario</a:t>
            </a:r>
            <a:r>
              <a:rPr lang="it-IT" dirty="0"/>
              <a:t>, tenendovi dentro, per segno, l’indice della mano destra, e, messa poi questa nell’altra dietro la schiena, proseguiva il suo cammino, guardando a terra, e buttando con un piede verso il muro i ciottoli che facevano inciampo nel sentiero (A. Manzoni, </a:t>
            </a:r>
            <a:r>
              <a:rPr lang="it-IT" i="1" dirty="0"/>
              <a:t>I promessi sposi</a:t>
            </a:r>
            <a:r>
              <a:rPr lang="it-IT" dirty="0"/>
              <a:t>, cap. I, pp. 11 s.).</a:t>
            </a:r>
          </a:p>
          <a:p>
            <a:endParaRPr lang="it-IT" dirty="0"/>
          </a:p>
          <a:p>
            <a:endParaRPr lang="it-IT" dirty="0"/>
          </a:p>
        </p:txBody>
      </p:sp>
    </p:spTree>
    <p:extLst>
      <p:ext uri="{BB962C8B-B14F-4D97-AF65-F5344CB8AC3E}">
        <p14:creationId xmlns:p14="http://schemas.microsoft.com/office/powerpoint/2010/main" val="11771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lessico giuridico</a:t>
            </a:r>
          </a:p>
        </p:txBody>
      </p:sp>
      <p:sp>
        <p:nvSpPr>
          <p:cNvPr id="3" name="Segnaposto contenuto 2"/>
          <p:cNvSpPr>
            <a:spLocks noGrp="1"/>
          </p:cNvSpPr>
          <p:nvPr>
            <p:ph idx="1"/>
          </p:nvPr>
        </p:nvSpPr>
        <p:spPr/>
        <p:txBody>
          <a:bodyPr/>
          <a:lstStyle/>
          <a:p>
            <a:r>
              <a:rPr lang="it-IT" dirty="0"/>
              <a:t>Tecnicismi specifici</a:t>
            </a:r>
          </a:p>
          <a:p>
            <a:endParaRPr lang="it-IT" dirty="0"/>
          </a:p>
          <a:p>
            <a:r>
              <a:rPr lang="it-IT" dirty="0"/>
              <a:t>Ridefinizioni</a:t>
            </a:r>
          </a:p>
          <a:p>
            <a:endParaRPr lang="it-IT" dirty="0"/>
          </a:p>
          <a:p>
            <a:r>
              <a:rPr lang="it-IT" dirty="0"/>
              <a:t>Tecnicismi collaterali</a:t>
            </a:r>
          </a:p>
        </p:txBody>
      </p:sp>
    </p:spTree>
    <p:extLst>
      <p:ext uri="{BB962C8B-B14F-4D97-AF65-F5344CB8AC3E}">
        <p14:creationId xmlns:p14="http://schemas.microsoft.com/office/powerpoint/2010/main" val="10059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96003" y="432544"/>
            <a:ext cx="3289300" cy="2463800"/>
          </a:xfrm>
          <a:prstGeom prst="rect">
            <a:avLst/>
          </a:prstGeom>
        </p:spPr>
      </p:pic>
      <p:pic>
        <p:nvPicPr>
          <p:cNvPr id="3" name="Immagine 2"/>
          <p:cNvPicPr>
            <a:picLocks noChangeAspect="1"/>
          </p:cNvPicPr>
          <p:nvPr/>
        </p:nvPicPr>
        <p:blipFill>
          <a:blip r:embed="rId3"/>
          <a:stretch>
            <a:fillRect/>
          </a:stretch>
        </p:blipFill>
        <p:spPr>
          <a:xfrm>
            <a:off x="179512" y="4509120"/>
            <a:ext cx="5712635" cy="2016224"/>
          </a:xfrm>
          <a:prstGeom prst="rect">
            <a:avLst/>
          </a:prstGeom>
        </p:spPr>
      </p:pic>
      <p:pic>
        <p:nvPicPr>
          <p:cNvPr id="4" name="Immagine 3"/>
          <p:cNvPicPr>
            <a:picLocks noChangeAspect="1"/>
          </p:cNvPicPr>
          <p:nvPr/>
        </p:nvPicPr>
        <p:blipFill>
          <a:blip r:embed="rId4"/>
          <a:stretch>
            <a:fillRect/>
          </a:stretch>
        </p:blipFill>
        <p:spPr>
          <a:xfrm>
            <a:off x="6631027" y="3467100"/>
            <a:ext cx="2540000" cy="3390900"/>
          </a:xfrm>
          <a:prstGeom prst="rect">
            <a:avLst/>
          </a:prstGeom>
        </p:spPr>
      </p:pic>
      <p:pic>
        <p:nvPicPr>
          <p:cNvPr id="6" name="Segnaposto contenuto 3" descr="Crusca la sede.jpg"/>
          <p:cNvPicPr>
            <a:picLocks noChangeAspect="1"/>
          </p:cNvPicPr>
          <p:nvPr/>
        </p:nvPicPr>
        <p:blipFill>
          <a:blip r:embed="rId5">
            <a:extLst>
              <a:ext uri="{28A0092B-C50C-407E-A947-70E740481C1C}">
                <a14:useLocalDpi xmlns:a14="http://schemas.microsoft.com/office/drawing/2010/main" val="0"/>
              </a:ext>
            </a:extLst>
          </a:blip>
          <a:srcRect t="13336" b="13336"/>
          <a:stretch>
            <a:fillRect/>
          </a:stretch>
        </p:blipFill>
        <p:spPr>
          <a:xfrm>
            <a:off x="5496838" y="792224"/>
            <a:ext cx="3222626" cy="1772320"/>
          </a:xfrm>
          <a:prstGeom prst="rect">
            <a:avLst/>
          </a:prstGeom>
        </p:spPr>
      </p:pic>
      <p:sp>
        <p:nvSpPr>
          <p:cNvPr id="7" name="CasellaDiTesto 6"/>
          <p:cNvSpPr txBox="1"/>
          <p:nvPr/>
        </p:nvSpPr>
        <p:spPr>
          <a:xfrm>
            <a:off x="3824584" y="3343701"/>
            <a:ext cx="1672254" cy="646331"/>
          </a:xfrm>
          <a:prstGeom prst="rect">
            <a:avLst/>
          </a:prstGeom>
          <a:noFill/>
        </p:spPr>
        <p:txBody>
          <a:bodyPr wrap="none" rtlCol="0">
            <a:spAutoFit/>
          </a:bodyPr>
          <a:lstStyle/>
          <a:p>
            <a:r>
              <a:rPr lang="it-IT" sz="3600" dirty="0"/>
              <a:t>Grazie!</a:t>
            </a:r>
          </a:p>
        </p:txBody>
      </p:sp>
    </p:spTree>
    <p:extLst>
      <p:ext uri="{BB962C8B-B14F-4D97-AF65-F5344CB8AC3E}">
        <p14:creationId xmlns:p14="http://schemas.microsoft.com/office/powerpoint/2010/main" val="1362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 qualche tecnicismo specifico</a:t>
            </a:r>
          </a:p>
        </p:txBody>
      </p:sp>
      <p:sp>
        <p:nvSpPr>
          <p:cNvPr id="3" name="Segnaposto contenuto 2"/>
          <p:cNvSpPr>
            <a:spLocks noGrp="1"/>
          </p:cNvSpPr>
          <p:nvPr>
            <p:ph idx="1"/>
          </p:nvPr>
        </p:nvSpPr>
        <p:spPr/>
        <p:txBody>
          <a:bodyPr>
            <a:normAutofit fontScale="70000" lnSpcReduction="20000"/>
          </a:bodyPr>
          <a:lstStyle/>
          <a:p>
            <a:r>
              <a:rPr lang="it-IT" i="1" dirty="0"/>
              <a:t>Usucapione</a:t>
            </a:r>
            <a:r>
              <a:rPr lang="it-IT" dirty="0"/>
              <a:t>, </a:t>
            </a:r>
            <a:r>
              <a:rPr lang="it-IT" i="1" dirty="0"/>
              <a:t>litisconsorzio necessario</a:t>
            </a:r>
            <a:r>
              <a:rPr lang="it-IT" dirty="0"/>
              <a:t>, </a:t>
            </a:r>
            <a:r>
              <a:rPr lang="it-IT" i="1" dirty="0"/>
              <a:t>interesse legittimo</a:t>
            </a:r>
          </a:p>
          <a:p>
            <a:endParaRPr lang="it-IT" i="1" dirty="0"/>
          </a:p>
          <a:p>
            <a:r>
              <a:rPr lang="it-IT" i="1" dirty="0"/>
              <a:t>Reato</a:t>
            </a:r>
            <a:r>
              <a:rPr lang="it-IT" dirty="0"/>
              <a:t>, e scusate l’errore!</a:t>
            </a:r>
          </a:p>
          <a:p>
            <a:pPr marL="0" indent="0">
              <a:buNone/>
            </a:pPr>
            <a:r>
              <a:rPr lang="it-IT" dirty="0"/>
              <a:t>«Si diutino tempore </a:t>
            </a:r>
            <a:r>
              <a:rPr lang="it-IT" dirty="0" err="1"/>
              <a:t>aliquis</a:t>
            </a:r>
            <a:r>
              <a:rPr lang="it-IT" dirty="0"/>
              <a:t> in </a:t>
            </a:r>
            <a:r>
              <a:rPr lang="it-IT" i="1" dirty="0" err="1"/>
              <a:t>reatu</a:t>
            </a:r>
            <a:r>
              <a:rPr lang="it-IT" dirty="0"/>
              <a:t> </a:t>
            </a:r>
            <a:r>
              <a:rPr lang="it-IT" dirty="0" err="1"/>
              <a:t>fuerit</a:t>
            </a:r>
            <a:r>
              <a:rPr lang="it-IT" dirty="0"/>
              <a:t>, </a:t>
            </a:r>
            <a:r>
              <a:rPr lang="it-IT" dirty="0" err="1"/>
              <a:t>aliquatenus</a:t>
            </a:r>
            <a:r>
              <a:rPr lang="it-IT" dirty="0"/>
              <a:t> </a:t>
            </a:r>
            <a:r>
              <a:rPr lang="it-IT" dirty="0" err="1"/>
              <a:t>poena</a:t>
            </a:r>
            <a:r>
              <a:rPr lang="it-IT" dirty="0"/>
              <a:t> </a:t>
            </a:r>
            <a:r>
              <a:rPr lang="it-IT" dirty="0" err="1"/>
              <a:t>sublevanda</a:t>
            </a:r>
            <a:r>
              <a:rPr lang="it-IT" dirty="0"/>
              <a:t> </a:t>
            </a:r>
            <a:r>
              <a:rPr lang="it-IT" dirty="0" err="1"/>
              <a:t>erit</a:t>
            </a:r>
            <a:r>
              <a:rPr lang="it-IT" dirty="0"/>
              <a:t>» (D. 48, 19, 25, </a:t>
            </a:r>
            <a:r>
              <a:rPr lang="it-IT" dirty="0" err="1"/>
              <a:t>pr</a:t>
            </a:r>
            <a:r>
              <a:rPr lang="it-IT" dirty="0"/>
              <a:t>.; Modestino).</a:t>
            </a:r>
          </a:p>
          <a:p>
            <a:pPr marL="0" indent="0">
              <a:buNone/>
            </a:pPr>
            <a:r>
              <a:rPr lang="it-IT" dirty="0"/>
              <a:t>«id est in </a:t>
            </a:r>
            <a:r>
              <a:rPr lang="it-IT" dirty="0" err="1"/>
              <a:t>expeditione</a:t>
            </a:r>
            <a:r>
              <a:rPr lang="it-IT" dirty="0"/>
              <a:t> </a:t>
            </a:r>
            <a:r>
              <a:rPr lang="it-IT" dirty="0" err="1"/>
              <a:t>poenae</a:t>
            </a:r>
            <a:r>
              <a:rPr lang="it-IT" dirty="0"/>
              <a:t> </a:t>
            </a:r>
            <a:r>
              <a:rPr lang="it-IT" i="1" dirty="0" err="1"/>
              <a:t>reatus</a:t>
            </a:r>
            <a:r>
              <a:rPr lang="it-IT" dirty="0"/>
              <a:t>, qui non </a:t>
            </a:r>
            <a:r>
              <a:rPr lang="it-IT" dirty="0" err="1"/>
              <a:t>recipit</a:t>
            </a:r>
            <a:r>
              <a:rPr lang="it-IT" dirty="0"/>
              <a:t> </a:t>
            </a:r>
            <a:r>
              <a:rPr lang="it-IT" dirty="0" err="1"/>
              <a:t>iterationem</a:t>
            </a:r>
            <a:r>
              <a:rPr lang="it-IT" dirty="0"/>
              <a:t>, ut </a:t>
            </a:r>
            <a:r>
              <a:rPr lang="it-IT" dirty="0" err="1"/>
              <a:t>homicidium</a:t>
            </a:r>
            <a:r>
              <a:rPr lang="it-IT" dirty="0"/>
              <a:t>» (Accursio, glossa </a:t>
            </a:r>
            <a:r>
              <a:rPr lang="it-IT" i="1" dirty="0"/>
              <a:t>in </a:t>
            </a:r>
            <a:r>
              <a:rPr lang="it-IT" i="1" dirty="0" err="1"/>
              <a:t>reatu</a:t>
            </a:r>
            <a:r>
              <a:rPr lang="it-IT" dirty="0"/>
              <a:t>).</a:t>
            </a:r>
          </a:p>
          <a:p>
            <a:endParaRPr lang="it-IT" dirty="0"/>
          </a:p>
          <a:p>
            <a:pPr algn="just"/>
            <a:r>
              <a:rPr lang="it-IT" dirty="0"/>
              <a:t>«Nessuno può essere punito per un fatto che non sia espressamente preveduto come </a:t>
            </a:r>
            <a:r>
              <a:rPr lang="it-IT" i="1" dirty="0"/>
              <a:t>reato</a:t>
            </a:r>
            <a:r>
              <a:rPr lang="it-IT" dirty="0"/>
              <a:t> dalla legge, né con pene che non siano da essa stabilite. I </a:t>
            </a:r>
            <a:r>
              <a:rPr lang="it-IT" i="1" dirty="0"/>
              <a:t>reati</a:t>
            </a:r>
            <a:r>
              <a:rPr lang="it-IT" dirty="0"/>
              <a:t> si distinguono in delitti e contravvenzioni» (art. 1 del Codice penale Zanardelli).</a:t>
            </a:r>
          </a:p>
          <a:p>
            <a:pPr algn="just"/>
            <a:endParaRPr lang="it-IT" dirty="0"/>
          </a:p>
        </p:txBody>
      </p:sp>
    </p:spTree>
    <p:extLst>
      <p:ext uri="{BB962C8B-B14F-4D97-AF65-F5344CB8AC3E}">
        <p14:creationId xmlns:p14="http://schemas.microsoft.com/office/powerpoint/2010/main" val="54890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 qualche tecnicismo specifico</a:t>
            </a:r>
          </a:p>
        </p:txBody>
      </p:sp>
      <p:sp>
        <p:nvSpPr>
          <p:cNvPr id="3" name="Segnaposto contenuto 2"/>
          <p:cNvSpPr>
            <a:spLocks noGrp="1"/>
          </p:cNvSpPr>
          <p:nvPr>
            <p:ph idx="1"/>
          </p:nvPr>
        </p:nvSpPr>
        <p:spPr/>
        <p:txBody>
          <a:bodyPr>
            <a:normAutofit lnSpcReduction="10000"/>
          </a:bodyPr>
          <a:lstStyle/>
          <a:p>
            <a:endParaRPr lang="it-IT" dirty="0"/>
          </a:p>
          <a:p>
            <a:r>
              <a:rPr lang="it-IT" dirty="0"/>
              <a:t>Viva (certi) latinismi!</a:t>
            </a:r>
          </a:p>
          <a:p>
            <a:endParaRPr lang="it-IT" dirty="0"/>
          </a:p>
          <a:p>
            <a:pPr marL="0" indent="0" algn="just">
              <a:buNone/>
            </a:pPr>
            <a:r>
              <a:rPr lang="it-IT" i="1" dirty="0"/>
              <a:t>Causa </a:t>
            </a:r>
            <a:r>
              <a:rPr lang="it-IT" i="1" dirty="0" err="1"/>
              <a:t>petendi</a:t>
            </a:r>
            <a:r>
              <a:rPr lang="it-IT" dirty="0"/>
              <a:t>, </a:t>
            </a:r>
            <a:r>
              <a:rPr lang="it-IT" i="1" dirty="0" err="1"/>
              <a:t>petitum</a:t>
            </a:r>
            <a:r>
              <a:rPr lang="it-IT" dirty="0"/>
              <a:t>, </a:t>
            </a:r>
            <a:r>
              <a:rPr lang="it-IT" i="1" dirty="0" err="1"/>
              <a:t>fumus</a:t>
            </a:r>
            <a:r>
              <a:rPr lang="it-IT" i="1" dirty="0"/>
              <a:t> boni </a:t>
            </a:r>
            <a:r>
              <a:rPr lang="it-IT" i="1" dirty="0" err="1"/>
              <a:t>iuris</a:t>
            </a:r>
            <a:r>
              <a:rPr lang="it-IT" dirty="0"/>
              <a:t>, </a:t>
            </a:r>
            <a:r>
              <a:rPr lang="it-IT" i="1" dirty="0" err="1"/>
              <a:t>periculum</a:t>
            </a:r>
            <a:r>
              <a:rPr lang="it-IT" i="1" dirty="0"/>
              <a:t> in mora</a:t>
            </a:r>
          </a:p>
          <a:p>
            <a:pPr marL="0" indent="0" algn="just">
              <a:buNone/>
            </a:pPr>
            <a:endParaRPr lang="it-IT" i="1" dirty="0"/>
          </a:p>
          <a:p>
            <a:endParaRPr lang="it-IT" i="1" dirty="0"/>
          </a:p>
          <a:p>
            <a:r>
              <a:rPr lang="it-IT" i="1" dirty="0"/>
              <a:t>Stare a contadino </a:t>
            </a:r>
            <a:r>
              <a:rPr lang="it-IT" dirty="0"/>
              <a:t>e </a:t>
            </a:r>
            <a:r>
              <a:rPr lang="it-IT" i="1" dirty="0" err="1"/>
              <a:t>affiammefòco</a:t>
            </a:r>
            <a:endParaRPr lang="it-IT" i="1" dirty="0"/>
          </a:p>
        </p:txBody>
      </p:sp>
    </p:spTree>
    <p:extLst>
      <p:ext uri="{BB962C8B-B14F-4D97-AF65-F5344CB8AC3E}">
        <p14:creationId xmlns:p14="http://schemas.microsoft.com/office/powerpoint/2010/main" val="19732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Ancora qualche esempio</a:t>
            </a:r>
            <a:endParaRPr lang="it-IT" i="1" dirty="0"/>
          </a:p>
        </p:txBody>
      </p:sp>
      <p:sp>
        <p:nvSpPr>
          <p:cNvPr id="3" name="Segnaposto contenuto 2"/>
          <p:cNvSpPr>
            <a:spLocks noGrp="1"/>
          </p:cNvSpPr>
          <p:nvPr>
            <p:ph idx="1"/>
          </p:nvPr>
        </p:nvSpPr>
        <p:spPr/>
        <p:txBody>
          <a:bodyPr>
            <a:normAutofit/>
          </a:bodyPr>
          <a:lstStyle/>
          <a:p>
            <a:r>
              <a:rPr lang="it-IT" dirty="0"/>
              <a:t>Un povero </a:t>
            </a:r>
            <a:r>
              <a:rPr lang="it-IT" i="1" dirty="0"/>
              <a:t>oblato</a:t>
            </a:r>
          </a:p>
          <a:p>
            <a:r>
              <a:rPr lang="it-IT" dirty="0"/>
              <a:t>«Qualora, su richiesta del proponente o per la natura dell’affare o secondo gli usi (ipotesi da ritenersi tassative), la prestazione debba eseguirsi senza una preventiva risposta dell’</a:t>
            </a:r>
            <a:r>
              <a:rPr lang="it-IT" i="1" dirty="0"/>
              <a:t>oblato</a:t>
            </a:r>
            <a:r>
              <a:rPr lang="it-IT" dirty="0"/>
              <a:t>, il contratto è concluso nel tempo e nel luogo in cui ha avuto inizio l’esecuzione» </a:t>
            </a:r>
            <a:endParaRPr lang="it-IT" i="1" dirty="0"/>
          </a:p>
          <a:p>
            <a:endParaRPr lang="it-IT" dirty="0"/>
          </a:p>
          <a:p>
            <a:endParaRPr lang="it-IT" dirty="0"/>
          </a:p>
          <a:p>
            <a:endParaRPr lang="it-IT" dirty="0"/>
          </a:p>
        </p:txBody>
      </p:sp>
    </p:spTree>
    <p:extLst>
      <p:ext uri="{BB962C8B-B14F-4D97-AF65-F5344CB8AC3E}">
        <p14:creationId xmlns:p14="http://schemas.microsoft.com/office/powerpoint/2010/main" val="20904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uttura predefinita">
  <a:themeElements>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9524</TotalTime>
  <Words>3701</Words>
  <Application>Microsoft Office PowerPoint</Application>
  <PresentationFormat>On-screen Show (4:3)</PresentationFormat>
  <Paragraphs>269</Paragraphs>
  <Slides>60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ＭＳ Ｐゴシック</vt:lpstr>
      <vt:lpstr>Arial</vt:lpstr>
      <vt:lpstr>Wingdings</vt:lpstr>
      <vt:lpstr>Struttura predefinita</vt:lpstr>
      <vt:lpstr>Addentro alla lingua del giudice</vt:lpstr>
      <vt:lpstr>La brevità e la chiarezza, quando riescono a stare insieme, sono i mezzi sicuri per corrompere onestamente il giudice. </vt:lpstr>
      <vt:lpstr>Vittorio Scialoja</vt:lpstr>
      <vt:lpstr>L’«antilingua» di Italo Calvino</vt:lpstr>
      <vt:lpstr>Un giudizio di Carlo Emilio Gadda</vt:lpstr>
      <vt:lpstr>Il lessico giuridico</vt:lpstr>
      <vt:lpstr>Su qualche tecnicismo specifico</vt:lpstr>
      <vt:lpstr>Su qualche tecnicismo specifico</vt:lpstr>
      <vt:lpstr>Ancora qualche esempio</vt:lpstr>
      <vt:lpstr>Tra le prime occorrenze…</vt:lpstr>
      <vt:lpstr>L’impumone in Cassazione</vt:lpstr>
      <vt:lpstr>Qualche errore, anche del legislatore</vt:lpstr>
      <vt:lpstr>Qualche errore, anche del legislatore</vt:lpstr>
      <vt:lpstr>Nelle altre lingue infatti…</vt:lpstr>
      <vt:lpstr>E della giurisprudenza…</vt:lpstr>
      <vt:lpstr>… anche amministrativa</vt:lpstr>
      <vt:lpstr>Se il reato diventa penale</vt:lpstr>
      <vt:lpstr>Una conferma?</vt:lpstr>
      <vt:lpstr>Le ridefinizioni</vt:lpstr>
      <vt:lpstr>E poi…</vt:lpstr>
      <vt:lpstr>In un giornale</vt:lpstr>
      <vt:lpstr>Che strane parole, i tecnicismi collaterali!</vt:lpstr>
      <vt:lpstr>Ma…</vt:lpstr>
      <vt:lpstr>I contenuti del discorso giuridico</vt:lpstr>
      <vt:lpstr>La retorica e l’atto giudiziale</vt:lpstr>
      <vt:lpstr>La retorica e l’atto giudiziale</vt:lpstr>
      <vt:lpstr>Ecco la sintassi</vt:lpstr>
      <vt:lpstr>Anteposizione del verbo al soggetto in frasi principali</vt:lpstr>
      <vt:lpstr>Anteposizione del verbo al soggetto in frasi principali</vt:lpstr>
      <vt:lpstr>Ancora sulla sintassi</vt:lpstr>
      <vt:lpstr>E il congiuntivo?</vt:lpstr>
      <vt:lpstr>Il principale capo d’accusa</vt:lpstr>
      <vt:lpstr>Astratti e nominalizzazioni</vt:lpstr>
      <vt:lpstr>Un celebre dispositivo della Corte Costituzionale</vt:lpstr>
      <vt:lpstr>La riscrittura di uno studente</vt:lpstr>
      <vt:lpstr>Riscrittura necessaria?</vt:lpstr>
      <vt:lpstr>Riscrittura necessaria?</vt:lpstr>
      <vt:lpstr>La perdita del “controllo”</vt:lpstr>
      <vt:lpstr>La perdita del controllo</vt:lpstr>
      <vt:lpstr>Ricordati che la brevità e la chiarezza sono le due doti che il giudice più ama nel discorso dell’avvocato.  – Ed ove non mi riesca essere insieme breve e chiaro, quale delle due doti, per meno scontentare il giudice, sacrificherò? – Inutile la chiarezza, se il giudice, vinto dalla prolissità, si addormenta. Più accetta la brevità, anche se oscura: quando un avvocato parla poco, il giudice, anche se non capisce quello che dice, capisce che ha ragione </vt:lpstr>
      <vt:lpstr>Sintesi e concisione</vt:lpstr>
      <vt:lpstr>L’art. 3 del Codice del processo amministrativo</vt:lpstr>
      <vt:lpstr>Sinteticità e chiarezza</vt:lpstr>
      <vt:lpstr>E la Corte di Cassazione…</vt:lpstr>
      <vt:lpstr>Dal capo d’imputazione…</vt:lpstr>
      <vt:lpstr>La chiarezza</vt:lpstr>
      <vt:lpstr>Una sentenza che dovrebbe far riflettere</vt:lpstr>
      <vt:lpstr>La diversa strada seguita</vt:lpstr>
      <vt:lpstr>Ancora Italo Calvino</vt:lpstr>
      <vt:lpstr>Un ricordo ginnasiale</vt:lpstr>
      <vt:lpstr>Le regole dell’argomentazione</vt:lpstr>
      <vt:lpstr>Edmondo De Amicis</vt:lpstr>
      <vt:lpstr>Il giurista che scrive</vt:lpstr>
      <vt:lpstr>Stendhal e la «Certosa»</vt:lpstr>
      <vt:lpstr>Il Breviario per una buona scrittura</vt:lpstr>
      <vt:lpstr>Il Breviario per una buona scrittura</vt:lpstr>
      <vt:lpstr>Il Breviario per una buona scrittura</vt:lpstr>
      <vt:lpstr>Il Breviario per una buona scrittura</vt:lpstr>
      <vt:lpstr>Il Breviario per una buona scrittura </vt:lpstr>
      <vt:lpstr>PowerPoint Presentation</vt:lpstr>
    </vt:vector>
  </TitlesOfParts>
  <Company>Università degli studi di Firenze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Costituzione e statuto</dc:title>
  <dc:creator>Federigo Bambi</dc:creator>
  <cp:lastModifiedBy>Bonacchi, Mauro</cp:lastModifiedBy>
  <cp:revision>468</cp:revision>
  <dcterms:created xsi:type="dcterms:W3CDTF">2006-11-15T15:11:19Z</dcterms:created>
  <dcterms:modified xsi:type="dcterms:W3CDTF">2019-06-13T11:36:22Z</dcterms:modified>
</cp:coreProperties>
</file>