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339" r:id="rId3"/>
    <p:sldId id="355" r:id="rId4"/>
    <p:sldId id="340" r:id="rId5"/>
    <p:sldId id="341" r:id="rId6"/>
    <p:sldId id="356" r:id="rId7"/>
    <p:sldId id="351" r:id="rId8"/>
    <p:sldId id="257" r:id="rId9"/>
    <p:sldId id="272" r:id="rId10"/>
    <p:sldId id="274" r:id="rId11"/>
    <p:sldId id="258" r:id="rId12"/>
    <p:sldId id="275" r:id="rId13"/>
    <p:sldId id="276" r:id="rId14"/>
    <p:sldId id="358" r:id="rId15"/>
    <p:sldId id="277" r:id="rId16"/>
    <p:sldId id="268" r:id="rId17"/>
    <p:sldId id="348" r:id="rId18"/>
    <p:sldId id="349" r:id="rId19"/>
    <p:sldId id="353" r:id="rId20"/>
    <p:sldId id="259" r:id="rId21"/>
    <p:sldId id="359" r:id="rId22"/>
    <p:sldId id="260" r:id="rId23"/>
    <p:sldId id="261" r:id="rId24"/>
    <p:sldId id="265" r:id="rId25"/>
    <p:sldId id="345" r:id="rId26"/>
    <p:sldId id="357" r:id="rId27"/>
    <p:sldId id="263" r:id="rId28"/>
    <p:sldId id="346" r:id="rId29"/>
    <p:sldId id="347" r:id="rId30"/>
    <p:sldId id="262" r:id="rId31"/>
    <p:sldId id="279" r:id="rId32"/>
    <p:sldId id="344" r:id="rId33"/>
    <p:sldId id="264" r:id="rId34"/>
    <p:sldId id="266" r:id="rId35"/>
    <p:sldId id="360" r:id="rId36"/>
    <p:sldId id="269" r:id="rId37"/>
    <p:sldId id="350" r:id="rId38"/>
    <p:sldId id="342" r:id="rId39"/>
    <p:sldId id="343" r:id="rId40"/>
    <p:sldId id="309" r:id="rId41"/>
  </p:sldIdLst>
  <p:sldSz cx="12192000" cy="6858000"/>
  <p:notesSz cx="6858000"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5"/>
    <p:restoredTop sz="94626"/>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D29A118C-027A-4245-BC49-E55984E06A1F}" type="datetimeFigureOut">
              <a:rPr lang="it-IT" smtClean="0"/>
              <a:t>02/03/2019</a:t>
            </a:fld>
            <a:endParaRPr lang="it-IT"/>
          </a:p>
        </p:txBody>
      </p:sp>
      <p:sp>
        <p:nvSpPr>
          <p:cNvPr id="4" name="Segnaposto immagine diapositiva 3"/>
          <p:cNvSpPr>
            <a:spLocks noGrp="1" noRot="1" noChangeAspect="1"/>
          </p:cNvSpPr>
          <p:nvPr>
            <p:ph type="sldImg" idx="2"/>
          </p:nvPr>
        </p:nvSpPr>
        <p:spPr>
          <a:xfrm>
            <a:off x="468313" y="1233488"/>
            <a:ext cx="5921375" cy="33321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51388"/>
            <a:ext cx="5486400" cy="3887787"/>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7363"/>
            <a:ext cx="2971800" cy="4953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377363"/>
            <a:ext cx="2971800" cy="495300"/>
          </a:xfrm>
          <a:prstGeom prst="rect">
            <a:avLst/>
          </a:prstGeom>
        </p:spPr>
        <p:txBody>
          <a:bodyPr vert="horz" lIns="91440" tIns="45720" rIns="91440" bIns="45720" rtlCol="0" anchor="b"/>
          <a:lstStyle>
            <a:lvl1pPr algn="r">
              <a:defRPr sz="1200"/>
            </a:lvl1pPr>
          </a:lstStyle>
          <a:p>
            <a:fld id="{D3F15E5E-D62C-4AE0-B85F-6874FE97FA01}" type="slidenum">
              <a:rPr lang="it-IT" smtClean="0"/>
              <a:t>‹N›</a:t>
            </a:fld>
            <a:endParaRPr lang="it-IT"/>
          </a:p>
        </p:txBody>
      </p:sp>
    </p:spTree>
    <p:extLst>
      <p:ext uri="{BB962C8B-B14F-4D97-AF65-F5344CB8AC3E}">
        <p14:creationId xmlns:p14="http://schemas.microsoft.com/office/powerpoint/2010/main" val="131257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E93CB4-73CD-4481-9500-6F85D2FA6E52}"/>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4EC682A-F100-46D3-89AD-A573460116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B8CF743-7B2A-41B1-BCB3-795D6A90948B}"/>
              </a:ext>
            </a:extLst>
          </p:cNvPr>
          <p:cNvSpPr>
            <a:spLocks noGrp="1"/>
          </p:cNvSpPr>
          <p:nvPr>
            <p:ph type="dt" sz="half" idx="10"/>
          </p:nvPr>
        </p:nvSpPr>
        <p:spPr/>
        <p:txBody>
          <a:bodyPr/>
          <a:lstStyle/>
          <a:p>
            <a:fld id="{AC123C4E-0532-4274-85BC-D71A544E41F5}" type="datetime1">
              <a:rPr lang="it-IT" smtClean="0"/>
              <a:t>02/03/2019</a:t>
            </a:fld>
            <a:endParaRPr lang="it-IT"/>
          </a:p>
        </p:txBody>
      </p:sp>
      <p:sp>
        <p:nvSpPr>
          <p:cNvPr id="5" name="Segnaposto piè di pagina 4">
            <a:extLst>
              <a:ext uri="{FF2B5EF4-FFF2-40B4-BE49-F238E27FC236}">
                <a16:creationId xmlns:a16="http://schemas.microsoft.com/office/drawing/2014/main" id="{86EAAA22-89E1-4AF9-ABF9-087BC7AD9393}"/>
              </a:ext>
            </a:extLst>
          </p:cNvPr>
          <p:cNvSpPr>
            <a:spLocks noGrp="1"/>
          </p:cNvSpPr>
          <p:nvPr>
            <p:ph type="ftr" sz="quarter" idx="11"/>
          </p:nvPr>
        </p:nvSpPr>
        <p:spPr/>
        <p:txBody>
          <a:bodyPr/>
          <a:lstStyle/>
          <a:p>
            <a:r>
              <a:rPr lang="it-IT"/>
              <a:t>Fabrizio Cafaggi  Consiglio di Stato</a:t>
            </a:r>
          </a:p>
        </p:txBody>
      </p:sp>
      <p:sp>
        <p:nvSpPr>
          <p:cNvPr id="6" name="Segnaposto numero diapositiva 5">
            <a:extLst>
              <a:ext uri="{FF2B5EF4-FFF2-40B4-BE49-F238E27FC236}">
                <a16:creationId xmlns:a16="http://schemas.microsoft.com/office/drawing/2014/main" id="{9B8225F8-C31B-4811-8B43-3C38C6A27A81}"/>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402244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1C93F3-60F2-46AF-AA1B-CC7413FFCDF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31DAA26-162D-4AD3-9651-25670397C92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43F86DF-00D2-428F-AA13-CC1A453F2C4F}"/>
              </a:ext>
            </a:extLst>
          </p:cNvPr>
          <p:cNvSpPr>
            <a:spLocks noGrp="1"/>
          </p:cNvSpPr>
          <p:nvPr>
            <p:ph type="dt" sz="half" idx="10"/>
          </p:nvPr>
        </p:nvSpPr>
        <p:spPr/>
        <p:txBody>
          <a:bodyPr/>
          <a:lstStyle/>
          <a:p>
            <a:fld id="{92F8F5D3-BB14-47D6-BE35-6083EE96B798}" type="datetime1">
              <a:rPr lang="it-IT" smtClean="0"/>
              <a:t>02/03/2019</a:t>
            </a:fld>
            <a:endParaRPr lang="it-IT"/>
          </a:p>
        </p:txBody>
      </p:sp>
      <p:sp>
        <p:nvSpPr>
          <p:cNvPr id="5" name="Segnaposto piè di pagina 4">
            <a:extLst>
              <a:ext uri="{FF2B5EF4-FFF2-40B4-BE49-F238E27FC236}">
                <a16:creationId xmlns:a16="http://schemas.microsoft.com/office/drawing/2014/main" id="{B8F6C265-54A5-412A-85AD-2BDC41895D3C}"/>
              </a:ext>
            </a:extLst>
          </p:cNvPr>
          <p:cNvSpPr>
            <a:spLocks noGrp="1"/>
          </p:cNvSpPr>
          <p:nvPr>
            <p:ph type="ftr" sz="quarter" idx="11"/>
          </p:nvPr>
        </p:nvSpPr>
        <p:spPr/>
        <p:txBody>
          <a:bodyPr/>
          <a:lstStyle/>
          <a:p>
            <a:r>
              <a:rPr lang="it-IT"/>
              <a:t>Fabrizio Cafaggi  Consiglio di Stato</a:t>
            </a:r>
          </a:p>
        </p:txBody>
      </p:sp>
      <p:sp>
        <p:nvSpPr>
          <p:cNvPr id="6" name="Segnaposto numero diapositiva 5">
            <a:extLst>
              <a:ext uri="{FF2B5EF4-FFF2-40B4-BE49-F238E27FC236}">
                <a16:creationId xmlns:a16="http://schemas.microsoft.com/office/drawing/2014/main" id="{D3794854-4B42-408E-BCBA-4531A5B0DCB5}"/>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1922543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00854CD-CB45-48CF-B92C-20541885637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9DB7A85-46C1-436B-BDF8-6B8110D976EF}"/>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115FA6F-D2BC-4224-9D18-C59CD93EF327}"/>
              </a:ext>
            </a:extLst>
          </p:cNvPr>
          <p:cNvSpPr>
            <a:spLocks noGrp="1"/>
          </p:cNvSpPr>
          <p:nvPr>
            <p:ph type="dt" sz="half" idx="10"/>
          </p:nvPr>
        </p:nvSpPr>
        <p:spPr/>
        <p:txBody>
          <a:bodyPr/>
          <a:lstStyle/>
          <a:p>
            <a:fld id="{3994C038-F153-4CFE-A72B-FCC801DF039E}" type="datetime1">
              <a:rPr lang="it-IT" smtClean="0"/>
              <a:t>02/03/2019</a:t>
            </a:fld>
            <a:endParaRPr lang="it-IT"/>
          </a:p>
        </p:txBody>
      </p:sp>
      <p:sp>
        <p:nvSpPr>
          <p:cNvPr id="5" name="Segnaposto piè di pagina 4">
            <a:extLst>
              <a:ext uri="{FF2B5EF4-FFF2-40B4-BE49-F238E27FC236}">
                <a16:creationId xmlns:a16="http://schemas.microsoft.com/office/drawing/2014/main" id="{E9661D72-AA9C-48F4-97EF-AFD7CA19CC6B}"/>
              </a:ext>
            </a:extLst>
          </p:cNvPr>
          <p:cNvSpPr>
            <a:spLocks noGrp="1"/>
          </p:cNvSpPr>
          <p:nvPr>
            <p:ph type="ftr" sz="quarter" idx="11"/>
          </p:nvPr>
        </p:nvSpPr>
        <p:spPr/>
        <p:txBody>
          <a:bodyPr/>
          <a:lstStyle/>
          <a:p>
            <a:r>
              <a:rPr lang="it-IT"/>
              <a:t>Fabrizio Cafaggi  Consiglio di Stato</a:t>
            </a:r>
          </a:p>
        </p:txBody>
      </p:sp>
      <p:sp>
        <p:nvSpPr>
          <p:cNvPr id="6" name="Segnaposto numero diapositiva 5">
            <a:extLst>
              <a:ext uri="{FF2B5EF4-FFF2-40B4-BE49-F238E27FC236}">
                <a16:creationId xmlns:a16="http://schemas.microsoft.com/office/drawing/2014/main" id="{9A4234C6-DD73-403C-8205-59FD3503C767}"/>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395982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FD3CDC-8ACF-47E0-B89B-D0C395D4ED7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3FEF72C-9F4B-4144-A287-60CE3640F92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1347E5-E352-45A7-84DC-6D1D7407027C}"/>
              </a:ext>
            </a:extLst>
          </p:cNvPr>
          <p:cNvSpPr>
            <a:spLocks noGrp="1"/>
          </p:cNvSpPr>
          <p:nvPr>
            <p:ph type="dt" sz="half" idx="10"/>
          </p:nvPr>
        </p:nvSpPr>
        <p:spPr/>
        <p:txBody>
          <a:bodyPr/>
          <a:lstStyle/>
          <a:p>
            <a:fld id="{E81DAFEA-785C-48E1-A8D0-7F9096A8259F}" type="datetime1">
              <a:rPr lang="it-IT" smtClean="0"/>
              <a:t>02/03/2019</a:t>
            </a:fld>
            <a:endParaRPr lang="it-IT"/>
          </a:p>
        </p:txBody>
      </p:sp>
      <p:sp>
        <p:nvSpPr>
          <p:cNvPr id="5" name="Segnaposto piè di pagina 4">
            <a:extLst>
              <a:ext uri="{FF2B5EF4-FFF2-40B4-BE49-F238E27FC236}">
                <a16:creationId xmlns:a16="http://schemas.microsoft.com/office/drawing/2014/main" id="{8D0163B5-9E9B-4049-B800-8C848C4C8349}"/>
              </a:ext>
            </a:extLst>
          </p:cNvPr>
          <p:cNvSpPr>
            <a:spLocks noGrp="1"/>
          </p:cNvSpPr>
          <p:nvPr>
            <p:ph type="ftr" sz="quarter" idx="11"/>
          </p:nvPr>
        </p:nvSpPr>
        <p:spPr/>
        <p:txBody>
          <a:bodyPr/>
          <a:lstStyle/>
          <a:p>
            <a:r>
              <a:rPr lang="it-IT"/>
              <a:t>Fabrizio Cafaggi  Consiglio di Stato</a:t>
            </a:r>
          </a:p>
        </p:txBody>
      </p:sp>
      <p:sp>
        <p:nvSpPr>
          <p:cNvPr id="6" name="Segnaposto numero diapositiva 5">
            <a:extLst>
              <a:ext uri="{FF2B5EF4-FFF2-40B4-BE49-F238E27FC236}">
                <a16:creationId xmlns:a16="http://schemas.microsoft.com/office/drawing/2014/main" id="{9DAE5DCF-BEF9-4C21-9925-45202614C0B6}"/>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2641097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222297-6F0E-4C9A-840E-0B5D10B5D92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FDD0FBF-70E4-4A29-B593-9FB3254CAF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31F10EE3-51F6-4ED8-9DFE-E21D8521AF5E}"/>
              </a:ext>
            </a:extLst>
          </p:cNvPr>
          <p:cNvSpPr>
            <a:spLocks noGrp="1"/>
          </p:cNvSpPr>
          <p:nvPr>
            <p:ph type="dt" sz="half" idx="10"/>
          </p:nvPr>
        </p:nvSpPr>
        <p:spPr/>
        <p:txBody>
          <a:bodyPr/>
          <a:lstStyle/>
          <a:p>
            <a:fld id="{7CB3B95E-1AD1-4C70-8D08-A1CC367FEF9F}" type="datetime1">
              <a:rPr lang="it-IT" smtClean="0"/>
              <a:t>02/03/2019</a:t>
            </a:fld>
            <a:endParaRPr lang="it-IT"/>
          </a:p>
        </p:txBody>
      </p:sp>
      <p:sp>
        <p:nvSpPr>
          <p:cNvPr id="5" name="Segnaposto piè di pagina 4">
            <a:extLst>
              <a:ext uri="{FF2B5EF4-FFF2-40B4-BE49-F238E27FC236}">
                <a16:creationId xmlns:a16="http://schemas.microsoft.com/office/drawing/2014/main" id="{6792B84D-F3F9-488C-ADBA-CBE679F78F24}"/>
              </a:ext>
            </a:extLst>
          </p:cNvPr>
          <p:cNvSpPr>
            <a:spLocks noGrp="1"/>
          </p:cNvSpPr>
          <p:nvPr>
            <p:ph type="ftr" sz="quarter" idx="11"/>
          </p:nvPr>
        </p:nvSpPr>
        <p:spPr/>
        <p:txBody>
          <a:bodyPr/>
          <a:lstStyle/>
          <a:p>
            <a:r>
              <a:rPr lang="it-IT"/>
              <a:t>Fabrizio Cafaggi  Consiglio di Stato</a:t>
            </a:r>
          </a:p>
        </p:txBody>
      </p:sp>
      <p:sp>
        <p:nvSpPr>
          <p:cNvPr id="6" name="Segnaposto numero diapositiva 5">
            <a:extLst>
              <a:ext uri="{FF2B5EF4-FFF2-40B4-BE49-F238E27FC236}">
                <a16:creationId xmlns:a16="http://schemas.microsoft.com/office/drawing/2014/main" id="{8F53924B-18B1-49FD-A2D8-512C1F6C6BE9}"/>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136281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33C555-0EF6-4176-B642-DC1FDA80BD3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95648F9-1A5D-4170-85F2-1DF0105E8B80}"/>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8CAC367-1D42-4C6B-A0E2-F984A651F649}"/>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D53D0EB-7CD9-44BB-AB59-D2B022572E80}"/>
              </a:ext>
            </a:extLst>
          </p:cNvPr>
          <p:cNvSpPr>
            <a:spLocks noGrp="1"/>
          </p:cNvSpPr>
          <p:nvPr>
            <p:ph type="dt" sz="half" idx="10"/>
          </p:nvPr>
        </p:nvSpPr>
        <p:spPr/>
        <p:txBody>
          <a:bodyPr/>
          <a:lstStyle/>
          <a:p>
            <a:fld id="{00BE8BBD-5C51-4DD1-9D2D-F138242743A4}" type="datetime1">
              <a:rPr lang="it-IT" smtClean="0"/>
              <a:t>02/03/2019</a:t>
            </a:fld>
            <a:endParaRPr lang="it-IT"/>
          </a:p>
        </p:txBody>
      </p:sp>
      <p:sp>
        <p:nvSpPr>
          <p:cNvPr id="6" name="Segnaposto piè di pagina 5">
            <a:extLst>
              <a:ext uri="{FF2B5EF4-FFF2-40B4-BE49-F238E27FC236}">
                <a16:creationId xmlns:a16="http://schemas.microsoft.com/office/drawing/2014/main" id="{3DCD1803-29F1-4250-8111-EAFCB7647CE8}"/>
              </a:ext>
            </a:extLst>
          </p:cNvPr>
          <p:cNvSpPr>
            <a:spLocks noGrp="1"/>
          </p:cNvSpPr>
          <p:nvPr>
            <p:ph type="ftr" sz="quarter" idx="11"/>
          </p:nvPr>
        </p:nvSpPr>
        <p:spPr/>
        <p:txBody>
          <a:bodyPr/>
          <a:lstStyle/>
          <a:p>
            <a:r>
              <a:rPr lang="it-IT"/>
              <a:t>Fabrizio Cafaggi  Consiglio di Stato</a:t>
            </a:r>
          </a:p>
        </p:txBody>
      </p:sp>
      <p:sp>
        <p:nvSpPr>
          <p:cNvPr id="7" name="Segnaposto numero diapositiva 6">
            <a:extLst>
              <a:ext uri="{FF2B5EF4-FFF2-40B4-BE49-F238E27FC236}">
                <a16:creationId xmlns:a16="http://schemas.microsoft.com/office/drawing/2014/main" id="{DAEB9DC0-7135-4F95-BE81-A48B168299B5}"/>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3776818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8C07AA-0B8E-4F34-8088-D54B86993A4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A863D4E-1EC8-4615-876B-174B1C8B4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EDE8BA4E-F3D1-4A55-AE7C-5DE16DB63CB2}"/>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0B78DA5-E297-4DAF-B368-A8C4D4C003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0564BE71-3E29-4CF2-AE0D-D9990993EEB7}"/>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CB95E9E-F9E4-4841-ABC1-40564E593021}"/>
              </a:ext>
            </a:extLst>
          </p:cNvPr>
          <p:cNvSpPr>
            <a:spLocks noGrp="1"/>
          </p:cNvSpPr>
          <p:nvPr>
            <p:ph type="dt" sz="half" idx="10"/>
          </p:nvPr>
        </p:nvSpPr>
        <p:spPr/>
        <p:txBody>
          <a:bodyPr/>
          <a:lstStyle/>
          <a:p>
            <a:fld id="{08AA9D15-2545-40CC-A301-279E47653741}" type="datetime1">
              <a:rPr lang="it-IT" smtClean="0"/>
              <a:t>02/03/2019</a:t>
            </a:fld>
            <a:endParaRPr lang="it-IT"/>
          </a:p>
        </p:txBody>
      </p:sp>
      <p:sp>
        <p:nvSpPr>
          <p:cNvPr id="8" name="Segnaposto piè di pagina 7">
            <a:extLst>
              <a:ext uri="{FF2B5EF4-FFF2-40B4-BE49-F238E27FC236}">
                <a16:creationId xmlns:a16="http://schemas.microsoft.com/office/drawing/2014/main" id="{2744387C-880A-4643-96A9-8C08599BAA04}"/>
              </a:ext>
            </a:extLst>
          </p:cNvPr>
          <p:cNvSpPr>
            <a:spLocks noGrp="1"/>
          </p:cNvSpPr>
          <p:nvPr>
            <p:ph type="ftr" sz="quarter" idx="11"/>
          </p:nvPr>
        </p:nvSpPr>
        <p:spPr/>
        <p:txBody>
          <a:bodyPr/>
          <a:lstStyle/>
          <a:p>
            <a:r>
              <a:rPr lang="it-IT"/>
              <a:t>Fabrizio Cafaggi  Consiglio di Stato</a:t>
            </a:r>
          </a:p>
        </p:txBody>
      </p:sp>
      <p:sp>
        <p:nvSpPr>
          <p:cNvPr id="9" name="Segnaposto numero diapositiva 8">
            <a:extLst>
              <a:ext uri="{FF2B5EF4-FFF2-40B4-BE49-F238E27FC236}">
                <a16:creationId xmlns:a16="http://schemas.microsoft.com/office/drawing/2014/main" id="{15465A85-5D60-4DEE-9A0B-A5A308A621FE}"/>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28379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359A4B-3D5C-4264-9C20-3E70EA7787D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B8F6005-B1B7-4FCF-8B6A-75F13F4B563A}"/>
              </a:ext>
            </a:extLst>
          </p:cNvPr>
          <p:cNvSpPr>
            <a:spLocks noGrp="1"/>
          </p:cNvSpPr>
          <p:nvPr>
            <p:ph type="dt" sz="half" idx="10"/>
          </p:nvPr>
        </p:nvSpPr>
        <p:spPr/>
        <p:txBody>
          <a:bodyPr/>
          <a:lstStyle/>
          <a:p>
            <a:fld id="{8FA25895-1183-45E7-B7A5-A8445DC92ADC}" type="datetime1">
              <a:rPr lang="it-IT" smtClean="0"/>
              <a:t>02/03/2019</a:t>
            </a:fld>
            <a:endParaRPr lang="it-IT"/>
          </a:p>
        </p:txBody>
      </p:sp>
      <p:sp>
        <p:nvSpPr>
          <p:cNvPr id="4" name="Segnaposto piè di pagina 3">
            <a:extLst>
              <a:ext uri="{FF2B5EF4-FFF2-40B4-BE49-F238E27FC236}">
                <a16:creationId xmlns:a16="http://schemas.microsoft.com/office/drawing/2014/main" id="{9BF43BF8-0DC7-43AE-A87E-3AD23E2A2AAC}"/>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0B457D1A-04BF-4A65-AD7C-9D92670F09A8}"/>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3565834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C6E891F-8B42-4A8B-B08B-5FB00CA55DDE}"/>
              </a:ext>
            </a:extLst>
          </p:cNvPr>
          <p:cNvSpPr>
            <a:spLocks noGrp="1"/>
          </p:cNvSpPr>
          <p:nvPr>
            <p:ph type="dt" sz="half" idx="10"/>
          </p:nvPr>
        </p:nvSpPr>
        <p:spPr/>
        <p:txBody>
          <a:bodyPr/>
          <a:lstStyle/>
          <a:p>
            <a:fld id="{40B8F246-A836-43D8-876A-D339B88437EA}" type="datetime1">
              <a:rPr lang="it-IT" smtClean="0"/>
              <a:t>02/03/2019</a:t>
            </a:fld>
            <a:endParaRPr lang="it-IT"/>
          </a:p>
        </p:txBody>
      </p:sp>
      <p:sp>
        <p:nvSpPr>
          <p:cNvPr id="3" name="Segnaposto piè di pagina 2">
            <a:extLst>
              <a:ext uri="{FF2B5EF4-FFF2-40B4-BE49-F238E27FC236}">
                <a16:creationId xmlns:a16="http://schemas.microsoft.com/office/drawing/2014/main" id="{D28A2B17-45BD-4109-A8D2-70571F99D715}"/>
              </a:ext>
            </a:extLst>
          </p:cNvPr>
          <p:cNvSpPr>
            <a:spLocks noGrp="1"/>
          </p:cNvSpPr>
          <p:nvPr>
            <p:ph type="ftr" sz="quarter" idx="11"/>
          </p:nvPr>
        </p:nvSpPr>
        <p:spPr/>
        <p:txBody>
          <a:bodyPr/>
          <a:lstStyle/>
          <a:p>
            <a:r>
              <a:rPr lang="it-IT"/>
              <a:t>Fabrizio Cafaggi  Consiglio di Stato</a:t>
            </a:r>
          </a:p>
        </p:txBody>
      </p:sp>
      <p:sp>
        <p:nvSpPr>
          <p:cNvPr id="4" name="Segnaposto numero diapositiva 3">
            <a:extLst>
              <a:ext uri="{FF2B5EF4-FFF2-40B4-BE49-F238E27FC236}">
                <a16:creationId xmlns:a16="http://schemas.microsoft.com/office/drawing/2014/main" id="{726F5E85-3218-40B4-8A88-A59DC730BAEF}"/>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207567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F5D0C5-3D97-4E72-83B3-FD59907DC02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4F879C6-7E6D-4A42-A247-DF5F62ED5C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F51B63B-43CB-4CAE-918B-104973FCC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932E0AE5-F078-4E83-92F7-799914B6D32D}"/>
              </a:ext>
            </a:extLst>
          </p:cNvPr>
          <p:cNvSpPr>
            <a:spLocks noGrp="1"/>
          </p:cNvSpPr>
          <p:nvPr>
            <p:ph type="dt" sz="half" idx="10"/>
          </p:nvPr>
        </p:nvSpPr>
        <p:spPr/>
        <p:txBody>
          <a:bodyPr/>
          <a:lstStyle/>
          <a:p>
            <a:fld id="{18D6B103-FEF0-47AE-832B-25B63878AFAC}" type="datetime1">
              <a:rPr lang="it-IT" smtClean="0"/>
              <a:t>02/03/2019</a:t>
            </a:fld>
            <a:endParaRPr lang="it-IT"/>
          </a:p>
        </p:txBody>
      </p:sp>
      <p:sp>
        <p:nvSpPr>
          <p:cNvPr id="6" name="Segnaposto piè di pagina 5">
            <a:extLst>
              <a:ext uri="{FF2B5EF4-FFF2-40B4-BE49-F238E27FC236}">
                <a16:creationId xmlns:a16="http://schemas.microsoft.com/office/drawing/2014/main" id="{69A0E3D0-1996-4DB0-B69A-50AC5E279938}"/>
              </a:ext>
            </a:extLst>
          </p:cNvPr>
          <p:cNvSpPr>
            <a:spLocks noGrp="1"/>
          </p:cNvSpPr>
          <p:nvPr>
            <p:ph type="ftr" sz="quarter" idx="11"/>
          </p:nvPr>
        </p:nvSpPr>
        <p:spPr/>
        <p:txBody>
          <a:bodyPr/>
          <a:lstStyle/>
          <a:p>
            <a:r>
              <a:rPr lang="it-IT"/>
              <a:t>Fabrizio Cafaggi  Consiglio di Stato</a:t>
            </a:r>
          </a:p>
        </p:txBody>
      </p:sp>
      <p:sp>
        <p:nvSpPr>
          <p:cNvPr id="7" name="Segnaposto numero diapositiva 6">
            <a:extLst>
              <a:ext uri="{FF2B5EF4-FFF2-40B4-BE49-F238E27FC236}">
                <a16:creationId xmlns:a16="http://schemas.microsoft.com/office/drawing/2014/main" id="{D202F9C4-484B-4753-93F7-F4132601ED03}"/>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4175266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5B8BD7-6DD8-4B29-A48D-ACE164D9752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B7AC1E4-CB66-4AFF-AA3C-081B7E6B2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95314F50-E634-48D8-AD35-14EAFD19A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E0A40BD-1634-46C8-A798-AF5B3FECD0F2}"/>
              </a:ext>
            </a:extLst>
          </p:cNvPr>
          <p:cNvSpPr>
            <a:spLocks noGrp="1"/>
          </p:cNvSpPr>
          <p:nvPr>
            <p:ph type="dt" sz="half" idx="10"/>
          </p:nvPr>
        </p:nvSpPr>
        <p:spPr/>
        <p:txBody>
          <a:bodyPr/>
          <a:lstStyle/>
          <a:p>
            <a:fld id="{432A97C6-B8A9-412A-84B2-47A113A8C589}" type="datetime1">
              <a:rPr lang="it-IT" smtClean="0"/>
              <a:t>02/03/2019</a:t>
            </a:fld>
            <a:endParaRPr lang="it-IT"/>
          </a:p>
        </p:txBody>
      </p:sp>
      <p:sp>
        <p:nvSpPr>
          <p:cNvPr id="6" name="Segnaposto piè di pagina 5">
            <a:extLst>
              <a:ext uri="{FF2B5EF4-FFF2-40B4-BE49-F238E27FC236}">
                <a16:creationId xmlns:a16="http://schemas.microsoft.com/office/drawing/2014/main" id="{0591E3BE-F503-482D-B718-98E7D19BD0F4}"/>
              </a:ext>
            </a:extLst>
          </p:cNvPr>
          <p:cNvSpPr>
            <a:spLocks noGrp="1"/>
          </p:cNvSpPr>
          <p:nvPr>
            <p:ph type="ftr" sz="quarter" idx="11"/>
          </p:nvPr>
        </p:nvSpPr>
        <p:spPr/>
        <p:txBody>
          <a:bodyPr/>
          <a:lstStyle/>
          <a:p>
            <a:r>
              <a:rPr lang="it-IT"/>
              <a:t>Fabrizio Cafaggi  Consiglio di Stato</a:t>
            </a:r>
          </a:p>
        </p:txBody>
      </p:sp>
      <p:sp>
        <p:nvSpPr>
          <p:cNvPr id="7" name="Segnaposto numero diapositiva 6">
            <a:extLst>
              <a:ext uri="{FF2B5EF4-FFF2-40B4-BE49-F238E27FC236}">
                <a16:creationId xmlns:a16="http://schemas.microsoft.com/office/drawing/2014/main" id="{5C2E9E03-1880-4191-AD67-5C18C007A2EF}"/>
              </a:ext>
            </a:extLst>
          </p:cNvPr>
          <p:cNvSpPr>
            <a:spLocks noGrp="1"/>
          </p:cNvSpPr>
          <p:nvPr>
            <p:ph type="sldNum" sz="quarter" idx="12"/>
          </p:nvPr>
        </p:nvSpPr>
        <p:spPr/>
        <p:txBody>
          <a:bodyPr/>
          <a:lstStyle/>
          <a:p>
            <a:fld id="{7DC1D20D-0C6F-4128-9A75-555A99D5B890}" type="slidenum">
              <a:rPr lang="it-IT" smtClean="0"/>
              <a:t>‹N›</a:t>
            </a:fld>
            <a:endParaRPr lang="it-IT"/>
          </a:p>
        </p:txBody>
      </p:sp>
    </p:spTree>
    <p:extLst>
      <p:ext uri="{BB962C8B-B14F-4D97-AF65-F5344CB8AC3E}">
        <p14:creationId xmlns:p14="http://schemas.microsoft.com/office/powerpoint/2010/main" val="253080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F52FC63-0507-4860-B26C-32C7238211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C4F5571-5349-43C2-A172-4C47FC69D9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E52E53-8198-4BBD-8F9D-12C53703E6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CC2A1-5669-4592-942D-85ED7F3F759E}" type="datetime1">
              <a:rPr lang="it-IT" smtClean="0"/>
              <a:t>02/03/2019</a:t>
            </a:fld>
            <a:endParaRPr lang="it-IT"/>
          </a:p>
        </p:txBody>
      </p:sp>
      <p:sp>
        <p:nvSpPr>
          <p:cNvPr id="5" name="Segnaposto piè di pagina 4">
            <a:extLst>
              <a:ext uri="{FF2B5EF4-FFF2-40B4-BE49-F238E27FC236}">
                <a16:creationId xmlns:a16="http://schemas.microsoft.com/office/drawing/2014/main" id="{6AD712B8-3A1D-4DE3-9520-9AE886EEBB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Fabrizio Cafaggi  Consiglio di Stato</a:t>
            </a:r>
          </a:p>
        </p:txBody>
      </p:sp>
      <p:sp>
        <p:nvSpPr>
          <p:cNvPr id="6" name="Segnaposto numero diapositiva 5">
            <a:extLst>
              <a:ext uri="{FF2B5EF4-FFF2-40B4-BE49-F238E27FC236}">
                <a16:creationId xmlns:a16="http://schemas.microsoft.com/office/drawing/2014/main" id="{6F962222-F14C-4957-A7DA-A72B71D67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1D20D-0C6F-4128-9A75-555A99D5B890}" type="slidenum">
              <a:rPr lang="it-IT" smtClean="0"/>
              <a:t>‹N›</a:t>
            </a:fld>
            <a:endParaRPr lang="it-IT"/>
          </a:p>
        </p:txBody>
      </p:sp>
    </p:spTree>
    <p:extLst>
      <p:ext uri="{BB962C8B-B14F-4D97-AF65-F5344CB8AC3E}">
        <p14:creationId xmlns:p14="http://schemas.microsoft.com/office/powerpoint/2010/main" val="3594753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iustizia-amministrativa.it/cdsintra/cdsintra/AmministrazionePortale/DocumentViewer/index.html?ddocname=NPQQWN7JCZ4RTBX3CZRGLFEPUI&amp;q=engel%20or%20criteri%20or%20penale%20or%20arera%20or%20sanzione%20amministrativ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229BB8-B369-4C7E-A680-44A11879781A}"/>
              </a:ext>
            </a:extLst>
          </p:cNvPr>
          <p:cNvSpPr>
            <a:spLocks noGrp="1"/>
          </p:cNvSpPr>
          <p:nvPr>
            <p:ph type="ctrTitle"/>
          </p:nvPr>
        </p:nvSpPr>
        <p:spPr/>
        <p:txBody>
          <a:bodyPr>
            <a:normAutofit fontScale="90000"/>
          </a:bodyPr>
          <a:lstStyle/>
          <a:p>
            <a:r>
              <a:rPr lang="it-IT" dirty="0"/>
              <a:t>I principi europei e le sanzioni amministrative delle AAI</a:t>
            </a:r>
          </a:p>
        </p:txBody>
      </p:sp>
      <p:sp>
        <p:nvSpPr>
          <p:cNvPr id="3" name="Sottotitolo 2">
            <a:extLst>
              <a:ext uri="{FF2B5EF4-FFF2-40B4-BE49-F238E27FC236}">
                <a16:creationId xmlns:a16="http://schemas.microsoft.com/office/drawing/2014/main" id="{EC56A46F-D966-4466-AC84-1F866974E47B}"/>
              </a:ext>
            </a:extLst>
          </p:cNvPr>
          <p:cNvSpPr>
            <a:spLocks noGrp="1"/>
          </p:cNvSpPr>
          <p:nvPr>
            <p:ph type="subTitle" idx="1"/>
          </p:nvPr>
        </p:nvSpPr>
        <p:spPr/>
        <p:txBody>
          <a:bodyPr/>
          <a:lstStyle/>
          <a:p>
            <a:r>
              <a:rPr lang="it-IT" dirty="0"/>
              <a:t>Fabrizio Cafaggi</a:t>
            </a:r>
          </a:p>
          <a:p>
            <a:r>
              <a:rPr lang="it-IT" dirty="0"/>
              <a:t>Consiglio di Stato</a:t>
            </a:r>
          </a:p>
          <a:p>
            <a:r>
              <a:rPr lang="it-IT" dirty="0"/>
              <a:t>Milano 14 febbraio 2019</a:t>
            </a:r>
          </a:p>
        </p:txBody>
      </p:sp>
      <p:sp>
        <p:nvSpPr>
          <p:cNvPr id="4" name="Segnaposto piè di pagina 3">
            <a:extLst>
              <a:ext uri="{FF2B5EF4-FFF2-40B4-BE49-F238E27FC236}">
                <a16:creationId xmlns:a16="http://schemas.microsoft.com/office/drawing/2014/main" id="{77967F4E-5989-4F87-8E11-BABFB1F78637}"/>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8630E2A0-06BE-4585-8200-EE84F9D178D8}"/>
              </a:ext>
            </a:extLst>
          </p:cNvPr>
          <p:cNvSpPr>
            <a:spLocks noGrp="1"/>
          </p:cNvSpPr>
          <p:nvPr>
            <p:ph type="sldNum" sz="quarter" idx="12"/>
          </p:nvPr>
        </p:nvSpPr>
        <p:spPr/>
        <p:txBody>
          <a:bodyPr/>
          <a:lstStyle/>
          <a:p>
            <a:fld id="{7DC1D20D-0C6F-4128-9A75-555A99D5B890}" type="slidenum">
              <a:rPr lang="it-IT" smtClean="0"/>
              <a:t>1</a:t>
            </a:fld>
            <a:endParaRPr lang="it-IT"/>
          </a:p>
        </p:txBody>
      </p:sp>
    </p:spTree>
    <p:extLst>
      <p:ext uri="{BB962C8B-B14F-4D97-AF65-F5344CB8AC3E}">
        <p14:creationId xmlns:p14="http://schemas.microsoft.com/office/powerpoint/2010/main" val="21394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B4B6BC-F94D-428F-934D-D3689C8A9E33}"/>
              </a:ext>
            </a:extLst>
          </p:cNvPr>
          <p:cNvSpPr>
            <a:spLocks noGrp="1"/>
          </p:cNvSpPr>
          <p:nvPr>
            <p:ph type="title"/>
          </p:nvPr>
        </p:nvSpPr>
        <p:spPr/>
        <p:txBody>
          <a:bodyPr/>
          <a:lstStyle/>
          <a:p>
            <a:r>
              <a:rPr lang="it-IT" dirty="0"/>
              <a:t>Principi europei relativi alle sanzioni in materia di gas</a:t>
            </a:r>
          </a:p>
        </p:txBody>
      </p:sp>
      <p:sp>
        <p:nvSpPr>
          <p:cNvPr id="3" name="Segnaposto contenuto 2">
            <a:extLst>
              <a:ext uri="{FF2B5EF4-FFF2-40B4-BE49-F238E27FC236}">
                <a16:creationId xmlns:a16="http://schemas.microsoft.com/office/drawing/2014/main" id="{02B61041-4554-44F9-932E-95B98A565AB4}"/>
              </a:ext>
            </a:extLst>
          </p:cNvPr>
          <p:cNvSpPr>
            <a:spLocks noGrp="1"/>
          </p:cNvSpPr>
          <p:nvPr>
            <p:ph idx="1"/>
          </p:nvPr>
        </p:nvSpPr>
        <p:spPr/>
        <p:txBody>
          <a:bodyPr>
            <a:normAutofit fontScale="92500" lnSpcReduction="20000"/>
          </a:bodyPr>
          <a:lstStyle/>
          <a:p>
            <a:pPr algn="just"/>
            <a:r>
              <a:rPr lang="it-IT" b="1" dirty="0"/>
              <a:t>Articolo 41, </a:t>
            </a:r>
            <a:r>
              <a:rPr lang="it-IT" dirty="0"/>
              <a:t>direttiva 2009/73 </a:t>
            </a:r>
          </a:p>
          <a:p>
            <a:pPr algn="just"/>
            <a:r>
              <a:rPr lang="it-IT" dirty="0"/>
              <a:t>Le autorità di regolazione hanno il:</a:t>
            </a:r>
          </a:p>
          <a:p>
            <a:pPr algn="just"/>
            <a:r>
              <a:rPr lang="it-IT" dirty="0"/>
              <a:t>« </a:t>
            </a:r>
            <a:r>
              <a:rPr lang="it-IT" dirty="0">
                <a:solidFill>
                  <a:srgbClr val="FF0000"/>
                </a:solidFill>
              </a:rPr>
              <a:t>potere di imporre </a:t>
            </a:r>
            <a:r>
              <a:rPr lang="it-IT" b="1" u="sng" dirty="0">
                <a:solidFill>
                  <a:srgbClr val="FF0000"/>
                </a:solidFill>
              </a:rPr>
              <a:t>sanzioni effettive, proporzionate e dissuasive </a:t>
            </a:r>
            <a:r>
              <a:rPr lang="it-IT" dirty="0">
                <a:solidFill>
                  <a:srgbClr val="FF0000"/>
                </a:solidFill>
              </a:rPr>
              <a:t>alle imprese elettriche che non ottemperano agli obblighi ad esse imposti dalla presente Direttiva o alle pertinenti decisioni giuridicamente vincolanti dell’Agenzia o della stessa autorità di regolamentazione; o di proporre a una giurisdizione competente di imporre tali sanzioni.</a:t>
            </a:r>
            <a:r>
              <a:rPr lang="it-IT" dirty="0"/>
              <a:t> Ciò include il potere di imporre o proporre di imporre sanzioni fino al 10 % del fatturato annuo del gestore del sistema di trasmissione al gestore del sistema di trasmissione o fino al 10 % del fatturato annuo dell’impresa verticalmente integrata all’impresa verticalmente integrata, secondo i casi, per inosservanza dei rispettivi obblighi che incombono loro a norma della presente direttiva;».</a:t>
            </a:r>
            <a:r>
              <a:rPr lang="it-IT" dirty="0">
                <a:solidFill>
                  <a:srgbClr val="FF0000"/>
                </a:solidFill>
              </a:rPr>
              <a:t> </a:t>
            </a:r>
            <a:endParaRPr lang="it-IT" dirty="0"/>
          </a:p>
        </p:txBody>
      </p:sp>
      <p:sp>
        <p:nvSpPr>
          <p:cNvPr id="4" name="Segnaposto piè di pagina 3">
            <a:extLst>
              <a:ext uri="{FF2B5EF4-FFF2-40B4-BE49-F238E27FC236}">
                <a16:creationId xmlns:a16="http://schemas.microsoft.com/office/drawing/2014/main" id="{C9DA4271-C893-4F15-A043-C036210008F7}"/>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A9EE5078-49A0-4A3D-91E3-79012079B073}"/>
              </a:ext>
            </a:extLst>
          </p:cNvPr>
          <p:cNvSpPr>
            <a:spLocks noGrp="1"/>
          </p:cNvSpPr>
          <p:nvPr>
            <p:ph type="sldNum" sz="quarter" idx="12"/>
          </p:nvPr>
        </p:nvSpPr>
        <p:spPr/>
        <p:txBody>
          <a:bodyPr/>
          <a:lstStyle/>
          <a:p>
            <a:fld id="{7DC1D20D-0C6F-4128-9A75-555A99D5B890}" type="slidenum">
              <a:rPr lang="it-IT" smtClean="0"/>
              <a:t>10</a:t>
            </a:fld>
            <a:endParaRPr lang="it-IT"/>
          </a:p>
        </p:txBody>
      </p:sp>
    </p:spTree>
    <p:extLst>
      <p:ext uri="{BB962C8B-B14F-4D97-AF65-F5344CB8AC3E}">
        <p14:creationId xmlns:p14="http://schemas.microsoft.com/office/powerpoint/2010/main" val="61303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2335A0-A881-4B6F-84EF-26752343A2FA}"/>
              </a:ext>
            </a:extLst>
          </p:cNvPr>
          <p:cNvSpPr>
            <a:spLocks noGrp="1"/>
          </p:cNvSpPr>
          <p:nvPr>
            <p:ph type="title"/>
          </p:nvPr>
        </p:nvSpPr>
        <p:spPr/>
        <p:txBody>
          <a:bodyPr/>
          <a:lstStyle/>
          <a:p>
            <a:r>
              <a:rPr lang="it-IT" dirty="0"/>
              <a:t>Sanzioni pecuniarie e principi di diritto interno sulla quantificazione</a:t>
            </a:r>
          </a:p>
        </p:txBody>
      </p:sp>
      <p:sp>
        <p:nvSpPr>
          <p:cNvPr id="3" name="Segnaposto contenuto 2">
            <a:extLst>
              <a:ext uri="{FF2B5EF4-FFF2-40B4-BE49-F238E27FC236}">
                <a16:creationId xmlns:a16="http://schemas.microsoft.com/office/drawing/2014/main" id="{14FF33C5-99B3-45F4-9975-5CD6A506307C}"/>
              </a:ext>
            </a:extLst>
          </p:cNvPr>
          <p:cNvSpPr>
            <a:spLocks noGrp="1"/>
          </p:cNvSpPr>
          <p:nvPr>
            <p:ph idx="1"/>
          </p:nvPr>
        </p:nvSpPr>
        <p:spPr/>
        <p:txBody>
          <a:bodyPr>
            <a:normAutofit fontScale="77500" lnSpcReduction="20000"/>
          </a:bodyPr>
          <a:lstStyle/>
          <a:p>
            <a:r>
              <a:rPr lang="it-IT" dirty="0"/>
              <a:t>La legge 689 art. 11</a:t>
            </a:r>
          </a:p>
          <a:p>
            <a:r>
              <a:rPr lang="it-IT" dirty="0"/>
              <a:t>I quattro criteri</a:t>
            </a:r>
          </a:p>
          <a:p>
            <a:r>
              <a:rPr lang="it-IT" dirty="0">
                <a:solidFill>
                  <a:srgbClr val="FF0000"/>
                </a:solidFill>
              </a:rPr>
              <a:t>Gravità della violazione</a:t>
            </a:r>
          </a:p>
          <a:p>
            <a:r>
              <a:rPr lang="it-IT" dirty="0">
                <a:solidFill>
                  <a:srgbClr val="FF0000"/>
                </a:solidFill>
              </a:rPr>
              <a:t>Attività diretta alla riduzione delle conseguenze negative della violazione</a:t>
            </a:r>
          </a:p>
          <a:p>
            <a:r>
              <a:rPr lang="it-IT" dirty="0">
                <a:solidFill>
                  <a:srgbClr val="FF0000"/>
                </a:solidFill>
              </a:rPr>
              <a:t>Condizioni economiche dell’agente</a:t>
            </a:r>
          </a:p>
          <a:p>
            <a:r>
              <a:rPr lang="it-IT" dirty="0">
                <a:solidFill>
                  <a:srgbClr val="FF0000"/>
                </a:solidFill>
              </a:rPr>
              <a:t>Personalità dell’ agente</a:t>
            </a:r>
          </a:p>
          <a:p>
            <a:r>
              <a:rPr lang="it-IT" dirty="0"/>
              <a:t>Regolamento sanzioni ARERA</a:t>
            </a:r>
          </a:p>
          <a:p>
            <a:r>
              <a:rPr lang="it-IT" dirty="0"/>
              <a:t>Art. 26 gravità delle violazione ( sanzione base)</a:t>
            </a:r>
          </a:p>
          <a:p>
            <a:r>
              <a:rPr lang="it-IT" dirty="0"/>
              <a:t>Art. 27 Personalità dell’agente</a:t>
            </a:r>
          </a:p>
          <a:p>
            <a:r>
              <a:rPr lang="it-IT" dirty="0"/>
              <a:t>Art. 28 reiterazione</a:t>
            </a:r>
          </a:p>
          <a:p>
            <a:r>
              <a:rPr lang="it-IT" dirty="0"/>
              <a:t>Art. 29 ravvedimento operoso</a:t>
            </a:r>
          </a:p>
          <a:p>
            <a:r>
              <a:rPr lang="it-IT" dirty="0"/>
              <a:t>Art. 31 condizioni economiche dell’ agente</a:t>
            </a:r>
          </a:p>
          <a:p>
            <a:endParaRPr lang="it-IT" dirty="0"/>
          </a:p>
        </p:txBody>
      </p:sp>
      <p:sp>
        <p:nvSpPr>
          <p:cNvPr id="4" name="Segnaposto piè di pagina 3">
            <a:extLst>
              <a:ext uri="{FF2B5EF4-FFF2-40B4-BE49-F238E27FC236}">
                <a16:creationId xmlns:a16="http://schemas.microsoft.com/office/drawing/2014/main" id="{B5FF57E8-B492-4366-925E-6E015D19E42D}"/>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1AE8004A-5E4B-4461-A92D-E631279118C9}"/>
              </a:ext>
            </a:extLst>
          </p:cNvPr>
          <p:cNvSpPr>
            <a:spLocks noGrp="1"/>
          </p:cNvSpPr>
          <p:nvPr>
            <p:ph type="sldNum" sz="quarter" idx="12"/>
          </p:nvPr>
        </p:nvSpPr>
        <p:spPr/>
        <p:txBody>
          <a:bodyPr/>
          <a:lstStyle/>
          <a:p>
            <a:fld id="{7DC1D20D-0C6F-4128-9A75-555A99D5B890}" type="slidenum">
              <a:rPr lang="it-IT" smtClean="0"/>
              <a:t>11</a:t>
            </a:fld>
            <a:endParaRPr lang="it-IT"/>
          </a:p>
        </p:txBody>
      </p:sp>
    </p:spTree>
    <p:extLst>
      <p:ext uri="{BB962C8B-B14F-4D97-AF65-F5344CB8AC3E}">
        <p14:creationId xmlns:p14="http://schemas.microsoft.com/office/powerpoint/2010/main" val="1034874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8F680-D6EF-4B05-8DE9-D7B33D08B271}"/>
              </a:ext>
            </a:extLst>
          </p:cNvPr>
          <p:cNvSpPr>
            <a:spLocks noGrp="1"/>
          </p:cNvSpPr>
          <p:nvPr>
            <p:ph type="title"/>
          </p:nvPr>
        </p:nvSpPr>
        <p:spPr/>
        <p:txBody>
          <a:bodyPr/>
          <a:lstStyle/>
          <a:p>
            <a:r>
              <a:rPr lang="it-IT" dirty="0"/>
              <a:t>I principi e le sanzioni pecuniarie: prime conclusioni e domande aperte</a:t>
            </a:r>
          </a:p>
        </p:txBody>
      </p:sp>
      <p:sp>
        <p:nvSpPr>
          <p:cNvPr id="3" name="Segnaposto contenuto 2">
            <a:extLst>
              <a:ext uri="{FF2B5EF4-FFF2-40B4-BE49-F238E27FC236}">
                <a16:creationId xmlns:a16="http://schemas.microsoft.com/office/drawing/2014/main" id="{E88B309F-946B-44F5-8A0E-DB2490258882}"/>
              </a:ext>
            </a:extLst>
          </p:cNvPr>
          <p:cNvSpPr>
            <a:spLocks noGrp="1"/>
          </p:cNvSpPr>
          <p:nvPr>
            <p:ph idx="1"/>
          </p:nvPr>
        </p:nvSpPr>
        <p:spPr/>
        <p:txBody>
          <a:bodyPr>
            <a:normAutofit fontScale="92500" lnSpcReduction="20000"/>
          </a:bodyPr>
          <a:lstStyle/>
          <a:p>
            <a:pPr algn="just"/>
            <a:r>
              <a:rPr lang="it-IT" dirty="0">
                <a:solidFill>
                  <a:srgbClr val="FF0000"/>
                </a:solidFill>
              </a:rPr>
              <a:t>Ai fini della quantificazione è dunque necessario che le Autorità applichino i tre principi indicati nelle direttive europee dell’effettività, proporzionalità, </a:t>
            </a:r>
            <a:r>
              <a:rPr lang="it-IT" dirty="0" err="1">
                <a:solidFill>
                  <a:srgbClr val="FF0000"/>
                </a:solidFill>
              </a:rPr>
              <a:t>dissuasività</a:t>
            </a:r>
            <a:r>
              <a:rPr lang="it-IT" dirty="0">
                <a:solidFill>
                  <a:srgbClr val="FF0000"/>
                </a:solidFill>
              </a:rPr>
              <a:t> ai criteri di cui all’articolo 11 l. 689 e, nel caso di ARERA a quelli definiti dagli artt. 26 ss. Regolamento sanzioni delibera 243/2012.</a:t>
            </a:r>
          </a:p>
          <a:p>
            <a:pPr algn="just"/>
            <a:r>
              <a:rPr lang="it-IT" dirty="0"/>
              <a:t>Domande: </a:t>
            </a:r>
          </a:p>
          <a:p>
            <a:pPr algn="just"/>
            <a:r>
              <a:rPr lang="it-IT" b="1" dirty="0"/>
              <a:t>Come vanno applicati i principi? </a:t>
            </a:r>
            <a:r>
              <a:rPr lang="it-IT" dirty="0"/>
              <a:t>In modo aggregato o disaggregato ( sulla sanzione per intero o criterio per criterio)?</a:t>
            </a:r>
          </a:p>
          <a:p>
            <a:pPr algn="just"/>
            <a:r>
              <a:rPr lang="it-IT" b="1" u="sng" dirty="0"/>
              <a:t>I principi si applicano sia alla componente ripristinatoria sia a quella afflittiva?</a:t>
            </a:r>
          </a:p>
          <a:p>
            <a:pPr algn="just"/>
            <a:r>
              <a:rPr lang="it-IT" b="1" dirty="0"/>
              <a:t>Cosa accade quando la componente ripristinatoria e quella afflittiva vengono separate in due provvedimenti ? </a:t>
            </a:r>
            <a:r>
              <a:rPr lang="it-IT" dirty="0"/>
              <a:t>I criteri si applicano ad entrambi o solo al provvedimento sanzionatorio ‘tenendo </a:t>
            </a:r>
            <a:r>
              <a:rPr lang="it-IT" dirty="0" err="1"/>
              <a:t>conto’</a:t>
            </a:r>
            <a:r>
              <a:rPr lang="it-IT" dirty="0"/>
              <a:t> del provvedimento prescrittivo?</a:t>
            </a:r>
          </a:p>
        </p:txBody>
      </p:sp>
      <p:sp>
        <p:nvSpPr>
          <p:cNvPr id="4" name="Segnaposto piè di pagina 3">
            <a:extLst>
              <a:ext uri="{FF2B5EF4-FFF2-40B4-BE49-F238E27FC236}">
                <a16:creationId xmlns:a16="http://schemas.microsoft.com/office/drawing/2014/main" id="{87D0F1C0-3585-45EA-ADA4-230D490DB9C4}"/>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ED601364-764D-44EE-A993-2B83E95ACD7F}"/>
              </a:ext>
            </a:extLst>
          </p:cNvPr>
          <p:cNvSpPr>
            <a:spLocks noGrp="1"/>
          </p:cNvSpPr>
          <p:nvPr>
            <p:ph type="sldNum" sz="quarter" idx="12"/>
          </p:nvPr>
        </p:nvSpPr>
        <p:spPr/>
        <p:txBody>
          <a:bodyPr/>
          <a:lstStyle/>
          <a:p>
            <a:fld id="{7DC1D20D-0C6F-4128-9A75-555A99D5B890}" type="slidenum">
              <a:rPr lang="it-IT" smtClean="0"/>
              <a:t>12</a:t>
            </a:fld>
            <a:endParaRPr lang="it-IT"/>
          </a:p>
        </p:txBody>
      </p:sp>
    </p:spTree>
    <p:extLst>
      <p:ext uri="{BB962C8B-B14F-4D97-AF65-F5344CB8AC3E}">
        <p14:creationId xmlns:p14="http://schemas.microsoft.com/office/powerpoint/2010/main" val="2532352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8619F8-C48C-461B-B4E0-B3156F778FB1}"/>
              </a:ext>
            </a:extLst>
          </p:cNvPr>
          <p:cNvSpPr>
            <a:spLocks noGrp="1"/>
          </p:cNvSpPr>
          <p:nvPr>
            <p:ph type="title"/>
          </p:nvPr>
        </p:nvSpPr>
        <p:spPr/>
        <p:txBody>
          <a:bodyPr/>
          <a:lstStyle/>
          <a:p>
            <a:r>
              <a:rPr lang="it-IT" dirty="0"/>
              <a:t>Regolamento sanzioni ARERA</a:t>
            </a:r>
          </a:p>
        </p:txBody>
      </p:sp>
      <p:sp>
        <p:nvSpPr>
          <p:cNvPr id="3" name="Segnaposto contenuto 2">
            <a:extLst>
              <a:ext uri="{FF2B5EF4-FFF2-40B4-BE49-F238E27FC236}">
                <a16:creationId xmlns:a16="http://schemas.microsoft.com/office/drawing/2014/main" id="{5150E910-B341-4C78-A2BD-DF270E3AB160}"/>
              </a:ext>
            </a:extLst>
          </p:cNvPr>
          <p:cNvSpPr>
            <a:spLocks noGrp="1"/>
          </p:cNvSpPr>
          <p:nvPr>
            <p:ph idx="1"/>
          </p:nvPr>
        </p:nvSpPr>
        <p:spPr/>
        <p:txBody>
          <a:bodyPr/>
          <a:lstStyle/>
          <a:p>
            <a:pPr algn="just"/>
            <a:r>
              <a:rPr lang="it-IT" dirty="0"/>
              <a:t>Articolo 25 Importo base </a:t>
            </a:r>
          </a:p>
          <a:p>
            <a:pPr algn="just"/>
            <a:r>
              <a:rPr lang="it-IT" dirty="0"/>
              <a:t> 1. L’importo base delle sanzioni irrogate dall’Autorità ai sensi dell’articolo 2, comma 20, lett. c), della legge è determinato in  ragione della gravità della violazione.</a:t>
            </a:r>
          </a:p>
          <a:p>
            <a:pPr algn="just"/>
            <a:r>
              <a:rPr lang="it-IT" dirty="0"/>
              <a:t>Secondo il regolamento il calcolo per la quantificazione è determinato dall’ importo base, definito in relazione alla gravità della </a:t>
            </a:r>
            <a:r>
              <a:rPr lang="it-IT" dirty="0" err="1"/>
              <a:t>violazion</a:t>
            </a:r>
            <a:r>
              <a:rPr lang="it-IT" dirty="0"/>
              <a:t>, </a:t>
            </a:r>
            <a:r>
              <a:rPr lang="it-IT" b="1" dirty="0"/>
              <a:t>aumentato</a:t>
            </a:r>
            <a:r>
              <a:rPr lang="it-IT" dirty="0"/>
              <a:t> in relazione a personalità dell’agente, condizioni economiche dell’agente e reiterazione e </a:t>
            </a:r>
            <a:r>
              <a:rPr lang="it-IT" b="1" dirty="0"/>
              <a:t>diminuito</a:t>
            </a:r>
            <a:r>
              <a:rPr lang="it-IT" dirty="0"/>
              <a:t> in ragione del ravvedimento operoso.</a:t>
            </a:r>
          </a:p>
        </p:txBody>
      </p:sp>
      <p:sp>
        <p:nvSpPr>
          <p:cNvPr id="4" name="Segnaposto piè di pagina 3">
            <a:extLst>
              <a:ext uri="{FF2B5EF4-FFF2-40B4-BE49-F238E27FC236}">
                <a16:creationId xmlns:a16="http://schemas.microsoft.com/office/drawing/2014/main" id="{43E945B8-07FE-49E4-BA6D-1791111B8616}"/>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E448C15C-92F7-4FC6-AB02-AB1ACE9DF5BE}"/>
              </a:ext>
            </a:extLst>
          </p:cNvPr>
          <p:cNvSpPr>
            <a:spLocks noGrp="1"/>
          </p:cNvSpPr>
          <p:nvPr>
            <p:ph type="sldNum" sz="quarter" idx="12"/>
          </p:nvPr>
        </p:nvSpPr>
        <p:spPr/>
        <p:txBody>
          <a:bodyPr/>
          <a:lstStyle/>
          <a:p>
            <a:fld id="{7DC1D20D-0C6F-4128-9A75-555A99D5B890}" type="slidenum">
              <a:rPr lang="it-IT" smtClean="0"/>
              <a:t>13</a:t>
            </a:fld>
            <a:endParaRPr lang="it-IT"/>
          </a:p>
        </p:txBody>
      </p:sp>
    </p:spTree>
    <p:extLst>
      <p:ext uri="{BB962C8B-B14F-4D97-AF65-F5344CB8AC3E}">
        <p14:creationId xmlns:p14="http://schemas.microsoft.com/office/powerpoint/2010/main" val="1221347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559533-9C27-430A-B617-BB9751A51482}"/>
              </a:ext>
            </a:extLst>
          </p:cNvPr>
          <p:cNvSpPr>
            <a:spLocks noGrp="1"/>
          </p:cNvSpPr>
          <p:nvPr>
            <p:ph type="title"/>
          </p:nvPr>
        </p:nvSpPr>
        <p:spPr/>
        <p:txBody>
          <a:bodyPr/>
          <a:lstStyle/>
          <a:p>
            <a:r>
              <a:rPr lang="it-IT" dirty="0"/>
              <a:t>Regolamento </a:t>
            </a:r>
            <a:r>
              <a:rPr lang="it-IT" dirty="0" err="1"/>
              <a:t>Arera</a:t>
            </a:r>
            <a:r>
              <a:rPr lang="it-IT" dirty="0"/>
              <a:t> e quantificazione della sanzione</a:t>
            </a:r>
          </a:p>
        </p:txBody>
      </p:sp>
      <p:sp>
        <p:nvSpPr>
          <p:cNvPr id="3" name="Segnaposto contenuto 2">
            <a:extLst>
              <a:ext uri="{FF2B5EF4-FFF2-40B4-BE49-F238E27FC236}">
                <a16:creationId xmlns:a16="http://schemas.microsoft.com/office/drawing/2014/main" id="{BCEAA85B-48D9-4AF0-A812-112A7418FFB5}"/>
              </a:ext>
            </a:extLst>
          </p:cNvPr>
          <p:cNvSpPr>
            <a:spLocks noGrp="1"/>
          </p:cNvSpPr>
          <p:nvPr>
            <p:ph idx="1"/>
          </p:nvPr>
        </p:nvSpPr>
        <p:spPr/>
        <p:txBody>
          <a:bodyPr>
            <a:normAutofit fontScale="92500" lnSpcReduction="20000"/>
          </a:bodyPr>
          <a:lstStyle/>
          <a:p>
            <a:pPr algn="just"/>
            <a:r>
              <a:rPr lang="it-IT" b="1" dirty="0"/>
              <a:t>T.A.R. Lombardia Milano Sez. II, Sent., (ud. 28-02-2017) 14-03-2017, n. 638</a:t>
            </a:r>
          </a:p>
          <a:p>
            <a:pPr algn="just"/>
            <a:r>
              <a:rPr lang="it-IT" altLang="it-IT" u="sng" dirty="0">
                <a:latin typeface="Bitstream Vera Sans"/>
              </a:rPr>
              <a:t>: </a:t>
            </a:r>
            <a:r>
              <a:rPr lang="it-IT" dirty="0"/>
              <a:t>Con riguardo, invece, alla quantificazione della sanzione, l'art. 3 delle linee guida ("condizioni economiche dell’ agente e calcolo della sanzione finale") ha previsto che l'importo base della sanzione venga determinato tenendo conto della sua incidenza percentuale sul fatturato dell'impresa nell'ultimo esercizio che precede l'avvio del procedimento sanzionatorio (3.1), aumentato o diminuito in ragione della personalità dell' agente e dell'eventuale opera svolta dall'operatore per l'eliminazione o l'attenuazione delle conseguenze della violazione (3.2); la sanzione finale non può essere superiore al 10% del fatturato realizzato dall'impresa nell'ultimo esercizio chiuso prima dell'avvio del procedimento sanzionatorio e "comunque non può essere inferiore a 25.822,84 Euro né superiore a 154.937.069,73 Euro" (3.3).</a:t>
            </a:r>
          </a:p>
          <a:p>
            <a:endParaRPr lang="it-IT" dirty="0"/>
          </a:p>
        </p:txBody>
      </p:sp>
      <p:sp>
        <p:nvSpPr>
          <p:cNvPr id="4" name="Segnaposto piè di pagina 3">
            <a:extLst>
              <a:ext uri="{FF2B5EF4-FFF2-40B4-BE49-F238E27FC236}">
                <a16:creationId xmlns:a16="http://schemas.microsoft.com/office/drawing/2014/main" id="{BDECF8F5-BAD4-46BA-9D12-B897C673685B}"/>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63596977-F924-4F51-BF34-29D4CD9AEECF}"/>
              </a:ext>
            </a:extLst>
          </p:cNvPr>
          <p:cNvSpPr>
            <a:spLocks noGrp="1"/>
          </p:cNvSpPr>
          <p:nvPr>
            <p:ph type="sldNum" sz="quarter" idx="12"/>
          </p:nvPr>
        </p:nvSpPr>
        <p:spPr/>
        <p:txBody>
          <a:bodyPr/>
          <a:lstStyle/>
          <a:p>
            <a:fld id="{7DC1D20D-0C6F-4128-9A75-555A99D5B890}" type="slidenum">
              <a:rPr lang="it-IT" smtClean="0"/>
              <a:t>14</a:t>
            </a:fld>
            <a:endParaRPr lang="it-IT"/>
          </a:p>
        </p:txBody>
      </p:sp>
    </p:spTree>
    <p:extLst>
      <p:ext uri="{BB962C8B-B14F-4D97-AF65-F5344CB8AC3E}">
        <p14:creationId xmlns:p14="http://schemas.microsoft.com/office/powerpoint/2010/main" val="1050117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2BB764-10B5-4BF9-9C4B-FFC0179DED37}"/>
              </a:ext>
            </a:extLst>
          </p:cNvPr>
          <p:cNvSpPr>
            <a:spLocks noGrp="1"/>
          </p:cNvSpPr>
          <p:nvPr>
            <p:ph type="title"/>
          </p:nvPr>
        </p:nvSpPr>
        <p:spPr/>
        <p:txBody>
          <a:bodyPr/>
          <a:lstStyle/>
          <a:p>
            <a:r>
              <a:rPr lang="it-IT" dirty="0"/>
              <a:t>Rapporto tra L. 689 e Regolamento sanzioni ARERA</a:t>
            </a:r>
          </a:p>
        </p:txBody>
      </p:sp>
      <p:sp>
        <p:nvSpPr>
          <p:cNvPr id="3" name="Segnaposto contenuto 2">
            <a:extLst>
              <a:ext uri="{FF2B5EF4-FFF2-40B4-BE49-F238E27FC236}">
                <a16:creationId xmlns:a16="http://schemas.microsoft.com/office/drawing/2014/main" id="{EAD0B14D-753E-47EA-B478-91A102A0B2DD}"/>
              </a:ext>
            </a:extLst>
          </p:cNvPr>
          <p:cNvSpPr>
            <a:spLocks noGrp="1"/>
          </p:cNvSpPr>
          <p:nvPr>
            <p:ph idx="1"/>
          </p:nvPr>
        </p:nvSpPr>
        <p:spPr/>
        <p:txBody>
          <a:bodyPr/>
          <a:lstStyle/>
          <a:p>
            <a:pPr algn="just"/>
            <a:r>
              <a:rPr lang="it-IT" dirty="0"/>
              <a:t>L’articolo 11 L. 689/81 definisce i quattro criteri per la determinazione della sanzione pecuniaria senza differenziarne il peso individuale. I quattro criteri concorrono alla determinazione della sanzione.</a:t>
            </a:r>
          </a:p>
          <a:p>
            <a:pPr algn="just"/>
            <a:r>
              <a:rPr lang="it-IT" dirty="0"/>
              <a:t>Ipotesi: possono essere </a:t>
            </a:r>
            <a:r>
              <a:rPr lang="it-IT" dirty="0" err="1"/>
              <a:t>equiordinati</a:t>
            </a:r>
            <a:r>
              <a:rPr lang="it-IT" dirty="0"/>
              <a:t> e concorrere nella stessa misura o gerarchicamente ordinati con un criterio che funge da parametro base e gli altri determinati in misura proporzionale.</a:t>
            </a:r>
          </a:p>
          <a:p>
            <a:pPr algn="just"/>
            <a:r>
              <a:rPr lang="it-IT" dirty="0"/>
              <a:t>Regolamento sanzioni ARERA definisce una gerarchia tra i criteri identificando una sanzione base ed alcuni coefficienti che concorrono in maniera proporzionale ad aumentare o diminuire la entità della sanzione.</a:t>
            </a:r>
          </a:p>
          <a:p>
            <a:endParaRPr lang="it-IT" dirty="0"/>
          </a:p>
        </p:txBody>
      </p:sp>
      <p:sp>
        <p:nvSpPr>
          <p:cNvPr id="4" name="Segnaposto piè di pagina 3">
            <a:extLst>
              <a:ext uri="{FF2B5EF4-FFF2-40B4-BE49-F238E27FC236}">
                <a16:creationId xmlns:a16="http://schemas.microsoft.com/office/drawing/2014/main" id="{EF4B47B6-7198-4B83-B0AF-255D360F138E}"/>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E5C3A350-7DF4-4F78-A3D7-66A56A435B3D}"/>
              </a:ext>
            </a:extLst>
          </p:cNvPr>
          <p:cNvSpPr>
            <a:spLocks noGrp="1"/>
          </p:cNvSpPr>
          <p:nvPr>
            <p:ph type="sldNum" sz="quarter" idx="12"/>
          </p:nvPr>
        </p:nvSpPr>
        <p:spPr/>
        <p:txBody>
          <a:bodyPr/>
          <a:lstStyle/>
          <a:p>
            <a:fld id="{7DC1D20D-0C6F-4128-9A75-555A99D5B890}" type="slidenum">
              <a:rPr lang="it-IT" smtClean="0"/>
              <a:t>15</a:t>
            </a:fld>
            <a:endParaRPr lang="it-IT"/>
          </a:p>
        </p:txBody>
      </p:sp>
    </p:spTree>
    <p:extLst>
      <p:ext uri="{BB962C8B-B14F-4D97-AF65-F5344CB8AC3E}">
        <p14:creationId xmlns:p14="http://schemas.microsoft.com/office/powerpoint/2010/main" val="3093125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3BD146-4301-459D-B7E5-77C73A5FB4EE}"/>
              </a:ext>
            </a:extLst>
          </p:cNvPr>
          <p:cNvSpPr>
            <a:spLocks noGrp="1"/>
          </p:cNvSpPr>
          <p:nvPr>
            <p:ph type="title"/>
          </p:nvPr>
        </p:nvSpPr>
        <p:spPr/>
        <p:txBody>
          <a:bodyPr>
            <a:normAutofit/>
          </a:bodyPr>
          <a:lstStyle/>
          <a:p>
            <a:r>
              <a:rPr lang="it-IT" sz="2800" b="1" dirty="0"/>
              <a:t>Quantificazione della sanzione: scomposizione dei singoli fattori e valutazione specifica della proporzionalità</a:t>
            </a:r>
          </a:p>
        </p:txBody>
      </p:sp>
      <p:sp>
        <p:nvSpPr>
          <p:cNvPr id="3" name="Segnaposto contenuto 2">
            <a:extLst>
              <a:ext uri="{FF2B5EF4-FFF2-40B4-BE49-F238E27FC236}">
                <a16:creationId xmlns:a16="http://schemas.microsoft.com/office/drawing/2014/main" id="{90A638C6-12A0-43D5-B20A-389FA1D03159}"/>
              </a:ext>
            </a:extLst>
          </p:cNvPr>
          <p:cNvSpPr>
            <a:spLocks noGrp="1"/>
          </p:cNvSpPr>
          <p:nvPr>
            <p:ph idx="1"/>
          </p:nvPr>
        </p:nvSpPr>
        <p:spPr/>
        <p:txBody>
          <a:bodyPr>
            <a:normAutofit fontScale="70000" lnSpcReduction="20000"/>
          </a:bodyPr>
          <a:lstStyle/>
          <a:p>
            <a:pPr algn="just"/>
            <a:r>
              <a:rPr lang="it-IT" b="1" dirty="0"/>
              <a:t>Come vanno applicati i principi? </a:t>
            </a:r>
            <a:r>
              <a:rPr lang="it-IT" dirty="0"/>
              <a:t>In modo aggregato o disaggregato ( sulla sanzione per intero o criterio per criterio)?</a:t>
            </a:r>
          </a:p>
          <a:p>
            <a:pPr algn="just"/>
            <a:r>
              <a:rPr lang="it-IT" b="1" dirty="0"/>
              <a:t>La sanzione va quantificata indicando l’importo della sanzione base correlata alla gravità della violazione e gli altri parametri indicati dall’articolo 11. Allegati A e B delibera 144/2008 e ora allegato della delibera 243/2012 come modificata dalla delibera 388/2017.</a:t>
            </a:r>
          </a:p>
          <a:p>
            <a:pPr algn="just"/>
            <a:r>
              <a:rPr lang="it-IT" b="1" dirty="0"/>
              <a:t>TAR Lombardia 348/2013.  Conferma CDS, sez. VI, 5588/2017</a:t>
            </a:r>
          </a:p>
          <a:p>
            <a:pPr algn="just"/>
            <a:r>
              <a:rPr lang="it-IT" dirty="0"/>
              <a:t>«Si deve comunque osservare che l’imposizione ad AEEG dell’obbligo di osservare scrupolosamente le norme contenute nella delibera n. 144/08, </a:t>
            </a:r>
            <a:r>
              <a:rPr lang="it-IT" b="1" dirty="0"/>
              <a:t>indicando dettagliatamente le singole poste in cui si scompone l’importo della sanzione finale </a:t>
            </a:r>
            <a:r>
              <a:rPr lang="it-IT" dirty="0"/>
              <a:t>comminata alla ricorrente, consentirà a quest’ultima, ove lo ritenga, di formulare la censura in maniera più dettagliata, </a:t>
            </a:r>
            <a:r>
              <a:rPr lang="it-IT" dirty="0">
                <a:solidFill>
                  <a:srgbClr val="FF0000"/>
                </a:solidFill>
              </a:rPr>
              <a:t>specificando in particolare in che modo vi sia stata sproporzione nella quantificazione dei singoli importi riferiti ai diversi parametri di calcolo</a:t>
            </a:r>
            <a:r>
              <a:rPr lang="it-IT" dirty="0"/>
              <a:t>.»</a:t>
            </a:r>
          </a:p>
          <a:p>
            <a:pPr algn="just"/>
            <a:r>
              <a:rPr lang="it-IT" dirty="0"/>
              <a:t>Per ciascuna componente della sanzione va applicato il principio di proporzionalità. Dunque principio della disaggregazione nella applicazione dei principi alle singole componenti della sanzione.</a:t>
            </a:r>
          </a:p>
          <a:p>
            <a:endParaRPr lang="it-IT" dirty="0"/>
          </a:p>
        </p:txBody>
      </p:sp>
      <p:sp>
        <p:nvSpPr>
          <p:cNvPr id="4" name="Segnaposto piè di pagina 3">
            <a:extLst>
              <a:ext uri="{FF2B5EF4-FFF2-40B4-BE49-F238E27FC236}">
                <a16:creationId xmlns:a16="http://schemas.microsoft.com/office/drawing/2014/main" id="{C7641E04-3100-42F4-837F-2F44B95571F0}"/>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2B1BDD29-4E86-4D2B-838E-48B3A43ACFDF}"/>
              </a:ext>
            </a:extLst>
          </p:cNvPr>
          <p:cNvSpPr>
            <a:spLocks noGrp="1"/>
          </p:cNvSpPr>
          <p:nvPr>
            <p:ph type="sldNum" sz="quarter" idx="12"/>
          </p:nvPr>
        </p:nvSpPr>
        <p:spPr/>
        <p:txBody>
          <a:bodyPr/>
          <a:lstStyle/>
          <a:p>
            <a:fld id="{7DC1D20D-0C6F-4128-9A75-555A99D5B890}" type="slidenum">
              <a:rPr lang="it-IT" smtClean="0"/>
              <a:t>16</a:t>
            </a:fld>
            <a:endParaRPr lang="it-IT"/>
          </a:p>
        </p:txBody>
      </p:sp>
    </p:spTree>
    <p:extLst>
      <p:ext uri="{BB962C8B-B14F-4D97-AF65-F5344CB8AC3E}">
        <p14:creationId xmlns:p14="http://schemas.microsoft.com/office/powerpoint/2010/main" val="1510847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Sanzioni pecuniarie e principio di proporzionalità: le applicazioni e le criticità</a:t>
            </a:r>
          </a:p>
        </p:txBody>
      </p:sp>
      <p:sp>
        <p:nvSpPr>
          <p:cNvPr id="3" name="Segnaposto contenuto 2"/>
          <p:cNvSpPr>
            <a:spLocks noGrp="1"/>
          </p:cNvSpPr>
          <p:nvPr>
            <p:ph idx="1"/>
          </p:nvPr>
        </p:nvSpPr>
        <p:spPr/>
        <p:txBody>
          <a:bodyPr/>
          <a:lstStyle/>
          <a:p>
            <a:r>
              <a:rPr lang="it-IT" dirty="0"/>
              <a:t>Il principio di proporzionalità si applica in modo omogeno a ciascuna componente o può variare a seconda delle finalità di ciascuna componente?</a:t>
            </a:r>
          </a:p>
          <a:p>
            <a:r>
              <a:rPr lang="it-IT" dirty="0"/>
              <a:t>Diverse caratteristiche del principio di proporzionalità in relazione a ciascuna componente:</a:t>
            </a:r>
          </a:p>
          <a:p>
            <a:r>
              <a:rPr lang="it-IT" dirty="0"/>
              <a:t>Gravità della sanzione</a:t>
            </a:r>
          </a:p>
          <a:p>
            <a:r>
              <a:rPr lang="it-IT" dirty="0"/>
              <a:t>Personalità dell’agente</a:t>
            </a:r>
          </a:p>
          <a:p>
            <a:r>
              <a:rPr lang="it-IT" dirty="0"/>
              <a:t>Reiterazione dell’illecito</a:t>
            </a:r>
          </a:p>
          <a:p>
            <a:r>
              <a:rPr lang="it-IT" dirty="0"/>
              <a:t>Condizioni economiche dell’agente</a:t>
            </a:r>
          </a:p>
        </p:txBody>
      </p:sp>
      <p:sp>
        <p:nvSpPr>
          <p:cNvPr id="4" name="Segnaposto piè di pagina 3">
            <a:extLst>
              <a:ext uri="{FF2B5EF4-FFF2-40B4-BE49-F238E27FC236}">
                <a16:creationId xmlns:a16="http://schemas.microsoft.com/office/drawing/2014/main" id="{1868AD84-0522-4AD0-948F-A796578FC93A}"/>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B19CBE47-BEFA-401A-AD7C-3AEC341BF00B}"/>
              </a:ext>
            </a:extLst>
          </p:cNvPr>
          <p:cNvSpPr>
            <a:spLocks noGrp="1"/>
          </p:cNvSpPr>
          <p:nvPr>
            <p:ph type="sldNum" sz="quarter" idx="12"/>
          </p:nvPr>
        </p:nvSpPr>
        <p:spPr/>
        <p:txBody>
          <a:bodyPr/>
          <a:lstStyle/>
          <a:p>
            <a:fld id="{7DC1D20D-0C6F-4128-9A75-555A99D5B890}" type="slidenum">
              <a:rPr lang="it-IT" smtClean="0"/>
              <a:t>17</a:t>
            </a:fld>
            <a:endParaRPr lang="it-IT"/>
          </a:p>
        </p:txBody>
      </p:sp>
    </p:spTree>
    <p:extLst>
      <p:ext uri="{BB962C8B-B14F-4D97-AF65-F5344CB8AC3E}">
        <p14:creationId xmlns:p14="http://schemas.microsoft.com/office/powerpoint/2010/main" val="2123015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283546-9EA4-4776-A2AD-E0D2B090050F}"/>
              </a:ext>
            </a:extLst>
          </p:cNvPr>
          <p:cNvSpPr>
            <a:spLocks noGrp="1"/>
          </p:cNvSpPr>
          <p:nvPr>
            <p:ph type="title"/>
          </p:nvPr>
        </p:nvSpPr>
        <p:spPr/>
        <p:txBody>
          <a:bodyPr/>
          <a:lstStyle/>
          <a:p>
            <a:r>
              <a:rPr lang="it-IT" dirty="0"/>
              <a:t>Sanzioni pecuniarie e principi interni: le differenze</a:t>
            </a:r>
          </a:p>
        </p:txBody>
      </p:sp>
      <p:sp>
        <p:nvSpPr>
          <p:cNvPr id="3" name="Segnaposto contenuto 2">
            <a:extLst>
              <a:ext uri="{FF2B5EF4-FFF2-40B4-BE49-F238E27FC236}">
                <a16:creationId xmlns:a16="http://schemas.microsoft.com/office/drawing/2014/main" id="{18446BB8-D631-4E16-B34E-87779E412613}"/>
              </a:ext>
            </a:extLst>
          </p:cNvPr>
          <p:cNvSpPr>
            <a:spLocks noGrp="1"/>
          </p:cNvSpPr>
          <p:nvPr>
            <p:ph idx="1"/>
          </p:nvPr>
        </p:nvSpPr>
        <p:spPr/>
        <p:txBody>
          <a:bodyPr>
            <a:normAutofit fontScale="70000" lnSpcReduction="20000"/>
          </a:bodyPr>
          <a:lstStyle/>
          <a:p>
            <a:pPr algn="just"/>
            <a:r>
              <a:rPr lang="it-IT" dirty="0"/>
              <a:t>I quattro criteri di quantificazione dell’art.11 hanno funzioni e perseguono finalità parzialmente diverse:</a:t>
            </a:r>
          </a:p>
          <a:p>
            <a:pPr algn="just"/>
            <a:r>
              <a:rPr lang="it-IT" dirty="0"/>
              <a:t>( art. 25 ) Gravità della violazione ( funzione afflittiva)</a:t>
            </a:r>
          </a:p>
          <a:p>
            <a:pPr algn="just"/>
            <a:r>
              <a:rPr lang="it-IT" dirty="0"/>
              <a:t>(27) Personalità dell’agente ( funzione punitiva e con riferimento alla recidiva funzione deterrente).</a:t>
            </a:r>
          </a:p>
          <a:p>
            <a:pPr algn="just"/>
            <a:r>
              <a:rPr lang="it-IT" dirty="0"/>
              <a:t>(28) Reiterazione ( funzione deterrente)</a:t>
            </a:r>
          </a:p>
          <a:p>
            <a:pPr algn="just"/>
            <a:r>
              <a:rPr lang="it-IT" dirty="0"/>
              <a:t>(29) Ravvedimento operoso ( funzione incentivante e funzione deterrente)</a:t>
            </a:r>
          </a:p>
          <a:p>
            <a:pPr algn="just"/>
            <a:r>
              <a:rPr lang="it-IT" dirty="0"/>
              <a:t>(31) Condizioni economiche dell’agente ( dimensione dell’impresa e fatturato) proporzionalità e deterrenza</a:t>
            </a:r>
          </a:p>
          <a:p>
            <a:pPr algn="just"/>
            <a:r>
              <a:rPr lang="it-IT" dirty="0"/>
              <a:t>La diversità parziale di funzioni delle diverse componenti comporta una pluralità di funzioni della sanzione pecuniaria che non può essere irrigidita nell’alternativa afflittiva/ripristinatoria.</a:t>
            </a:r>
          </a:p>
          <a:p>
            <a:pPr algn="just"/>
            <a:r>
              <a:rPr lang="it-IT" dirty="0"/>
              <a:t>Conseguenza: il bilanciamento dei tre principi si compie sia sulla sanzione base sia sui sia tra i quattro criteri. Il principio di proporzionalità inteso come correlazione tra mezzi e fini deve essere dunque declinato in relazione ai diversi obiettivi di ciascuna componente della sanzione pecuniaria.</a:t>
            </a:r>
          </a:p>
        </p:txBody>
      </p:sp>
      <p:sp>
        <p:nvSpPr>
          <p:cNvPr id="4" name="Segnaposto piè di pagina 3">
            <a:extLst>
              <a:ext uri="{FF2B5EF4-FFF2-40B4-BE49-F238E27FC236}">
                <a16:creationId xmlns:a16="http://schemas.microsoft.com/office/drawing/2014/main" id="{7E1B530B-D81A-4F9C-B273-88873F092129}"/>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ED6D85C9-0328-4D70-9C7C-54D8A3E6DAB6}"/>
              </a:ext>
            </a:extLst>
          </p:cNvPr>
          <p:cNvSpPr>
            <a:spLocks noGrp="1"/>
          </p:cNvSpPr>
          <p:nvPr>
            <p:ph type="sldNum" sz="quarter" idx="12"/>
          </p:nvPr>
        </p:nvSpPr>
        <p:spPr/>
        <p:txBody>
          <a:bodyPr/>
          <a:lstStyle/>
          <a:p>
            <a:fld id="{7DC1D20D-0C6F-4128-9A75-555A99D5B890}" type="slidenum">
              <a:rPr lang="it-IT" smtClean="0"/>
              <a:t>18</a:t>
            </a:fld>
            <a:endParaRPr lang="it-IT"/>
          </a:p>
        </p:txBody>
      </p:sp>
    </p:spTree>
    <p:extLst>
      <p:ext uri="{BB962C8B-B14F-4D97-AF65-F5344CB8AC3E}">
        <p14:creationId xmlns:p14="http://schemas.microsoft.com/office/powerpoint/2010/main" val="1945769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688B5B-B357-CC4F-970D-A9655A318CC2}"/>
              </a:ext>
            </a:extLst>
          </p:cNvPr>
          <p:cNvSpPr>
            <a:spLocks noGrp="1"/>
          </p:cNvSpPr>
          <p:nvPr>
            <p:ph type="title"/>
          </p:nvPr>
        </p:nvSpPr>
        <p:spPr/>
        <p:txBody>
          <a:bodyPr/>
          <a:lstStyle/>
          <a:p>
            <a:r>
              <a:rPr lang="it-IT" dirty="0">
                <a:solidFill>
                  <a:schemeClr val="accent1"/>
                </a:solidFill>
              </a:rPr>
              <a:t>Giurisprudenza sulla quantificazione</a:t>
            </a:r>
          </a:p>
        </p:txBody>
      </p:sp>
      <p:sp>
        <p:nvSpPr>
          <p:cNvPr id="5" name="CasellaDiTesto 4">
            <a:extLst>
              <a:ext uri="{FF2B5EF4-FFF2-40B4-BE49-F238E27FC236}">
                <a16:creationId xmlns:a16="http://schemas.microsoft.com/office/drawing/2014/main" id="{4F421BB0-0204-3A44-AAF2-9FA40EF22EBA}"/>
              </a:ext>
            </a:extLst>
          </p:cNvPr>
          <p:cNvSpPr txBox="1"/>
          <p:nvPr/>
        </p:nvSpPr>
        <p:spPr>
          <a:xfrm>
            <a:off x="838199" y="766483"/>
            <a:ext cx="10229193" cy="5139869"/>
          </a:xfrm>
          <a:prstGeom prst="rect">
            <a:avLst/>
          </a:prstGeom>
          <a:noFill/>
        </p:spPr>
        <p:txBody>
          <a:bodyPr wrap="square" rtlCol="0">
            <a:spAutoFit/>
          </a:bodyPr>
          <a:lstStyle/>
          <a:p>
            <a:pPr lvl="0" algn="ctr" eaLnBrk="0" fontAlgn="base" hangingPunct="0">
              <a:spcBef>
                <a:spcPct val="0"/>
              </a:spcBef>
              <a:spcAft>
                <a:spcPct val="0"/>
              </a:spcAft>
            </a:pPr>
            <a:endParaRPr lang="it-IT" b="1" u="sng" dirty="0"/>
          </a:p>
          <a:p>
            <a:pPr lvl="0" algn="ctr" eaLnBrk="0" fontAlgn="base" hangingPunct="0">
              <a:spcBef>
                <a:spcPct val="0"/>
              </a:spcBef>
              <a:spcAft>
                <a:spcPct val="0"/>
              </a:spcAft>
            </a:pPr>
            <a:endParaRPr lang="it-IT" b="1" u="sng" dirty="0"/>
          </a:p>
          <a:p>
            <a:pPr lvl="0" algn="ctr" eaLnBrk="0" fontAlgn="base" hangingPunct="0">
              <a:spcBef>
                <a:spcPct val="0"/>
              </a:spcBef>
              <a:spcAft>
                <a:spcPct val="0"/>
              </a:spcAft>
            </a:pPr>
            <a:endParaRPr lang="it-IT" b="1" u="sng" dirty="0"/>
          </a:p>
          <a:p>
            <a:pPr algn="just" eaLnBrk="0" fontAlgn="base" hangingPunct="0">
              <a:spcBef>
                <a:spcPct val="0"/>
              </a:spcBef>
              <a:spcAft>
                <a:spcPct val="0"/>
              </a:spcAft>
            </a:pPr>
            <a:r>
              <a:rPr lang="it-IT" altLang="it-IT" sz="1600" u="sng" dirty="0">
                <a:latin typeface="Bitstream Vera Sans"/>
              </a:rPr>
              <a:t>Condizioni economiche dell’agente: </a:t>
            </a:r>
            <a:r>
              <a:rPr lang="it-IT" sz="1600" b="1" dirty="0"/>
              <a:t>T.A.R. Lombardia Milano, Sez. I, 2888/2018, ud.  19.12.2018</a:t>
            </a:r>
            <a:endParaRPr lang="it-IT" sz="1600" b="1" u="sng" dirty="0"/>
          </a:p>
          <a:p>
            <a:pPr algn="just" eaLnBrk="0" fontAlgn="base" hangingPunct="0">
              <a:spcBef>
                <a:spcPct val="0"/>
              </a:spcBef>
              <a:spcAft>
                <a:spcPct val="0"/>
              </a:spcAft>
            </a:pPr>
            <a:r>
              <a:rPr lang="it-IT" sz="1600" dirty="0"/>
              <a:t>[...] l’importo della sanzione viene adeguato alle capacità economiche del soggetto sottoposto a procedimento sanzionatorio, risultante dall'ultimo fatturato realizzato dall'esercente nello svolgimento delle attività afferenti alla violazione nell'ultimo esercizio chiuso prima dell'avvio del procedimento sanzionatorio", come avvenuto nel caso di specie.II.2.2) Nella propria memoria finale, la ricorrente sostiene che l'art. 31 cit. dovrebbe essere interpretato ritenendo» che lo stesso faccia riferimento ai casi in cui </a:t>
            </a:r>
            <a:r>
              <a:rPr lang="it-IT" sz="1600" dirty="0" err="1"/>
              <a:t>Arera</a:t>
            </a:r>
            <a:r>
              <a:rPr lang="it-IT" sz="1600" dirty="0"/>
              <a:t> sia rispettosa dei termini prescritti per l'adozione del provvedimento sanzionatorio finale", laddove invece, come avvenuto nel caso di specie, se gli stessi fossero stati violati, occorrerebbe fare riferimento ai bilanci più "prossimi" alla rilevazione delle condotte lesive. Osserva in contrario il Collegio che l'interpretazione dell'art. 31 cit. suggerita dalla ricorrente si scontra con il suo tenore letterale, secondo cui, come detto, l'importo della sanzione "viene adeguato alle capacità economiche del soggetto sottoposto a procedimento sanzionatorio, risultante dall'ultimo fatturato realizzato dall'esercente nello svolgimento delle attività afferenti alla violazione nell'ultimo esercizio chiuso prima dell'avvio del procedimento sanzionatorio", che nella fattispecie per cui è causa è stato in realtà tempestivo, senza che rilevi, pertanto, il momento di adozione del provvedimento finale.</a:t>
            </a:r>
          </a:p>
          <a:p>
            <a:pPr algn="just" eaLnBrk="0" fontAlgn="base" hangingPunct="0">
              <a:spcBef>
                <a:spcPct val="0"/>
              </a:spcBef>
              <a:spcAft>
                <a:spcPct val="0"/>
              </a:spcAft>
            </a:pPr>
            <a:endParaRPr lang="it-IT" b="1" u="sng" dirty="0">
              <a:solidFill>
                <a:schemeClr val="accent1"/>
              </a:solidFill>
            </a:endParaRPr>
          </a:p>
          <a:p>
            <a:pPr algn="just" eaLnBrk="0" fontAlgn="base" hangingPunct="0">
              <a:spcBef>
                <a:spcPct val="0"/>
              </a:spcBef>
              <a:spcAft>
                <a:spcPct val="0"/>
              </a:spcAft>
            </a:pPr>
            <a:endParaRPr lang="it-IT" b="1" u="sng" dirty="0">
              <a:solidFill>
                <a:schemeClr val="accent1"/>
              </a:solidFill>
            </a:endParaRPr>
          </a:p>
          <a:p>
            <a:pPr lvl="0" algn="just" eaLnBrk="0" fontAlgn="base" hangingPunct="0">
              <a:spcBef>
                <a:spcPct val="0"/>
              </a:spcBef>
              <a:spcAft>
                <a:spcPct val="0"/>
              </a:spcAft>
            </a:pPr>
            <a:endParaRPr lang="it-IT" altLang="it-IT" dirty="0">
              <a:solidFill>
                <a:schemeClr val="accent1"/>
              </a:solidFill>
              <a:latin typeface="Bitstream Vera Sans"/>
            </a:endParaRPr>
          </a:p>
          <a:p>
            <a:pPr lvl="0" algn="just" eaLnBrk="0" fontAlgn="base" hangingPunct="0">
              <a:spcBef>
                <a:spcPct val="0"/>
              </a:spcBef>
              <a:spcAft>
                <a:spcPct val="0"/>
              </a:spcAft>
            </a:pPr>
            <a:endParaRPr lang="it-IT" altLang="it-IT" sz="1200" dirty="0">
              <a:solidFill>
                <a:srgbClr val="000000"/>
              </a:solidFill>
              <a:latin typeface="Bitstream Vera Sans"/>
            </a:endParaRPr>
          </a:p>
        </p:txBody>
      </p:sp>
      <p:sp>
        <p:nvSpPr>
          <p:cNvPr id="3" name="Segnaposto piè di pagina 2">
            <a:extLst>
              <a:ext uri="{FF2B5EF4-FFF2-40B4-BE49-F238E27FC236}">
                <a16:creationId xmlns:a16="http://schemas.microsoft.com/office/drawing/2014/main" id="{03073941-8C3D-49B8-AF2B-999B72F82B81}"/>
              </a:ext>
            </a:extLst>
          </p:cNvPr>
          <p:cNvSpPr>
            <a:spLocks noGrp="1"/>
          </p:cNvSpPr>
          <p:nvPr>
            <p:ph type="ftr" sz="quarter" idx="11"/>
          </p:nvPr>
        </p:nvSpPr>
        <p:spPr/>
        <p:txBody>
          <a:bodyPr/>
          <a:lstStyle/>
          <a:p>
            <a:r>
              <a:rPr lang="it-IT"/>
              <a:t>Fabrizio Cafaggi  Consiglio di Stato</a:t>
            </a:r>
          </a:p>
        </p:txBody>
      </p:sp>
      <p:sp>
        <p:nvSpPr>
          <p:cNvPr id="4" name="Segnaposto numero diapositiva 3">
            <a:extLst>
              <a:ext uri="{FF2B5EF4-FFF2-40B4-BE49-F238E27FC236}">
                <a16:creationId xmlns:a16="http://schemas.microsoft.com/office/drawing/2014/main" id="{CBA430D8-AC2D-42AE-A6CA-01B8A4248AC8}"/>
              </a:ext>
            </a:extLst>
          </p:cNvPr>
          <p:cNvSpPr>
            <a:spLocks noGrp="1"/>
          </p:cNvSpPr>
          <p:nvPr>
            <p:ph type="sldNum" sz="quarter" idx="12"/>
          </p:nvPr>
        </p:nvSpPr>
        <p:spPr/>
        <p:txBody>
          <a:bodyPr/>
          <a:lstStyle/>
          <a:p>
            <a:fld id="{7DC1D20D-0C6F-4128-9A75-555A99D5B890}" type="slidenum">
              <a:rPr lang="it-IT" smtClean="0"/>
              <a:t>19</a:t>
            </a:fld>
            <a:endParaRPr lang="it-IT"/>
          </a:p>
        </p:txBody>
      </p:sp>
    </p:spTree>
    <p:extLst>
      <p:ext uri="{BB962C8B-B14F-4D97-AF65-F5344CB8AC3E}">
        <p14:creationId xmlns:p14="http://schemas.microsoft.com/office/powerpoint/2010/main" val="361307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AA48E5-56FD-4266-8C18-9990600FFBD7}"/>
              </a:ext>
            </a:extLst>
          </p:cNvPr>
          <p:cNvSpPr>
            <a:spLocks noGrp="1"/>
          </p:cNvSpPr>
          <p:nvPr>
            <p:ph type="title"/>
          </p:nvPr>
        </p:nvSpPr>
        <p:spPr/>
        <p:txBody>
          <a:bodyPr/>
          <a:lstStyle/>
          <a:p>
            <a:r>
              <a:rPr lang="it-IT" dirty="0" err="1"/>
              <a:t>Outline</a:t>
            </a:r>
            <a:r>
              <a:rPr lang="it-IT" dirty="0"/>
              <a:t> presentazione</a:t>
            </a:r>
          </a:p>
        </p:txBody>
      </p:sp>
      <p:sp>
        <p:nvSpPr>
          <p:cNvPr id="3" name="Segnaposto contenuto 2">
            <a:extLst>
              <a:ext uri="{FF2B5EF4-FFF2-40B4-BE49-F238E27FC236}">
                <a16:creationId xmlns:a16="http://schemas.microsoft.com/office/drawing/2014/main" id="{3A89FC27-36D7-4DE1-8BA6-B3EDCC1F2D9D}"/>
              </a:ext>
            </a:extLst>
          </p:cNvPr>
          <p:cNvSpPr>
            <a:spLocks noGrp="1"/>
          </p:cNvSpPr>
          <p:nvPr>
            <p:ph idx="1"/>
          </p:nvPr>
        </p:nvSpPr>
        <p:spPr/>
        <p:txBody>
          <a:bodyPr>
            <a:normAutofit fontScale="92500" lnSpcReduction="20000"/>
          </a:bodyPr>
          <a:lstStyle/>
          <a:p>
            <a:r>
              <a:rPr lang="it-IT" dirty="0"/>
              <a:t>L’incidenza del diritto europeo e convenzionale sul procedimento sanzionatorio delle Autorità amministrative indipendenti (AII):</a:t>
            </a:r>
          </a:p>
          <a:p>
            <a:r>
              <a:rPr lang="it-IT" dirty="0"/>
              <a:t>I) Incidenza sul procedimento. Giusto procedimento e giusto processo. Durata del procedimento e separazione funzionale tra fase istruttoria e decisoria nelle autorità indipendenti.</a:t>
            </a:r>
          </a:p>
          <a:p>
            <a:r>
              <a:rPr lang="it-IT" dirty="0"/>
              <a:t>II) Incidenza sulla qualificazione della sanzione amministrativa ( natura penale). Criteri europei e criteri nazionali.</a:t>
            </a:r>
          </a:p>
          <a:p>
            <a:r>
              <a:rPr lang="it-IT" dirty="0"/>
              <a:t>III) Incidenza sulla quantificazione della sanzione amministrativa ( effettività, proporzionalità, </a:t>
            </a:r>
            <a:r>
              <a:rPr lang="it-IT" dirty="0" err="1"/>
              <a:t>dissuasività</a:t>
            </a:r>
            <a:r>
              <a:rPr lang="it-IT" dirty="0"/>
              <a:t>). Criteri europei e criteri nazionali.</a:t>
            </a:r>
          </a:p>
          <a:p>
            <a:r>
              <a:rPr lang="it-IT" dirty="0"/>
              <a:t>IV) Incidenza sull’ambito del sindacato giurisdizionale. Sindacato di merito ed ambito della tutela giurisdizionale ( interpretazione convenzionalmente orientata dell’articolo 134 </a:t>
            </a:r>
            <a:r>
              <a:rPr lang="it-IT" dirty="0" err="1"/>
              <a:t>c.p.a</a:t>
            </a:r>
            <a:r>
              <a:rPr lang="it-IT" dirty="0"/>
              <a:t>.). Quale ruolo per l’articolo 47 della Carta dei diritti fondamentali?</a:t>
            </a:r>
          </a:p>
        </p:txBody>
      </p:sp>
      <p:sp>
        <p:nvSpPr>
          <p:cNvPr id="4" name="Segnaposto piè di pagina 3">
            <a:extLst>
              <a:ext uri="{FF2B5EF4-FFF2-40B4-BE49-F238E27FC236}">
                <a16:creationId xmlns:a16="http://schemas.microsoft.com/office/drawing/2014/main" id="{4444EFA7-6364-43D3-9760-0DC2F1D0630B}"/>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A5820029-737C-4CF1-A046-B9CD779577E0}"/>
              </a:ext>
            </a:extLst>
          </p:cNvPr>
          <p:cNvSpPr>
            <a:spLocks noGrp="1"/>
          </p:cNvSpPr>
          <p:nvPr>
            <p:ph type="sldNum" sz="quarter" idx="12"/>
          </p:nvPr>
        </p:nvSpPr>
        <p:spPr/>
        <p:txBody>
          <a:bodyPr/>
          <a:lstStyle/>
          <a:p>
            <a:fld id="{7DC1D20D-0C6F-4128-9A75-555A99D5B890}" type="slidenum">
              <a:rPr lang="it-IT" smtClean="0"/>
              <a:t>2</a:t>
            </a:fld>
            <a:endParaRPr lang="it-IT"/>
          </a:p>
        </p:txBody>
      </p:sp>
    </p:spTree>
    <p:extLst>
      <p:ext uri="{BB962C8B-B14F-4D97-AF65-F5344CB8AC3E}">
        <p14:creationId xmlns:p14="http://schemas.microsoft.com/office/powerpoint/2010/main" val="4238345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992550-F74B-4FF7-825D-E6FD04638059}"/>
              </a:ext>
            </a:extLst>
          </p:cNvPr>
          <p:cNvSpPr>
            <a:spLocks noGrp="1"/>
          </p:cNvSpPr>
          <p:nvPr>
            <p:ph type="title"/>
          </p:nvPr>
        </p:nvSpPr>
        <p:spPr/>
        <p:txBody>
          <a:bodyPr/>
          <a:lstStyle/>
          <a:p>
            <a:r>
              <a:rPr lang="it-IT" dirty="0"/>
              <a:t>Sanzioni pecuniarie e ripristinatorie</a:t>
            </a:r>
          </a:p>
        </p:txBody>
      </p:sp>
      <p:sp>
        <p:nvSpPr>
          <p:cNvPr id="3" name="Segnaposto contenuto 2">
            <a:extLst>
              <a:ext uri="{FF2B5EF4-FFF2-40B4-BE49-F238E27FC236}">
                <a16:creationId xmlns:a16="http://schemas.microsoft.com/office/drawing/2014/main" id="{AC457B6A-CC4B-4246-B59E-EE9E1C6DD861}"/>
              </a:ext>
            </a:extLst>
          </p:cNvPr>
          <p:cNvSpPr>
            <a:spLocks noGrp="1"/>
          </p:cNvSpPr>
          <p:nvPr>
            <p:ph idx="1"/>
          </p:nvPr>
        </p:nvSpPr>
        <p:spPr/>
        <p:txBody>
          <a:bodyPr/>
          <a:lstStyle/>
          <a:p>
            <a:r>
              <a:rPr lang="it-IT" dirty="0"/>
              <a:t>Disciplina dell’energia.</a:t>
            </a:r>
          </a:p>
          <a:p>
            <a:r>
              <a:rPr lang="it-IT" dirty="0"/>
              <a:t>La distinzione tra sanzioni pecuniarie ed interdittive Art. 2, comma 20 lettere c, d, l. 481/95.</a:t>
            </a:r>
          </a:p>
          <a:p>
            <a:r>
              <a:rPr lang="it-IT" dirty="0"/>
              <a:t>Le componenti della sanzione pecuniaria. Componente afflittiva e componente restitutoria</a:t>
            </a:r>
          </a:p>
          <a:p>
            <a:r>
              <a:rPr lang="it-IT" dirty="0"/>
              <a:t>La separazione tra sanzione pecuniaria e sanzione restitutoria.</a:t>
            </a:r>
          </a:p>
          <a:p>
            <a:endParaRPr lang="it-IT" dirty="0"/>
          </a:p>
        </p:txBody>
      </p:sp>
      <p:sp>
        <p:nvSpPr>
          <p:cNvPr id="4" name="Segnaposto piè di pagina 3">
            <a:extLst>
              <a:ext uri="{FF2B5EF4-FFF2-40B4-BE49-F238E27FC236}">
                <a16:creationId xmlns:a16="http://schemas.microsoft.com/office/drawing/2014/main" id="{FA5841C7-2312-4244-BF7F-6D71B31BD88D}"/>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A41515A-7B59-4763-9290-17685D7B756A}"/>
              </a:ext>
            </a:extLst>
          </p:cNvPr>
          <p:cNvSpPr>
            <a:spLocks noGrp="1"/>
          </p:cNvSpPr>
          <p:nvPr>
            <p:ph type="sldNum" sz="quarter" idx="12"/>
          </p:nvPr>
        </p:nvSpPr>
        <p:spPr/>
        <p:txBody>
          <a:bodyPr/>
          <a:lstStyle/>
          <a:p>
            <a:fld id="{7DC1D20D-0C6F-4128-9A75-555A99D5B890}" type="slidenum">
              <a:rPr lang="it-IT" smtClean="0"/>
              <a:t>20</a:t>
            </a:fld>
            <a:endParaRPr lang="it-IT"/>
          </a:p>
        </p:txBody>
      </p:sp>
    </p:spTree>
    <p:extLst>
      <p:ext uri="{BB962C8B-B14F-4D97-AF65-F5344CB8AC3E}">
        <p14:creationId xmlns:p14="http://schemas.microsoft.com/office/powerpoint/2010/main" val="7872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DFCA42-FB7F-4B46-AA42-4A0CB2744287}"/>
              </a:ext>
            </a:extLst>
          </p:cNvPr>
          <p:cNvSpPr>
            <a:spLocks noGrp="1"/>
          </p:cNvSpPr>
          <p:nvPr>
            <p:ph type="title"/>
          </p:nvPr>
        </p:nvSpPr>
        <p:spPr/>
        <p:txBody>
          <a:bodyPr/>
          <a:lstStyle/>
          <a:p>
            <a:r>
              <a:rPr lang="it-IT" dirty="0"/>
              <a:t>Sanzione pecuniaria: componente afflittiva e componente ripristinatoria</a:t>
            </a:r>
          </a:p>
        </p:txBody>
      </p:sp>
      <p:sp>
        <p:nvSpPr>
          <p:cNvPr id="3" name="Segnaposto contenuto 2">
            <a:extLst>
              <a:ext uri="{FF2B5EF4-FFF2-40B4-BE49-F238E27FC236}">
                <a16:creationId xmlns:a16="http://schemas.microsoft.com/office/drawing/2014/main" id="{29D1A745-D793-42BB-8E29-C885F0A6B679}"/>
              </a:ext>
            </a:extLst>
          </p:cNvPr>
          <p:cNvSpPr>
            <a:spLocks noGrp="1"/>
          </p:cNvSpPr>
          <p:nvPr>
            <p:ph idx="1"/>
          </p:nvPr>
        </p:nvSpPr>
        <p:spPr/>
        <p:txBody>
          <a:bodyPr>
            <a:normAutofit fontScale="55000" lnSpcReduction="20000"/>
          </a:bodyPr>
          <a:lstStyle/>
          <a:p>
            <a:pPr algn="just"/>
            <a:r>
              <a:rPr lang="it-IT" dirty="0"/>
              <a:t>TAR Lombardia 388/2019</a:t>
            </a:r>
          </a:p>
          <a:p>
            <a:pPr algn="just"/>
            <a:r>
              <a:rPr lang="it-IT" dirty="0"/>
              <a:t>«6.2. Le sanzioni irrogate dalla pubblica amministrazione nell’esercizio di funzioni amministrative, rappresentano la reazione dell’ordinamento alla violazione di un precetto, distinguendosi in sanzioni in senso lato e sanzioni in senso stretto: le prime hanno una finalità ripristinatoria, in forma specifica o per equivalente, dell’interesse pubblico leso dal comportamento antigiuridico, mentre le seconde hanno una finalità afflittiva, essendo indirizzate a punire il responsabile dell’illecito allo scopo di assicurare obiettivi di prevenzione generale e speciale (Consiglio di Stato, sez. VI, 1 dicembre 2015, n. 5421; T.A.R. per la Lombardia, sede di Milano, sez. II, 6 agosto 2018, n. 1951). </a:t>
            </a:r>
            <a:r>
              <a:rPr lang="it-IT" b="1" dirty="0"/>
              <a:t>Oltre al differente scopo dei richiamati procedimenti, vanno altresì segnalati i diversi presupposti fondativi degli stessi, rappresentati da disposizioni di legge diverse – l’articolo 2, comma 20, lettera </a:t>
            </a:r>
            <a:r>
              <a:rPr lang="it-IT" b="1" i="1" dirty="0"/>
              <a:t>d</a:t>
            </a:r>
            <a:r>
              <a:rPr lang="it-IT" b="1" dirty="0"/>
              <a:t>), della legge n. 481 del 1995 per l’adozione di provvedimenti prescrittivi, e l’articolo 2, comma 20, lettera </a:t>
            </a:r>
            <a:r>
              <a:rPr lang="it-IT" b="1" i="1" dirty="0"/>
              <a:t>c</a:t>
            </a:r>
            <a:r>
              <a:rPr lang="it-IT" b="1" dirty="0"/>
              <a:t>), della citata legge per l’adozione di provvedimenti sanzionatori –, come pure la differente natura dei provvedimenti che possono essere adottati alla conclusione del relativo procedimento.</a:t>
            </a:r>
          </a:p>
          <a:p>
            <a:pPr algn="just"/>
            <a:r>
              <a:rPr lang="it-IT" dirty="0"/>
              <a:t>6.3. L’insussistenza di una indebita duplicazione emerge, quindi, dalla diversa natura dei provvedimenti. L’atto prescrittivo è, infatti, estraneo alla materia sanzionatoria, come emerge anche dalla disamina della giurisprudenza della Corte EDU che, come noto, assume una nozione di pena più ampia rispetto “</a:t>
            </a:r>
            <a:r>
              <a:rPr lang="it-IT" i="1" dirty="0"/>
              <a:t>a quella conosciuta dall’ordinamento nazionale, atteso che mentre quest’ultimo utilizza essenzialmente un criterio di qualificazione prevalentemente giuridico-formale, in ambito europeo rilevano anche criteri di carattere sostanziale e funzionale</a:t>
            </a:r>
            <a:r>
              <a:rPr lang="it-IT" dirty="0"/>
              <a:t>” (cfr., per una ricostruzione del sistema, le sentenze della sezione del 31 ottobre 2018, n. 2456 e 31 ottobre 2018, n. 2458). Ora, secondo la giurisprudenza della Corte EDU, non possano essere ritenute di natura “penale” sanzioni aventi un carattere meramente risarcitorio o ripristinatorio (cfr. Corte europea dei diritti dell’uomo, 1 febbraio 2005, </a:t>
            </a:r>
            <a:r>
              <a:rPr lang="it-IT" dirty="0" err="1"/>
              <a:t>Ziliberberg</a:t>
            </a:r>
            <a:r>
              <a:rPr lang="it-IT" dirty="0"/>
              <a:t> v. Moldova, § 32), come quella adottata da ARERA, che in tal modo mira esclusivamente al riequilibrio di una partita economica alterata dalla condotta della società»</a:t>
            </a:r>
          </a:p>
          <a:p>
            <a:endParaRPr lang="it-IT" dirty="0"/>
          </a:p>
        </p:txBody>
      </p:sp>
      <p:sp>
        <p:nvSpPr>
          <p:cNvPr id="4" name="Segnaposto piè di pagina 3">
            <a:extLst>
              <a:ext uri="{FF2B5EF4-FFF2-40B4-BE49-F238E27FC236}">
                <a16:creationId xmlns:a16="http://schemas.microsoft.com/office/drawing/2014/main" id="{602731C6-A204-4F82-AE87-6FD9B02CCE86}"/>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31E978DF-6F50-4FC7-982F-DCAD42B9F507}"/>
              </a:ext>
            </a:extLst>
          </p:cNvPr>
          <p:cNvSpPr>
            <a:spLocks noGrp="1"/>
          </p:cNvSpPr>
          <p:nvPr>
            <p:ph type="sldNum" sz="quarter" idx="12"/>
          </p:nvPr>
        </p:nvSpPr>
        <p:spPr/>
        <p:txBody>
          <a:bodyPr/>
          <a:lstStyle/>
          <a:p>
            <a:fld id="{7DC1D20D-0C6F-4128-9A75-555A99D5B890}" type="slidenum">
              <a:rPr lang="it-IT" smtClean="0"/>
              <a:t>21</a:t>
            </a:fld>
            <a:endParaRPr lang="it-IT"/>
          </a:p>
        </p:txBody>
      </p:sp>
    </p:spTree>
    <p:extLst>
      <p:ext uri="{BB962C8B-B14F-4D97-AF65-F5344CB8AC3E}">
        <p14:creationId xmlns:p14="http://schemas.microsoft.com/office/powerpoint/2010/main" val="954483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8F21F6-58F8-4A08-9753-5591587E80FB}"/>
              </a:ext>
            </a:extLst>
          </p:cNvPr>
          <p:cNvSpPr>
            <a:spLocks noGrp="1"/>
          </p:cNvSpPr>
          <p:nvPr>
            <p:ph type="title"/>
          </p:nvPr>
        </p:nvSpPr>
        <p:spPr/>
        <p:txBody>
          <a:bodyPr/>
          <a:lstStyle/>
          <a:p>
            <a:r>
              <a:rPr lang="it-IT" dirty="0"/>
              <a:t>Natura ripristinatoria e natura afflittiva della sanzione pecuniaria</a:t>
            </a:r>
          </a:p>
        </p:txBody>
      </p:sp>
      <p:sp>
        <p:nvSpPr>
          <p:cNvPr id="3" name="Segnaposto contenuto 2">
            <a:extLst>
              <a:ext uri="{FF2B5EF4-FFF2-40B4-BE49-F238E27FC236}">
                <a16:creationId xmlns:a16="http://schemas.microsoft.com/office/drawing/2014/main" id="{E7E9B758-0831-4E5A-8477-8CE2CBE4FE28}"/>
              </a:ext>
            </a:extLst>
          </p:cNvPr>
          <p:cNvSpPr>
            <a:spLocks noGrp="1"/>
          </p:cNvSpPr>
          <p:nvPr>
            <p:ph idx="1"/>
          </p:nvPr>
        </p:nvSpPr>
        <p:spPr/>
        <p:txBody>
          <a:bodyPr>
            <a:normAutofit lnSpcReduction="10000"/>
          </a:bodyPr>
          <a:lstStyle/>
          <a:p>
            <a:r>
              <a:rPr lang="it-IT" dirty="0"/>
              <a:t>CDS 4487/2015 ( ENECO) </a:t>
            </a:r>
          </a:p>
          <a:p>
            <a:r>
              <a:rPr lang="it-IT" dirty="0"/>
              <a:t>La distinzione tra la componente ripristinatoria e componente afflittiva della sanzione pecuniaria.</a:t>
            </a:r>
          </a:p>
          <a:p>
            <a:r>
              <a:rPr lang="it-IT" dirty="0"/>
              <a:t>Il valore dei certificati verdi per l’acquisto di energia da fonti non rinnovabili costituisce la componente ripristinatoria.</a:t>
            </a:r>
          </a:p>
          <a:p>
            <a:r>
              <a:rPr lang="it-IT" dirty="0"/>
              <a:t>La misura che va oltre il valore dei certificati verdi riflette la funzione afflittiva.</a:t>
            </a:r>
          </a:p>
          <a:p>
            <a:r>
              <a:rPr lang="it-IT" dirty="0"/>
              <a:t>Il Consiglio di Stato annulla il provvedimento ARERA per la parte afflittiva e mantiene la funzione ripristinatoria della sanzione pecuniaria.</a:t>
            </a:r>
          </a:p>
        </p:txBody>
      </p:sp>
      <p:sp>
        <p:nvSpPr>
          <p:cNvPr id="4" name="Segnaposto piè di pagina 3">
            <a:extLst>
              <a:ext uri="{FF2B5EF4-FFF2-40B4-BE49-F238E27FC236}">
                <a16:creationId xmlns:a16="http://schemas.microsoft.com/office/drawing/2014/main" id="{EACC8986-CFE1-436E-A2AB-11135D6B173F}"/>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27021D11-5FFA-460B-984D-5D8E3CB64F71}"/>
              </a:ext>
            </a:extLst>
          </p:cNvPr>
          <p:cNvSpPr>
            <a:spLocks noGrp="1"/>
          </p:cNvSpPr>
          <p:nvPr>
            <p:ph type="sldNum" sz="quarter" idx="12"/>
          </p:nvPr>
        </p:nvSpPr>
        <p:spPr/>
        <p:txBody>
          <a:bodyPr/>
          <a:lstStyle/>
          <a:p>
            <a:fld id="{7DC1D20D-0C6F-4128-9A75-555A99D5B890}" type="slidenum">
              <a:rPr lang="it-IT" smtClean="0"/>
              <a:t>22</a:t>
            </a:fld>
            <a:endParaRPr lang="it-IT"/>
          </a:p>
        </p:txBody>
      </p:sp>
    </p:spTree>
    <p:extLst>
      <p:ext uri="{BB962C8B-B14F-4D97-AF65-F5344CB8AC3E}">
        <p14:creationId xmlns:p14="http://schemas.microsoft.com/office/powerpoint/2010/main" val="1995201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334A45-BA62-455E-849D-1F9AC9A78429}"/>
              </a:ext>
            </a:extLst>
          </p:cNvPr>
          <p:cNvSpPr>
            <a:spLocks noGrp="1"/>
          </p:cNvSpPr>
          <p:nvPr>
            <p:ph type="title"/>
          </p:nvPr>
        </p:nvSpPr>
        <p:spPr/>
        <p:txBody>
          <a:bodyPr/>
          <a:lstStyle/>
          <a:p>
            <a:r>
              <a:rPr lang="it-IT" dirty="0"/>
              <a:t>CDS 2017: ottemperanza. Il caso </a:t>
            </a:r>
            <a:r>
              <a:rPr lang="it-IT" dirty="0" err="1"/>
              <a:t>Eneco</a:t>
            </a:r>
            <a:r>
              <a:rPr lang="it-IT" dirty="0"/>
              <a:t> Trade e la rideterminazione successiva di ARERA</a:t>
            </a:r>
          </a:p>
        </p:txBody>
      </p:sp>
      <p:sp>
        <p:nvSpPr>
          <p:cNvPr id="3" name="Segnaposto contenuto 2">
            <a:extLst>
              <a:ext uri="{FF2B5EF4-FFF2-40B4-BE49-F238E27FC236}">
                <a16:creationId xmlns:a16="http://schemas.microsoft.com/office/drawing/2014/main" id="{C92C4434-B81D-4C4E-BF92-B6E8B861C7ED}"/>
              </a:ext>
            </a:extLst>
          </p:cNvPr>
          <p:cNvSpPr>
            <a:spLocks noGrp="1"/>
          </p:cNvSpPr>
          <p:nvPr>
            <p:ph idx="1"/>
          </p:nvPr>
        </p:nvSpPr>
        <p:spPr>
          <a:xfrm>
            <a:off x="838200" y="1825626"/>
            <a:ext cx="10515600" cy="4667250"/>
          </a:xfrm>
        </p:spPr>
        <p:txBody>
          <a:bodyPr>
            <a:normAutofit/>
          </a:bodyPr>
          <a:lstStyle/>
          <a:p>
            <a:pPr marL="0" indent="0">
              <a:buNone/>
            </a:pPr>
            <a:endParaRPr lang="it-IT" dirty="0"/>
          </a:p>
          <a:p>
            <a:pPr marL="0" indent="0">
              <a:buNone/>
            </a:pPr>
            <a:r>
              <a:rPr lang="it-IT" sz="1800" dirty="0"/>
              <a:t>Consiglio di Stato, Sez. VI, n. 456/2017</a:t>
            </a:r>
          </a:p>
          <a:p>
            <a:pPr marL="0" indent="0" algn="just">
              <a:buNone/>
            </a:pPr>
            <a:r>
              <a:rPr lang="it-IT" sz="1800" dirty="0"/>
              <a:t>«l'applicazione della maggiorazione aggiuntiva ex art. 27, comma 6, L. n. 689 del 1981 - </a:t>
            </a:r>
            <a:r>
              <a:rPr lang="it-IT" sz="1800" b="1" dirty="0" err="1"/>
              <a:t>ripetesi</a:t>
            </a:r>
            <a:r>
              <a:rPr lang="it-IT" sz="1800" b="1" dirty="0"/>
              <a:t>, costituente sanzione di natura afflittiva e non </a:t>
            </a:r>
            <a:r>
              <a:rPr lang="it-IT" sz="1800" b="1" dirty="0" err="1"/>
              <a:t>reintegratoria</a:t>
            </a:r>
            <a:r>
              <a:rPr lang="it-IT" sz="1800" b="1" dirty="0"/>
              <a:t> </a:t>
            </a:r>
            <a:r>
              <a:rPr lang="it-IT" sz="1800" dirty="0"/>
              <a:t>- con la decorrenza indicata nel provvedimento sanzionatorio originario si risolverebbe, pertanto, in una violazione del giudicato, con il quale è stata esclusa la configurabilità dell'elemento soggettivo in capo alla società odierna ricorrente ai fini dell'applicabilità di sanzioni di carattere afflittivo (siano esse principali, siano esse aggiuntive)»;</a:t>
            </a:r>
          </a:p>
          <a:p>
            <a:pPr marL="0" indent="0">
              <a:buNone/>
            </a:pPr>
            <a:r>
              <a:rPr lang="it-IT" sz="1800" dirty="0"/>
              <a:t>Delibera 321/2017/</a:t>
            </a:r>
            <a:r>
              <a:rPr lang="it-IT" sz="1800" dirty="0" err="1"/>
              <a:t>S</a:t>
            </a:r>
            <a:r>
              <a:rPr lang="it-IT" sz="1800" dirty="0"/>
              <a:t>/EFR [A SEGUITO DEL GIUDIZIO DI OTTEMPERANZA]</a:t>
            </a:r>
          </a:p>
          <a:p>
            <a:pPr marL="0" indent="0" algn="just">
              <a:buNone/>
            </a:pPr>
            <a:r>
              <a:rPr lang="it-IT" sz="1800" dirty="0"/>
              <a:t>«In ragioni di tali chiarimenti, pertanto, l’importo base della sanzione è pari a euro 1.678.752 (dovendo computare 268 certificati verdi di taglia unitaria pari a 50 MWh per un valore di 125,28 euro/MWh) e a tale importo non dovranno sommarsi le maggiorazioni di cui all’art. 27, comma 6 della legge 689/81 bensì “</a:t>
            </a:r>
            <a:r>
              <a:rPr lang="it-IT" sz="1800" i="1" dirty="0"/>
              <a:t>gli interessi nella misura legale dalla scadenza del termine di trenta giorni dalla comunicazione dell’originario provvedimento sanzionatorio </a:t>
            </a:r>
            <a:r>
              <a:rPr lang="it-IT" sz="1800" dirty="0"/>
              <a:t>(VIS 2/11 comunicata il 3 febbraio 2011) </a:t>
            </a:r>
            <a:r>
              <a:rPr lang="it-IT" sz="1800" i="1" dirty="0"/>
              <a:t>fino al saldo</a:t>
            </a:r>
            <a:r>
              <a:rPr lang="it-IT" sz="1800" dirty="0"/>
              <a:t>”</a:t>
            </a:r>
            <a:r>
              <a:rPr lang="it-IT" sz="1800" dirty="0">
                <a:solidFill>
                  <a:schemeClr val="accent1"/>
                </a:solidFill>
              </a:rPr>
              <a:t> </a:t>
            </a:r>
          </a:p>
          <a:p>
            <a:pPr marL="0" indent="0">
              <a:buNone/>
            </a:pPr>
            <a:endParaRPr lang="it-IT" dirty="0">
              <a:solidFill>
                <a:schemeClr val="accent1"/>
              </a:solidFill>
            </a:endParaRPr>
          </a:p>
          <a:p>
            <a:pPr marL="0" indent="0">
              <a:buNone/>
            </a:pPr>
            <a:endParaRPr lang="it-IT" dirty="0"/>
          </a:p>
        </p:txBody>
      </p:sp>
      <p:sp>
        <p:nvSpPr>
          <p:cNvPr id="4" name="Segnaposto piè di pagina 3">
            <a:extLst>
              <a:ext uri="{FF2B5EF4-FFF2-40B4-BE49-F238E27FC236}">
                <a16:creationId xmlns:a16="http://schemas.microsoft.com/office/drawing/2014/main" id="{7B957B53-EAD9-4F7C-A57C-E31F56AAD731}"/>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3D50921-C676-4493-836B-C0AF77FA081B}"/>
              </a:ext>
            </a:extLst>
          </p:cNvPr>
          <p:cNvSpPr>
            <a:spLocks noGrp="1"/>
          </p:cNvSpPr>
          <p:nvPr>
            <p:ph type="sldNum" sz="quarter" idx="12"/>
          </p:nvPr>
        </p:nvSpPr>
        <p:spPr/>
        <p:txBody>
          <a:bodyPr/>
          <a:lstStyle/>
          <a:p>
            <a:fld id="{7DC1D20D-0C6F-4128-9A75-555A99D5B890}" type="slidenum">
              <a:rPr lang="it-IT" smtClean="0"/>
              <a:t>23</a:t>
            </a:fld>
            <a:endParaRPr lang="it-IT"/>
          </a:p>
        </p:txBody>
      </p:sp>
    </p:spTree>
    <p:extLst>
      <p:ext uri="{BB962C8B-B14F-4D97-AF65-F5344CB8AC3E}">
        <p14:creationId xmlns:p14="http://schemas.microsoft.com/office/powerpoint/2010/main" val="34096594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669A17-BEFE-4598-AF60-1151A55B1A71}"/>
              </a:ext>
            </a:extLst>
          </p:cNvPr>
          <p:cNvSpPr>
            <a:spLocks noGrp="1"/>
          </p:cNvSpPr>
          <p:nvPr>
            <p:ph type="title"/>
          </p:nvPr>
        </p:nvSpPr>
        <p:spPr/>
        <p:txBody>
          <a:bodyPr/>
          <a:lstStyle/>
          <a:p>
            <a:r>
              <a:rPr lang="it-IT" dirty="0"/>
              <a:t>La separazione tra misure prescrittive e sanzioni pecuniarie: profili organizzativi</a:t>
            </a:r>
          </a:p>
        </p:txBody>
      </p:sp>
      <p:sp>
        <p:nvSpPr>
          <p:cNvPr id="3" name="Segnaposto contenuto 2">
            <a:extLst>
              <a:ext uri="{FF2B5EF4-FFF2-40B4-BE49-F238E27FC236}">
                <a16:creationId xmlns:a16="http://schemas.microsoft.com/office/drawing/2014/main" id="{1CA8CEF1-AA3A-43F7-8E0D-3B35ED8E0C49}"/>
              </a:ext>
            </a:extLst>
          </p:cNvPr>
          <p:cNvSpPr>
            <a:spLocks noGrp="1"/>
          </p:cNvSpPr>
          <p:nvPr>
            <p:ph idx="1"/>
          </p:nvPr>
        </p:nvSpPr>
        <p:spPr/>
        <p:txBody>
          <a:bodyPr>
            <a:normAutofit fontScale="92500" lnSpcReduction="10000"/>
          </a:bodyPr>
          <a:lstStyle/>
          <a:p>
            <a:r>
              <a:rPr lang="it-IT" dirty="0"/>
              <a:t>ARERA</a:t>
            </a:r>
          </a:p>
          <a:p>
            <a:pPr algn="just"/>
            <a:r>
              <a:rPr lang="it-IT" dirty="0"/>
              <a:t>Ipotesi a)</a:t>
            </a:r>
          </a:p>
          <a:p>
            <a:pPr algn="just"/>
            <a:r>
              <a:rPr lang="it-IT" dirty="0"/>
              <a:t>Direzioni tecniche emanano provvedimento prescrittivo che ordina le restituzioni. </a:t>
            </a:r>
          </a:p>
          <a:p>
            <a:pPr algn="just"/>
            <a:r>
              <a:rPr lang="it-IT" dirty="0"/>
              <a:t>Ufficio sanzioni deduce dall’ammontare complessivo della sanzione pecuniaria la somma pagata con il provvedimento prescrittivo.</a:t>
            </a:r>
          </a:p>
          <a:p>
            <a:pPr algn="just"/>
            <a:r>
              <a:rPr lang="it-IT" dirty="0"/>
              <a:t>Ipotesi b) </a:t>
            </a:r>
          </a:p>
          <a:p>
            <a:pPr algn="just"/>
            <a:r>
              <a:rPr lang="it-IT" dirty="0"/>
              <a:t>Direzioni tecniche non emanano provvedimento prescrittivo. Ufficio sanzioni incorpora i profitti nella sanzione pecuniaria ovvero emana due ordini nello stesso provvedimento, uno avente ad oggetto le restituzioni ed uno la sanzione pecuniaria.</a:t>
            </a:r>
          </a:p>
        </p:txBody>
      </p:sp>
      <p:sp>
        <p:nvSpPr>
          <p:cNvPr id="4" name="Segnaposto piè di pagina 3">
            <a:extLst>
              <a:ext uri="{FF2B5EF4-FFF2-40B4-BE49-F238E27FC236}">
                <a16:creationId xmlns:a16="http://schemas.microsoft.com/office/drawing/2014/main" id="{3D227EDF-2DE0-4DA4-8B9E-6DE1433BE32F}"/>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5FF3F7C9-D80D-4574-A752-35FC86CF713F}"/>
              </a:ext>
            </a:extLst>
          </p:cNvPr>
          <p:cNvSpPr>
            <a:spLocks noGrp="1"/>
          </p:cNvSpPr>
          <p:nvPr>
            <p:ph type="sldNum" sz="quarter" idx="12"/>
          </p:nvPr>
        </p:nvSpPr>
        <p:spPr/>
        <p:txBody>
          <a:bodyPr/>
          <a:lstStyle/>
          <a:p>
            <a:fld id="{7DC1D20D-0C6F-4128-9A75-555A99D5B890}" type="slidenum">
              <a:rPr lang="it-IT" smtClean="0"/>
              <a:t>24</a:t>
            </a:fld>
            <a:endParaRPr lang="it-IT"/>
          </a:p>
        </p:txBody>
      </p:sp>
    </p:spTree>
    <p:extLst>
      <p:ext uri="{BB962C8B-B14F-4D97-AF65-F5344CB8AC3E}">
        <p14:creationId xmlns:p14="http://schemas.microsoft.com/office/powerpoint/2010/main" val="3964833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1AD608-4E6D-4B17-8197-D200AF268C79}"/>
              </a:ext>
            </a:extLst>
          </p:cNvPr>
          <p:cNvSpPr>
            <a:spLocks noGrp="1"/>
          </p:cNvSpPr>
          <p:nvPr>
            <p:ph type="title"/>
          </p:nvPr>
        </p:nvSpPr>
        <p:spPr/>
        <p:txBody>
          <a:bodyPr/>
          <a:lstStyle/>
          <a:p>
            <a:r>
              <a:rPr lang="it-IT" dirty="0"/>
              <a:t>Potere prescrittivo e potere sanzionatorio dell’ AUTORITA’</a:t>
            </a:r>
          </a:p>
        </p:txBody>
      </p:sp>
      <p:sp>
        <p:nvSpPr>
          <p:cNvPr id="3" name="Segnaposto contenuto 2">
            <a:extLst>
              <a:ext uri="{FF2B5EF4-FFF2-40B4-BE49-F238E27FC236}">
                <a16:creationId xmlns:a16="http://schemas.microsoft.com/office/drawing/2014/main" id="{53753A29-85AE-4247-8C5F-684C547AC459}"/>
              </a:ext>
            </a:extLst>
          </p:cNvPr>
          <p:cNvSpPr>
            <a:spLocks noGrp="1"/>
          </p:cNvSpPr>
          <p:nvPr>
            <p:ph idx="1"/>
          </p:nvPr>
        </p:nvSpPr>
        <p:spPr>
          <a:xfrm>
            <a:off x="838200" y="1825624"/>
            <a:ext cx="9175595" cy="3813176"/>
          </a:xfrm>
        </p:spPr>
        <p:txBody>
          <a:bodyPr>
            <a:normAutofit fontScale="62500" lnSpcReduction="20000"/>
          </a:bodyPr>
          <a:lstStyle/>
          <a:p>
            <a:r>
              <a:rPr lang="it-IT" dirty="0"/>
              <a:t>TAR Lombardia 2101/2018 relativo ad ELMETIGAS</a:t>
            </a:r>
          </a:p>
          <a:p>
            <a:r>
              <a:rPr lang="it-IT" b="1" dirty="0"/>
              <a:t>Distinzione tra potere prescrittivo e potere sanzionatorio dell’ Autorità</a:t>
            </a:r>
          </a:p>
          <a:p>
            <a:pPr algn="just"/>
            <a:r>
              <a:rPr lang="it-IT" dirty="0"/>
              <a:t>« Per quanto riguarda poi il profilo del motivo in cui la ricorrente sostiene che il potere dell’Autorità non potrebbe incidere nei rapporti contrattuali, ma al più sotto il profilo sanzionatorio, esso è infondato in quanto </a:t>
            </a:r>
            <a:r>
              <a:rPr lang="it-IT" dirty="0">
                <a:solidFill>
                  <a:srgbClr val="FF0000"/>
                </a:solidFill>
              </a:rPr>
              <a:t>l’Autorità possiede, oltre ad un potere sanzionatorio, </a:t>
            </a:r>
            <a:r>
              <a:rPr lang="it-IT" b="1" dirty="0">
                <a:solidFill>
                  <a:srgbClr val="FF0000"/>
                </a:solidFill>
              </a:rPr>
              <a:t>anche un potere prescrittivo ai sensi dell’art. 2, comma 20, lettera d, </a:t>
            </a:r>
            <a:r>
              <a:rPr lang="it-IT" dirty="0">
                <a:solidFill>
                  <a:srgbClr val="FF0000"/>
                </a:solidFill>
              </a:rPr>
              <a:t>della legge n. 481/95 secondo il quale essa “ordina al soggetto esercente il servizio la cessazione di comportamenti lesivi dei diritti degli utenti, imponendo, ai sensi del comma 12, lettera g), l'obbligo di corrispondere un indennizzo”. </a:t>
            </a:r>
            <a:r>
              <a:rPr lang="it-IT" b="1" dirty="0">
                <a:solidFill>
                  <a:srgbClr val="FF0000"/>
                </a:solidFill>
              </a:rPr>
              <a:t>Nell’ordine di cessazione dell’attività lesiva rientra anche il potere di disporre le restituzioni.</a:t>
            </a:r>
            <a:r>
              <a:rPr lang="it-IT" b="1" dirty="0"/>
              <a:t> </a:t>
            </a:r>
            <a:r>
              <a:rPr lang="it-IT" dirty="0"/>
              <a:t>Infatti il comma 12, lettera g), stabilisce che l’Autorità “g) controlla lo svolgimento dei servizi con poteri di ispezione, di accesso, di acquisizione della documentazione e delle notizie utili, determinando altresì i casi di indennizzo automatico da parte del soggetto esercente il servizio nei confronti dell'utente ove il medesimo soggetto non rispetti le clausole contrattuali o eroghi il servizio con livelli qualitativi inferiori a quelli stabiliti nel regolamento di servizio di cui al comma 37, nel contratto di programma ovvero ai sensi della lettera h)”.</a:t>
            </a:r>
          </a:p>
          <a:p>
            <a:pPr marL="0" indent="0" algn="just">
              <a:buNone/>
            </a:pPr>
            <a:endParaRPr lang="it-IT" dirty="0">
              <a:solidFill>
                <a:schemeClr val="accent1"/>
              </a:solidFill>
            </a:endParaRPr>
          </a:p>
          <a:p>
            <a:pPr algn="just"/>
            <a:endParaRPr lang="it-IT" dirty="0"/>
          </a:p>
        </p:txBody>
      </p:sp>
      <p:pic>
        <p:nvPicPr>
          <p:cNvPr id="2076" name="Picture 28" descr="/var/folders/rd/xrbjx45n2w505bst1hcgkbbr0000gn/T/com.microsoft.Powerpoint/WebArchiveCopyPasteTempFiles/ft_prev.gif">
            <a:extLst>
              <a:ext uri="{FF2B5EF4-FFF2-40B4-BE49-F238E27FC236}">
                <a16:creationId xmlns:a16="http://schemas.microsoft.com/office/drawing/2014/main" id="{BB6C689E-4261-E74F-A9A3-15FD421DF2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55463" y="-68263"/>
            <a:ext cx="152400" cy="114301"/>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9" descr="/var/folders/rd/xrbjx45n2w505bst1hcgkbbr0000gn/T/com.microsoft.Powerpoint/WebArchiveCopyPasteTempFiles/ft_next.gif">
            <a:extLst>
              <a:ext uri="{FF2B5EF4-FFF2-40B4-BE49-F238E27FC236}">
                <a16:creationId xmlns:a16="http://schemas.microsoft.com/office/drawing/2014/main" id="{EA74D78E-0172-2240-A408-311F7FECDE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69825" y="-68263"/>
            <a:ext cx="152400" cy="114301"/>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30" descr="/var/folders/rd/xrbjx45n2w505bst1hcgkbbr0000gn/T/com.microsoft.Powerpoint/WebArchiveCopyPasteTempFiles/ft_prev.gif">
            <a:extLst>
              <a:ext uri="{FF2B5EF4-FFF2-40B4-BE49-F238E27FC236}">
                <a16:creationId xmlns:a16="http://schemas.microsoft.com/office/drawing/2014/main" id="{D9BCEE7C-6235-344B-B375-1F29B1155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2613" y="-68263"/>
            <a:ext cx="152400" cy="11430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1">
            <a:extLst>
              <a:ext uri="{FF2B5EF4-FFF2-40B4-BE49-F238E27FC236}">
                <a16:creationId xmlns:a16="http://schemas.microsoft.com/office/drawing/2014/main" id="{0605F7DE-7F86-A34D-AAA5-7894A0167D32}"/>
              </a:ext>
            </a:extLst>
          </p:cNvPr>
          <p:cNvSpPr>
            <a:spLocks noChangeArrowheads="1"/>
          </p:cNvSpPr>
          <p:nvPr/>
        </p:nvSpPr>
        <p:spPr bwMode="auto">
          <a:xfrm>
            <a:off x="-28866" y="-7337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it-IT" altLang="it-IT" sz="1800" b="0" i="0" u="none" strike="noStrike" cap="none" normalizeH="0" baseline="0" dirty="0">
                <a:ln>
                  <a:noFill/>
                </a:ln>
                <a:solidFill>
                  <a:schemeClr val="tx1"/>
                </a:solidFill>
                <a:effectLst/>
                <a:latin typeface="Arial" panose="020B0604020202020204" pitchFamily="34" charset="0"/>
              </a:rPr>
            </a:b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pic>
        <p:nvPicPr>
          <p:cNvPr id="2092" name="Picture 44" descr="/var/folders/rd/xrbjx45n2w505bst1hcgkbbr0000gn/T/com.microsoft.Powerpoint/WebArchiveCopyPasteTempFiles/ft_prev.gif">
            <a:extLst>
              <a:ext uri="{FF2B5EF4-FFF2-40B4-BE49-F238E27FC236}">
                <a16:creationId xmlns:a16="http://schemas.microsoft.com/office/drawing/2014/main" id="{45906F97-F9AF-C947-A8AF-030D16BF32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03975" y="-342900"/>
            <a:ext cx="1524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93" name="Picture 45" descr="/var/folders/rd/xrbjx45n2w505bst1hcgkbbr0000gn/T/com.microsoft.Powerpoint/WebArchiveCopyPasteTempFiles/ft_next.gif">
            <a:extLst>
              <a:ext uri="{FF2B5EF4-FFF2-40B4-BE49-F238E27FC236}">
                <a16:creationId xmlns:a16="http://schemas.microsoft.com/office/drawing/2014/main" id="{F57D746C-D3A3-264A-A53A-095FFC37FA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31025" y="-342900"/>
            <a:ext cx="1524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94" name="Picture 46" descr="/var/folders/rd/xrbjx45n2w505bst1hcgkbbr0000gn/T/com.microsoft.Powerpoint/WebArchiveCopyPasteTempFiles/ft_prev.gif">
            <a:extLst>
              <a:ext uri="{FF2B5EF4-FFF2-40B4-BE49-F238E27FC236}">
                <a16:creationId xmlns:a16="http://schemas.microsoft.com/office/drawing/2014/main" id="{1419A964-34BA-D549-8B96-6BB0C67E5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87025" y="-342900"/>
            <a:ext cx="152400" cy="114300"/>
          </a:xfrm>
          <a:prstGeom prst="rect">
            <a:avLst/>
          </a:prstGeom>
          <a:noFill/>
          <a:extLst>
            <a:ext uri="{909E8E84-426E-40DD-AFC4-6F175D3DCCD1}">
              <a14:hiddenFill xmlns:a14="http://schemas.microsoft.com/office/drawing/2010/main">
                <a:solidFill>
                  <a:srgbClr val="FFFFFF"/>
                </a:solidFill>
              </a14:hiddenFill>
            </a:ext>
          </a:extLst>
        </p:spPr>
      </p:pic>
      <p:pic>
        <p:nvPicPr>
          <p:cNvPr id="2095" name="Picture 47" descr="/var/folders/rd/xrbjx45n2w505bst1hcgkbbr0000gn/T/com.microsoft.Powerpoint/WebArchiveCopyPasteTempFiles/ft_next.gif">
            <a:extLst>
              <a:ext uri="{FF2B5EF4-FFF2-40B4-BE49-F238E27FC236}">
                <a16:creationId xmlns:a16="http://schemas.microsoft.com/office/drawing/2014/main" id="{442A6710-28FD-E645-8426-151CFC71D4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01388" y="-342900"/>
            <a:ext cx="152400" cy="114300"/>
          </a:xfrm>
          <a:prstGeom prst="rect">
            <a:avLst/>
          </a:prstGeom>
          <a:noFill/>
          <a:extLst>
            <a:ext uri="{909E8E84-426E-40DD-AFC4-6F175D3DCCD1}">
              <a14:hiddenFill xmlns:a14="http://schemas.microsoft.com/office/drawing/2010/main">
                <a:solidFill>
                  <a:srgbClr val="FFFFFF"/>
                </a:solidFill>
              </a14:hiddenFill>
            </a:ext>
          </a:extLst>
        </p:spPr>
      </p:pic>
      <p:sp>
        <p:nvSpPr>
          <p:cNvPr id="4" name="Segnaposto piè di pagina 3">
            <a:extLst>
              <a:ext uri="{FF2B5EF4-FFF2-40B4-BE49-F238E27FC236}">
                <a16:creationId xmlns:a16="http://schemas.microsoft.com/office/drawing/2014/main" id="{76D6FDE8-0D3B-4C5A-B742-90E5D8029287}"/>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CE20B209-C9BB-42A4-A5FB-4B7BBFB69716}"/>
              </a:ext>
            </a:extLst>
          </p:cNvPr>
          <p:cNvSpPr>
            <a:spLocks noGrp="1"/>
          </p:cNvSpPr>
          <p:nvPr>
            <p:ph type="sldNum" sz="quarter" idx="12"/>
          </p:nvPr>
        </p:nvSpPr>
        <p:spPr/>
        <p:txBody>
          <a:bodyPr/>
          <a:lstStyle/>
          <a:p>
            <a:fld id="{7DC1D20D-0C6F-4128-9A75-555A99D5B890}" type="slidenum">
              <a:rPr lang="it-IT" smtClean="0"/>
              <a:t>25</a:t>
            </a:fld>
            <a:endParaRPr lang="it-IT"/>
          </a:p>
        </p:txBody>
      </p:sp>
    </p:spTree>
    <p:extLst>
      <p:ext uri="{BB962C8B-B14F-4D97-AF65-F5344CB8AC3E}">
        <p14:creationId xmlns:p14="http://schemas.microsoft.com/office/powerpoint/2010/main" val="169252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CBAF8E-42A3-4179-A7FF-DE55F6FBB530}"/>
              </a:ext>
            </a:extLst>
          </p:cNvPr>
          <p:cNvSpPr>
            <a:spLocks noGrp="1"/>
          </p:cNvSpPr>
          <p:nvPr>
            <p:ph type="title"/>
          </p:nvPr>
        </p:nvSpPr>
        <p:spPr/>
        <p:txBody>
          <a:bodyPr/>
          <a:lstStyle/>
          <a:p>
            <a:r>
              <a:rPr lang="it-IT" dirty="0"/>
              <a:t>Potere prescrittivo e potere sanzionatorio dell’ Autorità</a:t>
            </a:r>
          </a:p>
        </p:txBody>
      </p:sp>
      <p:sp>
        <p:nvSpPr>
          <p:cNvPr id="3" name="Segnaposto contenuto 2">
            <a:extLst>
              <a:ext uri="{FF2B5EF4-FFF2-40B4-BE49-F238E27FC236}">
                <a16:creationId xmlns:a16="http://schemas.microsoft.com/office/drawing/2014/main" id="{79DB138B-FAAE-48C7-8C6A-E3DD36BAE4FB}"/>
              </a:ext>
            </a:extLst>
          </p:cNvPr>
          <p:cNvSpPr>
            <a:spLocks noGrp="1"/>
          </p:cNvSpPr>
          <p:nvPr>
            <p:ph idx="1"/>
          </p:nvPr>
        </p:nvSpPr>
        <p:spPr/>
        <p:txBody>
          <a:bodyPr>
            <a:normAutofit fontScale="62500" lnSpcReduction="20000"/>
          </a:bodyPr>
          <a:lstStyle/>
          <a:p>
            <a:pPr algn="just"/>
            <a:r>
              <a:rPr lang="it-IT" b="1" dirty="0"/>
              <a:t>T.A.R. Lombardia Milano Sez. II, Sent., (ud. 15-03-2018) 04-04-2018, n. 918</a:t>
            </a:r>
            <a:endParaRPr lang="it-IT" dirty="0"/>
          </a:p>
          <a:p>
            <a:pPr algn="just"/>
            <a:r>
              <a:rPr lang="it-IT" altLang="it-IT" dirty="0">
                <a:latin typeface="Bitstream Vera Sans"/>
              </a:rPr>
              <a:t>A compendio va, poi, aggiunto che ai sensi dell'art. 2, comma 20, lett. d), è attribuito all'  </a:t>
            </a:r>
            <a:r>
              <a:rPr lang="it-IT" altLang="it-IT" sz="800" dirty="0">
                <a:latin typeface="Bitstream Vera Sans"/>
              </a:rPr>
              <a:t>        </a:t>
            </a:r>
            <a:r>
              <a:rPr lang="it-IT" altLang="it-IT" b="1" i="1" dirty="0">
                <a:latin typeface="Bitstream Vera Sans"/>
              </a:rPr>
              <a:t>Autorità</a:t>
            </a:r>
            <a:r>
              <a:rPr lang="it-IT" altLang="it-IT" dirty="0">
                <a:latin typeface="Bitstream Vera Sans"/>
              </a:rPr>
              <a:t>  </a:t>
            </a:r>
            <a:r>
              <a:rPr lang="it-IT" altLang="it-IT" sz="800" dirty="0">
                <a:latin typeface="Bitstream Vera Sans"/>
              </a:rPr>
              <a:t>        </a:t>
            </a:r>
            <a:r>
              <a:rPr lang="it-IT" altLang="it-IT" dirty="0">
                <a:latin typeface="Bitstream Vera Sans"/>
              </a:rPr>
              <a:t> il   </a:t>
            </a:r>
            <a:r>
              <a:rPr lang="it-IT" altLang="it-IT" sz="800" dirty="0">
                <a:latin typeface="Bitstream Vera Sans"/>
              </a:rPr>
              <a:t>        </a:t>
            </a:r>
            <a:r>
              <a:rPr lang="it-IT" altLang="it-IT" b="1" i="1" dirty="0">
                <a:latin typeface="Bitstream Vera Sans"/>
              </a:rPr>
              <a:t>potere</a:t>
            </a:r>
            <a:r>
              <a:rPr lang="it-IT" altLang="it-IT" dirty="0">
                <a:latin typeface="Bitstream Vera Sans"/>
              </a:rPr>
              <a:t>  </a:t>
            </a:r>
            <a:r>
              <a:rPr lang="it-IT" altLang="it-IT" sz="800" dirty="0">
                <a:latin typeface="Bitstream Vera Sans"/>
              </a:rPr>
              <a:t>        </a:t>
            </a:r>
            <a:r>
              <a:rPr lang="it-IT" altLang="it-IT" dirty="0">
                <a:latin typeface="Bitstream Vera Sans"/>
              </a:rPr>
              <a:t> di ordinare all'esercente di un servizio economico di interesse generale, quale in effetti si configura il dispacciamento, "la cessazione di comportamenti lesivi dei diritti degli utenti": il che giustifica ampiamente la possibilità di legittimamente adottare provvedimenti di carattere   </a:t>
            </a:r>
            <a:r>
              <a:rPr lang="it-IT" altLang="it-IT" sz="800" dirty="0">
                <a:latin typeface="Bitstream Vera Sans"/>
              </a:rPr>
              <a:t>        </a:t>
            </a:r>
            <a:r>
              <a:rPr lang="it-IT" altLang="it-IT" b="1" i="1" dirty="0">
                <a:latin typeface="Bitstream Vera Sans"/>
              </a:rPr>
              <a:t>prescrittivo</a:t>
            </a:r>
            <a:r>
              <a:rPr lang="it-IT" altLang="it-IT" dirty="0">
                <a:latin typeface="Bitstream Vera Sans"/>
              </a:rPr>
              <a:t>  </a:t>
            </a:r>
            <a:r>
              <a:rPr lang="it-IT" altLang="it-IT" sz="800" dirty="0">
                <a:latin typeface="Bitstream Vera Sans"/>
              </a:rPr>
              <a:t>        </a:t>
            </a:r>
            <a:r>
              <a:rPr lang="it-IT" altLang="it-IT" dirty="0">
                <a:latin typeface="Bitstream Vera Sans"/>
              </a:rPr>
              <a:t> come quello, infine, emesso mediante la deliberazione n. 835/2017.</a:t>
            </a:r>
          </a:p>
          <a:p>
            <a:pPr algn="just"/>
            <a:r>
              <a:rPr lang="it-IT" b="1" dirty="0"/>
              <a:t>T.A.R. Lombardia Milano Sez. II, Sent., (ud. 17-07-2018) 25-09-2018, n. 2125</a:t>
            </a:r>
            <a:endParaRPr lang="it-IT" altLang="it-IT" dirty="0">
              <a:latin typeface="Bitstream Vera Sans"/>
            </a:endParaRPr>
          </a:p>
          <a:p>
            <a:pPr algn="just"/>
            <a:r>
              <a:rPr lang="it-IT" altLang="it-IT" dirty="0">
                <a:latin typeface="Bitstream Vera Sans"/>
              </a:rPr>
              <a:t> Il   </a:t>
            </a:r>
            <a:r>
              <a:rPr lang="it-IT" altLang="it-IT" sz="800" dirty="0">
                <a:latin typeface="Bitstream Vera Sans"/>
              </a:rPr>
              <a:t>        </a:t>
            </a:r>
            <a:r>
              <a:rPr lang="it-IT" altLang="it-IT" b="1" i="1" dirty="0">
                <a:latin typeface="Bitstream Vera Sans"/>
              </a:rPr>
              <a:t>potere</a:t>
            </a:r>
            <a:r>
              <a:rPr lang="it-IT" altLang="it-IT" dirty="0">
                <a:latin typeface="Bitstream Vera Sans"/>
              </a:rPr>
              <a:t>  </a:t>
            </a:r>
            <a:r>
              <a:rPr lang="it-IT" altLang="it-IT" sz="800" dirty="0">
                <a:latin typeface="Bitstream Vera Sans"/>
              </a:rPr>
              <a:t>        </a:t>
            </a:r>
            <a:r>
              <a:rPr lang="it-IT" altLang="it-IT" dirty="0">
                <a:latin typeface="Bitstream Vera Sans"/>
              </a:rPr>
              <a:t>   </a:t>
            </a:r>
            <a:r>
              <a:rPr lang="it-IT" altLang="it-IT" sz="800" dirty="0">
                <a:latin typeface="Bitstream Vera Sans"/>
              </a:rPr>
              <a:t>        </a:t>
            </a:r>
            <a:r>
              <a:rPr lang="it-IT" altLang="it-IT" b="1" i="1" dirty="0">
                <a:latin typeface="Bitstream Vera Sans"/>
              </a:rPr>
              <a:t>prescrittivo</a:t>
            </a:r>
            <a:r>
              <a:rPr lang="it-IT" altLang="it-IT" dirty="0">
                <a:latin typeface="Bitstream Vera Sans"/>
              </a:rPr>
              <a:t>  </a:t>
            </a:r>
            <a:r>
              <a:rPr lang="it-IT" altLang="it-IT" sz="800" dirty="0">
                <a:latin typeface="Bitstream Vera Sans"/>
              </a:rPr>
              <a:t>        </a:t>
            </a:r>
            <a:r>
              <a:rPr lang="it-IT" altLang="it-IT" dirty="0">
                <a:latin typeface="Bitstream Vera Sans"/>
              </a:rPr>
              <a:t> esercitato dall'  </a:t>
            </a:r>
            <a:r>
              <a:rPr lang="it-IT" altLang="it-IT" sz="800" dirty="0">
                <a:latin typeface="Bitstream Vera Sans"/>
              </a:rPr>
              <a:t>        </a:t>
            </a:r>
            <a:r>
              <a:rPr lang="it-IT" altLang="it-IT" b="1" i="1" dirty="0">
                <a:latin typeface="Bitstream Vera Sans"/>
              </a:rPr>
              <a:t>Autorità</a:t>
            </a:r>
            <a:r>
              <a:rPr lang="it-IT" altLang="it-IT" dirty="0">
                <a:latin typeface="Bitstream Vera Sans"/>
              </a:rPr>
              <a:t>  </a:t>
            </a:r>
            <a:r>
              <a:rPr lang="it-IT" altLang="it-IT" sz="800" dirty="0">
                <a:latin typeface="Bitstream Vera Sans"/>
              </a:rPr>
              <a:t>        </a:t>
            </a:r>
            <a:r>
              <a:rPr lang="it-IT" altLang="it-IT" dirty="0">
                <a:latin typeface="Bitstream Vera Sans"/>
              </a:rPr>
              <a:t> rinviene adeguato fondamento normativo nella previsione di cui all'articolo 2, comma 20, lettera d), della L. n. 481 del 1995 e risulta immanente alla funzione affidata dal legislatore nel settore in cui si ascrive la vicenda oggetto di causa. Tale previsione consente, infatti, all'  </a:t>
            </a:r>
            <a:r>
              <a:rPr lang="it-IT" altLang="it-IT" sz="800" dirty="0">
                <a:latin typeface="Bitstream Vera Sans"/>
              </a:rPr>
              <a:t>        </a:t>
            </a:r>
            <a:r>
              <a:rPr lang="it-IT" altLang="it-IT" b="1" i="1" dirty="0">
                <a:latin typeface="Bitstream Vera Sans"/>
              </a:rPr>
              <a:t>Autorità</a:t>
            </a:r>
            <a:r>
              <a:rPr lang="it-IT" altLang="it-IT" dirty="0">
                <a:latin typeface="Bitstream Vera Sans"/>
              </a:rPr>
              <a:t>  </a:t>
            </a:r>
            <a:r>
              <a:rPr lang="it-IT" altLang="it-IT" sz="800" dirty="0">
                <a:latin typeface="Bitstream Vera Sans"/>
              </a:rPr>
              <a:t>        </a:t>
            </a:r>
            <a:r>
              <a:rPr lang="it-IT" altLang="it-IT" dirty="0">
                <a:latin typeface="Bitstream Vera Sans"/>
              </a:rPr>
              <a:t> di ordinare al "soggetto esercente il servizio la cessazione di comportamenti lesivi dei diritti degli utenti, imponendo, ai sensi del comma 12, lettera g), l'obbligo di corrispondere un indennizzo". La violazione delle regole di condotta diligente in materia di programmazione dei prelievi ha come conseguenza immediata e diretta la lesione del diritto degli utenti alla formazione del prezzo dell'energia elettrica corrispondente al suo valore reale e a sostenere un livello di costi per il servizio di bilanciamento correlato all'adozione di programmazioni sui mercati dell'energia coerenti con i principi di diligenza, prudenza, perizia e previdenza.</a:t>
            </a:r>
            <a:endParaRPr lang="it-IT" altLang="it-IT" sz="6000" dirty="0">
              <a:latin typeface="Arial" panose="020B0604020202020204" pitchFamily="34" charset="0"/>
            </a:endParaRPr>
          </a:p>
          <a:p>
            <a:endParaRPr lang="it-IT" dirty="0"/>
          </a:p>
        </p:txBody>
      </p:sp>
      <p:sp>
        <p:nvSpPr>
          <p:cNvPr id="4" name="Segnaposto piè di pagina 3">
            <a:extLst>
              <a:ext uri="{FF2B5EF4-FFF2-40B4-BE49-F238E27FC236}">
                <a16:creationId xmlns:a16="http://schemas.microsoft.com/office/drawing/2014/main" id="{D00DE2E7-3684-4397-8763-1BCB1E3C6FAF}"/>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0EA1467A-B20B-4010-B816-5C36CCA74495}"/>
              </a:ext>
            </a:extLst>
          </p:cNvPr>
          <p:cNvSpPr>
            <a:spLocks noGrp="1"/>
          </p:cNvSpPr>
          <p:nvPr>
            <p:ph type="sldNum" sz="quarter" idx="12"/>
          </p:nvPr>
        </p:nvSpPr>
        <p:spPr/>
        <p:txBody>
          <a:bodyPr/>
          <a:lstStyle/>
          <a:p>
            <a:fld id="{7DC1D20D-0C6F-4128-9A75-555A99D5B890}" type="slidenum">
              <a:rPr lang="it-IT" smtClean="0"/>
              <a:t>26</a:t>
            </a:fld>
            <a:endParaRPr lang="it-IT"/>
          </a:p>
        </p:txBody>
      </p:sp>
    </p:spTree>
    <p:extLst>
      <p:ext uri="{BB962C8B-B14F-4D97-AF65-F5344CB8AC3E}">
        <p14:creationId xmlns:p14="http://schemas.microsoft.com/office/powerpoint/2010/main" val="3085234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FC339-77C3-463C-B8DA-E73B7CFFC38E}"/>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03B8CABF-7019-416B-82AB-85755D9AD9A9}"/>
              </a:ext>
            </a:extLst>
          </p:cNvPr>
          <p:cNvSpPr>
            <a:spLocks noGrp="1"/>
          </p:cNvSpPr>
          <p:nvPr>
            <p:ph idx="1"/>
          </p:nvPr>
        </p:nvSpPr>
        <p:spPr/>
        <p:txBody>
          <a:bodyPr>
            <a:normAutofit fontScale="70000" lnSpcReduction="20000"/>
          </a:bodyPr>
          <a:lstStyle/>
          <a:p>
            <a:r>
              <a:rPr lang="it-IT" dirty="0"/>
              <a:t>TAR Lombardia 2101/2018</a:t>
            </a:r>
          </a:p>
          <a:p>
            <a:pPr algn="just"/>
            <a:r>
              <a:rPr lang="it-IT" b="1" dirty="0"/>
              <a:t>L’autonomia della misura restitutoria da quella sanzionatoria come espressione di esercizio del potere prescrittivo. Autonomia del potere ma correlazione tra la misura restitutoria e la sanzione pecuniaria</a:t>
            </a:r>
          </a:p>
          <a:p>
            <a:r>
              <a:rPr lang="it-IT" dirty="0" err="1"/>
              <a:t>Elmetigas</a:t>
            </a:r>
            <a:r>
              <a:rPr lang="it-IT" dirty="0"/>
              <a:t> deve restituire i guadagni illecitamente percepiti per aver fatto una programmazione non corretta relativa al dispacciamento. La restituzione dei profitti si inquadra nell’ambito delle misure interdittive che NON hanno caratteristiche sanzionatorie</a:t>
            </a:r>
          </a:p>
          <a:p>
            <a:r>
              <a:rPr lang="it-IT" b="1" dirty="0"/>
              <a:t>La sanzione pecuniaria si aggiunge alla restituzione</a:t>
            </a:r>
          </a:p>
          <a:p>
            <a:r>
              <a:rPr lang="it-IT" dirty="0"/>
              <a:t>Implicazioni generali: La tutela ripristinatoria a favore del privato viene somministrata direttamente dall’ Autorità senza bisogno di ricorrere all’ A.G.O. Le restituzioni vengono inquadrate nell’ambito della tutela interdittiva. La tutela interdittiva guarda sia :</a:t>
            </a:r>
          </a:p>
          <a:p>
            <a:r>
              <a:rPr lang="it-IT" dirty="0"/>
              <a:t>al futuro, perché contiene ordine di cessazione del comportamento illegittimo;</a:t>
            </a:r>
          </a:p>
          <a:p>
            <a:r>
              <a:rPr lang="it-IT" dirty="0"/>
              <a:t>al passato perché obbliga chi ha commesso la violazione a restituire i profitti illegittimamente ricavati.</a:t>
            </a:r>
          </a:p>
          <a:p>
            <a:r>
              <a:rPr lang="it-IT" dirty="0"/>
              <a:t>Rimane estranea la tutela risarcitoria per la quale occorre comunque rivolgersi all’ A.G.O.</a:t>
            </a:r>
          </a:p>
          <a:p>
            <a:endParaRPr lang="it-IT" dirty="0"/>
          </a:p>
        </p:txBody>
      </p:sp>
      <p:sp>
        <p:nvSpPr>
          <p:cNvPr id="4" name="Segnaposto piè di pagina 3">
            <a:extLst>
              <a:ext uri="{FF2B5EF4-FFF2-40B4-BE49-F238E27FC236}">
                <a16:creationId xmlns:a16="http://schemas.microsoft.com/office/drawing/2014/main" id="{0686475F-B273-473F-93DA-100BE2EDA66B}"/>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8861DC1-C649-4B1E-8824-7C8D00083F93}"/>
              </a:ext>
            </a:extLst>
          </p:cNvPr>
          <p:cNvSpPr>
            <a:spLocks noGrp="1"/>
          </p:cNvSpPr>
          <p:nvPr>
            <p:ph type="sldNum" sz="quarter" idx="12"/>
          </p:nvPr>
        </p:nvSpPr>
        <p:spPr/>
        <p:txBody>
          <a:bodyPr/>
          <a:lstStyle/>
          <a:p>
            <a:fld id="{7DC1D20D-0C6F-4128-9A75-555A99D5B890}" type="slidenum">
              <a:rPr lang="it-IT" smtClean="0"/>
              <a:t>27</a:t>
            </a:fld>
            <a:endParaRPr lang="it-IT"/>
          </a:p>
        </p:txBody>
      </p:sp>
    </p:spTree>
    <p:extLst>
      <p:ext uri="{BB962C8B-B14F-4D97-AF65-F5344CB8AC3E}">
        <p14:creationId xmlns:p14="http://schemas.microsoft.com/office/powerpoint/2010/main" val="3874620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2BD10C-44B2-42DA-BABF-796AD3D101B6}"/>
              </a:ext>
            </a:extLst>
          </p:cNvPr>
          <p:cNvSpPr>
            <a:spLocks noGrp="1"/>
          </p:cNvSpPr>
          <p:nvPr>
            <p:ph type="title"/>
          </p:nvPr>
        </p:nvSpPr>
        <p:spPr/>
        <p:txBody>
          <a:bodyPr/>
          <a:lstStyle/>
          <a:p>
            <a:r>
              <a:rPr lang="it-IT" dirty="0"/>
              <a:t>La separazione tra misure prescrittive e sanzioni pecuniarie: le restituzioni</a:t>
            </a:r>
          </a:p>
        </p:txBody>
      </p:sp>
      <p:sp>
        <p:nvSpPr>
          <p:cNvPr id="3" name="Segnaposto contenuto 2">
            <a:extLst>
              <a:ext uri="{FF2B5EF4-FFF2-40B4-BE49-F238E27FC236}">
                <a16:creationId xmlns:a16="http://schemas.microsoft.com/office/drawing/2014/main" id="{50762DC1-9E59-4545-92B2-BE2FC097D65A}"/>
              </a:ext>
            </a:extLst>
          </p:cNvPr>
          <p:cNvSpPr>
            <a:spLocks noGrp="1"/>
          </p:cNvSpPr>
          <p:nvPr>
            <p:ph idx="1"/>
          </p:nvPr>
        </p:nvSpPr>
        <p:spPr/>
        <p:txBody>
          <a:bodyPr/>
          <a:lstStyle/>
          <a:p>
            <a:pPr algn="just"/>
            <a:r>
              <a:rPr lang="it-IT" dirty="0"/>
              <a:t>Le restituzioni dei profitti o ricavi illegittimi possono essere considerate sotto due profili:</a:t>
            </a:r>
          </a:p>
          <a:p>
            <a:pPr algn="just"/>
            <a:r>
              <a:rPr lang="it-IT" dirty="0"/>
              <a:t>A) quando spontaneamente l’ impresa abbia provveduto a restituire i profitti o ricavi illegittimamente percepiti come comportamento tendente alla riduzione degli effetti lesivi della violazione;</a:t>
            </a:r>
          </a:p>
          <a:p>
            <a:pPr algn="just"/>
            <a:r>
              <a:rPr lang="it-IT" dirty="0"/>
              <a:t>B) quando costituisca adempimento di un provvedimento dell’ Autorità che si aggiunga o anche preceda quello della irrogazione della misura sanzionatoria.</a:t>
            </a:r>
          </a:p>
        </p:txBody>
      </p:sp>
      <p:sp>
        <p:nvSpPr>
          <p:cNvPr id="4" name="Segnaposto piè di pagina 3">
            <a:extLst>
              <a:ext uri="{FF2B5EF4-FFF2-40B4-BE49-F238E27FC236}">
                <a16:creationId xmlns:a16="http://schemas.microsoft.com/office/drawing/2014/main" id="{0AB0557A-9DEF-4B0B-B6E2-1B8111E09642}"/>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7FB8ADB9-6347-4E7F-B139-BCA4F1C76B7A}"/>
              </a:ext>
            </a:extLst>
          </p:cNvPr>
          <p:cNvSpPr>
            <a:spLocks noGrp="1"/>
          </p:cNvSpPr>
          <p:nvPr>
            <p:ph type="sldNum" sz="quarter" idx="12"/>
          </p:nvPr>
        </p:nvSpPr>
        <p:spPr/>
        <p:txBody>
          <a:bodyPr/>
          <a:lstStyle/>
          <a:p>
            <a:fld id="{7DC1D20D-0C6F-4128-9A75-555A99D5B890}" type="slidenum">
              <a:rPr lang="it-IT" smtClean="0"/>
              <a:t>28</a:t>
            </a:fld>
            <a:endParaRPr lang="it-IT"/>
          </a:p>
        </p:txBody>
      </p:sp>
    </p:spTree>
    <p:extLst>
      <p:ext uri="{BB962C8B-B14F-4D97-AF65-F5344CB8AC3E}">
        <p14:creationId xmlns:p14="http://schemas.microsoft.com/office/powerpoint/2010/main" val="3457057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ADAC0A-C215-441B-81CE-D3575386BA1D}"/>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0692A1BF-5957-43A8-A3BE-9409BE6A05CB}"/>
              </a:ext>
            </a:extLst>
          </p:cNvPr>
          <p:cNvSpPr>
            <a:spLocks noGrp="1"/>
          </p:cNvSpPr>
          <p:nvPr>
            <p:ph idx="1"/>
          </p:nvPr>
        </p:nvSpPr>
        <p:spPr/>
        <p:txBody>
          <a:bodyPr>
            <a:normAutofit fontScale="92500" lnSpcReduction="20000"/>
          </a:bodyPr>
          <a:lstStyle/>
          <a:p>
            <a:r>
              <a:rPr lang="it-IT" dirty="0"/>
              <a:t>Qual’ è il rapporto tra misura prescrittiva di contenuto restitutorio e sanzione pecuniaria con finalità afflittiva?</a:t>
            </a:r>
          </a:p>
          <a:p>
            <a:r>
              <a:rPr lang="it-IT" dirty="0"/>
              <a:t>Tre alternative sembrano in astratto percorribili ai fini dell’applicazione di principi di effettività, proporzionalità e </a:t>
            </a:r>
            <a:r>
              <a:rPr lang="it-IT" dirty="0" err="1"/>
              <a:t>dissuasività</a:t>
            </a:r>
            <a:r>
              <a:rPr lang="it-IT" dirty="0"/>
              <a:t> alle sanzioni pecuniarie ed alle misure restitutorie</a:t>
            </a:r>
          </a:p>
          <a:p>
            <a:r>
              <a:rPr lang="it-IT" dirty="0"/>
              <a:t>1) </a:t>
            </a:r>
            <a:r>
              <a:rPr lang="it-IT" b="1" dirty="0"/>
              <a:t>Separazione e irrilevanza. </a:t>
            </a:r>
            <a:r>
              <a:rPr lang="it-IT" dirty="0"/>
              <a:t>La misura restitutoria NON RILEVA ai fini della quantificazione della sanzione pecuniaria</a:t>
            </a:r>
          </a:p>
          <a:p>
            <a:r>
              <a:rPr lang="it-IT" dirty="0"/>
              <a:t>2) </a:t>
            </a:r>
            <a:r>
              <a:rPr lang="it-IT" b="1" dirty="0"/>
              <a:t>Separazione e rilevanza. </a:t>
            </a:r>
            <a:r>
              <a:rPr lang="it-IT" dirty="0"/>
              <a:t>La Misura restitutoria RILEVA ai fini dell’applicazione di criteri di proporzionalità e </a:t>
            </a:r>
            <a:r>
              <a:rPr lang="it-IT" dirty="0" err="1"/>
              <a:t>dissuasività</a:t>
            </a:r>
            <a:r>
              <a:rPr lang="it-IT" dirty="0"/>
              <a:t> della sanzione pecuniaria</a:t>
            </a:r>
          </a:p>
          <a:p>
            <a:r>
              <a:rPr lang="it-IT" dirty="0"/>
              <a:t>3</a:t>
            </a:r>
            <a:r>
              <a:rPr lang="it-IT" b="1" dirty="0"/>
              <a:t>) Integrazione. </a:t>
            </a:r>
            <a:r>
              <a:rPr lang="it-IT" dirty="0"/>
              <a:t>L’ammontare delle restituzioni viene dedotto dalla sanzione pecuniaria</a:t>
            </a:r>
          </a:p>
        </p:txBody>
      </p:sp>
      <p:sp>
        <p:nvSpPr>
          <p:cNvPr id="4" name="Segnaposto piè di pagina 3">
            <a:extLst>
              <a:ext uri="{FF2B5EF4-FFF2-40B4-BE49-F238E27FC236}">
                <a16:creationId xmlns:a16="http://schemas.microsoft.com/office/drawing/2014/main" id="{9DFC2668-8FA2-4210-818A-9B34417D8187}"/>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1711CE3-57E7-44C2-9004-73EA657D629D}"/>
              </a:ext>
            </a:extLst>
          </p:cNvPr>
          <p:cNvSpPr>
            <a:spLocks noGrp="1"/>
          </p:cNvSpPr>
          <p:nvPr>
            <p:ph type="sldNum" sz="quarter" idx="12"/>
          </p:nvPr>
        </p:nvSpPr>
        <p:spPr/>
        <p:txBody>
          <a:bodyPr/>
          <a:lstStyle/>
          <a:p>
            <a:fld id="{7DC1D20D-0C6F-4128-9A75-555A99D5B890}" type="slidenum">
              <a:rPr lang="it-IT" smtClean="0"/>
              <a:t>29</a:t>
            </a:fld>
            <a:endParaRPr lang="it-IT"/>
          </a:p>
        </p:txBody>
      </p:sp>
    </p:spTree>
    <p:extLst>
      <p:ext uri="{BB962C8B-B14F-4D97-AF65-F5344CB8AC3E}">
        <p14:creationId xmlns:p14="http://schemas.microsoft.com/office/powerpoint/2010/main" val="2361558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E175CF-D6A2-4721-B280-F85152E11974}"/>
              </a:ext>
            </a:extLst>
          </p:cNvPr>
          <p:cNvSpPr>
            <a:spLocks noGrp="1"/>
          </p:cNvSpPr>
          <p:nvPr>
            <p:ph type="title"/>
          </p:nvPr>
        </p:nvSpPr>
        <p:spPr/>
        <p:txBody>
          <a:bodyPr/>
          <a:lstStyle/>
          <a:p>
            <a:r>
              <a:rPr lang="it-IT" dirty="0"/>
              <a:t>Diritto convenzionale e giusto procedimento</a:t>
            </a:r>
          </a:p>
        </p:txBody>
      </p:sp>
      <p:sp>
        <p:nvSpPr>
          <p:cNvPr id="3" name="Segnaposto contenuto 2">
            <a:extLst>
              <a:ext uri="{FF2B5EF4-FFF2-40B4-BE49-F238E27FC236}">
                <a16:creationId xmlns:a16="http://schemas.microsoft.com/office/drawing/2014/main" id="{8DEBF241-DE2C-4B0A-8BD7-6EDED2856BE2}"/>
              </a:ext>
            </a:extLst>
          </p:cNvPr>
          <p:cNvSpPr>
            <a:spLocks noGrp="1"/>
          </p:cNvSpPr>
          <p:nvPr>
            <p:ph idx="1"/>
          </p:nvPr>
        </p:nvSpPr>
        <p:spPr/>
        <p:txBody>
          <a:bodyPr/>
          <a:lstStyle/>
          <a:p>
            <a:pPr algn="just"/>
            <a:r>
              <a:rPr lang="it-IT" dirty="0"/>
              <a:t>Applicabilità dei principi EDU al procedimento amministrativo sanzionatorio in ragione della sua funzione </a:t>
            </a:r>
            <a:r>
              <a:rPr lang="it-IT" dirty="0" err="1"/>
              <a:t>paragiurisdizionale</a:t>
            </a:r>
            <a:r>
              <a:rPr lang="it-IT" dirty="0"/>
              <a:t>.</a:t>
            </a:r>
          </a:p>
          <a:p>
            <a:pPr algn="just"/>
            <a:r>
              <a:rPr lang="it-IT" dirty="0"/>
              <a:t>Giusto procedimento - ragionevole durata - illegittimità di provvedimento sanzionatorio che sia emanato dopo cinque anni dalla comunicazione dell’avvio del procedimento.</a:t>
            </a:r>
          </a:p>
          <a:p>
            <a:pPr algn="just"/>
            <a:r>
              <a:rPr lang="it-IT" dirty="0"/>
              <a:t>La ragionevole durata del procedimento va definita dall’Autorità in ragione della complessità dell’istruttoria ma anche delle garanzie del diritto di difesa del sanzionando.</a:t>
            </a:r>
          </a:p>
          <a:p>
            <a:endParaRPr lang="it-IT" dirty="0"/>
          </a:p>
        </p:txBody>
      </p:sp>
      <p:sp>
        <p:nvSpPr>
          <p:cNvPr id="4" name="Segnaposto piè di pagina 3">
            <a:extLst>
              <a:ext uri="{FF2B5EF4-FFF2-40B4-BE49-F238E27FC236}">
                <a16:creationId xmlns:a16="http://schemas.microsoft.com/office/drawing/2014/main" id="{52F5954F-429B-4EB1-8E2D-FD29E0764DEB}"/>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E0088FC7-58C9-4207-8818-8AA949D8E801}"/>
              </a:ext>
            </a:extLst>
          </p:cNvPr>
          <p:cNvSpPr>
            <a:spLocks noGrp="1"/>
          </p:cNvSpPr>
          <p:nvPr>
            <p:ph type="sldNum" sz="quarter" idx="12"/>
          </p:nvPr>
        </p:nvSpPr>
        <p:spPr/>
        <p:txBody>
          <a:bodyPr/>
          <a:lstStyle/>
          <a:p>
            <a:fld id="{7DC1D20D-0C6F-4128-9A75-555A99D5B890}" type="slidenum">
              <a:rPr lang="it-IT" smtClean="0"/>
              <a:t>3</a:t>
            </a:fld>
            <a:endParaRPr lang="it-IT"/>
          </a:p>
        </p:txBody>
      </p:sp>
    </p:spTree>
    <p:extLst>
      <p:ext uri="{BB962C8B-B14F-4D97-AF65-F5344CB8AC3E}">
        <p14:creationId xmlns:p14="http://schemas.microsoft.com/office/powerpoint/2010/main" val="1333693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04DC4F-CDB4-4303-AF63-FECEA99FAE7E}"/>
              </a:ext>
            </a:extLst>
          </p:cNvPr>
          <p:cNvSpPr>
            <a:spLocks noGrp="1"/>
          </p:cNvSpPr>
          <p:nvPr>
            <p:ph type="title"/>
          </p:nvPr>
        </p:nvSpPr>
        <p:spPr/>
        <p:txBody>
          <a:bodyPr/>
          <a:lstStyle/>
          <a:p>
            <a:r>
              <a:rPr lang="it-IT" dirty="0"/>
              <a:t>La separazione tra misure prescrittive e sanzioni pecuniarie: criteri di quantificazione</a:t>
            </a:r>
          </a:p>
        </p:txBody>
      </p:sp>
      <p:sp>
        <p:nvSpPr>
          <p:cNvPr id="3" name="Segnaposto contenuto 2">
            <a:extLst>
              <a:ext uri="{FF2B5EF4-FFF2-40B4-BE49-F238E27FC236}">
                <a16:creationId xmlns:a16="http://schemas.microsoft.com/office/drawing/2014/main" id="{FE1E6574-C1F1-420A-9469-4F678861C6DD}"/>
              </a:ext>
            </a:extLst>
          </p:cNvPr>
          <p:cNvSpPr>
            <a:spLocks noGrp="1"/>
          </p:cNvSpPr>
          <p:nvPr>
            <p:ph idx="1"/>
          </p:nvPr>
        </p:nvSpPr>
        <p:spPr/>
        <p:txBody>
          <a:bodyPr>
            <a:normAutofit/>
          </a:bodyPr>
          <a:lstStyle/>
          <a:p>
            <a:r>
              <a:rPr lang="it-IT" dirty="0"/>
              <a:t>Che implicazioni sulla quantificazione della sanzione ha la relazione con la misura prescrittiva?</a:t>
            </a:r>
          </a:p>
          <a:p>
            <a:r>
              <a:rPr lang="it-IT" dirty="0"/>
              <a:t>Delibera ARERA 342/2016</a:t>
            </a:r>
          </a:p>
          <a:p>
            <a:r>
              <a:rPr lang="it-IT" dirty="0"/>
              <a:t>La distinzione tra misure prescrittive tra cui rientra la sanzione interdittiva ed include anche la restituzione al privato dei ricavi illegittimamente percepiti e misure sanzionatorie</a:t>
            </a:r>
          </a:p>
          <a:p>
            <a:r>
              <a:rPr lang="it-IT" dirty="0"/>
              <a:t>Delibera ARERA </a:t>
            </a:r>
            <a:r>
              <a:rPr lang="it-IT" dirty="0" err="1"/>
              <a:t>Elmetigas</a:t>
            </a:r>
            <a:r>
              <a:rPr lang="it-IT" dirty="0"/>
              <a:t>  n.309/2017/EEL</a:t>
            </a:r>
          </a:p>
          <a:p>
            <a:r>
              <a:rPr lang="it-IT" dirty="0"/>
              <a:t>Delibera ARERA Comune di Catanzaro 353/2018</a:t>
            </a:r>
          </a:p>
          <a:p>
            <a:pPr marL="0" indent="0">
              <a:buNone/>
            </a:pPr>
            <a:endParaRPr lang="it-IT" dirty="0"/>
          </a:p>
        </p:txBody>
      </p:sp>
      <p:sp>
        <p:nvSpPr>
          <p:cNvPr id="4" name="Segnaposto piè di pagina 3">
            <a:extLst>
              <a:ext uri="{FF2B5EF4-FFF2-40B4-BE49-F238E27FC236}">
                <a16:creationId xmlns:a16="http://schemas.microsoft.com/office/drawing/2014/main" id="{3912CC32-2BA6-4442-8B3D-6D055E30B0F3}"/>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58118832-AFB6-4DDE-A948-A3468ABF386D}"/>
              </a:ext>
            </a:extLst>
          </p:cNvPr>
          <p:cNvSpPr>
            <a:spLocks noGrp="1"/>
          </p:cNvSpPr>
          <p:nvPr>
            <p:ph type="sldNum" sz="quarter" idx="12"/>
          </p:nvPr>
        </p:nvSpPr>
        <p:spPr/>
        <p:txBody>
          <a:bodyPr/>
          <a:lstStyle/>
          <a:p>
            <a:fld id="{7DC1D20D-0C6F-4128-9A75-555A99D5B890}" type="slidenum">
              <a:rPr lang="it-IT" smtClean="0"/>
              <a:t>30</a:t>
            </a:fld>
            <a:endParaRPr lang="it-IT"/>
          </a:p>
        </p:txBody>
      </p:sp>
    </p:spTree>
    <p:extLst>
      <p:ext uri="{BB962C8B-B14F-4D97-AF65-F5344CB8AC3E}">
        <p14:creationId xmlns:p14="http://schemas.microsoft.com/office/powerpoint/2010/main" val="36508627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5E4BE4-B67F-4BEB-BDEE-D824D8D0E238}"/>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F74C8E6F-AC1B-479B-9DC9-216385244D3D}"/>
              </a:ext>
            </a:extLst>
          </p:cNvPr>
          <p:cNvSpPr>
            <a:spLocks noGrp="1"/>
          </p:cNvSpPr>
          <p:nvPr>
            <p:ph idx="1"/>
          </p:nvPr>
        </p:nvSpPr>
        <p:spPr/>
        <p:txBody>
          <a:bodyPr>
            <a:normAutofit fontScale="77500" lnSpcReduction="20000"/>
          </a:bodyPr>
          <a:lstStyle/>
          <a:p>
            <a:pPr algn="just"/>
            <a:r>
              <a:rPr lang="it-IT" dirty="0"/>
              <a:t>Delibera ARERA 353/2018 tariffe sistema idrico integrato Comune di Catanzaro</a:t>
            </a:r>
          </a:p>
          <a:p>
            <a:pPr algn="just"/>
            <a:r>
              <a:rPr lang="it-IT" dirty="0"/>
              <a:t>Associa MISURA PRESCRITTIVA RESTITUTORIA  E SANZIONE</a:t>
            </a:r>
          </a:p>
          <a:p>
            <a:pPr algn="just"/>
            <a:r>
              <a:rPr lang="it-IT" dirty="0"/>
              <a:t>«DELIBERA 1. di accertare la violazione, da parte del Comune di Catanzaro, nei termini di cui in motivazione, della deliberazione 523/2014/R/</a:t>
            </a:r>
            <a:r>
              <a:rPr lang="it-IT" dirty="0" err="1"/>
              <a:t>idr</a:t>
            </a:r>
            <a:r>
              <a:rPr lang="it-IT" dirty="0"/>
              <a:t> e dell’art. 24, comma 1 della deliberazione 6/2013/R/</a:t>
            </a:r>
            <a:r>
              <a:rPr lang="it-IT" dirty="0" err="1"/>
              <a:t>com</a:t>
            </a:r>
            <a:r>
              <a:rPr lang="it-IT" dirty="0"/>
              <a:t>. </a:t>
            </a:r>
          </a:p>
          <a:p>
            <a:pPr algn="just"/>
            <a:r>
              <a:rPr lang="it-IT" dirty="0"/>
              <a:t>2. di irrogare, nei confronti del Comune di Catanzaro, ai sensi dell’articolo 2, comma 20, lettera c), della legge 481/95, </a:t>
            </a:r>
            <a:r>
              <a:rPr lang="it-IT" b="1" dirty="0"/>
              <a:t>una sanzione amministrativa pecuniaria pari a euro 88.200 </a:t>
            </a:r>
            <a:r>
              <a:rPr lang="it-IT" dirty="0"/>
              <a:t> </a:t>
            </a:r>
          </a:p>
          <a:p>
            <a:pPr algn="just"/>
            <a:r>
              <a:rPr lang="it-IT" dirty="0"/>
              <a:t>3. di ordinare al Comune di Catanzaro, ai sensi dell’articolo 2, comma 20, lettera d), della legge 481/95: (i) </a:t>
            </a:r>
            <a:r>
              <a:rPr lang="it-IT" b="1" dirty="0"/>
              <a:t>di restituire agli utenti del SII le differenze tra la tariffa determinata d’ufficio con la deliberazione 523/2014/R/</a:t>
            </a:r>
            <a:r>
              <a:rPr lang="it-IT" b="1" dirty="0" err="1"/>
              <a:t>idr</a:t>
            </a:r>
            <a:r>
              <a:rPr lang="it-IT" b="1" dirty="0"/>
              <a:t> e quella effettivamente applicata dal medesimo Comune per gli anni 2012, 2013, nonché per gli anni 2014 e 2015, qualora il Comune non abbia già provveduto all’applicazione delle tariffe approvate dall’Autorità per tali anni</a:t>
            </a:r>
            <a:r>
              <a:rPr lang="it-IT" dirty="0"/>
              <a:t>; (ii) di trasmettere all’Autorità prova documentale dell’ottemperanza a tali prescrizioni entro 90 giorni dalla comunicazione del presente provvedimento. </a:t>
            </a:r>
          </a:p>
        </p:txBody>
      </p:sp>
      <p:sp>
        <p:nvSpPr>
          <p:cNvPr id="4" name="Segnaposto piè di pagina 3">
            <a:extLst>
              <a:ext uri="{FF2B5EF4-FFF2-40B4-BE49-F238E27FC236}">
                <a16:creationId xmlns:a16="http://schemas.microsoft.com/office/drawing/2014/main" id="{BFA8996A-EDA8-442F-8FB0-8E3829B55C60}"/>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A5B40E2B-81B9-4C1A-BF7B-E9C4AF1607A3}"/>
              </a:ext>
            </a:extLst>
          </p:cNvPr>
          <p:cNvSpPr>
            <a:spLocks noGrp="1"/>
          </p:cNvSpPr>
          <p:nvPr>
            <p:ph type="sldNum" sz="quarter" idx="12"/>
          </p:nvPr>
        </p:nvSpPr>
        <p:spPr/>
        <p:txBody>
          <a:bodyPr/>
          <a:lstStyle/>
          <a:p>
            <a:fld id="{7DC1D20D-0C6F-4128-9A75-555A99D5B890}" type="slidenum">
              <a:rPr lang="it-IT" smtClean="0"/>
              <a:t>31</a:t>
            </a:fld>
            <a:endParaRPr lang="it-IT"/>
          </a:p>
        </p:txBody>
      </p:sp>
    </p:spTree>
    <p:extLst>
      <p:ext uri="{BB962C8B-B14F-4D97-AF65-F5344CB8AC3E}">
        <p14:creationId xmlns:p14="http://schemas.microsoft.com/office/powerpoint/2010/main" val="413981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6AA09A-FEAA-46AE-BA07-62880BD809E6}"/>
              </a:ext>
            </a:extLst>
          </p:cNvPr>
          <p:cNvSpPr>
            <a:spLocks noGrp="1"/>
          </p:cNvSpPr>
          <p:nvPr>
            <p:ph type="title"/>
          </p:nvPr>
        </p:nvSpPr>
        <p:spPr/>
        <p:txBody>
          <a:bodyPr/>
          <a:lstStyle/>
          <a:p>
            <a:r>
              <a:rPr lang="it-IT" dirty="0"/>
              <a:t>La separazione tra misure prescrittive e sanzionatorie</a:t>
            </a:r>
          </a:p>
        </p:txBody>
      </p:sp>
      <p:sp>
        <p:nvSpPr>
          <p:cNvPr id="3" name="Segnaposto contenuto 2">
            <a:extLst>
              <a:ext uri="{FF2B5EF4-FFF2-40B4-BE49-F238E27FC236}">
                <a16:creationId xmlns:a16="http://schemas.microsoft.com/office/drawing/2014/main" id="{2F167EFD-7088-470A-8D2C-D857A98F8EB7}"/>
              </a:ext>
            </a:extLst>
          </p:cNvPr>
          <p:cNvSpPr>
            <a:spLocks noGrp="1"/>
          </p:cNvSpPr>
          <p:nvPr>
            <p:ph idx="1"/>
          </p:nvPr>
        </p:nvSpPr>
        <p:spPr/>
        <p:txBody>
          <a:bodyPr>
            <a:normAutofit fontScale="70000" lnSpcReduction="20000"/>
          </a:bodyPr>
          <a:lstStyle/>
          <a:p>
            <a:r>
              <a:rPr lang="it-IT" dirty="0"/>
              <a:t>La determinazione della sanzione da parte di ARERA nel caso dei servizi idrici di Catanzaro avviene valutando il mancato adempimento della misura prescrittiva concernente la restituzione delle somme illegittimamente trattenute per la mancata riduzione delle tariffe nel periodo 2012/2013. Di tale mancato adempimento si dà conto nella gravità della violazione senza tuttavia indicare le modalità di correlazione tra le due misure.</a:t>
            </a:r>
          </a:p>
          <a:p>
            <a:r>
              <a:rPr lang="it-IT" dirty="0"/>
              <a:t>L’ AUTORITA’ DELIBERA L’ADOZIONE DI ENTRAMBE LE MISURE SENZA INDICARE se, ai fini della quantificazione, SI sia TENUTO CONTO DELLA MISURA PRESCRITTIVA.</a:t>
            </a:r>
          </a:p>
          <a:p>
            <a:r>
              <a:rPr lang="it-IT" dirty="0"/>
              <a:t>Due ipotesi ricostruttive del percorso compiuto dall’autorità:</a:t>
            </a:r>
          </a:p>
          <a:p>
            <a:r>
              <a:rPr lang="it-IT" dirty="0"/>
              <a:t>1) Ai fini della quantificazione della sanzione occorre tener conto della misura restitutoria</a:t>
            </a:r>
          </a:p>
          <a:p>
            <a:r>
              <a:rPr lang="it-IT" dirty="0"/>
              <a:t>A) riducendo la sanzione pecuniaria se vi è stato </a:t>
            </a:r>
            <a:r>
              <a:rPr lang="it-IT" b="1" dirty="0"/>
              <a:t>adempimento </a:t>
            </a:r>
            <a:r>
              <a:rPr lang="it-IT" dirty="0"/>
              <a:t>della misura restitutoria</a:t>
            </a:r>
          </a:p>
          <a:p>
            <a:r>
              <a:rPr lang="it-IT" dirty="0"/>
              <a:t>B) Non riducendo o addirittura aumentando la sanzione pecuniaria se vi è stato </a:t>
            </a:r>
            <a:r>
              <a:rPr lang="it-IT" b="1" dirty="0"/>
              <a:t>inadempimento</a:t>
            </a:r>
            <a:r>
              <a:rPr lang="it-IT" dirty="0"/>
              <a:t> della misura restitutoria</a:t>
            </a:r>
          </a:p>
          <a:p>
            <a:r>
              <a:rPr lang="it-IT" dirty="0"/>
              <a:t>2) La misura restitutoria non rileva ai fini della quantificazione della sanzione pecuniaria. Questa viene determinata indipendentemente dalla esistenza ed osservanza della misura restitutoria.</a:t>
            </a:r>
          </a:p>
          <a:p>
            <a:endParaRPr lang="it-IT" dirty="0"/>
          </a:p>
        </p:txBody>
      </p:sp>
      <p:sp>
        <p:nvSpPr>
          <p:cNvPr id="4" name="Segnaposto piè di pagina 3">
            <a:extLst>
              <a:ext uri="{FF2B5EF4-FFF2-40B4-BE49-F238E27FC236}">
                <a16:creationId xmlns:a16="http://schemas.microsoft.com/office/drawing/2014/main" id="{2EA0DA9D-E984-4444-8DB0-2A194F12D77E}"/>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F720B780-5C6B-45AD-94F4-BEFC0F078B43}"/>
              </a:ext>
            </a:extLst>
          </p:cNvPr>
          <p:cNvSpPr>
            <a:spLocks noGrp="1"/>
          </p:cNvSpPr>
          <p:nvPr>
            <p:ph type="sldNum" sz="quarter" idx="12"/>
          </p:nvPr>
        </p:nvSpPr>
        <p:spPr/>
        <p:txBody>
          <a:bodyPr/>
          <a:lstStyle/>
          <a:p>
            <a:fld id="{7DC1D20D-0C6F-4128-9A75-555A99D5B890}" type="slidenum">
              <a:rPr lang="it-IT" smtClean="0"/>
              <a:t>32</a:t>
            </a:fld>
            <a:endParaRPr lang="it-IT"/>
          </a:p>
        </p:txBody>
      </p:sp>
    </p:spTree>
    <p:extLst>
      <p:ext uri="{BB962C8B-B14F-4D97-AF65-F5344CB8AC3E}">
        <p14:creationId xmlns:p14="http://schemas.microsoft.com/office/powerpoint/2010/main" val="4066688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96E03-0B1E-471E-AFAF-16437EFC3897}"/>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175D6717-5F61-4CE0-92CB-D7794CD3FA7A}"/>
              </a:ext>
            </a:extLst>
          </p:cNvPr>
          <p:cNvSpPr>
            <a:spLocks noGrp="1"/>
          </p:cNvSpPr>
          <p:nvPr>
            <p:ph idx="1"/>
          </p:nvPr>
        </p:nvSpPr>
        <p:spPr/>
        <p:txBody>
          <a:bodyPr>
            <a:normAutofit fontScale="85000" lnSpcReduction="20000"/>
          </a:bodyPr>
          <a:lstStyle/>
          <a:p>
            <a:pPr algn="just"/>
            <a:r>
              <a:rPr lang="it-IT" dirty="0"/>
              <a:t>Implicazioni relative ai criteri di quantificazione della misura restitutoria e della sanzione pecuniaria in caso di loro separazione e determinazione contestuale</a:t>
            </a:r>
          </a:p>
          <a:p>
            <a:pPr algn="just"/>
            <a:r>
              <a:rPr lang="it-IT" dirty="0"/>
              <a:t>Si è passati da una scomposizione della sanzione pecuniaria in due componenti, una ripristinatoria ed una afflittiva, alla separazione delle due misure configurando le restituzioni dei profitti come misure riconducibili al </a:t>
            </a:r>
            <a:r>
              <a:rPr lang="it-IT" dirty="0" err="1"/>
              <a:t>genus</a:t>
            </a:r>
            <a:r>
              <a:rPr lang="it-IT" dirty="0"/>
              <a:t> delle misure interdittive ai sensi dell’articolo 2, comma 20, lettera d) e le sanzioni come misure disciplinate dall’articolo 2, comma 20, lettera c).</a:t>
            </a:r>
          </a:p>
          <a:p>
            <a:pPr algn="just"/>
            <a:r>
              <a:rPr lang="it-IT" dirty="0"/>
              <a:t>Tale separazione pone alcuni problemi relativi all’applicabilità dei principi europei ad entrambe le misure ed alle modalità di quantificazione della sanzione pecuniaria in presenza di separazione dalla misura restitutoria:</a:t>
            </a:r>
          </a:p>
          <a:p>
            <a:pPr algn="just"/>
            <a:r>
              <a:rPr lang="it-IT" dirty="0"/>
              <a:t>A) Sono i tre principi applicabili anche alle misure prescrittive a carattere restitutorio?</a:t>
            </a:r>
          </a:p>
          <a:p>
            <a:pPr algn="just"/>
            <a:r>
              <a:rPr lang="it-IT" dirty="0"/>
              <a:t>B) In che misura la separazione della misura restitutoria dalla sanzione pecuniaria costringe a rivedere i criteri di quantificazione della sanzione pecuniaria?</a:t>
            </a:r>
          </a:p>
          <a:p>
            <a:endParaRPr lang="it-IT" dirty="0"/>
          </a:p>
        </p:txBody>
      </p:sp>
      <p:sp>
        <p:nvSpPr>
          <p:cNvPr id="4" name="Segnaposto piè di pagina 3">
            <a:extLst>
              <a:ext uri="{FF2B5EF4-FFF2-40B4-BE49-F238E27FC236}">
                <a16:creationId xmlns:a16="http://schemas.microsoft.com/office/drawing/2014/main" id="{70E25270-33FD-419E-921C-2A815B69C53F}"/>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3FE51FCC-16F3-4955-BDF2-273B482770C3}"/>
              </a:ext>
            </a:extLst>
          </p:cNvPr>
          <p:cNvSpPr>
            <a:spLocks noGrp="1"/>
          </p:cNvSpPr>
          <p:nvPr>
            <p:ph type="sldNum" sz="quarter" idx="12"/>
          </p:nvPr>
        </p:nvSpPr>
        <p:spPr/>
        <p:txBody>
          <a:bodyPr/>
          <a:lstStyle/>
          <a:p>
            <a:fld id="{7DC1D20D-0C6F-4128-9A75-555A99D5B890}" type="slidenum">
              <a:rPr lang="it-IT" smtClean="0"/>
              <a:t>33</a:t>
            </a:fld>
            <a:endParaRPr lang="it-IT"/>
          </a:p>
        </p:txBody>
      </p:sp>
    </p:spTree>
    <p:extLst>
      <p:ext uri="{BB962C8B-B14F-4D97-AF65-F5344CB8AC3E}">
        <p14:creationId xmlns:p14="http://schemas.microsoft.com/office/powerpoint/2010/main" val="3421641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71A5BD-2E00-4EED-A460-0C36939609DB}"/>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402525C1-96E4-47C6-A438-155B33807F31}"/>
              </a:ext>
            </a:extLst>
          </p:cNvPr>
          <p:cNvSpPr>
            <a:spLocks noGrp="1"/>
          </p:cNvSpPr>
          <p:nvPr>
            <p:ph idx="1"/>
          </p:nvPr>
        </p:nvSpPr>
        <p:spPr/>
        <p:txBody>
          <a:bodyPr>
            <a:noAutofit/>
          </a:bodyPr>
          <a:lstStyle/>
          <a:p>
            <a:pPr algn="just"/>
            <a:r>
              <a:rPr lang="it-IT" sz="1400" b="1" dirty="0">
                <a:latin typeface="Garamond" panose="02020404030301010803" pitchFamily="18" charset="0"/>
              </a:rPr>
              <a:t>Criteri di quantificazione della sanzione pecuniaria alla luce delle misure prescrittive di carattere restitutorio. Come va quantificata la sanzione pecuniaria quando sia stato emanato un provvedimento avente ad oggetto la restituzione del profitti illegittimamente percepiti? </a:t>
            </a:r>
          </a:p>
          <a:p>
            <a:pPr algn="just"/>
            <a:r>
              <a:rPr lang="it-IT" sz="1400" dirty="0">
                <a:latin typeface="Garamond" panose="02020404030301010803" pitchFamily="18" charset="0"/>
              </a:rPr>
              <a:t>Incidenza sulla gravità della violazione. La valutazione del profitto nell’ambito della gravità della violazione. Il livello dei profitti continua ad essere uno dei parametri per la valutazione della gravità. Tanto maggiori sono i profitti illegittimamente realizzati tanto maggiore è la gravità della violazione.</a:t>
            </a:r>
          </a:p>
          <a:p>
            <a:pPr algn="just"/>
            <a:r>
              <a:rPr lang="it-IT" sz="1400" dirty="0">
                <a:latin typeface="Garamond" panose="02020404030301010803" pitchFamily="18" charset="0"/>
              </a:rPr>
              <a:t>1) </a:t>
            </a:r>
            <a:r>
              <a:rPr lang="it-IT" sz="1400" b="1" dirty="0">
                <a:latin typeface="Garamond" panose="02020404030301010803" pitchFamily="18" charset="0"/>
              </a:rPr>
              <a:t>La proporzionalità della sanzione pecuniaria. </a:t>
            </a:r>
            <a:r>
              <a:rPr lang="it-IT" sz="1400" dirty="0">
                <a:latin typeface="Garamond" panose="02020404030301010803" pitchFamily="18" charset="0"/>
              </a:rPr>
              <a:t>Deve il criterio di proporzionalità considerare che siano stati restituiti tutti i profitti illegittimamente conseguiti?</a:t>
            </a:r>
          </a:p>
          <a:p>
            <a:pPr algn="just"/>
            <a:r>
              <a:rPr lang="it-IT" sz="1400" dirty="0">
                <a:solidFill>
                  <a:srgbClr val="FF0000"/>
                </a:solidFill>
                <a:latin typeface="Garamond" panose="02020404030301010803" pitchFamily="18" charset="0"/>
              </a:rPr>
              <a:t>Ipotesi di applicazione del principio di proporzionalità: Si deducono i profitti restituiti con la misura prescrittiva dalla sanzione pecuniaria</a:t>
            </a:r>
          </a:p>
          <a:p>
            <a:pPr algn="just"/>
            <a:r>
              <a:rPr lang="it-IT" sz="1400" dirty="0">
                <a:latin typeface="Garamond" panose="02020404030301010803" pitchFamily="18" charset="0"/>
              </a:rPr>
              <a:t>2) </a:t>
            </a:r>
            <a:r>
              <a:rPr lang="it-IT" sz="1400" b="1" dirty="0">
                <a:latin typeface="Garamond" panose="02020404030301010803" pitchFamily="18" charset="0"/>
              </a:rPr>
              <a:t>La funzione deterrente della sanzione pecuniaria. </a:t>
            </a:r>
            <a:r>
              <a:rPr lang="it-IT" sz="1400" dirty="0">
                <a:latin typeface="Garamond" panose="02020404030301010803" pitchFamily="18" charset="0"/>
              </a:rPr>
              <a:t>Deve il criterio di deterrenza considerare che siano stati restituiti tutti i profitti illegittimamente conseguiti? </a:t>
            </a:r>
            <a:r>
              <a:rPr lang="it-IT" sz="1400" b="1" dirty="0">
                <a:latin typeface="Garamond" panose="02020404030301010803" pitchFamily="18" charset="0"/>
              </a:rPr>
              <a:t>Ipotesi di applicazione del criterio di deterrenza.  </a:t>
            </a:r>
            <a:r>
              <a:rPr lang="it-IT" sz="1400" dirty="0">
                <a:latin typeface="Garamond" panose="02020404030301010803" pitchFamily="18" charset="0"/>
              </a:rPr>
              <a:t>I profitti restituiti vengono considerati ma non dedotti dalla sanzione pecuniaria. La restituzione effettiva costituisce un’ attenuante. La mancata restituzione costituisce un’ aggravante.</a:t>
            </a:r>
          </a:p>
        </p:txBody>
      </p:sp>
      <p:sp>
        <p:nvSpPr>
          <p:cNvPr id="4" name="Segnaposto piè di pagina 3">
            <a:extLst>
              <a:ext uri="{FF2B5EF4-FFF2-40B4-BE49-F238E27FC236}">
                <a16:creationId xmlns:a16="http://schemas.microsoft.com/office/drawing/2014/main" id="{DB33B633-4770-4854-BF79-B13F5C02E47C}"/>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A1AF9123-A9E5-4F29-830B-DD92A1A5B5AA}"/>
              </a:ext>
            </a:extLst>
          </p:cNvPr>
          <p:cNvSpPr>
            <a:spLocks noGrp="1"/>
          </p:cNvSpPr>
          <p:nvPr>
            <p:ph type="sldNum" sz="quarter" idx="12"/>
          </p:nvPr>
        </p:nvSpPr>
        <p:spPr/>
        <p:txBody>
          <a:bodyPr/>
          <a:lstStyle/>
          <a:p>
            <a:fld id="{7DC1D20D-0C6F-4128-9A75-555A99D5B890}" type="slidenum">
              <a:rPr lang="it-IT" smtClean="0"/>
              <a:t>34</a:t>
            </a:fld>
            <a:endParaRPr lang="it-IT"/>
          </a:p>
        </p:txBody>
      </p:sp>
    </p:spTree>
    <p:extLst>
      <p:ext uri="{BB962C8B-B14F-4D97-AF65-F5344CB8AC3E}">
        <p14:creationId xmlns:p14="http://schemas.microsoft.com/office/powerpoint/2010/main" val="29555601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38681E-D830-4EF1-BB0C-35F51BEB0C82}"/>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E96C7EEE-514F-46E2-BD42-934497688A63}"/>
              </a:ext>
            </a:extLst>
          </p:cNvPr>
          <p:cNvSpPr>
            <a:spLocks noGrp="1"/>
          </p:cNvSpPr>
          <p:nvPr>
            <p:ph idx="1"/>
          </p:nvPr>
        </p:nvSpPr>
        <p:spPr/>
        <p:txBody>
          <a:bodyPr>
            <a:normAutofit fontScale="70000" lnSpcReduction="20000"/>
          </a:bodyPr>
          <a:lstStyle/>
          <a:p>
            <a:pPr algn="just"/>
            <a:r>
              <a:rPr lang="it-IT" dirty="0">
                <a:latin typeface="Garamond" panose="02020404030301010803" pitchFamily="18" charset="0"/>
              </a:rPr>
              <a:t>ARERA </a:t>
            </a:r>
          </a:p>
          <a:p>
            <a:pPr algn="just"/>
            <a:r>
              <a:rPr lang="it-IT" dirty="0">
                <a:latin typeface="Garamond" panose="02020404030301010803" pitchFamily="18" charset="0"/>
              </a:rPr>
              <a:t>1) talvolta deduce i profitti restituiti dalla sanzione pecuniaria. Si tratta dunque di un’ipotesi in cui il mancato adempimento della misura prescrittiva viene ‘sanzionato’ incorporando i profitti illegittimi nella sanzione.</a:t>
            </a:r>
          </a:p>
          <a:p>
            <a:pPr algn="just"/>
            <a:r>
              <a:rPr lang="it-IT" dirty="0">
                <a:latin typeface="Garamond" panose="02020404030301010803" pitchFamily="18" charset="0"/>
              </a:rPr>
              <a:t>2) Altre volte, come nel caso della delibera ( Catanzaro), mantiene separata irrogazione della sanzione pecuniaria e misura restitutoria. L’ordine di restituzione agli utenti rimane separato dalla sanzione pecuniaria la cui quantificazione sembrerebbe prescindere dal mancata restituzione.</a:t>
            </a:r>
          </a:p>
          <a:p>
            <a:pPr algn="just"/>
            <a:r>
              <a:rPr lang="it-IT" dirty="0">
                <a:latin typeface="Garamond" panose="02020404030301010803" pitchFamily="18" charset="0"/>
              </a:rPr>
              <a:t>Dunque una valutazione complessiva alla luce del principio di proporzionalità è necessaria anche se si giunga alla conclusione che i criteri di derivazione europea si applicano solo alle sanzioni e non alle misure prescrittive, incorporando seppure indirettamente nella quantificazione della sanzione afflittiva anche gli effetti della misura restitutoria. Ciò che cambia è l’unità di analisi ai fini della proporzionalità. In un caso il principio di proporzionalità viene applicato sia alle misure restitutorie sia a quelle sanzionatorie, nell’altro caso solo alle sanzionatorie tenendo conto della misura restitutoria.</a:t>
            </a:r>
          </a:p>
          <a:p>
            <a:pPr algn="just"/>
            <a:r>
              <a:rPr lang="it-IT" dirty="0">
                <a:latin typeface="Garamond" panose="02020404030301010803" pitchFamily="18" charset="0"/>
              </a:rPr>
              <a:t> </a:t>
            </a:r>
          </a:p>
          <a:p>
            <a:endParaRPr lang="it-IT" dirty="0"/>
          </a:p>
        </p:txBody>
      </p:sp>
      <p:sp>
        <p:nvSpPr>
          <p:cNvPr id="4" name="Segnaposto piè di pagina 3">
            <a:extLst>
              <a:ext uri="{FF2B5EF4-FFF2-40B4-BE49-F238E27FC236}">
                <a16:creationId xmlns:a16="http://schemas.microsoft.com/office/drawing/2014/main" id="{A67BCBC2-7E19-498C-B612-B703D7E08D26}"/>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CE652907-11B2-49DD-82A5-7881F5F6C50B}"/>
              </a:ext>
            </a:extLst>
          </p:cNvPr>
          <p:cNvSpPr>
            <a:spLocks noGrp="1"/>
          </p:cNvSpPr>
          <p:nvPr>
            <p:ph type="sldNum" sz="quarter" idx="12"/>
          </p:nvPr>
        </p:nvSpPr>
        <p:spPr/>
        <p:txBody>
          <a:bodyPr/>
          <a:lstStyle/>
          <a:p>
            <a:fld id="{7DC1D20D-0C6F-4128-9A75-555A99D5B890}" type="slidenum">
              <a:rPr lang="it-IT" smtClean="0"/>
              <a:t>35</a:t>
            </a:fld>
            <a:endParaRPr lang="it-IT"/>
          </a:p>
        </p:txBody>
      </p:sp>
    </p:spTree>
    <p:extLst>
      <p:ext uri="{BB962C8B-B14F-4D97-AF65-F5344CB8AC3E}">
        <p14:creationId xmlns:p14="http://schemas.microsoft.com/office/powerpoint/2010/main" val="3145725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0DB605-0B20-4BC7-8955-A35FB00BC051}"/>
              </a:ext>
            </a:extLst>
          </p:cNvPr>
          <p:cNvSpPr>
            <a:spLocks noGrp="1"/>
          </p:cNvSpPr>
          <p:nvPr>
            <p:ph type="title"/>
          </p:nvPr>
        </p:nvSpPr>
        <p:spPr/>
        <p:txBody>
          <a:bodyPr/>
          <a:lstStyle/>
          <a:p>
            <a:r>
              <a:rPr lang="it-IT" dirty="0"/>
              <a:t>La separazione tra misure prescrittive e sanzioni pecuniarie</a:t>
            </a:r>
          </a:p>
        </p:txBody>
      </p:sp>
      <p:sp>
        <p:nvSpPr>
          <p:cNvPr id="3" name="Segnaposto contenuto 2">
            <a:extLst>
              <a:ext uri="{FF2B5EF4-FFF2-40B4-BE49-F238E27FC236}">
                <a16:creationId xmlns:a16="http://schemas.microsoft.com/office/drawing/2014/main" id="{7B3261C6-1431-4129-A90F-191DE88D4E32}"/>
              </a:ext>
            </a:extLst>
          </p:cNvPr>
          <p:cNvSpPr>
            <a:spLocks noGrp="1"/>
          </p:cNvSpPr>
          <p:nvPr>
            <p:ph idx="1"/>
          </p:nvPr>
        </p:nvSpPr>
        <p:spPr/>
        <p:txBody>
          <a:bodyPr>
            <a:normAutofit fontScale="55000" lnSpcReduction="20000"/>
          </a:bodyPr>
          <a:lstStyle/>
          <a:p>
            <a:r>
              <a:rPr lang="it-IT" sz="3600" dirty="0">
                <a:solidFill>
                  <a:srgbClr val="FF0000"/>
                </a:solidFill>
              </a:rPr>
              <a:t>Questioni aperte relative alla combinazione tra misure restitutorie e sanzioni pecuniarie</a:t>
            </a:r>
          </a:p>
          <a:p>
            <a:r>
              <a:rPr lang="it-IT" b="1" dirty="0"/>
              <a:t>Tre componenti relativi alla reazione alla violazione</a:t>
            </a:r>
            <a:r>
              <a:rPr lang="it-IT" dirty="0"/>
              <a:t>: restitutoria, risarcitoria e sanzionatoria. </a:t>
            </a:r>
          </a:p>
          <a:p>
            <a:r>
              <a:rPr lang="it-IT" dirty="0"/>
              <a:t>La componente sanzionatoria è affidata ad ARERA, quella restitutoria a favore di altre imprese ad ARERA. Quella restitutoria ai consumatori al giudice ordinario, quella risarcitoria al giudice ordinario.</a:t>
            </a:r>
          </a:p>
          <a:p>
            <a:r>
              <a:rPr lang="it-IT" dirty="0"/>
              <a:t>La metodologia usata da ARERA riduce le distanze tra misure e continua ad attribuire alla sanzione pecuniaria la duplice funzione:</a:t>
            </a:r>
          </a:p>
          <a:p>
            <a:r>
              <a:rPr lang="it-IT" dirty="0"/>
              <a:t>Restitutoria </a:t>
            </a:r>
          </a:p>
          <a:p>
            <a:r>
              <a:rPr lang="it-IT" dirty="0"/>
              <a:t>Afflittiva</a:t>
            </a:r>
          </a:p>
          <a:p>
            <a:r>
              <a:rPr lang="it-IT" dirty="0"/>
              <a:t>I criteri di proporzionalità e di deterrenza si applicano prevalentemente alla componente afflittiva ma si tiene conto della esistenza di una misura restitutoria e dell’avvenuto adempimento o persistente inadempimento da parte del soggetto sanzionato.</a:t>
            </a:r>
          </a:p>
          <a:p>
            <a:r>
              <a:rPr lang="it-IT" dirty="0"/>
              <a:t>In che modo </a:t>
            </a:r>
            <a:r>
              <a:rPr lang="it-IT" b="1" dirty="0"/>
              <a:t>deve tenersi conto </a:t>
            </a:r>
            <a:r>
              <a:rPr lang="it-IT" dirty="0"/>
              <a:t>della misura restitutoria ai fini della quantificazione della sanzione pecuniaria in relazione alla:</a:t>
            </a:r>
          </a:p>
          <a:p>
            <a:r>
              <a:rPr lang="it-IT" dirty="0"/>
              <a:t>Proporzionalità</a:t>
            </a:r>
          </a:p>
          <a:p>
            <a:r>
              <a:rPr lang="it-IT" dirty="0" err="1"/>
              <a:t>Dissuasività</a:t>
            </a:r>
            <a:r>
              <a:rPr lang="it-IT" dirty="0"/>
              <a:t> </a:t>
            </a:r>
          </a:p>
          <a:p>
            <a:r>
              <a:rPr lang="it-IT" b="1" dirty="0"/>
              <a:t>Domanda aperta relativa alla combinazione tra funzione afflittiva, restitutoria e risarcitoria. </a:t>
            </a:r>
            <a:r>
              <a:rPr lang="it-IT" dirty="0"/>
              <a:t>Quali implicazioni da tale prospettiva derivano per la componente risarcitoria affidata al giudice ordinario? Dovrà il giudice ordinario in sede di risarcimento tenere conto delle sanzioni pecuniarie e delle misure restitutorie in assenza di un’esplicita disciplina di coordinamento?</a:t>
            </a:r>
          </a:p>
          <a:p>
            <a:endParaRPr lang="it-IT" dirty="0"/>
          </a:p>
        </p:txBody>
      </p:sp>
      <p:sp>
        <p:nvSpPr>
          <p:cNvPr id="4" name="Segnaposto piè di pagina 3">
            <a:extLst>
              <a:ext uri="{FF2B5EF4-FFF2-40B4-BE49-F238E27FC236}">
                <a16:creationId xmlns:a16="http://schemas.microsoft.com/office/drawing/2014/main" id="{4E99E206-C310-47A8-AA0A-E14AFF92CA73}"/>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CE0419E0-8A64-4960-BCB7-774A419B067E}"/>
              </a:ext>
            </a:extLst>
          </p:cNvPr>
          <p:cNvSpPr>
            <a:spLocks noGrp="1"/>
          </p:cNvSpPr>
          <p:nvPr>
            <p:ph type="sldNum" sz="quarter" idx="12"/>
          </p:nvPr>
        </p:nvSpPr>
        <p:spPr/>
        <p:txBody>
          <a:bodyPr/>
          <a:lstStyle/>
          <a:p>
            <a:fld id="{7DC1D20D-0C6F-4128-9A75-555A99D5B890}" type="slidenum">
              <a:rPr lang="it-IT" smtClean="0"/>
              <a:t>36</a:t>
            </a:fld>
            <a:endParaRPr lang="it-IT"/>
          </a:p>
        </p:txBody>
      </p:sp>
    </p:spTree>
    <p:extLst>
      <p:ext uri="{BB962C8B-B14F-4D97-AF65-F5344CB8AC3E}">
        <p14:creationId xmlns:p14="http://schemas.microsoft.com/office/powerpoint/2010/main" val="2849610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8A86F6-055B-4000-9550-FC5D0ACD681B}"/>
              </a:ext>
            </a:extLst>
          </p:cNvPr>
          <p:cNvSpPr>
            <a:spLocks noGrp="1"/>
          </p:cNvSpPr>
          <p:nvPr>
            <p:ph type="title"/>
          </p:nvPr>
        </p:nvSpPr>
        <p:spPr/>
        <p:txBody>
          <a:bodyPr/>
          <a:lstStyle/>
          <a:p>
            <a:r>
              <a:rPr lang="it-IT" dirty="0"/>
              <a:t>Riflessioni conclusive e domande aperte concernenti la quantificazione della sanzione</a:t>
            </a:r>
          </a:p>
        </p:txBody>
      </p:sp>
      <p:sp>
        <p:nvSpPr>
          <p:cNvPr id="3" name="Segnaposto contenuto 2">
            <a:extLst>
              <a:ext uri="{FF2B5EF4-FFF2-40B4-BE49-F238E27FC236}">
                <a16:creationId xmlns:a16="http://schemas.microsoft.com/office/drawing/2014/main" id="{DA660EFD-7751-41FB-B71C-A40F661961C2}"/>
              </a:ext>
            </a:extLst>
          </p:cNvPr>
          <p:cNvSpPr>
            <a:spLocks noGrp="1"/>
          </p:cNvSpPr>
          <p:nvPr>
            <p:ph idx="1"/>
          </p:nvPr>
        </p:nvSpPr>
        <p:spPr/>
        <p:txBody>
          <a:bodyPr/>
          <a:lstStyle/>
          <a:p>
            <a:pPr algn="just"/>
            <a:r>
              <a:rPr lang="it-IT" dirty="0"/>
              <a:t>E’ necessario che autorità amministrative e i giudici considerino in modo più incisivo e puntuale i principi di effettività, proporzionalità e </a:t>
            </a:r>
            <a:r>
              <a:rPr lang="it-IT" dirty="0" err="1"/>
              <a:t>dissuasività</a:t>
            </a:r>
            <a:r>
              <a:rPr lang="it-IT" dirty="0"/>
              <a:t> della sanzione nella quantificazione.</a:t>
            </a:r>
          </a:p>
          <a:p>
            <a:pPr algn="just"/>
            <a:r>
              <a:rPr lang="it-IT" dirty="0"/>
              <a:t>E’ necessario che applichino tali principi tenendo conto non solo della sanzione penale ai fini del rispetto del divieto di bis in idem ma anche delle misure prescrittive sia a contenuto inibitorio sia a contenuto restitutorio.</a:t>
            </a:r>
          </a:p>
          <a:p>
            <a:pPr algn="just"/>
            <a:r>
              <a:rPr lang="it-IT" dirty="0"/>
              <a:t>E’ necessario nell’applicazione del diritto convenzionale e di quello europeo considerare le possibili tensioni tra tutela dei diritti fondamentali e perseguimento degli obiettivi regolatori.</a:t>
            </a:r>
          </a:p>
        </p:txBody>
      </p:sp>
      <p:sp>
        <p:nvSpPr>
          <p:cNvPr id="4" name="Segnaposto piè di pagina 3">
            <a:extLst>
              <a:ext uri="{FF2B5EF4-FFF2-40B4-BE49-F238E27FC236}">
                <a16:creationId xmlns:a16="http://schemas.microsoft.com/office/drawing/2014/main" id="{C099B789-7F2A-4A0B-9AB5-43E86F894C8C}"/>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6A5CF610-D31A-482D-A1A3-6C23D1752484}"/>
              </a:ext>
            </a:extLst>
          </p:cNvPr>
          <p:cNvSpPr>
            <a:spLocks noGrp="1"/>
          </p:cNvSpPr>
          <p:nvPr>
            <p:ph type="sldNum" sz="quarter" idx="12"/>
          </p:nvPr>
        </p:nvSpPr>
        <p:spPr/>
        <p:txBody>
          <a:bodyPr/>
          <a:lstStyle/>
          <a:p>
            <a:fld id="{7DC1D20D-0C6F-4128-9A75-555A99D5B890}" type="slidenum">
              <a:rPr lang="it-IT" smtClean="0"/>
              <a:t>37</a:t>
            </a:fld>
            <a:endParaRPr lang="it-IT"/>
          </a:p>
        </p:txBody>
      </p:sp>
    </p:spTree>
    <p:extLst>
      <p:ext uri="{BB962C8B-B14F-4D97-AF65-F5344CB8AC3E}">
        <p14:creationId xmlns:p14="http://schemas.microsoft.com/office/powerpoint/2010/main" val="3161921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14EF19-A388-4F27-9A43-AAD04481AF22}"/>
              </a:ext>
            </a:extLst>
          </p:cNvPr>
          <p:cNvSpPr>
            <a:spLocks noGrp="1"/>
          </p:cNvSpPr>
          <p:nvPr>
            <p:ph type="title"/>
          </p:nvPr>
        </p:nvSpPr>
        <p:spPr/>
        <p:txBody>
          <a:bodyPr/>
          <a:lstStyle/>
          <a:p>
            <a:r>
              <a:rPr lang="it-IT" dirty="0"/>
              <a:t>Il sindacato giurisdizionale</a:t>
            </a:r>
          </a:p>
        </p:txBody>
      </p:sp>
      <p:sp>
        <p:nvSpPr>
          <p:cNvPr id="3" name="Segnaposto contenuto 2">
            <a:extLst>
              <a:ext uri="{FF2B5EF4-FFF2-40B4-BE49-F238E27FC236}">
                <a16:creationId xmlns:a16="http://schemas.microsoft.com/office/drawing/2014/main" id="{BBF47261-AA0A-44C3-B735-9089DAE0EFAB}"/>
              </a:ext>
            </a:extLst>
          </p:cNvPr>
          <p:cNvSpPr>
            <a:spLocks noGrp="1"/>
          </p:cNvSpPr>
          <p:nvPr>
            <p:ph idx="1"/>
          </p:nvPr>
        </p:nvSpPr>
        <p:spPr/>
        <p:txBody>
          <a:bodyPr>
            <a:normAutofit fontScale="85000" lnSpcReduction="20000"/>
          </a:bodyPr>
          <a:lstStyle/>
          <a:p>
            <a:r>
              <a:rPr lang="it-IT" dirty="0"/>
              <a:t>Art. 134 </a:t>
            </a:r>
            <a:r>
              <a:rPr lang="it-IT" dirty="0" err="1"/>
              <a:t>c.p.a</a:t>
            </a:r>
            <a:r>
              <a:rPr lang="it-IT" dirty="0"/>
              <a:t>. Il giudice amministrativo ha una giurisdizione estesa al merito in materia sanzionatoria</a:t>
            </a:r>
          </a:p>
          <a:p>
            <a:r>
              <a:rPr lang="it-IT" dirty="0"/>
              <a:t>Potere di sindacato</a:t>
            </a:r>
          </a:p>
          <a:p>
            <a:r>
              <a:rPr lang="it-IT" dirty="0"/>
              <a:t>Potere di rideterminazione della sanzione</a:t>
            </a:r>
          </a:p>
          <a:p>
            <a:r>
              <a:rPr lang="it-IT" dirty="0"/>
              <a:t>L’articolo 134 </a:t>
            </a:r>
            <a:r>
              <a:rPr lang="it-IT" dirty="0" err="1"/>
              <a:t>c.p.a</a:t>
            </a:r>
            <a:r>
              <a:rPr lang="it-IT" dirty="0"/>
              <a:t>. va interpretato alla luce del diritto EDU e UE</a:t>
            </a:r>
          </a:p>
          <a:p>
            <a:r>
              <a:rPr lang="it-IT" dirty="0"/>
              <a:t>Il sindacato giurisdizionale in materia di provvedimenti sanzionatori deve essere ampio a tutela :</a:t>
            </a:r>
          </a:p>
          <a:p>
            <a:r>
              <a:rPr lang="it-IT" dirty="0"/>
              <a:t>A) dell’incolpato ( diritto EDU che privilegia la tutela dei diritti fondamentali)</a:t>
            </a:r>
          </a:p>
          <a:p>
            <a:r>
              <a:rPr lang="it-IT" dirty="0"/>
              <a:t>B) delle finalità regolatorie perseguite dall’ autorità.</a:t>
            </a:r>
          </a:p>
          <a:p>
            <a:r>
              <a:rPr lang="it-IT" dirty="0"/>
              <a:t>L’applicazione del principio della buona amministrazione e l’applicabilità dell’articolo 47 della Carta dei diritti stanno ampliando l’ambito del sindacato giurisdizionale sui provvedimenti sanzionatori delle autorità amministrative indipendenti.</a:t>
            </a:r>
          </a:p>
        </p:txBody>
      </p:sp>
      <p:sp>
        <p:nvSpPr>
          <p:cNvPr id="4" name="Segnaposto piè di pagina 3">
            <a:extLst>
              <a:ext uri="{FF2B5EF4-FFF2-40B4-BE49-F238E27FC236}">
                <a16:creationId xmlns:a16="http://schemas.microsoft.com/office/drawing/2014/main" id="{B5AE4D0C-D962-4048-8483-7E1E1C02ADBA}"/>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3B4158B8-AF17-447A-B749-112396709953}"/>
              </a:ext>
            </a:extLst>
          </p:cNvPr>
          <p:cNvSpPr>
            <a:spLocks noGrp="1"/>
          </p:cNvSpPr>
          <p:nvPr>
            <p:ph type="sldNum" sz="quarter" idx="12"/>
          </p:nvPr>
        </p:nvSpPr>
        <p:spPr/>
        <p:txBody>
          <a:bodyPr/>
          <a:lstStyle/>
          <a:p>
            <a:fld id="{7DC1D20D-0C6F-4128-9A75-555A99D5B890}" type="slidenum">
              <a:rPr lang="it-IT" smtClean="0"/>
              <a:t>38</a:t>
            </a:fld>
            <a:endParaRPr lang="it-IT"/>
          </a:p>
        </p:txBody>
      </p:sp>
    </p:spTree>
    <p:extLst>
      <p:ext uri="{BB962C8B-B14F-4D97-AF65-F5344CB8AC3E}">
        <p14:creationId xmlns:p14="http://schemas.microsoft.com/office/powerpoint/2010/main" val="1488290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8E6395-9FEF-48B8-8CE4-6526BCD2FFFA}"/>
              </a:ext>
            </a:extLst>
          </p:cNvPr>
          <p:cNvSpPr>
            <a:spLocks noGrp="1"/>
          </p:cNvSpPr>
          <p:nvPr>
            <p:ph type="title"/>
          </p:nvPr>
        </p:nvSpPr>
        <p:spPr/>
        <p:txBody>
          <a:bodyPr/>
          <a:lstStyle/>
          <a:p>
            <a:r>
              <a:rPr lang="it-IT" dirty="0"/>
              <a:t>Sindacato giurisdizionale sui provvedimenti sanzionatori e diritto europeo</a:t>
            </a:r>
          </a:p>
        </p:txBody>
      </p:sp>
      <p:sp>
        <p:nvSpPr>
          <p:cNvPr id="3" name="Segnaposto contenuto 2">
            <a:extLst>
              <a:ext uri="{FF2B5EF4-FFF2-40B4-BE49-F238E27FC236}">
                <a16:creationId xmlns:a16="http://schemas.microsoft.com/office/drawing/2014/main" id="{878D9762-F7CF-41F8-B0B4-EA3C387EEDB1}"/>
              </a:ext>
            </a:extLst>
          </p:cNvPr>
          <p:cNvSpPr>
            <a:spLocks noGrp="1"/>
          </p:cNvSpPr>
          <p:nvPr>
            <p:ph idx="1"/>
          </p:nvPr>
        </p:nvSpPr>
        <p:spPr/>
        <p:txBody>
          <a:bodyPr>
            <a:normAutofit fontScale="85000" lnSpcReduction="10000"/>
          </a:bodyPr>
          <a:lstStyle/>
          <a:p>
            <a:pPr algn="just"/>
            <a:r>
              <a:rPr lang="it-IT" dirty="0"/>
              <a:t>Trend generale</a:t>
            </a:r>
          </a:p>
          <a:p>
            <a:pPr algn="just"/>
            <a:r>
              <a:rPr lang="it-IT" dirty="0"/>
              <a:t>Rapporto ACA 2017. Ampliamento del sindacato giurisdizionale ma con diversa intensità in ragione dei diritti processuali amministrativi dei diversi paesi europei.</a:t>
            </a:r>
          </a:p>
          <a:p>
            <a:pPr algn="just"/>
            <a:r>
              <a:rPr lang="it-IT" dirty="0"/>
              <a:t>Disciplina legislativa europea. Molti regolamenti tra cui il Regolamento 1/2003 ammettono  il sindacato di merito sui provvedimenti sanzionatori delle autorità amministrative in materia di concorrenza e tutela dei consumatori.</a:t>
            </a:r>
          </a:p>
          <a:p>
            <a:pPr algn="just"/>
            <a:r>
              <a:rPr lang="it-IT" dirty="0"/>
              <a:t>Giurisprudenza Corte EDU e Corte di Giustizia ampliano il sindacato giurisdizionale al fine di assicurare la tutela dei diritti fondamentali ed il conseguimento degli obiettivi regolatori.</a:t>
            </a:r>
          </a:p>
          <a:p>
            <a:pPr algn="just"/>
            <a:r>
              <a:rPr lang="it-IT" dirty="0"/>
              <a:t>Tendenza ad ampliare l’ambito del sindacato con il rispetto dell’indipendenza delle AAI. Un sindacato più intenso non riduce ma aumenta la garanzia di indipendenza dal potere politico e dal rischio di cattura del regolatore.</a:t>
            </a:r>
          </a:p>
          <a:p>
            <a:endParaRPr lang="it-IT" dirty="0"/>
          </a:p>
        </p:txBody>
      </p:sp>
      <p:sp>
        <p:nvSpPr>
          <p:cNvPr id="4" name="Segnaposto piè di pagina 3">
            <a:extLst>
              <a:ext uri="{FF2B5EF4-FFF2-40B4-BE49-F238E27FC236}">
                <a16:creationId xmlns:a16="http://schemas.microsoft.com/office/drawing/2014/main" id="{463210AD-38E1-4DE7-BF23-E36FB10D84E2}"/>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74DD354F-9F63-44D2-A403-D0BE3B25A584}"/>
              </a:ext>
            </a:extLst>
          </p:cNvPr>
          <p:cNvSpPr>
            <a:spLocks noGrp="1"/>
          </p:cNvSpPr>
          <p:nvPr>
            <p:ph type="sldNum" sz="quarter" idx="12"/>
          </p:nvPr>
        </p:nvSpPr>
        <p:spPr/>
        <p:txBody>
          <a:bodyPr/>
          <a:lstStyle/>
          <a:p>
            <a:fld id="{7DC1D20D-0C6F-4128-9A75-555A99D5B890}" type="slidenum">
              <a:rPr lang="it-IT" smtClean="0"/>
              <a:t>39</a:t>
            </a:fld>
            <a:endParaRPr lang="it-IT"/>
          </a:p>
        </p:txBody>
      </p:sp>
    </p:spTree>
    <p:extLst>
      <p:ext uri="{BB962C8B-B14F-4D97-AF65-F5344CB8AC3E}">
        <p14:creationId xmlns:p14="http://schemas.microsoft.com/office/powerpoint/2010/main" val="412097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6D1C3D-BA2C-4CEB-A67C-2BCB136228C1}"/>
              </a:ext>
            </a:extLst>
          </p:cNvPr>
          <p:cNvSpPr>
            <a:spLocks noGrp="1"/>
          </p:cNvSpPr>
          <p:nvPr>
            <p:ph type="title"/>
          </p:nvPr>
        </p:nvSpPr>
        <p:spPr/>
        <p:txBody>
          <a:bodyPr/>
          <a:lstStyle/>
          <a:p>
            <a:r>
              <a:rPr lang="it-IT" dirty="0"/>
              <a:t>Diritto convenzionale e giusto procedimento</a:t>
            </a:r>
          </a:p>
        </p:txBody>
      </p:sp>
      <p:sp>
        <p:nvSpPr>
          <p:cNvPr id="3" name="Segnaposto contenuto 2">
            <a:extLst>
              <a:ext uri="{FF2B5EF4-FFF2-40B4-BE49-F238E27FC236}">
                <a16:creationId xmlns:a16="http://schemas.microsoft.com/office/drawing/2014/main" id="{A1E46993-B01E-407F-AFF9-AE5DDC7BA722}"/>
              </a:ext>
            </a:extLst>
          </p:cNvPr>
          <p:cNvSpPr>
            <a:spLocks noGrp="1"/>
          </p:cNvSpPr>
          <p:nvPr>
            <p:ph idx="1"/>
          </p:nvPr>
        </p:nvSpPr>
        <p:spPr>
          <a:xfrm>
            <a:off x="499731" y="1527913"/>
            <a:ext cx="9660270" cy="4351338"/>
          </a:xfrm>
        </p:spPr>
        <p:txBody>
          <a:bodyPr>
            <a:noAutofit/>
          </a:bodyPr>
          <a:lstStyle/>
          <a:p>
            <a:r>
              <a:rPr lang="it-IT" sz="1400" b="1" dirty="0"/>
              <a:t>Ragionevole durata e conclusione del procedimento sanzionatorio</a:t>
            </a:r>
          </a:p>
          <a:p>
            <a:r>
              <a:rPr lang="it-IT" sz="1400" b="1" dirty="0"/>
              <a:t>Cons Stato, sez. VI, 26 luglio 2018, n. 4577  </a:t>
            </a:r>
            <a:r>
              <a:rPr lang="it-IT" sz="1400" dirty="0"/>
              <a:t>« Il ritardo, in definitiva, non è quindi un vizio in sé dell’atto ma è un presupposto che </a:t>
            </a:r>
            <a:r>
              <a:rPr lang="it-IT" sz="1400" dirty="0" err="1"/>
              <a:t>puo</a:t>
            </a:r>
            <a:r>
              <a:rPr lang="it-IT" sz="1400" dirty="0"/>
              <a:t>̀ determinare, in concorso con altre condizioni, una possibile forma di </a:t>
            </a:r>
            <a:r>
              <a:rPr lang="it-IT" sz="1400" dirty="0" err="1"/>
              <a:t>responsabilita</a:t>
            </a:r>
            <a:r>
              <a:rPr lang="it-IT" sz="1400" dirty="0"/>
              <a:t>̀ risarcitoria dell’Amministrazione. Resta inoltre ferma la </a:t>
            </a:r>
            <a:r>
              <a:rPr lang="it-IT" sz="1400" dirty="0" err="1"/>
              <a:t>possibilita</a:t>
            </a:r>
            <a:r>
              <a:rPr lang="it-IT" sz="1400" dirty="0"/>
              <a:t>̀ per gli interessati di chiedere la condanna dell’Amministrazione a provvedere ai sensi dell’art 117 </a:t>
            </a:r>
            <a:r>
              <a:rPr lang="it-IT" sz="1400" dirty="0" err="1"/>
              <a:t>c.p.a</a:t>
            </a:r>
            <a:r>
              <a:rPr lang="it-IT" sz="1400" dirty="0"/>
              <a:t>. Al pari della giurisprudenza europea del Tribunale (sentenza 12 luglio 2018, nella causa T-475/14, punto 85) e della Corte di giustizia (sentenza 21 settembre 2006, in C-105/04, punto 42), nei procedimenti relativi al regolamento n. 1 del 2003 deve ritenersi che il superamento del termine di conclusione del procedimento (da computarsi di volta in volta alla luce della specifica disciplina di settore) possa costituire un motivo di annullamento delle decisioni che constatino la commissione di infrazioni soltanto qualora risulti provato che la violazione del principio del termine ragionevole ha pregiudicato i diritti della difesa delle imprese interessate, ridondando in un vizio della funzione pubblica. Al di fuori di tale specifica ipotesi il mancato rispetto dell’obbligo di decidere entro un termine ragionevole non incide sulla </a:t>
            </a:r>
            <a:r>
              <a:rPr lang="it-IT" sz="1400" dirty="0" err="1"/>
              <a:t>validita</a:t>
            </a:r>
            <a:r>
              <a:rPr lang="it-IT" sz="1400" dirty="0"/>
              <a:t>̀ dell’atto».</a:t>
            </a:r>
            <a:endParaRPr lang="it-IT" sz="1400" dirty="0">
              <a:latin typeface="Bitstream Vera Sans"/>
            </a:endParaRPr>
          </a:p>
          <a:p>
            <a:r>
              <a:rPr lang="it-IT" sz="1400" b="1" dirty="0"/>
              <a:t>TAR Lombardia 2458/2018 «</a:t>
            </a:r>
            <a:r>
              <a:rPr lang="it-IT" sz="1400" dirty="0"/>
              <a:t>l concreto termine di durata di un procedimento sanzionatorio non costituisce un aspetto privo di rilievo al fine di verificare il rispetto dei principi del giusto procedimento amministrativo anche alla luce dei parametri dettati dalla giurisprudenza della Corte EDU. Su questo aspetto, si evidenzia che</a:t>
            </a:r>
            <a:r>
              <a:rPr lang="it-IT" sz="1400" b="1" dirty="0"/>
              <a:t>, se è vero che la giurisprudenza della Corte EDU non impone la necessaria coincidenza tra le garanzie previste nella fase giurisdizionale e le garanzie del precedente procedimento amministrativo, risulta, comunque, necessario verificare se lo specifico aspetto in esame (id est, la durata del procedimento) costituisca un aspetto di necessaria applicazione nel caso di procedimenti sanzionatori come quello in esame</a:t>
            </a:r>
            <a:r>
              <a:rPr lang="it-IT" sz="1400" dirty="0"/>
              <a:t>. A parere del Collegio, l’interrogativo deve ricevere risposta affermativa, considerato, in primo luogo, la peculiare nozione di “pena” o “sanzione penale” accolta nell’ordinamento CEDU</a:t>
            </a:r>
            <a:endParaRPr lang="it-IT" sz="1400" b="1" dirty="0"/>
          </a:p>
        </p:txBody>
      </p:sp>
      <p:sp>
        <p:nvSpPr>
          <p:cNvPr id="4" name="Segnaposto piè di pagina 3">
            <a:extLst>
              <a:ext uri="{FF2B5EF4-FFF2-40B4-BE49-F238E27FC236}">
                <a16:creationId xmlns:a16="http://schemas.microsoft.com/office/drawing/2014/main" id="{AEC21ACD-3889-46B2-8617-FB0C2AF68DD3}"/>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C3C5CC0D-C319-42EF-9DB5-08AE56724578}"/>
              </a:ext>
            </a:extLst>
          </p:cNvPr>
          <p:cNvSpPr>
            <a:spLocks noGrp="1"/>
          </p:cNvSpPr>
          <p:nvPr>
            <p:ph type="sldNum" sz="quarter" idx="12"/>
          </p:nvPr>
        </p:nvSpPr>
        <p:spPr/>
        <p:txBody>
          <a:bodyPr/>
          <a:lstStyle/>
          <a:p>
            <a:fld id="{7DC1D20D-0C6F-4128-9A75-555A99D5B890}" type="slidenum">
              <a:rPr lang="it-IT" smtClean="0"/>
              <a:t>4</a:t>
            </a:fld>
            <a:endParaRPr lang="it-IT"/>
          </a:p>
        </p:txBody>
      </p:sp>
    </p:spTree>
    <p:extLst>
      <p:ext uri="{BB962C8B-B14F-4D97-AF65-F5344CB8AC3E}">
        <p14:creationId xmlns:p14="http://schemas.microsoft.com/office/powerpoint/2010/main" val="7217504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2C8726-25D8-46CF-99F6-3B3407D9E7BA}"/>
              </a:ext>
            </a:extLst>
          </p:cNvPr>
          <p:cNvSpPr>
            <a:spLocks noGrp="1"/>
          </p:cNvSpPr>
          <p:nvPr>
            <p:ph type="title"/>
          </p:nvPr>
        </p:nvSpPr>
        <p:spPr/>
        <p:txBody>
          <a:bodyPr/>
          <a:lstStyle/>
          <a:p>
            <a:r>
              <a:rPr lang="it-IT" dirty="0"/>
              <a:t>Riflessioni conclusive e domande aperte</a:t>
            </a:r>
          </a:p>
        </p:txBody>
      </p:sp>
      <p:sp>
        <p:nvSpPr>
          <p:cNvPr id="3" name="Segnaposto contenuto 2">
            <a:extLst>
              <a:ext uri="{FF2B5EF4-FFF2-40B4-BE49-F238E27FC236}">
                <a16:creationId xmlns:a16="http://schemas.microsoft.com/office/drawing/2014/main" id="{C3DC18DA-49C6-4D22-9535-F6169C2A1915}"/>
              </a:ext>
            </a:extLst>
          </p:cNvPr>
          <p:cNvSpPr>
            <a:spLocks noGrp="1"/>
          </p:cNvSpPr>
          <p:nvPr>
            <p:ph idx="1"/>
          </p:nvPr>
        </p:nvSpPr>
        <p:spPr/>
        <p:txBody>
          <a:bodyPr>
            <a:normAutofit fontScale="77500" lnSpcReduction="20000"/>
          </a:bodyPr>
          <a:lstStyle/>
          <a:p>
            <a:r>
              <a:rPr lang="it-IT" b="1" dirty="0"/>
              <a:t>Vi sono differenti approcci che vanno contemperati nell’esercizio del potere sanzionatorio e nel suo sindacato</a:t>
            </a:r>
          </a:p>
          <a:p>
            <a:r>
              <a:rPr lang="it-IT" b="1" dirty="0"/>
              <a:t>Differenze tra diritto europeo e diritto interno </a:t>
            </a:r>
            <a:r>
              <a:rPr lang="it-IT" dirty="0"/>
              <a:t>relative alle sanzioni amministrative concernenti</a:t>
            </a:r>
          </a:p>
          <a:p>
            <a:r>
              <a:rPr lang="it-IT" dirty="0"/>
              <a:t>1) la qualificazione</a:t>
            </a:r>
          </a:p>
          <a:p>
            <a:r>
              <a:rPr lang="it-IT" dirty="0"/>
              <a:t>2) la quantificazione</a:t>
            </a:r>
          </a:p>
          <a:p>
            <a:r>
              <a:rPr lang="it-IT" b="1" dirty="0"/>
              <a:t>Differenze tra diritto convenzionale e diritto europeo</a:t>
            </a:r>
          </a:p>
          <a:p>
            <a:r>
              <a:rPr lang="it-IT" dirty="0"/>
              <a:t>Entrambi sono contrassegnati da un approccio funzionale ma:</a:t>
            </a:r>
          </a:p>
          <a:p>
            <a:r>
              <a:rPr lang="it-IT" dirty="0"/>
              <a:t>1) il diritto convenzionale definisce le caratteristiche delle sanzioni in funzione della tutela dei </a:t>
            </a:r>
            <a:r>
              <a:rPr lang="it-IT"/>
              <a:t>diritti fondamentali;</a:t>
            </a:r>
            <a:endParaRPr lang="it-IT" dirty="0"/>
          </a:p>
          <a:p>
            <a:r>
              <a:rPr lang="it-IT" dirty="0"/>
              <a:t>2) il diritto europeo definisce le caratteristiche delle sanzioni in funzione della efficiente ed efficace regolazione dei mercati e della protezione dei consumatori e della concorrenza. L’applicabilità dell’articolo 47 della Carta dei diritti introduce una componente diritti fondamentali anche in relazione al diritto europeo.</a:t>
            </a:r>
          </a:p>
        </p:txBody>
      </p:sp>
      <p:sp>
        <p:nvSpPr>
          <p:cNvPr id="4" name="Segnaposto piè di pagina 3">
            <a:extLst>
              <a:ext uri="{FF2B5EF4-FFF2-40B4-BE49-F238E27FC236}">
                <a16:creationId xmlns:a16="http://schemas.microsoft.com/office/drawing/2014/main" id="{284D8518-BA85-4AB8-9E79-99CA24D4D89C}"/>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3F8A200C-63CB-48CD-8A83-7C9FBE7DF10A}"/>
              </a:ext>
            </a:extLst>
          </p:cNvPr>
          <p:cNvSpPr>
            <a:spLocks noGrp="1"/>
          </p:cNvSpPr>
          <p:nvPr>
            <p:ph type="sldNum" sz="quarter" idx="12"/>
          </p:nvPr>
        </p:nvSpPr>
        <p:spPr/>
        <p:txBody>
          <a:bodyPr/>
          <a:lstStyle/>
          <a:p>
            <a:fld id="{5AA499B7-E328-4E0A-B310-E413DB5B9791}" type="slidenum">
              <a:rPr lang="it-IT" smtClean="0"/>
              <a:t>40</a:t>
            </a:fld>
            <a:endParaRPr lang="it-IT"/>
          </a:p>
        </p:txBody>
      </p:sp>
    </p:spTree>
    <p:extLst>
      <p:ext uri="{BB962C8B-B14F-4D97-AF65-F5344CB8AC3E}">
        <p14:creationId xmlns:p14="http://schemas.microsoft.com/office/powerpoint/2010/main" val="178285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301832-82DE-41EC-8288-B0294927B0AC}"/>
              </a:ext>
            </a:extLst>
          </p:cNvPr>
          <p:cNvSpPr>
            <a:spLocks noGrp="1"/>
          </p:cNvSpPr>
          <p:nvPr>
            <p:ph type="title"/>
          </p:nvPr>
        </p:nvSpPr>
        <p:spPr/>
        <p:txBody>
          <a:bodyPr/>
          <a:lstStyle/>
          <a:p>
            <a:r>
              <a:rPr lang="it-IT" dirty="0"/>
              <a:t>Principi europei e qualificazione della sanzione</a:t>
            </a:r>
          </a:p>
        </p:txBody>
      </p:sp>
      <p:sp>
        <p:nvSpPr>
          <p:cNvPr id="3" name="Segnaposto contenuto 2">
            <a:extLst>
              <a:ext uri="{FF2B5EF4-FFF2-40B4-BE49-F238E27FC236}">
                <a16:creationId xmlns:a16="http://schemas.microsoft.com/office/drawing/2014/main" id="{75282921-67E3-434B-9795-3DDB46CD4F5E}"/>
              </a:ext>
            </a:extLst>
          </p:cNvPr>
          <p:cNvSpPr>
            <a:spLocks noGrp="1"/>
          </p:cNvSpPr>
          <p:nvPr>
            <p:ph idx="1"/>
          </p:nvPr>
        </p:nvSpPr>
        <p:spPr/>
        <p:txBody>
          <a:bodyPr>
            <a:normAutofit fontScale="32500" lnSpcReduction="20000"/>
          </a:bodyPr>
          <a:lstStyle/>
          <a:p>
            <a:r>
              <a:rPr lang="it-IT" sz="3700" dirty="0"/>
              <a:t>I tre Criteri Engel ed i criteri </a:t>
            </a:r>
            <a:r>
              <a:rPr lang="it-IT" sz="3700" dirty="0" err="1"/>
              <a:t>Zalothukin</a:t>
            </a:r>
            <a:endParaRPr lang="it-IT" sz="3700" dirty="0"/>
          </a:p>
          <a:p>
            <a:r>
              <a:rPr lang="it-IT" sz="3700" dirty="0"/>
              <a:t>CDS 6330/2018</a:t>
            </a:r>
          </a:p>
          <a:p>
            <a:r>
              <a:rPr lang="it-IT" sz="3700" dirty="0"/>
              <a:t>«La distinzione sopra delineata va, tuttavia, coordinata con la giurisprudenza della Corte europea dei diritti dell’uomo.</a:t>
            </a:r>
          </a:p>
          <a:p>
            <a:r>
              <a:rPr lang="it-IT" sz="3700" dirty="0"/>
              <a:t>Sin dal 1976, la Corte di Strasburgo ha enunciato tre criteri o figure sintomatiche della sanzione penale (i cosiddetti criteri Engel): </a:t>
            </a:r>
          </a:p>
          <a:p>
            <a:r>
              <a:rPr lang="it-IT" sz="3700" dirty="0">
                <a:solidFill>
                  <a:srgbClr val="FF0000"/>
                </a:solidFill>
              </a:rPr>
              <a:t>- la qualificazione dell’illecito operata dal diritto nazionale; </a:t>
            </a:r>
          </a:p>
          <a:p>
            <a:r>
              <a:rPr lang="it-IT" sz="3700" dirty="0">
                <a:solidFill>
                  <a:srgbClr val="FF0000"/>
                </a:solidFill>
              </a:rPr>
              <a:t>- la natura della sanzione, alla luce della sua funzione punitiva-deterrente; </a:t>
            </a:r>
          </a:p>
          <a:p>
            <a:r>
              <a:rPr lang="it-IT" sz="3700" dirty="0">
                <a:solidFill>
                  <a:srgbClr val="FF0000"/>
                </a:solidFill>
              </a:rPr>
              <a:t>- la severità, ovvero la gravità del sacrificio imposto. </a:t>
            </a:r>
          </a:p>
          <a:p>
            <a:pPr algn="just"/>
            <a:r>
              <a:rPr lang="it-IT" sz="3700" dirty="0"/>
              <a:t>Per la Corte è sufficiente che ricorra anche una sola di tali circostanze, perché la sanzione vada qualificata come “penale” (cfr. ex </a:t>
            </a:r>
            <a:r>
              <a:rPr lang="it-IT" sz="3700" dirty="0" err="1"/>
              <a:t>plurimis</a:t>
            </a:r>
            <a:r>
              <a:rPr lang="it-IT" sz="3700" dirty="0"/>
              <a:t> sentenze 8 giugno 1976, Engel c. Olanda; 26 marzo 1982, Adolf c. Austria, § 30; 9 febbraio 1995, Welch c. Regno Unito, § 27; 25 agosto 1987, Lutz c. Germania, § 54; 21 febbraio 1984, </a:t>
            </a:r>
            <a:r>
              <a:rPr lang="it-IT" sz="3700" dirty="0" err="1"/>
              <a:t>Öztürk</a:t>
            </a:r>
            <a:r>
              <a:rPr lang="it-IT" sz="3700" dirty="0"/>
              <a:t> c. Germania, § 50; 22 febbraio 1996, </a:t>
            </a:r>
            <a:r>
              <a:rPr lang="it-IT" sz="3700" dirty="0" err="1"/>
              <a:t>Putz</a:t>
            </a:r>
            <a:r>
              <a:rPr lang="it-IT" sz="3700" dirty="0"/>
              <a:t> c. Austria, § 31; 21 ottobre 1997, Pierre-Bloch c. Francia, § 54; 24 settembre 1997, </a:t>
            </a:r>
            <a:r>
              <a:rPr lang="it-IT" sz="3700" dirty="0" err="1"/>
              <a:t>Garyfallou</a:t>
            </a:r>
            <a:r>
              <a:rPr lang="it-IT" sz="3700" dirty="0"/>
              <a:t> AEBE c. Grecia, § 32).</a:t>
            </a:r>
          </a:p>
          <a:p>
            <a:pPr algn="just"/>
            <a:r>
              <a:rPr lang="it-IT" sz="3700" dirty="0"/>
              <a:t>La qualificazione formale che una data sanzione riceva nell’ordinamento di appartenenza non riveste valore determinante, bastando che la sanzione sia penale per natura ovvero dotata di una relativa severità. La qualificazione formale interna, invece, assume valore vincolante, ai fini convenzionali, soltanto in senso «estensivo», per affermare cioè l’applicabilità dell’art. 6 CEDU, anche nelle ipotesi in cui non siano integrati gli altri due requisiti sostanziali affermati dai giudici di Strasburgo.</a:t>
            </a:r>
          </a:p>
          <a:p>
            <a:pPr algn="just"/>
            <a:r>
              <a:rPr lang="it-IT" sz="3700" dirty="0"/>
              <a:t>Il criterio formale deve essere integrato sia alla luce dell’esame della natura dell’infrazione, da compiersi avendo riguardo all’interesse tutelato dall’ordinamento (che deve essere di carattere generale) nonché allo scopo perseguito dal legislatore (il quale deve avere una finalità di deterrenza generale o speciale); sia dalla valutazione della gravità della sanzione (che deve incidere in modo rilevante su diritti fondamentali). Come ribadito da ultimo nella sentenza Grande Stevens (§ 94), «questi criteri sono peraltro alternativi e non cumulativi […] Ciò non impedisce di adottare un approccio cumulativo se l’analisi separata di ogni criterio non permette di arrivare ad una conclusione chiara in merito alla sussistenza di una “accusa in materia penale” (</a:t>
            </a:r>
            <a:r>
              <a:rPr lang="it-IT" sz="3700" dirty="0" err="1"/>
              <a:t>Jussila</a:t>
            </a:r>
            <a:r>
              <a:rPr lang="it-IT" sz="3700" dirty="0"/>
              <a:t> c. Finlandia [GC], n. 73053/01, §§ 30 e 31, CEDU 2006-XIII, e </a:t>
            </a:r>
            <a:r>
              <a:rPr lang="it-IT" sz="3700" dirty="0" err="1"/>
              <a:t>Zaicevs</a:t>
            </a:r>
            <a:r>
              <a:rPr lang="it-IT" sz="3700" dirty="0"/>
              <a:t> c. Lettonia, n. 65022/01, § 31, CEDU 2007-IX)».</a:t>
            </a:r>
          </a:p>
          <a:p>
            <a:endParaRPr lang="it-IT" dirty="0"/>
          </a:p>
          <a:p>
            <a:endParaRPr lang="it-IT" dirty="0"/>
          </a:p>
          <a:p>
            <a:endParaRPr lang="it-IT" dirty="0"/>
          </a:p>
        </p:txBody>
      </p:sp>
      <p:sp>
        <p:nvSpPr>
          <p:cNvPr id="4" name="Segnaposto piè di pagina 3">
            <a:extLst>
              <a:ext uri="{FF2B5EF4-FFF2-40B4-BE49-F238E27FC236}">
                <a16:creationId xmlns:a16="http://schemas.microsoft.com/office/drawing/2014/main" id="{18FAC3EC-CEDF-4E22-AAC6-19926FC71461}"/>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4D967CF-A502-43E4-83B8-3265A4A33E04}"/>
              </a:ext>
            </a:extLst>
          </p:cNvPr>
          <p:cNvSpPr>
            <a:spLocks noGrp="1"/>
          </p:cNvSpPr>
          <p:nvPr>
            <p:ph type="sldNum" sz="quarter" idx="12"/>
          </p:nvPr>
        </p:nvSpPr>
        <p:spPr/>
        <p:txBody>
          <a:bodyPr/>
          <a:lstStyle/>
          <a:p>
            <a:fld id="{7DC1D20D-0C6F-4128-9A75-555A99D5B890}" type="slidenum">
              <a:rPr lang="it-IT" smtClean="0"/>
              <a:t>5</a:t>
            </a:fld>
            <a:endParaRPr lang="it-IT"/>
          </a:p>
        </p:txBody>
      </p:sp>
    </p:spTree>
    <p:extLst>
      <p:ext uri="{BB962C8B-B14F-4D97-AF65-F5344CB8AC3E}">
        <p14:creationId xmlns:p14="http://schemas.microsoft.com/office/powerpoint/2010/main" val="41658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347A2B-295A-4D20-BC48-5A80DC46584E}"/>
              </a:ext>
            </a:extLst>
          </p:cNvPr>
          <p:cNvSpPr>
            <a:spLocks noGrp="1"/>
          </p:cNvSpPr>
          <p:nvPr>
            <p:ph type="title"/>
          </p:nvPr>
        </p:nvSpPr>
        <p:spPr/>
        <p:txBody>
          <a:bodyPr/>
          <a:lstStyle/>
          <a:p>
            <a:r>
              <a:rPr lang="it-IT" dirty="0"/>
              <a:t>Principi europei e qualificazione della sanzione</a:t>
            </a:r>
          </a:p>
        </p:txBody>
      </p:sp>
      <p:sp>
        <p:nvSpPr>
          <p:cNvPr id="6" name="Segnaposto contenuto 5">
            <a:extLst>
              <a:ext uri="{FF2B5EF4-FFF2-40B4-BE49-F238E27FC236}">
                <a16:creationId xmlns:a16="http://schemas.microsoft.com/office/drawing/2014/main" id="{0AAF47B9-E623-4FA1-AC89-ED6A8D73A0B2}"/>
              </a:ext>
            </a:extLst>
          </p:cNvPr>
          <p:cNvSpPr>
            <a:spLocks noGrp="1"/>
          </p:cNvSpPr>
          <p:nvPr>
            <p:ph idx="1"/>
          </p:nvPr>
        </p:nvSpPr>
        <p:spPr>
          <a:xfrm>
            <a:off x="838200" y="1825625"/>
            <a:ext cx="10515600" cy="4355038"/>
          </a:xfrm>
          <a:prstGeom prst="rect">
            <a:avLst/>
          </a:prstGeom>
        </p:spPr>
        <p:txBody>
          <a:bodyPr>
            <a:spAutoFit/>
          </a:bodyPr>
          <a:lstStyle/>
          <a:p>
            <a:r>
              <a:rPr lang="it-IT" dirty="0"/>
              <a:t>CDS 6330/2018</a:t>
            </a:r>
          </a:p>
          <a:p>
            <a:pPr algn="just"/>
            <a:r>
              <a:rPr lang="it-IT" sz="1400" dirty="0"/>
              <a:t>«Una sanzione può essere penale ai fini della CEDU anche quando non incida sulla libertà personale e anche quando non rivesta carattere pecuniario, rilevando in definitiva che l’apparato sanzionatorio (amministrativo) </a:t>
            </a:r>
            <a:r>
              <a:rPr lang="it-IT" sz="1400" dirty="0">
                <a:solidFill>
                  <a:srgbClr val="FF0000"/>
                </a:solidFill>
              </a:rPr>
              <a:t>risulti per l’interessato connotato da una dimensione intrinsecamente afflittiva</a:t>
            </a:r>
            <a:r>
              <a:rPr lang="it-IT" sz="1400" dirty="0"/>
              <a:t>. Tantomeno assume rilievo la distinzione nell’ordinamento nazionale fra sanzioni penali e sanzioni amministrative: pertanto, se queste ultime sono qualificate come penali ai fini della CEDU, opera comunque il ne bis in idem. Non conta, inoltre, che la sanzione sia stata concretamente applicata, essendo sufficiente che sia normativamente prevista.</a:t>
            </a:r>
          </a:p>
          <a:p>
            <a:pPr algn="just"/>
            <a:r>
              <a:rPr lang="it-IT" sz="1400" dirty="0">
                <a:solidFill>
                  <a:srgbClr val="FF0000"/>
                </a:solidFill>
              </a:rPr>
              <a:t>Il concetto di sanzione penale rilevante ai fini CEDU non comporta alcuna incompatibilità funzionale tra l’infliggere una punizione a fini retributivi e di deterrenza e la cura dell’interesse pubblico. All’interno della sanzione ben possono coesistere finalità afflittive e (contemporaneamente) di ripristino della lesione subita dall’interesse pubblico. </a:t>
            </a:r>
            <a:r>
              <a:rPr lang="it-IT" sz="1400" dirty="0"/>
              <a:t>La stessa Corte di Strasburgo ha tuttavia precisato che non si configurino come ‘penali’, nel significato convenzionale del termine, quelle misure che soddisfano pretese risarcitorie o che sono essenzialmente dirette a ripristinare la situazione di legalità, restaurando l’interesse pubblico leso (sentenza 7 luglio 1989, Tre </a:t>
            </a:r>
            <a:r>
              <a:rPr lang="it-IT" sz="1400" dirty="0" err="1"/>
              <a:t>Traktörer</a:t>
            </a:r>
            <a:r>
              <a:rPr lang="it-IT" sz="1400" dirty="0"/>
              <a:t> </a:t>
            </a:r>
            <a:r>
              <a:rPr lang="it-IT" sz="1400" dirty="0" err="1"/>
              <a:t>Aktiebolag</a:t>
            </a:r>
            <a:r>
              <a:rPr lang="it-IT" sz="1400" dirty="0"/>
              <a:t> c. Svezia, § 46). Anche la Corte Costituzionale (con la sentenza n. 276 del 2016, in tema di sospensione di una carica prevista dal d.lgs. n. 235 del 2012) ha affermato principi da cui si desume la distinzione sopra delineata: in relazione a ‘conseguenze amministrative’ della commissione di un reato, la Corte, infatti, ha concluso nel senso che dal quadro delle garanzie previste dalla CEDU (come interpretate dalla Corte di Strasburgo) non è ricavabile un vincolo ad assoggettare una misura amministrativa cautelare, quale la sospensione dalle cariche elettive in conseguenza di una condanna penale non definitiva, al divieto convenzionale di retroattività della legge penale, motivando proprio in ragione della natura non punitiva della misura amministrativa sottoposta alla sua attenzione.»</a:t>
            </a:r>
          </a:p>
          <a:p>
            <a:endParaRPr lang="it-IT" dirty="0"/>
          </a:p>
        </p:txBody>
      </p:sp>
      <p:sp>
        <p:nvSpPr>
          <p:cNvPr id="3" name="Segnaposto piè di pagina 2">
            <a:extLst>
              <a:ext uri="{FF2B5EF4-FFF2-40B4-BE49-F238E27FC236}">
                <a16:creationId xmlns:a16="http://schemas.microsoft.com/office/drawing/2014/main" id="{93B1179F-4DED-49E7-8AC0-FE8C3C11400E}"/>
              </a:ext>
            </a:extLst>
          </p:cNvPr>
          <p:cNvSpPr>
            <a:spLocks noGrp="1"/>
          </p:cNvSpPr>
          <p:nvPr>
            <p:ph type="ftr" sz="quarter" idx="11"/>
          </p:nvPr>
        </p:nvSpPr>
        <p:spPr/>
        <p:txBody>
          <a:bodyPr/>
          <a:lstStyle/>
          <a:p>
            <a:r>
              <a:rPr lang="it-IT"/>
              <a:t>Fabrizio Cafaggi  Consiglio di Stato</a:t>
            </a:r>
          </a:p>
        </p:txBody>
      </p:sp>
      <p:sp>
        <p:nvSpPr>
          <p:cNvPr id="4" name="Segnaposto numero diapositiva 3">
            <a:extLst>
              <a:ext uri="{FF2B5EF4-FFF2-40B4-BE49-F238E27FC236}">
                <a16:creationId xmlns:a16="http://schemas.microsoft.com/office/drawing/2014/main" id="{16107797-093E-4F2B-B7EE-A42FAAE2D873}"/>
              </a:ext>
            </a:extLst>
          </p:cNvPr>
          <p:cNvSpPr>
            <a:spLocks noGrp="1"/>
          </p:cNvSpPr>
          <p:nvPr>
            <p:ph type="sldNum" sz="quarter" idx="12"/>
          </p:nvPr>
        </p:nvSpPr>
        <p:spPr/>
        <p:txBody>
          <a:bodyPr/>
          <a:lstStyle/>
          <a:p>
            <a:fld id="{7DC1D20D-0C6F-4128-9A75-555A99D5B890}" type="slidenum">
              <a:rPr lang="it-IT" smtClean="0"/>
              <a:t>6</a:t>
            </a:fld>
            <a:endParaRPr lang="it-IT"/>
          </a:p>
        </p:txBody>
      </p:sp>
    </p:spTree>
    <p:extLst>
      <p:ext uri="{BB962C8B-B14F-4D97-AF65-F5344CB8AC3E}">
        <p14:creationId xmlns:p14="http://schemas.microsoft.com/office/powerpoint/2010/main" val="2235438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5D0357-516C-492A-B9EE-E9338D706EFC}"/>
              </a:ext>
            </a:extLst>
          </p:cNvPr>
          <p:cNvSpPr>
            <a:spLocks noGrp="1"/>
          </p:cNvSpPr>
          <p:nvPr>
            <p:ph type="title"/>
          </p:nvPr>
        </p:nvSpPr>
        <p:spPr/>
        <p:txBody>
          <a:bodyPr/>
          <a:lstStyle/>
          <a:p>
            <a:r>
              <a:rPr lang="it-IT" dirty="0"/>
              <a:t>Qualificazione della sanzione come penale</a:t>
            </a:r>
          </a:p>
        </p:txBody>
      </p:sp>
      <p:sp>
        <p:nvSpPr>
          <p:cNvPr id="3" name="Segnaposto contenuto 2">
            <a:extLst>
              <a:ext uri="{FF2B5EF4-FFF2-40B4-BE49-F238E27FC236}">
                <a16:creationId xmlns:a16="http://schemas.microsoft.com/office/drawing/2014/main" id="{B7FAC380-C0C6-44E3-9DCF-6C8785915DAB}"/>
              </a:ext>
            </a:extLst>
          </p:cNvPr>
          <p:cNvSpPr>
            <a:spLocks noGrp="1"/>
          </p:cNvSpPr>
          <p:nvPr>
            <p:ph idx="1"/>
          </p:nvPr>
        </p:nvSpPr>
        <p:spPr/>
        <p:txBody>
          <a:bodyPr>
            <a:normAutofit/>
          </a:bodyPr>
          <a:lstStyle/>
          <a:p>
            <a:r>
              <a:rPr lang="it-IT" b="1" dirty="0"/>
              <a:t>T.A.R. Milano, sez. II, n. 2458/2018</a:t>
            </a:r>
            <a:r>
              <a:rPr lang="it-IT" b="1" dirty="0">
                <a:hlinkClick r:id="rId2">
                  <a:extLst>
                    <a:ext uri="{A12FA001-AC4F-418D-AE19-62706E023703}">
                      <ahyp:hlinkClr xmlns:ahyp="http://schemas.microsoft.com/office/drawing/2018/hyperlinkcolor" val="tx"/>
                    </a:ext>
                  </a:extLst>
                </a:hlinkClick>
              </a:rPr>
              <a:t> e N. 02456/2018 </a:t>
            </a:r>
            <a:r>
              <a:rPr lang="it-IT" b="1" dirty="0"/>
              <a:t>31 ottobre 2018: « </a:t>
            </a:r>
            <a:r>
              <a:rPr lang="it-IT" dirty="0"/>
              <a:t>Affinché quindi l’art. 6, par. 1, trovi applicazione (nella parte in cui fa riferimento all’accusa penale), è sufficiente che l’infrazione in questione sia di natura penale rispetto all’ordinamento nazionale oppure che esponga l’interessato ad una sanzione che, per la sua natura e gravità, ricada generalmente nella materia penale, avendo carattere punitivo e deterrente e non semplicemente risarcitorio o ripristinatorio.» </a:t>
            </a:r>
          </a:p>
          <a:p>
            <a:endParaRPr lang="it-IT" dirty="0"/>
          </a:p>
          <a:p>
            <a:pPr lvl="0"/>
            <a:endParaRPr lang="it-IT" dirty="0"/>
          </a:p>
          <a:p>
            <a:endParaRPr lang="it-IT" dirty="0"/>
          </a:p>
        </p:txBody>
      </p:sp>
      <p:sp>
        <p:nvSpPr>
          <p:cNvPr id="4" name="Segnaposto piè di pagina 3">
            <a:extLst>
              <a:ext uri="{FF2B5EF4-FFF2-40B4-BE49-F238E27FC236}">
                <a16:creationId xmlns:a16="http://schemas.microsoft.com/office/drawing/2014/main" id="{E5CAD70A-7B9D-4A69-AC63-194CB4C58B36}"/>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9071DA0-F926-4F9D-A094-EB9CD46DE517}"/>
              </a:ext>
            </a:extLst>
          </p:cNvPr>
          <p:cNvSpPr>
            <a:spLocks noGrp="1"/>
          </p:cNvSpPr>
          <p:nvPr>
            <p:ph type="sldNum" sz="quarter" idx="12"/>
          </p:nvPr>
        </p:nvSpPr>
        <p:spPr/>
        <p:txBody>
          <a:bodyPr/>
          <a:lstStyle/>
          <a:p>
            <a:fld id="{7DC1D20D-0C6F-4128-9A75-555A99D5B890}" type="slidenum">
              <a:rPr lang="it-IT" smtClean="0"/>
              <a:t>7</a:t>
            </a:fld>
            <a:endParaRPr lang="it-IT"/>
          </a:p>
        </p:txBody>
      </p:sp>
    </p:spTree>
    <p:extLst>
      <p:ext uri="{BB962C8B-B14F-4D97-AF65-F5344CB8AC3E}">
        <p14:creationId xmlns:p14="http://schemas.microsoft.com/office/powerpoint/2010/main" val="370767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C11786-90AB-4921-BD59-1D0FA1473FBE}"/>
              </a:ext>
            </a:extLst>
          </p:cNvPr>
          <p:cNvSpPr>
            <a:spLocks noGrp="1"/>
          </p:cNvSpPr>
          <p:nvPr>
            <p:ph type="title"/>
          </p:nvPr>
        </p:nvSpPr>
        <p:spPr/>
        <p:txBody>
          <a:bodyPr/>
          <a:lstStyle/>
          <a:p>
            <a:r>
              <a:rPr lang="it-IT" dirty="0"/>
              <a:t>I principi europei sulla quantificazione della sanzione </a:t>
            </a:r>
          </a:p>
        </p:txBody>
      </p:sp>
      <p:sp>
        <p:nvSpPr>
          <p:cNvPr id="3" name="Segnaposto contenuto 2">
            <a:extLst>
              <a:ext uri="{FF2B5EF4-FFF2-40B4-BE49-F238E27FC236}">
                <a16:creationId xmlns:a16="http://schemas.microsoft.com/office/drawing/2014/main" id="{F04A6821-1AEE-437C-8F8B-656FE774199E}"/>
              </a:ext>
            </a:extLst>
          </p:cNvPr>
          <p:cNvSpPr>
            <a:spLocks noGrp="1"/>
          </p:cNvSpPr>
          <p:nvPr>
            <p:ph idx="1"/>
          </p:nvPr>
        </p:nvSpPr>
        <p:spPr/>
        <p:txBody>
          <a:bodyPr>
            <a:normAutofit/>
          </a:bodyPr>
          <a:lstStyle/>
          <a:p>
            <a:pPr algn="just"/>
            <a:r>
              <a:rPr lang="it-IT" dirty="0"/>
              <a:t>Effettività, proporzionalità e </a:t>
            </a:r>
            <a:r>
              <a:rPr lang="it-IT" dirty="0" err="1"/>
              <a:t>dissuasività</a:t>
            </a:r>
            <a:r>
              <a:rPr lang="it-IT" dirty="0"/>
              <a:t> si applicano a tutte le sanzioni. La definizione di sanzione nel diritto europeo non coincide con quella nazionale.</a:t>
            </a:r>
          </a:p>
          <a:p>
            <a:pPr algn="just"/>
            <a:r>
              <a:rPr lang="it-IT" b="1" dirty="0"/>
              <a:t>Come le AAI applicano i principi alla quantificazione della sanzione e quali conseguenze ne derivano?</a:t>
            </a:r>
          </a:p>
          <a:p>
            <a:pPr algn="just"/>
            <a:r>
              <a:rPr lang="it-IT" dirty="0"/>
              <a:t>Risultati preliminari di una ricerca in corso dell’ufficio studi del Consiglio di Stato suggeriscono che i riferimenti ai principi sono limitati e ancora poco incisivi, rimanendo la quantificazione prevalentemente ancorata alla interpretazione della l. 689/81 ed in particolare ai criteri concernenti le sanzioni pecuniarie</a:t>
            </a:r>
          </a:p>
          <a:p>
            <a:endParaRPr lang="it-IT" dirty="0"/>
          </a:p>
        </p:txBody>
      </p:sp>
      <p:sp>
        <p:nvSpPr>
          <p:cNvPr id="4" name="Segnaposto piè di pagina 3">
            <a:extLst>
              <a:ext uri="{FF2B5EF4-FFF2-40B4-BE49-F238E27FC236}">
                <a16:creationId xmlns:a16="http://schemas.microsoft.com/office/drawing/2014/main" id="{71C57607-8932-4F4D-8C51-9DA58D4CC5E4}"/>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8598E141-6983-4E65-B01C-0FA624FB98EF}"/>
              </a:ext>
            </a:extLst>
          </p:cNvPr>
          <p:cNvSpPr>
            <a:spLocks noGrp="1"/>
          </p:cNvSpPr>
          <p:nvPr>
            <p:ph type="sldNum" sz="quarter" idx="12"/>
          </p:nvPr>
        </p:nvSpPr>
        <p:spPr/>
        <p:txBody>
          <a:bodyPr/>
          <a:lstStyle/>
          <a:p>
            <a:fld id="{7DC1D20D-0C6F-4128-9A75-555A99D5B890}" type="slidenum">
              <a:rPr lang="it-IT" smtClean="0"/>
              <a:t>8</a:t>
            </a:fld>
            <a:endParaRPr lang="it-IT"/>
          </a:p>
        </p:txBody>
      </p:sp>
    </p:spTree>
    <p:extLst>
      <p:ext uri="{BB962C8B-B14F-4D97-AF65-F5344CB8AC3E}">
        <p14:creationId xmlns:p14="http://schemas.microsoft.com/office/powerpoint/2010/main" val="945482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A3A4C0-4107-48F1-9E56-6F346481B29F}"/>
              </a:ext>
            </a:extLst>
          </p:cNvPr>
          <p:cNvSpPr>
            <a:spLocks noGrp="1"/>
          </p:cNvSpPr>
          <p:nvPr>
            <p:ph type="title"/>
          </p:nvPr>
        </p:nvSpPr>
        <p:spPr/>
        <p:txBody>
          <a:bodyPr/>
          <a:lstStyle/>
          <a:p>
            <a:r>
              <a:rPr lang="it-IT" dirty="0"/>
              <a:t>Principi europei in materia sanzionatoria nell’elettricità</a:t>
            </a:r>
          </a:p>
        </p:txBody>
      </p:sp>
      <p:sp>
        <p:nvSpPr>
          <p:cNvPr id="3" name="Segnaposto contenuto 2">
            <a:extLst>
              <a:ext uri="{FF2B5EF4-FFF2-40B4-BE49-F238E27FC236}">
                <a16:creationId xmlns:a16="http://schemas.microsoft.com/office/drawing/2014/main" id="{AEBEB7F8-AEB7-45AD-9241-BBC08756ADAD}"/>
              </a:ext>
            </a:extLst>
          </p:cNvPr>
          <p:cNvSpPr>
            <a:spLocks noGrp="1"/>
          </p:cNvSpPr>
          <p:nvPr>
            <p:ph idx="1"/>
          </p:nvPr>
        </p:nvSpPr>
        <p:spPr/>
        <p:txBody>
          <a:bodyPr>
            <a:normAutofit fontScale="92500" lnSpcReduction="20000"/>
          </a:bodyPr>
          <a:lstStyle/>
          <a:p>
            <a:r>
              <a:rPr lang="it-IT" dirty="0"/>
              <a:t>Direttiva 2009/72, art. 37, lettera d)</a:t>
            </a:r>
          </a:p>
          <a:p>
            <a:r>
              <a:rPr lang="it-IT" dirty="0"/>
              <a:t>Le autorità di regolazione hanno il :</a:t>
            </a:r>
          </a:p>
          <a:p>
            <a:pPr algn="just"/>
            <a:r>
              <a:rPr lang="it-IT" dirty="0"/>
              <a:t>« </a:t>
            </a:r>
            <a:r>
              <a:rPr lang="it-IT" dirty="0">
                <a:solidFill>
                  <a:srgbClr val="FF0000"/>
                </a:solidFill>
              </a:rPr>
              <a:t>potere di imporre </a:t>
            </a:r>
            <a:r>
              <a:rPr lang="it-IT" u="sng" dirty="0">
                <a:solidFill>
                  <a:srgbClr val="FF0000"/>
                </a:solidFill>
              </a:rPr>
              <a:t>sanzioni effettive, proporzionate e dissuasive </a:t>
            </a:r>
            <a:r>
              <a:rPr lang="it-IT" dirty="0">
                <a:solidFill>
                  <a:srgbClr val="FF0000"/>
                </a:solidFill>
              </a:rPr>
              <a:t>alle imprese elettriche che non ottemperano agli obblighi ad esse imposti dalla presente Direttiva o alle pertinenti decisioni giuridicamente vincolanti dell’Agenzia o della stessa autorità di regolamentazione; o di proporre a una giurisdizione competente di imporre tali sanzioni.</a:t>
            </a:r>
            <a:r>
              <a:rPr lang="it-IT" dirty="0"/>
              <a:t> Ciò include il potere di imporre o proporre di imporre sanzioni fino al 10 % del fatturato annuo del gestore del sistema di trasmissione al gestore del sistema di trasmissione o fino al 10 % del fatturato annuo dell’impresa verticalmente integrata all’impresa verticalmente integrata, secondo i casi, per inosservanza dei rispettivi obblighi che incombono loro a norma della presente direttiva;»</a:t>
            </a:r>
          </a:p>
        </p:txBody>
      </p:sp>
      <p:sp>
        <p:nvSpPr>
          <p:cNvPr id="4" name="Segnaposto piè di pagina 3">
            <a:extLst>
              <a:ext uri="{FF2B5EF4-FFF2-40B4-BE49-F238E27FC236}">
                <a16:creationId xmlns:a16="http://schemas.microsoft.com/office/drawing/2014/main" id="{54A93DF2-B0CB-4876-9A6C-BB5354AAB534}"/>
              </a:ext>
            </a:extLst>
          </p:cNvPr>
          <p:cNvSpPr>
            <a:spLocks noGrp="1"/>
          </p:cNvSpPr>
          <p:nvPr>
            <p:ph type="ftr" sz="quarter" idx="11"/>
          </p:nvPr>
        </p:nvSpPr>
        <p:spPr/>
        <p:txBody>
          <a:bodyPr/>
          <a:lstStyle/>
          <a:p>
            <a:r>
              <a:rPr lang="it-IT"/>
              <a:t>Fabrizio Cafaggi  Consiglio di Stato</a:t>
            </a:r>
          </a:p>
        </p:txBody>
      </p:sp>
      <p:sp>
        <p:nvSpPr>
          <p:cNvPr id="5" name="Segnaposto numero diapositiva 4">
            <a:extLst>
              <a:ext uri="{FF2B5EF4-FFF2-40B4-BE49-F238E27FC236}">
                <a16:creationId xmlns:a16="http://schemas.microsoft.com/office/drawing/2014/main" id="{47EAA4F2-C453-4EBB-92B7-9926BB5BCCA1}"/>
              </a:ext>
            </a:extLst>
          </p:cNvPr>
          <p:cNvSpPr>
            <a:spLocks noGrp="1"/>
          </p:cNvSpPr>
          <p:nvPr>
            <p:ph type="sldNum" sz="quarter" idx="12"/>
          </p:nvPr>
        </p:nvSpPr>
        <p:spPr/>
        <p:txBody>
          <a:bodyPr/>
          <a:lstStyle/>
          <a:p>
            <a:fld id="{7DC1D20D-0C6F-4128-9A75-555A99D5B890}" type="slidenum">
              <a:rPr lang="it-IT" smtClean="0"/>
              <a:t>9</a:t>
            </a:fld>
            <a:endParaRPr lang="it-IT"/>
          </a:p>
        </p:txBody>
      </p:sp>
    </p:spTree>
    <p:extLst>
      <p:ext uri="{BB962C8B-B14F-4D97-AF65-F5344CB8AC3E}">
        <p14:creationId xmlns:p14="http://schemas.microsoft.com/office/powerpoint/2010/main" val="32235817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12962</TotalTime>
  <Words>5467</Words>
  <Application>Microsoft Office PowerPoint</Application>
  <PresentationFormat>Widescreen</PresentationFormat>
  <Paragraphs>324</Paragraphs>
  <Slides>40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40</vt:i4>
      </vt:variant>
    </vt:vector>
  </HeadingPairs>
  <TitlesOfParts>
    <vt:vector size="46" baseType="lpstr">
      <vt:lpstr>Arial</vt:lpstr>
      <vt:lpstr>Bitstream Vera Sans</vt:lpstr>
      <vt:lpstr>Calibri</vt:lpstr>
      <vt:lpstr>Calibri Light</vt:lpstr>
      <vt:lpstr>Garamond</vt:lpstr>
      <vt:lpstr>Tema di Office</vt:lpstr>
      <vt:lpstr>I principi europei e le sanzioni amministrative delle AAI</vt:lpstr>
      <vt:lpstr>Outline presentazione</vt:lpstr>
      <vt:lpstr>Diritto convenzionale e giusto procedimento</vt:lpstr>
      <vt:lpstr>Diritto convenzionale e giusto procedimento</vt:lpstr>
      <vt:lpstr>Principi europei e qualificazione della sanzione</vt:lpstr>
      <vt:lpstr>Principi europei e qualificazione della sanzione</vt:lpstr>
      <vt:lpstr>Qualificazione della sanzione come penale</vt:lpstr>
      <vt:lpstr>I principi europei sulla quantificazione della sanzione </vt:lpstr>
      <vt:lpstr>Principi europei in materia sanzionatoria nell’elettricità</vt:lpstr>
      <vt:lpstr>Principi europei relativi alle sanzioni in materia di gas</vt:lpstr>
      <vt:lpstr>Sanzioni pecuniarie e principi di diritto interno sulla quantificazione</vt:lpstr>
      <vt:lpstr>I principi e le sanzioni pecuniarie: prime conclusioni e domande aperte</vt:lpstr>
      <vt:lpstr>Regolamento sanzioni ARERA</vt:lpstr>
      <vt:lpstr>Regolamento Arera e quantificazione della sanzione</vt:lpstr>
      <vt:lpstr>Rapporto tra L. 689 e Regolamento sanzioni ARERA</vt:lpstr>
      <vt:lpstr>Quantificazione della sanzione: scomposizione dei singoli fattori e valutazione specifica della proporzionalità</vt:lpstr>
      <vt:lpstr>Sanzioni pecuniarie e principio di proporzionalità: le applicazioni e le criticità</vt:lpstr>
      <vt:lpstr>Sanzioni pecuniarie e principi interni: le differenze</vt:lpstr>
      <vt:lpstr>Giurisprudenza sulla quantificazione</vt:lpstr>
      <vt:lpstr>Sanzioni pecuniarie e ripristinatorie</vt:lpstr>
      <vt:lpstr>Sanzione pecuniaria: componente afflittiva e componente ripristinatoria</vt:lpstr>
      <vt:lpstr>Natura ripristinatoria e natura afflittiva della sanzione pecuniaria</vt:lpstr>
      <vt:lpstr>CDS 2017: ottemperanza. Il caso Eneco Trade e la rideterminazione successiva di ARERA</vt:lpstr>
      <vt:lpstr>La separazione tra misure prescrittive e sanzioni pecuniarie: profili organizzativi</vt:lpstr>
      <vt:lpstr>Potere prescrittivo e potere sanzionatorio dell’ AUTORITA’</vt:lpstr>
      <vt:lpstr>Potere prescrittivo e potere sanzionatorio dell’ Autorità</vt:lpstr>
      <vt:lpstr>La separazione tra misure prescrittive e sanzioni pecuniarie</vt:lpstr>
      <vt:lpstr>La separazione tra misure prescrittive e sanzioni pecuniarie: le restituzioni</vt:lpstr>
      <vt:lpstr>La separazione tra misure prescrittive e sanzioni pecuniarie:</vt:lpstr>
      <vt:lpstr>La separazione tra misure prescrittive e sanzioni pecuniarie: criteri di quantificazione</vt:lpstr>
      <vt:lpstr>La separazione tra misure prescrittive e sanzioni pecuniarie</vt:lpstr>
      <vt:lpstr>La separazione tra misure prescrittive e sanzionatorie</vt:lpstr>
      <vt:lpstr>La separazione tra misure prescrittive e sanzioni pecuniarie</vt:lpstr>
      <vt:lpstr>La separazione tra misure prescrittive e sanzioni pecuniarie</vt:lpstr>
      <vt:lpstr>La separazione tra misure prescrittive e sanzioni pecuniarie</vt:lpstr>
      <vt:lpstr>La separazione tra misure prescrittive e sanzioni pecuniarie</vt:lpstr>
      <vt:lpstr>Riflessioni conclusive e domande aperte concernenti la quantificazione della sanzione</vt:lpstr>
      <vt:lpstr>Il sindacato giurisdizionale</vt:lpstr>
      <vt:lpstr>Sindacato giurisdizionale sui provvedimenti sanzionatori e diritto europeo</vt:lpstr>
      <vt:lpstr>Riflessioni conclusive e domande aperte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principi europei e le sanzioni amministrative delle AAI</dc:title>
  <dc:creator>Cafaggi, Fabrizio</dc:creator>
  <cp:lastModifiedBy>Cafaggi, Fabrizio</cp:lastModifiedBy>
  <cp:revision>87</cp:revision>
  <cp:lastPrinted>2019-02-11T18:35:48Z</cp:lastPrinted>
  <dcterms:created xsi:type="dcterms:W3CDTF">2019-01-27T18:36:19Z</dcterms:created>
  <dcterms:modified xsi:type="dcterms:W3CDTF">2019-03-02T08:36:51Z</dcterms:modified>
</cp:coreProperties>
</file>