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9" r:id="rId3"/>
    <p:sldId id="260" r:id="rId4"/>
    <p:sldId id="261" r:id="rId5"/>
    <p:sldId id="262" r:id="rId6"/>
    <p:sldId id="263" r:id="rId7"/>
    <p:sldId id="264" r:id="rId8"/>
    <p:sldId id="257" r:id="rId9"/>
    <p:sldId id="258" r:id="rId10"/>
    <p:sldId id="265" r:id="rId11"/>
    <p:sldId id="266" r:id="rId12"/>
    <p:sldId id="267" r:id="rId13"/>
    <p:sldId id="268" r:id="rId14"/>
    <p:sldId id="269" r:id="rId15"/>
    <p:sldId id="270" r:id="rId16"/>
    <p:sldId id="271" r:id="rId17"/>
    <p:sldId id="272" r:id="rId18"/>
    <p:sldId id="273" r:id="rId19"/>
    <p:sldId id="274" r:id="rId20"/>
    <p:sldId id="275" r:id="rId21"/>
    <p:sldId id="283" r:id="rId22"/>
    <p:sldId id="276" r:id="rId23"/>
    <p:sldId id="277" r:id="rId24"/>
    <p:sldId id="278" r:id="rId25"/>
    <p:sldId id="279" r:id="rId26"/>
    <p:sldId id="280" r:id="rId27"/>
    <p:sldId id="284" r:id="rId28"/>
    <p:sldId id="281" r:id="rId29"/>
    <p:sldId id="285"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varScale="1">
        <p:scale>
          <a:sx n="41" d="100"/>
          <a:sy n="41" d="100"/>
        </p:scale>
        <p:origin x="13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58FBB503-832A-4D69-94A0-77B6BC746EC4}" type="datetimeFigureOut">
              <a:rPr lang="it-IT" smtClean="0"/>
              <a:t>12/06/2023</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DFC6F79D-F60A-4F5F-BF90-C010AC7945A7}"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8FBB503-832A-4D69-94A0-77B6BC746EC4}" type="datetimeFigureOut">
              <a:rPr lang="it-IT" smtClean="0"/>
              <a:t>12/06/2023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C6F79D-F60A-4F5F-BF90-C010AC7945A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8FBB503-832A-4D69-94A0-77B6BC746EC4}" type="datetimeFigureOut">
              <a:rPr lang="it-IT" smtClean="0"/>
              <a:t>12/06/2023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C6F79D-F60A-4F5F-BF90-C010AC7945A7}"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8FBB503-832A-4D69-94A0-77B6BC746EC4}" type="datetimeFigureOut">
              <a:rPr lang="it-IT" smtClean="0"/>
              <a:t>12/06/2023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C6F79D-F60A-4F5F-BF90-C010AC7945A7}"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58FBB503-832A-4D69-94A0-77B6BC746EC4}" type="datetimeFigureOut">
              <a:rPr lang="it-IT" smtClean="0"/>
              <a:t>12/06/2023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FC6F79D-F60A-4F5F-BF90-C010AC7945A7}"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58FBB503-832A-4D69-94A0-77B6BC746EC4}" type="datetimeFigureOut">
              <a:rPr lang="it-IT" smtClean="0"/>
              <a:t>12/06/2023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C6F79D-F60A-4F5F-BF90-C010AC7945A7}"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58FBB503-832A-4D69-94A0-77B6BC746EC4}" type="datetimeFigureOut">
              <a:rPr lang="it-IT" smtClean="0"/>
              <a:t>12/06/2023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FC6F79D-F60A-4F5F-BF90-C010AC7945A7}"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58FBB503-832A-4D69-94A0-77B6BC746EC4}" type="datetimeFigureOut">
              <a:rPr lang="it-IT" smtClean="0"/>
              <a:t>12/06/2023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FC6F79D-F60A-4F5F-BF90-C010AC7945A7}"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8FBB503-832A-4D69-94A0-77B6BC746EC4}" type="datetimeFigureOut">
              <a:rPr lang="it-IT" smtClean="0"/>
              <a:t>12/06/2023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FC6F79D-F60A-4F5F-BF90-C010AC7945A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58FBB503-832A-4D69-94A0-77B6BC746EC4}" type="datetimeFigureOut">
              <a:rPr lang="it-IT" smtClean="0"/>
              <a:t>12/06/2023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FC6F79D-F60A-4F5F-BF90-C010AC7945A7}"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58FBB503-832A-4D69-94A0-77B6BC746EC4}" type="datetimeFigureOut">
              <a:rPr lang="it-IT" smtClean="0"/>
              <a:t>12/06/2023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DFC6F79D-F60A-4F5F-BF90-C010AC7945A7}" type="slidenum">
              <a:rPr lang="it-IT" smtClean="0"/>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FBB503-832A-4D69-94A0-77B6BC746EC4}" type="datetimeFigureOut">
              <a:rPr lang="it-IT" smtClean="0"/>
              <a:t>12/06/2023</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C6F79D-F60A-4F5F-BF90-C010AC7945A7}" type="slidenum">
              <a:rPr lang="it-IT" smtClean="0"/>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pPr algn="just"/>
            <a:r>
              <a:rPr lang="it-IT" sz="4400" dirty="0">
                <a:latin typeface="Times New Roman" pitchFamily="18" charset="0"/>
                <a:cs typeface="Times New Roman" pitchFamily="18" charset="0"/>
              </a:rPr>
              <a:t>La gestione commissariale a seguito di scioglimento per infiltrazione mafiosa</a:t>
            </a:r>
          </a:p>
        </p:txBody>
      </p:sp>
      <p:sp>
        <p:nvSpPr>
          <p:cNvPr id="3" name="Sottotitolo 2"/>
          <p:cNvSpPr>
            <a:spLocks noGrp="1"/>
          </p:cNvSpPr>
          <p:nvPr>
            <p:ph type="subTitle" idx="1"/>
          </p:nvPr>
        </p:nvSpPr>
        <p:spPr/>
        <p:txBody>
          <a:bodyPr/>
          <a:lstStyle/>
          <a:p>
            <a:pPr algn="just"/>
            <a:r>
              <a:rPr lang="it-IT" dirty="0"/>
              <a:t>                               </a:t>
            </a:r>
          </a:p>
          <a:p>
            <a:pPr algn="just"/>
            <a:r>
              <a:rPr lang="it-IT" sz="3200" dirty="0">
                <a:latin typeface="Times New Roman" pitchFamily="18" charset="0"/>
                <a:cs typeface="Times New Roman" pitchFamily="18" charset="0"/>
              </a:rPr>
              <a:t>                         Antonio </a:t>
            </a:r>
            <a:r>
              <a:rPr lang="it-IT" sz="3200" dirty="0" err="1">
                <a:latin typeface="Times New Roman" pitchFamily="18" charset="0"/>
                <a:cs typeface="Times New Roman" pitchFamily="18" charset="0"/>
              </a:rPr>
              <a:t>Giannelli</a:t>
            </a:r>
            <a:endParaRPr lang="it-IT" sz="3200" dirty="0">
              <a:latin typeface="Times New Roman" pitchFamily="18" charset="0"/>
              <a:cs typeface="Times New Roman" pitchFamily="18" charset="0"/>
            </a:endParaRPr>
          </a:p>
          <a:p>
            <a:pPr algn="just"/>
            <a:r>
              <a:rPr lang="it-IT" sz="3200" dirty="0">
                <a:latin typeface="Times New Roman" pitchFamily="18" charset="0"/>
                <a:cs typeface="Times New Roman" pitchFamily="18" charset="0"/>
              </a:rPr>
              <a:t>                     Salerno , 8 giugno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B37753-B474-B4D7-F67E-042EB9314899}"/>
              </a:ext>
            </a:extLst>
          </p:cNvPr>
          <p:cNvSpPr>
            <a:spLocks noGrp="1"/>
          </p:cNvSpPr>
          <p:nvPr>
            <p:ph type="title"/>
          </p:nvPr>
        </p:nvSpPr>
        <p:spPr/>
        <p:txBody>
          <a:bodyPr>
            <a:normAutofit fontScale="90000"/>
          </a:bodyPr>
          <a:lstStyle/>
          <a:p>
            <a:r>
              <a:rPr lang="it-IT" b="1" dirty="0">
                <a:latin typeface="Times New Roman" pitchFamily="16" charset="0"/>
              </a:rPr>
              <a:t>La procedura di scioglimento:</a:t>
            </a:r>
            <a:br>
              <a:rPr lang="it-IT" b="1" dirty="0">
                <a:latin typeface="Times New Roman" pitchFamily="16" charset="0"/>
              </a:rPr>
            </a:br>
            <a:r>
              <a:rPr lang="it-IT" b="1" dirty="0">
                <a:latin typeface="Times New Roman" pitchFamily="16" charset="0"/>
              </a:rPr>
              <a:t>avvio</a:t>
            </a:r>
            <a:endParaRPr lang="it-IT" dirty="0"/>
          </a:p>
        </p:txBody>
      </p:sp>
      <p:sp>
        <p:nvSpPr>
          <p:cNvPr id="3" name="Segnaposto contenuto 2">
            <a:extLst>
              <a:ext uri="{FF2B5EF4-FFF2-40B4-BE49-F238E27FC236}">
                <a16:creationId xmlns:a16="http://schemas.microsoft.com/office/drawing/2014/main" id="{319BB313-C5AF-E224-ED37-166985AC98DB}"/>
              </a:ext>
            </a:extLst>
          </p:cNvPr>
          <p:cNvSpPr>
            <a:spLocks noGrp="1"/>
          </p:cNvSpPr>
          <p:nvPr>
            <p:ph idx="1"/>
          </p:nvPr>
        </p:nvSpPr>
        <p:spPr/>
        <p:txBody>
          <a:bodyPr>
            <a:normAutofit lnSpcReduction="10000"/>
          </a:bodyPr>
          <a:lstStyle/>
          <a:p>
            <a:pPr marL="388806" indent="-293764">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procedimentalizzazione disposta per la prima volta dalla L.94/2009;</a:t>
            </a:r>
          </a:p>
          <a:p>
            <a:pPr marL="388806" indent="-293764" algn="just">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smtClean="0">
                <a:latin typeface="Times New Roman" pitchFamily="16" charset="0"/>
              </a:rPr>
              <a:t>Attivazione da parte </a:t>
            </a:r>
            <a:r>
              <a:rPr lang="it-IT" sz="2800" dirty="0">
                <a:latin typeface="Times New Roman" pitchFamily="16" charset="0"/>
              </a:rPr>
              <a:t>del Prefetto competente per </a:t>
            </a:r>
            <a:r>
              <a:rPr lang="it-IT" sz="2800" dirty="0" smtClean="0">
                <a:latin typeface="Times New Roman" pitchFamily="16" charset="0"/>
              </a:rPr>
              <a:t>territorio che, previa delega richiesta al Ministro dell’Interno, titolare del potere di accesso e di accertamento: </a:t>
            </a:r>
            <a:r>
              <a:rPr lang="it-IT" sz="2800" dirty="0">
                <a:latin typeface="Times New Roman" pitchFamily="16" charset="0"/>
              </a:rPr>
              <a:t>dispone </a:t>
            </a:r>
            <a:r>
              <a:rPr lang="it-IT" sz="2800" i="1" dirty="0">
                <a:latin typeface="Times New Roman" pitchFamily="16" charset="0"/>
              </a:rPr>
              <a:t>ogni accertamento opportuno</a:t>
            </a:r>
            <a:r>
              <a:rPr lang="it-IT" sz="2800" dirty="0">
                <a:latin typeface="Times New Roman" pitchFamily="16" charset="0"/>
              </a:rPr>
              <a:t> per verificare la ricorrenza </a:t>
            </a:r>
            <a:r>
              <a:rPr lang="it-IT" sz="2800" i="1" u="sng" dirty="0">
                <a:effectLst>
                  <a:outerShdw blurRad="38100" dist="38100" dir="2700000" algn="tl">
                    <a:srgbClr val="C0C0C0"/>
                  </a:outerShdw>
                </a:effectLst>
                <a:latin typeface="Times New Roman" pitchFamily="16" charset="0"/>
              </a:rPr>
              <a:t>alternativa</a:t>
            </a:r>
            <a:r>
              <a:rPr lang="it-IT" sz="2800" dirty="0">
                <a:latin typeface="Times New Roman" pitchFamily="16" charset="0"/>
              </a:rPr>
              <a:t> di </a:t>
            </a:r>
            <a:r>
              <a:rPr lang="it-IT" sz="2800" i="1" dirty="0">
                <a:latin typeface="Times New Roman" pitchFamily="16" charset="0"/>
              </a:rPr>
              <a:t>elementi di collegamento con o condizionamento da parte della criminalità organizzata </a:t>
            </a:r>
            <a:r>
              <a:rPr lang="it-IT" sz="2800" dirty="0">
                <a:latin typeface="Times New Roman" pitchFamily="16" charset="0"/>
              </a:rPr>
              <a:t>a seguito della contezza di </a:t>
            </a:r>
            <a:r>
              <a:rPr lang="it-IT" sz="2800" i="1" dirty="0">
                <a:latin typeface="Times New Roman" pitchFamily="16" charset="0"/>
              </a:rPr>
              <a:t>potenziali rischi d'infiltrazione;</a:t>
            </a:r>
          </a:p>
          <a:p>
            <a:pPr marL="388806" indent="-293764" algn="just">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nomina</a:t>
            </a:r>
            <a:r>
              <a:rPr lang="it-IT" sz="2800" i="1" dirty="0">
                <a:latin typeface="Times New Roman" pitchFamily="16" charset="0"/>
              </a:rPr>
              <a:t> della </a:t>
            </a:r>
            <a:r>
              <a:rPr lang="it-IT" sz="2800" i="1" u="sng" dirty="0">
                <a:effectLst>
                  <a:outerShdw blurRad="38100" dist="38100" dir="2700000" algn="tl">
                    <a:srgbClr val="C0C0C0"/>
                  </a:outerShdw>
                </a:effectLst>
                <a:latin typeface="Times New Roman" pitchFamily="16" charset="0"/>
              </a:rPr>
              <a:t>Commissione d'indagine.</a:t>
            </a:r>
          </a:p>
          <a:p>
            <a:pPr marL="0" indent="0">
              <a:buNone/>
            </a:pPr>
            <a:endParaRPr lang="it-IT" dirty="0"/>
          </a:p>
        </p:txBody>
      </p:sp>
    </p:spTree>
    <p:extLst>
      <p:ext uri="{BB962C8B-B14F-4D97-AF65-F5344CB8AC3E}">
        <p14:creationId xmlns:p14="http://schemas.microsoft.com/office/powerpoint/2010/main" val="28795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08FDA2-EFD0-5822-B76B-EE1F2BD90E1A}"/>
              </a:ext>
            </a:extLst>
          </p:cNvPr>
          <p:cNvSpPr>
            <a:spLocks noGrp="1"/>
          </p:cNvSpPr>
          <p:nvPr>
            <p:ph type="title"/>
          </p:nvPr>
        </p:nvSpPr>
        <p:spPr/>
        <p:txBody>
          <a:bodyPr>
            <a:normAutofit/>
          </a:bodyPr>
          <a:lstStyle/>
          <a:p>
            <a:pPr algn="just"/>
            <a:r>
              <a:rPr lang="it-IT" sz="3600" dirty="0">
                <a:latin typeface="Times New Roman" pitchFamily="16" charset="0"/>
              </a:rPr>
              <a:t>La nomina della Commissione d'indagine </a:t>
            </a:r>
            <a:br>
              <a:rPr lang="it-IT" sz="3600" dirty="0">
                <a:latin typeface="Times New Roman" pitchFamily="16" charset="0"/>
              </a:rPr>
            </a:br>
            <a:r>
              <a:rPr lang="it-IT" sz="3600" dirty="0">
                <a:latin typeface="Times New Roman" pitchFamily="16" charset="0"/>
              </a:rPr>
              <a:t>(art.143, comma 2 e 3 Tuel).</a:t>
            </a:r>
            <a:endParaRPr lang="it-IT" sz="3600" dirty="0"/>
          </a:p>
        </p:txBody>
      </p:sp>
      <p:sp>
        <p:nvSpPr>
          <p:cNvPr id="3" name="Segnaposto contenuto 2">
            <a:extLst>
              <a:ext uri="{FF2B5EF4-FFF2-40B4-BE49-F238E27FC236}">
                <a16:creationId xmlns:a16="http://schemas.microsoft.com/office/drawing/2014/main" id="{68C1A021-4335-F620-87CC-65C789F80D27}"/>
              </a:ext>
            </a:extLst>
          </p:cNvPr>
          <p:cNvSpPr>
            <a:spLocks noGrp="1"/>
          </p:cNvSpPr>
          <p:nvPr>
            <p:ph idx="1"/>
          </p:nvPr>
        </p:nvSpPr>
        <p:spPr/>
        <p:txBody>
          <a:bodyPr/>
          <a:lstStyle/>
          <a:p>
            <a:pPr marL="391686" indent="-290884"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composta da tre </a:t>
            </a:r>
            <a:r>
              <a:rPr lang="it-IT" sz="2800" i="1" dirty="0">
                <a:latin typeface="Times New Roman" pitchFamily="16" charset="0"/>
              </a:rPr>
              <a:t>funzionari dello Stato </a:t>
            </a:r>
            <a:r>
              <a:rPr lang="it-IT" sz="2800" dirty="0">
                <a:latin typeface="Times New Roman" pitchFamily="16" charset="0"/>
              </a:rPr>
              <a:t>aventi diverse professionalità</a:t>
            </a:r>
            <a:r>
              <a:rPr lang="it-IT" sz="2800" i="1" dirty="0">
                <a:latin typeface="Times New Roman" pitchFamily="16" charset="0"/>
              </a:rPr>
              <a:t>;</a:t>
            </a:r>
          </a:p>
          <a:p>
            <a:pPr marL="391686" indent="-290884"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 dura in carica </a:t>
            </a:r>
            <a:r>
              <a:rPr lang="it-IT" sz="2800" i="1" dirty="0">
                <a:latin typeface="Times New Roman" pitchFamily="16" charset="0"/>
              </a:rPr>
              <a:t>tre mesi, rinnovabili al massimo per analogo periodo;</a:t>
            </a:r>
          </a:p>
          <a:p>
            <a:pPr marL="391686" indent="-290884" algn="just"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i="1" dirty="0">
                <a:latin typeface="Times New Roman" pitchFamily="16" charset="0"/>
              </a:rPr>
              <a:t>- si avvale </a:t>
            </a:r>
            <a:r>
              <a:rPr lang="it-IT" sz="2800" dirty="0">
                <a:latin typeface="Times New Roman" pitchFamily="16" charset="0"/>
              </a:rPr>
              <a:t>del personale pubblico messo a disposizione e di quello delle</a:t>
            </a:r>
            <a:r>
              <a:rPr lang="it-IT" sz="2800" i="1" dirty="0">
                <a:latin typeface="Times New Roman" pitchFamily="16" charset="0"/>
              </a:rPr>
              <a:t> forze di polizia designato;</a:t>
            </a:r>
          </a:p>
          <a:p>
            <a:pPr marL="391686" indent="-290884" algn="just"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i="1" dirty="0">
                <a:latin typeface="Times New Roman" pitchFamily="16" charset="0"/>
              </a:rPr>
              <a:t>- può avvalersi di apposito Gruppo Tecnico composto da appartenenti alle Forze di Polizia</a:t>
            </a:r>
            <a:r>
              <a:rPr lang="it-IT" sz="2800" dirty="0">
                <a:latin typeface="Times New Roman" pitchFamily="16" charset="0"/>
              </a:rPr>
              <a:t> istituito con </a:t>
            </a:r>
            <a:r>
              <a:rPr lang="it-IT" sz="2800" dirty="0" smtClean="0">
                <a:latin typeface="Times New Roman" pitchFamily="16" charset="0"/>
              </a:rPr>
              <a:t>mirato </a:t>
            </a:r>
            <a:r>
              <a:rPr lang="it-IT" sz="2800" dirty="0">
                <a:latin typeface="Times New Roman" pitchFamily="16" charset="0"/>
              </a:rPr>
              <a:t>provvedimento dal Prefetto.</a:t>
            </a:r>
          </a:p>
          <a:p>
            <a:endParaRPr lang="it-IT" dirty="0"/>
          </a:p>
        </p:txBody>
      </p:sp>
    </p:spTree>
    <p:extLst>
      <p:ext uri="{BB962C8B-B14F-4D97-AF65-F5344CB8AC3E}">
        <p14:creationId xmlns:p14="http://schemas.microsoft.com/office/powerpoint/2010/main" val="229537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80">
                                          <p:stCondLst>
                                            <p:cond delay="0"/>
                                          </p:stCondLst>
                                        </p:cTn>
                                        <p:tgtEl>
                                          <p:spTgt spid="3">
                                            <p:txEl>
                                              <p:pRg st="1" end="1"/>
                                            </p:txEl>
                                          </p:spTgt>
                                        </p:tgtEl>
                                      </p:cBhvr>
                                    </p:animEffect>
                                    <p:anim calcmode="lin" valueType="num">
                                      <p:cBhvr>
                                        <p:cTn id="1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1" end="1"/>
                                            </p:txEl>
                                          </p:spTgt>
                                        </p:tgtEl>
                                      </p:cBhvr>
                                      <p:to x="100000" y="60000"/>
                                    </p:animScale>
                                    <p:animScale>
                                      <p:cBhvr>
                                        <p:cTn id="24" dur="166" decel="50000">
                                          <p:stCondLst>
                                            <p:cond delay="676"/>
                                          </p:stCondLst>
                                        </p:cTn>
                                        <p:tgtEl>
                                          <p:spTgt spid="3">
                                            <p:txEl>
                                              <p:pRg st="1" end="1"/>
                                            </p:txEl>
                                          </p:spTgt>
                                        </p:tgtEl>
                                      </p:cBhvr>
                                      <p:to x="100000" y="100000"/>
                                    </p:animScale>
                                    <p:animScale>
                                      <p:cBhvr>
                                        <p:cTn id="25" dur="26">
                                          <p:stCondLst>
                                            <p:cond delay="1312"/>
                                          </p:stCondLst>
                                        </p:cTn>
                                        <p:tgtEl>
                                          <p:spTgt spid="3">
                                            <p:txEl>
                                              <p:pRg st="1" end="1"/>
                                            </p:txEl>
                                          </p:spTgt>
                                        </p:tgtEl>
                                      </p:cBhvr>
                                      <p:to x="100000" y="80000"/>
                                    </p:animScale>
                                    <p:animScale>
                                      <p:cBhvr>
                                        <p:cTn id="26" dur="166" decel="50000">
                                          <p:stCondLst>
                                            <p:cond delay="1338"/>
                                          </p:stCondLst>
                                        </p:cTn>
                                        <p:tgtEl>
                                          <p:spTgt spid="3">
                                            <p:txEl>
                                              <p:pRg st="1" end="1"/>
                                            </p:txEl>
                                          </p:spTgt>
                                        </p:tgtEl>
                                      </p:cBhvr>
                                      <p:to x="100000" y="100000"/>
                                    </p:animScale>
                                    <p:animScale>
                                      <p:cBhvr>
                                        <p:cTn id="27" dur="26">
                                          <p:stCondLst>
                                            <p:cond delay="1642"/>
                                          </p:stCondLst>
                                        </p:cTn>
                                        <p:tgtEl>
                                          <p:spTgt spid="3">
                                            <p:txEl>
                                              <p:pRg st="1" end="1"/>
                                            </p:txEl>
                                          </p:spTgt>
                                        </p:tgtEl>
                                      </p:cBhvr>
                                      <p:to x="100000" y="90000"/>
                                    </p:animScale>
                                    <p:animScale>
                                      <p:cBhvr>
                                        <p:cTn id="28" dur="166" decel="50000">
                                          <p:stCondLst>
                                            <p:cond delay="1668"/>
                                          </p:stCondLst>
                                        </p:cTn>
                                        <p:tgtEl>
                                          <p:spTgt spid="3">
                                            <p:txEl>
                                              <p:pRg st="1" end="1"/>
                                            </p:txEl>
                                          </p:spTgt>
                                        </p:tgtEl>
                                      </p:cBhvr>
                                      <p:to x="100000" y="100000"/>
                                    </p:animScale>
                                    <p:animScale>
                                      <p:cBhvr>
                                        <p:cTn id="29" dur="26">
                                          <p:stCondLst>
                                            <p:cond delay="1808"/>
                                          </p:stCondLst>
                                        </p:cTn>
                                        <p:tgtEl>
                                          <p:spTgt spid="3">
                                            <p:txEl>
                                              <p:pRg st="1" end="1"/>
                                            </p:txEl>
                                          </p:spTgt>
                                        </p:tgtEl>
                                      </p:cBhvr>
                                      <p:to x="100000" y="95000"/>
                                    </p:animScale>
                                    <p:animScale>
                                      <p:cBhvr>
                                        <p:cTn id="30" dur="166" decel="50000">
                                          <p:stCondLst>
                                            <p:cond delay="1834"/>
                                          </p:stCondLst>
                                        </p:cTn>
                                        <p:tgtEl>
                                          <p:spTgt spid="3">
                                            <p:txEl>
                                              <p:pRg st="1" end="1"/>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ipe(down)">
                                      <p:cBhvr>
                                        <p:cTn id="35" dur="580">
                                          <p:stCondLst>
                                            <p:cond delay="0"/>
                                          </p:stCondLst>
                                        </p:cTn>
                                        <p:tgtEl>
                                          <p:spTgt spid="3">
                                            <p:txEl>
                                              <p:pRg st="2" end="2"/>
                                            </p:txEl>
                                          </p:spTgt>
                                        </p:tgtEl>
                                      </p:cBhvr>
                                    </p:animEffect>
                                    <p:anim calcmode="lin" valueType="num">
                                      <p:cBhvr>
                                        <p:cTn id="3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2" end="2"/>
                                            </p:txEl>
                                          </p:spTgt>
                                        </p:tgtEl>
                                      </p:cBhvr>
                                      <p:to x="100000" y="60000"/>
                                    </p:animScale>
                                    <p:animScale>
                                      <p:cBhvr>
                                        <p:cTn id="42" dur="166" decel="50000">
                                          <p:stCondLst>
                                            <p:cond delay="676"/>
                                          </p:stCondLst>
                                        </p:cTn>
                                        <p:tgtEl>
                                          <p:spTgt spid="3">
                                            <p:txEl>
                                              <p:pRg st="2" end="2"/>
                                            </p:txEl>
                                          </p:spTgt>
                                        </p:tgtEl>
                                      </p:cBhvr>
                                      <p:to x="100000" y="100000"/>
                                    </p:animScale>
                                    <p:animScale>
                                      <p:cBhvr>
                                        <p:cTn id="43" dur="26">
                                          <p:stCondLst>
                                            <p:cond delay="1312"/>
                                          </p:stCondLst>
                                        </p:cTn>
                                        <p:tgtEl>
                                          <p:spTgt spid="3">
                                            <p:txEl>
                                              <p:pRg st="2" end="2"/>
                                            </p:txEl>
                                          </p:spTgt>
                                        </p:tgtEl>
                                      </p:cBhvr>
                                      <p:to x="100000" y="80000"/>
                                    </p:animScale>
                                    <p:animScale>
                                      <p:cBhvr>
                                        <p:cTn id="44" dur="166" decel="50000">
                                          <p:stCondLst>
                                            <p:cond delay="1338"/>
                                          </p:stCondLst>
                                        </p:cTn>
                                        <p:tgtEl>
                                          <p:spTgt spid="3">
                                            <p:txEl>
                                              <p:pRg st="2" end="2"/>
                                            </p:txEl>
                                          </p:spTgt>
                                        </p:tgtEl>
                                      </p:cBhvr>
                                      <p:to x="100000" y="100000"/>
                                    </p:animScale>
                                    <p:animScale>
                                      <p:cBhvr>
                                        <p:cTn id="45" dur="26">
                                          <p:stCondLst>
                                            <p:cond delay="1642"/>
                                          </p:stCondLst>
                                        </p:cTn>
                                        <p:tgtEl>
                                          <p:spTgt spid="3">
                                            <p:txEl>
                                              <p:pRg st="2" end="2"/>
                                            </p:txEl>
                                          </p:spTgt>
                                        </p:tgtEl>
                                      </p:cBhvr>
                                      <p:to x="100000" y="90000"/>
                                    </p:animScale>
                                    <p:animScale>
                                      <p:cBhvr>
                                        <p:cTn id="46" dur="166" decel="50000">
                                          <p:stCondLst>
                                            <p:cond delay="1668"/>
                                          </p:stCondLst>
                                        </p:cTn>
                                        <p:tgtEl>
                                          <p:spTgt spid="3">
                                            <p:txEl>
                                              <p:pRg st="2" end="2"/>
                                            </p:txEl>
                                          </p:spTgt>
                                        </p:tgtEl>
                                      </p:cBhvr>
                                      <p:to x="100000" y="100000"/>
                                    </p:animScale>
                                    <p:animScale>
                                      <p:cBhvr>
                                        <p:cTn id="47" dur="26">
                                          <p:stCondLst>
                                            <p:cond delay="1808"/>
                                          </p:stCondLst>
                                        </p:cTn>
                                        <p:tgtEl>
                                          <p:spTgt spid="3">
                                            <p:txEl>
                                              <p:pRg st="2" end="2"/>
                                            </p:txEl>
                                          </p:spTgt>
                                        </p:tgtEl>
                                      </p:cBhvr>
                                      <p:to x="100000" y="95000"/>
                                    </p:animScale>
                                    <p:animScale>
                                      <p:cBhvr>
                                        <p:cTn id="48" dur="166" decel="50000">
                                          <p:stCondLst>
                                            <p:cond delay="1834"/>
                                          </p:stCondLst>
                                        </p:cTn>
                                        <p:tgtEl>
                                          <p:spTgt spid="3">
                                            <p:txEl>
                                              <p:pRg st="2" end="2"/>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animEffect transition="in" filter="wipe(down)">
                                      <p:cBhvr>
                                        <p:cTn id="53" dur="580">
                                          <p:stCondLst>
                                            <p:cond delay="0"/>
                                          </p:stCondLst>
                                        </p:cTn>
                                        <p:tgtEl>
                                          <p:spTgt spid="3">
                                            <p:txEl>
                                              <p:pRg st="3" end="3"/>
                                            </p:txEl>
                                          </p:spTgt>
                                        </p:tgtEl>
                                      </p:cBhvr>
                                    </p:animEffect>
                                    <p:anim calcmode="lin" valueType="num">
                                      <p:cBhvr>
                                        <p:cTn id="5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3" end="3"/>
                                            </p:txEl>
                                          </p:spTgt>
                                        </p:tgtEl>
                                      </p:cBhvr>
                                      <p:to x="100000" y="60000"/>
                                    </p:animScale>
                                    <p:animScale>
                                      <p:cBhvr>
                                        <p:cTn id="60" dur="166" decel="50000">
                                          <p:stCondLst>
                                            <p:cond delay="676"/>
                                          </p:stCondLst>
                                        </p:cTn>
                                        <p:tgtEl>
                                          <p:spTgt spid="3">
                                            <p:txEl>
                                              <p:pRg st="3" end="3"/>
                                            </p:txEl>
                                          </p:spTgt>
                                        </p:tgtEl>
                                      </p:cBhvr>
                                      <p:to x="100000" y="100000"/>
                                    </p:animScale>
                                    <p:animScale>
                                      <p:cBhvr>
                                        <p:cTn id="61" dur="26">
                                          <p:stCondLst>
                                            <p:cond delay="1312"/>
                                          </p:stCondLst>
                                        </p:cTn>
                                        <p:tgtEl>
                                          <p:spTgt spid="3">
                                            <p:txEl>
                                              <p:pRg st="3" end="3"/>
                                            </p:txEl>
                                          </p:spTgt>
                                        </p:tgtEl>
                                      </p:cBhvr>
                                      <p:to x="100000" y="80000"/>
                                    </p:animScale>
                                    <p:animScale>
                                      <p:cBhvr>
                                        <p:cTn id="62" dur="166" decel="50000">
                                          <p:stCondLst>
                                            <p:cond delay="1338"/>
                                          </p:stCondLst>
                                        </p:cTn>
                                        <p:tgtEl>
                                          <p:spTgt spid="3">
                                            <p:txEl>
                                              <p:pRg st="3" end="3"/>
                                            </p:txEl>
                                          </p:spTgt>
                                        </p:tgtEl>
                                      </p:cBhvr>
                                      <p:to x="100000" y="100000"/>
                                    </p:animScale>
                                    <p:animScale>
                                      <p:cBhvr>
                                        <p:cTn id="63" dur="26">
                                          <p:stCondLst>
                                            <p:cond delay="1642"/>
                                          </p:stCondLst>
                                        </p:cTn>
                                        <p:tgtEl>
                                          <p:spTgt spid="3">
                                            <p:txEl>
                                              <p:pRg st="3" end="3"/>
                                            </p:txEl>
                                          </p:spTgt>
                                        </p:tgtEl>
                                      </p:cBhvr>
                                      <p:to x="100000" y="90000"/>
                                    </p:animScale>
                                    <p:animScale>
                                      <p:cBhvr>
                                        <p:cTn id="64" dur="166" decel="50000">
                                          <p:stCondLst>
                                            <p:cond delay="1668"/>
                                          </p:stCondLst>
                                        </p:cTn>
                                        <p:tgtEl>
                                          <p:spTgt spid="3">
                                            <p:txEl>
                                              <p:pRg st="3" end="3"/>
                                            </p:txEl>
                                          </p:spTgt>
                                        </p:tgtEl>
                                      </p:cBhvr>
                                      <p:to x="100000" y="100000"/>
                                    </p:animScale>
                                    <p:animScale>
                                      <p:cBhvr>
                                        <p:cTn id="65" dur="26">
                                          <p:stCondLst>
                                            <p:cond delay="1808"/>
                                          </p:stCondLst>
                                        </p:cTn>
                                        <p:tgtEl>
                                          <p:spTgt spid="3">
                                            <p:txEl>
                                              <p:pRg st="3" end="3"/>
                                            </p:txEl>
                                          </p:spTgt>
                                        </p:tgtEl>
                                      </p:cBhvr>
                                      <p:to x="100000" y="95000"/>
                                    </p:animScale>
                                    <p:animScale>
                                      <p:cBhvr>
                                        <p:cTn id="6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935BD8-017E-BB6E-1DC5-A6A58006635E}"/>
              </a:ext>
            </a:extLst>
          </p:cNvPr>
          <p:cNvSpPr>
            <a:spLocks noGrp="1"/>
          </p:cNvSpPr>
          <p:nvPr>
            <p:ph type="title"/>
          </p:nvPr>
        </p:nvSpPr>
        <p:spPr>
          <a:xfrm>
            <a:off x="457200" y="762505"/>
            <a:ext cx="8229600" cy="1143000"/>
          </a:xfrm>
        </p:spPr>
        <p:txBody>
          <a:bodyPr>
            <a:normAutofit/>
          </a:bodyPr>
          <a:lstStyle/>
          <a:p>
            <a:r>
              <a:rPr lang="it-IT" sz="4000" b="1" dirty="0">
                <a:latin typeface="Times New Roman" pitchFamily="16" charset="0"/>
              </a:rPr>
              <a:t>L'insediamento della Commissione</a:t>
            </a:r>
            <a:endParaRPr lang="it-IT" sz="4000" dirty="0"/>
          </a:p>
        </p:txBody>
      </p:sp>
      <p:sp>
        <p:nvSpPr>
          <p:cNvPr id="3" name="Segnaposto contenuto 2">
            <a:extLst>
              <a:ext uri="{FF2B5EF4-FFF2-40B4-BE49-F238E27FC236}">
                <a16:creationId xmlns:a16="http://schemas.microsoft.com/office/drawing/2014/main" id="{1833EFBA-ED4B-AC16-7C05-5F438FDD7E06}"/>
              </a:ext>
            </a:extLst>
          </p:cNvPr>
          <p:cNvSpPr>
            <a:spLocks noGrp="1"/>
          </p:cNvSpPr>
          <p:nvPr>
            <p:ph idx="1"/>
          </p:nvPr>
        </p:nvSpPr>
        <p:spPr/>
        <p:txBody>
          <a:bodyPr/>
          <a:lstStyle/>
          <a:p>
            <a:pPr marL="391686" indent="-290884" algn="just"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 consegna del provvedimento di nomina al Segretario comunale in vista della notifica urgente agli amministratori;</a:t>
            </a:r>
          </a:p>
          <a:p>
            <a:pPr marL="391686" indent="-290884" algn="just"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 acquisisce la disponibilità di un idoneo locale in cui riunirsi, che provvede a bonificare;</a:t>
            </a:r>
          </a:p>
          <a:p>
            <a:pPr marL="391686" indent="-290884" algn="just"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 adotta le misure ritenute più opportune per evitare fughe di notizie.</a:t>
            </a:r>
            <a:r>
              <a:rPr lang="it-IT" sz="2400" dirty="0">
                <a:latin typeface="Times New Roman" pitchFamily="16" charset="0"/>
              </a:rPr>
              <a:t> </a:t>
            </a:r>
          </a:p>
          <a:p>
            <a:endParaRPr lang="it-IT" dirty="0"/>
          </a:p>
        </p:txBody>
      </p:sp>
    </p:spTree>
    <p:extLst>
      <p:ext uri="{BB962C8B-B14F-4D97-AF65-F5344CB8AC3E}">
        <p14:creationId xmlns:p14="http://schemas.microsoft.com/office/powerpoint/2010/main" val="213377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A8DE21-3343-E121-D5E1-68461CA9B75C}"/>
              </a:ext>
            </a:extLst>
          </p:cNvPr>
          <p:cNvSpPr>
            <a:spLocks noGrp="1"/>
          </p:cNvSpPr>
          <p:nvPr>
            <p:ph type="title"/>
          </p:nvPr>
        </p:nvSpPr>
        <p:spPr/>
        <p:txBody>
          <a:bodyPr>
            <a:normAutofit/>
          </a:bodyPr>
          <a:lstStyle/>
          <a:p>
            <a:r>
              <a:rPr lang="it-IT" sz="4800" b="1" dirty="0">
                <a:latin typeface="Times New Roman" pitchFamily="16" charset="0"/>
              </a:rPr>
              <a:t>L'azione della Commissione</a:t>
            </a:r>
            <a:endParaRPr lang="it-IT" sz="4800" dirty="0"/>
          </a:p>
        </p:txBody>
      </p:sp>
      <p:sp>
        <p:nvSpPr>
          <p:cNvPr id="3" name="Segnaposto contenuto 2">
            <a:extLst>
              <a:ext uri="{FF2B5EF4-FFF2-40B4-BE49-F238E27FC236}">
                <a16:creationId xmlns:a16="http://schemas.microsoft.com/office/drawing/2014/main" id="{4E1742B1-5E4B-6751-F266-AC9C9F2C8B52}"/>
              </a:ext>
            </a:extLst>
          </p:cNvPr>
          <p:cNvSpPr>
            <a:spLocks noGrp="1"/>
          </p:cNvSpPr>
          <p:nvPr>
            <p:ph idx="1"/>
          </p:nvPr>
        </p:nvSpPr>
        <p:spPr/>
        <p:txBody>
          <a:bodyPr>
            <a:normAutofit fontScale="77500" lnSpcReduction="20000"/>
          </a:bodyPr>
          <a:lstStyle/>
          <a:p>
            <a:pPr marL="391686" indent="-290884" algn="just"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compie un'</a:t>
            </a:r>
            <a:r>
              <a:rPr lang="it-IT" sz="2800" i="1" dirty="0">
                <a:latin typeface="Times New Roman" pitchFamily="16" charset="0"/>
              </a:rPr>
              <a:t>indagine amministrativa </a:t>
            </a:r>
            <a:r>
              <a:rPr lang="it-IT" sz="2800" dirty="0">
                <a:latin typeface="Times New Roman" pitchFamily="16" charset="0"/>
              </a:rPr>
              <a:t>finalizzata alla ricerca di anomalie e illegittimità, non necessariamente costituenti reato ma </a:t>
            </a:r>
            <a:r>
              <a:rPr lang="it-IT" sz="2800" i="1" dirty="0">
                <a:latin typeface="Times New Roman" pitchFamily="16" charset="0"/>
              </a:rPr>
              <a:t>sintomatiche di condizionamenti sull'agire amministrativo da parte della criminalità organizzata;</a:t>
            </a:r>
          </a:p>
          <a:p>
            <a:pPr marL="391686" indent="-290884" algn="just" eaLnBrk="1">
              <a:lnSpc>
                <a:spcPct val="95000"/>
              </a:lnSpc>
              <a:buClrTx/>
              <a:buSzPct val="45000"/>
              <a:buFont typeface="Times New Roman" pitchFamily="16" charset="0"/>
              <a:buNone/>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i="1" dirty="0">
                <a:latin typeface="Times New Roman" pitchFamily="16" charset="0"/>
              </a:rPr>
              <a:t>- </a:t>
            </a:r>
            <a:r>
              <a:rPr lang="it-IT" sz="2800" dirty="0">
                <a:latin typeface="Times New Roman" pitchFamily="16" charset="0"/>
              </a:rPr>
              <a:t>per questo:</a:t>
            </a:r>
          </a:p>
          <a:p>
            <a:pPr marL="391686" indent="-290884" algn="just" eaLnBrk="1">
              <a:lnSpc>
                <a:spcPct val="75000"/>
              </a:lnSpc>
              <a:spcAft>
                <a:spcPts val="2449"/>
              </a:spcAft>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attento e sistematico dell'attività dell'Ente;</a:t>
            </a:r>
          </a:p>
          <a:p>
            <a:pPr marL="391686" indent="-290884" algn="just" eaLnBrk="1">
              <a:lnSpc>
                <a:spcPct val="75000"/>
              </a:lnSpc>
              <a:spcAft>
                <a:spcPts val="2449"/>
              </a:spcAft>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ricostruzione di un quadro complessivo del contesto criminale in cui opera l'Ente e di quello economico-sociale attraverso l'esame di </a:t>
            </a:r>
            <a:r>
              <a:rPr lang="it-IT" sz="2800" i="1" dirty="0">
                <a:latin typeface="Times New Roman" pitchFamily="16" charset="0"/>
              </a:rPr>
              <a:t>elementi esterni </a:t>
            </a:r>
            <a:r>
              <a:rPr lang="it-IT" sz="2800" dirty="0">
                <a:latin typeface="Times New Roman" pitchFamily="16" charset="0"/>
              </a:rPr>
              <a:t>( relazioni, rilevamenti statistici, studi) ed </a:t>
            </a:r>
            <a:r>
              <a:rPr lang="it-IT" sz="2800" i="1" dirty="0">
                <a:latin typeface="Times New Roman" pitchFamily="16" charset="0"/>
              </a:rPr>
              <a:t>interni </a:t>
            </a:r>
            <a:r>
              <a:rPr lang="it-IT" sz="2800" dirty="0">
                <a:latin typeface="Times New Roman" pitchFamily="16" charset="0"/>
              </a:rPr>
              <a:t>(raffronto tra le motivazioni poste a base del provvedimento prefettizio e la realtà dei fatti rilevata sul campo);</a:t>
            </a:r>
          </a:p>
          <a:p>
            <a:pPr marL="391686" indent="-290884" algn="just" eaLnBrk="1">
              <a:lnSpc>
                <a:spcPct val="75000"/>
              </a:lnSpc>
              <a:spcAft>
                <a:spcPts val="2449"/>
              </a:spcAft>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defRPr/>
            </a:pPr>
            <a:r>
              <a:rPr lang="it-IT" sz="2800" dirty="0">
                <a:latin typeface="Times New Roman" pitchFamily="16" charset="0"/>
              </a:rPr>
              <a:t> in particolare, approfondita valutazione dell'assetto organizzativo dell'Ente, anche attraverso audizioni dei dirigenti o dei responsabili di posizione organizzativa, oltre che dei responsabili dei procedimenti.</a:t>
            </a:r>
          </a:p>
          <a:p>
            <a:endParaRPr lang="it-IT" dirty="0"/>
          </a:p>
        </p:txBody>
      </p:sp>
    </p:spTree>
    <p:extLst>
      <p:ext uri="{BB962C8B-B14F-4D97-AF65-F5344CB8AC3E}">
        <p14:creationId xmlns:p14="http://schemas.microsoft.com/office/powerpoint/2010/main" val="111270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E731D8-9BD9-B526-5EA3-26900F9DC26F}"/>
              </a:ext>
            </a:extLst>
          </p:cNvPr>
          <p:cNvSpPr>
            <a:spLocks noGrp="1"/>
          </p:cNvSpPr>
          <p:nvPr>
            <p:ph type="title"/>
          </p:nvPr>
        </p:nvSpPr>
        <p:spPr>
          <a:xfrm>
            <a:off x="611560" y="789411"/>
            <a:ext cx="8229600" cy="1143000"/>
          </a:xfrm>
        </p:spPr>
        <p:txBody>
          <a:bodyPr/>
          <a:lstStyle/>
          <a:p>
            <a:r>
              <a:rPr lang="it-IT" sz="4800" b="1" dirty="0">
                <a:latin typeface="Times New Roman" pitchFamily="16" charset="0"/>
              </a:rPr>
              <a:t>I riscontri</a:t>
            </a:r>
            <a:endParaRPr lang="it-IT" dirty="0"/>
          </a:p>
        </p:txBody>
      </p:sp>
      <p:sp>
        <p:nvSpPr>
          <p:cNvPr id="3" name="Segnaposto contenuto 2">
            <a:extLst>
              <a:ext uri="{FF2B5EF4-FFF2-40B4-BE49-F238E27FC236}">
                <a16:creationId xmlns:a16="http://schemas.microsoft.com/office/drawing/2014/main" id="{4FCAD41D-D7FC-4A7A-B50E-0F9349530152}"/>
              </a:ext>
            </a:extLst>
          </p:cNvPr>
          <p:cNvSpPr>
            <a:spLocks noGrp="1"/>
          </p:cNvSpPr>
          <p:nvPr>
            <p:ph idx="1"/>
          </p:nvPr>
        </p:nvSpPr>
        <p:spPr/>
        <p:txBody>
          <a:bodyPr>
            <a:normAutofit fontScale="62500" lnSpcReduction="20000"/>
          </a:bodyPr>
          <a:lstStyle/>
          <a:p>
            <a:pPr marL="388806" indent="-293764" algn="just"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i rapporti personali, professionali e patrimoniali dei soggetti d'interesse per la vita quotidiana dell'Ente;</a:t>
            </a:r>
          </a:p>
          <a:p>
            <a:pPr marL="388806" indent="-293764" algn="just"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i contributi e le erogazioni concesse;</a:t>
            </a:r>
          </a:p>
          <a:p>
            <a:pPr marL="388806" indent="-293764" algn="just"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l'assegnazione degli alloggi di edilizia economica e popolare; </a:t>
            </a:r>
          </a:p>
          <a:p>
            <a:pPr marL="388806" indent="-293764" algn="just"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gli affidamenti e gli appalti di maggiore portata;</a:t>
            </a:r>
          </a:p>
          <a:p>
            <a:pPr marL="388806" indent="-293764" algn="just"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il numero, la composizione e l'operato di eventuali società partecipate;</a:t>
            </a:r>
          </a:p>
          <a:p>
            <a:pPr marL="388806" indent="-293764" algn="just"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eventuali parentele e frequentazioni 'imbarazzanti' (di per sé </a:t>
            </a:r>
            <a:r>
              <a:rPr lang="it-IT" sz="2800" i="1" dirty="0">
                <a:latin typeface="Times New Roman" pitchFamily="16" charset="0"/>
              </a:rPr>
              <a:t>non significativi!)</a:t>
            </a:r>
            <a:r>
              <a:rPr lang="it-IT" sz="2800" dirty="0">
                <a:latin typeface="Times New Roman" pitchFamily="16" charset="0"/>
              </a:rPr>
              <a:t>;</a:t>
            </a:r>
          </a:p>
          <a:p>
            <a:pPr marL="388806" indent="-293764" algn="just"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le modalità di organizzazione del servizio di riscossione dei tributi e il  livello della tassazione percepita; </a:t>
            </a:r>
          </a:p>
          <a:p>
            <a:pPr marL="388806" indent="-293764" algn="just"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rapporti di natura economico-patrimoniale degli amministratori e della dirigenza.</a:t>
            </a:r>
          </a:p>
          <a:p>
            <a:endParaRPr lang="it-IT" dirty="0"/>
          </a:p>
        </p:txBody>
      </p:sp>
    </p:spTree>
    <p:extLst>
      <p:ext uri="{BB962C8B-B14F-4D97-AF65-F5344CB8AC3E}">
        <p14:creationId xmlns:p14="http://schemas.microsoft.com/office/powerpoint/2010/main" val="418211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80">
                                          <p:stCondLst>
                                            <p:cond delay="0"/>
                                          </p:stCondLst>
                                        </p:cTn>
                                        <p:tgtEl>
                                          <p:spTgt spid="3">
                                            <p:txEl>
                                              <p:pRg st="3" end="3"/>
                                            </p:txEl>
                                          </p:spTgt>
                                        </p:tgtEl>
                                      </p:cBhvr>
                                    </p:animEffect>
                                    <p:anim calcmode="lin" valueType="num">
                                      <p:cBhvr>
                                        <p:cTn id="3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3" end="3"/>
                                            </p:txEl>
                                          </p:spTgt>
                                        </p:tgtEl>
                                      </p:cBhvr>
                                      <p:to x="100000" y="60000"/>
                                    </p:animScale>
                                    <p:animScale>
                                      <p:cBhvr>
                                        <p:cTn id="36" dur="166" decel="50000">
                                          <p:stCondLst>
                                            <p:cond delay="676"/>
                                          </p:stCondLst>
                                        </p:cTn>
                                        <p:tgtEl>
                                          <p:spTgt spid="3">
                                            <p:txEl>
                                              <p:pRg st="3" end="3"/>
                                            </p:txEl>
                                          </p:spTgt>
                                        </p:tgtEl>
                                      </p:cBhvr>
                                      <p:to x="100000" y="100000"/>
                                    </p:animScale>
                                    <p:animScale>
                                      <p:cBhvr>
                                        <p:cTn id="37" dur="26">
                                          <p:stCondLst>
                                            <p:cond delay="1312"/>
                                          </p:stCondLst>
                                        </p:cTn>
                                        <p:tgtEl>
                                          <p:spTgt spid="3">
                                            <p:txEl>
                                              <p:pRg st="3" end="3"/>
                                            </p:txEl>
                                          </p:spTgt>
                                        </p:tgtEl>
                                      </p:cBhvr>
                                      <p:to x="100000" y="80000"/>
                                    </p:animScale>
                                    <p:animScale>
                                      <p:cBhvr>
                                        <p:cTn id="38" dur="166" decel="50000">
                                          <p:stCondLst>
                                            <p:cond delay="1338"/>
                                          </p:stCondLst>
                                        </p:cTn>
                                        <p:tgtEl>
                                          <p:spTgt spid="3">
                                            <p:txEl>
                                              <p:pRg st="3" end="3"/>
                                            </p:txEl>
                                          </p:spTgt>
                                        </p:tgtEl>
                                      </p:cBhvr>
                                      <p:to x="100000" y="100000"/>
                                    </p:animScale>
                                    <p:animScale>
                                      <p:cBhvr>
                                        <p:cTn id="39" dur="26">
                                          <p:stCondLst>
                                            <p:cond delay="1642"/>
                                          </p:stCondLst>
                                        </p:cTn>
                                        <p:tgtEl>
                                          <p:spTgt spid="3">
                                            <p:txEl>
                                              <p:pRg st="3" end="3"/>
                                            </p:txEl>
                                          </p:spTgt>
                                        </p:tgtEl>
                                      </p:cBhvr>
                                      <p:to x="100000" y="90000"/>
                                    </p:animScale>
                                    <p:animScale>
                                      <p:cBhvr>
                                        <p:cTn id="40" dur="166" decel="50000">
                                          <p:stCondLst>
                                            <p:cond delay="1668"/>
                                          </p:stCondLst>
                                        </p:cTn>
                                        <p:tgtEl>
                                          <p:spTgt spid="3">
                                            <p:txEl>
                                              <p:pRg st="3" end="3"/>
                                            </p:txEl>
                                          </p:spTgt>
                                        </p:tgtEl>
                                      </p:cBhvr>
                                      <p:to x="100000" y="100000"/>
                                    </p:animScale>
                                    <p:animScale>
                                      <p:cBhvr>
                                        <p:cTn id="41" dur="26">
                                          <p:stCondLst>
                                            <p:cond delay="1808"/>
                                          </p:stCondLst>
                                        </p:cTn>
                                        <p:tgtEl>
                                          <p:spTgt spid="3">
                                            <p:txEl>
                                              <p:pRg st="3" end="3"/>
                                            </p:txEl>
                                          </p:spTgt>
                                        </p:tgtEl>
                                      </p:cBhvr>
                                      <p:to x="100000" y="95000"/>
                                    </p:animScale>
                                    <p:animScale>
                                      <p:cBhvr>
                                        <p:cTn id="42" dur="166" decel="50000">
                                          <p:stCondLst>
                                            <p:cond delay="1834"/>
                                          </p:stCondLst>
                                        </p:cTn>
                                        <p:tgtEl>
                                          <p:spTgt spid="3">
                                            <p:txEl>
                                              <p:pRg st="3" end="3"/>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nodeType="clickEffect">
                                  <p:stCondLst>
                                    <p:cond delay="0"/>
                                  </p:stCondLst>
                                  <p:childTnLst>
                                    <p:animRot by="21600000">
                                      <p:cBhvr>
                                        <p:cTn id="46" dur="2000" fill="hold"/>
                                        <p:tgtEl>
                                          <p:spTgt spid="3">
                                            <p:txEl>
                                              <p:pRg st="4" end="4"/>
                                            </p:txEl>
                                          </p:spTgt>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3" dur="500"/>
                                        <p:tgtEl>
                                          <p:spTgt spid="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7" presetClass="emph" presetSubtype="0" fill="remove" nodeType="clickEffect">
                                  <p:stCondLst>
                                    <p:cond delay="0"/>
                                  </p:stCondLst>
                                  <p:childTnLst>
                                    <p:animClr clrSpc="rgb" dir="cw">
                                      <p:cBhvr override="childStyle">
                                        <p:cTn id="57" dur="250" autoRev="1" fill="remove"/>
                                        <p:tgtEl>
                                          <p:spTgt spid="3">
                                            <p:txEl>
                                              <p:pRg st="6" end="6"/>
                                            </p:txEl>
                                          </p:spTgt>
                                        </p:tgtEl>
                                        <p:attrNameLst>
                                          <p:attrName>style.color</p:attrName>
                                        </p:attrNameLst>
                                      </p:cBhvr>
                                      <p:to>
                                        <a:schemeClr val="bg1"/>
                                      </p:to>
                                    </p:animClr>
                                    <p:animClr clrSpc="rgb" dir="cw">
                                      <p:cBhvr>
                                        <p:cTn id="58" dur="250" autoRev="1" fill="remove"/>
                                        <p:tgtEl>
                                          <p:spTgt spid="3">
                                            <p:txEl>
                                              <p:pRg st="6" end="6"/>
                                            </p:txEl>
                                          </p:spTgt>
                                        </p:tgtEl>
                                        <p:attrNameLst>
                                          <p:attrName>fillcolor</p:attrName>
                                        </p:attrNameLst>
                                      </p:cBhvr>
                                      <p:to>
                                        <a:schemeClr val="bg1"/>
                                      </p:to>
                                    </p:animClr>
                                    <p:set>
                                      <p:cBhvr>
                                        <p:cTn id="59" dur="250" autoRev="1" fill="remove"/>
                                        <p:tgtEl>
                                          <p:spTgt spid="3">
                                            <p:txEl>
                                              <p:pRg st="6" end="6"/>
                                            </p:txEl>
                                          </p:spTgt>
                                        </p:tgtEl>
                                        <p:attrNameLst>
                                          <p:attrName>fill.type</p:attrName>
                                        </p:attrNameLst>
                                      </p:cBhvr>
                                      <p:to>
                                        <p:strVal val="solid"/>
                                      </p:to>
                                    </p:set>
                                    <p:set>
                                      <p:cBhvr>
                                        <p:cTn id="60" dur="250" autoRev="1" fill="remove"/>
                                        <p:tgtEl>
                                          <p:spTgt spid="3">
                                            <p:txEl>
                                              <p:pRg st="6" end="6"/>
                                            </p:txEl>
                                          </p:spTgt>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1000"/>
                                        <p:tgtEl>
                                          <p:spTgt spid="3">
                                            <p:txEl>
                                              <p:pRg st="7" end="7"/>
                                            </p:txEl>
                                          </p:spTgt>
                                        </p:tgtEl>
                                      </p:cBhvr>
                                    </p:animEffect>
                                    <p:anim calcmode="lin" valueType="num">
                                      <p:cBhvr>
                                        <p:cTn id="6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2AC7BA-125E-4B42-19C5-672EE857FE1B}"/>
              </a:ext>
            </a:extLst>
          </p:cNvPr>
          <p:cNvSpPr>
            <a:spLocks noGrp="1"/>
          </p:cNvSpPr>
          <p:nvPr>
            <p:ph type="title"/>
          </p:nvPr>
        </p:nvSpPr>
        <p:spPr>
          <a:xfrm>
            <a:off x="611560" y="836712"/>
            <a:ext cx="8075240" cy="1010376"/>
          </a:xfrm>
        </p:spPr>
        <p:txBody>
          <a:bodyPr>
            <a:noAutofit/>
          </a:bodyPr>
          <a:lstStyle/>
          <a:p>
            <a:r>
              <a:rPr lang="it-IT" sz="3600" dirty="0">
                <a:latin typeface="Times New Roman" panose="02020603050405020304" pitchFamily="18" charset="0"/>
                <a:cs typeface="Times New Roman" panose="02020603050405020304" pitchFamily="18" charset="0"/>
              </a:rPr>
              <a:t>Nomina e organizzazione della Commissione straordinaria</a:t>
            </a:r>
          </a:p>
        </p:txBody>
      </p:sp>
      <p:sp>
        <p:nvSpPr>
          <p:cNvPr id="3" name="Segnaposto contenuto 2">
            <a:extLst>
              <a:ext uri="{FF2B5EF4-FFF2-40B4-BE49-F238E27FC236}">
                <a16:creationId xmlns:a16="http://schemas.microsoft.com/office/drawing/2014/main" id="{D31CE159-B0B5-465B-DD15-BB5EAC03E931}"/>
              </a:ext>
            </a:extLst>
          </p:cNvPr>
          <p:cNvSpPr>
            <a:spLocks noGrp="1"/>
          </p:cNvSpPr>
          <p:nvPr>
            <p:ph idx="1"/>
          </p:nvPr>
        </p:nvSpPr>
        <p:spPr/>
        <p:txBody>
          <a:bodyPr>
            <a:normAutofit lnSpcReduction="10000"/>
          </a:bodyPr>
          <a:lstStyle/>
          <a:p>
            <a:pPr algn="just"/>
            <a:r>
              <a:rPr lang="it-IT" sz="1800" b="1" dirty="0">
                <a:effectLst/>
                <a:latin typeface="Times New Roman" panose="02020603050405020304" pitchFamily="18" charset="0"/>
                <a:ea typeface="Times New Roman" panose="02020603050405020304" pitchFamily="18" charset="0"/>
                <a:cs typeface="Times New Roman" panose="02020603050405020304" pitchFamily="18" charset="0"/>
              </a:rPr>
              <a:t>Art. 144 T.U.E.L</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1. Con il decreto di scioglimento di cui all’art. 143 è nominata una Commissione straordinaria per la gestione dell’ente, la quale </a:t>
            </a:r>
            <a:r>
              <a:rPr lang="it-IT"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esercita le attribuzioni che le sono conferite con il decreto stesso</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La commissione è composta di </a:t>
            </a:r>
            <a:r>
              <a:rPr lang="it-IT"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tre membri </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scelti tra funzionari dello Stato, in servizio o in quiescenza, e tra magistrati della giurisdizione ordinaria o amministrativa in quiescenza. La commissione rimane in carica fino allo svolgimento del primo turno elettorale utile.</a:t>
            </a:r>
          </a:p>
          <a:p>
            <a:pPr algn="just"/>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2. Presso il Ministero dell’interno è istituito, con personale della amministrazione, un </a:t>
            </a:r>
            <a:r>
              <a:rPr lang="it-IT"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r>
              <a:rPr lang="it-IT"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omitato di sostegno e di monitoraggio</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dell’azione delle commissioni straordinarie di cui al comma 1 e dei comuni riportati a gestione ordinaria.</a:t>
            </a:r>
          </a:p>
          <a:p>
            <a:pPr algn="just"/>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3. Con </a:t>
            </a:r>
            <a:r>
              <a:rPr lang="it-IT" sz="1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r>
              <a:rPr lang="it-IT"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ecreto del Ministro dell’Interno</a:t>
            </a: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adottato a norma dell’art. 17, comma 3, della legge 23 agosto 1988, n. 400, sono determinate le modalità di organizzazione e funzionamento della commissione straordinaria per l’esercizio delle attribuzioni ad essa conferite, le modalità di pubblicizzazione degli atti adottati dalla commissione stessa, nonché le modalità di organizzazione e funzionamento del comitato di cui al comma 2.</a:t>
            </a:r>
          </a:p>
          <a:p>
            <a:endParaRPr lang="it-IT" dirty="0"/>
          </a:p>
        </p:txBody>
      </p:sp>
    </p:spTree>
    <p:extLst>
      <p:ext uri="{BB962C8B-B14F-4D97-AF65-F5344CB8AC3E}">
        <p14:creationId xmlns:p14="http://schemas.microsoft.com/office/powerpoint/2010/main" val="236250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80">
                                          <p:stCondLst>
                                            <p:cond delay="0"/>
                                          </p:stCondLst>
                                        </p:cTn>
                                        <p:tgtEl>
                                          <p:spTgt spid="3">
                                            <p:txEl>
                                              <p:pRg st="1" end="1"/>
                                            </p:txEl>
                                          </p:spTgt>
                                        </p:tgtEl>
                                      </p:cBhvr>
                                    </p:animEffect>
                                    <p:anim calcmode="lin" valueType="num">
                                      <p:cBhvr>
                                        <p:cTn id="1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1" end="1"/>
                                            </p:txEl>
                                          </p:spTgt>
                                        </p:tgtEl>
                                      </p:cBhvr>
                                      <p:to x="100000" y="60000"/>
                                    </p:animScale>
                                    <p:animScale>
                                      <p:cBhvr>
                                        <p:cTn id="25" dur="166" decel="50000">
                                          <p:stCondLst>
                                            <p:cond delay="676"/>
                                          </p:stCondLst>
                                        </p:cTn>
                                        <p:tgtEl>
                                          <p:spTgt spid="3">
                                            <p:txEl>
                                              <p:pRg st="1" end="1"/>
                                            </p:txEl>
                                          </p:spTgt>
                                        </p:tgtEl>
                                      </p:cBhvr>
                                      <p:to x="100000" y="100000"/>
                                    </p:animScale>
                                    <p:animScale>
                                      <p:cBhvr>
                                        <p:cTn id="26" dur="26">
                                          <p:stCondLst>
                                            <p:cond delay="1312"/>
                                          </p:stCondLst>
                                        </p:cTn>
                                        <p:tgtEl>
                                          <p:spTgt spid="3">
                                            <p:txEl>
                                              <p:pRg st="1" end="1"/>
                                            </p:txEl>
                                          </p:spTgt>
                                        </p:tgtEl>
                                      </p:cBhvr>
                                      <p:to x="100000" y="80000"/>
                                    </p:animScale>
                                    <p:animScale>
                                      <p:cBhvr>
                                        <p:cTn id="27" dur="166" decel="50000">
                                          <p:stCondLst>
                                            <p:cond delay="1338"/>
                                          </p:stCondLst>
                                        </p:cTn>
                                        <p:tgtEl>
                                          <p:spTgt spid="3">
                                            <p:txEl>
                                              <p:pRg st="1" end="1"/>
                                            </p:txEl>
                                          </p:spTgt>
                                        </p:tgtEl>
                                      </p:cBhvr>
                                      <p:to x="100000" y="100000"/>
                                    </p:animScale>
                                    <p:animScale>
                                      <p:cBhvr>
                                        <p:cTn id="28" dur="26">
                                          <p:stCondLst>
                                            <p:cond delay="1642"/>
                                          </p:stCondLst>
                                        </p:cTn>
                                        <p:tgtEl>
                                          <p:spTgt spid="3">
                                            <p:txEl>
                                              <p:pRg st="1" end="1"/>
                                            </p:txEl>
                                          </p:spTgt>
                                        </p:tgtEl>
                                      </p:cBhvr>
                                      <p:to x="100000" y="90000"/>
                                    </p:animScale>
                                    <p:animScale>
                                      <p:cBhvr>
                                        <p:cTn id="29" dur="166" decel="50000">
                                          <p:stCondLst>
                                            <p:cond delay="1668"/>
                                          </p:stCondLst>
                                        </p:cTn>
                                        <p:tgtEl>
                                          <p:spTgt spid="3">
                                            <p:txEl>
                                              <p:pRg st="1" end="1"/>
                                            </p:txEl>
                                          </p:spTgt>
                                        </p:tgtEl>
                                      </p:cBhvr>
                                      <p:to x="100000" y="100000"/>
                                    </p:animScale>
                                    <p:animScale>
                                      <p:cBhvr>
                                        <p:cTn id="30" dur="26">
                                          <p:stCondLst>
                                            <p:cond delay="1808"/>
                                          </p:stCondLst>
                                        </p:cTn>
                                        <p:tgtEl>
                                          <p:spTgt spid="3">
                                            <p:txEl>
                                              <p:pRg st="1" end="1"/>
                                            </p:txEl>
                                          </p:spTgt>
                                        </p:tgtEl>
                                      </p:cBhvr>
                                      <p:to x="100000" y="95000"/>
                                    </p:animScale>
                                    <p:animScale>
                                      <p:cBhvr>
                                        <p:cTn id="31" dur="166" decel="50000">
                                          <p:stCondLst>
                                            <p:cond delay="1834"/>
                                          </p:stCondLst>
                                        </p:cTn>
                                        <p:tgtEl>
                                          <p:spTgt spid="3">
                                            <p:txEl>
                                              <p:pRg st="1" end="1"/>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barn(inVertical)">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597C19-41AA-0BC4-2803-981C2033BC61}"/>
              </a:ext>
            </a:extLst>
          </p:cNvPr>
          <p:cNvSpPr>
            <a:spLocks noGrp="1"/>
          </p:cNvSpPr>
          <p:nvPr>
            <p:ph type="title"/>
          </p:nvPr>
        </p:nvSpPr>
        <p:spPr/>
        <p:txBody>
          <a:bodyPr>
            <a:normAutofit/>
          </a:bodyPr>
          <a:lstStyle/>
          <a:p>
            <a:r>
              <a:rPr lang="it-IT" sz="3200" dirty="0">
                <a:latin typeface="Times New Roman" panose="02020603050405020304" pitchFamily="18" charset="0"/>
                <a:cs typeface="Times New Roman" panose="02020603050405020304" pitchFamily="18" charset="0"/>
              </a:rPr>
              <a:t>Funzionamento della Commissione straordinaria: D.M. 28/07/1995, n.523 e prassi.</a:t>
            </a:r>
          </a:p>
        </p:txBody>
      </p:sp>
      <p:sp>
        <p:nvSpPr>
          <p:cNvPr id="3" name="Segnaposto contenuto 2">
            <a:extLst>
              <a:ext uri="{FF2B5EF4-FFF2-40B4-BE49-F238E27FC236}">
                <a16:creationId xmlns:a16="http://schemas.microsoft.com/office/drawing/2014/main" id="{86BDC423-557F-E178-4972-DFE47FC68BCA}"/>
              </a:ext>
            </a:extLst>
          </p:cNvPr>
          <p:cNvSpPr>
            <a:spLocks noGrp="1"/>
          </p:cNvSpPr>
          <p:nvPr>
            <p:ph idx="1"/>
          </p:nvPr>
        </p:nvSpPr>
        <p:spPr/>
        <p:txBody>
          <a:bodyPr>
            <a:normAutofit fontScale="92500" lnSpcReduction="10000"/>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Art. 1 D.M. 28 luglio 1995, n. 523</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(Funzioni collegiali. Quorum strutturali. Princìpi del </a:t>
            </a:r>
            <a:r>
              <a:rPr lang="it-IT" sz="1800" b="1" i="1" dirty="0" err="1">
                <a:effectLst/>
                <a:latin typeface="Times New Roman" panose="02020603050405020304" pitchFamily="18" charset="0"/>
                <a:ea typeface="Calibri" panose="020F0502020204030204" pitchFamily="34" charset="0"/>
                <a:cs typeface="Times New Roman" panose="02020603050405020304" pitchFamily="18" charset="0"/>
              </a:rPr>
              <a:t>primus</a:t>
            </a:r>
            <a:r>
              <a:rPr lang="it-IT" sz="1800" b="1" i="1" dirty="0">
                <a:effectLst/>
                <a:latin typeface="Times New Roman" panose="02020603050405020304" pitchFamily="18" charset="0"/>
                <a:ea typeface="Calibri" panose="020F0502020204030204" pitchFamily="34" charset="0"/>
                <a:cs typeface="Times New Roman" panose="02020603050405020304" pitchFamily="18" charset="0"/>
              </a:rPr>
              <a:t> inter </a:t>
            </a:r>
            <a:r>
              <a:rPr lang="it-IT" sz="1800" b="1" i="1" dirty="0" err="1">
                <a:effectLst/>
                <a:latin typeface="Times New Roman" panose="02020603050405020304" pitchFamily="18" charset="0"/>
                <a:ea typeface="Calibri" panose="020F0502020204030204" pitchFamily="34" charset="0"/>
                <a:cs typeface="Times New Roman" panose="02020603050405020304" pitchFamily="18" charset="0"/>
              </a:rPr>
              <a:t>pares</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 della deliberazione a maggioranza)</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1. Le sedute della commissione straordinaria incaricata della gestione dell’ente a norma dell’art. 1, comma 4, del decreto-legge 31 marzo 1991, n. 164, convertito nella legge 22 luglio 1991, n. 221, sono convocate e </a:t>
            </a:r>
            <a:r>
              <a:rPr lang="it-IT"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presiedute dal componente più anziano per età</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2. Le delibere aventi ad oggetto gli statuti delle aziende speciali, i regolamenti, l’ordinamento degli uffici e dei servizi, nonché le delibere previste dall’art. 32, lettere b), c), d), e), f), g), h), i), l), m), n), e successive modificazioni, e dalle corrispondenti norme sull’ordinamento degli enti locali delle regioni a statuto speciale, sono adottate </a:t>
            </a:r>
            <a:r>
              <a:rPr lang="it-IT"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dall’intero collegio a maggioranza</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3. Per le altre deliberazioni è sufficiente la presenza </a:t>
            </a:r>
            <a:r>
              <a:rPr lang="it-IT"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di due componenti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sempre che vi sia il voto </a:t>
            </a:r>
            <a:r>
              <a:rPr lang="it-IT"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favorevole di entrambi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61024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96E87F-980E-36B0-B26F-223938F8FB34}"/>
              </a:ext>
            </a:extLst>
          </p:cNvPr>
          <p:cNvSpPr>
            <a:spLocks noGrp="1"/>
          </p:cNvSpPr>
          <p:nvPr>
            <p:ph type="title"/>
          </p:nvPr>
        </p:nvSpPr>
        <p:spPr/>
        <p:txBody>
          <a:bodyPr>
            <a:normAutofit fontScale="90000"/>
          </a:bodyPr>
          <a:lstStyle/>
          <a:p>
            <a:r>
              <a:rPr lang="it-IT" sz="3600" dirty="0">
                <a:latin typeface="Times New Roman" panose="02020603050405020304" pitchFamily="18" charset="0"/>
                <a:cs typeface="Times New Roman" panose="02020603050405020304" pitchFamily="18" charset="0"/>
              </a:rPr>
              <a:t>Funzionamento della Commissione straordinaria: D.M. 28/07/1995, n.523 e prassi</a:t>
            </a:r>
            <a:r>
              <a:rPr lang="it-IT" sz="5400" dirty="0">
                <a:latin typeface="Times New Roman" panose="02020603050405020304" pitchFamily="18" charset="0"/>
                <a:cs typeface="Times New Roman" panose="02020603050405020304" pitchFamily="18" charset="0"/>
              </a:rPr>
              <a:t>.</a:t>
            </a:r>
            <a:endParaRPr lang="it-IT" dirty="0"/>
          </a:p>
        </p:txBody>
      </p:sp>
      <p:sp>
        <p:nvSpPr>
          <p:cNvPr id="3" name="Segnaposto contenuto 2">
            <a:extLst>
              <a:ext uri="{FF2B5EF4-FFF2-40B4-BE49-F238E27FC236}">
                <a16:creationId xmlns:a16="http://schemas.microsoft.com/office/drawing/2014/main" id="{AD3F49B0-503E-7BB9-4F98-B6C71D97A0E8}"/>
              </a:ext>
            </a:extLst>
          </p:cNvPr>
          <p:cNvSpPr>
            <a:spLocks noGrp="1"/>
          </p:cNvSpPr>
          <p:nvPr>
            <p:ph idx="1"/>
          </p:nvPr>
        </p:nvSpPr>
        <p:spPr/>
        <p:txBody>
          <a:bodyPr>
            <a:normAutofit fontScale="92500" lnSpcReduction="10000"/>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Art. 2</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(Funzioni individuali. </a:t>
            </a:r>
            <a:r>
              <a:rPr lang="it-IT" sz="1800" b="1" dirty="0" err="1">
                <a:effectLst/>
                <a:latin typeface="Times New Roman" panose="02020603050405020304" pitchFamily="18" charset="0"/>
                <a:ea typeface="Calibri" panose="020F0502020204030204" pitchFamily="34" charset="0"/>
                <a:cs typeface="Times New Roman" panose="02020603050405020304" pitchFamily="18" charset="0"/>
              </a:rPr>
              <a:t>Delegabilità</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1. Nella sua prima seduta, con deliberazione adottata ai sensi dell’art. 1, comma 2 la commissione </a:t>
            </a:r>
            <a:r>
              <a:rPr lang="it-IT"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delega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ai singoli suoi componenti le competenze che in regime di amministrazione ordinaria sono esercitabili individualmente dal sindaco o dal presidente della provincia, o da assessori. Compete </a:t>
            </a:r>
            <a:r>
              <a:rPr lang="it-IT"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alla commissione la funzione d’indirizzo e di coordinamento</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dell’esercizio delle competenze delegate.</a:t>
            </a: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Art. 6</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(Autonomia organizzativa)</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1. La commissione, in conformità al presente regolamento, ha la facoltà di dotarsi di apposito </a:t>
            </a:r>
            <a:r>
              <a:rPr lang="it-IT"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atto di autorganizzazione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in relazione alla tipologia e alla dimensione demografica del comune, e secondo le esigenze emerse dall’analisi della situazione locale.</a:t>
            </a:r>
          </a:p>
          <a:p>
            <a:endParaRPr lang="it-IT" dirty="0"/>
          </a:p>
        </p:txBody>
      </p:sp>
    </p:spTree>
    <p:extLst>
      <p:ext uri="{BB962C8B-B14F-4D97-AF65-F5344CB8AC3E}">
        <p14:creationId xmlns:p14="http://schemas.microsoft.com/office/powerpoint/2010/main" val="88186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down)">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5FCD69-0033-37DD-3FA6-CA97EB10F512}"/>
              </a:ext>
            </a:extLst>
          </p:cNvPr>
          <p:cNvSpPr>
            <a:spLocks noGrp="1"/>
          </p:cNvSpPr>
          <p:nvPr>
            <p:ph type="title"/>
          </p:nvPr>
        </p:nvSpPr>
        <p:spPr/>
        <p:txBody>
          <a:bodyPr>
            <a:normAutofit/>
          </a:bodyPr>
          <a:lstStyle/>
          <a:p>
            <a:r>
              <a:rPr lang="it-IT" sz="4800" dirty="0">
                <a:latin typeface="Times New Roman" panose="02020603050405020304" pitchFamily="18" charset="0"/>
                <a:cs typeface="Times New Roman" panose="02020603050405020304" pitchFamily="18" charset="0"/>
              </a:rPr>
              <a:t>Insediamento e prime scelte</a:t>
            </a:r>
          </a:p>
        </p:txBody>
      </p:sp>
      <p:sp>
        <p:nvSpPr>
          <p:cNvPr id="3" name="Segnaposto contenuto 2">
            <a:extLst>
              <a:ext uri="{FF2B5EF4-FFF2-40B4-BE49-F238E27FC236}">
                <a16:creationId xmlns:a16="http://schemas.microsoft.com/office/drawing/2014/main" id="{B80BC425-9B07-E04F-037C-3A1F1A692A11}"/>
              </a:ext>
            </a:extLst>
          </p:cNvPr>
          <p:cNvSpPr>
            <a:spLocks noGrp="1"/>
          </p:cNvSpPr>
          <p:nvPr>
            <p:ph idx="1"/>
          </p:nvPr>
        </p:nvSpPr>
        <p:spPr/>
        <p:txBody>
          <a:bodyPr>
            <a:normAutofit fontScale="70000" lnSpcReduction="20000"/>
          </a:bodyPr>
          <a:lstStyle/>
          <a:p>
            <a:pPr algn="just"/>
            <a:r>
              <a:rPr lang="it-IT" dirty="0"/>
              <a:t>notifica al Sindaco e a tutti i Consiglieri comunali o al Commissario prefettizio del DPR di scioglimento;</a:t>
            </a:r>
          </a:p>
          <a:p>
            <a:pPr algn="just"/>
            <a:r>
              <a:rPr lang="it-IT" dirty="0"/>
              <a:t>individuazione di locali sicuri ove la Commissione e i cc.dd ‘sovraordinati’ (art.145, comma 1, TOUEL) svolgeranno la propria attività, oltre che di supporti informatici dedicati e di personale di diretta collaborazione opportunamente selezionato tra quello in servizio;</a:t>
            </a:r>
          </a:p>
          <a:p>
            <a:pPr algn="just"/>
            <a:r>
              <a:rPr lang="it-IT" dirty="0"/>
              <a:t>fissazione dei criteri per lo svolgimento in modalità videoconferenza delle sedute del Consiglio comunale e della Giunta con apposita deliberazione adottata con i poteri del Consiglio comunale</a:t>
            </a:r>
          </a:p>
          <a:p>
            <a:pPr algn="just"/>
            <a:r>
              <a:rPr lang="it-IT" dirty="0"/>
              <a:t>adozione dell’atto organizzativo dei lavori della Commissione straordinaria ai sensi dell’articolo 26 del D.M. n.523 del 28/07/1995, con delibera di Consiglio immediatamente esecutiva, da notificare da parte del Segretario Generale ai Responsabili delle diverse Unità Organizzative comunali e al Revisore dei conti;</a:t>
            </a:r>
          </a:p>
          <a:p>
            <a:pPr algn="just"/>
            <a:r>
              <a:rPr lang="it-IT" dirty="0"/>
              <a:t>definizione ‘dinamica’ dei giorni e orari di presenza della Commissione e dei sovraordinati, così da coprire tendenzialmente tutti i giorni della settimana, assicurando una costante reperibilità per situazioni emergenziali o di rappresentanza;</a:t>
            </a:r>
          </a:p>
        </p:txBody>
      </p:sp>
    </p:spTree>
    <p:extLst>
      <p:ext uri="{BB962C8B-B14F-4D97-AF65-F5344CB8AC3E}">
        <p14:creationId xmlns:p14="http://schemas.microsoft.com/office/powerpoint/2010/main" val="11349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2" presetClass="emph" presetSubtype="0" fill="hold" nodeType="clickEffect">
                                  <p:stCondLst>
                                    <p:cond delay="0"/>
                                  </p:stCondLst>
                                  <p:childTnLst>
                                    <p:animRot by="120000">
                                      <p:cBhvr>
                                        <p:cTn id="25" dur="100" fill="hold">
                                          <p:stCondLst>
                                            <p:cond delay="0"/>
                                          </p:stCondLst>
                                        </p:cTn>
                                        <p:tgtEl>
                                          <p:spTgt spid="3">
                                            <p:txEl>
                                              <p:pRg st="2" end="2"/>
                                            </p:txEl>
                                          </p:spTgt>
                                        </p:tgtEl>
                                        <p:attrNameLst>
                                          <p:attrName>r</p:attrName>
                                        </p:attrNameLst>
                                      </p:cBhvr>
                                    </p:animRot>
                                    <p:animRot by="-240000">
                                      <p:cBhvr>
                                        <p:cTn id="26" dur="200" fill="hold">
                                          <p:stCondLst>
                                            <p:cond delay="200"/>
                                          </p:stCondLst>
                                        </p:cTn>
                                        <p:tgtEl>
                                          <p:spTgt spid="3">
                                            <p:txEl>
                                              <p:pRg st="2" end="2"/>
                                            </p:txEl>
                                          </p:spTgt>
                                        </p:tgtEl>
                                        <p:attrNameLst>
                                          <p:attrName>r</p:attrName>
                                        </p:attrNameLst>
                                      </p:cBhvr>
                                    </p:animRot>
                                    <p:animRot by="240000">
                                      <p:cBhvr>
                                        <p:cTn id="27" dur="200" fill="hold">
                                          <p:stCondLst>
                                            <p:cond delay="400"/>
                                          </p:stCondLst>
                                        </p:cTn>
                                        <p:tgtEl>
                                          <p:spTgt spid="3">
                                            <p:txEl>
                                              <p:pRg st="2" end="2"/>
                                            </p:txEl>
                                          </p:spTgt>
                                        </p:tgtEl>
                                        <p:attrNameLst>
                                          <p:attrName>r</p:attrName>
                                        </p:attrNameLst>
                                      </p:cBhvr>
                                    </p:animRot>
                                    <p:animRot by="-240000">
                                      <p:cBhvr>
                                        <p:cTn id="28" dur="200" fill="hold">
                                          <p:stCondLst>
                                            <p:cond delay="600"/>
                                          </p:stCondLst>
                                        </p:cTn>
                                        <p:tgtEl>
                                          <p:spTgt spid="3">
                                            <p:txEl>
                                              <p:pRg st="2" end="2"/>
                                            </p:txEl>
                                          </p:spTgt>
                                        </p:tgtEl>
                                        <p:attrNameLst>
                                          <p:attrName>r</p:attrName>
                                        </p:attrNameLst>
                                      </p:cBhvr>
                                    </p:animRot>
                                    <p:animRot by="120000">
                                      <p:cBhvr>
                                        <p:cTn id="29" dur="200" fill="hold">
                                          <p:stCondLst>
                                            <p:cond delay="800"/>
                                          </p:stCondLst>
                                        </p:cTn>
                                        <p:tgtEl>
                                          <p:spTgt spid="3">
                                            <p:txEl>
                                              <p:pRg st="2" end="2"/>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0989D5-78D0-9131-DB13-404100BD0887}"/>
              </a:ext>
            </a:extLst>
          </p:cNvPr>
          <p:cNvSpPr>
            <a:spLocks noGrp="1"/>
          </p:cNvSpPr>
          <p:nvPr>
            <p:ph type="title"/>
          </p:nvPr>
        </p:nvSpPr>
        <p:spPr/>
        <p:txBody>
          <a:bodyPr/>
          <a:lstStyle/>
          <a:p>
            <a:r>
              <a:rPr lang="it-IT" sz="4800" dirty="0"/>
              <a:t>In particolare</a:t>
            </a:r>
            <a:r>
              <a:rPr lang="it-IT" dirty="0"/>
              <a:t>:</a:t>
            </a:r>
          </a:p>
        </p:txBody>
      </p:sp>
      <p:sp>
        <p:nvSpPr>
          <p:cNvPr id="3" name="Segnaposto contenuto 2">
            <a:extLst>
              <a:ext uri="{FF2B5EF4-FFF2-40B4-BE49-F238E27FC236}">
                <a16:creationId xmlns:a16="http://schemas.microsoft.com/office/drawing/2014/main" id="{F7723015-C0AF-2C88-E031-3DD719316811}"/>
              </a:ext>
            </a:extLst>
          </p:cNvPr>
          <p:cNvSpPr>
            <a:spLocks noGrp="1"/>
          </p:cNvSpPr>
          <p:nvPr>
            <p:ph idx="1"/>
          </p:nvPr>
        </p:nvSpPr>
        <p:spPr/>
        <p:txBody>
          <a:bodyPr>
            <a:normAutofit fontScale="85000" lnSpcReduction="10000"/>
          </a:bodyPr>
          <a:lstStyle/>
          <a:p>
            <a:pPr algn="just"/>
            <a:r>
              <a:rPr lang="it-IT" dirty="0"/>
              <a:t>la Commissione straordinaria è organo unitario che si rapporta all’esterno e all’interno come volontà collegiale;</a:t>
            </a:r>
          </a:p>
          <a:p>
            <a:pPr algn="just"/>
            <a:r>
              <a:rPr lang="it-IT" dirty="0"/>
              <a:t>le deliberazioni assunte con i poteri del Consiglio nelle materie di cui all’articolo 42, commi 1 e 2, del </a:t>
            </a:r>
            <a:r>
              <a:rPr lang="it-IT" dirty="0" err="1"/>
              <a:t>D.Lgs.vo</a:t>
            </a:r>
            <a:r>
              <a:rPr lang="it-IT" dirty="0"/>
              <a:t> 267/2000, devono essere adottate con il quorum funzionale di maggioranza;</a:t>
            </a:r>
          </a:p>
          <a:p>
            <a:pPr algn="just"/>
            <a:r>
              <a:rPr lang="it-IT" dirty="0"/>
              <a:t>quelle da adottare con i poteri della Giunta comunale possono essere approvate con la presenza di due componenti dell’Organo di amministrazione straordinaria, sempre che vi sia il voto favorevole di entrambi;</a:t>
            </a:r>
          </a:p>
          <a:p>
            <a:pPr algn="just"/>
            <a:r>
              <a:rPr lang="it-IT" dirty="0"/>
              <a:t>ai singoli componenti la Commissione vengono attribuite le competenze che, in regime di amministrazione ordinaria dell’Ente, sono esercitate individualmente dal Sindaco e dagli Assessori;</a:t>
            </a:r>
          </a:p>
        </p:txBody>
      </p:sp>
    </p:spTree>
    <p:extLst>
      <p:ext uri="{BB962C8B-B14F-4D97-AF65-F5344CB8AC3E}">
        <p14:creationId xmlns:p14="http://schemas.microsoft.com/office/powerpoint/2010/main" val="70923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A1EADE-5380-9C85-4774-39D6BA5B4833}"/>
              </a:ext>
            </a:extLst>
          </p:cNvPr>
          <p:cNvSpPr>
            <a:spLocks noGrp="1"/>
          </p:cNvSpPr>
          <p:nvPr>
            <p:ph type="title"/>
          </p:nvPr>
        </p:nvSpPr>
        <p:spPr/>
        <p:txBody>
          <a:bodyPr>
            <a:normAutofit fontScale="90000"/>
          </a:bodyPr>
          <a:lstStyle/>
          <a:p>
            <a:r>
              <a:rPr lang="it-IT" sz="5400" b="1" dirty="0">
                <a:latin typeface="Times New Roman" pitchFamily="16" charset="0"/>
              </a:rPr>
              <a:t>Il sistema dei controlli amministrativi</a:t>
            </a:r>
            <a:endParaRPr lang="it-IT" dirty="0"/>
          </a:p>
        </p:txBody>
      </p:sp>
      <p:sp>
        <p:nvSpPr>
          <p:cNvPr id="3" name="Segnaposto contenuto 2">
            <a:extLst>
              <a:ext uri="{FF2B5EF4-FFF2-40B4-BE49-F238E27FC236}">
                <a16:creationId xmlns:a16="http://schemas.microsoft.com/office/drawing/2014/main" id="{B06A9816-592B-C422-C602-8FC5FE79866A}"/>
              </a:ext>
            </a:extLst>
          </p:cNvPr>
          <p:cNvSpPr>
            <a:spLocks noGrp="1"/>
          </p:cNvSpPr>
          <p:nvPr>
            <p:ph idx="1"/>
          </p:nvPr>
        </p:nvSpPr>
        <p:spPr/>
        <p:txBody>
          <a:bodyPr>
            <a:normAutofit fontScale="92500" lnSpcReduction="20000"/>
          </a:bodyPr>
          <a:lstStyle/>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il controllo  consiste nell'attività di </a:t>
            </a:r>
            <a:r>
              <a:rPr lang="it-IT" sz="2800" i="1" dirty="0">
                <a:latin typeface="Times New Roman" pitchFamily="16" charset="0"/>
              </a:rPr>
              <a:t>' valutazione, da parte di autorità </a:t>
            </a:r>
            <a:r>
              <a:rPr lang="it-IT" sz="2800" i="1" u="sng" dirty="0">
                <a:effectLst>
                  <a:outerShdw blurRad="38100" dist="38100" dir="2700000" algn="tl">
                    <a:srgbClr val="C0C0C0"/>
                  </a:outerShdw>
                </a:effectLst>
                <a:latin typeface="Times New Roman" pitchFamily="16" charset="0"/>
              </a:rPr>
              <a:t>interne o esterne</a:t>
            </a:r>
            <a:r>
              <a:rPr lang="it-IT" sz="2800" dirty="0">
                <a:latin typeface="Times New Roman" pitchFamily="16" charset="0"/>
              </a:rPr>
              <a:t>,</a:t>
            </a:r>
            <a:r>
              <a:rPr lang="it-IT" sz="2800" i="1" dirty="0">
                <a:latin typeface="Times New Roman" pitchFamily="16" charset="0"/>
              </a:rPr>
              <a:t> della conformità di un atto, di un'attività o di un comportamento a specifiche previsioni al fine di approntare gli eventuali </a:t>
            </a:r>
            <a:r>
              <a:rPr lang="it-IT" sz="2800" i="1" dirty="0" err="1">
                <a:latin typeface="Times New Roman" pitchFamily="16" charset="0"/>
              </a:rPr>
              <a:t>rimedi'</a:t>
            </a:r>
            <a:r>
              <a:rPr lang="it-IT" sz="2800" i="1" dirty="0">
                <a:latin typeface="Times New Roman" pitchFamily="16" charset="0"/>
              </a:rPr>
              <a:t>;</a:t>
            </a:r>
          </a:p>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esso ha </a:t>
            </a:r>
            <a:r>
              <a:rPr lang="it-IT" sz="2800" i="1" dirty="0">
                <a:latin typeface="Times New Roman" pitchFamily="16" charset="0"/>
              </a:rPr>
              <a:t>natura strumentale;</a:t>
            </a:r>
          </a:p>
          <a:p>
            <a:pPr marL="388806" indent="-293764"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i="1" dirty="0">
                <a:latin typeface="Times New Roman" pitchFamily="16" charset="0"/>
              </a:rPr>
              <a:t>tipologia variegata:</a:t>
            </a:r>
          </a:p>
          <a:p>
            <a:pPr marL="388806" indent="-293764"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i="1" dirty="0">
                <a:latin typeface="Times New Roman" pitchFamily="16" charset="0"/>
              </a:rPr>
              <a:t>		- </a:t>
            </a:r>
            <a:r>
              <a:rPr lang="it-IT" sz="2800" dirty="0">
                <a:latin typeface="Times New Roman" pitchFamily="16" charset="0"/>
              </a:rPr>
              <a:t>in base all'oggetto (controllo sugli</a:t>
            </a:r>
            <a:r>
              <a:rPr lang="it-IT" sz="2800" i="1" dirty="0">
                <a:latin typeface="Times New Roman" pitchFamily="16" charset="0"/>
              </a:rPr>
              <a:t> atti, quelli gestionali e sugli organi);</a:t>
            </a:r>
          </a:p>
          <a:p>
            <a:pPr marL="388806" indent="-293764" algn="just"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i="1" dirty="0">
                <a:latin typeface="Times New Roman" pitchFamily="16" charset="0"/>
              </a:rPr>
              <a:t>		- </a:t>
            </a:r>
            <a:r>
              <a:rPr lang="it-IT" sz="2800" dirty="0">
                <a:latin typeface="Times New Roman" pitchFamily="16" charset="0"/>
              </a:rPr>
              <a:t>in base al rapporto controllante/controllato ( a seconda che essi si trovino in posizione di subordinazione, </a:t>
            </a:r>
            <a:r>
              <a:rPr lang="it-IT" sz="2800" dirty="0" err="1">
                <a:latin typeface="Times New Roman" pitchFamily="16" charset="0"/>
              </a:rPr>
              <a:t>equiordinazione</a:t>
            </a:r>
            <a:r>
              <a:rPr lang="it-IT" sz="2800" dirty="0">
                <a:latin typeface="Times New Roman" pitchFamily="16" charset="0"/>
              </a:rPr>
              <a:t> o di indipendenza reciproca);</a:t>
            </a:r>
          </a:p>
          <a:p>
            <a:pPr marL="388806" indent="-293764" algn="just"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	- in base al tipo di attività svolta ( controlli di </a:t>
            </a:r>
            <a:r>
              <a:rPr lang="it-IT" sz="2800" i="1" dirty="0">
                <a:latin typeface="Times New Roman" pitchFamily="16" charset="0"/>
              </a:rPr>
              <a:t>tipo impeditivo e di tipo collaborativo).</a:t>
            </a:r>
          </a:p>
          <a:p>
            <a:endParaRPr lang="it-IT" dirty="0"/>
          </a:p>
        </p:txBody>
      </p:sp>
    </p:spTree>
    <p:extLst>
      <p:ext uri="{BB962C8B-B14F-4D97-AF65-F5344CB8AC3E}">
        <p14:creationId xmlns:p14="http://schemas.microsoft.com/office/powerpoint/2010/main" val="238718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A89AE9-F18C-8816-82D6-CA5390BF0C53}"/>
              </a:ext>
            </a:extLst>
          </p:cNvPr>
          <p:cNvSpPr>
            <a:spLocks noGrp="1"/>
          </p:cNvSpPr>
          <p:nvPr>
            <p:ph type="title"/>
          </p:nvPr>
        </p:nvSpPr>
        <p:spPr/>
        <p:txBody>
          <a:bodyPr/>
          <a:lstStyle/>
          <a:p>
            <a:r>
              <a:rPr lang="it-IT" sz="4800" dirty="0"/>
              <a:t>E ancora</a:t>
            </a:r>
            <a:r>
              <a:rPr lang="it-IT" dirty="0"/>
              <a:t>:</a:t>
            </a:r>
          </a:p>
        </p:txBody>
      </p:sp>
      <p:sp>
        <p:nvSpPr>
          <p:cNvPr id="3" name="Segnaposto contenuto 2">
            <a:extLst>
              <a:ext uri="{FF2B5EF4-FFF2-40B4-BE49-F238E27FC236}">
                <a16:creationId xmlns:a16="http://schemas.microsoft.com/office/drawing/2014/main" id="{14607AC5-1D20-110C-6600-E53ADC29B9C9}"/>
              </a:ext>
            </a:extLst>
          </p:cNvPr>
          <p:cNvSpPr>
            <a:spLocks noGrp="1"/>
          </p:cNvSpPr>
          <p:nvPr>
            <p:ph idx="1"/>
          </p:nvPr>
        </p:nvSpPr>
        <p:spPr/>
        <p:txBody>
          <a:bodyPr>
            <a:normAutofit fontScale="77500" lnSpcReduction="20000"/>
          </a:bodyPr>
          <a:lstStyle/>
          <a:p>
            <a:pPr algn="just"/>
            <a:r>
              <a:rPr lang="it-IT" dirty="0"/>
              <a:t>tutti gli atti e la corrispondenza aventi rilevanza esterna o che impegnano finanziariamente l’Ente, ovvero dai quali discendono oneri ed obbligazioni, possono essere sottoscritti da uno o più dei componenti della Commissione;</a:t>
            </a:r>
          </a:p>
          <a:p>
            <a:pPr algn="just"/>
            <a:r>
              <a:rPr lang="it-IT" dirty="0"/>
              <a:t>le verifiche straordinarie di cassa sono eseguite da almeno un componente la Commissione;</a:t>
            </a:r>
          </a:p>
          <a:p>
            <a:pPr algn="just"/>
            <a:r>
              <a:rPr lang="it-IT" dirty="0"/>
              <a:t>la rappresentanza legale dell’Ente e quella processuale, compreso il rilascio della procura alle liti, è esercitata, indistintamente, da uno dei componenti la Commissione;</a:t>
            </a:r>
          </a:p>
          <a:p>
            <a:pPr algn="just"/>
            <a:r>
              <a:rPr lang="it-IT" dirty="0"/>
              <a:t>i poteri di rappresentanza e amministrazione, al di fuori delle ipotesi precedenti, possono essere esercitati disgiuntamente da ciascuno dei componenti la Commissione;</a:t>
            </a:r>
          </a:p>
          <a:p>
            <a:pPr algn="just"/>
            <a:r>
              <a:rPr lang="it-IT" dirty="0"/>
              <a:t>la firma degli atti o dei provvedimenti da parte di uno dei componenti dovrà essere apposta con la formula ‘per la Commissione straordinaria’, con indicazione dei relativi componenti.</a:t>
            </a:r>
          </a:p>
          <a:p>
            <a:endParaRPr lang="it-IT" dirty="0"/>
          </a:p>
          <a:p>
            <a:endParaRPr lang="it-IT" dirty="0"/>
          </a:p>
          <a:p>
            <a:endParaRPr lang="it-IT" dirty="0"/>
          </a:p>
        </p:txBody>
      </p:sp>
    </p:spTree>
    <p:extLst>
      <p:ext uri="{BB962C8B-B14F-4D97-AF65-F5344CB8AC3E}">
        <p14:creationId xmlns:p14="http://schemas.microsoft.com/office/powerpoint/2010/main" val="90270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EBE071-CFA0-512F-82D3-ECA0FA055241}"/>
              </a:ext>
            </a:extLst>
          </p:cNvPr>
          <p:cNvSpPr>
            <a:spLocks noGrp="1"/>
          </p:cNvSpPr>
          <p:nvPr>
            <p:ph type="title"/>
          </p:nvPr>
        </p:nvSpPr>
        <p:spPr/>
        <p:txBody>
          <a:bodyPr>
            <a:noAutofit/>
          </a:bodyPr>
          <a:lstStyle/>
          <a:p>
            <a:pPr algn="just"/>
            <a:r>
              <a:rPr lang="it-IT" sz="4000" dirty="0"/>
              <a:t>Effetti dello scioglimento per i dipendenti</a:t>
            </a:r>
          </a:p>
        </p:txBody>
      </p:sp>
      <p:sp>
        <p:nvSpPr>
          <p:cNvPr id="3" name="Segnaposto contenuto 2">
            <a:extLst>
              <a:ext uri="{FF2B5EF4-FFF2-40B4-BE49-F238E27FC236}">
                <a16:creationId xmlns:a16="http://schemas.microsoft.com/office/drawing/2014/main" id="{803D3A12-A807-6410-B39E-EE71B68C11EE}"/>
              </a:ext>
            </a:extLst>
          </p:cNvPr>
          <p:cNvSpPr>
            <a:spLocks noGrp="1"/>
          </p:cNvSpPr>
          <p:nvPr>
            <p:ph idx="1"/>
          </p:nvPr>
        </p:nvSpPr>
        <p:spPr/>
        <p:txBody>
          <a:bodyPr>
            <a:normAutofit fontScale="47500" lnSpcReduction="20000"/>
          </a:bodyPr>
          <a:lstStyle/>
          <a:p>
            <a:pPr algn="just">
              <a:lnSpc>
                <a:spcPct val="107000"/>
              </a:lnSpc>
              <a:spcAft>
                <a:spcPts val="800"/>
              </a:spcAft>
            </a:pPr>
            <a:r>
              <a:rPr lang="it-IT" sz="2800" b="1" dirty="0">
                <a:effectLst/>
                <a:latin typeface="Calibri" panose="020F0502020204030204" pitchFamily="34" charset="0"/>
                <a:ea typeface="Calibri" panose="020F0502020204030204" pitchFamily="34" charset="0"/>
                <a:cs typeface="Calibri" panose="020F0502020204030204" pitchFamily="34" charset="0"/>
              </a:rPr>
              <a:t>Art. 143</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it-IT" sz="2800" dirty="0">
                <a:effectLst/>
                <a:latin typeface="Calibri" panose="020F0502020204030204" pitchFamily="34" charset="0"/>
                <a:ea typeface="Times New Roman" panose="02020603050405020304" pitchFamily="18" charset="0"/>
                <a:cs typeface="Calibri" panose="020F0502020204030204" pitchFamily="34" charset="0"/>
              </a:rPr>
              <a:t>5. … con decreto del Ministro dell’interno, su proposta del prefetto, è adottato ogni provvedimento utile a far cessare immediatamente il pregiudizio in atto e ricondurre alla normalità la vita amministrativa dell’ente, ivi inclusa la </a:t>
            </a:r>
            <a:r>
              <a:rPr lang="it-IT"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sospensione dall’impiego </a:t>
            </a:r>
            <a:r>
              <a:rPr lang="it-IT" sz="2800" dirty="0">
                <a:effectLst/>
                <a:latin typeface="Calibri" panose="020F0502020204030204" pitchFamily="34" charset="0"/>
                <a:ea typeface="Times New Roman" panose="02020603050405020304" pitchFamily="18" charset="0"/>
                <a:cs typeface="Calibri" panose="020F0502020204030204" pitchFamily="34" charset="0"/>
              </a:rPr>
              <a:t>del dipendente, ovvero la sua </a:t>
            </a:r>
            <a:r>
              <a:rPr lang="it-IT"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destinazione ad altro ufficio o altra mansione </a:t>
            </a:r>
            <a:r>
              <a:rPr lang="it-IT" sz="28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con obbligo di avvio</a:t>
            </a:r>
            <a:r>
              <a:rPr lang="it-IT"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del procedimento disciplinare </a:t>
            </a:r>
            <a:r>
              <a:rPr lang="it-IT" sz="2800" dirty="0">
                <a:effectLst/>
                <a:latin typeface="Calibri" panose="020F0502020204030204" pitchFamily="34" charset="0"/>
                <a:ea typeface="Times New Roman" panose="02020603050405020304" pitchFamily="18" charset="0"/>
                <a:cs typeface="Calibri" panose="020F0502020204030204" pitchFamily="34" charset="0"/>
              </a:rPr>
              <a:t>da parte dell’autorità competente.</a:t>
            </a:r>
            <a:endParaRPr lang="it-IT" sz="2800" dirty="0">
              <a:effectLst/>
              <a:latin typeface="Times New Roman" panose="02020603050405020304" pitchFamily="18" charset="0"/>
              <a:ea typeface="Times New Roman" panose="02020603050405020304" pitchFamily="18" charset="0"/>
            </a:endParaRPr>
          </a:p>
          <a:p>
            <a:pPr algn="just"/>
            <a:r>
              <a:rPr lang="it-IT" sz="2800" dirty="0">
                <a:effectLst/>
                <a:latin typeface="Calibri" panose="020F0502020204030204" pitchFamily="34" charset="0"/>
                <a:ea typeface="Times New Roman" panose="02020603050405020304" pitchFamily="18" charset="0"/>
                <a:cs typeface="Calibri" panose="020F0502020204030204" pitchFamily="34" charset="0"/>
              </a:rPr>
              <a:t>6. A decorrere dalla data di pubblicazione del decreto di scioglimento </a:t>
            </a:r>
            <a:r>
              <a:rPr lang="it-IT"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sono risolti </a:t>
            </a:r>
            <a:r>
              <a:rPr lang="it-IT" sz="28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di diritto</a:t>
            </a:r>
            <a:r>
              <a:rPr lang="it-IT"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gli incarichi di cui all’art. 110, nonché gli incarichi di revisore dei conti e i rapporti di consulenza e di collaborazione coordinata e continuativa che non siano stati rinnovati </a:t>
            </a:r>
            <a:r>
              <a:rPr lang="it-IT" sz="2800" dirty="0">
                <a:effectLst/>
                <a:latin typeface="Calibri" panose="020F0502020204030204" pitchFamily="34" charset="0"/>
                <a:ea typeface="Times New Roman" panose="02020603050405020304" pitchFamily="18" charset="0"/>
                <a:cs typeface="Calibri" panose="020F0502020204030204" pitchFamily="34" charset="0"/>
              </a:rPr>
              <a:t>dalla commissione straordinaria di cui all’art. 144 entro 45 giorni dal suo insediamento.</a:t>
            </a:r>
            <a:endParaRPr lang="it-IT" sz="2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it-IT" sz="2800" b="1" dirty="0">
                <a:effectLst/>
                <a:latin typeface="Calibri" panose="020F0502020204030204" pitchFamily="34" charset="0"/>
                <a:ea typeface="Calibri" panose="020F0502020204030204" pitchFamily="34" charset="0"/>
                <a:cs typeface="Calibri" panose="020F0502020204030204" pitchFamily="34" charset="0"/>
              </a:rPr>
              <a:t>Art. 145</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800" dirty="0">
                <a:effectLst/>
                <a:latin typeface="Calibri" panose="020F0502020204030204" pitchFamily="34" charset="0"/>
                <a:ea typeface="Calibri" panose="020F0502020204030204" pitchFamily="34" charset="0"/>
                <a:cs typeface="Calibri" panose="020F0502020204030204" pitchFamily="34" charset="0"/>
              </a:rPr>
              <a:t>1. Quando in relazione alle situazioni indicate nel comma 1 dell’articolo 143 sussiste la necessità di assicurare il regolare funzionamento dei servizi degli enti nei cui confronti è stato disposto lo scioglimento, il prefetto, su richiesta della commissione straordinaria di cui al comma 1 dell’articolo 144, può disporre, anche in deroga alle norme vigenti</a:t>
            </a:r>
            <a:r>
              <a:rPr lang="it-IT" sz="2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l’assegnazione in via temporanea</a:t>
            </a:r>
            <a:r>
              <a:rPr lang="it-IT" sz="2800" dirty="0">
                <a:effectLst/>
                <a:latin typeface="Calibri" panose="020F0502020204030204" pitchFamily="34" charset="0"/>
                <a:ea typeface="Calibri" panose="020F0502020204030204" pitchFamily="34" charset="0"/>
                <a:cs typeface="Calibri" panose="020F0502020204030204" pitchFamily="34" charset="0"/>
              </a:rPr>
              <a:t>, in posizione di comando o distacco, di personale amministrativo e tecnico di amministrazioni ed enti pubblici, previa intesa con gli stessi, ove occorra </a:t>
            </a:r>
            <a:r>
              <a:rPr lang="it-IT" sz="2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anche in posizione di </a:t>
            </a:r>
            <a:r>
              <a:rPr lang="it-IT" sz="28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sovraordinazione</a:t>
            </a:r>
            <a:r>
              <a:rPr lang="it-IT" sz="2800" dirty="0">
                <a:effectLst/>
                <a:latin typeface="Calibri" panose="020F0502020204030204" pitchFamily="34" charset="0"/>
                <a:ea typeface="Calibri" panose="020F0502020204030204" pitchFamily="34" charset="0"/>
                <a:cs typeface="Calibri" panose="020F0502020204030204" pitchFamily="34" charset="0"/>
              </a:rPr>
              <a:t>.</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800" b="1" dirty="0">
                <a:effectLst/>
                <a:latin typeface="Calibri" panose="020F0502020204030204" pitchFamily="34" charset="0"/>
                <a:ea typeface="Calibri" panose="020F0502020204030204" pitchFamily="34" charset="0"/>
                <a:cs typeface="Calibri" panose="020F0502020204030204" pitchFamily="34" charset="0"/>
              </a:rPr>
              <a:t>Art. 3 D.M. 28 luglio 1995, n. 523</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800" dirty="0">
                <a:effectLst/>
                <a:latin typeface="Calibri" panose="020F0502020204030204" pitchFamily="34" charset="0"/>
                <a:ea typeface="Calibri" panose="020F0502020204030204" pitchFamily="34" charset="0"/>
                <a:cs typeface="Calibri" panose="020F0502020204030204" pitchFamily="34" charset="0"/>
              </a:rPr>
              <a:t>1. Per obiettivi determinati e con convenzioni a termine, a norma del regolamento dell’ente, la commissione, come previsto dall’art. 51, comma 7, della legge n. 142/1990 e dalle corrispondenti norme sull’ordinamento degli enti locali delle regioni a statuto speciale, può avvalersi di </a:t>
            </a:r>
            <a:r>
              <a:rPr lang="it-IT" sz="2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collaborazioni esterne ad alto contenuto di professionalità</a:t>
            </a:r>
            <a:r>
              <a:rPr lang="it-IT" sz="2800" dirty="0">
                <a:effectLst/>
                <a:latin typeface="Calibri" panose="020F0502020204030204" pitchFamily="34" charset="0"/>
                <a:ea typeface="Calibri" panose="020F0502020204030204" pitchFamily="34" charset="0"/>
                <a:cs typeface="Calibri" panose="020F0502020204030204" pitchFamily="34" charset="0"/>
              </a:rPr>
              <a:t>. L’onere per le predette collaborazioni è a carico degli enti territoriali interessati.</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26146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wipe(down)">
                                      <p:cBhvr>
                                        <p:cTn id="4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BEAAB4-88A0-9AA8-5665-123A5CDFED9E}"/>
              </a:ext>
            </a:extLst>
          </p:cNvPr>
          <p:cNvSpPr>
            <a:spLocks noGrp="1"/>
          </p:cNvSpPr>
          <p:nvPr>
            <p:ph type="title"/>
          </p:nvPr>
        </p:nvSpPr>
        <p:spPr/>
        <p:txBody>
          <a:bodyPr>
            <a:noAutofit/>
          </a:bodyPr>
          <a:lstStyle/>
          <a:p>
            <a:pPr algn="just"/>
            <a:r>
              <a:rPr lang="it-IT" sz="4400" dirty="0"/>
              <a:t>Le prassi di risanamento dell’Ente: gestione del personale.</a:t>
            </a:r>
          </a:p>
        </p:txBody>
      </p:sp>
      <p:sp>
        <p:nvSpPr>
          <p:cNvPr id="3" name="Segnaposto contenuto 2">
            <a:extLst>
              <a:ext uri="{FF2B5EF4-FFF2-40B4-BE49-F238E27FC236}">
                <a16:creationId xmlns:a16="http://schemas.microsoft.com/office/drawing/2014/main" id="{84B56E67-7C09-55FB-2C7B-2C7CE25009E0}"/>
              </a:ext>
            </a:extLst>
          </p:cNvPr>
          <p:cNvSpPr>
            <a:spLocks noGrp="1"/>
          </p:cNvSpPr>
          <p:nvPr>
            <p:ph idx="1"/>
          </p:nvPr>
        </p:nvSpPr>
        <p:spPr/>
        <p:txBody>
          <a:bodyPr>
            <a:normAutofit fontScale="70000" lnSpcReduction="20000"/>
          </a:bodyPr>
          <a:lstStyle/>
          <a:p>
            <a:pPr algn="just"/>
            <a:r>
              <a:rPr lang="it-IT" dirty="0"/>
              <a:t>disamina sistemi di controllo accessi e presenze;</a:t>
            </a:r>
          </a:p>
          <a:p>
            <a:pPr algn="just"/>
            <a:r>
              <a:rPr lang="it-IT" dirty="0"/>
              <a:t>esame allocazione personale nelle diverse sedi di attività dell’Ente;</a:t>
            </a:r>
          </a:p>
          <a:p>
            <a:pPr algn="just"/>
            <a:r>
              <a:rPr lang="it-IT" dirty="0"/>
              <a:t>osservazione relazioni ultimi tre anni Organo di valutazione interno, con segnato riguardo ai punteggi attribuiti ai dirigenti/responsabili di servizio alla luce delle eventuali criticità segnalate e agli interventi correttivi adottati su input anche del Segretario comunale; </a:t>
            </a:r>
          </a:p>
          <a:p>
            <a:pPr algn="just"/>
            <a:r>
              <a:rPr lang="it-IT" dirty="0"/>
              <a:t>analisi piani di rotazione eventualmente adottati, del personale e dei dirigenti/responsabili di servizio;</a:t>
            </a:r>
          </a:p>
          <a:p>
            <a:pPr algn="just"/>
            <a:r>
              <a:rPr lang="it-IT" dirty="0"/>
              <a:t>confronto con le Rsu;</a:t>
            </a:r>
          </a:p>
          <a:p>
            <a:pPr algn="just"/>
            <a:r>
              <a:rPr lang="it-IT" dirty="0"/>
              <a:t>riorganizzazione della macro e microstruttura alla luce delle facoltà </a:t>
            </a:r>
            <a:r>
              <a:rPr lang="it-IT" dirty="0" err="1"/>
              <a:t>assunzionali</a:t>
            </a:r>
            <a:r>
              <a:rPr lang="it-IT" dirty="0"/>
              <a:t>  residue, avendo cura di assegnare il personale alle diverse </a:t>
            </a:r>
            <a:r>
              <a:rPr lang="it-IT" dirty="0" err="1"/>
              <a:t>U.o.c</a:t>
            </a:r>
            <a:r>
              <a:rPr lang="it-IT" dirty="0"/>
              <a:t>. sulla base dei profili e competenze professionali del personale in servizio, valutate sulla base delle priorità rilevate all’atto dell’insediamento e nel corso della gestione commissariale.</a:t>
            </a:r>
          </a:p>
          <a:p>
            <a:pPr algn="just"/>
            <a:r>
              <a:rPr lang="it-IT" b="1" i="1" u="sng" dirty="0"/>
              <a:t>Obiettivo</a:t>
            </a:r>
            <a:r>
              <a:rPr lang="it-IT" dirty="0"/>
              <a:t>: </a:t>
            </a:r>
            <a:r>
              <a:rPr lang="it-IT" b="1" dirty="0"/>
              <a:t>consegnare alla nuova Amministrazione una struttura amministrativa in grado di attuare il principio della distinzione tra indirizzo e gestione.</a:t>
            </a:r>
            <a:endParaRPr lang="it-IT" dirty="0"/>
          </a:p>
          <a:p>
            <a:pPr algn="just"/>
            <a:endParaRPr lang="it-IT" dirty="0"/>
          </a:p>
          <a:p>
            <a:endParaRPr lang="it-IT" dirty="0"/>
          </a:p>
        </p:txBody>
      </p:sp>
    </p:spTree>
    <p:extLst>
      <p:ext uri="{BB962C8B-B14F-4D97-AF65-F5344CB8AC3E}">
        <p14:creationId xmlns:p14="http://schemas.microsoft.com/office/powerpoint/2010/main" val="376916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wipe(down)">
                                      <p:cBhvr>
                                        <p:cTn id="60" dur="580">
                                          <p:stCondLst>
                                            <p:cond delay="0"/>
                                          </p:stCondLst>
                                        </p:cTn>
                                        <p:tgtEl>
                                          <p:spTgt spid="3">
                                            <p:txEl>
                                              <p:pRg st="6" end="6"/>
                                            </p:txEl>
                                          </p:spTgt>
                                        </p:tgtEl>
                                      </p:cBhvr>
                                    </p:animEffect>
                                    <p:anim calcmode="lin" valueType="num">
                                      <p:cBhvr>
                                        <p:cTn id="61"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
                                            <p:txEl>
                                              <p:pRg st="6" end="6"/>
                                            </p:txEl>
                                          </p:spTgt>
                                        </p:tgtEl>
                                      </p:cBhvr>
                                      <p:to x="100000" y="60000"/>
                                    </p:animScale>
                                    <p:animScale>
                                      <p:cBhvr>
                                        <p:cTn id="67" dur="166" decel="50000">
                                          <p:stCondLst>
                                            <p:cond delay="676"/>
                                          </p:stCondLst>
                                        </p:cTn>
                                        <p:tgtEl>
                                          <p:spTgt spid="3">
                                            <p:txEl>
                                              <p:pRg st="6" end="6"/>
                                            </p:txEl>
                                          </p:spTgt>
                                        </p:tgtEl>
                                      </p:cBhvr>
                                      <p:to x="100000" y="100000"/>
                                    </p:animScale>
                                    <p:animScale>
                                      <p:cBhvr>
                                        <p:cTn id="68" dur="26">
                                          <p:stCondLst>
                                            <p:cond delay="1312"/>
                                          </p:stCondLst>
                                        </p:cTn>
                                        <p:tgtEl>
                                          <p:spTgt spid="3">
                                            <p:txEl>
                                              <p:pRg st="6" end="6"/>
                                            </p:txEl>
                                          </p:spTgt>
                                        </p:tgtEl>
                                      </p:cBhvr>
                                      <p:to x="100000" y="80000"/>
                                    </p:animScale>
                                    <p:animScale>
                                      <p:cBhvr>
                                        <p:cTn id="69" dur="166" decel="50000">
                                          <p:stCondLst>
                                            <p:cond delay="1338"/>
                                          </p:stCondLst>
                                        </p:cTn>
                                        <p:tgtEl>
                                          <p:spTgt spid="3">
                                            <p:txEl>
                                              <p:pRg st="6" end="6"/>
                                            </p:txEl>
                                          </p:spTgt>
                                        </p:tgtEl>
                                      </p:cBhvr>
                                      <p:to x="100000" y="100000"/>
                                    </p:animScale>
                                    <p:animScale>
                                      <p:cBhvr>
                                        <p:cTn id="70" dur="26">
                                          <p:stCondLst>
                                            <p:cond delay="1642"/>
                                          </p:stCondLst>
                                        </p:cTn>
                                        <p:tgtEl>
                                          <p:spTgt spid="3">
                                            <p:txEl>
                                              <p:pRg st="6" end="6"/>
                                            </p:txEl>
                                          </p:spTgt>
                                        </p:tgtEl>
                                      </p:cBhvr>
                                      <p:to x="100000" y="90000"/>
                                    </p:animScale>
                                    <p:animScale>
                                      <p:cBhvr>
                                        <p:cTn id="71" dur="166" decel="50000">
                                          <p:stCondLst>
                                            <p:cond delay="1668"/>
                                          </p:stCondLst>
                                        </p:cTn>
                                        <p:tgtEl>
                                          <p:spTgt spid="3">
                                            <p:txEl>
                                              <p:pRg st="6" end="6"/>
                                            </p:txEl>
                                          </p:spTgt>
                                        </p:tgtEl>
                                      </p:cBhvr>
                                      <p:to x="100000" y="100000"/>
                                    </p:animScale>
                                    <p:animScale>
                                      <p:cBhvr>
                                        <p:cTn id="72" dur="26">
                                          <p:stCondLst>
                                            <p:cond delay="1808"/>
                                          </p:stCondLst>
                                        </p:cTn>
                                        <p:tgtEl>
                                          <p:spTgt spid="3">
                                            <p:txEl>
                                              <p:pRg st="6" end="6"/>
                                            </p:txEl>
                                          </p:spTgt>
                                        </p:tgtEl>
                                      </p:cBhvr>
                                      <p:to x="100000" y="95000"/>
                                    </p:animScale>
                                    <p:animScale>
                                      <p:cBhvr>
                                        <p:cTn id="73"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F74C15-8649-A35B-530A-FF7A6EAF54E5}"/>
              </a:ext>
            </a:extLst>
          </p:cNvPr>
          <p:cNvSpPr>
            <a:spLocks noGrp="1"/>
          </p:cNvSpPr>
          <p:nvPr>
            <p:ph type="title"/>
          </p:nvPr>
        </p:nvSpPr>
        <p:spPr/>
        <p:txBody>
          <a:bodyPr>
            <a:noAutofit/>
          </a:bodyPr>
          <a:lstStyle/>
          <a:p>
            <a:pPr algn="just"/>
            <a:r>
              <a:rPr lang="it-IT" sz="3200" dirty="0"/>
              <a:t>Le prassi di risanamento dell’Ente: rapporti con i responsabili di servizio e Segretario comunale.</a:t>
            </a:r>
          </a:p>
        </p:txBody>
      </p:sp>
      <p:sp>
        <p:nvSpPr>
          <p:cNvPr id="3" name="Segnaposto contenuto 2">
            <a:extLst>
              <a:ext uri="{FF2B5EF4-FFF2-40B4-BE49-F238E27FC236}">
                <a16:creationId xmlns:a16="http://schemas.microsoft.com/office/drawing/2014/main" id="{B6C31F13-ABD3-F7D8-379D-782C0E64FD5A}"/>
              </a:ext>
            </a:extLst>
          </p:cNvPr>
          <p:cNvSpPr>
            <a:spLocks noGrp="1"/>
          </p:cNvSpPr>
          <p:nvPr>
            <p:ph idx="1"/>
          </p:nvPr>
        </p:nvSpPr>
        <p:spPr/>
        <p:txBody>
          <a:bodyPr>
            <a:normAutofit fontScale="70000" lnSpcReduction="20000"/>
          </a:bodyPr>
          <a:lstStyle/>
          <a:p>
            <a:pPr algn="just"/>
            <a:r>
              <a:rPr lang="it-IT" dirty="0"/>
              <a:t>selezione da parte del Segretario comunale delle questioni da trattare con priorità giornalmente in quanto responsabile dell’organizzazione amministrativa dell’Ente;</a:t>
            </a:r>
          </a:p>
          <a:p>
            <a:pPr algn="just"/>
            <a:r>
              <a:rPr lang="it-IT" dirty="0"/>
              <a:t> incontri di coordinamento settimanale con i dirigenti/responsabili </a:t>
            </a:r>
            <a:r>
              <a:rPr lang="it-IT" dirty="0" err="1"/>
              <a:t>U.o.c</a:t>
            </a:r>
            <a:r>
              <a:rPr lang="it-IT" dirty="0"/>
              <a:t> dell’Ente e definizione delle azioni da intraprendere, anche alla presenza del personale sovraordinato;</a:t>
            </a:r>
          </a:p>
          <a:p>
            <a:pPr algn="just"/>
            <a:r>
              <a:rPr lang="it-IT" dirty="0"/>
              <a:t>attivazione di chat volte a favorire immediata risoluzione questioni e per la circolazione delle informazioni d’interesse, oltre che per la gestione di situazioni emergenziali;</a:t>
            </a:r>
          </a:p>
          <a:p>
            <a:pPr algn="just"/>
            <a:r>
              <a:rPr lang="it-IT" dirty="0"/>
              <a:t>disamina dell’organizzazione interna di ogni </a:t>
            </a:r>
            <a:r>
              <a:rPr lang="it-IT" dirty="0" err="1"/>
              <a:t>U.o.c</a:t>
            </a:r>
            <a:r>
              <a:rPr lang="it-IT" dirty="0"/>
              <a:t> unitamente al segretario comunale, funzionale alla ridefinizione, se non alla definizione, dei responsabili di procedimento e alla valutazione del rispetto della tempistica procedimentale,</a:t>
            </a:r>
          </a:p>
          <a:p>
            <a:pPr algn="just"/>
            <a:r>
              <a:rPr lang="it-IT" b="1" i="1" u="sng" dirty="0"/>
              <a:t>Obiettivo</a:t>
            </a:r>
            <a:r>
              <a:rPr lang="it-IT" b="1" i="1" dirty="0"/>
              <a:t>: conferma Segretario comunale </a:t>
            </a:r>
            <a:r>
              <a:rPr lang="it-IT" b="1" dirty="0"/>
              <a:t>entro 180 giorni dall’insediamento della Commissione straordinaria e realizzazione di un piano di rotazione straordinario, laddove non necessario alla luce del decreto presidenziale di scioglimento.</a:t>
            </a:r>
            <a:endParaRPr lang="it-IT" dirty="0"/>
          </a:p>
          <a:p>
            <a:pPr algn="just"/>
            <a:endParaRPr lang="it-IT" dirty="0"/>
          </a:p>
        </p:txBody>
      </p:sp>
    </p:spTree>
    <p:extLst>
      <p:ext uri="{BB962C8B-B14F-4D97-AF65-F5344CB8AC3E}">
        <p14:creationId xmlns:p14="http://schemas.microsoft.com/office/powerpoint/2010/main" val="207876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80">
                                          <p:stCondLst>
                                            <p:cond delay="0"/>
                                          </p:stCondLst>
                                        </p:cTn>
                                        <p:tgtEl>
                                          <p:spTgt spid="3">
                                            <p:txEl>
                                              <p:pRg st="4" end="4"/>
                                            </p:txEl>
                                          </p:spTgt>
                                        </p:tgtEl>
                                      </p:cBhvr>
                                    </p:animEffect>
                                    <p:anim calcmode="lin" valueType="num">
                                      <p:cBhvr>
                                        <p:cTn id="3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4" end="4"/>
                                            </p:txEl>
                                          </p:spTgt>
                                        </p:tgtEl>
                                      </p:cBhvr>
                                      <p:to x="100000" y="60000"/>
                                    </p:animScale>
                                    <p:animScale>
                                      <p:cBhvr>
                                        <p:cTn id="39" dur="166" decel="50000">
                                          <p:stCondLst>
                                            <p:cond delay="676"/>
                                          </p:stCondLst>
                                        </p:cTn>
                                        <p:tgtEl>
                                          <p:spTgt spid="3">
                                            <p:txEl>
                                              <p:pRg st="4" end="4"/>
                                            </p:txEl>
                                          </p:spTgt>
                                        </p:tgtEl>
                                      </p:cBhvr>
                                      <p:to x="100000" y="100000"/>
                                    </p:animScale>
                                    <p:animScale>
                                      <p:cBhvr>
                                        <p:cTn id="40" dur="26">
                                          <p:stCondLst>
                                            <p:cond delay="1312"/>
                                          </p:stCondLst>
                                        </p:cTn>
                                        <p:tgtEl>
                                          <p:spTgt spid="3">
                                            <p:txEl>
                                              <p:pRg st="4" end="4"/>
                                            </p:txEl>
                                          </p:spTgt>
                                        </p:tgtEl>
                                      </p:cBhvr>
                                      <p:to x="100000" y="80000"/>
                                    </p:animScale>
                                    <p:animScale>
                                      <p:cBhvr>
                                        <p:cTn id="41" dur="166" decel="50000">
                                          <p:stCondLst>
                                            <p:cond delay="1338"/>
                                          </p:stCondLst>
                                        </p:cTn>
                                        <p:tgtEl>
                                          <p:spTgt spid="3">
                                            <p:txEl>
                                              <p:pRg st="4" end="4"/>
                                            </p:txEl>
                                          </p:spTgt>
                                        </p:tgtEl>
                                      </p:cBhvr>
                                      <p:to x="100000" y="100000"/>
                                    </p:animScale>
                                    <p:animScale>
                                      <p:cBhvr>
                                        <p:cTn id="42" dur="26">
                                          <p:stCondLst>
                                            <p:cond delay="1642"/>
                                          </p:stCondLst>
                                        </p:cTn>
                                        <p:tgtEl>
                                          <p:spTgt spid="3">
                                            <p:txEl>
                                              <p:pRg st="4" end="4"/>
                                            </p:txEl>
                                          </p:spTgt>
                                        </p:tgtEl>
                                      </p:cBhvr>
                                      <p:to x="100000" y="90000"/>
                                    </p:animScale>
                                    <p:animScale>
                                      <p:cBhvr>
                                        <p:cTn id="43" dur="166" decel="50000">
                                          <p:stCondLst>
                                            <p:cond delay="1668"/>
                                          </p:stCondLst>
                                        </p:cTn>
                                        <p:tgtEl>
                                          <p:spTgt spid="3">
                                            <p:txEl>
                                              <p:pRg st="4" end="4"/>
                                            </p:txEl>
                                          </p:spTgt>
                                        </p:tgtEl>
                                      </p:cBhvr>
                                      <p:to x="100000" y="100000"/>
                                    </p:animScale>
                                    <p:animScale>
                                      <p:cBhvr>
                                        <p:cTn id="44" dur="26">
                                          <p:stCondLst>
                                            <p:cond delay="1808"/>
                                          </p:stCondLst>
                                        </p:cTn>
                                        <p:tgtEl>
                                          <p:spTgt spid="3">
                                            <p:txEl>
                                              <p:pRg st="4" end="4"/>
                                            </p:txEl>
                                          </p:spTgt>
                                        </p:tgtEl>
                                      </p:cBhvr>
                                      <p:to x="100000" y="95000"/>
                                    </p:animScale>
                                    <p:animScale>
                                      <p:cBhvr>
                                        <p:cTn id="45"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F4BC43-933E-D39E-B0F6-16D5742A5643}"/>
              </a:ext>
            </a:extLst>
          </p:cNvPr>
          <p:cNvSpPr>
            <a:spLocks noGrp="1"/>
          </p:cNvSpPr>
          <p:nvPr>
            <p:ph type="title"/>
          </p:nvPr>
        </p:nvSpPr>
        <p:spPr>
          <a:xfrm>
            <a:off x="457200" y="760771"/>
            <a:ext cx="8229600" cy="1143000"/>
          </a:xfrm>
        </p:spPr>
        <p:txBody>
          <a:bodyPr>
            <a:noAutofit/>
          </a:bodyPr>
          <a:lstStyle/>
          <a:p>
            <a:pPr algn="just"/>
            <a:r>
              <a:rPr lang="it-IT" sz="4000" dirty="0"/>
              <a:t>Le prassi di risanamento dell’Ente: gestione finanziaria e contabile.</a:t>
            </a:r>
          </a:p>
        </p:txBody>
      </p:sp>
      <p:sp>
        <p:nvSpPr>
          <p:cNvPr id="3" name="Segnaposto contenuto 2">
            <a:extLst>
              <a:ext uri="{FF2B5EF4-FFF2-40B4-BE49-F238E27FC236}">
                <a16:creationId xmlns:a16="http://schemas.microsoft.com/office/drawing/2014/main" id="{85F2B9B0-2DE9-8E78-9B36-025C618E306C}"/>
              </a:ext>
            </a:extLst>
          </p:cNvPr>
          <p:cNvSpPr>
            <a:spLocks noGrp="1"/>
          </p:cNvSpPr>
          <p:nvPr>
            <p:ph idx="1"/>
          </p:nvPr>
        </p:nvSpPr>
        <p:spPr/>
        <p:txBody>
          <a:bodyPr>
            <a:normAutofit fontScale="85000" lnSpcReduction="20000"/>
          </a:bodyPr>
          <a:lstStyle/>
          <a:p>
            <a:pPr algn="just"/>
            <a:r>
              <a:rPr lang="it-IT" dirty="0"/>
              <a:t>esame della documentazione contabile e finanziaria pregressa dell’Ente, unitamente al responsabile della competente </a:t>
            </a:r>
            <a:r>
              <a:rPr lang="it-IT" dirty="0" err="1"/>
              <a:t>U.o.c</a:t>
            </a:r>
            <a:r>
              <a:rPr lang="it-IT" dirty="0"/>
              <a:t> e al Segretario comunale, anche in funzione del periodo dell’anno e degli adempimenti pendenti;</a:t>
            </a:r>
          </a:p>
          <a:p>
            <a:pPr algn="just"/>
            <a:r>
              <a:rPr lang="it-IT" dirty="0"/>
              <a:t>analogo incontro con il revisore contabile, alla presenza dell’eventuale personale di supporto ottenuto, funzionale alla disamina delle criticità riscontrate e delle iniziative correttive avviate o attuate, in special modo dal punto di vista del livello di riscossione per ogni singola tipologia di tributo;</a:t>
            </a:r>
          </a:p>
          <a:p>
            <a:pPr algn="just"/>
            <a:r>
              <a:rPr lang="it-IT" dirty="0"/>
              <a:t> valutazione eventuali segnalazioni della Corte dei Conti;</a:t>
            </a:r>
          </a:p>
          <a:p>
            <a:pPr algn="just"/>
            <a:r>
              <a:rPr lang="it-IT" b="1" i="1" u="sng" dirty="0"/>
              <a:t>Obiettivo:</a:t>
            </a:r>
            <a:r>
              <a:rPr lang="it-IT" b="1" dirty="0"/>
              <a:t> definire le reali condizioni economico-finanziarie dell’Ente, allo scopo di mettere in campo le azioni funzionali alla futura sostenibilità dello stesso e alla effettiva, pronta ed efficiente prestazione dei servizi dovuti alla cittadinanza. </a:t>
            </a:r>
            <a:endParaRPr lang="it-IT" b="1" i="1" u="sng" dirty="0"/>
          </a:p>
        </p:txBody>
      </p:sp>
    </p:spTree>
    <p:extLst>
      <p:ext uri="{BB962C8B-B14F-4D97-AF65-F5344CB8AC3E}">
        <p14:creationId xmlns:p14="http://schemas.microsoft.com/office/powerpoint/2010/main" val="208447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80">
                                          <p:stCondLst>
                                            <p:cond delay="0"/>
                                          </p:stCondLst>
                                        </p:cTn>
                                        <p:tgtEl>
                                          <p:spTgt spid="3">
                                            <p:txEl>
                                              <p:pRg st="3" end="3"/>
                                            </p:txEl>
                                          </p:spTgt>
                                        </p:tgtEl>
                                      </p:cBhvr>
                                    </p:animEffect>
                                    <p:anim calcmode="lin" valueType="num">
                                      <p:cBhvr>
                                        <p:cTn id="2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3" end="3"/>
                                            </p:txEl>
                                          </p:spTgt>
                                        </p:tgtEl>
                                      </p:cBhvr>
                                      <p:to x="100000" y="60000"/>
                                    </p:animScale>
                                    <p:animScale>
                                      <p:cBhvr>
                                        <p:cTn id="34" dur="166" decel="50000">
                                          <p:stCondLst>
                                            <p:cond delay="676"/>
                                          </p:stCondLst>
                                        </p:cTn>
                                        <p:tgtEl>
                                          <p:spTgt spid="3">
                                            <p:txEl>
                                              <p:pRg st="3" end="3"/>
                                            </p:txEl>
                                          </p:spTgt>
                                        </p:tgtEl>
                                      </p:cBhvr>
                                      <p:to x="100000" y="100000"/>
                                    </p:animScale>
                                    <p:animScale>
                                      <p:cBhvr>
                                        <p:cTn id="35" dur="26">
                                          <p:stCondLst>
                                            <p:cond delay="1312"/>
                                          </p:stCondLst>
                                        </p:cTn>
                                        <p:tgtEl>
                                          <p:spTgt spid="3">
                                            <p:txEl>
                                              <p:pRg st="3" end="3"/>
                                            </p:txEl>
                                          </p:spTgt>
                                        </p:tgtEl>
                                      </p:cBhvr>
                                      <p:to x="100000" y="80000"/>
                                    </p:animScale>
                                    <p:animScale>
                                      <p:cBhvr>
                                        <p:cTn id="36" dur="166" decel="50000">
                                          <p:stCondLst>
                                            <p:cond delay="1338"/>
                                          </p:stCondLst>
                                        </p:cTn>
                                        <p:tgtEl>
                                          <p:spTgt spid="3">
                                            <p:txEl>
                                              <p:pRg st="3" end="3"/>
                                            </p:txEl>
                                          </p:spTgt>
                                        </p:tgtEl>
                                      </p:cBhvr>
                                      <p:to x="100000" y="100000"/>
                                    </p:animScale>
                                    <p:animScale>
                                      <p:cBhvr>
                                        <p:cTn id="37" dur="26">
                                          <p:stCondLst>
                                            <p:cond delay="1642"/>
                                          </p:stCondLst>
                                        </p:cTn>
                                        <p:tgtEl>
                                          <p:spTgt spid="3">
                                            <p:txEl>
                                              <p:pRg st="3" end="3"/>
                                            </p:txEl>
                                          </p:spTgt>
                                        </p:tgtEl>
                                      </p:cBhvr>
                                      <p:to x="100000" y="90000"/>
                                    </p:animScale>
                                    <p:animScale>
                                      <p:cBhvr>
                                        <p:cTn id="38" dur="166" decel="50000">
                                          <p:stCondLst>
                                            <p:cond delay="1668"/>
                                          </p:stCondLst>
                                        </p:cTn>
                                        <p:tgtEl>
                                          <p:spTgt spid="3">
                                            <p:txEl>
                                              <p:pRg st="3" end="3"/>
                                            </p:txEl>
                                          </p:spTgt>
                                        </p:tgtEl>
                                      </p:cBhvr>
                                      <p:to x="100000" y="100000"/>
                                    </p:animScale>
                                    <p:animScale>
                                      <p:cBhvr>
                                        <p:cTn id="39" dur="26">
                                          <p:stCondLst>
                                            <p:cond delay="1808"/>
                                          </p:stCondLst>
                                        </p:cTn>
                                        <p:tgtEl>
                                          <p:spTgt spid="3">
                                            <p:txEl>
                                              <p:pRg st="3" end="3"/>
                                            </p:txEl>
                                          </p:spTgt>
                                        </p:tgtEl>
                                      </p:cBhvr>
                                      <p:to x="100000" y="95000"/>
                                    </p:animScale>
                                    <p:animScale>
                                      <p:cBhvr>
                                        <p:cTn id="4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2E4CD2-2084-F268-BD94-D587C5F8B665}"/>
              </a:ext>
            </a:extLst>
          </p:cNvPr>
          <p:cNvSpPr>
            <a:spLocks noGrp="1"/>
          </p:cNvSpPr>
          <p:nvPr>
            <p:ph type="title"/>
          </p:nvPr>
        </p:nvSpPr>
        <p:spPr/>
        <p:txBody>
          <a:bodyPr>
            <a:noAutofit/>
          </a:bodyPr>
          <a:lstStyle/>
          <a:p>
            <a:pPr algn="just"/>
            <a:r>
              <a:rPr lang="it-IT" sz="4400" dirty="0"/>
              <a:t>Le prassi di risanamento dell’Ente: affidamenti e contratti pubblici.</a:t>
            </a:r>
          </a:p>
        </p:txBody>
      </p:sp>
      <p:sp>
        <p:nvSpPr>
          <p:cNvPr id="3" name="Segnaposto contenuto 2">
            <a:extLst>
              <a:ext uri="{FF2B5EF4-FFF2-40B4-BE49-F238E27FC236}">
                <a16:creationId xmlns:a16="http://schemas.microsoft.com/office/drawing/2014/main" id="{D89FD50C-AD0E-4916-BCA5-0C4F5931F643}"/>
              </a:ext>
            </a:extLst>
          </p:cNvPr>
          <p:cNvSpPr>
            <a:spLocks noGrp="1"/>
          </p:cNvSpPr>
          <p:nvPr>
            <p:ph idx="1"/>
          </p:nvPr>
        </p:nvSpPr>
        <p:spPr/>
        <p:txBody>
          <a:bodyPr>
            <a:normAutofit fontScale="62500" lnSpcReduction="20000"/>
          </a:bodyPr>
          <a:lstStyle/>
          <a:p>
            <a:pPr algn="just"/>
            <a:r>
              <a:rPr lang="it-IT" dirty="0"/>
              <a:t>analisi delle modalità di affidamento e gestione dei contratti pubblici unitamente al personale sovraordinato eventualmente ottenuto, segnatamente alla luce di quanto emerso dalla relazione d’indagine e dagli elementi acquisiti  (procedimenti pendenti dinanzi al GA, a quello penale o contabile, segnalazioni ufficiali, esposti, </a:t>
            </a:r>
            <a:r>
              <a:rPr lang="it-IT" dirty="0" err="1"/>
              <a:t>ecc</a:t>
            </a:r>
            <a:r>
              <a:rPr lang="it-IT" dirty="0"/>
              <a:t>);</a:t>
            </a:r>
          </a:p>
          <a:p>
            <a:pPr algn="just"/>
            <a:r>
              <a:rPr lang="it-IT" dirty="0"/>
              <a:t>esercizio mirato dei poteri della Commissione d’indagine, avviando ispezioni specifiche o chiedendo tanto </a:t>
            </a:r>
            <a:r>
              <a:rPr lang="it-IT" dirty="0" err="1"/>
              <a:t>all’Anac</a:t>
            </a:r>
            <a:r>
              <a:rPr lang="it-IT" dirty="0"/>
              <a:t> ( art.4, comma 3, </a:t>
            </a:r>
            <a:r>
              <a:rPr lang="it-IT" dirty="0" err="1"/>
              <a:t>lett.d</a:t>
            </a:r>
            <a:r>
              <a:rPr lang="it-IT" dirty="0"/>
              <a:t>, Regol.to attività vigilanza contratti pubblici);</a:t>
            </a:r>
          </a:p>
          <a:p>
            <a:pPr algn="just"/>
            <a:r>
              <a:rPr lang="it-IT" dirty="0"/>
              <a:t>adozione di procedure correttive ed eventuale indirizzo in funzione dell’alternanza dei responsabili di procedimento da parte di quelli delle </a:t>
            </a:r>
            <a:r>
              <a:rPr lang="it-IT" dirty="0" err="1"/>
              <a:t>U.o.c</a:t>
            </a:r>
            <a:r>
              <a:rPr lang="it-IT" dirty="0"/>
              <a:t>, sotto il coordinamento del segretario comunale;</a:t>
            </a:r>
          </a:p>
          <a:p>
            <a:pPr algn="just"/>
            <a:r>
              <a:rPr lang="it-IT" dirty="0"/>
              <a:t>recupero all’utilizzo collettivo di strutture pubbliche inutilizzate;</a:t>
            </a:r>
          </a:p>
          <a:p>
            <a:pPr algn="just"/>
            <a:r>
              <a:rPr lang="it-IT" dirty="0"/>
              <a:t> pronta segnalazione alle Autorità competenti di fatti aventi rilevanza penale o erariale, con l’assunzione delle conseguenti determinazioni disciplinari e organizzative da parte del segretario comunale, anche  a seguito degli indirizzi della Commissione straordinaria;</a:t>
            </a:r>
          </a:p>
          <a:p>
            <a:pPr algn="just"/>
            <a:r>
              <a:rPr lang="it-IT" b="1" i="1" u="sng" dirty="0"/>
              <a:t>Obiettivo:</a:t>
            </a:r>
            <a:r>
              <a:rPr lang="it-IT" b="1" dirty="0"/>
              <a:t> assicurare la massima trasparenza dell’azione amministrativa e dell’impiego nell’esclusivo interesse comune delle risorse pubbliche utilizzate.</a:t>
            </a:r>
            <a:endParaRPr lang="it-IT" b="1" i="1" u="sng" dirty="0"/>
          </a:p>
          <a:p>
            <a:pPr algn="just"/>
            <a:endParaRPr lang="it-IT" dirty="0"/>
          </a:p>
        </p:txBody>
      </p:sp>
    </p:spTree>
    <p:extLst>
      <p:ext uri="{BB962C8B-B14F-4D97-AF65-F5344CB8AC3E}">
        <p14:creationId xmlns:p14="http://schemas.microsoft.com/office/powerpoint/2010/main" val="413961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80">
                                          <p:stCondLst>
                                            <p:cond delay="0"/>
                                          </p:stCondLst>
                                        </p:cTn>
                                        <p:tgtEl>
                                          <p:spTgt spid="3">
                                            <p:txEl>
                                              <p:pRg st="5" end="5"/>
                                            </p:txEl>
                                          </p:spTgt>
                                        </p:tgtEl>
                                      </p:cBhvr>
                                    </p:animEffect>
                                    <p:anim calcmode="lin" valueType="num">
                                      <p:cBhvr>
                                        <p:cTn id="3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5" end="5"/>
                                            </p:txEl>
                                          </p:spTgt>
                                        </p:tgtEl>
                                      </p:cBhvr>
                                      <p:to x="100000" y="60000"/>
                                    </p:animScale>
                                    <p:animScale>
                                      <p:cBhvr>
                                        <p:cTn id="44" dur="166" decel="50000">
                                          <p:stCondLst>
                                            <p:cond delay="676"/>
                                          </p:stCondLst>
                                        </p:cTn>
                                        <p:tgtEl>
                                          <p:spTgt spid="3">
                                            <p:txEl>
                                              <p:pRg st="5" end="5"/>
                                            </p:txEl>
                                          </p:spTgt>
                                        </p:tgtEl>
                                      </p:cBhvr>
                                      <p:to x="100000" y="100000"/>
                                    </p:animScale>
                                    <p:animScale>
                                      <p:cBhvr>
                                        <p:cTn id="45" dur="26">
                                          <p:stCondLst>
                                            <p:cond delay="1312"/>
                                          </p:stCondLst>
                                        </p:cTn>
                                        <p:tgtEl>
                                          <p:spTgt spid="3">
                                            <p:txEl>
                                              <p:pRg st="5" end="5"/>
                                            </p:txEl>
                                          </p:spTgt>
                                        </p:tgtEl>
                                      </p:cBhvr>
                                      <p:to x="100000" y="80000"/>
                                    </p:animScale>
                                    <p:animScale>
                                      <p:cBhvr>
                                        <p:cTn id="46" dur="166" decel="50000">
                                          <p:stCondLst>
                                            <p:cond delay="1338"/>
                                          </p:stCondLst>
                                        </p:cTn>
                                        <p:tgtEl>
                                          <p:spTgt spid="3">
                                            <p:txEl>
                                              <p:pRg st="5" end="5"/>
                                            </p:txEl>
                                          </p:spTgt>
                                        </p:tgtEl>
                                      </p:cBhvr>
                                      <p:to x="100000" y="100000"/>
                                    </p:animScale>
                                    <p:animScale>
                                      <p:cBhvr>
                                        <p:cTn id="47" dur="26">
                                          <p:stCondLst>
                                            <p:cond delay="1642"/>
                                          </p:stCondLst>
                                        </p:cTn>
                                        <p:tgtEl>
                                          <p:spTgt spid="3">
                                            <p:txEl>
                                              <p:pRg st="5" end="5"/>
                                            </p:txEl>
                                          </p:spTgt>
                                        </p:tgtEl>
                                      </p:cBhvr>
                                      <p:to x="100000" y="90000"/>
                                    </p:animScale>
                                    <p:animScale>
                                      <p:cBhvr>
                                        <p:cTn id="48" dur="166" decel="50000">
                                          <p:stCondLst>
                                            <p:cond delay="1668"/>
                                          </p:stCondLst>
                                        </p:cTn>
                                        <p:tgtEl>
                                          <p:spTgt spid="3">
                                            <p:txEl>
                                              <p:pRg st="5" end="5"/>
                                            </p:txEl>
                                          </p:spTgt>
                                        </p:tgtEl>
                                      </p:cBhvr>
                                      <p:to x="100000" y="100000"/>
                                    </p:animScale>
                                    <p:animScale>
                                      <p:cBhvr>
                                        <p:cTn id="49" dur="26">
                                          <p:stCondLst>
                                            <p:cond delay="1808"/>
                                          </p:stCondLst>
                                        </p:cTn>
                                        <p:tgtEl>
                                          <p:spTgt spid="3">
                                            <p:txEl>
                                              <p:pRg st="5" end="5"/>
                                            </p:txEl>
                                          </p:spTgt>
                                        </p:tgtEl>
                                      </p:cBhvr>
                                      <p:to x="100000" y="95000"/>
                                    </p:animScale>
                                    <p:animScale>
                                      <p:cBhvr>
                                        <p:cTn id="5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F9698-59CB-2D23-18FB-E7919AD4AFA7}"/>
              </a:ext>
            </a:extLst>
          </p:cNvPr>
          <p:cNvSpPr>
            <a:spLocks noGrp="1"/>
          </p:cNvSpPr>
          <p:nvPr>
            <p:ph type="title"/>
          </p:nvPr>
        </p:nvSpPr>
        <p:spPr/>
        <p:txBody>
          <a:bodyPr/>
          <a:lstStyle/>
          <a:p>
            <a:r>
              <a:rPr lang="it-IT" dirty="0"/>
              <a:t>Un caso emblematico</a:t>
            </a:r>
          </a:p>
        </p:txBody>
      </p:sp>
      <p:sp>
        <p:nvSpPr>
          <p:cNvPr id="3" name="Segnaposto contenuto 2">
            <a:extLst>
              <a:ext uri="{FF2B5EF4-FFF2-40B4-BE49-F238E27FC236}">
                <a16:creationId xmlns:a16="http://schemas.microsoft.com/office/drawing/2014/main" id="{F571B139-C385-822F-7A12-FA7A02E71B3A}"/>
              </a:ext>
            </a:extLst>
          </p:cNvPr>
          <p:cNvSpPr>
            <a:spLocks noGrp="1"/>
          </p:cNvSpPr>
          <p:nvPr>
            <p:ph idx="1"/>
          </p:nvPr>
        </p:nvSpPr>
        <p:spPr/>
        <p:txBody>
          <a:bodyPr>
            <a:normAutofit fontScale="70000" lnSpcReduction="20000"/>
          </a:bodyPr>
          <a:lstStyle/>
          <a:p>
            <a:pPr algn="just"/>
            <a:r>
              <a:rPr lang="it-IT" b="1" i="1" u="sng" dirty="0"/>
              <a:t>Procedure di affrancazione dei fondi gravati da usi civici o da enfiteusi.</a:t>
            </a:r>
          </a:p>
          <a:p>
            <a:pPr algn="just"/>
            <a:r>
              <a:rPr lang="it-IT" dirty="0"/>
              <a:t>A seguito di disamina del Piano di valorizzazione delle terre civiche, in cui si riproponeva la ‘vendibilità’ di tutti gli immobili rustici in questione, la Commissione rileva e riferisce all’AG penale e contabile quanto segue:</a:t>
            </a:r>
          </a:p>
          <a:p>
            <a:pPr algn="just"/>
            <a:r>
              <a:rPr lang="it-IT" dirty="0"/>
              <a:t>dal 2004 al 2022, intervenuta sottoscrizione di 332 contratti di affrancazione, con pendenti 278 richieste a tanto finalizzate;</a:t>
            </a:r>
          </a:p>
          <a:p>
            <a:pPr algn="just"/>
            <a:r>
              <a:rPr lang="it-IT" dirty="0"/>
              <a:t>individuazione atti deliberativi, rispettivamente di Consiglio e Giunta, con i quali sono stati approvati il Regolamento degli usi civici e l’originario Piano di valorizzazione di cui innanzi;</a:t>
            </a:r>
          </a:p>
          <a:p>
            <a:pPr algn="just"/>
            <a:r>
              <a:rPr lang="it-IT" dirty="0"/>
              <a:t>esame delibere successive con cui è stato prima individuato e poi incrementato, l’ammontare dei diritti d’istruttoria e sono state definite le competenze da attribuire al perito istruttore demaniale;</a:t>
            </a:r>
          </a:p>
          <a:p>
            <a:pPr algn="just"/>
            <a:r>
              <a:rPr lang="it-IT" dirty="0"/>
              <a:t>esame determina dirigenziale con cui è stata aggiudicata a una società esterna l’effettuazione di un servizio di supporto tecnico volto alla definizione delle pratiche di legittimazione ed affrancazione degli usi civici, oltre che poi anche di quelle di condono edilizio;</a:t>
            </a:r>
          </a:p>
          <a:p>
            <a:pPr algn="just"/>
            <a:endParaRPr lang="it-IT" dirty="0"/>
          </a:p>
          <a:p>
            <a:pPr algn="just"/>
            <a:endParaRPr lang="it-IT" dirty="0"/>
          </a:p>
          <a:p>
            <a:pPr algn="just"/>
            <a:endParaRPr lang="it-IT" dirty="0"/>
          </a:p>
        </p:txBody>
      </p:sp>
    </p:spTree>
    <p:extLst>
      <p:ext uri="{BB962C8B-B14F-4D97-AF65-F5344CB8AC3E}">
        <p14:creationId xmlns:p14="http://schemas.microsoft.com/office/powerpoint/2010/main" val="94256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291021-C5E5-4E98-F558-03210803059C}"/>
              </a:ext>
            </a:extLst>
          </p:cNvPr>
          <p:cNvSpPr>
            <a:spLocks noGrp="1"/>
          </p:cNvSpPr>
          <p:nvPr>
            <p:ph type="title"/>
          </p:nvPr>
        </p:nvSpPr>
        <p:spPr/>
        <p:txBody>
          <a:bodyPr/>
          <a:lstStyle/>
          <a:p>
            <a:r>
              <a:rPr lang="it-IT" dirty="0"/>
              <a:t>Un caso emblematico</a:t>
            </a:r>
          </a:p>
        </p:txBody>
      </p:sp>
      <p:sp>
        <p:nvSpPr>
          <p:cNvPr id="3" name="Segnaposto contenuto 2">
            <a:extLst>
              <a:ext uri="{FF2B5EF4-FFF2-40B4-BE49-F238E27FC236}">
                <a16:creationId xmlns:a16="http://schemas.microsoft.com/office/drawing/2014/main" id="{19089031-56CB-E4F9-E223-EE755C9AC3E2}"/>
              </a:ext>
            </a:extLst>
          </p:cNvPr>
          <p:cNvSpPr>
            <a:spLocks noGrp="1"/>
          </p:cNvSpPr>
          <p:nvPr>
            <p:ph idx="1"/>
          </p:nvPr>
        </p:nvSpPr>
        <p:spPr/>
        <p:txBody>
          <a:bodyPr>
            <a:normAutofit fontScale="77500" lnSpcReduction="20000"/>
          </a:bodyPr>
          <a:lstStyle/>
          <a:p>
            <a:pPr algn="just"/>
            <a:r>
              <a:rPr lang="it-IT" dirty="0"/>
              <a:t>la procedura espletata non riporta il prescritto visto di regolarità contabile ed i pagamenti relativi all’attività di supporto risultano versati direttamente alla società affidataria del servizio, senza transitare per il conto corrente comunale e dunque senza che se ne possa avere traccia;</a:t>
            </a:r>
          </a:p>
          <a:p>
            <a:pPr algn="just"/>
            <a:r>
              <a:rPr lang="it-IT" dirty="0"/>
              <a:t>revoca da parte della Commissione straordinaria di tali delibere a seguito di nuova determinazione dei criteri per la definizione del canone enfiteutico e del valore di affrancazione, essendo quelli precedentemente fissati in contrasto con la normativa di riferimento;</a:t>
            </a:r>
          </a:p>
          <a:p>
            <a:pPr algn="just"/>
            <a:r>
              <a:rPr lang="it-IT" dirty="0"/>
              <a:t>verifica successiva di come le somme esigue riscosse fossero state desinate all’esecuzione di piccoli importi di manutenzione delle strade comunali senza che però le singole determine riportassero il visto di regolarità contabile e con la previsione del versamento delle somme a titolo di segreteria e non di oneri concessori;</a:t>
            </a:r>
          </a:p>
          <a:p>
            <a:pPr algn="just"/>
            <a:r>
              <a:rPr lang="it-IT" dirty="0"/>
              <a:t>verifica successiva di come, sovente, a distanza di poche settimane dalla sottoscrizione dell’affrancazione, il bene oggetto della stessa sia stato ceduto a soggetti terzi.</a:t>
            </a:r>
          </a:p>
          <a:p>
            <a:pPr marL="0" indent="0" algn="just">
              <a:buNone/>
            </a:pPr>
            <a:endParaRPr lang="it-IT" dirty="0"/>
          </a:p>
          <a:p>
            <a:endParaRPr lang="it-IT" dirty="0"/>
          </a:p>
        </p:txBody>
      </p:sp>
    </p:spTree>
    <p:extLst>
      <p:ext uri="{BB962C8B-B14F-4D97-AF65-F5344CB8AC3E}">
        <p14:creationId xmlns:p14="http://schemas.microsoft.com/office/powerpoint/2010/main" val="352196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46EB31-4309-2F1C-21D5-95E4E58F8ECE}"/>
              </a:ext>
            </a:extLst>
          </p:cNvPr>
          <p:cNvSpPr>
            <a:spLocks noGrp="1"/>
          </p:cNvSpPr>
          <p:nvPr>
            <p:ph type="title"/>
          </p:nvPr>
        </p:nvSpPr>
        <p:spPr/>
        <p:txBody>
          <a:bodyPr>
            <a:noAutofit/>
          </a:bodyPr>
          <a:lstStyle/>
          <a:p>
            <a:pPr algn="just"/>
            <a:r>
              <a:rPr lang="it-IT" sz="4000" dirty="0"/>
              <a:t>Un cenno al dopo: il monitoraggio prefettizio successivo.</a:t>
            </a:r>
          </a:p>
        </p:txBody>
      </p:sp>
      <p:sp>
        <p:nvSpPr>
          <p:cNvPr id="3" name="Segnaposto contenuto 2">
            <a:extLst>
              <a:ext uri="{FF2B5EF4-FFF2-40B4-BE49-F238E27FC236}">
                <a16:creationId xmlns:a16="http://schemas.microsoft.com/office/drawing/2014/main" id="{3E3D6F8E-FBA7-2896-F1C0-9F1C92C8AAAF}"/>
              </a:ext>
            </a:extLst>
          </p:cNvPr>
          <p:cNvSpPr>
            <a:spLocks noGrp="1"/>
          </p:cNvSpPr>
          <p:nvPr>
            <p:ph idx="1"/>
          </p:nvPr>
        </p:nvSpPr>
        <p:spPr/>
        <p:txBody>
          <a:bodyPr>
            <a:normAutofit fontScale="92500" lnSpcReduction="20000"/>
          </a:bodyPr>
          <a:lstStyle/>
          <a:p>
            <a:pPr algn="just"/>
            <a:r>
              <a:rPr lang="it-IT" dirty="0"/>
              <a:t>Obbligo da parte dell’Amministrazione comunale rinnovata di acquisire l’informazione antimafia dalla Prefettura competente ai sensi dell’articolo 100 del Decreto Legislativo 6/09/2011 n.159;</a:t>
            </a:r>
          </a:p>
          <a:p>
            <a:pPr algn="just"/>
            <a:r>
              <a:rPr lang="it-IT" dirty="0"/>
              <a:t>Tutto qui? Una proposta:</a:t>
            </a:r>
          </a:p>
          <a:p>
            <a:pPr algn="just"/>
            <a:r>
              <a:rPr lang="it-IT" dirty="0"/>
              <a:t>mantenimento del personale sovraordinato, ove richiesto alla luce delle ragioni indicate dal nuovo Sindaco;</a:t>
            </a:r>
          </a:p>
          <a:p>
            <a:pPr algn="just"/>
            <a:r>
              <a:rPr lang="it-IT" dirty="0"/>
              <a:t>stretto raccordo con nuovo Sindaco e con Segretario comunale attraverso mirata disamina dei profili anticorruzione, dei processi di controllo interno e delle  comunicazioni di legge,  delle delibere pubblicate e in sede ispezione annuale sui servizi statali ( da compiere in ottica del tutto innovativa);</a:t>
            </a:r>
          </a:p>
          <a:p>
            <a:pPr algn="just"/>
            <a:endParaRPr lang="it-IT" dirty="0"/>
          </a:p>
        </p:txBody>
      </p:sp>
    </p:spTree>
    <p:extLst>
      <p:ext uri="{BB962C8B-B14F-4D97-AF65-F5344CB8AC3E}">
        <p14:creationId xmlns:p14="http://schemas.microsoft.com/office/powerpoint/2010/main" val="250303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1)">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E6F459-35BA-3B57-A4C5-73E1DA176351}"/>
              </a:ext>
            </a:extLst>
          </p:cNvPr>
          <p:cNvSpPr>
            <a:spLocks noGrp="1"/>
          </p:cNvSpPr>
          <p:nvPr>
            <p:ph type="title"/>
          </p:nvPr>
        </p:nvSpPr>
        <p:spPr/>
        <p:txBody>
          <a:bodyPr>
            <a:normAutofit/>
          </a:bodyPr>
          <a:lstStyle/>
          <a:p>
            <a:pPr algn="just"/>
            <a:r>
              <a:rPr lang="it-IT" sz="3600" dirty="0"/>
              <a:t>Un cenno al dopo: il monitoraggio prefettizio successivo.</a:t>
            </a:r>
          </a:p>
        </p:txBody>
      </p:sp>
      <p:sp>
        <p:nvSpPr>
          <p:cNvPr id="3" name="Segnaposto contenuto 2">
            <a:extLst>
              <a:ext uri="{FF2B5EF4-FFF2-40B4-BE49-F238E27FC236}">
                <a16:creationId xmlns:a16="http://schemas.microsoft.com/office/drawing/2014/main" id="{36CCA3EB-7080-9705-C6C4-FCD840741427}"/>
              </a:ext>
            </a:extLst>
          </p:cNvPr>
          <p:cNvSpPr>
            <a:spLocks noGrp="1"/>
          </p:cNvSpPr>
          <p:nvPr>
            <p:ph idx="1"/>
          </p:nvPr>
        </p:nvSpPr>
        <p:spPr/>
        <p:txBody>
          <a:bodyPr>
            <a:normAutofit fontScale="70000" lnSpcReduction="20000"/>
          </a:bodyPr>
          <a:lstStyle/>
          <a:p>
            <a:pPr algn="just"/>
            <a:r>
              <a:rPr lang="it-IT" dirty="0"/>
              <a:t>In questo contesto:</a:t>
            </a:r>
          </a:p>
          <a:p>
            <a:pPr algn="just"/>
            <a:r>
              <a:rPr lang="it-IT" dirty="0"/>
              <a:t>monitoraggio prefettizio degli esiti delle gare avviate e dei finanziamenti ottenuti dalla Commissione straordinaria, come dei concorsi pubblici, con attenta disamina dei mutamenti degli assetti organizzativi interni rispetto a quelli definiti dalla stessa;</a:t>
            </a:r>
          </a:p>
          <a:p>
            <a:pPr algn="just"/>
            <a:r>
              <a:rPr lang="it-IT" dirty="0"/>
              <a:t>monitoraggio, in particolare, delle procedure avviate in vista dell’utilizzo dei fondi del </a:t>
            </a:r>
            <a:r>
              <a:rPr lang="it-IT" dirty="0" err="1"/>
              <a:t>Pnrr</a:t>
            </a:r>
            <a:r>
              <a:rPr lang="it-IT" dirty="0"/>
              <a:t>;</a:t>
            </a:r>
          </a:p>
          <a:p>
            <a:pPr algn="just"/>
            <a:r>
              <a:rPr lang="it-IT" dirty="0"/>
              <a:t>sedute dedicate del Gruppo interforze all’esito di incontri con la Camera di commercio e le principali associazioni datoriali e del lavoratori;</a:t>
            </a:r>
          </a:p>
          <a:p>
            <a:pPr algn="just"/>
            <a:r>
              <a:rPr lang="it-IT" dirty="0"/>
              <a:t>sedute dedicate del Comitato provinciale per l’ordine e la sicurezza pubblica, esteso alle competenti articolazioni della Magistratura penale e contabile competenti, cui invitare anche l’Avvocatura dello Stato in caso di necessità di vagliare procedure amministrative in corso sensibili o procedimenti pendenti dinanzi al GA;</a:t>
            </a:r>
          </a:p>
          <a:p>
            <a:pPr algn="just"/>
            <a:r>
              <a:rPr lang="it-IT" dirty="0"/>
              <a:t>assunzione eventuali iniziative da parte del prefetto competente ai sensi </a:t>
            </a:r>
            <a:r>
              <a:rPr lang="it-IT"/>
              <a:t>dell’articolo </a:t>
            </a:r>
            <a:r>
              <a:rPr lang="it-IT" smtClean="0"/>
              <a:t>135 </a:t>
            </a:r>
            <a:r>
              <a:rPr lang="it-IT" dirty="0" err="1"/>
              <a:t>T.u.e.l</a:t>
            </a:r>
            <a:r>
              <a:rPr lang="it-IT" dirty="0"/>
              <a:t>.</a:t>
            </a:r>
          </a:p>
          <a:p>
            <a:endParaRPr lang="it-IT" dirty="0"/>
          </a:p>
        </p:txBody>
      </p:sp>
    </p:spTree>
    <p:extLst>
      <p:ext uri="{BB962C8B-B14F-4D97-AF65-F5344CB8AC3E}">
        <p14:creationId xmlns:p14="http://schemas.microsoft.com/office/powerpoint/2010/main" val="376939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13F7C2-2DFD-79AC-581F-63CFFF73E5C8}"/>
              </a:ext>
            </a:extLst>
          </p:cNvPr>
          <p:cNvSpPr>
            <a:spLocks noGrp="1"/>
          </p:cNvSpPr>
          <p:nvPr>
            <p:ph type="title"/>
          </p:nvPr>
        </p:nvSpPr>
        <p:spPr/>
        <p:txBody>
          <a:bodyPr/>
          <a:lstStyle/>
          <a:p>
            <a:r>
              <a:rPr lang="it-IT" b="1" dirty="0">
                <a:latin typeface="Times New Roman" pitchFamily="16" charset="0"/>
              </a:rPr>
              <a:t>I controlli sugli organi</a:t>
            </a:r>
            <a:endParaRPr lang="it-IT" dirty="0"/>
          </a:p>
        </p:txBody>
      </p:sp>
      <p:sp>
        <p:nvSpPr>
          <p:cNvPr id="3" name="Segnaposto contenuto 2">
            <a:extLst>
              <a:ext uri="{FF2B5EF4-FFF2-40B4-BE49-F238E27FC236}">
                <a16:creationId xmlns:a16="http://schemas.microsoft.com/office/drawing/2014/main" id="{7DCEA955-3D96-0BEA-0D79-3A37C733384B}"/>
              </a:ext>
            </a:extLst>
          </p:cNvPr>
          <p:cNvSpPr>
            <a:spLocks noGrp="1"/>
          </p:cNvSpPr>
          <p:nvPr>
            <p:ph idx="1"/>
          </p:nvPr>
        </p:nvSpPr>
        <p:spPr/>
        <p:txBody>
          <a:bodyPr>
            <a:normAutofit fontScale="92500" lnSpcReduction="20000"/>
          </a:bodyPr>
          <a:lstStyle/>
          <a:p>
            <a:pPr marL="388806" indent="-293764" algn="just">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Finalizzati a vagliare il corretto funzionamento di un organo dal punto di vista sia della </a:t>
            </a:r>
            <a:r>
              <a:rPr lang="it-IT" sz="2800" i="1" dirty="0">
                <a:latin typeface="Times New Roman" pitchFamily="16" charset="0"/>
              </a:rPr>
              <a:t>legittimità dell'azione </a:t>
            </a:r>
            <a:r>
              <a:rPr lang="it-IT" sz="2800" dirty="0">
                <a:latin typeface="Times New Roman" pitchFamily="16" charset="0"/>
              </a:rPr>
              <a:t>che del </a:t>
            </a:r>
            <a:r>
              <a:rPr lang="it-IT" sz="2800" i="1" dirty="0">
                <a:latin typeface="Times New Roman" pitchFamily="16" charset="0"/>
              </a:rPr>
              <a:t>comportamento della persona fisica</a:t>
            </a:r>
            <a:r>
              <a:rPr lang="it-IT" sz="2800" dirty="0">
                <a:latin typeface="Times New Roman" pitchFamily="16" charset="0"/>
              </a:rPr>
              <a:t> allo scopo di garantire il rispetto dei principi del </a:t>
            </a:r>
            <a:r>
              <a:rPr lang="it-IT" sz="2800" i="1" dirty="0">
                <a:latin typeface="Times New Roman" pitchFamily="16" charset="0"/>
              </a:rPr>
              <a:t>buon andamento e dell'imparzialità dell'azione amministrativa.</a:t>
            </a:r>
          </a:p>
          <a:p>
            <a:pPr marL="388806" indent="-293764" algn="just">
              <a:lnSpc>
                <a:spcPct val="95000"/>
              </a:lnSpc>
              <a:buClrTx/>
              <a:buSzPct val="4500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Per questo, si hanno:</a:t>
            </a:r>
          </a:p>
          <a:p>
            <a:pPr marL="388806" indent="-293764" algn="just">
              <a:lnSpc>
                <a:spcPct val="75000"/>
              </a:lnSpc>
              <a:spcAft>
                <a:spcPts val="2449"/>
              </a:spcAft>
              <a:buClrTx/>
              <a:buSzPct val="4500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			- </a:t>
            </a:r>
            <a:r>
              <a:rPr lang="it-IT" sz="2800" i="1" dirty="0">
                <a:latin typeface="Times New Roman" pitchFamily="16" charset="0"/>
              </a:rPr>
              <a:t>controlli ispettivi;</a:t>
            </a:r>
          </a:p>
          <a:p>
            <a:pPr marL="388806" indent="-293764" algn="just">
              <a:lnSpc>
                <a:spcPct val="75000"/>
              </a:lnSpc>
              <a:spcAft>
                <a:spcPts val="2449"/>
              </a:spcAft>
              <a:buClrTx/>
              <a:buSzPct val="4500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i="1" dirty="0">
                <a:latin typeface="Times New Roman" pitchFamily="16" charset="0"/>
              </a:rPr>
              <a:t>			- controlli sostitutivi semplici;</a:t>
            </a:r>
          </a:p>
          <a:p>
            <a:pPr marL="388806" indent="-293764" algn="just">
              <a:lnSpc>
                <a:spcPct val="75000"/>
              </a:lnSpc>
              <a:spcAft>
                <a:spcPts val="2449"/>
              </a:spcAft>
              <a:buClrTx/>
              <a:buSzPct val="4500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i="1" dirty="0">
                <a:latin typeface="Times New Roman" pitchFamily="16" charset="0"/>
              </a:rPr>
              <a:t>			- controllo sostitutivo repressivo;</a:t>
            </a:r>
          </a:p>
          <a:p>
            <a:pPr marL="388806" indent="-293764" algn="just">
              <a:lnSpc>
                <a:spcPct val="75000"/>
              </a:lnSpc>
              <a:spcAft>
                <a:spcPts val="2449"/>
              </a:spcAft>
              <a:buClrTx/>
              <a:buSzPct val="4500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i="1" dirty="0">
                <a:latin typeface="Times New Roman" pitchFamily="16" charset="0"/>
              </a:rPr>
              <a:t>			- controllo repressivo.</a:t>
            </a:r>
          </a:p>
          <a:p>
            <a:endParaRPr lang="it-IT" dirty="0"/>
          </a:p>
        </p:txBody>
      </p:sp>
    </p:spTree>
    <p:extLst>
      <p:ext uri="{BB962C8B-B14F-4D97-AF65-F5344CB8AC3E}">
        <p14:creationId xmlns:p14="http://schemas.microsoft.com/office/powerpoint/2010/main" val="269147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additive="base">
                                        <p:cTn id="3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5" dur="500"/>
                                        <p:tgtEl>
                                          <p:spTgt spid="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2" dur="5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C63279-E64B-FA4F-9626-6B4871A65F52}"/>
              </a:ext>
            </a:extLst>
          </p:cNvPr>
          <p:cNvSpPr>
            <a:spLocks noGrp="1"/>
          </p:cNvSpPr>
          <p:nvPr>
            <p:ph type="title"/>
          </p:nvPr>
        </p:nvSpPr>
        <p:spPr>
          <a:xfrm>
            <a:off x="755576" y="975048"/>
            <a:ext cx="8229600" cy="954752"/>
          </a:xfrm>
        </p:spPr>
        <p:txBody>
          <a:bodyPr>
            <a:noAutofit/>
          </a:bodyPr>
          <a:lstStyle/>
          <a:p>
            <a:r>
              <a:rPr lang="it-IT" sz="4000" dirty="0">
                <a:latin typeface="Times New Roman" pitchFamily="16" charset="0"/>
              </a:rPr>
              <a:t>Il controllo sugli organi degli Enti locali</a:t>
            </a:r>
            <a:endParaRPr lang="it-IT" sz="4000" dirty="0"/>
          </a:p>
        </p:txBody>
      </p:sp>
      <p:sp>
        <p:nvSpPr>
          <p:cNvPr id="3" name="Segnaposto contenuto 2">
            <a:extLst>
              <a:ext uri="{FF2B5EF4-FFF2-40B4-BE49-F238E27FC236}">
                <a16:creationId xmlns:a16="http://schemas.microsoft.com/office/drawing/2014/main" id="{D3E100D7-83EC-3EBD-D2C3-E8F56A81A8BC}"/>
              </a:ext>
            </a:extLst>
          </p:cNvPr>
          <p:cNvSpPr>
            <a:spLocks noGrp="1"/>
          </p:cNvSpPr>
          <p:nvPr>
            <p:ph idx="1"/>
          </p:nvPr>
        </p:nvSpPr>
        <p:spPr/>
        <p:txBody>
          <a:bodyPr>
            <a:normAutofit fontScale="92500" lnSpcReduction="20000"/>
          </a:bodyPr>
          <a:lstStyle/>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Le previsioni degli artt.141/146 Tuel non contrastano con il sistema degli enti locali ' </a:t>
            </a:r>
            <a:r>
              <a:rPr lang="it-IT" sz="2800" i="1" dirty="0">
                <a:latin typeface="Times New Roman" pitchFamily="16" charset="0"/>
              </a:rPr>
              <a:t>in quanto espressione dell'indefettibile momento di unitarietà dell'ordinamento complessivo' </a:t>
            </a:r>
            <a:r>
              <a:rPr lang="it-IT" sz="2800" dirty="0">
                <a:latin typeface="Times New Roman" pitchFamily="16" charset="0"/>
              </a:rPr>
              <a:t>( Corte Cost. Sentenza n.50 del 28/01/1991);</a:t>
            </a:r>
          </a:p>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Forme di controllo </a:t>
            </a:r>
            <a:r>
              <a:rPr lang="it-IT" sz="2800" i="1" dirty="0">
                <a:latin typeface="Times New Roman" pitchFamily="16" charset="0"/>
              </a:rPr>
              <a:t>eccezionali,</a:t>
            </a:r>
            <a:r>
              <a:rPr lang="it-IT" sz="2800" dirty="0">
                <a:latin typeface="Times New Roman" pitchFamily="16" charset="0"/>
              </a:rPr>
              <a:t> che possono determinare:</a:t>
            </a:r>
          </a:p>
          <a:p>
            <a:pPr marL="388806" indent="-293764" algn="just"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		- </a:t>
            </a:r>
            <a:r>
              <a:rPr lang="it-IT" sz="2800" i="1" dirty="0">
                <a:latin typeface="Times New Roman" pitchFamily="16" charset="0"/>
              </a:rPr>
              <a:t> sospensione e rimozione dei consiglieri comunali e provinciali;</a:t>
            </a:r>
          </a:p>
          <a:p>
            <a:pPr marL="388806" indent="-293764" algn="just"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i="1" dirty="0">
                <a:latin typeface="Times New Roman" pitchFamily="16" charset="0"/>
              </a:rPr>
              <a:t>		-  sospensione e rimozione degli amministratori locali;</a:t>
            </a:r>
          </a:p>
          <a:p>
            <a:pPr marL="388806" indent="-293764" algn="just"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i="1" dirty="0">
                <a:latin typeface="Times New Roman" pitchFamily="16" charset="0"/>
              </a:rPr>
              <a:t>	-  sospensione e scioglimento dei Consigli comunali e provinciali a seguito di infiltrazioni e condizionamento mafioso o similare.</a:t>
            </a:r>
          </a:p>
          <a:p>
            <a:endParaRPr lang="it-IT" dirty="0"/>
          </a:p>
        </p:txBody>
      </p:sp>
    </p:spTree>
    <p:extLst>
      <p:ext uri="{BB962C8B-B14F-4D97-AF65-F5344CB8AC3E}">
        <p14:creationId xmlns:p14="http://schemas.microsoft.com/office/powerpoint/2010/main" val="78238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191D91-616F-5C23-B857-9E8CEE5DE787}"/>
              </a:ext>
            </a:extLst>
          </p:cNvPr>
          <p:cNvSpPr>
            <a:spLocks noGrp="1"/>
          </p:cNvSpPr>
          <p:nvPr>
            <p:ph type="title"/>
          </p:nvPr>
        </p:nvSpPr>
        <p:spPr/>
        <p:txBody>
          <a:bodyPr>
            <a:normAutofit/>
          </a:bodyPr>
          <a:lstStyle/>
          <a:p>
            <a:r>
              <a:rPr lang="it-IT" sz="4000" dirty="0">
                <a:latin typeface="Times New Roman" pitchFamily="16" charset="0"/>
              </a:rPr>
              <a:t>I poteri di controllo</a:t>
            </a:r>
            <a:endParaRPr lang="it-IT" sz="4000" dirty="0"/>
          </a:p>
        </p:txBody>
      </p:sp>
      <p:sp>
        <p:nvSpPr>
          <p:cNvPr id="3" name="Segnaposto contenuto 2">
            <a:extLst>
              <a:ext uri="{FF2B5EF4-FFF2-40B4-BE49-F238E27FC236}">
                <a16:creationId xmlns:a16="http://schemas.microsoft.com/office/drawing/2014/main" id="{E3DE1DA1-FFAC-D2B7-0CE2-D3D8F71D13A6}"/>
              </a:ext>
            </a:extLst>
          </p:cNvPr>
          <p:cNvSpPr>
            <a:spLocks noGrp="1"/>
          </p:cNvSpPr>
          <p:nvPr>
            <p:ph idx="1"/>
          </p:nvPr>
        </p:nvSpPr>
        <p:spPr/>
        <p:txBody>
          <a:bodyPr>
            <a:normAutofit fontScale="77500" lnSpcReduction="20000"/>
          </a:bodyPr>
          <a:lstStyle/>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art. 135 Tuel: potere del Prefetto di richiedere </a:t>
            </a:r>
            <a:r>
              <a:rPr lang="it-IT" sz="2800" i="1" dirty="0">
                <a:latin typeface="Times New Roman" pitchFamily="16" charset="0"/>
              </a:rPr>
              <a:t>interventi di controllo e sostitutivi in caso di fondato timore di tentativi d'infiltrazione criminale nella realizzazione di opere pubbliche o di necessità di assicurare il regolare svolgimento delle attività delle pubbliche amministrazioni;</a:t>
            </a:r>
          </a:p>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art.136 Tuel: possibile nomina di un commissario ad acta in caso di </a:t>
            </a:r>
            <a:r>
              <a:rPr lang="it-IT" sz="2800" i="1" dirty="0">
                <a:latin typeface="Times New Roman" pitchFamily="16" charset="0"/>
              </a:rPr>
              <a:t>omissione o ritardo nel compimento di atti obbligatori per legge;</a:t>
            </a:r>
          </a:p>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art.138 Tuel: </a:t>
            </a:r>
            <a:r>
              <a:rPr lang="it-IT" sz="2800" i="1" dirty="0">
                <a:latin typeface="Times New Roman" pitchFamily="16" charset="0"/>
              </a:rPr>
              <a:t>annullamento straordinario da parte del Governo degli atti degli Enti locali viziati da illegittimità;</a:t>
            </a:r>
          </a:p>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art.273 Tuel: </a:t>
            </a:r>
            <a:r>
              <a:rPr lang="it-IT" sz="2800" i="1" dirty="0">
                <a:latin typeface="Times New Roman" pitchFamily="16" charset="0"/>
              </a:rPr>
              <a:t>potere del Prefetto di inviare commissari per il caso d'impossibilità di funzionamento per qualsiasi ragione o per il compimento di atti obbligatori;</a:t>
            </a:r>
          </a:p>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art.120 Cost, comma 2: </a:t>
            </a:r>
            <a:r>
              <a:rPr lang="it-IT" sz="2800" i="1" dirty="0">
                <a:latin typeface="Times New Roman" pitchFamily="16" charset="0"/>
              </a:rPr>
              <a:t>potere sostitutivo del Governo </a:t>
            </a:r>
            <a:r>
              <a:rPr lang="it-IT" sz="2800" dirty="0">
                <a:latin typeface="Times New Roman" pitchFamily="16" charset="0"/>
              </a:rPr>
              <a:t>( disciplina applicativa dettata dall'art. 8 L.05/06/2003, n.131).</a:t>
            </a:r>
          </a:p>
          <a:p>
            <a:endParaRPr lang="it-IT" dirty="0"/>
          </a:p>
        </p:txBody>
      </p:sp>
    </p:spTree>
    <p:extLst>
      <p:ext uri="{BB962C8B-B14F-4D97-AF65-F5344CB8AC3E}">
        <p14:creationId xmlns:p14="http://schemas.microsoft.com/office/powerpoint/2010/main" val="322917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nodeType="clickEffect">
                                  <p:stCondLst>
                                    <p:cond delay="0"/>
                                  </p:stCondLst>
                                  <p:childTnLst>
                                    <p:set>
                                      <p:cBhvr>
                                        <p:cTn id="83" dur="1" fill="hold">
                                          <p:stCondLst>
                                            <p:cond delay="0"/>
                                          </p:stCondLst>
                                        </p:cTn>
                                        <p:tgtEl>
                                          <p:spTgt spid="3">
                                            <p:txEl>
                                              <p:pRg st="4" end="4"/>
                                            </p:txEl>
                                          </p:spTgt>
                                        </p:tgtEl>
                                        <p:attrNameLst>
                                          <p:attrName>style.visibility</p:attrName>
                                        </p:attrNameLst>
                                      </p:cBhvr>
                                      <p:to>
                                        <p:strVal val="visible"/>
                                      </p:to>
                                    </p:set>
                                    <p:animEffect transition="in" filter="wipe(down)">
                                      <p:cBhvr>
                                        <p:cTn id="84" dur="580">
                                          <p:stCondLst>
                                            <p:cond delay="0"/>
                                          </p:stCondLst>
                                        </p:cTn>
                                        <p:tgtEl>
                                          <p:spTgt spid="3">
                                            <p:txEl>
                                              <p:pRg st="4" end="4"/>
                                            </p:txEl>
                                          </p:spTgt>
                                        </p:tgtEl>
                                      </p:cBhvr>
                                    </p:animEffect>
                                    <p:anim calcmode="lin" valueType="num">
                                      <p:cBhvr>
                                        <p:cTn id="8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4" end="4"/>
                                            </p:txEl>
                                          </p:spTgt>
                                        </p:tgtEl>
                                      </p:cBhvr>
                                      <p:to x="100000" y="60000"/>
                                    </p:animScale>
                                    <p:animScale>
                                      <p:cBhvr>
                                        <p:cTn id="91" dur="166" decel="50000">
                                          <p:stCondLst>
                                            <p:cond delay="676"/>
                                          </p:stCondLst>
                                        </p:cTn>
                                        <p:tgtEl>
                                          <p:spTgt spid="3">
                                            <p:txEl>
                                              <p:pRg st="4" end="4"/>
                                            </p:txEl>
                                          </p:spTgt>
                                        </p:tgtEl>
                                      </p:cBhvr>
                                      <p:to x="100000" y="100000"/>
                                    </p:animScale>
                                    <p:animScale>
                                      <p:cBhvr>
                                        <p:cTn id="92" dur="26">
                                          <p:stCondLst>
                                            <p:cond delay="1312"/>
                                          </p:stCondLst>
                                        </p:cTn>
                                        <p:tgtEl>
                                          <p:spTgt spid="3">
                                            <p:txEl>
                                              <p:pRg st="4" end="4"/>
                                            </p:txEl>
                                          </p:spTgt>
                                        </p:tgtEl>
                                      </p:cBhvr>
                                      <p:to x="100000" y="80000"/>
                                    </p:animScale>
                                    <p:animScale>
                                      <p:cBhvr>
                                        <p:cTn id="93" dur="166" decel="50000">
                                          <p:stCondLst>
                                            <p:cond delay="1338"/>
                                          </p:stCondLst>
                                        </p:cTn>
                                        <p:tgtEl>
                                          <p:spTgt spid="3">
                                            <p:txEl>
                                              <p:pRg st="4" end="4"/>
                                            </p:txEl>
                                          </p:spTgt>
                                        </p:tgtEl>
                                      </p:cBhvr>
                                      <p:to x="100000" y="100000"/>
                                    </p:animScale>
                                    <p:animScale>
                                      <p:cBhvr>
                                        <p:cTn id="94" dur="26">
                                          <p:stCondLst>
                                            <p:cond delay="1642"/>
                                          </p:stCondLst>
                                        </p:cTn>
                                        <p:tgtEl>
                                          <p:spTgt spid="3">
                                            <p:txEl>
                                              <p:pRg st="4" end="4"/>
                                            </p:txEl>
                                          </p:spTgt>
                                        </p:tgtEl>
                                      </p:cBhvr>
                                      <p:to x="100000" y="90000"/>
                                    </p:animScale>
                                    <p:animScale>
                                      <p:cBhvr>
                                        <p:cTn id="95" dur="166" decel="50000">
                                          <p:stCondLst>
                                            <p:cond delay="1668"/>
                                          </p:stCondLst>
                                        </p:cTn>
                                        <p:tgtEl>
                                          <p:spTgt spid="3">
                                            <p:txEl>
                                              <p:pRg st="4" end="4"/>
                                            </p:txEl>
                                          </p:spTgt>
                                        </p:tgtEl>
                                      </p:cBhvr>
                                      <p:to x="100000" y="100000"/>
                                    </p:animScale>
                                    <p:animScale>
                                      <p:cBhvr>
                                        <p:cTn id="96" dur="26">
                                          <p:stCondLst>
                                            <p:cond delay="1808"/>
                                          </p:stCondLst>
                                        </p:cTn>
                                        <p:tgtEl>
                                          <p:spTgt spid="3">
                                            <p:txEl>
                                              <p:pRg st="4" end="4"/>
                                            </p:txEl>
                                          </p:spTgt>
                                        </p:tgtEl>
                                      </p:cBhvr>
                                      <p:to x="100000" y="95000"/>
                                    </p:animScale>
                                    <p:animScale>
                                      <p:cBhvr>
                                        <p:cTn id="97"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35145C-F9D2-5182-E3BD-77F2EE25FE49}"/>
              </a:ext>
            </a:extLst>
          </p:cNvPr>
          <p:cNvSpPr>
            <a:spLocks noGrp="1"/>
          </p:cNvSpPr>
          <p:nvPr>
            <p:ph type="title"/>
          </p:nvPr>
        </p:nvSpPr>
        <p:spPr/>
        <p:txBody>
          <a:bodyPr>
            <a:normAutofit fontScale="90000"/>
          </a:bodyPr>
          <a:lstStyle/>
          <a:p>
            <a:r>
              <a:rPr lang="it-IT" sz="4800" b="1" dirty="0">
                <a:latin typeface="Times New Roman" pitchFamily="16" charset="0"/>
              </a:rPr>
              <a:t>Le fonti normative  in tema di controllo</a:t>
            </a:r>
            <a:endParaRPr lang="it-IT" dirty="0"/>
          </a:p>
        </p:txBody>
      </p:sp>
      <p:sp>
        <p:nvSpPr>
          <p:cNvPr id="3" name="Segnaposto contenuto 2">
            <a:extLst>
              <a:ext uri="{FF2B5EF4-FFF2-40B4-BE49-F238E27FC236}">
                <a16:creationId xmlns:a16="http://schemas.microsoft.com/office/drawing/2014/main" id="{715B78F5-9C04-7C99-B6CA-400D1EF98B9D}"/>
              </a:ext>
            </a:extLst>
          </p:cNvPr>
          <p:cNvSpPr>
            <a:spLocks noGrp="1"/>
          </p:cNvSpPr>
          <p:nvPr>
            <p:ph idx="1"/>
          </p:nvPr>
        </p:nvSpPr>
        <p:spPr/>
        <p:txBody>
          <a:bodyPr/>
          <a:lstStyle/>
          <a:p>
            <a:pPr marL="388806" indent="-293764"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Artt. 141/146 Tuel, come </a:t>
            </a:r>
            <a:r>
              <a:rPr lang="it-IT" sz="2800" dirty="0" err="1">
                <a:latin typeface="Times New Roman" pitchFamily="16" charset="0"/>
              </a:rPr>
              <a:t>modificati,integrati</a:t>
            </a:r>
            <a:r>
              <a:rPr lang="it-IT" sz="2800" dirty="0">
                <a:latin typeface="Times New Roman" pitchFamily="16" charset="0"/>
              </a:rPr>
              <a:t> e sostituiti dalla:</a:t>
            </a:r>
          </a:p>
          <a:p>
            <a:pPr marL="388806" indent="-293764"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 L. 20/05/2003, n.116;</a:t>
            </a:r>
          </a:p>
          <a:p>
            <a:pPr marL="388806" indent="-293764"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 L.24/11/2003, n.326;</a:t>
            </a:r>
          </a:p>
          <a:p>
            <a:pPr marL="388806" indent="-293764"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 L.28/05/2004, n.140;</a:t>
            </a:r>
          </a:p>
          <a:p>
            <a:pPr marL="388806" indent="-293764"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 L.30/12/2008, n.210;</a:t>
            </a:r>
          </a:p>
          <a:p>
            <a:pPr marL="388806" indent="-293764"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 L.15/07/2009, n.94;</a:t>
            </a:r>
          </a:p>
          <a:p>
            <a:pPr marL="388806" indent="-293764" eaLnBrk="1">
              <a:lnSpc>
                <a:spcPct val="95000"/>
              </a:lnSpc>
              <a:buClrTx/>
              <a:buSzPct val="45000"/>
              <a:buFont typeface="Times New Roman" pitchFamily="16" charset="0"/>
              <a:buNone/>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 07/12/2012, n.213;</a:t>
            </a:r>
          </a:p>
          <a:p>
            <a:pPr marL="388806" indent="-293764"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Art.52, comma 2, Tuel.</a:t>
            </a:r>
            <a:endParaRPr lang="it-IT" dirty="0"/>
          </a:p>
        </p:txBody>
      </p:sp>
    </p:spTree>
    <p:extLst>
      <p:ext uri="{BB962C8B-B14F-4D97-AF65-F5344CB8AC3E}">
        <p14:creationId xmlns:p14="http://schemas.microsoft.com/office/powerpoint/2010/main" val="348606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901DD5-065E-946A-A2F0-485F095A56A3}"/>
              </a:ext>
            </a:extLst>
          </p:cNvPr>
          <p:cNvSpPr>
            <a:spLocks noGrp="1"/>
          </p:cNvSpPr>
          <p:nvPr>
            <p:ph type="title"/>
          </p:nvPr>
        </p:nvSpPr>
        <p:spPr/>
        <p:txBody>
          <a:bodyPr>
            <a:noAutofit/>
          </a:bodyPr>
          <a:lstStyle/>
          <a:p>
            <a:r>
              <a:rPr lang="it-IT" sz="2800" dirty="0">
                <a:latin typeface="Times New Roman" pitchFamily="16" charset="0"/>
              </a:rPr>
              <a:t>Lo scioglimento per infiltrazioni e condizionamento mafioso o similare: venti anni di esperienze.</a:t>
            </a:r>
            <a:endParaRPr lang="it-IT" sz="2800" dirty="0"/>
          </a:p>
        </p:txBody>
      </p:sp>
      <p:sp>
        <p:nvSpPr>
          <p:cNvPr id="3" name="Segnaposto contenuto 2">
            <a:extLst>
              <a:ext uri="{FF2B5EF4-FFF2-40B4-BE49-F238E27FC236}">
                <a16:creationId xmlns:a16="http://schemas.microsoft.com/office/drawing/2014/main" id="{F7F61037-83BB-743A-D15A-6B9CD5648B46}"/>
              </a:ext>
            </a:extLst>
          </p:cNvPr>
          <p:cNvSpPr>
            <a:spLocks noGrp="1"/>
          </p:cNvSpPr>
          <p:nvPr>
            <p:ph idx="1"/>
          </p:nvPr>
        </p:nvSpPr>
        <p:spPr/>
        <p:txBody>
          <a:bodyPr>
            <a:normAutofit fontScale="40000" lnSpcReduction="20000"/>
          </a:bodyPr>
          <a:lstStyle/>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D.L. 06/09/1982, n.629,( </a:t>
            </a:r>
            <a:r>
              <a:rPr lang="it-IT" sz="2800" dirty="0" err="1">
                <a:latin typeface="Times New Roman" pitchFamily="16" charset="0"/>
              </a:rPr>
              <a:t>conv</a:t>
            </a:r>
            <a:r>
              <a:rPr lang="it-IT" sz="2800" dirty="0">
                <a:latin typeface="Times New Roman" pitchFamily="16" charset="0"/>
              </a:rPr>
              <a:t>. In L.12/10/1982, n.726);</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 13/09/1982, n.646;</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 19/03/1990, n.55 ( art.15, con il quale si prevede la possibilità di </a:t>
            </a:r>
            <a:r>
              <a:rPr lang="it-IT" sz="2800" i="1" dirty="0">
                <a:latin typeface="Times New Roman" pitchFamily="16" charset="0"/>
              </a:rPr>
              <a:t>rimuovere intere amministrazioni elettive per gravi e persistenti violazioni di legge o per gravi motivi di ordine pubblico</a:t>
            </a:r>
            <a:r>
              <a:rPr lang="it-IT" sz="2800" dirty="0">
                <a:latin typeface="Times New Roman" pitchFamily="16" charset="0"/>
              </a:rPr>
              <a:t>);</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 8/06/1990, n.142 ( art.39);</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L.12/07/1991, n.203;</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 22/07/1991, n.221 ( art.15 bis modifica L.55/90 </a:t>
            </a:r>
            <a:r>
              <a:rPr lang="it-IT" sz="2800" i="1" dirty="0">
                <a:latin typeface="Times New Roman" pitchFamily="16" charset="0"/>
              </a:rPr>
              <a:t>introducendo lo scioglimento degli organi collegiali per collegamenti diretti o indiretti degli amministratori con la criminalità organizzata);</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L.11/02/1994, n.108;</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err="1">
                <a:latin typeface="Times New Roman" pitchFamily="16" charset="0"/>
              </a:rPr>
              <a:t>D.Lgs.</a:t>
            </a:r>
            <a:r>
              <a:rPr lang="it-IT" sz="2800" dirty="0">
                <a:latin typeface="Times New Roman" pitchFamily="16" charset="0"/>
              </a:rPr>
              <a:t> 18/08/2000, 267 ( art.143-144-145);</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L.15/07/2009, n.94 ( art.2, comma 30);</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dirty="0">
                <a:latin typeface="Times New Roman" panose="02020603050405020304" pitchFamily="18" charset="0"/>
                <a:cs typeface="Times New Roman" panose="02020603050405020304" pitchFamily="18" charset="0"/>
              </a:rPr>
              <a:t>D.M. 28/07/1995, n.523.</a:t>
            </a:r>
          </a:p>
          <a:p>
            <a:pPr marL="388806" indent="-293764" eaLnBrk="1">
              <a:lnSpc>
                <a:spcPct val="65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endParaRPr lang="it-IT" dirty="0"/>
          </a:p>
        </p:txBody>
      </p:sp>
    </p:spTree>
    <p:extLst>
      <p:ext uri="{BB962C8B-B14F-4D97-AF65-F5344CB8AC3E}">
        <p14:creationId xmlns:p14="http://schemas.microsoft.com/office/powerpoint/2010/main" val="126966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Times New Roman" pitchFamily="16" charset="0"/>
              </a:rPr>
              <a:t>Le finalità dell'art.143 Tuel</a:t>
            </a:r>
            <a:endParaRPr lang="it-IT" dirty="0"/>
          </a:p>
        </p:txBody>
      </p:sp>
      <p:sp>
        <p:nvSpPr>
          <p:cNvPr id="3" name="Segnaposto contenuto 2"/>
          <p:cNvSpPr>
            <a:spLocks noGrp="1"/>
          </p:cNvSpPr>
          <p:nvPr>
            <p:ph idx="1"/>
          </p:nvPr>
        </p:nvSpPr>
        <p:spPr/>
        <p:txBody>
          <a:bodyPr>
            <a:normAutofit fontScale="92500" lnSpcReduction="10000"/>
          </a:bodyPr>
          <a:lstStyle/>
          <a:p>
            <a:pPr marL="388806" indent="-293764"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strumento ordinario di controllo sugli organi degli Enti locali;</a:t>
            </a:r>
          </a:p>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in un'ottica di spiccata </a:t>
            </a:r>
            <a:r>
              <a:rPr lang="it-IT" sz="2800" i="1" dirty="0">
                <a:latin typeface="Times New Roman" pitchFamily="16" charset="0"/>
              </a:rPr>
              <a:t>prevenzione</a:t>
            </a:r>
            <a:r>
              <a:rPr lang="it-IT" sz="2800" dirty="0">
                <a:latin typeface="Times New Roman" pitchFamily="16" charset="0"/>
              </a:rPr>
              <a:t> sociale e difesa delle comunità locali, </a:t>
            </a:r>
            <a:r>
              <a:rPr lang="it-IT" sz="2800" i="1" dirty="0" err="1">
                <a:latin typeface="Times New Roman" pitchFamily="16" charset="0"/>
              </a:rPr>
              <a:t>extrema</a:t>
            </a:r>
            <a:r>
              <a:rPr lang="it-IT" sz="2800" i="1" dirty="0">
                <a:latin typeface="Times New Roman" pitchFamily="16" charset="0"/>
              </a:rPr>
              <a:t> ratio</a:t>
            </a:r>
            <a:r>
              <a:rPr lang="it-IT" sz="2800" dirty="0">
                <a:latin typeface="Times New Roman" pitchFamily="16" charset="0"/>
              </a:rPr>
              <a:t> che richiede </a:t>
            </a:r>
            <a:r>
              <a:rPr lang="it-IT" sz="2800" i="1" dirty="0">
                <a:latin typeface="Times New Roman" pitchFamily="16" charset="0"/>
              </a:rPr>
              <a:t>attento bilanciamento</a:t>
            </a:r>
            <a:r>
              <a:rPr lang="it-IT" sz="2800" dirty="0">
                <a:latin typeface="Times New Roman" pitchFamily="16" charset="0"/>
              </a:rPr>
              <a:t> tra la tutela dell'</a:t>
            </a:r>
            <a:r>
              <a:rPr lang="it-IT" sz="2800" i="1" dirty="0">
                <a:latin typeface="Times New Roman" pitchFamily="16" charset="0"/>
              </a:rPr>
              <a:t>elettorato passivo</a:t>
            </a:r>
            <a:r>
              <a:rPr lang="it-IT" sz="2800" dirty="0">
                <a:latin typeface="Times New Roman" pitchFamily="16" charset="0"/>
              </a:rPr>
              <a:t> e la </a:t>
            </a:r>
            <a:r>
              <a:rPr lang="it-IT" sz="2800" i="1" dirty="0">
                <a:latin typeface="Times New Roman" pitchFamily="16" charset="0"/>
              </a:rPr>
              <a:t>prevenzione di gravissime forme di criminalità organizzata</a:t>
            </a:r>
            <a:r>
              <a:rPr lang="it-IT" sz="2800" dirty="0">
                <a:latin typeface="Times New Roman" pitchFamily="16" charset="0"/>
              </a:rPr>
              <a:t> a tutela della </a:t>
            </a:r>
            <a:r>
              <a:rPr lang="it-IT" sz="2800" i="1" dirty="0">
                <a:latin typeface="Times New Roman" pitchFamily="16" charset="0"/>
              </a:rPr>
              <a:t>sicurezza e dell'ordine pubblico;</a:t>
            </a:r>
          </a:p>
          <a:p>
            <a:pPr marL="388806" indent="-293764" algn="just" eaLnBrk="1">
              <a:lnSpc>
                <a:spcPct val="95000"/>
              </a:lnSpc>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conforme al dictum costituzionale ( segnatamente, l'art. 117, comma 2, </a:t>
            </a:r>
            <a:r>
              <a:rPr lang="it-IT" sz="2800" dirty="0" err="1">
                <a:latin typeface="Times New Roman" pitchFamily="16" charset="0"/>
              </a:rPr>
              <a:t>lett</a:t>
            </a:r>
            <a:r>
              <a:rPr lang="it-IT" sz="2800" dirty="0">
                <a:latin typeface="Times New Roman" pitchFamily="16" charset="0"/>
              </a:rPr>
              <a:t> h e l'art.120)  '</a:t>
            </a:r>
            <a:r>
              <a:rPr lang="it-IT" sz="2800" i="1" dirty="0">
                <a:latin typeface="Times New Roman" pitchFamily="16" charset="0"/>
              </a:rPr>
              <a:t>solo nei luoghi e fino a quando si manifesti tale straordinario potere eversivo ' </a:t>
            </a:r>
            <a:r>
              <a:rPr lang="it-IT" sz="2800" dirty="0">
                <a:latin typeface="Times New Roman" pitchFamily="16" charset="0"/>
              </a:rPr>
              <a:t> (Corte Cost, 10/03/1993, n.103). </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062890-0B20-DB60-1A23-5D838393835B}"/>
              </a:ext>
            </a:extLst>
          </p:cNvPr>
          <p:cNvSpPr>
            <a:spLocks noGrp="1"/>
          </p:cNvSpPr>
          <p:nvPr>
            <p:ph type="title"/>
          </p:nvPr>
        </p:nvSpPr>
        <p:spPr/>
        <p:txBody>
          <a:bodyPr/>
          <a:lstStyle/>
          <a:p>
            <a:r>
              <a:rPr lang="it-IT" sz="4800" b="1" dirty="0">
                <a:latin typeface="Times New Roman" pitchFamily="16" charset="0"/>
              </a:rPr>
              <a:t>I warning</a:t>
            </a:r>
            <a:endParaRPr lang="it-IT" dirty="0"/>
          </a:p>
        </p:txBody>
      </p:sp>
      <p:sp>
        <p:nvSpPr>
          <p:cNvPr id="3" name="Segnaposto contenuto 2">
            <a:extLst>
              <a:ext uri="{FF2B5EF4-FFF2-40B4-BE49-F238E27FC236}">
                <a16:creationId xmlns:a16="http://schemas.microsoft.com/office/drawing/2014/main" id="{39724A22-0BB3-5444-2513-9F61FE3E7D9C}"/>
              </a:ext>
            </a:extLst>
          </p:cNvPr>
          <p:cNvSpPr>
            <a:spLocks noGrp="1"/>
          </p:cNvSpPr>
          <p:nvPr>
            <p:ph idx="1"/>
          </p:nvPr>
        </p:nvSpPr>
        <p:spPr/>
        <p:txBody>
          <a:bodyPr>
            <a:normAutofit fontScale="55000" lnSpcReduction="20000"/>
          </a:bodyPr>
          <a:lstStyle/>
          <a:p>
            <a:pPr marL="388806" indent="-293764"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indagini della magistratura penale/contabile ed esiti di controversie amministrative;</a:t>
            </a:r>
          </a:p>
          <a:p>
            <a:pPr marL="388806" indent="-293764"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ipotesi di sospensione o decadenza di diritto degli amministratori;</a:t>
            </a:r>
          </a:p>
          <a:p>
            <a:pPr marL="388806" indent="-293764"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esposti firmati, in particolare se provenienti dagli amministratori o dai dirigenti( ancor più se dal Segretario o Direttore Generale);</a:t>
            </a:r>
          </a:p>
          <a:p>
            <a:pPr marL="388806" indent="-293764"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segnalazioni dei dipendenti ( da ultimo, legge anticorruzione....);</a:t>
            </a:r>
          </a:p>
          <a:p>
            <a:pPr marL="388806" indent="-293764"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esiti delle verifiche del Dipartimento della Ragioneria Generale dello Stato ( segnatamente, dell'Ispettorato di Finanza Pubblica, </a:t>
            </a:r>
            <a:r>
              <a:rPr lang="it-IT" sz="2800" dirty="0" err="1">
                <a:latin typeface="Times New Roman" pitchFamily="16" charset="0"/>
              </a:rPr>
              <a:t>D.Lgs.</a:t>
            </a:r>
            <a:r>
              <a:rPr lang="it-IT" sz="2800" dirty="0">
                <a:latin typeface="Times New Roman" pitchFamily="16" charset="0"/>
              </a:rPr>
              <a:t> 30/06/2011, n.123);</a:t>
            </a:r>
          </a:p>
          <a:p>
            <a:pPr marL="388806" indent="-293764"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rapporto del Segretario comunale sugli abusi edilizi ( art.31, comma 7, D.P.R. 380/2001);</a:t>
            </a:r>
          </a:p>
          <a:p>
            <a:pPr marL="388806" indent="-293764"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note informative delle Forze di Polizia;</a:t>
            </a:r>
          </a:p>
          <a:p>
            <a:pPr marL="388806" indent="-293764" eaLnBrk="1">
              <a:lnSpc>
                <a:spcPct val="70000"/>
              </a:lnSpc>
              <a:spcAft>
                <a:spcPts val="2449"/>
              </a:spcAft>
              <a:buSzPct val="45000"/>
              <a:buFont typeface="Wingdings" charset="2"/>
              <a:buChar char=""/>
              <a:tabLst>
                <a:tab pos="388806" algn="l"/>
                <a:tab pos="483847" algn="l"/>
                <a:tab pos="891374" algn="l"/>
                <a:tab pos="1298899" algn="l"/>
                <a:tab pos="1706426" algn="l"/>
                <a:tab pos="2113951" algn="l"/>
                <a:tab pos="2521478" algn="l"/>
                <a:tab pos="2929003" algn="l"/>
                <a:tab pos="3336530" algn="l"/>
                <a:tab pos="3744055" algn="l"/>
                <a:tab pos="4151582" algn="l"/>
                <a:tab pos="4559107" algn="l"/>
                <a:tab pos="4966634" algn="l"/>
                <a:tab pos="5374159" algn="l"/>
                <a:tab pos="5781686" algn="l"/>
                <a:tab pos="6189211" algn="l"/>
                <a:tab pos="6596738" algn="l"/>
                <a:tab pos="7004263" algn="l"/>
                <a:tab pos="7411790" algn="l"/>
                <a:tab pos="7819315" algn="l"/>
                <a:tab pos="8226842" algn="l"/>
              </a:tabLst>
              <a:defRPr/>
            </a:pPr>
            <a:r>
              <a:rPr lang="it-IT" sz="2800" dirty="0">
                <a:latin typeface="Times New Roman" pitchFamily="16" charset="0"/>
              </a:rPr>
              <a:t>analisi delle determinazioni relative ad acquisti, contratti e servizi, </a:t>
            </a:r>
            <a:r>
              <a:rPr lang="it-IT" sz="3200" dirty="0">
                <a:latin typeface="Times New Roman" pitchFamily="16" charset="0"/>
              </a:rPr>
              <a:t>eventualmente ricevute o acquisite ai sensi dell'art.135 Tuel ( ruolo </a:t>
            </a:r>
            <a:r>
              <a:rPr lang="it-IT" sz="3200" dirty="0" err="1">
                <a:latin typeface="Times New Roman" pitchFamily="16" charset="0"/>
              </a:rPr>
              <a:t>Anac</a:t>
            </a:r>
            <a:r>
              <a:rPr lang="it-IT" sz="3200" dirty="0">
                <a:latin typeface="Times New Roman" pitchFamily="16" charset="0"/>
              </a:rPr>
              <a:t>);</a:t>
            </a:r>
          </a:p>
          <a:p>
            <a:endParaRPr lang="it-IT" dirty="0"/>
          </a:p>
        </p:txBody>
      </p:sp>
    </p:spTree>
    <p:extLst>
      <p:ext uri="{BB962C8B-B14F-4D97-AF65-F5344CB8AC3E}">
        <p14:creationId xmlns:p14="http://schemas.microsoft.com/office/powerpoint/2010/main" val="182003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390</TotalTime>
  <Words>3772</Words>
  <Application>Microsoft Office PowerPoint</Application>
  <PresentationFormat>Presentazione su schermo (4:3)</PresentationFormat>
  <Paragraphs>186</Paragraphs>
  <Slides>29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29</vt:i4>
      </vt:variant>
    </vt:vector>
  </HeadingPairs>
  <TitlesOfParts>
    <vt:vector size="35" baseType="lpstr">
      <vt:lpstr>Calibri</vt:lpstr>
      <vt:lpstr>Constantia</vt:lpstr>
      <vt:lpstr>Times New Roman</vt:lpstr>
      <vt:lpstr>Wingdings</vt:lpstr>
      <vt:lpstr>Wingdings 2</vt:lpstr>
      <vt:lpstr>Equinozio</vt:lpstr>
      <vt:lpstr>La gestione commissariale a seguito di scioglimento per infiltrazione mafiosa</vt:lpstr>
      <vt:lpstr>Il sistema dei controlli amministrativi</vt:lpstr>
      <vt:lpstr>I controlli sugli organi</vt:lpstr>
      <vt:lpstr>Il controllo sugli organi degli Enti locali</vt:lpstr>
      <vt:lpstr>I poteri di controllo</vt:lpstr>
      <vt:lpstr>Le fonti normative  in tema di controllo</vt:lpstr>
      <vt:lpstr>Lo scioglimento per infiltrazioni e condizionamento mafioso o similare: venti anni di esperienze.</vt:lpstr>
      <vt:lpstr>Le finalità dell'art.143 Tuel</vt:lpstr>
      <vt:lpstr>I warning</vt:lpstr>
      <vt:lpstr>La procedura di scioglimento: avvio</vt:lpstr>
      <vt:lpstr>La nomina della Commissione d'indagine  (art.143, comma 2 e 3 Tuel).</vt:lpstr>
      <vt:lpstr>L'insediamento della Commissione</vt:lpstr>
      <vt:lpstr>L'azione della Commissione</vt:lpstr>
      <vt:lpstr>I riscontri</vt:lpstr>
      <vt:lpstr>Nomina e organizzazione della Commissione straordinaria</vt:lpstr>
      <vt:lpstr>Funzionamento della Commissione straordinaria: D.M. 28/07/1995, n.523 e prassi.</vt:lpstr>
      <vt:lpstr>Funzionamento della Commissione straordinaria: D.M. 28/07/1995, n.523 e prassi.</vt:lpstr>
      <vt:lpstr>Insediamento e prime scelte</vt:lpstr>
      <vt:lpstr>In particolare:</vt:lpstr>
      <vt:lpstr>E ancora:</vt:lpstr>
      <vt:lpstr>Effetti dello scioglimento per i dipendenti</vt:lpstr>
      <vt:lpstr>Le prassi di risanamento dell’Ente: gestione del personale.</vt:lpstr>
      <vt:lpstr>Le prassi di risanamento dell’Ente: rapporti con i responsabili di servizio e Segretario comunale.</vt:lpstr>
      <vt:lpstr>Le prassi di risanamento dell’Ente: gestione finanziaria e contabile.</vt:lpstr>
      <vt:lpstr>Le prassi di risanamento dell’Ente: affidamenti e contratti pubblici.</vt:lpstr>
      <vt:lpstr>Un caso emblematico</vt:lpstr>
      <vt:lpstr>Un caso emblematico</vt:lpstr>
      <vt:lpstr>Un cenno al dopo: il monitoraggio prefettizio successivo.</vt:lpstr>
      <vt:lpstr>Un cenno al dopo: il monitoraggio prefettizio successivo.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gestione commissariale a seguito di scioglimento per infiltrazione mafiosa</dc:title>
  <dc:creator>Asus</dc:creator>
  <cp:lastModifiedBy>COZZOLI Pamela</cp:lastModifiedBy>
  <cp:revision>110</cp:revision>
  <dcterms:created xsi:type="dcterms:W3CDTF">2023-05-01T07:06:16Z</dcterms:created>
  <dcterms:modified xsi:type="dcterms:W3CDTF">2023-06-12T14:42:04Z</dcterms:modified>
</cp:coreProperties>
</file>