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58" r:id="rId4"/>
    <p:sldId id="259" r:id="rId5"/>
    <p:sldId id="260" r:id="rId6"/>
    <p:sldId id="262" r:id="rId7"/>
    <p:sldId id="273" r:id="rId8"/>
    <p:sldId id="266" r:id="rId9"/>
    <p:sldId id="274" r:id="rId10"/>
    <p:sldId id="263" r:id="rId11"/>
    <p:sldId id="267" r:id="rId12"/>
    <p:sldId id="268" r:id="rId13"/>
    <p:sldId id="275" r:id="rId14"/>
    <p:sldId id="269" r:id="rId15"/>
    <p:sldId id="27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3DEC-2A55-4B8D-ABD3-C14733BC1EBD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8261-A360-4551-9C0E-91AC46030D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23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CD5A-306C-4B55-A31C-7390A7788AE4}" type="datetime1">
              <a:rPr lang="it-IT" smtClean="0"/>
              <a:t>19/06/2023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80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26-BC9A-4740-ADAD-BE0CF2477063}" type="datetime1">
              <a:rPr lang="it-IT" smtClean="0"/>
              <a:t>19/06/2023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82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F762-9E4B-4C64-BC71-203EE8C42C47}" type="datetime1">
              <a:rPr lang="it-IT" smtClean="0"/>
              <a:t>19/06/2023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8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AD46-C575-45BC-AFF4-C44B13686C0A}" type="datetime1">
              <a:rPr lang="it-IT" smtClean="0"/>
              <a:t>19/06/2023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7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56AD-5E4A-438C-A098-6F1E1298C726}" type="datetime1">
              <a:rPr lang="it-IT" smtClean="0"/>
              <a:t>19/06/2023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78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76A-434F-455D-B5AE-F95CF780EF32}" type="datetime1">
              <a:rPr lang="it-IT" smtClean="0"/>
              <a:t>19/06/2023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4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300-6F68-434B-8922-75ED9593E64D}" type="datetime1">
              <a:rPr lang="it-IT" smtClean="0"/>
              <a:t>19/06/2023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471B-7B6C-480F-B5F2-E7B3525A5DCB}" type="datetime1">
              <a:rPr lang="it-IT" smtClean="0"/>
              <a:t>19/06/2023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79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39B-782F-4B60-A44C-561D9731BD21}" type="datetime1">
              <a:rPr lang="it-IT" smtClean="0"/>
              <a:t>19/06/2023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7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EF53-73AA-4A79-AB0C-DA048383DB54}" type="datetime1">
              <a:rPr lang="it-IT" smtClean="0"/>
              <a:t>19/06/2023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4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E2B5-9211-4970-AAC6-143DB9F6B983}" type="datetime1">
              <a:rPr lang="it-IT" smtClean="0"/>
              <a:t>19/06/2023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0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50A9-ECFE-4E48-8F66-349219D6C7C9}" type="datetime1">
              <a:rPr lang="it-IT" smtClean="0"/>
              <a:t>19/06/2023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178C-22EE-4FBB-9F02-969A1C395E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0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010195"/>
            <a:ext cx="12192000" cy="154836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Guida alla navigazione </a:t>
            </a:r>
            <a:r>
              <a:rPr lang="it-IT" sz="4000" dirty="0" smtClean="0">
                <a:latin typeface="+mn-lt"/>
              </a:rPr>
              <a:t>nella </a:t>
            </a:r>
            <a:r>
              <a:rPr lang="it-IT" sz="4000" dirty="0">
                <a:latin typeface="+mn-lt"/>
              </a:rPr>
              <a:t>sezione ‘’</a:t>
            </a:r>
            <a:r>
              <a:rPr lang="it-IT" sz="4000" b="1" dirty="0">
                <a:latin typeface="+mn-lt"/>
              </a:rPr>
              <a:t>Ufficio </a:t>
            </a:r>
            <a:r>
              <a:rPr lang="it-IT" sz="4000" b="1" dirty="0" smtClean="0">
                <a:latin typeface="+mn-lt"/>
              </a:rPr>
              <a:t>massimario</a:t>
            </a:r>
            <a:r>
              <a:rPr lang="it-IT" sz="4000" dirty="0">
                <a:latin typeface="+mn-lt"/>
              </a:rPr>
              <a:t>’’</a:t>
            </a:r>
            <a:br>
              <a:rPr lang="it-IT" sz="4000" dirty="0">
                <a:latin typeface="+mn-lt"/>
              </a:rPr>
            </a:br>
            <a:r>
              <a:rPr lang="it-IT" sz="4000" dirty="0">
                <a:latin typeface="+mn-lt"/>
              </a:rPr>
              <a:t>sul sito Internet della Giustizia Amministrativa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6617" y="2521550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30100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Attraverso questa guida l’utente potrà conoscere tutte le sezioni, sottosezioni, aree tematiche e approfondimenti </a:t>
            </a:r>
            <a:r>
              <a:rPr lang="it-IT" dirty="0" smtClean="0"/>
              <a:t>nell’Ufficio </a:t>
            </a:r>
            <a:r>
              <a:rPr lang="it-IT" dirty="0" smtClean="0"/>
              <a:t>massimario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085703" y="416515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/>
              <a:t/>
            </a:r>
            <a:br>
              <a:rPr lang="it-IT" sz="1200" dirty="0"/>
            </a:b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29" y="4177311"/>
            <a:ext cx="4806741" cy="2215397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5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0492" y="-656631"/>
            <a:ext cx="9144000" cy="1436199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News: Cronologia e materia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560" y="2418855"/>
            <a:ext cx="3143794" cy="359690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650" y="2418855"/>
            <a:ext cx="2331257" cy="373697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0" y="1118263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Oltre al filtro di ricerca per autorità decidente, la sezione presenta altri due filtri di ricerca: Cronologia e </a:t>
            </a:r>
            <a:r>
              <a:rPr lang="it-IT" dirty="0" smtClean="0"/>
              <a:t>Materia</a:t>
            </a:r>
            <a:endParaRPr lang="it-IT" dirty="0"/>
          </a:p>
          <a:p>
            <a:r>
              <a:rPr lang="it-IT" b="1" dirty="0"/>
              <a:t>Cronologia</a:t>
            </a:r>
            <a:r>
              <a:rPr lang="it-IT" dirty="0"/>
              <a:t>: ordinamento delle news per anno </a:t>
            </a:r>
          </a:p>
          <a:p>
            <a:r>
              <a:rPr lang="it-IT" b="1" dirty="0"/>
              <a:t>Materia</a:t>
            </a:r>
            <a:r>
              <a:rPr lang="it-IT" dirty="0"/>
              <a:t>: ordinamento delle news in base alla/e materia/e trattate nel provvedimento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2" y="2931431"/>
            <a:ext cx="1819275" cy="25717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499907" y="4693920"/>
            <a:ext cx="258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Filtro Materie, disponibili più di mille materie a corredo delle news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68650" y="2418855"/>
            <a:ext cx="2259830" cy="3736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FBCD80-4279-840F-6734-B0D19DDE6C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2116" y="-172133"/>
            <a:ext cx="9144000" cy="874414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Newsletter: raccolta divisa per anni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653836" y="784958"/>
            <a:ext cx="7764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All’interno della sezione indicata è possibile scaricare e consultare tutte le newsletter dell’anno corrente e l’archivio, presente a fondo pagina, dedicato agli anni precedenti  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36" y="1790965"/>
            <a:ext cx="5939244" cy="19987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536" y="4033520"/>
            <a:ext cx="5857772" cy="2377440"/>
          </a:xfrm>
          <a:prstGeom prst="rect">
            <a:avLst/>
          </a:prstGeom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11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574431-D09C-E3C6-2FEB-13001D796C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1" y="16236"/>
            <a:ext cx="8783782" cy="1014878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latin typeface="+mn-lt"/>
              </a:rPr>
              <a:t>Massime: una nuova versione arricchita dalle voci Autorità decidenti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965183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sezione Massime, precedentemente inserita all’interno dell’ area Approfondimenti di giurisprudenza, presenta, nella nuova area dell’Ufficio </a:t>
            </a:r>
            <a:r>
              <a:rPr lang="it-IT" dirty="0" smtClean="0"/>
              <a:t>del massimario</a:t>
            </a:r>
            <a:r>
              <a:rPr lang="it-IT" dirty="0"/>
              <a:t>, uno strumento di ricerca </a:t>
            </a:r>
            <a:r>
              <a:rPr lang="it-IT"/>
              <a:t>arricchito </a:t>
            </a:r>
            <a:r>
              <a:rPr lang="it-IT" smtClean="0"/>
              <a:t>dalla voce ‘’Autorità decidenti’’. </a:t>
            </a:r>
            <a:r>
              <a:rPr lang="it-IT" dirty="0"/>
              <a:t>L’utente, cliccando su una delle autorità presenti nel menu a destra, potrà consultare le massime relative all’autorità selezionata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2" y="2264636"/>
            <a:ext cx="2343831" cy="319759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91749" y="3838579"/>
            <a:ext cx="2122671" cy="287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772" y="2264636"/>
            <a:ext cx="6232138" cy="427831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420" y="2451871"/>
            <a:ext cx="2905125" cy="31908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786949" y="2429691"/>
            <a:ext cx="2891245" cy="3222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12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21618D9-2A03-498B-9381-A31695A8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0492" y="-718100"/>
            <a:ext cx="9144000" cy="1436199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Massime: Cronologia e materia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890" y="2418855"/>
            <a:ext cx="2331257" cy="373697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0" y="112303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Oltre al filtro di ricerca per autorità decidente, la sezione presenta altri due filtri di ricerca: Cronologia e </a:t>
            </a:r>
            <a:r>
              <a:rPr lang="it-IT" dirty="0" smtClean="0"/>
              <a:t>Materia</a:t>
            </a:r>
            <a:endParaRPr lang="it-IT" dirty="0"/>
          </a:p>
          <a:p>
            <a:r>
              <a:rPr lang="it-IT" b="1" dirty="0"/>
              <a:t>Cronologia</a:t>
            </a:r>
            <a:r>
              <a:rPr lang="it-IT" dirty="0"/>
              <a:t>: ordinamento delle massime per anno </a:t>
            </a:r>
          </a:p>
          <a:p>
            <a:r>
              <a:rPr lang="it-IT" b="1" dirty="0"/>
              <a:t>Materia</a:t>
            </a:r>
            <a:r>
              <a:rPr lang="it-IT" dirty="0"/>
              <a:t>: ordinamento delle massime in base alla/e materia/e trattate nel provvedimento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42" y="2931431"/>
            <a:ext cx="1819275" cy="25717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642147" y="4708840"/>
            <a:ext cx="258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Filtro Materie, disponibili più di mille materie a corredo delle </a:t>
            </a:r>
            <a:r>
              <a:rPr lang="it-IT" dirty="0" smtClean="0"/>
              <a:t>massime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70" y="2418855"/>
            <a:ext cx="4593680" cy="373697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242235" y="2418855"/>
            <a:ext cx="2331257" cy="37369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13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87A921-2630-CF1F-44B1-4025CC30D6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0160" y="0"/>
            <a:ext cx="10911839" cy="1014878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latin typeface="+mn-lt"/>
              </a:rPr>
              <a:t>Rassegne monotematiche, Relazioni al CPGA e Registro dossier normativi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30717" y="1104002"/>
            <a:ext cx="6183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" y="2683546"/>
            <a:ext cx="2088465" cy="256945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" y="115016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Rassegne monotematiche</a:t>
            </a:r>
            <a:r>
              <a:rPr lang="it-IT" dirty="0"/>
              <a:t>: contenitore delle rassegne ad argomento specifico</a:t>
            </a:r>
          </a:p>
          <a:p>
            <a:r>
              <a:rPr lang="it-IT" b="1" dirty="0"/>
              <a:t>Relazioni al </a:t>
            </a:r>
            <a:r>
              <a:rPr lang="it-IT" b="1" dirty="0" smtClean="0"/>
              <a:t>CPGA</a:t>
            </a:r>
            <a:r>
              <a:rPr lang="it-IT" dirty="0" smtClean="0"/>
              <a:t>: relazioni al Consiglio di presidenza della Giustizia Amministrativa</a:t>
            </a:r>
            <a:endParaRPr lang="it-IT" dirty="0"/>
          </a:p>
          <a:p>
            <a:r>
              <a:rPr lang="it-IT" b="1" dirty="0"/>
              <a:t>Registro dossier normativi</a:t>
            </a:r>
            <a:r>
              <a:rPr lang="it-IT" dirty="0"/>
              <a:t>: sezione contenente i dossier con l’archivio 2022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67" y="2561905"/>
            <a:ext cx="4455853" cy="29972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20" y="2561905"/>
            <a:ext cx="5191760" cy="2603021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14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3146DE8-01F9-D726-715B-71F4048303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3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3435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+mn-lt"/>
              </a:rPr>
              <a:t>Archivio storico 2011 - 2015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24267"/>
            <a:ext cx="10515600" cy="3143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1800" dirty="0"/>
              <a:t>Un archivio delle Pronunce </a:t>
            </a:r>
            <a:r>
              <a:rPr lang="it-IT" sz="1800" dirty="0" smtClean="0"/>
              <a:t>rilevanti </a:t>
            </a:r>
            <a:r>
              <a:rPr lang="it-IT" sz="1800" dirty="0"/>
              <a:t>sia del CDS e TT.AA.RR che delle Corti nazionali e sovranazionali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73" y="1435521"/>
            <a:ext cx="6141008" cy="141959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653" y="3004820"/>
            <a:ext cx="7123985" cy="129343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672" y="4257556"/>
            <a:ext cx="6915890" cy="12491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40" y="1275536"/>
            <a:ext cx="1912878" cy="522859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6" y="1271270"/>
            <a:ext cx="2993659" cy="4012565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8610600" y="6336030"/>
            <a:ext cx="2743200" cy="365125"/>
          </a:xfrm>
        </p:spPr>
        <p:txBody>
          <a:bodyPr/>
          <a:lstStyle/>
          <a:p>
            <a:fld id="{C42E178C-22EE-4FBB-9F02-969A1C395EEF}" type="slidenum">
              <a:rPr lang="it-IT" smtClean="0"/>
              <a:t>15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527F97-CB97-BA3F-39B5-6D6D14010F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0965"/>
            <a:ext cx="11353800" cy="1067435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atin typeface="+mn-lt"/>
              </a:rPr>
              <a:t>Genesi dell’ Ufficio </a:t>
            </a:r>
            <a:r>
              <a:rPr lang="it-IT" sz="3600" dirty="0" smtClean="0">
                <a:latin typeface="+mn-lt"/>
              </a:rPr>
              <a:t>massimario</a:t>
            </a:r>
            <a:r>
              <a:rPr lang="it-IT" sz="3600" dirty="0">
                <a:latin typeface="+mn-lt"/>
              </a:rPr>
              <a:t>: s</a:t>
            </a:r>
            <a:r>
              <a:rPr lang="it-IT" sz="3600" dirty="0" smtClean="0">
                <a:latin typeface="+mn-lt"/>
              </a:rPr>
              <a:t>ettembre </a:t>
            </a:r>
            <a:r>
              <a:rPr lang="it-IT" sz="3600" dirty="0">
                <a:latin typeface="+mn-lt"/>
              </a:rPr>
              <a:t>2022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00480"/>
            <a:ext cx="12192000" cy="53136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2600" dirty="0"/>
              <a:t>L’Ufficio Studi e </a:t>
            </a:r>
            <a:r>
              <a:rPr lang="it-IT" sz="2600" dirty="0" smtClean="0"/>
              <a:t>del massimario</a:t>
            </a:r>
            <a:r>
              <a:rPr lang="it-IT" sz="2600" dirty="0"/>
              <a:t>, ufficio dedicato alla formazione dei Magistrati e all’approfondimento di questioni di rilievo per la GA, nel </a:t>
            </a:r>
            <a:r>
              <a:rPr lang="it-IT" sz="2600" dirty="0" smtClean="0"/>
              <a:t>settembre </a:t>
            </a:r>
            <a:r>
              <a:rPr lang="it-IT" sz="2600" dirty="0"/>
              <a:t>2022 si scinde in due uffici: Ufficio studi ed Ufficio </a:t>
            </a:r>
            <a:r>
              <a:rPr lang="it-IT" sz="2600" dirty="0" smtClean="0"/>
              <a:t>del massimario</a:t>
            </a:r>
            <a:r>
              <a:rPr lang="it-IT" sz="2600" dirty="0"/>
              <a:t>. </a:t>
            </a:r>
          </a:p>
          <a:p>
            <a:pPr marL="0" indent="0" algn="just">
              <a:buNone/>
            </a:pP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Al neonato Ufficio </a:t>
            </a:r>
            <a:r>
              <a:rPr lang="it-IT" sz="2600" dirty="0" smtClean="0"/>
              <a:t>massimario </a:t>
            </a:r>
            <a:r>
              <a:rPr lang="it-IT" sz="2600" dirty="0"/>
              <a:t>sono assegnati i seguenti compiti in base all’</a:t>
            </a:r>
            <a:r>
              <a:rPr lang="nn-NO" sz="2600" dirty="0"/>
              <a:t> </a:t>
            </a:r>
            <a:r>
              <a:rPr lang="nn-NO" sz="2600" b="1" dirty="0"/>
              <a:t>art. 14 ter, 3° comma, reg. org.</a:t>
            </a:r>
            <a:r>
              <a:rPr lang="nn-NO" sz="2600" dirty="0"/>
              <a:t> </a:t>
            </a:r>
            <a:r>
              <a:rPr lang="it-IT" sz="2600" dirty="0"/>
              <a:t>:</a:t>
            </a:r>
          </a:p>
          <a:p>
            <a:pPr marL="0" indent="0" algn="just">
              <a:buNone/>
            </a:pPr>
            <a:r>
              <a:rPr lang="it-IT" sz="2300" i="1" dirty="0"/>
              <a:t>a) pubblicare una sintetica esposizione dei più recenti provvedimenti di speciale rilievo e importanza, di qualunque giurisdizione purché di interesse per la giustizia amministrativa, adeguatamente commentati (news);</a:t>
            </a:r>
          </a:p>
          <a:p>
            <a:pPr marL="0" indent="0" algn="just">
              <a:buNone/>
            </a:pPr>
            <a:r>
              <a:rPr lang="it-IT" sz="2300" i="1" dirty="0"/>
              <a:t>b) pubblicare, con cadenza periodica (settimanale), una raccolta delle decisioni più rilevanti della giustizia amministrativa, nonché della Corte di giustizia dell'Unione europea, della Corte europea dei diritti dell'uomo, della Corte costituzionale e delle sezioni unite della Corte di cassazione, unitamente alle novità normative di interesse della </a:t>
            </a:r>
            <a:r>
              <a:rPr lang="it-IT" sz="2300" i="1" dirty="0" err="1"/>
              <a:t>G.a</a:t>
            </a:r>
            <a:r>
              <a:rPr lang="it-IT" sz="2300" i="1" dirty="0"/>
              <a:t>. (newsletter);</a:t>
            </a:r>
          </a:p>
          <a:p>
            <a:pPr marL="0" indent="0" algn="just">
              <a:buNone/>
            </a:pPr>
            <a:r>
              <a:rPr lang="it-IT" sz="2300" i="1" dirty="0"/>
              <a:t>c) esaminare, selezionare e massimare i provvedimenti della giustizia amministrativa di maggiore interesse;</a:t>
            </a:r>
          </a:p>
          <a:p>
            <a:pPr marL="0" indent="0" algn="just">
              <a:buNone/>
            </a:pPr>
            <a:r>
              <a:rPr lang="it-IT" sz="2300" i="1" dirty="0"/>
              <a:t>d) redigere con cadenza annuale una raccolta ragionata delle massime elaborate, da presentare all'organo di autogoverno;</a:t>
            </a:r>
          </a:p>
          <a:p>
            <a:pPr marL="0" indent="0" algn="just">
              <a:buNone/>
            </a:pPr>
            <a:r>
              <a:rPr lang="it-IT" sz="2300" i="1" dirty="0"/>
              <a:t>e) redigere relazioni periodiche di studio relative ai principali orientamenti della giustizia amministrativa (c.d. rassegne di giurisprudenza tematiche);</a:t>
            </a:r>
          </a:p>
          <a:p>
            <a:pPr marL="0" indent="0" algn="just">
              <a:buNone/>
            </a:pPr>
            <a:r>
              <a:rPr lang="it-IT" sz="2300" i="1" dirty="0"/>
              <a:t>f) elaborare appositi dossier, al fine di segnalare al presidente del </a:t>
            </a:r>
            <a:r>
              <a:rPr lang="it-IT" sz="2300" i="1" dirty="0" err="1"/>
              <a:t>C.d.S</a:t>
            </a:r>
            <a:r>
              <a:rPr lang="it-IT" sz="2300" i="1" dirty="0"/>
              <a:t>. i casi di normazione non aggiornata, non coordinata, o comunque di complessa interpretazione e applicazione: si tratta di una previsione strumentale ad una più efficace applicazione della norma sancita all'art. 58, del </a:t>
            </a:r>
            <a:r>
              <a:rPr lang="it-IT" sz="2300" i="1" dirty="0" err="1"/>
              <a:t>r.d.</a:t>
            </a:r>
            <a:r>
              <a:rPr lang="it-IT" sz="2300" i="1" dirty="0"/>
              <a:t> n. 444 del 1942, secondo cui, in tali casi, il </a:t>
            </a:r>
            <a:r>
              <a:rPr lang="it-IT" sz="2300" i="1" dirty="0" err="1"/>
              <a:t>C.d.S</a:t>
            </a:r>
            <a:r>
              <a:rPr lang="it-IT" sz="2300" i="1" dirty="0"/>
              <a:t>. in sede consultiva effettua una segnalazione al governo. La prassi ha esteso tale facoltà di segnalazione anche alle decisioni in sede giurisdizionale. La norma e la prassi costituiscono attuazione dell'art. 100, 1° comma, </a:t>
            </a:r>
            <a:r>
              <a:rPr lang="it-IT" sz="2300" i="1" dirty="0" err="1"/>
              <a:t>Cost</a:t>
            </a:r>
            <a:r>
              <a:rPr lang="it-IT" sz="2300" i="1" dirty="0"/>
              <a:t>. che riconosce il </a:t>
            </a:r>
            <a:r>
              <a:rPr lang="it-IT" sz="2300" i="1" dirty="0" err="1"/>
              <a:t>C.d.S</a:t>
            </a:r>
            <a:r>
              <a:rPr lang="it-IT" sz="2300" i="1" dirty="0"/>
              <a:t>.«… come organo di consulenza giuridico amministrativa e di tutela della giustizia nell'amministrazione».</a:t>
            </a:r>
            <a:r>
              <a:rPr lang="it-IT" sz="2300" dirty="0"/>
              <a:t> 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F06935-0D08-8855-58D9-0A64075257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8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895371" y="500062"/>
            <a:ext cx="9938994" cy="1325563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+mn-lt"/>
              </a:rPr>
              <a:t>L’area </a:t>
            </a:r>
            <a:r>
              <a:rPr lang="it-IT" sz="1800" dirty="0" smtClean="0">
                <a:latin typeface="+mn-lt"/>
              </a:rPr>
              <a:t>dell’Ufficio massimario </a:t>
            </a:r>
            <a:r>
              <a:rPr lang="it-IT" sz="1800" dirty="0">
                <a:latin typeface="+mn-lt"/>
              </a:rPr>
              <a:t>è raggiungibile dalla </a:t>
            </a:r>
            <a:r>
              <a:rPr lang="it-IT" sz="1800" i="1" dirty="0" smtClean="0">
                <a:latin typeface="+mn-lt"/>
              </a:rPr>
              <a:t>homepage </a:t>
            </a:r>
            <a:r>
              <a:rPr lang="it-IT" sz="1800" dirty="0" smtClean="0">
                <a:latin typeface="+mn-lt"/>
              </a:rPr>
              <a:t>del </a:t>
            </a:r>
            <a:r>
              <a:rPr lang="it-IT" sz="1800" dirty="0">
                <a:latin typeface="+mn-lt"/>
              </a:rPr>
              <a:t>sito della Giustizia </a:t>
            </a:r>
            <a:r>
              <a:rPr lang="it-IT" sz="1800" dirty="0" smtClean="0">
                <a:latin typeface="+mn-lt"/>
              </a:rPr>
              <a:t>Amministrativa e dall’area riservata. </a:t>
            </a:r>
            <a:r>
              <a:rPr lang="it-IT" sz="1800" dirty="0">
                <a:latin typeface="+mn-lt"/>
              </a:rPr>
              <a:t/>
            </a:r>
            <a:br>
              <a:rPr lang="it-IT" sz="1800" dirty="0">
                <a:latin typeface="+mn-lt"/>
              </a:rPr>
            </a:br>
            <a:r>
              <a:rPr lang="it-IT" sz="1800" dirty="0">
                <a:latin typeface="+mn-lt"/>
              </a:rPr>
              <a:t>Nell’immagine sottostante, viene mostrato il bottone con il collegamento diretto all’area dedicata alle attività dell’Ufficio </a:t>
            </a:r>
            <a:r>
              <a:rPr lang="it-IT" sz="1800" dirty="0" smtClean="0">
                <a:latin typeface="+mn-lt"/>
              </a:rPr>
              <a:t>del massimario</a:t>
            </a:r>
            <a:endParaRPr lang="it-IT" sz="18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pc="-5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3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59A590-AF8E-38E4-3FAB-C48B9346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204A120F-9CDF-153F-3077-88D5718763DC}"/>
              </a:ext>
            </a:extLst>
          </p:cNvPr>
          <p:cNvGrpSpPr/>
          <p:nvPr/>
        </p:nvGrpSpPr>
        <p:grpSpPr>
          <a:xfrm>
            <a:off x="1017469" y="1615940"/>
            <a:ext cx="10157061" cy="5202951"/>
            <a:chOff x="1017469" y="1615940"/>
            <a:chExt cx="10157061" cy="5202951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469" y="1615940"/>
              <a:ext cx="10157061" cy="4950096"/>
            </a:xfrm>
            <a:prstGeom prst="rect">
              <a:avLst/>
            </a:prstGeom>
          </p:spPr>
        </p:pic>
        <p:sp>
          <p:nvSpPr>
            <p:cNvPr id="4" name="Freccia in giù 3">
              <a:extLst>
                <a:ext uri="{FF2B5EF4-FFF2-40B4-BE49-F238E27FC236}">
                  <a16:creationId xmlns:a16="http://schemas.microsoft.com/office/drawing/2014/main" id="{A9E8BC44-BD2D-55C8-FD75-91D9DFBED19C}"/>
                </a:ext>
              </a:extLst>
            </p:cNvPr>
            <p:cNvSpPr/>
            <p:nvPr/>
          </p:nvSpPr>
          <p:spPr>
            <a:xfrm rot="5400000">
              <a:off x="9083681" y="5197909"/>
              <a:ext cx="1283854" cy="19581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353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5371" y="116767"/>
            <a:ext cx="10215349" cy="1187651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dirty="0">
                <a:latin typeface="+mn-lt"/>
              </a:rPr>
              <a:t>Una panoramica generale dedicata alla sezione </a:t>
            </a:r>
            <a:br>
              <a:rPr lang="it-IT" sz="4000" dirty="0">
                <a:latin typeface="+mn-lt"/>
              </a:rPr>
            </a:br>
            <a:r>
              <a:rPr lang="it-IT" sz="4000" dirty="0">
                <a:latin typeface="+mn-lt"/>
              </a:rPr>
              <a:t>Ufficio </a:t>
            </a:r>
            <a:r>
              <a:rPr lang="it-IT" sz="4000" dirty="0" smtClean="0">
                <a:latin typeface="+mn-lt"/>
              </a:rPr>
              <a:t>del massimario</a:t>
            </a:r>
            <a:r>
              <a:rPr lang="it-IT" sz="4000" dirty="0">
                <a:latin typeface="+mn-lt"/>
              </a:rPr>
              <a:t>: focus sull’intera sezione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4480" y="1701501"/>
            <a:ext cx="118262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Nove voci di menu </a:t>
            </a:r>
            <a:r>
              <a:rPr lang="it-IT" dirty="0" smtClean="0"/>
              <a:t>comprendenti: Composizione, Funzioni, Attività, Organizzazione, News, Newsletter, Massime, Rassegne monotematiche, Relazioni al C.P.G.A, Registro dossier normativi e Archivio storico.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Tre sotto voci riguardanti le attività dell'Ufficio </a:t>
            </a:r>
            <a:r>
              <a:rPr lang="it-IT" dirty="0" smtClean="0"/>
              <a:t>del massimario</a:t>
            </a:r>
            <a:r>
              <a:rPr lang="it-IT" dirty="0"/>
              <a:t>, i verbali e gli archivi storici.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Nelle prossime slide un focus sulle voci di menu</a:t>
            </a:r>
          </a:p>
          <a:p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89" y="3265714"/>
            <a:ext cx="8042644" cy="3387522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83C08B-C221-96A9-A7DF-5A6E883A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5370" y="70631"/>
            <a:ext cx="10296629" cy="1037363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dirty="0">
                <a:latin typeface="+mn-lt"/>
              </a:rPr>
              <a:t>Prima sezione del menu dedicata alla descrizione dei compiti e attività dell’Ufficio </a:t>
            </a:r>
            <a:r>
              <a:rPr lang="it-IT" sz="4000" dirty="0" smtClean="0">
                <a:latin typeface="+mn-lt"/>
              </a:rPr>
              <a:t>del massimario</a:t>
            </a:r>
            <a:endParaRPr lang="it-IT" sz="40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8000" y="2352436"/>
            <a:ext cx="1117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Di seguito descritte le prime voci del menu: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Composizione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Funzioni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Attività</a:t>
            </a:r>
          </a:p>
          <a:p>
            <a:r>
              <a:rPr lang="it-IT" dirty="0"/>
              <a:t>All’interno della voce Attività sono presenti le sottosezioni: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Verbali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Ordini e determinazioni di servizio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602" y="2232670"/>
            <a:ext cx="3343275" cy="268605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EA8828-5BE3-276E-26F5-1708E78BA3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0161" y="89123"/>
            <a:ext cx="9144000" cy="591597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latin typeface="+mn-lt"/>
              </a:rPr>
              <a:t>Composizione dell’Ufficio </a:t>
            </a:r>
            <a:r>
              <a:rPr lang="it-IT" sz="4000" dirty="0" smtClean="0">
                <a:latin typeface="+mn-lt"/>
              </a:rPr>
              <a:t>del massimario</a:t>
            </a:r>
            <a:endParaRPr lang="it-IT" sz="40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03" y="1746228"/>
            <a:ext cx="2227794" cy="16087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80" y="1746228"/>
            <a:ext cx="6775767" cy="48497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4000" y="897111"/>
            <a:ext cx="1182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Pagina esplicativa dei componenti dell’Ufficio </a:t>
            </a:r>
            <a:r>
              <a:rPr lang="it-IT" dirty="0" smtClean="0"/>
              <a:t>del massimario </a:t>
            </a:r>
            <a:r>
              <a:rPr lang="it-IT" dirty="0"/>
              <a:t>nell’anno corrente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77E736-4668-0F6B-16B8-819D8853B8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7485" y="10917"/>
            <a:ext cx="9557030" cy="120913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Focus sulle voci di menu riguardanti Funzioni e Attività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68960" y="1837509"/>
            <a:ext cx="1117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5" y="2097440"/>
            <a:ext cx="2719007" cy="198314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0" y="4964021"/>
            <a:ext cx="8801100" cy="17907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563" y="4117382"/>
            <a:ext cx="6301137" cy="8124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22" y="2344731"/>
            <a:ext cx="6301137" cy="148856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94135" y="1132629"/>
            <a:ext cx="9289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La voce di menu </a:t>
            </a:r>
            <a:r>
              <a:rPr lang="it-IT" dirty="0" smtClean="0"/>
              <a:t>Funzioni </a:t>
            </a:r>
            <a:r>
              <a:rPr lang="it-IT" dirty="0"/>
              <a:t>comprende tre </a:t>
            </a:r>
            <a:r>
              <a:rPr lang="it-IT" dirty="0" smtClean="0"/>
              <a:t>sotto-voci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Verbali: visibile nell’area riservata solo da parte dei magistrati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Ordini e determinazioni di servizio 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13905D-232E-AE4F-AD43-5F394A7D6E0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841" y="0"/>
            <a:ext cx="9144000" cy="718099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Organizzazione dell’Ufficio </a:t>
            </a:r>
            <a:r>
              <a:rPr lang="it-IT" sz="4000" dirty="0" smtClean="0">
                <a:latin typeface="+mn-lt"/>
              </a:rPr>
              <a:t>del massimario</a:t>
            </a:r>
            <a:endParaRPr lang="it-IT" sz="40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525322"/>
            <a:ext cx="6519186" cy="511824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508240" y="3029134"/>
            <a:ext cx="4175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parte inferiore della pagina sono disponibili per la consultazione i documenti relativi al regolamento degli Uffici della Giustizia Amministrativa e quello relativo al servizio dell’Ufficio </a:t>
            </a:r>
            <a:r>
              <a:rPr lang="it-IT" dirty="0" smtClean="0"/>
              <a:t>del massimario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19960" y="718099"/>
            <a:ext cx="77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voce di menu Organizzazione riguarda la descrizione delle disposizioni organizzative dell’Ufficio </a:t>
            </a:r>
            <a:r>
              <a:rPr lang="it-IT" dirty="0" smtClean="0"/>
              <a:t>massimario</a:t>
            </a:r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917774-4D87-141A-1381-90BC3C07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1250"/>
            <a:ext cx="9144000" cy="1014878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latin typeface="+mn-lt"/>
              </a:rPr>
              <a:t>News: una nuova versione arricchita dalle voci Autorità decidenti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75912"/>
            <a:ext cx="9144000" cy="1655762"/>
          </a:xfrm>
        </p:spPr>
        <p:txBody>
          <a:bodyPr/>
          <a:lstStyle/>
          <a:p>
            <a:endParaRPr lang="it-IT" spc="-5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06688" y="951427"/>
            <a:ext cx="76433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sezione News, precedentemente inserita all’interno dell’Ufficio Studi, presenta, nella nuova area dell’Ufficio </a:t>
            </a:r>
            <a:r>
              <a:rPr lang="it-IT" dirty="0" smtClean="0"/>
              <a:t>del massimario</a:t>
            </a:r>
            <a:r>
              <a:rPr lang="it-IT" dirty="0"/>
              <a:t>, uno strumento di ricerca arricchito </a:t>
            </a:r>
            <a:r>
              <a:rPr lang="it-IT" dirty="0" smtClean="0"/>
              <a:t>dalla voce ‘’Autorità decidenti’’. </a:t>
            </a:r>
            <a:r>
              <a:rPr lang="it-IT" dirty="0"/>
              <a:t>L’utente, cliccando su una delle autorità presenti nel menu a destra, potrà consultare le news relative all’autorità selezionata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0" y="2179705"/>
            <a:ext cx="3038475" cy="4176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26" y="2467582"/>
            <a:ext cx="5586563" cy="36951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42" y="3117917"/>
            <a:ext cx="1819275" cy="257175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747760" y="2179705"/>
            <a:ext cx="2936240" cy="417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78C-22EE-4FBB-9F02-969A1C395EEF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92839B-D5D1-817E-0CFD-D1455B4345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95371" cy="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7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611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Guida alla navigazione nella sezione ‘’Ufficio massimario’’ sul sito Internet della Giustizia Amministrativa</vt:lpstr>
      <vt:lpstr>Genesi dell’ Ufficio massimario: settembre 2022</vt:lpstr>
      <vt:lpstr>L’area dell’Ufficio massimario è raggiungibile dalla homepage del sito della Giustizia Amministrativa e dall’area riservata.  Nell’immagine sottostante, viene mostrato il bottone con il collegamento diretto all’area dedicata alle attività dell’Ufficio del massimario</vt:lpstr>
      <vt:lpstr>Una panoramica generale dedicata alla sezione  Ufficio del massimario: focus sull’intera sezione</vt:lpstr>
      <vt:lpstr>Prima sezione del menu dedicata alla descrizione dei compiti e attività dell’Ufficio del massimario</vt:lpstr>
      <vt:lpstr>Composizione dell’Ufficio del massimario</vt:lpstr>
      <vt:lpstr>Focus sulle voci di menu riguardanti Funzioni e Attività </vt:lpstr>
      <vt:lpstr>Organizzazione dell’Ufficio del massimario</vt:lpstr>
      <vt:lpstr>News: una nuova versione arricchita dalle voci Autorità decidenti</vt:lpstr>
      <vt:lpstr>News: Cronologia e materia</vt:lpstr>
      <vt:lpstr>Newsletter: raccolta divisa per anni </vt:lpstr>
      <vt:lpstr>Massime: una nuova versione arricchita dalle voci Autorità decidenti</vt:lpstr>
      <vt:lpstr>Massime: Cronologia e materia</vt:lpstr>
      <vt:lpstr>Rassegne monotematiche, Relazioni al CPGA e Registro dossier normativi</vt:lpstr>
      <vt:lpstr>Archivio storico 2011 - 2015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Evoluzione dell’ufficio Massimario da dicembre 2022 ad oggi</dc:title>
  <dc:creator>Santucci, Chiara Alberta</dc:creator>
  <cp:lastModifiedBy>Vargas, Luisa</cp:lastModifiedBy>
  <cp:revision>113</cp:revision>
  <dcterms:created xsi:type="dcterms:W3CDTF">2023-05-18T13:03:52Z</dcterms:created>
  <dcterms:modified xsi:type="dcterms:W3CDTF">2023-06-19T17:18:15Z</dcterms:modified>
</cp:coreProperties>
</file>